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57" r:id="rId3"/>
    <p:sldId id="258" r:id="rId4"/>
    <p:sldId id="259" r:id="rId5"/>
    <p:sldId id="263" r:id="rId6"/>
    <p:sldId id="264" r:id="rId7"/>
    <p:sldId id="287" r:id="rId8"/>
    <p:sldId id="265" r:id="rId9"/>
    <p:sldId id="260" r:id="rId10"/>
    <p:sldId id="261" r:id="rId11"/>
    <p:sldId id="262" r:id="rId12"/>
    <p:sldId id="266" r:id="rId13"/>
    <p:sldId id="286" r:id="rId14"/>
    <p:sldId id="284" r:id="rId15"/>
    <p:sldId id="285" r:id="rId16"/>
    <p:sldId id="274" r:id="rId17"/>
    <p:sldId id="275" r:id="rId18"/>
    <p:sldId id="276" r:id="rId19"/>
    <p:sldId id="277" r:id="rId20"/>
    <p:sldId id="278" r:id="rId21"/>
    <p:sldId id="288" r:id="rId22"/>
    <p:sldId id="289" r:id="rId23"/>
    <p:sldId id="291" r:id="rId24"/>
    <p:sldId id="292" r:id="rId25"/>
    <p:sldId id="293" r:id="rId26"/>
    <p:sldId id="294" r:id="rId27"/>
    <p:sldId id="295" r:id="rId28"/>
    <p:sldId id="290" r:id="rId29"/>
    <p:sldId id="296" r:id="rId30"/>
    <p:sldId id="297" r:id="rId31"/>
    <p:sldId id="298"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ig+FTPkvdQ/7sFfAbk/Oozbt6y1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3C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p:restoredTop sz="94704"/>
  </p:normalViewPr>
  <p:slideViewPr>
    <p:cSldViewPr snapToGrid="0">
      <p:cViewPr varScale="1">
        <p:scale>
          <a:sx n="120" d="100"/>
          <a:sy n="120" d="100"/>
        </p:scale>
        <p:origin x="560"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4894fbc17c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14894fbc17c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9623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46461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214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7" name="Google Shape;4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6" name="Google Shape;50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4" name="Google Shape;51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2" name="Google Shape;52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9" name="Google Shape;52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9" name="Google Shape;52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4543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2" name="Google Shape;52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0583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2" name="Google Shape;52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7552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2" name="Google Shape;52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1536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2" name="Google Shape;52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1563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2" name="Google Shape;52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74104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2" name="Google Shape;52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54139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2" name="Google Shape;52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0382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2" name="Google Shape;52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1460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2" name="Google Shape;52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469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2" name="Google Shape;52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85571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6228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4894fbc17c_1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g14894fbc17c_1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3"/>
          <p:cNvSpPr txBox="1"/>
          <p:nvPr/>
        </p:nvSpPr>
        <p:spPr>
          <a:xfrm>
            <a:off x="-88232" y="6587038"/>
            <a:ext cx="376989"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pic>
        <p:nvPicPr>
          <p:cNvPr id="21" name="Google Shape;21;p13" descr="dept_bce.gif"/>
          <p:cNvPicPr preferRelativeResize="0"/>
          <p:nvPr/>
        </p:nvPicPr>
        <p:blipFill rotWithShape="1">
          <a:blip r:embed="rId2">
            <a:alphaModFix/>
          </a:blip>
          <a:srcRect r="73718" b="10913"/>
          <a:stretch/>
        </p:blipFill>
        <p:spPr>
          <a:xfrm>
            <a:off x="40330" y="6082876"/>
            <a:ext cx="3187693" cy="750331"/>
          </a:xfrm>
          <a:prstGeom prst="rect">
            <a:avLst/>
          </a:prstGeom>
          <a:noFill/>
          <a:ln>
            <a:noFill/>
          </a:ln>
        </p:spPr>
      </p:pic>
      <p:sp>
        <p:nvSpPr>
          <p:cNvPr id="22" name="Google Shape;22;p13"/>
          <p:cNvSpPr txBox="1"/>
          <p:nvPr/>
        </p:nvSpPr>
        <p:spPr>
          <a:xfrm>
            <a:off x="5739685" y="6153795"/>
            <a:ext cx="5584693" cy="7078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632523"/>
                </a:solidFill>
                <a:latin typeface="Arial"/>
                <a:ea typeface="Arial"/>
                <a:cs typeface="Arial"/>
                <a:sym typeface="Arial"/>
              </a:rPr>
              <a:t>Brain Signal Processing Laboratory</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632523"/>
                </a:solidFill>
                <a:latin typeface="Arial"/>
                <a:ea typeface="Arial"/>
                <a:cs typeface="Arial"/>
                <a:sym typeface="Arial"/>
              </a:rPr>
              <a:t>https://bspl.korea.ac.kr</a:t>
            </a:r>
            <a:endParaRPr sz="2000" b="0" i="0" u="none" strike="noStrike" cap="none">
              <a:solidFill>
                <a:srgbClr val="632523"/>
              </a:solidFill>
              <a:latin typeface="Arial"/>
              <a:ea typeface="Arial"/>
              <a:cs typeface="Arial"/>
              <a:sym typeface="Arial"/>
            </a:endParaRPr>
          </a:p>
        </p:txBody>
      </p:sp>
      <p:pic>
        <p:nvPicPr>
          <p:cNvPr id="23" name="Google Shape;23;p13" descr="텍스트이(가) 표시된 사진&#10;&#10;자동 생성된 설명"/>
          <p:cNvPicPr preferRelativeResize="0"/>
          <p:nvPr/>
        </p:nvPicPr>
        <p:blipFill rotWithShape="1">
          <a:blip r:embed="rId3">
            <a:alphaModFix/>
          </a:blip>
          <a:srcRect l="19873" t="18763" r="15425" b="17199"/>
          <a:stretch/>
        </p:blipFill>
        <p:spPr>
          <a:xfrm>
            <a:off x="11294561" y="6123977"/>
            <a:ext cx="876987" cy="70788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4"/>
        <p:cNvGrpSpPr/>
        <p:nvPr/>
      </p:nvGrpSpPr>
      <p:grpSpPr>
        <a:xfrm>
          <a:off x="0" y="0"/>
          <a:ext cx="0" cy="0"/>
          <a:chOff x="0" y="0"/>
          <a:chExt cx="0" cy="0"/>
        </a:xfrm>
      </p:grpSpPr>
      <p:sp>
        <p:nvSpPr>
          <p:cNvPr id="25" name="Google Shape;25;p14"/>
          <p:cNvSpPr txBox="1">
            <a:spLocks noGrp="1"/>
          </p:cNvSpPr>
          <p:nvPr>
            <p:ph type="title"/>
          </p:nvPr>
        </p:nvSpPr>
        <p:spPr>
          <a:xfrm>
            <a:off x="68752" y="63565"/>
            <a:ext cx="12045424" cy="72342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p:nvPr/>
        </p:nvSpPr>
        <p:spPr>
          <a:xfrm>
            <a:off x="6074014" y="6587038"/>
            <a:ext cx="376989"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
        <p:nvSpPr>
          <p:cNvPr id="29" name="Google Shape;29;p14"/>
          <p:cNvSpPr/>
          <p:nvPr/>
        </p:nvSpPr>
        <p:spPr>
          <a:xfrm>
            <a:off x="-1953" y="809627"/>
            <a:ext cx="12192000" cy="92075"/>
          </a:xfrm>
          <a:prstGeom prst="rect">
            <a:avLst/>
          </a:prstGeom>
          <a:gradFill>
            <a:gsLst>
              <a:gs pos="0">
                <a:schemeClr val="lt1"/>
              </a:gs>
              <a:gs pos="50000">
                <a:srgbClr val="800000"/>
              </a:gs>
              <a:gs pos="100000">
                <a:schemeClr val="lt1"/>
              </a:gs>
            </a:gsLst>
            <a:lin ang="0" scaled="0"/>
          </a:gradFill>
          <a:ln>
            <a:noFill/>
          </a:ln>
          <a:effectLst>
            <a:outerShdw blurRad="40000" dist="23000" dir="5400000" rotWithShape="0">
              <a:srgbClr val="000000">
                <a:alpha val="3333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30" name="Google Shape;30;p14" descr="dept_bce.gif"/>
          <p:cNvPicPr preferRelativeResize="0"/>
          <p:nvPr/>
        </p:nvPicPr>
        <p:blipFill rotWithShape="1">
          <a:blip r:embed="rId2">
            <a:alphaModFix/>
          </a:blip>
          <a:srcRect r="73718" b="12756"/>
          <a:stretch/>
        </p:blipFill>
        <p:spPr>
          <a:xfrm>
            <a:off x="14459" y="6500424"/>
            <a:ext cx="1658341" cy="357576"/>
          </a:xfrm>
          <a:prstGeom prst="rect">
            <a:avLst/>
          </a:prstGeom>
          <a:noFill/>
          <a:ln>
            <a:noFill/>
          </a:ln>
        </p:spPr>
      </p:pic>
      <p:sp>
        <p:nvSpPr>
          <p:cNvPr id="31" name="Google Shape;31;p14"/>
          <p:cNvSpPr/>
          <p:nvPr/>
        </p:nvSpPr>
        <p:spPr>
          <a:xfrm>
            <a:off x="-1953" y="6467475"/>
            <a:ext cx="12192000" cy="46038"/>
          </a:xfrm>
          <a:prstGeom prst="rect">
            <a:avLst/>
          </a:prstGeom>
          <a:gradFill>
            <a:gsLst>
              <a:gs pos="0">
                <a:srgbClr val="800000"/>
              </a:gs>
              <a:gs pos="50000">
                <a:schemeClr val="lt1"/>
              </a:gs>
              <a:gs pos="100000">
                <a:srgbClr val="800000"/>
              </a:gs>
            </a:gsLst>
            <a:lin ang="0" scaled="0"/>
          </a:gradFill>
          <a:ln>
            <a:noFill/>
          </a:ln>
          <a:effectLst>
            <a:outerShdw blurRad="40000" dist="23000" dir="5400000" rotWithShape="0">
              <a:srgbClr val="000000">
                <a:alpha val="3333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32" name="Google Shape;32;p14" descr="A red and yellow logo&#10;&#10;Description automatically generated with medium confidence"/>
          <p:cNvPicPr preferRelativeResize="0"/>
          <p:nvPr/>
        </p:nvPicPr>
        <p:blipFill rotWithShape="1">
          <a:blip r:embed="rId3">
            <a:alphaModFix/>
          </a:blip>
          <a:srcRect/>
          <a:stretch/>
        </p:blipFill>
        <p:spPr>
          <a:xfrm>
            <a:off x="11741720" y="6537258"/>
            <a:ext cx="429652" cy="324000"/>
          </a:xfrm>
          <a:prstGeom prst="rect">
            <a:avLst/>
          </a:prstGeom>
          <a:noFill/>
          <a:ln>
            <a:noFill/>
          </a:ln>
        </p:spPr>
      </p:pic>
      <p:sp>
        <p:nvSpPr>
          <p:cNvPr id="33" name="Google Shape;33;p14"/>
          <p:cNvSpPr txBox="1"/>
          <p:nvPr/>
        </p:nvSpPr>
        <p:spPr>
          <a:xfrm>
            <a:off x="10292038" y="6603515"/>
            <a:ext cx="1527982"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632523"/>
              </a:buClr>
              <a:buSzPts val="1100"/>
              <a:buFont typeface="Arial"/>
              <a:buNone/>
            </a:pPr>
            <a:r>
              <a:rPr lang="en-US" sz="1100" b="0" i="0" u="none" strike="noStrike" cap="none">
                <a:solidFill>
                  <a:srgbClr val="632523"/>
                </a:solidFill>
                <a:latin typeface="Arial"/>
                <a:ea typeface="Arial"/>
                <a:cs typeface="Arial"/>
                <a:sym typeface="Arial"/>
              </a:rPr>
              <a:t>http://bspl.korea.ac.kr</a:t>
            </a:r>
            <a:endParaRPr sz="1100" b="0" i="0" u="none" strike="noStrike" cap="none">
              <a:solidFill>
                <a:srgbClr val="632523"/>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5"/>
          <p:cNvSpPr txBox="1">
            <a:spLocks noGrp="1"/>
          </p:cNvSpPr>
          <p:nvPr>
            <p:ph type="sldNum" idx="12"/>
          </p:nvPr>
        </p:nvSpPr>
        <p:spPr>
          <a:xfrm>
            <a:off x="-88232" y="6587038"/>
            <a:ext cx="3769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6"/>
          <p:cNvSpPr txBox="1">
            <a:spLocks noGrp="1"/>
          </p:cNvSpPr>
          <p:nvPr>
            <p:ph type="sldNum" idx="12"/>
          </p:nvPr>
        </p:nvSpPr>
        <p:spPr>
          <a:xfrm>
            <a:off x="-88232" y="6587038"/>
            <a:ext cx="3769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7"/>
          <p:cNvSpPr txBox="1">
            <a:spLocks noGrp="1"/>
          </p:cNvSpPr>
          <p:nvPr>
            <p:ph type="sldNum" idx="12"/>
          </p:nvPr>
        </p:nvSpPr>
        <p:spPr>
          <a:xfrm>
            <a:off x="-88232" y="6587038"/>
            <a:ext cx="3769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9"/>
          <p:cNvSpPr txBox="1">
            <a:spLocks noGrp="1"/>
          </p:cNvSpPr>
          <p:nvPr>
            <p:ph type="sldNum" idx="12"/>
          </p:nvPr>
        </p:nvSpPr>
        <p:spPr>
          <a:xfrm>
            <a:off x="-88232" y="6587038"/>
            <a:ext cx="3769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0"/>
          <p:cNvSpPr>
            <a:spLocks noGrp="1"/>
          </p:cNvSpPr>
          <p:nvPr>
            <p:ph type="pic" idx="2"/>
          </p:nvPr>
        </p:nvSpPr>
        <p:spPr>
          <a:xfrm>
            <a:off x="5183188" y="987425"/>
            <a:ext cx="6172200" cy="4873625"/>
          </a:xfrm>
          <a:prstGeom prst="rect">
            <a:avLst/>
          </a:prstGeom>
          <a:noFill/>
          <a:ln>
            <a:noFill/>
          </a:ln>
        </p:spPr>
      </p:sp>
      <p:sp>
        <p:nvSpPr>
          <p:cNvPr id="70" name="Google Shape;70;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88232" y="6587038"/>
            <a:ext cx="3769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8232" y="6587038"/>
            <a:ext cx="3769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2"/>
          <p:cNvSpPr txBox="1">
            <a:spLocks noGrp="1"/>
          </p:cNvSpPr>
          <p:nvPr>
            <p:ph type="sldNum" idx="12"/>
          </p:nvPr>
        </p:nvSpPr>
        <p:spPr>
          <a:xfrm>
            <a:off x="-88232" y="6587038"/>
            <a:ext cx="3769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8232" y="6587038"/>
            <a:ext cx="37698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cs.toronto.edu/~vmnih/docs/dqn.pdf"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BSPL-KU/bspl-ku.github.io/blob/d6f7ae43aa8d8ca7060f0126b0adaec75e7feb34/bAbi_preprocessing.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BSPL-KU/bspl-ku.github.io/blob/d6f7ae43aa8d8ca7060f0126b0adaec75e7feb34/bAbI_starter.ipynb"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352647" y="733056"/>
            <a:ext cx="12897293"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Arial"/>
              <a:buNone/>
            </a:pPr>
            <a:r>
              <a:rPr lang="en-GB" altLang="ko-Kore-KR" sz="4400" b="1" dirty="0">
                <a:effectLst/>
              </a:rPr>
              <a:t>Towards AI-Complete Question Answering</a:t>
            </a:r>
            <a:br>
              <a:rPr lang="en-GB" altLang="ko-Kore-KR" sz="4400" b="1" dirty="0">
                <a:effectLst/>
              </a:rPr>
            </a:br>
            <a:r>
              <a:rPr lang="en-GB" altLang="ko-Kore-KR" sz="4400" b="1" dirty="0">
                <a:effectLst/>
              </a:rPr>
              <a:t>: A Set of Prerequisite Toy Tasks</a:t>
            </a:r>
            <a:endParaRPr sz="11500" b="1" dirty="0"/>
          </a:p>
        </p:txBody>
      </p:sp>
      <p:sp>
        <p:nvSpPr>
          <p:cNvPr id="91" name="Google Shape;91;p1"/>
          <p:cNvSpPr txBox="1">
            <a:spLocks noGrp="1"/>
          </p:cNvSpPr>
          <p:nvPr>
            <p:ph type="subTitle" idx="1"/>
          </p:nvPr>
        </p:nvSpPr>
        <p:spPr>
          <a:xfrm>
            <a:off x="1524000" y="3928610"/>
            <a:ext cx="9144000" cy="1655762"/>
          </a:xfrm>
          <a:prstGeom prst="rect">
            <a:avLst/>
          </a:prstGeom>
          <a:noFill/>
          <a:ln>
            <a:noFill/>
          </a:ln>
        </p:spPr>
        <p:txBody>
          <a:bodyPr spcFirstLastPara="1" wrap="square" lIns="91425" tIns="45700" rIns="91425" bIns="45700" anchor="t" anchorCtr="0">
            <a:normAutofit/>
          </a:bodyPr>
          <a:lstStyle/>
          <a:p>
            <a:pPr marL="457200" lvl="0" indent="-406400" algn="ctr" rtl="0">
              <a:lnSpc>
                <a:spcPct val="90000"/>
              </a:lnSpc>
              <a:spcBef>
                <a:spcPts val="1000"/>
              </a:spcBef>
              <a:spcAft>
                <a:spcPts val="0"/>
              </a:spcAft>
              <a:buClr>
                <a:schemeClr val="dk1"/>
              </a:buClr>
              <a:buSzPts val="2400"/>
              <a:buNone/>
            </a:pPr>
            <a:r>
              <a:rPr lang="en-US" sz="2000" dirty="0"/>
              <a:t>2022.09.08</a:t>
            </a:r>
          </a:p>
          <a:p>
            <a:pPr marL="457200" lvl="0" indent="-406400" algn="ctr" rtl="0">
              <a:lnSpc>
                <a:spcPct val="90000"/>
              </a:lnSpc>
              <a:spcBef>
                <a:spcPts val="1000"/>
              </a:spcBef>
              <a:spcAft>
                <a:spcPts val="0"/>
              </a:spcAft>
              <a:buClr>
                <a:schemeClr val="dk1"/>
              </a:buClr>
              <a:buSzPts val="2400"/>
              <a:buNone/>
            </a:pPr>
            <a:r>
              <a:rPr lang="en-US" sz="2000" dirty="0"/>
              <a:t>Hyun </a:t>
            </a:r>
            <a:r>
              <a:rPr lang="en-US" sz="2000" dirty="0" err="1"/>
              <a:t>Seop</a:t>
            </a:r>
            <a:r>
              <a:rPr lang="en-US" sz="2000" dirty="0"/>
              <a:t> Yoon</a:t>
            </a:r>
            <a:endParaRPr dirty="0"/>
          </a:p>
          <a:p>
            <a:pPr marL="457200" lvl="0" indent="-406400" algn="ctr" rtl="0">
              <a:lnSpc>
                <a:spcPct val="90000"/>
              </a:lnSpc>
              <a:spcBef>
                <a:spcPts val="1000"/>
              </a:spcBef>
              <a:spcAft>
                <a:spcPts val="0"/>
              </a:spcAft>
              <a:buClr>
                <a:schemeClr val="dk1"/>
              </a:buClr>
              <a:buSzPts val="2400"/>
              <a:buNone/>
            </a:pPr>
            <a:r>
              <a:rPr lang="en-US" sz="2000" dirty="0"/>
              <a:t>Thesis Seminar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Ability - Tasks</a:t>
            </a:r>
            <a:endParaRPr dirty="0"/>
          </a:p>
        </p:txBody>
      </p:sp>
      <p:sp>
        <p:nvSpPr>
          <p:cNvPr id="4" name="Google Shape;108;p3">
            <a:extLst>
              <a:ext uri="{FF2B5EF4-FFF2-40B4-BE49-F238E27FC236}">
                <a16:creationId xmlns:a16="http://schemas.microsoft.com/office/drawing/2014/main" id="{94736BEE-20DC-94B1-4984-514A93C000C8}"/>
              </a:ext>
            </a:extLst>
          </p:cNvPr>
          <p:cNvSpPr txBox="1"/>
          <p:nvPr/>
        </p:nvSpPr>
        <p:spPr>
          <a:xfrm>
            <a:off x="292552" y="1086447"/>
            <a:ext cx="11597700" cy="1708120"/>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a:buChar char="●"/>
            </a:pPr>
            <a:r>
              <a:rPr lang="en-GB" altLang="ko-Kore-KR" dirty="0"/>
              <a:t>Monitoring cognitive capability can be assumed by using command-answer system so called</a:t>
            </a:r>
            <a:r>
              <a:rPr lang="en-GB" altLang="ko-Kore-KR" b="1" dirty="0">
                <a:effectLst/>
              </a:rPr>
              <a:t> “Text-Adventure-Games”</a:t>
            </a:r>
          </a:p>
          <a:p>
            <a:pPr marL="457200" marR="0" lvl="0" indent="-342900" algn="l" rtl="0">
              <a:lnSpc>
                <a:spcPct val="150000"/>
              </a:lnSpc>
              <a:spcBef>
                <a:spcPts val="0"/>
              </a:spcBef>
              <a:spcAft>
                <a:spcPts val="0"/>
              </a:spcAft>
              <a:buClr>
                <a:srgbClr val="000000"/>
              </a:buClr>
              <a:buSzPts val="1800"/>
              <a:buFont typeface="Arial"/>
              <a:buChar char="●"/>
            </a:pPr>
            <a:r>
              <a:rPr lang="en-GB" altLang="ko-Kore-KR" dirty="0"/>
              <a:t>The system enables to </a:t>
            </a:r>
            <a:r>
              <a:rPr lang="en-GB" altLang="ko-Kore-KR" b="1" dirty="0">
                <a:effectLst/>
              </a:rPr>
              <a:t>create a learning environments</a:t>
            </a:r>
            <a:r>
              <a:rPr lang="en-GB" altLang="ko-Kore-KR" dirty="0"/>
              <a:t> about cognitive competence, which are closely-related to the meaning of ‘learning from scratch’</a:t>
            </a:r>
            <a:endParaRPr lang="en-GB" altLang="ko-Kore-KR" b="1" dirty="0"/>
          </a:p>
          <a:p>
            <a:pPr marL="457200" marR="0" lvl="0" indent="-342900" algn="l" rtl="0">
              <a:lnSpc>
                <a:spcPct val="150000"/>
              </a:lnSpc>
              <a:spcBef>
                <a:spcPts val="0"/>
              </a:spcBef>
              <a:spcAft>
                <a:spcPts val="0"/>
              </a:spcAft>
              <a:buClr>
                <a:srgbClr val="000000"/>
              </a:buClr>
              <a:buSzPts val="1800"/>
              <a:buFont typeface="Arial"/>
              <a:buChar char="●"/>
            </a:pPr>
            <a:r>
              <a:rPr lang="en-GB" altLang="ko-Kore-KR" dirty="0"/>
              <a:t>The system creates a simulated world, like text-adventure games. each sentences are produced with a simple </a:t>
            </a:r>
            <a:r>
              <a:rPr lang="en-GB" altLang="ko-Kore-KR" dirty="0" err="1"/>
              <a:t>grammer</a:t>
            </a:r>
            <a:r>
              <a:rPr lang="en-GB" altLang="ko-Kore-KR" dirty="0"/>
              <a:t>. The advantages of following</a:t>
            </a:r>
          </a:p>
        </p:txBody>
      </p:sp>
      <p:sp>
        <p:nvSpPr>
          <p:cNvPr id="7" name="AutoShape 6">
            <a:extLst>
              <a:ext uri="{FF2B5EF4-FFF2-40B4-BE49-F238E27FC236}">
                <a16:creationId xmlns:a16="http://schemas.microsoft.com/office/drawing/2014/main" id="{B16FAF57-BB8E-77EB-07B8-7F9C0FAFD69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ore-KR" altLang="en-US"/>
          </a:p>
        </p:txBody>
      </p:sp>
      <p:pic>
        <p:nvPicPr>
          <p:cNvPr id="9" name="그림 8" descr="텍스트이(가) 표시된 사진&#10;&#10;자동 생성된 설명">
            <a:extLst>
              <a:ext uri="{FF2B5EF4-FFF2-40B4-BE49-F238E27FC236}">
                <a16:creationId xmlns:a16="http://schemas.microsoft.com/office/drawing/2014/main" id="{2C1B5031-FB2D-FDF6-E66C-7301AF7793B0}"/>
              </a:ext>
            </a:extLst>
          </p:cNvPr>
          <p:cNvPicPr>
            <a:picLocks noChangeAspect="1"/>
          </p:cNvPicPr>
          <p:nvPr/>
        </p:nvPicPr>
        <p:blipFill>
          <a:blip r:embed="rId3"/>
          <a:stretch>
            <a:fillRect/>
          </a:stretch>
        </p:blipFill>
        <p:spPr>
          <a:xfrm>
            <a:off x="3276833" y="3429000"/>
            <a:ext cx="5629137" cy="2864226"/>
          </a:xfrm>
          <a:prstGeom prst="rect">
            <a:avLst/>
          </a:prstGeom>
        </p:spPr>
      </p:pic>
      <p:sp>
        <p:nvSpPr>
          <p:cNvPr id="11" name="TextBox 10">
            <a:extLst>
              <a:ext uri="{FF2B5EF4-FFF2-40B4-BE49-F238E27FC236}">
                <a16:creationId xmlns:a16="http://schemas.microsoft.com/office/drawing/2014/main" id="{1121266C-88D8-D0F4-90AC-467125FD2210}"/>
              </a:ext>
            </a:extLst>
          </p:cNvPr>
          <p:cNvSpPr txBox="1"/>
          <p:nvPr/>
        </p:nvSpPr>
        <p:spPr>
          <a:xfrm>
            <a:off x="687595" y="2690336"/>
            <a:ext cx="6826388" cy="738664"/>
          </a:xfrm>
          <a:prstGeom prst="rect">
            <a:avLst/>
          </a:prstGeom>
          <a:noFill/>
        </p:spPr>
        <p:txBody>
          <a:bodyPr wrap="square">
            <a:spAutoFit/>
          </a:bodyPr>
          <a:lstStyle/>
          <a:p>
            <a:pPr>
              <a:buFont typeface="Arial" panose="020B0604020202020204" pitchFamily="34" charset="0"/>
              <a:buChar char="•"/>
            </a:pPr>
            <a:r>
              <a:rPr lang="en-GB" altLang="ko-Kore-KR" dirty="0"/>
              <a:t>Difficulty/Complexity is controlled</a:t>
            </a:r>
          </a:p>
          <a:p>
            <a:pPr>
              <a:buFont typeface="Arial" panose="020B0604020202020204" pitchFamily="34" charset="0"/>
              <a:buChar char="•"/>
            </a:pPr>
            <a:r>
              <a:rPr lang="en-GB" altLang="ko-Kore-KR" dirty="0"/>
              <a:t>Training and Evaluation data are provided</a:t>
            </a:r>
          </a:p>
          <a:p>
            <a:pPr>
              <a:buFont typeface="Arial" panose="020B0604020202020204" pitchFamily="34" charset="0"/>
              <a:buChar char="•"/>
            </a:pPr>
            <a:r>
              <a:rPr lang="en-GB" altLang="ko-Kore-KR" dirty="0"/>
              <a:t>Evaluation through question answering is easy to overlook the process</a:t>
            </a:r>
          </a:p>
        </p:txBody>
      </p:sp>
      <p:sp>
        <p:nvSpPr>
          <p:cNvPr id="13" name="TextBox 12">
            <a:extLst>
              <a:ext uri="{FF2B5EF4-FFF2-40B4-BE49-F238E27FC236}">
                <a16:creationId xmlns:a16="http://schemas.microsoft.com/office/drawing/2014/main" id="{071C92C7-E7BE-EBA1-CFCF-29E29BA9886D}"/>
              </a:ext>
            </a:extLst>
          </p:cNvPr>
          <p:cNvSpPr txBox="1"/>
          <p:nvPr/>
        </p:nvSpPr>
        <p:spPr>
          <a:xfrm>
            <a:off x="3276833" y="6291737"/>
            <a:ext cx="6149008" cy="307777"/>
          </a:xfrm>
          <a:prstGeom prst="rect">
            <a:avLst/>
          </a:prstGeom>
          <a:noFill/>
        </p:spPr>
        <p:txBody>
          <a:bodyPr wrap="square">
            <a:spAutoFit/>
          </a:bodyPr>
          <a:lstStyle/>
          <a:p>
            <a:r>
              <a:rPr lang="ko-Kore-KR" altLang="en-US" dirty="0"/>
              <a:t>http://www.thespermwhale.com/jaseweston/babi/abordes-ICLR.pdf</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4894fbc17c_1_1"/>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Why game?</a:t>
            </a:r>
            <a:endParaRPr dirty="0"/>
          </a:p>
        </p:txBody>
      </p:sp>
      <p:pic>
        <p:nvPicPr>
          <p:cNvPr id="3" name="그림 2">
            <a:extLst>
              <a:ext uri="{FF2B5EF4-FFF2-40B4-BE49-F238E27FC236}">
                <a16:creationId xmlns:a16="http://schemas.microsoft.com/office/drawing/2014/main" id="{4FE7503B-63DB-6549-36EE-61A828F918AC}"/>
              </a:ext>
            </a:extLst>
          </p:cNvPr>
          <p:cNvPicPr>
            <a:picLocks noChangeAspect="1"/>
          </p:cNvPicPr>
          <p:nvPr/>
        </p:nvPicPr>
        <p:blipFill>
          <a:blip r:embed="rId3"/>
          <a:stretch>
            <a:fillRect/>
          </a:stretch>
        </p:blipFill>
        <p:spPr>
          <a:xfrm>
            <a:off x="3778526" y="963544"/>
            <a:ext cx="4343400" cy="5052943"/>
          </a:xfrm>
          <a:prstGeom prst="rect">
            <a:avLst/>
          </a:prstGeom>
        </p:spPr>
      </p:pic>
      <p:sp>
        <p:nvSpPr>
          <p:cNvPr id="4" name="TextBox 3">
            <a:extLst>
              <a:ext uri="{FF2B5EF4-FFF2-40B4-BE49-F238E27FC236}">
                <a16:creationId xmlns:a16="http://schemas.microsoft.com/office/drawing/2014/main" id="{6A56D529-A3F4-DCEE-6D72-A98B4A429BDB}"/>
              </a:ext>
            </a:extLst>
          </p:cNvPr>
          <p:cNvSpPr txBox="1"/>
          <p:nvPr/>
        </p:nvSpPr>
        <p:spPr>
          <a:xfrm>
            <a:off x="4293705" y="6193459"/>
            <a:ext cx="4903304" cy="261610"/>
          </a:xfrm>
          <a:prstGeom prst="rect">
            <a:avLst/>
          </a:prstGeom>
          <a:noFill/>
        </p:spPr>
        <p:txBody>
          <a:bodyPr wrap="square" rtlCol="0">
            <a:spAutoFit/>
          </a:bodyPr>
          <a:lstStyle/>
          <a:p>
            <a:r>
              <a:rPr lang="en-GB" altLang="ko-Kore-KR" sz="1100" dirty="0">
                <a:effectLst/>
                <a:hlinkClick r:id="rId4"/>
              </a:rPr>
              <a:t>https://www.cs.toronto.edu/~vmnih/docs/dqn.pdf</a:t>
            </a:r>
            <a:endParaRPr kumimoji="1" lang="ko-Kore-KR" altLang="en-US" sz="1100" dirty="0"/>
          </a:p>
        </p:txBody>
      </p:sp>
      <p:sp>
        <p:nvSpPr>
          <p:cNvPr id="5" name="TextBox 4">
            <a:extLst>
              <a:ext uri="{FF2B5EF4-FFF2-40B4-BE49-F238E27FC236}">
                <a16:creationId xmlns:a16="http://schemas.microsoft.com/office/drawing/2014/main" id="{418D2752-C1A8-D35A-EE34-96D249049F60}"/>
              </a:ext>
            </a:extLst>
          </p:cNvPr>
          <p:cNvSpPr txBox="1"/>
          <p:nvPr/>
        </p:nvSpPr>
        <p:spPr>
          <a:xfrm>
            <a:off x="3555981" y="6016487"/>
            <a:ext cx="4788490" cy="307777"/>
          </a:xfrm>
          <a:prstGeom prst="rect">
            <a:avLst/>
          </a:prstGeom>
          <a:noFill/>
        </p:spPr>
        <p:txBody>
          <a:bodyPr wrap="none" rtlCol="0">
            <a:spAutoFit/>
          </a:bodyPr>
          <a:lstStyle/>
          <a:p>
            <a:r>
              <a:rPr lang="en-GB" altLang="ko-Kore-KR" dirty="0"/>
              <a:t>Old games offer a great variety of controlled environments</a:t>
            </a:r>
            <a:endParaRPr kumimoji="1" lang="ko-Kore-KR"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9"/>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Tasks</a:t>
            </a:r>
            <a:endParaRPr dirty="0"/>
          </a:p>
        </p:txBody>
      </p:sp>
      <p:sp>
        <p:nvSpPr>
          <p:cNvPr id="3" name="Google Shape;108;p3">
            <a:extLst>
              <a:ext uri="{FF2B5EF4-FFF2-40B4-BE49-F238E27FC236}">
                <a16:creationId xmlns:a16="http://schemas.microsoft.com/office/drawing/2014/main" id="{7A2FCAFF-5233-3213-BBC7-1F288A85FB31}"/>
              </a:ext>
            </a:extLst>
          </p:cNvPr>
          <p:cNvSpPr txBox="1"/>
          <p:nvPr/>
        </p:nvSpPr>
        <p:spPr>
          <a:xfrm>
            <a:off x="292552" y="1127535"/>
            <a:ext cx="11597700" cy="830956"/>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a:buChar char="●"/>
            </a:pPr>
            <a:r>
              <a:rPr lang="en-GB" altLang="ko-Kore-KR" sz="1600" dirty="0"/>
              <a:t>Single supporting Facts</a:t>
            </a:r>
          </a:p>
          <a:p>
            <a:pPr marL="114300" marR="0" lvl="0" algn="l" rtl="0">
              <a:lnSpc>
                <a:spcPct val="150000"/>
              </a:lnSpc>
              <a:spcBef>
                <a:spcPts val="0"/>
              </a:spcBef>
              <a:spcAft>
                <a:spcPts val="0"/>
              </a:spcAft>
              <a:buClr>
                <a:srgbClr val="000000"/>
              </a:buClr>
              <a:buSzPts val="1800"/>
            </a:pPr>
            <a:r>
              <a:rPr lang="en-GB" altLang="ko-Kore-KR" sz="1600" b="1" dirty="0">
                <a:effectLst/>
              </a:rPr>
              <a:t>	</a:t>
            </a:r>
          </a:p>
        </p:txBody>
      </p:sp>
      <p:sp>
        <p:nvSpPr>
          <p:cNvPr id="4" name="TextBox 3">
            <a:extLst>
              <a:ext uri="{FF2B5EF4-FFF2-40B4-BE49-F238E27FC236}">
                <a16:creationId xmlns:a16="http://schemas.microsoft.com/office/drawing/2014/main" id="{A7AF5BE3-96F9-F73A-CEE2-BC30AE933C37}"/>
              </a:ext>
            </a:extLst>
          </p:cNvPr>
          <p:cNvSpPr txBox="1"/>
          <p:nvPr/>
        </p:nvSpPr>
        <p:spPr>
          <a:xfrm>
            <a:off x="740664" y="1496846"/>
            <a:ext cx="9592056" cy="954107"/>
          </a:xfrm>
          <a:prstGeom prst="rect">
            <a:avLst/>
          </a:prstGeom>
          <a:noFill/>
        </p:spPr>
        <p:txBody>
          <a:bodyPr wrap="square" rtlCol="0">
            <a:spAutoFit/>
          </a:bodyPr>
          <a:lstStyle/>
          <a:p>
            <a:r>
              <a:rPr lang="en-GB" altLang="ko-Kore-KR" dirty="0"/>
              <a:t>- The task is to find out the single supporting fact in order to provide the answer.</a:t>
            </a:r>
          </a:p>
          <a:p>
            <a:r>
              <a:rPr lang="en-GB" altLang="ko-Kore-KR" dirty="0"/>
              <a:t>- Answer was previously given, and the size of fact cannot be bigger than two.</a:t>
            </a:r>
          </a:p>
          <a:p>
            <a:r>
              <a:rPr lang="en-GB" altLang="ko-Kore-KR" dirty="0"/>
              <a:t>- Typical question type is to find out </a:t>
            </a:r>
            <a:r>
              <a:rPr lang="en-GB" altLang="ko-Kore-KR" b="1" dirty="0"/>
              <a:t>the location of Agent</a:t>
            </a:r>
            <a:endParaRPr lang="en-GB" altLang="ko-Kore-KR" dirty="0"/>
          </a:p>
          <a:p>
            <a:endParaRPr kumimoji="1" lang="ko-Kore-KR" altLang="en-US" dirty="0"/>
          </a:p>
        </p:txBody>
      </p:sp>
      <p:sp>
        <p:nvSpPr>
          <p:cNvPr id="6" name="TextBox 5">
            <a:extLst>
              <a:ext uri="{FF2B5EF4-FFF2-40B4-BE49-F238E27FC236}">
                <a16:creationId xmlns:a16="http://schemas.microsoft.com/office/drawing/2014/main" id="{74794AE4-905C-B944-79D9-91C8A9129E06}"/>
              </a:ext>
            </a:extLst>
          </p:cNvPr>
          <p:cNvSpPr txBox="1"/>
          <p:nvPr/>
        </p:nvSpPr>
        <p:spPr>
          <a:xfrm>
            <a:off x="8711946" y="1421384"/>
            <a:ext cx="6140196" cy="738664"/>
          </a:xfrm>
          <a:prstGeom prst="rect">
            <a:avLst/>
          </a:prstGeom>
          <a:noFill/>
        </p:spPr>
        <p:txBody>
          <a:bodyPr wrap="square">
            <a:spAutoFit/>
          </a:bodyPr>
          <a:lstStyle/>
          <a:p>
            <a:r>
              <a:rPr lang="en-GB" altLang="ko-Kore-KR" dirty="0"/>
              <a:t>John travelled to the office. </a:t>
            </a:r>
          </a:p>
          <a:p>
            <a:r>
              <a:rPr lang="en-GB" altLang="ko-Kore-KR" dirty="0"/>
              <a:t>Daniel travelled to the office. </a:t>
            </a:r>
          </a:p>
          <a:p>
            <a:r>
              <a:rPr lang="en-GB" altLang="ko-Kore-KR" dirty="0"/>
              <a:t>Where is Daniel? </a:t>
            </a:r>
            <a:r>
              <a:rPr lang="en-GB" altLang="ko-Kore-KR" dirty="0">
                <a:solidFill>
                  <a:srgbClr val="FF0000"/>
                </a:solidFill>
              </a:rPr>
              <a:t>office </a:t>
            </a:r>
            <a:endParaRPr lang="ko-Kore-KR" altLang="en-US" dirty="0">
              <a:solidFill>
                <a:srgbClr val="FF0000"/>
              </a:solidFill>
            </a:endParaRPr>
          </a:p>
        </p:txBody>
      </p:sp>
      <p:sp>
        <p:nvSpPr>
          <p:cNvPr id="7" name="직사각형 6">
            <a:extLst>
              <a:ext uri="{FF2B5EF4-FFF2-40B4-BE49-F238E27FC236}">
                <a16:creationId xmlns:a16="http://schemas.microsoft.com/office/drawing/2014/main" id="{B58BDD12-42B1-A70B-3429-9061CB66A02C}"/>
              </a:ext>
            </a:extLst>
          </p:cNvPr>
          <p:cNvSpPr/>
          <p:nvPr/>
        </p:nvSpPr>
        <p:spPr>
          <a:xfrm>
            <a:off x="8412480" y="1191784"/>
            <a:ext cx="2926080" cy="1197864"/>
          </a:xfrm>
          <a:prstGeom prst="rect">
            <a:avLst/>
          </a:prstGeom>
          <a:noFill/>
          <a:ln w="38100" cmpd="dbl">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8" name="Google Shape;108;p3">
            <a:extLst>
              <a:ext uri="{FF2B5EF4-FFF2-40B4-BE49-F238E27FC236}">
                <a16:creationId xmlns:a16="http://schemas.microsoft.com/office/drawing/2014/main" id="{69A80437-CB9A-A973-7A74-B8D76D251B05}"/>
              </a:ext>
            </a:extLst>
          </p:cNvPr>
          <p:cNvSpPr txBox="1"/>
          <p:nvPr/>
        </p:nvSpPr>
        <p:spPr>
          <a:xfrm>
            <a:off x="356560" y="2820264"/>
            <a:ext cx="11597700" cy="461624"/>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a:buChar char="●"/>
            </a:pPr>
            <a:r>
              <a:rPr lang="en-GB" altLang="ko-Kore-KR" sz="1600" dirty="0"/>
              <a:t>Two Supporting Facts</a:t>
            </a:r>
            <a:r>
              <a:rPr lang="en-GB" altLang="ko-Kore-KR" sz="1600" b="1" dirty="0">
                <a:effectLst/>
              </a:rPr>
              <a:t>	</a:t>
            </a:r>
          </a:p>
        </p:txBody>
      </p:sp>
      <p:sp>
        <p:nvSpPr>
          <p:cNvPr id="9" name="TextBox 8">
            <a:extLst>
              <a:ext uri="{FF2B5EF4-FFF2-40B4-BE49-F238E27FC236}">
                <a16:creationId xmlns:a16="http://schemas.microsoft.com/office/drawing/2014/main" id="{985E701D-30D0-9964-55ED-51FFED9A938A}"/>
              </a:ext>
            </a:extLst>
          </p:cNvPr>
          <p:cNvSpPr txBox="1"/>
          <p:nvPr/>
        </p:nvSpPr>
        <p:spPr>
          <a:xfrm>
            <a:off x="740664" y="3281867"/>
            <a:ext cx="5961888" cy="738664"/>
          </a:xfrm>
          <a:prstGeom prst="rect">
            <a:avLst/>
          </a:prstGeom>
          <a:noFill/>
        </p:spPr>
        <p:txBody>
          <a:bodyPr wrap="none" rtlCol="0">
            <a:spAutoFit/>
          </a:bodyPr>
          <a:lstStyle/>
          <a:p>
            <a:r>
              <a:rPr lang="en-GB" altLang="ko-Kore-KR" dirty="0"/>
              <a:t>- This is slightly harder task of single supporting facts.</a:t>
            </a:r>
          </a:p>
          <a:p>
            <a:r>
              <a:rPr lang="en-GB" altLang="ko-Kore-KR" dirty="0"/>
              <a:t>- Two supporting facts have to be chained in order to answer the question</a:t>
            </a:r>
          </a:p>
          <a:p>
            <a:endParaRPr kumimoji="1" lang="ko-Kore-KR" altLang="en-US" dirty="0"/>
          </a:p>
        </p:txBody>
      </p:sp>
      <p:sp>
        <p:nvSpPr>
          <p:cNvPr id="10" name="직사각형 9">
            <a:extLst>
              <a:ext uri="{FF2B5EF4-FFF2-40B4-BE49-F238E27FC236}">
                <a16:creationId xmlns:a16="http://schemas.microsoft.com/office/drawing/2014/main" id="{4B60F0FC-B77C-7EC5-74F0-4AAF1FA50EA3}"/>
              </a:ext>
            </a:extLst>
          </p:cNvPr>
          <p:cNvSpPr/>
          <p:nvPr/>
        </p:nvSpPr>
        <p:spPr>
          <a:xfrm>
            <a:off x="8412480" y="2694710"/>
            <a:ext cx="2926080" cy="1197864"/>
          </a:xfrm>
          <a:prstGeom prst="rect">
            <a:avLst/>
          </a:prstGeom>
          <a:noFill/>
          <a:ln w="38100" cmpd="dbl">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1" name="TextBox 10">
            <a:extLst>
              <a:ext uri="{FF2B5EF4-FFF2-40B4-BE49-F238E27FC236}">
                <a16:creationId xmlns:a16="http://schemas.microsoft.com/office/drawing/2014/main" id="{0E7B38F8-8E5A-3515-8E3B-582E44CC8A6C}"/>
              </a:ext>
            </a:extLst>
          </p:cNvPr>
          <p:cNvSpPr txBox="1"/>
          <p:nvPr/>
        </p:nvSpPr>
        <p:spPr>
          <a:xfrm>
            <a:off x="8488100" y="2820264"/>
            <a:ext cx="2850460" cy="954107"/>
          </a:xfrm>
          <a:prstGeom prst="rect">
            <a:avLst/>
          </a:prstGeom>
          <a:noFill/>
        </p:spPr>
        <p:txBody>
          <a:bodyPr wrap="none" rtlCol="0">
            <a:spAutoFit/>
          </a:bodyPr>
          <a:lstStyle/>
          <a:p>
            <a:r>
              <a:rPr lang="en-GB" altLang="ko-Kore-KR" dirty="0"/>
              <a:t>John is in the playground. </a:t>
            </a:r>
          </a:p>
          <a:p>
            <a:r>
              <a:rPr lang="en-GB" altLang="ko-Kore-KR" dirty="0"/>
              <a:t>John picked up the football. </a:t>
            </a:r>
          </a:p>
          <a:p>
            <a:r>
              <a:rPr lang="en-GB" altLang="ko-Kore-KR" dirty="0"/>
              <a:t>Bob went to the kitchen. </a:t>
            </a:r>
          </a:p>
          <a:p>
            <a:r>
              <a:rPr lang="en-GB" altLang="ko-Kore-KR" dirty="0"/>
              <a:t>Where is the football? </a:t>
            </a:r>
            <a:r>
              <a:rPr lang="en-GB" altLang="ko-Kore-KR" dirty="0">
                <a:solidFill>
                  <a:srgbClr val="FF0000"/>
                </a:solidFill>
              </a:rPr>
              <a:t>playground</a:t>
            </a:r>
            <a:endParaRPr kumimoji="1" lang="ko-Kore-KR" altLang="en-US" dirty="0">
              <a:solidFill>
                <a:srgbClr val="FF0000"/>
              </a:solidFill>
            </a:endParaRPr>
          </a:p>
        </p:txBody>
      </p:sp>
      <p:sp>
        <p:nvSpPr>
          <p:cNvPr id="12" name="Google Shape;108;p3">
            <a:extLst>
              <a:ext uri="{FF2B5EF4-FFF2-40B4-BE49-F238E27FC236}">
                <a16:creationId xmlns:a16="http://schemas.microsoft.com/office/drawing/2014/main" id="{9CACA484-4097-3E8B-89DF-015AC129D431}"/>
              </a:ext>
            </a:extLst>
          </p:cNvPr>
          <p:cNvSpPr txBox="1"/>
          <p:nvPr/>
        </p:nvSpPr>
        <p:spPr>
          <a:xfrm>
            <a:off x="356560" y="4197636"/>
            <a:ext cx="11597700" cy="461624"/>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a:buChar char="●"/>
            </a:pPr>
            <a:r>
              <a:rPr lang="en-GB" altLang="ko-Kore-KR" sz="1600" dirty="0"/>
              <a:t>Three Supporting Facts</a:t>
            </a:r>
            <a:r>
              <a:rPr lang="en-GB" altLang="ko-Kore-KR" sz="1600" b="1" dirty="0">
                <a:effectLst/>
              </a:rPr>
              <a:t>	</a:t>
            </a:r>
          </a:p>
        </p:txBody>
      </p:sp>
      <p:sp>
        <p:nvSpPr>
          <p:cNvPr id="13" name="TextBox 12">
            <a:extLst>
              <a:ext uri="{FF2B5EF4-FFF2-40B4-BE49-F238E27FC236}">
                <a16:creationId xmlns:a16="http://schemas.microsoft.com/office/drawing/2014/main" id="{7A4F9122-7F22-0586-F02E-97BCD7245865}"/>
              </a:ext>
            </a:extLst>
          </p:cNvPr>
          <p:cNvSpPr txBox="1"/>
          <p:nvPr/>
        </p:nvSpPr>
        <p:spPr>
          <a:xfrm>
            <a:off x="740664" y="4656545"/>
            <a:ext cx="5931432" cy="307777"/>
          </a:xfrm>
          <a:prstGeom prst="rect">
            <a:avLst/>
          </a:prstGeom>
          <a:noFill/>
        </p:spPr>
        <p:txBody>
          <a:bodyPr wrap="none" rtlCol="0">
            <a:spAutoFit/>
          </a:bodyPr>
          <a:lstStyle/>
          <a:p>
            <a:r>
              <a:rPr lang="en-GB" altLang="ko-Kore-KR" dirty="0"/>
              <a:t>- Finding three supporting detail is mandatory for model to derive answer.</a:t>
            </a:r>
            <a:endParaRPr kumimoji="1" lang="ko-Kore-KR" altLang="en-US" dirty="0"/>
          </a:p>
        </p:txBody>
      </p:sp>
      <p:sp>
        <p:nvSpPr>
          <p:cNvPr id="14" name="직사각형 13">
            <a:extLst>
              <a:ext uri="{FF2B5EF4-FFF2-40B4-BE49-F238E27FC236}">
                <a16:creationId xmlns:a16="http://schemas.microsoft.com/office/drawing/2014/main" id="{912C079D-297B-3E8A-F035-C47DF2717862}"/>
              </a:ext>
            </a:extLst>
          </p:cNvPr>
          <p:cNvSpPr/>
          <p:nvPr/>
        </p:nvSpPr>
        <p:spPr>
          <a:xfrm>
            <a:off x="7872400" y="4131453"/>
            <a:ext cx="3948334" cy="1491012"/>
          </a:xfrm>
          <a:prstGeom prst="rect">
            <a:avLst/>
          </a:prstGeom>
          <a:noFill/>
          <a:ln w="38100" cmpd="dbl">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7" name="TextBox 16">
            <a:extLst>
              <a:ext uri="{FF2B5EF4-FFF2-40B4-BE49-F238E27FC236}">
                <a16:creationId xmlns:a16="http://schemas.microsoft.com/office/drawing/2014/main" id="{640EB6EF-A2F2-E818-5B3C-8D0F8B9D0131}"/>
              </a:ext>
            </a:extLst>
          </p:cNvPr>
          <p:cNvSpPr txBox="1"/>
          <p:nvPr/>
        </p:nvSpPr>
        <p:spPr>
          <a:xfrm>
            <a:off x="7955903" y="4253767"/>
            <a:ext cx="3914854" cy="1384995"/>
          </a:xfrm>
          <a:prstGeom prst="rect">
            <a:avLst/>
          </a:prstGeom>
          <a:noFill/>
        </p:spPr>
        <p:txBody>
          <a:bodyPr wrap="none" rtlCol="0">
            <a:spAutoFit/>
          </a:bodyPr>
          <a:lstStyle/>
          <a:p>
            <a:r>
              <a:rPr lang="en-GB" altLang="ko-Kore-KR" dirty="0"/>
              <a:t>John picked up the apple. </a:t>
            </a:r>
          </a:p>
          <a:p>
            <a:r>
              <a:rPr lang="en-GB" altLang="ko-Kore-KR" dirty="0"/>
              <a:t>John went to the office. </a:t>
            </a:r>
          </a:p>
          <a:p>
            <a:r>
              <a:rPr lang="en-GB" altLang="ko-Kore-KR" dirty="0"/>
              <a:t>John went to the kitchen. </a:t>
            </a:r>
          </a:p>
          <a:p>
            <a:r>
              <a:rPr lang="en-GB" altLang="ko-Kore-KR" dirty="0"/>
              <a:t>John dropped the apple. </a:t>
            </a:r>
          </a:p>
          <a:p>
            <a:r>
              <a:rPr lang="en-GB" altLang="ko-Kore-KR" dirty="0"/>
              <a:t>Where was the apple before the kitchen? </a:t>
            </a:r>
            <a:r>
              <a:rPr lang="en-GB" altLang="ko-Kore-KR" dirty="0">
                <a:solidFill>
                  <a:srgbClr val="FF0000"/>
                </a:solidFill>
              </a:rPr>
              <a:t>office</a:t>
            </a:r>
          </a:p>
          <a:p>
            <a:endParaRPr kumimoji="1" lang="ko-Kore-KR"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9"/>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Tasks</a:t>
            </a:r>
            <a:endParaRPr dirty="0"/>
          </a:p>
        </p:txBody>
      </p:sp>
      <p:sp>
        <p:nvSpPr>
          <p:cNvPr id="4" name="Google Shape;108;p3">
            <a:extLst>
              <a:ext uri="{FF2B5EF4-FFF2-40B4-BE49-F238E27FC236}">
                <a16:creationId xmlns:a16="http://schemas.microsoft.com/office/drawing/2014/main" id="{3EAC9A7C-ADC0-574A-8164-D104E8DA9B06}"/>
              </a:ext>
            </a:extLst>
          </p:cNvPr>
          <p:cNvSpPr txBox="1"/>
          <p:nvPr/>
        </p:nvSpPr>
        <p:spPr>
          <a:xfrm>
            <a:off x="292552" y="1070388"/>
            <a:ext cx="11597700" cy="461624"/>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a:buChar char="●"/>
            </a:pPr>
            <a:r>
              <a:rPr lang="en-GB" altLang="ko-Kore-KR" sz="1600" dirty="0"/>
              <a:t>Two Argument Relations: Subject vs Object</a:t>
            </a:r>
            <a:r>
              <a:rPr lang="en-GB" altLang="ko-Kore-KR" sz="1600" b="1" dirty="0">
                <a:effectLst/>
              </a:rPr>
              <a:t>	</a:t>
            </a:r>
          </a:p>
        </p:txBody>
      </p:sp>
      <p:sp>
        <p:nvSpPr>
          <p:cNvPr id="6" name="TextBox 5">
            <a:extLst>
              <a:ext uri="{FF2B5EF4-FFF2-40B4-BE49-F238E27FC236}">
                <a16:creationId xmlns:a16="http://schemas.microsoft.com/office/drawing/2014/main" id="{A2948FF2-E98E-9655-6881-AA0B3D5E0BBC}"/>
              </a:ext>
            </a:extLst>
          </p:cNvPr>
          <p:cNvSpPr txBox="1"/>
          <p:nvPr/>
        </p:nvSpPr>
        <p:spPr>
          <a:xfrm>
            <a:off x="694888" y="1532012"/>
            <a:ext cx="6140196" cy="307777"/>
          </a:xfrm>
          <a:prstGeom prst="rect">
            <a:avLst/>
          </a:prstGeom>
          <a:noFill/>
        </p:spPr>
        <p:txBody>
          <a:bodyPr wrap="square">
            <a:spAutoFit/>
          </a:bodyPr>
          <a:lstStyle/>
          <a:p>
            <a:r>
              <a:rPr lang="en-GB" altLang="ko-Kore-KR" dirty="0"/>
              <a:t>- Solving problem about differentiating and recognize subject and object</a:t>
            </a:r>
          </a:p>
        </p:txBody>
      </p:sp>
      <p:sp>
        <p:nvSpPr>
          <p:cNvPr id="7" name="TextBox 6">
            <a:extLst>
              <a:ext uri="{FF2B5EF4-FFF2-40B4-BE49-F238E27FC236}">
                <a16:creationId xmlns:a16="http://schemas.microsoft.com/office/drawing/2014/main" id="{3408B09E-CE84-9E42-4EF5-A380D07CA98C}"/>
              </a:ext>
            </a:extLst>
          </p:cNvPr>
          <p:cNvSpPr txBox="1"/>
          <p:nvPr/>
        </p:nvSpPr>
        <p:spPr>
          <a:xfrm>
            <a:off x="694888" y="2575056"/>
            <a:ext cx="9006840" cy="523220"/>
          </a:xfrm>
          <a:prstGeom prst="rect">
            <a:avLst/>
          </a:prstGeom>
          <a:noFill/>
        </p:spPr>
        <p:txBody>
          <a:bodyPr wrap="square" rtlCol="0">
            <a:spAutoFit/>
          </a:bodyPr>
          <a:lstStyle/>
          <a:p>
            <a:r>
              <a:rPr lang="en-GB" altLang="ko-Kore-KR" dirty="0"/>
              <a:t>→ </a:t>
            </a:r>
            <a:r>
              <a:rPr lang="en-GB" altLang="ko-Kore-KR" dirty="0">
                <a:solidFill>
                  <a:schemeClr val="accent5">
                    <a:lumMod val="75000"/>
                  </a:schemeClr>
                </a:solidFill>
              </a:rPr>
              <a:t>Relational expression are not 100% S-O structure. Able to catch Idiom about direction?</a:t>
            </a:r>
          </a:p>
          <a:p>
            <a:endParaRPr kumimoji="1" lang="ko-Kore-KR" altLang="en-US" dirty="0"/>
          </a:p>
        </p:txBody>
      </p:sp>
      <p:sp>
        <p:nvSpPr>
          <p:cNvPr id="8" name="TextBox 7">
            <a:extLst>
              <a:ext uri="{FF2B5EF4-FFF2-40B4-BE49-F238E27FC236}">
                <a16:creationId xmlns:a16="http://schemas.microsoft.com/office/drawing/2014/main" id="{AE1011D3-48FB-4354-8AC7-F051B4C2EF3E}"/>
              </a:ext>
            </a:extLst>
          </p:cNvPr>
          <p:cNvSpPr txBox="1"/>
          <p:nvPr/>
        </p:nvSpPr>
        <p:spPr>
          <a:xfrm>
            <a:off x="694888" y="1839789"/>
            <a:ext cx="6309360" cy="954107"/>
          </a:xfrm>
          <a:prstGeom prst="rect">
            <a:avLst/>
          </a:prstGeom>
          <a:noFill/>
        </p:spPr>
        <p:txBody>
          <a:bodyPr wrap="square" rtlCol="0">
            <a:spAutoFit/>
          </a:bodyPr>
          <a:lstStyle/>
          <a:p>
            <a:r>
              <a:rPr lang="en-GB" altLang="ko-Kore-KR" dirty="0">
                <a:solidFill>
                  <a:schemeClr val="accent5">
                    <a:lumMod val="75000"/>
                  </a:schemeClr>
                </a:solidFill>
              </a:rPr>
              <a:t>- Linguistically have problem among this.</a:t>
            </a:r>
          </a:p>
          <a:p>
            <a:r>
              <a:rPr lang="en-GB" altLang="ko-Kore-KR" dirty="0">
                <a:solidFill>
                  <a:schemeClr val="accent5">
                    <a:lumMod val="75000"/>
                  </a:schemeClr>
                </a:solidFill>
              </a:rPr>
              <a:t>- Seems like this is a counter-example of bag-or words</a:t>
            </a:r>
          </a:p>
          <a:p>
            <a:r>
              <a:rPr lang="en-GB" altLang="ko-Kore-KR" dirty="0">
                <a:solidFill>
                  <a:schemeClr val="accent5">
                    <a:lumMod val="75000"/>
                  </a:schemeClr>
                </a:solidFill>
              </a:rPr>
              <a:t>- Not a semantic approach of directional analysis</a:t>
            </a:r>
          </a:p>
          <a:p>
            <a:endParaRPr kumimoji="1" lang="ko-Kore-KR" altLang="en-US" dirty="0"/>
          </a:p>
        </p:txBody>
      </p:sp>
      <p:sp>
        <p:nvSpPr>
          <p:cNvPr id="9" name="직사각형 8">
            <a:extLst>
              <a:ext uri="{FF2B5EF4-FFF2-40B4-BE49-F238E27FC236}">
                <a16:creationId xmlns:a16="http://schemas.microsoft.com/office/drawing/2014/main" id="{BE99126F-3584-6A8D-E4B2-5AA4A2A97D1A}"/>
              </a:ext>
            </a:extLst>
          </p:cNvPr>
          <p:cNvSpPr/>
          <p:nvPr/>
        </p:nvSpPr>
        <p:spPr>
          <a:xfrm>
            <a:off x="8259779" y="1266030"/>
            <a:ext cx="3536744" cy="1491012"/>
          </a:xfrm>
          <a:prstGeom prst="rect">
            <a:avLst/>
          </a:prstGeom>
          <a:noFill/>
          <a:ln w="38100" cmpd="dbl">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ko-Kore-KR" altLang="en-US" dirty="0">
              <a:solidFill>
                <a:srgbClr val="FF0000"/>
              </a:solidFill>
            </a:endParaRPr>
          </a:p>
        </p:txBody>
      </p:sp>
      <p:sp>
        <p:nvSpPr>
          <p:cNvPr id="11" name="Google Shape;108;p3">
            <a:extLst>
              <a:ext uri="{FF2B5EF4-FFF2-40B4-BE49-F238E27FC236}">
                <a16:creationId xmlns:a16="http://schemas.microsoft.com/office/drawing/2014/main" id="{C9CC1013-2255-A5B0-9E15-7CB608ADECC0}"/>
              </a:ext>
            </a:extLst>
          </p:cNvPr>
          <p:cNvSpPr txBox="1"/>
          <p:nvPr/>
        </p:nvSpPr>
        <p:spPr>
          <a:xfrm>
            <a:off x="377133" y="3023205"/>
            <a:ext cx="11597700" cy="461624"/>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a:buChar char="●"/>
            </a:pPr>
            <a:r>
              <a:rPr lang="en-GB" altLang="ko-Kore-KR" sz="1600" dirty="0"/>
              <a:t>Yes/No Questions</a:t>
            </a:r>
            <a:r>
              <a:rPr lang="en-GB" altLang="ko-Kore-KR" sz="1600" b="1" dirty="0">
                <a:effectLst/>
              </a:rPr>
              <a:t>	</a:t>
            </a:r>
          </a:p>
        </p:txBody>
      </p:sp>
      <p:sp>
        <p:nvSpPr>
          <p:cNvPr id="12" name="TextBox 11">
            <a:extLst>
              <a:ext uri="{FF2B5EF4-FFF2-40B4-BE49-F238E27FC236}">
                <a16:creationId xmlns:a16="http://schemas.microsoft.com/office/drawing/2014/main" id="{8459416C-D6CD-8EC4-7E58-C0360F954F32}"/>
              </a:ext>
            </a:extLst>
          </p:cNvPr>
          <p:cNvSpPr txBox="1"/>
          <p:nvPr/>
        </p:nvSpPr>
        <p:spPr>
          <a:xfrm>
            <a:off x="694886" y="3429000"/>
            <a:ext cx="7564891" cy="307777"/>
          </a:xfrm>
          <a:prstGeom prst="rect">
            <a:avLst/>
          </a:prstGeom>
          <a:noFill/>
        </p:spPr>
        <p:txBody>
          <a:bodyPr wrap="none" rtlCol="0">
            <a:spAutoFit/>
          </a:bodyPr>
          <a:lstStyle/>
          <a:p>
            <a:r>
              <a:rPr lang="en-GB" altLang="ko-Kore-KR" dirty="0"/>
              <a:t>- Simplest case, examining whether the model can revise answer about True, False question.</a:t>
            </a:r>
            <a:endParaRPr kumimoji="1" lang="ko-Kore-KR" altLang="en-US" dirty="0"/>
          </a:p>
        </p:txBody>
      </p:sp>
      <p:sp>
        <p:nvSpPr>
          <p:cNvPr id="13" name="TextBox 12">
            <a:extLst>
              <a:ext uri="{FF2B5EF4-FFF2-40B4-BE49-F238E27FC236}">
                <a16:creationId xmlns:a16="http://schemas.microsoft.com/office/drawing/2014/main" id="{85B59DE1-F3EA-6393-A57D-2F5FDE680AFA}"/>
              </a:ext>
            </a:extLst>
          </p:cNvPr>
          <p:cNvSpPr txBox="1"/>
          <p:nvPr/>
        </p:nvSpPr>
        <p:spPr>
          <a:xfrm>
            <a:off x="8401041" y="1212054"/>
            <a:ext cx="3395481" cy="1815882"/>
          </a:xfrm>
          <a:prstGeom prst="rect">
            <a:avLst/>
          </a:prstGeom>
          <a:noFill/>
        </p:spPr>
        <p:txBody>
          <a:bodyPr wrap="none" rtlCol="0">
            <a:spAutoFit/>
          </a:bodyPr>
          <a:lstStyle/>
          <a:p>
            <a:endParaRPr lang="ko-Kore-KR" altLang="en-US" dirty="0"/>
          </a:p>
          <a:p>
            <a:r>
              <a:rPr lang="en-GB" altLang="ko-Kore-KR" dirty="0">
                <a:solidFill>
                  <a:schemeClr val="tx1"/>
                </a:solidFill>
              </a:rPr>
              <a:t>The office is north of the bedroom.</a:t>
            </a:r>
          </a:p>
          <a:p>
            <a:r>
              <a:rPr lang="en-GB" altLang="ko-Kore-KR" dirty="0">
                <a:solidFill>
                  <a:schemeClr val="tx1"/>
                </a:solidFill>
              </a:rPr>
              <a:t>The bedroom is north of the bathroom.</a:t>
            </a:r>
          </a:p>
          <a:p>
            <a:r>
              <a:rPr lang="en-GB" altLang="ko-Kore-KR" dirty="0">
                <a:solidFill>
                  <a:schemeClr val="tx1"/>
                </a:solidFill>
              </a:rPr>
              <a:t>The kitchen is west of the garden.</a:t>
            </a:r>
          </a:p>
          <a:p>
            <a:r>
              <a:rPr lang="en-GB" altLang="ko-Kore-KR" dirty="0">
                <a:solidFill>
                  <a:schemeClr val="tx1"/>
                </a:solidFill>
              </a:rPr>
              <a:t>What is north of the bedroom?  </a:t>
            </a:r>
            <a:r>
              <a:rPr lang="en-GB" altLang="ko-Kore-KR" dirty="0">
                <a:solidFill>
                  <a:srgbClr val="FF0000"/>
                </a:solidFill>
              </a:rPr>
              <a:t>office</a:t>
            </a:r>
            <a:r>
              <a:rPr lang="en-GB" altLang="ko-Kore-KR" dirty="0">
                <a:solidFill>
                  <a:schemeClr val="tx1"/>
                </a:solidFill>
              </a:rPr>
              <a:t> </a:t>
            </a:r>
          </a:p>
          <a:p>
            <a:r>
              <a:rPr lang="en-GB" altLang="ko-Kore-KR" dirty="0">
                <a:solidFill>
                  <a:schemeClr val="tx1"/>
                </a:solidFill>
              </a:rPr>
              <a:t>What is the bedroom north of? </a:t>
            </a:r>
            <a:r>
              <a:rPr lang="en-GB" altLang="ko-Kore-KR" dirty="0">
                <a:solidFill>
                  <a:srgbClr val="FF0000"/>
                </a:solidFill>
              </a:rPr>
              <a:t>bathroom</a:t>
            </a:r>
            <a:endParaRPr kumimoji="1" lang="ko-Kore-KR" altLang="en-US" dirty="0">
              <a:solidFill>
                <a:srgbClr val="FF0000"/>
              </a:solidFill>
            </a:endParaRPr>
          </a:p>
          <a:p>
            <a:endParaRPr lang="en-GB" altLang="ko-Kore-KR" dirty="0"/>
          </a:p>
          <a:p>
            <a:endParaRPr kumimoji="1" lang="ko-Kore-KR" altLang="en-US" dirty="0"/>
          </a:p>
        </p:txBody>
      </p:sp>
      <p:sp>
        <p:nvSpPr>
          <p:cNvPr id="15" name="직사각형 14">
            <a:extLst>
              <a:ext uri="{FF2B5EF4-FFF2-40B4-BE49-F238E27FC236}">
                <a16:creationId xmlns:a16="http://schemas.microsoft.com/office/drawing/2014/main" id="{EDBBEF8B-E380-A866-9FAF-A39DA8D121B2}"/>
              </a:ext>
            </a:extLst>
          </p:cNvPr>
          <p:cNvSpPr/>
          <p:nvPr/>
        </p:nvSpPr>
        <p:spPr>
          <a:xfrm>
            <a:off x="8723376" y="3005964"/>
            <a:ext cx="2773736" cy="1491012"/>
          </a:xfrm>
          <a:prstGeom prst="rect">
            <a:avLst/>
          </a:prstGeom>
          <a:noFill/>
          <a:ln w="38100" cmpd="dbl">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ko-Kore-KR" altLang="en-US" dirty="0">
              <a:solidFill>
                <a:srgbClr val="FF0000"/>
              </a:solidFill>
            </a:endParaRPr>
          </a:p>
        </p:txBody>
      </p:sp>
      <p:sp>
        <p:nvSpPr>
          <p:cNvPr id="17" name="TextBox 16">
            <a:extLst>
              <a:ext uri="{FF2B5EF4-FFF2-40B4-BE49-F238E27FC236}">
                <a16:creationId xmlns:a16="http://schemas.microsoft.com/office/drawing/2014/main" id="{3C55AD17-25BD-A169-DCA5-2469896E3E39}"/>
              </a:ext>
            </a:extLst>
          </p:cNvPr>
          <p:cNvSpPr txBox="1"/>
          <p:nvPr/>
        </p:nvSpPr>
        <p:spPr>
          <a:xfrm>
            <a:off x="8806952" y="2922124"/>
            <a:ext cx="2690160" cy="1815882"/>
          </a:xfrm>
          <a:prstGeom prst="rect">
            <a:avLst/>
          </a:prstGeom>
          <a:noFill/>
        </p:spPr>
        <p:txBody>
          <a:bodyPr wrap="none" rtlCol="0">
            <a:spAutoFit/>
          </a:bodyPr>
          <a:lstStyle/>
          <a:p>
            <a:endParaRPr lang="ko-Kore-KR" altLang="en-US" dirty="0"/>
          </a:p>
          <a:p>
            <a:r>
              <a:rPr lang="en-GB" altLang="ko-Kore-KR" dirty="0"/>
              <a:t>John moved to the playground. </a:t>
            </a:r>
          </a:p>
          <a:p>
            <a:r>
              <a:rPr lang="en-GB" altLang="ko-Kore-KR" dirty="0"/>
              <a:t>Daniel went to the bathroom. </a:t>
            </a:r>
          </a:p>
          <a:p>
            <a:r>
              <a:rPr lang="en-GB" altLang="ko-Kore-KR" dirty="0"/>
              <a:t>John went back to the hallway. </a:t>
            </a:r>
          </a:p>
          <a:p>
            <a:r>
              <a:rPr lang="en-GB" altLang="ko-Kore-KR" dirty="0"/>
              <a:t>Is John in the playground? </a:t>
            </a:r>
            <a:r>
              <a:rPr lang="en-GB" altLang="ko-Kore-KR" dirty="0">
                <a:solidFill>
                  <a:srgbClr val="FF0000"/>
                </a:solidFill>
              </a:rPr>
              <a:t>no </a:t>
            </a:r>
          </a:p>
          <a:p>
            <a:r>
              <a:rPr lang="en-GB" altLang="ko-Kore-KR" dirty="0"/>
              <a:t>Is Daniel in the bathroom? </a:t>
            </a:r>
            <a:r>
              <a:rPr lang="en-GB" altLang="ko-Kore-KR" dirty="0">
                <a:solidFill>
                  <a:srgbClr val="FF0000"/>
                </a:solidFill>
              </a:rPr>
              <a:t>yes</a:t>
            </a:r>
          </a:p>
          <a:p>
            <a:endParaRPr lang="en-GB" altLang="ko-Kore-KR" dirty="0"/>
          </a:p>
          <a:p>
            <a:endParaRPr kumimoji="1" lang="ko-Kore-KR" altLang="en-US" dirty="0"/>
          </a:p>
        </p:txBody>
      </p:sp>
      <p:sp>
        <p:nvSpPr>
          <p:cNvPr id="18" name="Google Shape;108;p3">
            <a:extLst>
              <a:ext uri="{FF2B5EF4-FFF2-40B4-BE49-F238E27FC236}">
                <a16:creationId xmlns:a16="http://schemas.microsoft.com/office/drawing/2014/main" id="{7548DF96-F532-2F3D-E579-6B2E0C1206CB}"/>
              </a:ext>
            </a:extLst>
          </p:cNvPr>
          <p:cNvSpPr txBox="1"/>
          <p:nvPr/>
        </p:nvSpPr>
        <p:spPr>
          <a:xfrm>
            <a:off x="377133" y="4508757"/>
            <a:ext cx="11597700" cy="461624"/>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a:buChar char="●"/>
            </a:pPr>
            <a:r>
              <a:rPr lang="en-GB" altLang="ko-Kore-KR" sz="1600" dirty="0"/>
              <a:t>Counting</a:t>
            </a:r>
            <a:r>
              <a:rPr lang="en-GB" altLang="ko-Kore-KR" sz="1600" b="1" dirty="0">
                <a:effectLst/>
              </a:rPr>
              <a:t>	</a:t>
            </a:r>
          </a:p>
        </p:txBody>
      </p:sp>
      <p:sp>
        <p:nvSpPr>
          <p:cNvPr id="19" name="TextBox 18">
            <a:extLst>
              <a:ext uri="{FF2B5EF4-FFF2-40B4-BE49-F238E27FC236}">
                <a16:creationId xmlns:a16="http://schemas.microsoft.com/office/drawing/2014/main" id="{97735ACA-6C0B-659A-E682-28BB2CD63C89}"/>
              </a:ext>
            </a:extLst>
          </p:cNvPr>
          <p:cNvSpPr txBox="1"/>
          <p:nvPr/>
        </p:nvSpPr>
        <p:spPr>
          <a:xfrm>
            <a:off x="694886" y="4919181"/>
            <a:ext cx="5434501" cy="307777"/>
          </a:xfrm>
          <a:prstGeom prst="rect">
            <a:avLst/>
          </a:prstGeom>
          <a:noFill/>
        </p:spPr>
        <p:txBody>
          <a:bodyPr wrap="none" rtlCol="0">
            <a:spAutoFit/>
          </a:bodyPr>
          <a:lstStyle/>
          <a:p>
            <a:r>
              <a:rPr lang="en-GB" altLang="ko-Kore-KR" dirty="0"/>
              <a:t>- Evaluating ability of </a:t>
            </a:r>
            <a:r>
              <a:rPr lang="en-GB" altLang="ko-Kore-KR" b="1" dirty="0">
                <a:effectLst/>
              </a:rPr>
              <a:t>simple counting</a:t>
            </a:r>
            <a:r>
              <a:rPr lang="en-GB" altLang="ko-Kore-KR" dirty="0"/>
              <a:t>: Number of certain property</a:t>
            </a:r>
            <a:endParaRPr kumimoji="1" lang="ko-Kore-KR" altLang="en-US" dirty="0"/>
          </a:p>
        </p:txBody>
      </p:sp>
      <p:sp>
        <p:nvSpPr>
          <p:cNvPr id="20" name="TextBox 19">
            <a:extLst>
              <a:ext uri="{FF2B5EF4-FFF2-40B4-BE49-F238E27FC236}">
                <a16:creationId xmlns:a16="http://schemas.microsoft.com/office/drawing/2014/main" id="{50717FB0-CED3-B388-FE72-07442555071A}"/>
              </a:ext>
            </a:extLst>
          </p:cNvPr>
          <p:cNvSpPr txBox="1"/>
          <p:nvPr/>
        </p:nvSpPr>
        <p:spPr>
          <a:xfrm>
            <a:off x="8259777" y="4782024"/>
            <a:ext cx="3440365" cy="1384995"/>
          </a:xfrm>
          <a:prstGeom prst="rect">
            <a:avLst/>
          </a:prstGeom>
          <a:noFill/>
        </p:spPr>
        <p:txBody>
          <a:bodyPr wrap="none" rtlCol="0">
            <a:spAutoFit/>
          </a:bodyPr>
          <a:lstStyle/>
          <a:p>
            <a:r>
              <a:rPr lang="en-GB" altLang="ko-Kore-KR" dirty="0"/>
              <a:t>Daniel picked up the football. </a:t>
            </a:r>
          </a:p>
          <a:p>
            <a:r>
              <a:rPr lang="en-GB" altLang="ko-Kore-KR" dirty="0"/>
              <a:t>Daniel dropped the football. </a:t>
            </a:r>
          </a:p>
          <a:p>
            <a:r>
              <a:rPr lang="en-GB" altLang="ko-Kore-KR" dirty="0"/>
              <a:t>Daniel got the milk. </a:t>
            </a:r>
          </a:p>
          <a:p>
            <a:r>
              <a:rPr lang="en-GB" altLang="ko-Kore-KR" dirty="0"/>
              <a:t>Daniel took the apple.</a:t>
            </a:r>
          </a:p>
          <a:p>
            <a:r>
              <a:rPr lang="en-GB" altLang="ko-Kore-KR" dirty="0"/>
              <a:t>How many objects is Daniel holding? </a:t>
            </a:r>
            <a:r>
              <a:rPr lang="en-GB" altLang="ko-Kore-KR" dirty="0">
                <a:solidFill>
                  <a:srgbClr val="FF0000"/>
                </a:solidFill>
              </a:rPr>
              <a:t>two</a:t>
            </a:r>
          </a:p>
          <a:p>
            <a:endParaRPr kumimoji="1" lang="ko-Kore-KR" altLang="en-US" dirty="0"/>
          </a:p>
        </p:txBody>
      </p:sp>
      <p:sp>
        <p:nvSpPr>
          <p:cNvPr id="21" name="직사각형 20">
            <a:extLst>
              <a:ext uri="{FF2B5EF4-FFF2-40B4-BE49-F238E27FC236}">
                <a16:creationId xmlns:a16="http://schemas.microsoft.com/office/drawing/2014/main" id="{E73993FD-BE13-4F59-EB81-46AE84F52EB0}"/>
              </a:ext>
            </a:extLst>
          </p:cNvPr>
          <p:cNvSpPr/>
          <p:nvPr/>
        </p:nvSpPr>
        <p:spPr>
          <a:xfrm>
            <a:off x="8129016" y="4676007"/>
            <a:ext cx="3602142" cy="1491012"/>
          </a:xfrm>
          <a:prstGeom prst="rect">
            <a:avLst/>
          </a:prstGeom>
          <a:noFill/>
          <a:ln w="38100" cmpd="dbl">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ko-Kore-KR" altLang="en-US" dirty="0">
              <a:solidFill>
                <a:srgbClr val="FF0000"/>
              </a:solidFill>
            </a:endParaRPr>
          </a:p>
        </p:txBody>
      </p:sp>
    </p:spTree>
    <p:extLst>
      <p:ext uri="{BB962C8B-B14F-4D97-AF65-F5344CB8AC3E}">
        <p14:creationId xmlns:p14="http://schemas.microsoft.com/office/powerpoint/2010/main" val="4128175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9"/>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Tasks</a:t>
            </a:r>
            <a:endParaRPr dirty="0"/>
          </a:p>
        </p:txBody>
      </p:sp>
      <p:sp>
        <p:nvSpPr>
          <p:cNvPr id="2" name="Google Shape;108;p3">
            <a:extLst>
              <a:ext uri="{FF2B5EF4-FFF2-40B4-BE49-F238E27FC236}">
                <a16:creationId xmlns:a16="http://schemas.microsoft.com/office/drawing/2014/main" id="{024CFBA4-05C1-E3E3-732B-59BF457262BB}"/>
              </a:ext>
            </a:extLst>
          </p:cNvPr>
          <p:cNvSpPr txBox="1"/>
          <p:nvPr/>
        </p:nvSpPr>
        <p:spPr>
          <a:xfrm>
            <a:off x="292552" y="1070388"/>
            <a:ext cx="11597700" cy="461624"/>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a:buChar char="●"/>
            </a:pPr>
            <a:r>
              <a:rPr lang="en-GB" altLang="ko-Kore-KR" sz="1600" dirty="0"/>
              <a:t>Positional Reasoning</a:t>
            </a:r>
            <a:endParaRPr lang="en-GB" altLang="ko-Kore-KR" sz="1600" b="1" dirty="0">
              <a:effectLst/>
            </a:endParaRPr>
          </a:p>
        </p:txBody>
      </p:sp>
      <p:sp>
        <p:nvSpPr>
          <p:cNvPr id="3" name="TextBox 2">
            <a:extLst>
              <a:ext uri="{FF2B5EF4-FFF2-40B4-BE49-F238E27FC236}">
                <a16:creationId xmlns:a16="http://schemas.microsoft.com/office/drawing/2014/main" id="{1E4BF497-2854-F247-B9A1-49F814A71498}"/>
              </a:ext>
            </a:extLst>
          </p:cNvPr>
          <p:cNvSpPr txBox="1"/>
          <p:nvPr/>
        </p:nvSpPr>
        <p:spPr>
          <a:xfrm>
            <a:off x="548640" y="1406263"/>
            <a:ext cx="5982728" cy="523220"/>
          </a:xfrm>
          <a:prstGeom prst="rect">
            <a:avLst/>
          </a:prstGeom>
          <a:noFill/>
        </p:spPr>
        <p:txBody>
          <a:bodyPr wrap="none" rtlCol="0">
            <a:spAutoFit/>
          </a:bodyPr>
          <a:lstStyle/>
          <a:p>
            <a:pPr marL="285750" indent="-285750">
              <a:buFontTx/>
              <a:buChar char="-"/>
            </a:pPr>
            <a:r>
              <a:rPr lang="en-GB" altLang="ko-Kore-KR" dirty="0"/>
              <a:t>Quite similar task compare to T4, but more focused on predicate itself</a:t>
            </a:r>
          </a:p>
          <a:p>
            <a:r>
              <a:rPr lang="en-GB" altLang="ko-Kore-KR" dirty="0"/>
              <a:t>(e.g. A be to the right of the B)</a:t>
            </a:r>
            <a:endParaRPr kumimoji="1" lang="ko-Kore-KR" altLang="en-US" dirty="0"/>
          </a:p>
        </p:txBody>
      </p:sp>
      <p:sp>
        <p:nvSpPr>
          <p:cNvPr id="5" name="TextBox 4">
            <a:extLst>
              <a:ext uri="{FF2B5EF4-FFF2-40B4-BE49-F238E27FC236}">
                <a16:creationId xmlns:a16="http://schemas.microsoft.com/office/drawing/2014/main" id="{B22327ED-AB7F-06E6-A0BB-CEE39B3351B0}"/>
              </a:ext>
            </a:extLst>
          </p:cNvPr>
          <p:cNvSpPr txBox="1"/>
          <p:nvPr/>
        </p:nvSpPr>
        <p:spPr>
          <a:xfrm>
            <a:off x="7265258" y="1408900"/>
            <a:ext cx="6140196" cy="1169551"/>
          </a:xfrm>
          <a:prstGeom prst="rect">
            <a:avLst/>
          </a:prstGeom>
          <a:noFill/>
        </p:spPr>
        <p:txBody>
          <a:bodyPr wrap="square">
            <a:spAutoFit/>
          </a:bodyPr>
          <a:lstStyle/>
          <a:p>
            <a:r>
              <a:rPr lang="en-GB" altLang="ko-Kore-KR" dirty="0"/>
              <a:t>The triangle is to the right of the blue square. </a:t>
            </a:r>
          </a:p>
          <a:p>
            <a:r>
              <a:rPr lang="en-GB" altLang="ko-Kore-KR" dirty="0"/>
              <a:t>The red square is on top of the blue square. </a:t>
            </a:r>
          </a:p>
          <a:p>
            <a:r>
              <a:rPr lang="en-GB" altLang="ko-Kore-KR" dirty="0"/>
              <a:t>The red sphere is to the right of the blue square. </a:t>
            </a:r>
          </a:p>
          <a:p>
            <a:r>
              <a:rPr lang="en-GB" altLang="ko-Kore-KR" dirty="0"/>
              <a:t>Is the red sphere to the right of the blue square? </a:t>
            </a:r>
            <a:r>
              <a:rPr lang="en-GB" altLang="ko-Kore-KR" dirty="0">
                <a:solidFill>
                  <a:srgbClr val="FF0000"/>
                </a:solidFill>
              </a:rPr>
              <a:t>yes</a:t>
            </a:r>
            <a:r>
              <a:rPr lang="en-GB" altLang="ko-Kore-KR" dirty="0"/>
              <a:t> </a:t>
            </a:r>
          </a:p>
          <a:p>
            <a:r>
              <a:rPr lang="en-GB" altLang="ko-Kore-KR" dirty="0"/>
              <a:t>Is the red square to the left of the triangle? </a:t>
            </a:r>
            <a:r>
              <a:rPr lang="en-GB" altLang="ko-Kore-KR" dirty="0">
                <a:solidFill>
                  <a:srgbClr val="FF0000"/>
                </a:solidFill>
              </a:rPr>
              <a:t>yes</a:t>
            </a:r>
            <a:endParaRPr lang="ko-Kore-KR" altLang="en-US" dirty="0">
              <a:solidFill>
                <a:srgbClr val="FF0000"/>
              </a:solidFill>
            </a:endParaRPr>
          </a:p>
        </p:txBody>
      </p:sp>
      <p:sp>
        <p:nvSpPr>
          <p:cNvPr id="6" name="직사각형 5">
            <a:extLst>
              <a:ext uri="{FF2B5EF4-FFF2-40B4-BE49-F238E27FC236}">
                <a16:creationId xmlns:a16="http://schemas.microsoft.com/office/drawing/2014/main" id="{0E65B9C6-A45D-E9C2-603E-67331683E886}"/>
              </a:ext>
            </a:extLst>
          </p:cNvPr>
          <p:cNvSpPr/>
          <p:nvPr/>
        </p:nvSpPr>
        <p:spPr>
          <a:xfrm>
            <a:off x="7265258" y="1248170"/>
            <a:ext cx="4378102" cy="1491012"/>
          </a:xfrm>
          <a:prstGeom prst="rect">
            <a:avLst/>
          </a:prstGeom>
          <a:noFill/>
          <a:ln w="38100" cmpd="dbl">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8" name="Google Shape;108;p3">
            <a:extLst>
              <a:ext uri="{FF2B5EF4-FFF2-40B4-BE49-F238E27FC236}">
                <a16:creationId xmlns:a16="http://schemas.microsoft.com/office/drawing/2014/main" id="{BCC1C8CB-B382-1B2B-26D4-FAB258C36D75}"/>
              </a:ext>
            </a:extLst>
          </p:cNvPr>
          <p:cNvSpPr txBox="1"/>
          <p:nvPr/>
        </p:nvSpPr>
        <p:spPr>
          <a:xfrm>
            <a:off x="292552" y="2875043"/>
            <a:ext cx="11597700" cy="461624"/>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a:buChar char="●"/>
            </a:pPr>
            <a:r>
              <a:rPr lang="en-GB" altLang="ko-Kore-KR" sz="1600" dirty="0"/>
              <a:t>Reasoning about Size</a:t>
            </a:r>
            <a:endParaRPr lang="en-GB" altLang="ko-Kore-KR" sz="1600" b="1" dirty="0">
              <a:effectLst/>
            </a:endParaRPr>
          </a:p>
        </p:txBody>
      </p:sp>
      <p:sp>
        <p:nvSpPr>
          <p:cNvPr id="9" name="TextBox 8">
            <a:extLst>
              <a:ext uri="{FF2B5EF4-FFF2-40B4-BE49-F238E27FC236}">
                <a16:creationId xmlns:a16="http://schemas.microsoft.com/office/drawing/2014/main" id="{A8232CBE-4681-06C1-5B23-884332941A6D}"/>
              </a:ext>
            </a:extLst>
          </p:cNvPr>
          <p:cNvSpPr txBox="1"/>
          <p:nvPr/>
        </p:nvSpPr>
        <p:spPr>
          <a:xfrm>
            <a:off x="548640" y="3272514"/>
            <a:ext cx="5150769" cy="954107"/>
          </a:xfrm>
          <a:prstGeom prst="rect">
            <a:avLst/>
          </a:prstGeom>
          <a:noFill/>
        </p:spPr>
        <p:txBody>
          <a:bodyPr wrap="none" rtlCol="0">
            <a:spAutoFit/>
          </a:bodyPr>
          <a:lstStyle/>
          <a:p>
            <a:r>
              <a:rPr kumimoji="1" lang="en-US" altLang="ko-Kore-KR" dirty="0"/>
              <a:t>- </a:t>
            </a:r>
            <a:r>
              <a:rPr lang="en-GB" altLang="ko-Kore-KR" dirty="0"/>
              <a:t>This task is inspired by Winograd schema(Levesque AAAI11)</a:t>
            </a:r>
          </a:p>
          <a:p>
            <a:r>
              <a:rPr lang="en-GB" altLang="ko-Kore-KR" dirty="0"/>
              <a:t>- T3 and T6 are prerequisites.</a:t>
            </a:r>
          </a:p>
          <a:p>
            <a:r>
              <a:rPr lang="en-GB" altLang="ko-Kore-KR" dirty="0"/>
              <a:t>- Task about reasoning about Relative Size</a:t>
            </a:r>
          </a:p>
          <a:p>
            <a:endParaRPr kumimoji="1" lang="ko-Kore-KR" altLang="en-US" dirty="0"/>
          </a:p>
        </p:txBody>
      </p:sp>
      <p:sp>
        <p:nvSpPr>
          <p:cNvPr id="10" name="TextBox 9">
            <a:extLst>
              <a:ext uri="{FF2B5EF4-FFF2-40B4-BE49-F238E27FC236}">
                <a16:creationId xmlns:a16="http://schemas.microsoft.com/office/drawing/2014/main" id="{FF23BB5C-A290-5D90-CABC-B6E2EF3F975F}"/>
              </a:ext>
            </a:extLst>
          </p:cNvPr>
          <p:cNvSpPr txBox="1"/>
          <p:nvPr/>
        </p:nvSpPr>
        <p:spPr>
          <a:xfrm>
            <a:off x="548640" y="5095114"/>
            <a:ext cx="10233892" cy="1384995"/>
          </a:xfrm>
          <a:prstGeom prst="rect">
            <a:avLst/>
          </a:prstGeom>
          <a:noFill/>
        </p:spPr>
        <p:txBody>
          <a:bodyPr wrap="none" rtlCol="0">
            <a:spAutoFit/>
          </a:bodyPr>
          <a:lstStyle/>
          <a:p>
            <a:r>
              <a:rPr lang="en-GB" altLang="ko-Kore-KR" dirty="0"/>
              <a:t>cf. Winograd Schema Challenge</a:t>
            </a:r>
          </a:p>
          <a:p>
            <a:pPr>
              <a:buFont typeface="Arial" panose="020B0604020202020204" pitchFamily="34" charset="0"/>
              <a:buChar char="•"/>
            </a:pPr>
            <a:r>
              <a:rPr lang="en-GB" altLang="ko-Kore-KR" dirty="0"/>
              <a:t>Alternative to the Turing Test</a:t>
            </a:r>
          </a:p>
          <a:p>
            <a:pPr>
              <a:buFont typeface="Arial" panose="020B0604020202020204" pitchFamily="34" charset="0"/>
              <a:buChar char="•"/>
            </a:pPr>
            <a:r>
              <a:rPr lang="en-GB" altLang="ko-Kore-KR" dirty="0"/>
              <a:t>Pair of sentences that differ only in one or two words and that contain a referential ambiguity</a:t>
            </a:r>
          </a:p>
          <a:p>
            <a:pPr>
              <a:buFont typeface="Arial" panose="020B0604020202020204" pitchFamily="34" charset="0"/>
              <a:buChar char="•"/>
            </a:pPr>
            <a:r>
              <a:rPr lang="en-GB" altLang="ko-Kore-KR" dirty="0"/>
              <a:t>The ambiguity can be resolved in opposite directions in two sentences</a:t>
            </a:r>
          </a:p>
          <a:p>
            <a:pPr>
              <a:buFont typeface="Arial" panose="020B0604020202020204" pitchFamily="34" charset="0"/>
              <a:buChar char="•"/>
            </a:pPr>
            <a:r>
              <a:rPr lang="en-GB" altLang="ko-Kore-KR" dirty="0"/>
              <a:t>The answer is obvious to the human reader, but cannot easily be founded using </a:t>
            </a:r>
            <a:r>
              <a:rPr lang="en-GB" altLang="ko-Kore-KR" dirty="0" err="1"/>
              <a:t>selectional</a:t>
            </a:r>
            <a:r>
              <a:rPr lang="en-GB" altLang="ko-Kore-KR" dirty="0"/>
              <a:t> restrictions or statistical technique.</a:t>
            </a:r>
          </a:p>
          <a:p>
            <a:endParaRPr kumimoji="1" lang="ko-Kore-KR" altLang="en-US" dirty="0"/>
          </a:p>
        </p:txBody>
      </p:sp>
      <p:sp>
        <p:nvSpPr>
          <p:cNvPr id="11" name="TextBox 10">
            <a:extLst>
              <a:ext uri="{FF2B5EF4-FFF2-40B4-BE49-F238E27FC236}">
                <a16:creationId xmlns:a16="http://schemas.microsoft.com/office/drawing/2014/main" id="{42ECC05C-BCE2-9054-C33E-785907A8A191}"/>
              </a:ext>
            </a:extLst>
          </p:cNvPr>
          <p:cNvSpPr txBox="1"/>
          <p:nvPr/>
        </p:nvSpPr>
        <p:spPr>
          <a:xfrm>
            <a:off x="7298109" y="3073353"/>
            <a:ext cx="4312399" cy="1384995"/>
          </a:xfrm>
          <a:prstGeom prst="rect">
            <a:avLst/>
          </a:prstGeom>
          <a:noFill/>
        </p:spPr>
        <p:txBody>
          <a:bodyPr wrap="none" rtlCol="0">
            <a:spAutoFit/>
          </a:bodyPr>
          <a:lstStyle/>
          <a:p>
            <a:r>
              <a:rPr lang="en-GB" altLang="ko-Kore-KR" dirty="0"/>
              <a:t>The trophy doesn’t fit in the brown suitcase because</a:t>
            </a:r>
          </a:p>
          <a:p>
            <a:r>
              <a:rPr lang="en-GB" altLang="ko-Kore-KR" dirty="0"/>
              <a:t> it’s too big. </a:t>
            </a:r>
          </a:p>
          <a:p>
            <a:r>
              <a:rPr lang="en-GB" altLang="ko-Kore-KR" dirty="0"/>
              <a:t>What is too big?</a:t>
            </a:r>
          </a:p>
          <a:p>
            <a:r>
              <a:rPr lang="en-GB" altLang="ko-Kore-KR" strike="sngStrike" dirty="0">
                <a:solidFill>
                  <a:srgbClr val="FF0000"/>
                </a:solidFill>
              </a:rPr>
              <a:t>the trophy</a:t>
            </a:r>
          </a:p>
          <a:p>
            <a:r>
              <a:rPr lang="en-GB" altLang="ko-Kore-KR" dirty="0">
                <a:solidFill>
                  <a:srgbClr val="FF0000"/>
                </a:solidFill>
              </a:rPr>
              <a:t>the suitcase</a:t>
            </a:r>
          </a:p>
          <a:p>
            <a:endParaRPr kumimoji="1" lang="ko-Kore-KR" altLang="en-US" dirty="0"/>
          </a:p>
        </p:txBody>
      </p:sp>
      <p:sp>
        <p:nvSpPr>
          <p:cNvPr id="12" name="직사각형 11">
            <a:extLst>
              <a:ext uri="{FF2B5EF4-FFF2-40B4-BE49-F238E27FC236}">
                <a16:creationId xmlns:a16="http://schemas.microsoft.com/office/drawing/2014/main" id="{E445EACE-288C-8053-391B-D5C0D3598198}"/>
              </a:ext>
            </a:extLst>
          </p:cNvPr>
          <p:cNvSpPr/>
          <p:nvPr/>
        </p:nvSpPr>
        <p:spPr>
          <a:xfrm>
            <a:off x="7265258" y="2939236"/>
            <a:ext cx="4378102" cy="1491012"/>
          </a:xfrm>
          <a:prstGeom prst="rect">
            <a:avLst/>
          </a:prstGeom>
          <a:noFill/>
          <a:ln w="38100" cmpd="dbl">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Tree>
    <p:extLst>
      <p:ext uri="{BB962C8B-B14F-4D97-AF65-F5344CB8AC3E}">
        <p14:creationId xmlns:p14="http://schemas.microsoft.com/office/powerpoint/2010/main" val="1593794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9"/>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Tasks</a:t>
            </a:r>
            <a:endParaRPr dirty="0"/>
          </a:p>
        </p:txBody>
      </p:sp>
      <p:sp>
        <p:nvSpPr>
          <p:cNvPr id="3" name="Google Shape;108;p3">
            <a:extLst>
              <a:ext uri="{FF2B5EF4-FFF2-40B4-BE49-F238E27FC236}">
                <a16:creationId xmlns:a16="http://schemas.microsoft.com/office/drawing/2014/main" id="{129B94BA-A795-792E-EBDA-7B9685FDA335}"/>
              </a:ext>
            </a:extLst>
          </p:cNvPr>
          <p:cNvSpPr txBox="1"/>
          <p:nvPr/>
        </p:nvSpPr>
        <p:spPr>
          <a:xfrm>
            <a:off x="292552" y="1113534"/>
            <a:ext cx="11597700" cy="461624"/>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a:buChar char="●"/>
            </a:pPr>
            <a:r>
              <a:rPr lang="en-GB" altLang="ko-Kore-KR" sz="1600" dirty="0"/>
              <a:t>Path finding</a:t>
            </a:r>
            <a:endParaRPr lang="en-GB" altLang="ko-Kore-KR" sz="1600" b="1" dirty="0">
              <a:effectLst/>
            </a:endParaRPr>
          </a:p>
        </p:txBody>
      </p:sp>
      <p:sp>
        <p:nvSpPr>
          <p:cNvPr id="4" name="TextBox 3">
            <a:extLst>
              <a:ext uri="{FF2B5EF4-FFF2-40B4-BE49-F238E27FC236}">
                <a16:creationId xmlns:a16="http://schemas.microsoft.com/office/drawing/2014/main" id="{720480B9-3C9A-E75B-CFF7-8E57B3245E1E}"/>
              </a:ext>
            </a:extLst>
          </p:cNvPr>
          <p:cNvSpPr txBox="1"/>
          <p:nvPr/>
        </p:nvSpPr>
        <p:spPr>
          <a:xfrm>
            <a:off x="585216" y="1575158"/>
            <a:ext cx="9422772" cy="738664"/>
          </a:xfrm>
          <a:prstGeom prst="rect">
            <a:avLst/>
          </a:prstGeom>
          <a:noFill/>
        </p:spPr>
        <p:txBody>
          <a:bodyPr wrap="none" rtlCol="0">
            <a:spAutoFit/>
          </a:bodyPr>
          <a:lstStyle/>
          <a:p>
            <a:r>
              <a:rPr lang="en-GB" altLang="ko-Kore-KR" dirty="0"/>
              <a:t>- This task gives location of each object, and required to </a:t>
            </a:r>
            <a:r>
              <a:rPr lang="en-GB" altLang="ko-Kore-KR" b="1" dirty="0"/>
              <a:t>find the path</a:t>
            </a:r>
            <a:r>
              <a:rPr lang="en-GB" altLang="ko-Kore-KR" dirty="0"/>
              <a:t> between locations: give directions sequences.</a:t>
            </a:r>
          </a:p>
          <a:p>
            <a:r>
              <a:rPr lang="en-GB" altLang="ko-Kore-KR" dirty="0"/>
              <a:t>- Have to find way that is the most effective, since the task requires </a:t>
            </a:r>
            <a:r>
              <a:rPr lang="en-GB" altLang="ko-Kore-KR" b="1" dirty="0"/>
              <a:t>search</a:t>
            </a:r>
            <a:endParaRPr lang="en-GB" altLang="ko-Kore-KR" dirty="0"/>
          </a:p>
          <a:p>
            <a:endParaRPr kumimoji="1" lang="ko-Kore-KR" altLang="en-US" dirty="0"/>
          </a:p>
        </p:txBody>
      </p:sp>
      <p:sp>
        <p:nvSpPr>
          <p:cNvPr id="5" name="TextBox 4">
            <a:extLst>
              <a:ext uri="{FF2B5EF4-FFF2-40B4-BE49-F238E27FC236}">
                <a16:creationId xmlns:a16="http://schemas.microsoft.com/office/drawing/2014/main" id="{FD89C04F-B0C4-3BB9-F055-3832895C83FA}"/>
              </a:ext>
            </a:extLst>
          </p:cNvPr>
          <p:cNvSpPr txBox="1"/>
          <p:nvPr/>
        </p:nvSpPr>
        <p:spPr>
          <a:xfrm>
            <a:off x="7079929" y="2304875"/>
            <a:ext cx="4291559" cy="1384995"/>
          </a:xfrm>
          <a:prstGeom prst="rect">
            <a:avLst/>
          </a:prstGeom>
          <a:noFill/>
        </p:spPr>
        <p:txBody>
          <a:bodyPr wrap="none" rtlCol="0">
            <a:spAutoFit/>
          </a:bodyPr>
          <a:lstStyle/>
          <a:p>
            <a:r>
              <a:rPr lang="en-GB" altLang="ko-Kore-KR" dirty="0"/>
              <a:t>The kitchen is north of the hallway. </a:t>
            </a:r>
          </a:p>
          <a:p>
            <a:r>
              <a:rPr lang="en-GB" altLang="ko-Kore-KR" dirty="0"/>
              <a:t>The bathroom is west of the bedroom. </a:t>
            </a:r>
          </a:p>
          <a:p>
            <a:r>
              <a:rPr lang="en-GB" altLang="ko-Kore-KR" dirty="0"/>
              <a:t>The den is east of the hallway. </a:t>
            </a:r>
          </a:p>
          <a:p>
            <a:r>
              <a:rPr lang="en-GB" altLang="ko-Kore-KR" dirty="0"/>
              <a:t>The office is south of the bedroom. </a:t>
            </a:r>
          </a:p>
          <a:p>
            <a:r>
              <a:rPr lang="en-GB" altLang="ko-Kore-KR" dirty="0"/>
              <a:t>How do you go from den to kitchen? </a:t>
            </a:r>
            <a:r>
              <a:rPr lang="en-GB" altLang="ko-Kore-KR" dirty="0">
                <a:solidFill>
                  <a:srgbClr val="FF0000"/>
                </a:solidFill>
              </a:rPr>
              <a:t>west, north </a:t>
            </a:r>
          </a:p>
          <a:p>
            <a:r>
              <a:rPr lang="en-GB" altLang="ko-Kore-KR" dirty="0"/>
              <a:t>How do you go from office to bathroom? </a:t>
            </a:r>
            <a:r>
              <a:rPr lang="en-GB" altLang="ko-Kore-KR" dirty="0">
                <a:solidFill>
                  <a:srgbClr val="FF0000"/>
                </a:solidFill>
              </a:rPr>
              <a:t>north, west</a:t>
            </a:r>
            <a:endParaRPr kumimoji="1" lang="ko-Kore-KR" altLang="en-US" dirty="0">
              <a:solidFill>
                <a:srgbClr val="FF0000"/>
              </a:solidFill>
            </a:endParaRPr>
          </a:p>
        </p:txBody>
      </p:sp>
      <p:sp>
        <p:nvSpPr>
          <p:cNvPr id="6" name="직사각형 5">
            <a:extLst>
              <a:ext uri="{FF2B5EF4-FFF2-40B4-BE49-F238E27FC236}">
                <a16:creationId xmlns:a16="http://schemas.microsoft.com/office/drawing/2014/main" id="{32BB728C-CF0C-C884-ABF6-D9C3315A029B}"/>
              </a:ext>
            </a:extLst>
          </p:cNvPr>
          <p:cNvSpPr/>
          <p:nvPr/>
        </p:nvSpPr>
        <p:spPr>
          <a:xfrm>
            <a:off x="7036658" y="2235148"/>
            <a:ext cx="4378102" cy="1491012"/>
          </a:xfrm>
          <a:prstGeom prst="rect">
            <a:avLst/>
          </a:prstGeom>
          <a:noFill/>
          <a:ln w="38100" cmpd="dbl">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Tree>
    <p:extLst>
      <p:ext uri="{BB962C8B-B14F-4D97-AF65-F5344CB8AC3E}">
        <p14:creationId xmlns:p14="http://schemas.microsoft.com/office/powerpoint/2010/main" val="3377659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8"/>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Simulation</a:t>
            </a:r>
            <a:endParaRPr dirty="0"/>
          </a:p>
        </p:txBody>
      </p:sp>
      <p:sp>
        <p:nvSpPr>
          <p:cNvPr id="2" name="Google Shape;97;p2">
            <a:extLst>
              <a:ext uri="{FF2B5EF4-FFF2-40B4-BE49-F238E27FC236}">
                <a16:creationId xmlns:a16="http://schemas.microsoft.com/office/drawing/2014/main" id="{FB9FEB2D-2436-92E7-2F7B-640448971EEF}"/>
              </a:ext>
            </a:extLst>
          </p:cNvPr>
          <p:cNvSpPr txBox="1"/>
          <p:nvPr/>
        </p:nvSpPr>
        <p:spPr>
          <a:xfrm>
            <a:off x="292552" y="1305382"/>
            <a:ext cx="11597700" cy="4585830"/>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sz="1600" dirty="0"/>
              <a:t>Simulated world is composed of entities of various types(locations, object, persons, etc)</a:t>
            </a:r>
          </a:p>
          <a:p>
            <a:pPr marL="457200" marR="0" lvl="0" indent="-342900" algn="l" rtl="0">
              <a:lnSpc>
                <a:spcPct val="200000"/>
              </a:lnSpc>
              <a:spcBef>
                <a:spcPts val="0"/>
              </a:spcBef>
              <a:spcAft>
                <a:spcPts val="0"/>
              </a:spcAft>
              <a:buClr>
                <a:srgbClr val="000000"/>
              </a:buClr>
              <a:buSzPts val="1800"/>
              <a:buFont typeface="Arial"/>
              <a:buChar char="●"/>
            </a:pPr>
            <a:r>
              <a:rPr lang="en-GB" altLang="ko-Kore-KR" sz="1600" dirty="0"/>
              <a:t>Simple automated </a:t>
            </a:r>
            <a:r>
              <a:rPr lang="en-GB" altLang="ko-Kore-KR" sz="1600" dirty="0" err="1"/>
              <a:t>grammer</a:t>
            </a:r>
            <a:r>
              <a:rPr lang="en-GB" altLang="ko-Kore-KR" sz="1600" dirty="0"/>
              <a:t>(Verb synonym)</a:t>
            </a:r>
          </a:p>
          <a:p>
            <a:pPr marL="457200" marR="0" lvl="0" indent="-342900" algn="l" rtl="0">
              <a:lnSpc>
                <a:spcPct val="200000"/>
              </a:lnSpc>
              <a:spcBef>
                <a:spcPts val="0"/>
              </a:spcBef>
              <a:spcAft>
                <a:spcPts val="0"/>
              </a:spcAft>
              <a:buClr>
                <a:srgbClr val="000000"/>
              </a:buClr>
              <a:buSzPts val="1800"/>
              <a:buFont typeface="Arial"/>
              <a:buChar char="●"/>
            </a:pPr>
            <a:r>
              <a:rPr lang="en-GB" altLang="ko-Kore-KR" sz="1600" dirty="0"/>
              <a:t>150 words, 4 actors, 6 locations, and 3 objects per task</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Entities have internal states: location, mental state of actors, properties</a:t>
            </a:r>
          </a:p>
          <a:p>
            <a:pPr marL="1111250" marR="0" lvl="1" indent="-514350" algn="l" rtl="0">
              <a:lnSpc>
                <a:spcPct val="200000"/>
              </a:lnSpc>
              <a:spcBef>
                <a:spcPts val="0"/>
              </a:spcBef>
              <a:spcAft>
                <a:spcPts val="0"/>
              </a:spcAft>
              <a:buClr>
                <a:srgbClr val="000000"/>
              </a:buClr>
              <a:buSzPts val="1400"/>
              <a:buAutoNum type="arabicPeriod"/>
            </a:pPr>
            <a:r>
              <a:rPr lang="en-GB" altLang="ko-Kore-KR" dirty="0"/>
              <a:t>Location</a:t>
            </a:r>
          </a:p>
          <a:p>
            <a:pPr marL="596900" lvl="4">
              <a:lnSpc>
                <a:spcPct val="200000"/>
              </a:lnSpc>
              <a:buSzPts val="1400"/>
            </a:pPr>
            <a:r>
              <a:rPr lang="en-GB" altLang="ko-Kore-KR" dirty="0"/>
              <a:t>	: Have to correspond with nearby surroundings</a:t>
            </a:r>
          </a:p>
          <a:p>
            <a:pPr marL="1111250" marR="0" lvl="1" indent="-514350" algn="l" rtl="0">
              <a:lnSpc>
                <a:spcPct val="200000"/>
              </a:lnSpc>
              <a:spcBef>
                <a:spcPts val="0"/>
              </a:spcBef>
              <a:spcAft>
                <a:spcPts val="0"/>
              </a:spcAft>
              <a:buClr>
                <a:srgbClr val="000000"/>
              </a:buClr>
              <a:buSzPts val="1400"/>
              <a:buAutoNum type="arabicPeriod"/>
            </a:pPr>
            <a:r>
              <a:rPr lang="en-GB" altLang="ko-Kore-KR" dirty="0"/>
              <a:t>Actors</a:t>
            </a:r>
          </a:p>
          <a:p>
            <a:r>
              <a:rPr lang="en-GB" altLang="ko-Kore-KR" dirty="0"/>
              <a:t> 	: Pre-specified rules based on common sense control their behaviour</a:t>
            </a:r>
          </a:p>
          <a:p>
            <a:r>
              <a:rPr lang="en-GB" altLang="ko-Kore-KR" dirty="0"/>
              <a:t>	: Actions enforce coherence in the simulation</a:t>
            </a:r>
          </a:p>
          <a:p>
            <a:pPr marL="939800" marR="0" lvl="1" indent="-342900" algn="l" rtl="0">
              <a:lnSpc>
                <a:spcPct val="200000"/>
              </a:lnSpc>
              <a:spcBef>
                <a:spcPts val="0"/>
              </a:spcBef>
              <a:spcAft>
                <a:spcPts val="0"/>
              </a:spcAft>
              <a:buClr>
                <a:srgbClr val="000000"/>
              </a:buClr>
              <a:buSzPts val="1400"/>
              <a:buAutoNum type="arabicPeriod" startAt="3"/>
            </a:pPr>
            <a:r>
              <a:rPr lang="en-GB" altLang="ko-Kore-KR" dirty="0"/>
              <a:t>Random Valid Actions</a:t>
            </a:r>
          </a:p>
          <a:p>
            <a:pPr marL="596900" marR="0" lvl="1" algn="l" rtl="0">
              <a:lnSpc>
                <a:spcPct val="200000"/>
              </a:lnSpc>
              <a:spcBef>
                <a:spcPts val="0"/>
              </a:spcBef>
              <a:spcAft>
                <a:spcPts val="0"/>
              </a:spcAft>
              <a:buClr>
                <a:srgbClr val="000000"/>
              </a:buClr>
              <a:buSzPts val="1400"/>
            </a:pPr>
            <a:r>
              <a:rPr lang="en-GB" altLang="ko-Kore-KR" dirty="0"/>
              <a:t>	: Each task has limitation of actions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9"/>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Simulation control panel</a:t>
            </a:r>
            <a:endParaRPr dirty="0"/>
          </a:p>
        </p:txBody>
      </p:sp>
      <p:sp>
        <p:nvSpPr>
          <p:cNvPr id="7" name="Google Shape;97;p2">
            <a:extLst>
              <a:ext uri="{FF2B5EF4-FFF2-40B4-BE49-F238E27FC236}">
                <a16:creationId xmlns:a16="http://schemas.microsoft.com/office/drawing/2014/main" id="{9081796F-96EB-982D-E85C-215F3DE2152D}"/>
              </a:ext>
            </a:extLst>
          </p:cNvPr>
          <p:cNvSpPr txBox="1"/>
          <p:nvPr/>
        </p:nvSpPr>
        <p:spPr>
          <a:xfrm>
            <a:off x="68752" y="1120716"/>
            <a:ext cx="11597700" cy="2308284"/>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sz="1600" dirty="0"/>
              <a:t>Symbols</a:t>
            </a:r>
            <a:endParaRPr sz="1600" b="1" i="0" u="none" strike="noStrike" cap="none" dirty="0">
              <a:solidFill>
                <a:srgbClr val="000000"/>
              </a:solidFill>
              <a:latin typeface="Arial"/>
              <a:ea typeface="Arial"/>
              <a:cs typeface="Arial"/>
              <a:sym typeface="Arial"/>
            </a:endParaRP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Can the system switch to the other language?</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And other simpler symbolic systems?</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(added) Any better symbolic system that has function of symbol system? (</a:t>
            </a:r>
            <a:r>
              <a:rPr lang="en-GB" altLang="ko-Kore-KR" dirty="0" err="1"/>
              <a:t>e.g</a:t>
            </a:r>
            <a:r>
              <a:rPr lang="en-GB" altLang="ko-Kore-KR" dirty="0"/>
              <a:t> </a:t>
            </a:r>
            <a:r>
              <a:rPr lang="en-GB" altLang="ko-Kore-KR" dirty="0" err="1"/>
              <a:t>sudo</a:t>
            </a:r>
            <a:r>
              <a:rPr lang="en-GB" altLang="ko-Kore-KR" dirty="0"/>
              <a:t> code)</a:t>
            </a:r>
          </a:p>
          <a:p>
            <a:pPr marL="596900" marR="0" lvl="1" algn="l" rtl="0">
              <a:lnSpc>
                <a:spcPct val="200000"/>
              </a:lnSpc>
              <a:spcBef>
                <a:spcPts val="0"/>
              </a:spcBef>
              <a:spcAft>
                <a:spcPts val="0"/>
              </a:spcAft>
              <a:buClr>
                <a:srgbClr val="000000"/>
              </a:buClr>
              <a:buSzPts val="1400"/>
            </a:pPr>
            <a:r>
              <a:rPr lang="en-GB" altLang="ko-Kore-KR" dirty="0"/>
              <a:t>	⇒ Used other language, shuffled English letters</a:t>
            </a:r>
            <a:endParaRPr lang="en-US" b="0" i="0" u="none" strike="noStrike" cap="none" dirty="0">
              <a:solidFill>
                <a:srgbClr val="000000"/>
              </a:solidFill>
              <a:latin typeface="Arial"/>
              <a:ea typeface="Arial"/>
              <a:cs typeface="Arial"/>
              <a:sym typeface="Arial"/>
            </a:endParaRPr>
          </a:p>
        </p:txBody>
      </p:sp>
      <p:sp>
        <p:nvSpPr>
          <p:cNvPr id="8" name="Google Shape;97;p2">
            <a:extLst>
              <a:ext uri="{FF2B5EF4-FFF2-40B4-BE49-F238E27FC236}">
                <a16:creationId xmlns:a16="http://schemas.microsoft.com/office/drawing/2014/main" id="{702349E9-679C-E6B9-A40E-43E8A9595D95}"/>
              </a:ext>
            </a:extLst>
          </p:cNvPr>
          <p:cNvSpPr txBox="1"/>
          <p:nvPr/>
        </p:nvSpPr>
        <p:spPr>
          <a:xfrm>
            <a:off x="68752" y="3429000"/>
            <a:ext cx="11597700" cy="2308284"/>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sz="1600" dirty="0"/>
              <a:t>Memory</a:t>
            </a:r>
            <a:endParaRPr lang="en-GB" altLang="ko-Kore-KR" sz="2000" dirty="0"/>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How far should one remember?</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Is an external source of knowledge necessary?(Memory Network)</a:t>
            </a:r>
          </a:p>
          <a:p>
            <a:r>
              <a:rPr lang="en-GB" altLang="ko-Kore-KR" dirty="0"/>
              <a:t>	⇒ Added irrelevant facts, which assess maximum of memory, but exact number of data is not shown.</a:t>
            </a:r>
          </a:p>
          <a:p>
            <a:r>
              <a:rPr lang="en-GB" altLang="ko-Kore-KR" dirty="0"/>
              <a:t>	⇒ Able to use external resources(common sense) in order to solve the task</a:t>
            </a:r>
          </a:p>
          <a:p>
            <a:pPr marL="596900" marR="0" lvl="1" algn="l" rtl="0">
              <a:lnSpc>
                <a:spcPct val="200000"/>
              </a:lnSpc>
              <a:spcBef>
                <a:spcPts val="0"/>
              </a:spcBef>
              <a:spcAft>
                <a:spcPts val="0"/>
              </a:spcAft>
              <a:buClr>
                <a:srgbClr val="000000"/>
              </a:buClr>
              <a:buSzPts val="1400"/>
            </a:pPr>
            <a:endParaRPr lang="en-GB" altLang="ko-Kore-K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30"/>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a:t>Results</a:t>
            </a:r>
            <a:endParaRPr/>
          </a:p>
        </p:txBody>
      </p:sp>
      <p:sp>
        <p:nvSpPr>
          <p:cNvPr id="2" name="Google Shape;97;p2">
            <a:extLst>
              <a:ext uri="{FF2B5EF4-FFF2-40B4-BE49-F238E27FC236}">
                <a16:creationId xmlns:a16="http://schemas.microsoft.com/office/drawing/2014/main" id="{87043D5C-7E73-6709-0257-48FC13AECA01}"/>
              </a:ext>
            </a:extLst>
          </p:cNvPr>
          <p:cNvSpPr txBox="1"/>
          <p:nvPr/>
        </p:nvSpPr>
        <p:spPr>
          <a:xfrm>
            <a:off x="132760" y="1120716"/>
            <a:ext cx="11597700" cy="4370387"/>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sz="2000" dirty="0"/>
              <a:t>Linguistics</a:t>
            </a:r>
            <a:endParaRPr lang="en-GB" altLang="ko-Kore-KR" dirty="0"/>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How is reasoning altered by ambiguities?</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(added) How can model distinguish differences between ambiguities? (Semantic, Syntactic, </a:t>
            </a:r>
            <a:r>
              <a:rPr lang="en-GB" altLang="ko-Kore-KR" dirty="0" err="1"/>
              <a:t>Lexial</a:t>
            </a:r>
            <a:r>
              <a:rPr lang="en-GB" altLang="ko-Kore-KR" dirty="0"/>
              <a:t>, </a:t>
            </a:r>
            <a:r>
              <a:rPr lang="en-GB" altLang="ko-Kore-KR" dirty="0" err="1"/>
              <a:t>Anaphoric,Ellipsis</a:t>
            </a:r>
            <a:r>
              <a:rPr lang="en-GB" altLang="ko-Kore-KR" dirty="0"/>
              <a:t>)</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Phase Embedding</a:t>
            </a:r>
          </a:p>
          <a:p>
            <a:pPr lvl="5"/>
            <a:r>
              <a:rPr lang="en-GB" altLang="ko-Kore-KR" dirty="0"/>
              <a:t>	⇒ T20 examines the most simple(sometimes cannot get credit from linguists) type of anaphoric task, but still cannot cover whole 	concept of coreference, which need to adapt a real coreference dataset.</a:t>
            </a:r>
          </a:p>
          <a:p>
            <a:pPr lvl="5"/>
            <a:endParaRPr lang="en-GB" altLang="ko-Kore-KR" dirty="0"/>
          </a:p>
          <a:p>
            <a:pPr lvl="5"/>
            <a:r>
              <a:rPr lang="en-GB" altLang="ko-Kore-KR" dirty="0"/>
              <a:t>	⇒ T13 seems to cover the coreference when the pronoun can refer to multiple actors, but this task checks same linguistic ability 	compared with T20. Seems to </a:t>
            </a:r>
            <a:r>
              <a:rPr lang="en-GB" altLang="ko-Kore-KR" dirty="0" err="1"/>
              <a:t>analyze</a:t>
            </a:r>
            <a:r>
              <a:rPr lang="en-GB" altLang="ko-Kore-KR" dirty="0"/>
              <a:t> more about how NLP model cope with linguistic concept.</a:t>
            </a:r>
          </a:p>
          <a:p>
            <a:pPr lvl="5"/>
            <a:endParaRPr lang="en-GB" altLang="ko-Kore-KR" dirty="0"/>
          </a:p>
          <a:p>
            <a:pPr lvl="5"/>
            <a:r>
              <a:rPr lang="en-GB" altLang="ko-Kore-KR" dirty="0"/>
              <a:t>	⇒ T14 mentions that the task examine understanding of time expression, but the concept ‘time’ should be more precise. The total 	concept should be an ‘aspect’ and special time period should check under time schema, especially boundedness, durational/punctual, 	telic/atelic,, and so on</a:t>
            </a:r>
          </a:p>
          <a:p>
            <a:pPr marL="596900" marR="0" lvl="1" algn="l" rtl="0">
              <a:lnSpc>
                <a:spcPct val="200000"/>
              </a:lnSpc>
              <a:spcBef>
                <a:spcPts val="0"/>
              </a:spcBef>
              <a:spcAft>
                <a:spcPts val="0"/>
              </a:spcAft>
              <a:buClr>
                <a:srgbClr val="000000"/>
              </a:buClr>
              <a:buSzPts val="1400"/>
            </a:pPr>
            <a:r>
              <a:rPr lang="en-GB" altLang="ko-Kore-KR"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1"/>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a:t>Results</a:t>
            </a:r>
            <a:endParaRPr/>
          </a:p>
        </p:txBody>
      </p:sp>
      <p:sp>
        <p:nvSpPr>
          <p:cNvPr id="2" name="Google Shape;97;p2">
            <a:extLst>
              <a:ext uri="{FF2B5EF4-FFF2-40B4-BE49-F238E27FC236}">
                <a16:creationId xmlns:a16="http://schemas.microsoft.com/office/drawing/2014/main" id="{2418E6F1-1278-CCB6-4E46-B486C5EEA925}"/>
              </a:ext>
            </a:extLst>
          </p:cNvPr>
          <p:cNvSpPr txBox="1"/>
          <p:nvPr/>
        </p:nvSpPr>
        <p:spPr>
          <a:xfrm>
            <a:off x="132760" y="1120716"/>
            <a:ext cx="11597700" cy="4401164"/>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sz="2800" dirty="0"/>
              <a:t>Reasoning</a:t>
            </a:r>
            <a:endParaRPr lang="en-GB" altLang="ko-Kore-KR" dirty="0"/>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How many facts should be chained together?</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T8 is related to a QA task related to database search, which can be considered as a ability to make a query</a:t>
            </a:r>
          </a:p>
          <a:p>
            <a:pPr marL="596900" lvl="2">
              <a:lnSpc>
                <a:spcPct val="200000"/>
              </a:lnSpc>
              <a:buSzPts val="1400"/>
            </a:pPr>
            <a:r>
              <a:rPr lang="en-GB" altLang="ko-Kore-KR" dirty="0" err="1"/>
              <a:t>e.g</a:t>
            </a:r>
            <a:endParaRPr lang="en-GB" altLang="ko-Kore-KR" dirty="0"/>
          </a:p>
          <a:p>
            <a:pPr marL="596900" lvl="2">
              <a:lnSpc>
                <a:spcPct val="200000"/>
              </a:lnSpc>
              <a:buSzPts val="1400"/>
            </a:pPr>
            <a:r>
              <a:rPr lang="en-GB" altLang="ko-Kore-KR" dirty="0"/>
              <a:t>- Intersection: Who is in the park carrying food</a:t>
            </a:r>
          </a:p>
          <a:p>
            <a:pPr marL="596900" lvl="2">
              <a:lnSpc>
                <a:spcPct val="200000"/>
              </a:lnSpc>
              <a:buSzPts val="1400"/>
            </a:pPr>
            <a:r>
              <a:rPr lang="en-GB" altLang="ko-Kore-KR" dirty="0"/>
              <a:t>- Union: Who has milk or cookies</a:t>
            </a:r>
          </a:p>
          <a:p>
            <a:pPr marL="596900" lvl="2">
              <a:lnSpc>
                <a:spcPct val="200000"/>
              </a:lnSpc>
              <a:buSzPts val="1400"/>
            </a:pPr>
            <a:r>
              <a:rPr lang="en-GB" altLang="ko-Kore-KR" dirty="0"/>
              <a:t>- Set difference: Who is in the park apart from Bill?</a:t>
            </a:r>
          </a:p>
          <a:p>
            <a:pPr marL="596900" lvl="2">
              <a:lnSpc>
                <a:spcPct val="200000"/>
              </a:lnSpc>
              <a:buSzPts val="1400"/>
            </a:pPr>
            <a:endParaRPr lang="en-GB" altLang="ko-Kore-KR" dirty="0"/>
          </a:p>
          <a:p>
            <a:pPr marL="596900" lvl="2">
              <a:lnSpc>
                <a:spcPct val="200000"/>
              </a:lnSpc>
              <a:buSzPts val="1400"/>
            </a:pPr>
            <a:r>
              <a:rPr lang="en-GB" altLang="ko-Kore-KR"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68752" y="63565"/>
            <a:ext cx="12045424" cy="72342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a:t>Overview</a:t>
            </a:r>
            <a:endParaRPr/>
          </a:p>
        </p:txBody>
      </p:sp>
      <p:sp>
        <p:nvSpPr>
          <p:cNvPr id="97" name="Google Shape;97;p2"/>
          <p:cNvSpPr txBox="1"/>
          <p:nvPr/>
        </p:nvSpPr>
        <p:spPr>
          <a:xfrm>
            <a:off x="68752" y="1396925"/>
            <a:ext cx="11597700" cy="2800726"/>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US" sz="1800" b="1" i="0" u="none" strike="noStrike" cap="none" dirty="0">
                <a:solidFill>
                  <a:srgbClr val="000000"/>
                </a:solidFill>
                <a:latin typeface="Arial"/>
                <a:ea typeface="Arial"/>
                <a:cs typeface="Arial"/>
                <a:sym typeface="Arial"/>
              </a:rPr>
              <a:t>What </a:t>
            </a:r>
            <a:r>
              <a:rPr lang="en-US" sz="1800" b="1" dirty="0"/>
              <a:t>is</a:t>
            </a:r>
            <a:r>
              <a:rPr lang="en-US" sz="1800" b="1" i="0" u="none" strike="noStrike" cap="none" dirty="0">
                <a:solidFill>
                  <a:srgbClr val="000000"/>
                </a:solidFill>
                <a:latin typeface="Arial"/>
                <a:ea typeface="Arial"/>
                <a:cs typeface="Arial"/>
                <a:sym typeface="Arial"/>
              </a:rPr>
              <a:t> </a:t>
            </a:r>
            <a:r>
              <a:rPr lang="en-GB" altLang="ko-Kore-KR" sz="1800" b="1" dirty="0" err="1"/>
              <a:t>BabI</a:t>
            </a:r>
            <a:r>
              <a:rPr lang="en-GB" altLang="ko-Kore-KR" sz="1800" b="1"/>
              <a:t> task</a:t>
            </a:r>
            <a:r>
              <a:rPr lang="en-US" sz="1800" b="1" i="0" u="none" strike="noStrike" cap="none">
                <a:solidFill>
                  <a:srgbClr val="000000"/>
                </a:solidFill>
                <a:latin typeface="Arial"/>
                <a:ea typeface="Arial"/>
                <a:cs typeface="Arial"/>
                <a:sym typeface="Arial"/>
              </a:rPr>
              <a:t>?</a:t>
            </a:r>
            <a:endParaRPr sz="1400" b="1" i="0" u="none" strike="noStrike" cap="none" dirty="0">
              <a:solidFill>
                <a:srgbClr val="000000"/>
              </a:solidFill>
              <a:latin typeface="Arial"/>
              <a:ea typeface="Arial"/>
              <a:cs typeface="Arial"/>
              <a:sym typeface="Arial"/>
            </a:endParaRPr>
          </a:p>
          <a:p>
            <a:pPr marL="914400" marR="0" lvl="1" indent="-317500" algn="l" rtl="0">
              <a:lnSpc>
                <a:spcPct val="200000"/>
              </a:lnSpc>
              <a:spcBef>
                <a:spcPts val="0"/>
              </a:spcBef>
              <a:spcAft>
                <a:spcPts val="0"/>
              </a:spcAft>
              <a:buClr>
                <a:srgbClr val="000000"/>
              </a:buClr>
              <a:buSzPts val="1400"/>
              <a:buFont typeface="Arial"/>
              <a:buChar char="○"/>
            </a:pPr>
            <a:r>
              <a:rPr lang="en-US" sz="1400" b="0" i="0" u="none" strike="noStrike" cap="none" dirty="0" err="1">
                <a:solidFill>
                  <a:srgbClr val="000000"/>
                </a:solidFill>
                <a:latin typeface="Arial"/>
                <a:ea typeface="Arial"/>
                <a:cs typeface="Arial"/>
                <a:sym typeface="Arial"/>
              </a:rPr>
              <a:t>i</a:t>
            </a:r>
            <a:r>
              <a:rPr lang="en-GB" altLang="ko-Kore-KR" dirty="0" err="1"/>
              <a:t>ntroduced</a:t>
            </a:r>
            <a:r>
              <a:rPr lang="en-GB" altLang="ko-Kore-KR" dirty="0"/>
              <a:t> in 2014 / presented in ICLR 2015</a:t>
            </a:r>
            <a:endParaRPr lang="en-US" altLang="ko-Kore-KR" dirty="0"/>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Argue for the usefulness of a set of proxy tasks that evaluate reading comprehension via question answering.</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Aim to classify the tasks into skill sets, so that researchers can identify, rectify the failing of their systems.</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(no task-specific engineering). Because the task are built to make a standard, also milestone for building AI model that understands human language.</a:t>
            </a:r>
            <a:endParaRPr sz="1400" b="0" i="0" u="none" strike="noStrike" cap="none" dirty="0">
              <a:solidFill>
                <a:srgbClr val="000000"/>
              </a:solidFill>
              <a:latin typeface="Arial"/>
              <a:ea typeface="Arial"/>
              <a:cs typeface="Arial"/>
              <a:sym typeface="Arial"/>
            </a:endParaRPr>
          </a:p>
        </p:txBody>
      </p:sp>
      <p:sp>
        <p:nvSpPr>
          <p:cNvPr id="3" name="직사각형 2">
            <a:extLst>
              <a:ext uri="{FF2B5EF4-FFF2-40B4-BE49-F238E27FC236}">
                <a16:creationId xmlns:a16="http://schemas.microsoft.com/office/drawing/2014/main" id="{BA808A4D-C156-553B-80CF-E1E0CDD8101A}"/>
              </a:ext>
            </a:extLst>
          </p:cNvPr>
          <p:cNvSpPr/>
          <p:nvPr/>
        </p:nvSpPr>
        <p:spPr>
          <a:xfrm>
            <a:off x="937104" y="4377713"/>
            <a:ext cx="9860995" cy="886200"/>
          </a:xfrm>
          <a:prstGeom prst="rect">
            <a:avLst/>
          </a:prstGeom>
          <a:noFill/>
          <a:ln w="38100" cmpd="dbl">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5" name="TextBox 4">
            <a:extLst>
              <a:ext uri="{FF2B5EF4-FFF2-40B4-BE49-F238E27FC236}">
                <a16:creationId xmlns:a16="http://schemas.microsoft.com/office/drawing/2014/main" id="{C10D8E31-81E8-C93D-C842-C9919BE0A42E}"/>
              </a:ext>
            </a:extLst>
          </p:cNvPr>
          <p:cNvSpPr txBox="1"/>
          <p:nvPr/>
        </p:nvSpPr>
        <p:spPr>
          <a:xfrm>
            <a:off x="1068890" y="4666925"/>
            <a:ext cx="10045147" cy="307777"/>
          </a:xfrm>
          <a:prstGeom prst="rect">
            <a:avLst/>
          </a:prstGeom>
          <a:noFill/>
        </p:spPr>
        <p:txBody>
          <a:bodyPr wrap="square">
            <a:spAutoFit/>
          </a:bodyPr>
          <a:lstStyle/>
          <a:p>
            <a:r>
              <a:rPr lang="en-GB" altLang="ko-Kore-KR" dirty="0"/>
              <a:t>Performing well on all of them is a pre-requisite for any system aiming at understanding language and able to reason</a:t>
            </a:r>
            <a:endParaRPr lang="ko-Kore-KR"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2"/>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Dataset</a:t>
            </a:r>
            <a:endParaRPr dirty="0"/>
          </a:p>
        </p:txBody>
      </p:sp>
      <p:sp>
        <p:nvSpPr>
          <p:cNvPr id="532" name="Google Shape;532;p32"/>
          <p:cNvSpPr txBox="1"/>
          <p:nvPr/>
        </p:nvSpPr>
        <p:spPr>
          <a:xfrm>
            <a:off x="68752" y="1109149"/>
            <a:ext cx="11490300" cy="553968"/>
          </a:xfrm>
          <a:prstGeom prst="rect">
            <a:avLst/>
          </a:prstGeom>
          <a:noFill/>
          <a:ln>
            <a:noFill/>
          </a:ln>
        </p:spPr>
        <p:txBody>
          <a:bodyPr spcFirstLastPara="1" wrap="square" lIns="91425" tIns="91425" rIns="91425" bIns="91425" anchor="t" anchorCtr="0">
            <a:spAutoFit/>
          </a:bodyPr>
          <a:lstStyle/>
          <a:p>
            <a:pPr marL="457200" marR="0" lvl="0" indent="-342900" algn="l" rtl="0">
              <a:lnSpc>
                <a:spcPct val="150000"/>
              </a:lnSpc>
              <a:spcBef>
                <a:spcPts val="0"/>
              </a:spcBef>
              <a:spcAft>
                <a:spcPts val="0"/>
              </a:spcAft>
              <a:buClr>
                <a:schemeClr val="dk1"/>
              </a:buClr>
              <a:buSzPts val="1800"/>
              <a:buFont typeface="Arial"/>
              <a:buChar char="●"/>
            </a:pPr>
            <a:r>
              <a:rPr lang="en-GB" altLang="ko-Kore-KR" sz="1600" dirty="0"/>
              <a:t>format</a:t>
            </a:r>
            <a:endParaRPr lang="en-GB" sz="1050" dirty="0"/>
          </a:p>
        </p:txBody>
      </p:sp>
      <p:sp>
        <p:nvSpPr>
          <p:cNvPr id="3" name="TextBox 2">
            <a:extLst>
              <a:ext uri="{FF2B5EF4-FFF2-40B4-BE49-F238E27FC236}">
                <a16:creationId xmlns:a16="http://schemas.microsoft.com/office/drawing/2014/main" id="{8A9A6B59-DCD9-B263-DF37-EB70C911D56D}"/>
              </a:ext>
            </a:extLst>
          </p:cNvPr>
          <p:cNvSpPr txBox="1"/>
          <p:nvPr/>
        </p:nvSpPr>
        <p:spPr>
          <a:xfrm>
            <a:off x="738378" y="1985401"/>
            <a:ext cx="6140196" cy="1169551"/>
          </a:xfrm>
          <a:prstGeom prst="rect">
            <a:avLst/>
          </a:prstGeom>
          <a:noFill/>
        </p:spPr>
        <p:txBody>
          <a:bodyPr wrap="square">
            <a:spAutoFit/>
          </a:bodyPr>
          <a:lstStyle/>
          <a:p>
            <a:r>
              <a:rPr lang="en-GB" altLang="ko-Kore-KR" dirty="0"/>
              <a:t>ID text </a:t>
            </a:r>
          </a:p>
          <a:p>
            <a:r>
              <a:rPr lang="en-GB" altLang="ko-Kore-KR" dirty="0"/>
              <a:t>ID text </a:t>
            </a:r>
          </a:p>
          <a:p>
            <a:r>
              <a:rPr lang="en-GB" altLang="ko-Kore-KR" dirty="0"/>
              <a:t>ID text </a:t>
            </a:r>
          </a:p>
          <a:p>
            <a:r>
              <a:rPr lang="en-GB" altLang="ko-Kore-KR" dirty="0"/>
              <a:t>ID question</a:t>
            </a:r>
            <a:r>
              <a:rPr lang="en-GB" altLang="ko-Kore-KR" dirty="0">
                <a:effectLst/>
              </a:rPr>
              <a:t>[tab]</a:t>
            </a:r>
            <a:r>
              <a:rPr lang="en-GB" altLang="ko-Kore-KR" dirty="0"/>
              <a:t>answer</a:t>
            </a:r>
            <a:r>
              <a:rPr lang="en-GB" altLang="ko-Kore-KR" dirty="0">
                <a:effectLst/>
              </a:rPr>
              <a:t>[tab]</a:t>
            </a:r>
            <a:r>
              <a:rPr lang="en-GB" altLang="ko-Kore-KR" dirty="0" err="1"/>
              <a:t>supporting_fact</a:t>
            </a:r>
            <a:r>
              <a:rPr lang="en-GB" altLang="ko-Kore-KR" dirty="0"/>
              <a:t> ID. </a:t>
            </a:r>
          </a:p>
          <a:p>
            <a:r>
              <a:rPr lang="en-GB" altLang="ko-Kore-KR" dirty="0"/>
              <a:t>...</a:t>
            </a:r>
            <a:endParaRPr lang="ko-Kore-KR" altLang="en-US" dirty="0"/>
          </a:p>
        </p:txBody>
      </p:sp>
      <p:sp>
        <p:nvSpPr>
          <p:cNvPr id="4" name="직사각형 3">
            <a:extLst>
              <a:ext uri="{FF2B5EF4-FFF2-40B4-BE49-F238E27FC236}">
                <a16:creationId xmlns:a16="http://schemas.microsoft.com/office/drawing/2014/main" id="{C4F8F9D0-037C-C890-E29A-893DA8A1D5DA}"/>
              </a:ext>
            </a:extLst>
          </p:cNvPr>
          <p:cNvSpPr/>
          <p:nvPr/>
        </p:nvSpPr>
        <p:spPr>
          <a:xfrm>
            <a:off x="553562" y="1779528"/>
            <a:ext cx="4378102" cy="1491012"/>
          </a:xfrm>
          <a:prstGeom prst="rect">
            <a:avLst/>
          </a:prstGeom>
          <a:noFill/>
          <a:ln w="38100" cmpd="dbl">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6" name="TextBox 5">
            <a:extLst>
              <a:ext uri="{FF2B5EF4-FFF2-40B4-BE49-F238E27FC236}">
                <a16:creationId xmlns:a16="http://schemas.microsoft.com/office/drawing/2014/main" id="{0D3DB53C-987D-F4E6-37DC-9DA74438DA61}"/>
              </a:ext>
            </a:extLst>
          </p:cNvPr>
          <p:cNvSpPr txBox="1"/>
          <p:nvPr/>
        </p:nvSpPr>
        <p:spPr>
          <a:xfrm>
            <a:off x="553562" y="3476413"/>
            <a:ext cx="6140196" cy="738664"/>
          </a:xfrm>
          <a:prstGeom prst="rect">
            <a:avLst/>
          </a:prstGeom>
          <a:noFill/>
        </p:spPr>
        <p:txBody>
          <a:bodyPr wrap="square">
            <a:spAutoFit/>
          </a:bodyPr>
          <a:lstStyle/>
          <a:p>
            <a:r>
              <a:rPr lang="en-GB" altLang="ko-Kore-KR" dirty="0"/>
              <a:t>ID : Number of the sentence</a:t>
            </a:r>
          </a:p>
          <a:p>
            <a:r>
              <a:rPr lang="en-GB" altLang="ko-Kore-KR" dirty="0"/>
              <a:t>text: Storyline text</a:t>
            </a:r>
          </a:p>
          <a:p>
            <a:r>
              <a:rPr lang="en-GB" altLang="ko-Kore-KR" dirty="0" err="1"/>
              <a:t>supporting_fact</a:t>
            </a:r>
            <a:r>
              <a:rPr lang="en-GB" altLang="ko-Kore-KR" dirty="0"/>
              <a:t> ID: ID that the answer clue be located</a:t>
            </a:r>
          </a:p>
        </p:txBody>
      </p:sp>
      <p:sp>
        <p:nvSpPr>
          <p:cNvPr id="7" name="Google Shape;532;p32">
            <a:extLst>
              <a:ext uri="{FF2B5EF4-FFF2-40B4-BE49-F238E27FC236}">
                <a16:creationId xmlns:a16="http://schemas.microsoft.com/office/drawing/2014/main" id="{9DE6785D-5D9F-A632-F0A6-4701BF939A08}"/>
              </a:ext>
            </a:extLst>
          </p:cNvPr>
          <p:cNvSpPr txBox="1"/>
          <p:nvPr/>
        </p:nvSpPr>
        <p:spPr>
          <a:xfrm>
            <a:off x="5813902" y="1225560"/>
            <a:ext cx="11490300" cy="553968"/>
          </a:xfrm>
          <a:prstGeom prst="rect">
            <a:avLst/>
          </a:prstGeom>
          <a:noFill/>
          <a:ln>
            <a:noFill/>
          </a:ln>
        </p:spPr>
        <p:txBody>
          <a:bodyPr spcFirstLastPara="1" wrap="square" lIns="91425" tIns="91425" rIns="91425" bIns="91425" anchor="t" anchorCtr="0">
            <a:spAutoFit/>
          </a:bodyPr>
          <a:lstStyle/>
          <a:p>
            <a:pPr marL="457200" marR="0" lvl="0" indent="-342900" algn="l" rtl="0">
              <a:lnSpc>
                <a:spcPct val="150000"/>
              </a:lnSpc>
              <a:spcBef>
                <a:spcPts val="0"/>
              </a:spcBef>
              <a:spcAft>
                <a:spcPts val="0"/>
              </a:spcAft>
              <a:buClr>
                <a:schemeClr val="dk1"/>
              </a:buClr>
              <a:buSzPts val="1800"/>
              <a:buFont typeface="Arial"/>
              <a:buChar char="●"/>
            </a:pPr>
            <a:r>
              <a:rPr lang="en-GB" altLang="ko-Kore-KR" sz="1600" dirty="0"/>
              <a:t>example: Task 13: Compound Coreference</a:t>
            </a:r>
            <a:endParaRPr lang="en-GB" sz="900" dirty="0"/>
          </a:p>
        </p:txBody>
      </p:sp>
      <p:sp>
        <p:nvSpPr>
          <p:cNvPr id="8" name="직사각형 7">
            <a:extLst>
              <a:ext uri="{FF2B5EF4-FFF2-40B4-BE49-F238E27FC236}">
                <a16:creationId xmlns:a16="http://schemas.microsoft.com/office/drawing/2014/main" id="{3D6CD723-3DC3-6FE1-F848-D46D03B9A8BA}"/>
              </a:ext>
            </a:extLst>
          </p:cNvPr>
          <p:cNvSpPr/>
          <p:nvPr/>
        </p:nvSpPr>
        <p:spPr>
          <a:xfrm>
            <a:off x="6091402" y="1782153"/>
            <a:ext cx="4378102" cy="1491012"/>
          </a:xfrm>
          <a:prstGeom prst="rect">
            <a:avLst/>
          </a:prstGeom>
          <a:noFill/>
          <a:ln w="38100" cmpd="dbl">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ko-Kore-KR" dirty="0"/>
              <a:t>1 Sandra travelled to the kitchen. 2 Sandra travelled to the hallway. 3 Mary went to the bathroom. 4 Sandra moved to the garden. 5 Where is Sandra? Garden 4</a:t>
            </a:r>
            <a:endParaRPr kumimoji="1" lang="ko-Kore-KR" altLang="en-US" dirty="0"/>
          </a:p>
        </p:txBody>
      </p:sp>
      <p:sp>
        <p:nvSpPr>
          <p:cNvPr id="9" name="TextBox 8">
            <a:extLst>
              <a:ext uri="{FF2B5EF4-FFF2-40B4-BE49-F238E27FC236}">
                <a16:creationId xmlns:a16="http://schemas.microsoft.com/office/drawing/2014/main" id="{DA5C4CE9-0C42-EF03-F98C-9FC2314135BB}"/>
              </a:ext>
            </a:extLst>
          </p:cNvPr>
          <p:cNvSpPr txBox="1"/>
          <p:nvPr/>
        </p:nvSpPr>
        <p:spPr>
          <a:xfrm>
            <a:off x="6246632" y="1940258"/>
            <a:ext cx="6140196" cy="1169551"/>
          </a:xfrm>
          <a:prstGeom prst="rect">
            <a:avLst/>
          </a:prstGeom>
          <a:noFill/>
        </p:spPr>
        <p:txBody>
          <a:bodyPr wrap="square">
            <a:spAutoFit/>
          </a:bodyPr>
          <a:lstStyle/>
          <a:p>
            <a:r>
              <a:rPr lang="en-GB" altLang="ko-Kore-KR" dirty="0"/>
              <a:t>1 Sandra travelled to the kitchen. </a:t>
            </a:r>
          </a:p>
          <a:p>
            <a:r>
              <a:rPr lang="en-GB" altLang="ko-Kore-KR" dirty="0"/>
              <a:t>2 Sandra travelled to the hallway. </a:t>
            </a:r>
          </a:p>
          <a:p>
            <a:r>
              <a:rPr lang="en-GB" altLang="ko-Kore-KR" dirty="0"/>
              <a:t>3 Mary went to the bathroom. </a:t>
            </a:r>
          </a:p>
          <a:p>
            <a:r>
              <a:rPr lang="en-GB" altLang="ko-Kore-KR" dirty="0"/>
              <a:t>4 Sandra moved to the garden. </a:t>
            </a:r>
          </a:p>
          <a:p>
            <a:r>
              <a:rPr lang="en-GB" altLang="ko-Kore-KR" dirty="0"/>
              <a:t>5 Where is Sandra? 	Garden	4</a:t>
            </a:r>
          </a:p>
        </p:txBody>
      </p:sp>
      <p:sp>
        <p:nvSpPr>
          <p:cNvPr id="10" name="TextBox 9">
            <a:extLst>
              <a:ext uri="{FF2B5EF4-FFF2-40B4-BE49-F238E27FC236}">
                <a16:creationId xmlns:a16="http://schemas.microsoft.com/office/drawing/2014/main" id="{594BAFD9-BDE5-5D96-A944-96B94B97FADD}"/>
              </a:ext>
            </a:extLst>
          </p:cNvPr>
          <p:cNvSpPr txBox="1"/>
          <p:nvPr/>
        </p:nvSpPr>
        <p:spPr>
          <a:xfrm>
            <a:off x="5883940" y="3381587"/>
            <a:ext cx="6230112" cy="2523768"/>
          </a:xfrm>
          <a:prstGeom prst="rect">
            <a:avLst/>
          </a:prstGeom>
          <a:noFill/>
        </p:spPr>
        <p:txBody>
          <a:bodyPr wrap="square" rtlCol="0">
            <a:spAutoFit/>
          </a:bodyPr>
          <a:lstStyle/>
          <a:p>
            <a:r>
              <a:rPr lang="en-GB" altLang="ko-Kore-KR" sz="1200" dirty="0"/>
              <a:t>Sentence 1 to 4 are storyline texts, while sentence 5 is the question, answer, </a:t>
            </a:r>
            <a:r>
              <a:rPr lang="en-GB" altLang="ko-Kore-KR" sz="1200" dirty="0" err="1"/>
              <a:t>supporting_fact</a:t>
            </a:r>
            <a:r>
              <a:rPr lang="en-GB" altLang="ko-Kore-KR" sz="1200" dirty="0"/>
              <a:t> ID. </a:t>
            </a:r>
          </a:p>
          <a:p>
            <a:endParaRPr lang="en-GB" altLang="ko-Kore-KR" sz="1200" dirty="0"/>
          </a:p>
          <a:p>
            <a:r>
              <a:rPr lang="en-GB" altLang="ko-Kore-KR" sz="1200" dirty="0"/>
              <a:t>The correct answer of question is located between two [tab],\t . </a:t>
            </a:r>
          </a:p>
          <a:p>
            <a:r>
              <a:rPr lang="en-GB" altLang="ko-Kore-KR" sz="1200" dirty="0"/>
              <a:t>The researcher can infer the clue of the question, by peeking </a:t>
            </a:r>
            <a:r>
              <a:rPr lang="en-GB" altLang="ko-Kore-KR" sz="1200" dirty="0" err="1"/>
              <a:t>supporting_fact_ID</a:t>
            </a:r>
            <a:r>
              <a:rPr lang="en-GB" altLang="ko-Kore-KR" sz="1200" dirty="0"/>
              <a:t>.</a:t>
            </a:r>
          </a:p>
          <a:p>
            <a:endParaRPr lang="en-GB" altLang="ko-Kore-KR" sz="1200" dirty="0"/>
          </a:p>
          <a:p>
            <a:r>
              <a:rPr lang="en-GB" altLang="ko-Kore-KR" sz="1200" dirty="0"/>
              <a:t>The storyline text be usually made up with 15~20 sentences, often inserted with questions. </a:t>
            </a:r>
          </a:p>
          <a:p>
            <a:endParaRPr lang="en-GB" altLang="ko-Kore-KR" sz="1200" dirty="0"/>
          </a:p>
          <a:p>
            <a:r>
              <a:rPr lang="en-GB" altLang="ko-Kore-KR" sz="1200" dirty="0" err="1"/>
              <a:t>Noticable</a:t>
            </a:r>
            <a:r>
              <a:rPr lang="en-GB" altLang="ko-Kore-KR" sz="1200" dirty="0"/>
              <a:t> fact is that the question answer clue does not locate right before the question, but the whole storyline. </a:t>
            </a:r>
          </a:p>
          <a:p>
            <a:endParaRPr lang="en-GB" altLang="ko-Kore-KR" sz="1200" dirty="0"/>
          </a:p>
          <a:p>
            <a:r>
              <a:rPr lang="en-GB" altLang="ko-Kore-KR" sz="1200" dirty="0"/>
              <a:t>Question answering machine has to consider whole text in order to make a right answer.</a:t>
            </a:r>
          </a:p>
          <a:p>
            <a:endParaRPr kumimoji="1" lang="ko-Kore-KR" altLang="en-US" dirty="0"/>
          </a:p>
        </p:txBody>
      </p:sp>
      <p:sp>
        <p:nvSpPr>
          <p:cNvPr id="13" name="TextBox 12">
            <a:extLst>
              <a:ext uri="{FF2B5EF4-FFF2-40B4-BE49-F238E27FC236}">
                <a16:creationId xmlns:a16="http://schemas.microsoft.com/office/drawing/2014/main" id="{AD071D34-B003-86F5-77EB-96575B3CBB2B}"/>
              </a:ext>
            </a:extLst>
          </p:cNvPr>
          <p:cNvSpPr txBox="1"/>
          <p:nvPr/>
        </p:nvSpPr>
        <p:spPr>
          <a:xfrm>
            <a:off x="5756560" y="5978101"/>
            <a:ext cx="6435440" cy="307777"/>
          </a:xfrm>
          <a:prstGeom prst="rect">
            <a:avLst/>
          </a:prstGeom>
          <a:noFill/>
        </p:spPr>
        <p:txBody>
          <a:bodyPr wrap="square">
            <a:spAutoFit/>
          </a:bodyPr>
          <a:lstStyle/>
          <a:p>
            <a:r>
              <a:rPr lang="ko-Kore-KR" altLang="en-US" dirty="0"/>
              <a:t>https://www.kaggle.com/datasets/roblexnana/the-babi-tasks-for-nlp-qa-system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2"/>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Dataset</a:t>
            </a:r>
            <a:endParaRPr dirty="0"/>
          </a:p>
        </p:txBody>
      </p:sp>
      <p:sp>
        <p:nvSpPr>
          <p:cNvPr id="532" name="Google Shape;532;p32"/>
          <p:cNvSpPr txBox="1"/>
          <p:nvPr/>
        </p:nvSpPr>
        <p:spPr>
          <a:xfrm>
            <a:off x="68752" y="1109149"/>
            <a:ext cx="11490300" cy="553968"/>
          </a:xfrm>
          <a:prstGeom prst="rect">
            <a:avLst/>
          </a:prstGeom>
          <a:noFill/>
          <a:ln>
            <a:noFill/>
          </a:ln>
        </p:spPr>
        <p:txBody>
          <a:bodyPr spcFirstLastPara="1" wrap="square" lIns="91425" tIns="91425" rIns="91425" bIns="91425" anchor="t" anchorCtr="0">
            <a:spAutoFit/>
          </a:bodyPr>
          <a:lstStyle/>
          <a:p>
            <a:pPr marL="457200" marR="0" lvl="0" indent="-342900" algn="l" rtl="0">
              <a:lnSpc>
                <a:spcPct val="150000"/>
              </a:lnSpc>
              <a:spcBef>
                <a:spcPts val="0"/>
              </a:spcBef>
              <a:spcAft>
                <a:spcPts val="0"/>
              </a:spcAft>
              <a:buClr>
                <a:schemeClr val="dk1"/>
              </a:buClr>
              <a:buSzPts val="1800"/>
              <a:buFont typeface="Arial"/>
              <a:buChar char="●"/>
            </a:pPr>
            <a:r>
              <a:rPr lang="en-GB" altLang="ko-Kore-KR" sz="1600" dirty="0"/>
              <a:t>format</a:t>
            </a:r>
            <a:endParaRPr lang="en-GB" sz="1050" dirty="0"/>
          </a:p>
        </p:txBody>
      </p:sp>
      <p:sp>
        <p:nvSpPr>
          <p:cNvPr id="3" name="TextBox 2">
            <a:extLst>
              <a:ext uri="{FF2B5EF4-FFF2-40B4-BE49-F238E27FC236}">
                <a16:creationId xmlns:a16="http://schemas.microsoft.com/office/drawing/2014/main" id="{8A9A6B59-DCD9-B263-DF37-EB70C911D56D}"/>
              </a:ext>
            </a:extLst>
          </p:cNvPr>
          <p:cNvSpPr txBox="1"/>
          <p:nvPr/>
        </p:nvSpPr>
        <p:spPr>
          <a:xfrm>
            <a:off x="656082" y="1940257"/>
            <a:ext cx="6140196" cy="1169551"/>
          </a:xfrm>
          <a:prstGeom prst="rect">
            <a:avLst/>
          </a:prstGeom>
          <a:noFill/>
        </p:spPr>
        <p:txBody>
          <a:bodyPr wrap="square">
            <a:spAutoFit/>
          </a:bodyPr>
          <a:lstStyle/>
          <a:p>
            <a:r>
              <a:rPr lang="en-GB" altLang="ko-Kore-KR" dirty="0"/>
              <a:t>ID text </a:t>
            </a:r>
          </a:p>
          <a:p>
            <a:r>
              <a:rPr lang="en-GB" altLang="ko-Kore-KR" dirty="0"/>
              <a:t>ID text </a:t>
            </a:r>
          </a:p>
          <a:p>
            <a:r>
              <a:rPr lang="en-GB" altLang="ko-Kore-KR" dirty="0"/>
              <a:t>ID text </a:t>
            </a:r>
          </a:p>
          <a:p>
            <a:r>
              <a:rPr lang="en-GB" altLang="ko-Kore-KR" dirty="0"/>
              <a:t>ID question</a:t>
            </a:r>
            <a:r>
              <a:rPr lang="en-GB" altLang="ko-Kore-KR" dirty="0">
                <a:effectLst/>
              </a:rPr>
              <a:t>[tab]</a:t>
            </a:r>
            <a:r>
              <a:rPr lang="en-GB" altLang="ko-Kore-KR" dirty="0"/>
              <a:t>answer</a:t>
            </a:r>
            <a:r>
              <a:rPr lang="en-GB" altLang="ko-Kore-KR" dirty="0">
                <a:effectLst/>
              </a:rPr>
              <a:t>[tab]</a:t>
            </a:r>
            <a:r>
              <a:rPr lang="en-GB" altLang="ko-Kore-KR" dirty="0" err="1"/>
              <a:t>supporting_fact</a:t>
            </a:r>
            <a:r>
              <a:rPr lang="en-GB" altLang="ko-Kore-KR" dirty="0"/>
              <a:t> ID. </a:t>
            </a:r>
          </a:p>
          <a:p>
            <a:r>
              <a:rPr lang="en-GB" altLang="ko-Kore-KR" dirty="0"/>
              <a:t>...</a:t>
            </a:r>
            <a:endParaRPr lang="ko-Kore-KR" altLang="en-US" dirty="0"/>
          </a:p>
        </p:txBody>
      </p:sp>
      <p:sp>
        <p:nvSpPr>
          <p:cNvPr id="4" name="직사각형 3">
            <a:extLst>
              <a:ext uri="{FF2B5EF4-FFF2-40B4-BE49-F238E27FC236}">
                <a16:creationId xmlns:a16="http://schemas.microsoft.com/office/drawing/2014/main" id="{C4F8F9D0-037C-C890-E29A-893DA8A1D5DA}"/>
              </a:ext>
            </a:extLst>
          </p:cNvPr>
          <p:cNvSpPr/>
          <p:nvPr/>
        </p:nvSpPr>
        <p:spPr>
          <a:xfrm>
            <a:off x="553562" y="1779528"/>
            <a:ext cx="4378102" cy="1491012"/>
          </a:xfrm>
          <a:prstGeom prst="rect">
            <a:avLst/>
          </a:prstGeom>
          <a:noFill/>
          <a:ln w="38100" cmpd="dbl">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6" name="TextBox 5">
            <a:extLst>
              <a:ext uri="{FF2B5EF4-FFF2-40B4-BE49-F238E27FC236}">
                <a16:creationId xmlns:a16="http://schemas.microsoft.com/office/drawing/2014/main" id="{0D3DB53C-987D-F4E6-37DC-9DA74438DA61}"/>
              </a:ext>
            </a:extLst>
          </p:cNvPr>
          <p:cNvSpPr txBox="1"/>
          <p:nvPr/>
        </p:nvSpPr>
        <p:spPr>
          <a:xfrm>
            <a:off x="553562" y="3476413"/>
            <a:ext cx="6140196" cy="738664"/>
          </a:xfrm>
          <a:prstGeom prst="rect">
            <a:avLst/>
          </a:prstGeom>
          <a:noFill/>
        </p:spPr>
        <p:txBody>
          <a:bodyPr wrap="square">
            <a:spAutoFit/>
          </a:bodyPr>
          <a:lstStyle/>
          <a:p>
            <a:r>
              <a:rPr lang="en-GB" altLang="ko-Kore-KR" dirty="0"/>
              <a:t>ID : Number of the sentence</a:t>
            </a:r>
          </a:p>
          <a:p>
            <a:r>
              <a:rPr lang="en-GB" altLang="ko-Kore-KR" dirty="0"/>
              <a:t>text: Storyline text</a:t>
            </a:r>
          </a:p>
          <a:p>
            <a:r>
              <a:rPr lang="en-GB" altLang="ko-Kore-KR" dirty="0" err="1"/>
              <a:t>supporting_fact</a:t>
            </a:r>
            <a:r>
              <a:rPr lang="en-GB" altLang="ko-Kore-KR" dirty="0"/>
              <a:t> ID: ID that the answer clue be located</a:t>
            </a:r>
          </a:p>
        </p:txBody>
      </p:sp>
      <p:sp>
        <p:nvSpPr>
          <p:cNvPr id="7" name="Google Shape;532;p32">
            <a:extLst>
              <a:ext uri="{FF2B5EF4-FFF2-40B4-BE49-F238E27FC236}">
                <a16:creationId xmlns:a16="http://schemas.microsoft.com/office/drawing/2014/main" id="{9DE6785D-5D9F-A632-F0A6-4701BF939A08}"/>
              </a:ext>
            </a:extLst>
          </p:cNvPr>
          <p:cNvSpPr txBox="1"/>
          <p:nvPr/>
        </p:nvSpPr>
        <p:spPr>
          <a:xfrm>
            <a:off x="5813902" y="1225560"/>
            <a:ext cx="11490300" cy="553968"/>
          </a:xfrm>
          <a:prstGeom prst="rect">
            <a:avLst/>
          </a:prstGeom>
          <a:noFill/>
          <a:ln>
            <a:noFill/>
          </a:ln>
        </p:spPr>
        <p:txBody>
          <a:bodyPr spcFirstLastPara="1" wrap="square" lIns="91425" tIns="91425" rIns="91425" bIns="91425" anchor="t" anchorCtr="0">
            <a:spAutoFit/>
          </a:bodyPr>
          <a:lstStyle/>
          <a:p>
            <a:pPr marL="457200" marR="0" lvl="0" indent="-342900" algn="l" rtl="0">
              <a:lnSpc>
                <a:spcPct val="150000"/>
              </a:lnSpc>
              <a:spcBef>
                <a:spcPts val="0"/>
              </a:spcBef>
              <a:spcAft>
                <a:spcPts val="0"/>
              </a:spcAft>
              <a:buClr>
                <a:schemeClr val="dk1"/>
              </a:buClr>
              <a:buSzPts val="1800"/>
              <a:buFont typeface="Arial"/>
              <a:buChar char="●"/>
            </a:pPr>
            <a:r>
              <a:rPr lang="en-GB" altLang="ko-Kore-KR" sz="1600" dirty="0"/>
              <a:t>example: Task 13: Compound Coreference</a:t>
            </a:r>
            <a:endParaRPr lang="en-GB" sz="900" dirty="0"/>
          </a:p>
        </p:txBody>
      </p:sp>
      <p:sp>
        <p:nvSpPr>
          <p:cNvPr id="8" name="직사각형 7">
            <a:extLst>
              <a:ext uri="{FF2B5EF4-FFF2-40B4-BE49-F238E27FC236}">
                <a16:creationId xmlns:a16="http://schemas.microsoft.com/office/drawing/2014/main" id="{3D6CD723-3DC3-6FE1-F848-D46D03B9A8BA}"/>
              </a:ext>
            </a:extLst>
          </p:cNvPr>
          <p:cNvSpPr/>
          <p:nvPr/>
        </p:nvSpPr>
        <p:spPr>
          <a:xfrm>
            <a:off x="6091402" y="1782153"/>
            <a:ext cx="4378102" cy="1491012"/>
          </a:xfrm>
          <a:prstGeom prst="rect">
            <a:avLst/>
          </a:prstGeom>
          <a:noFill/>
          <a:ln w="38100" cmpd="dbl">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ko-Kore-KR" dirty="0"/>
              <a:t>1 Sandra travelled to the kitchen. 2 Sandra travelled to the hallway. 3 Mary went to the bathroom. 4 Sandra moved to the garden. 5 Where is Sandra? Garden 4</a:t>
            </a:r>
            <a:endParaRPr kumimoji="1" lang="ko-Kore-KR" altLang="en-US" dirty="0"/>
          </a:p>
        </p:txBody>
      </p:sp>
      <p:sp>
        <p:nvSpPr>
          <p:cNvPr id="9" name="TextBox 8">
            <a:extLst>
              <a:ext uri="{FF2B5EF4-FFF2-40B4-BE49-F238E27FC236}">
                <a16:creationId xmlns:a16="http://schemas.microsoft.com/office/drawing/2014/main" id="{DA5C4CE9-0C42-EF03-F98C-9FC2314135BB}"/>
              </a:ext>
            </a:extLst>
          </p:cNvPr>
          <p:cNvSpPr txBox="1"/>
          <p:nvPr/>
        </p:nvSpPr>
        <p:spPr>
          <a:xfrm>
            <a:off x="6246632" y="1940258"/>
            <a:ext cx="6140196" cy="1169551"/>
          </a:xfrm>
          <a:prstGeom prst="rect">
            <a:avLst/>
          </a:prstGeom>
          <a:noFill/>
        </p:spPr>
        <p:txBody>
          <a:bodyPr wrap="square">
            <a:spAutoFit/>
          </a:bodyPr>
          <a:lstStyle/>
          <a:p>
            <a:r>
              <a:rPr lang="en-GB" altLang="ko-Kore-KR" dirty="0"/>
              <a:t>1 Sandra travelled to the kitchen. </a:t>
            </a:r>
          </a:p>
          <a:p>
            <a:r>
              <a:rPr lang="en-GB" altLang="ko-Kore-KR" dirty="0"/>
              <a:t>2 Sandra travelled to the hallway. </a:t>
            </a:r>
          </a:p>
          <a:p>
            <a:r>
              <a:rPr lang="en-GB" altLang="ko-Kore-KR" dirty="0"/>
              <a:t>3 Mary went to the bathroom. </a:t>
            </a:r>
          </a:p>
          <a:p>
            <a:r>
              <a:rPr lang="en-GB" altLang="ko-Kore-KR" dirty="0"/>
              <a:t>4 Sandra moved to the garden. </a:t>
            </a:r>
          </a:p>
          <a:p>
            <a:r>
              <a:rPr lang="en-GB" altLang="ko-Kore-KR" dirty="0"/>
              <a:t>5 Where is Sandra? 	Garden	4</a:t>
            </a:r>
          </a:p>
        </p:txBody>
      </p:sp>
      <p:sp>
        <p:nvSpPr>
          <p:cNvPr id="10" name="TextBox 9">
            <a:extLst>
              <a:ext uri="{FF2B5EF4-FFF2-40B4-BE49-F238E27FC236}">
                <a16:creationId xmlns:a16="http://schemas.microsoft.com/office/drawing/2014/main" id="{594BAFD9-BDE5-5D96-A944-96B94B97FADD}"/>
              </a:ext>
            </a:extLst>
          </p:cNvPr>
          <p:cNvSpPr txBox="1"/>
          <p:nvPr/>
        </p:nvSpPr>
        <p:spPr>
          <a:xfrm>
            <a:off x="5883940" y="3381587"/>
            <a:ext cx="6230112" cy="2523768"/>
          </a:xfrm>
          <a:prstGeom prst="rect">
            <a:avLst/>
          </a:prstGeom>
          <a:noFill/>
        </p:spPr>
        <p:txBody>
          <a:bodyPr wrap="square" rtlCol="0">
            <a:spAutoFit/>
          </a:bodyPr>
          <a:lstStyle/>
          <a:p>
            <a:r>
              <a:rPr lang="en-GB" altLang="ko-Kore-KR" sz="1200" dirty="0"/>
              <a:t>Sentence 1 to 4 are storyline texts, while sentence 5 is the question, answer, </a:t>
            </a:r>
            <a:r>
              <a:rPr lang="en-GB" altLang="ko-Kore-KR" sz="1200" dirty="0" err="1"/>
              <a:t>supporting_fact</a:t>
            </a:r>
            <a:r>
              <a:rPr lang="en-GB" altLang="ko-Kore-KR" sz="1200" dirty="0"/>
              <a:t> ID. </a:t>
            </a:r>
          </a:p>
          <a:p>
            <a:endParaRPr lang="en-GB" altLang="ko-Kore-KR" sz="1200" dirty="0"/>
          </a:p>
          <a:p>
            <a:r>
              <a:rPr lang="en-GB" altLang="ko-Kore-KR" sz="1200" dirty="0"/>
              <a:t>The correct answer of question is located between two [tab],\t . </a:t>
            </a:r>
          </a:p>
          <a:p>
            <a:r>
              <a:rPr lang="en-GB" altLang="ko-Kore-KR" sz="1200" dirty="0"/>
              <a:t>The researcher can infer the clue of the question, by peeking </a:t>
            </a:r>
            <a:r>
              <a:rPr lang="en-GB" altLang="ko-Kore-KR" sz="1200" dirty="0" err="1"/>
              <a:t>supporting_fact_ID</a:t>
            </a:r>
            <a:r>
              <a:rPr lang="en-GB" altLang="ko-Kore-KR" sz="1200" dirty="0"/>
              <a:t>.</a:t>
            </a:r>
          </a:p>
          <a:p>
            <a:endParaRPr lang="en-GB" altLang="ko-Kore-KR" sz="1200" dirty="0"/>
          </a:p>
          <a:p>
            <a:r>
              <a:rPr lang="en-GB" altLang="ko-Kore-KR" sz="1200" dirty="0"/>
              <a:t>The storyline text be usually made up with 15~20 sentences, often inserted with questions. </a:t>
            </a:r>
          </a:p>
          <a:p>
            <a:endParaRPr lang="en-GB" altLang="ko-Kore-KR" sz="1200" dirty="0"/>
          </a:p>
          <a:p>
            <a:r>
              <a:rPr lang="en-GB" altLang="ko-Kore-KR" sz="1200" dirty="0" err="1"/>
              <a:t>Noticable</a:t>
            </a:r>
            <a:r>
              <a:rPr lang="en-GB" altLang="ko-Kore-KR" sz="1200" dirty="0"/>
              <a:t> fact is that the question answer clue does not locate right before the question, but the whole storyline. </a:t>
            </a:r>
          </a:p>
          <a:p>
            <a:endParaRPr lang="en-GB" altLang="ko-Kore-KR" sz="1200" dirty="0"/>
          </a:p>
          <a:p>
            <a:r>
              <a:rPr lang="en-GB" altLang="ko-Kore-KR" sz="1200" dirty="0"/>
              <a:t>Question answering machine has to consider whole text in order to make a right answer.</a:t>
            </a:r>
          </a:p>
          <a:p>
            <a:endParaRPr kumimoji="1" lang="ko-Kore-KR" altLang="en-US" dirty="0"/>
          </a:p>
        </p:txBody>
      </p:sp>
      <p:sp>
        <p:nvSpPr>
          <p:cNvPr id="13" name="TextBox 12">
            <a:extLst>
              <a:ext uri="{FF2B5EF4-FFF2-40B4-BE49-F238E27FC236}">
                <a16:creationId xmlns:a16="http://schemas.microsoft.com/office/drawing/2014/main" id="{AD071D34-B003-86F5-77EB-96575B3CBB2B}"/>
              </a:ext>
            </a:extLst>
          </p:cNvPr>
          <p:cNvSpPr txBox="1"/>
          <p:nvPr/>
        </p:nvSpPr>
        <p:spPr>
          <a:xfrm>
            <a:off x="5756560" y="5978101"/>
            <a:ext cx="6435440" cy="307777"/>
          </a:xfrm>
          <a:prstGeom prst="rect">
            <a:avLst/>
          </a:prstGeom>
          <a:noFill/>
        </p:spPr>
        <p:txBody>
          <a:bodyPr wrap="square">
            <a:spAutoFit/>
          </a:bodyPr>
          <a:lstStyle/>
          <a:p>
            <a:r>
              <a:rPr lang="ko-Kore-KR" altLang="en-US" dirty="0"/>
              <a:t>https://www.kaggle.com/datasets/roblexnana/the-babi-tasks-for-nlp-qa-system</a:t>
            </a:r>
          </a:p>
        </p:txBody>
      </p:sp>
      <p:sp>
        <p:nvSpPr>
          <p:cNvPr id="5" name="Google Shape;532;p32">
            <a:extLst>
              <a:ext uri="{FF2B5EF4-FFF2-40B4-BE49-F238E27FC236}">
                <a16:creationId xmlns:a16="http://schemas.microsoft.com/office/drawing/2014/main" id="{0F6606E3-E73A-7BD5-091F-08969A15B310}"/>
              </a:ext>
            </a:extLst>
          </p:cNvPr>
          <p:cNvSpPr txBox="1"/>
          <p:nvPr/>
        </p:nvSpPr>
        <p:spPr>
          <a:xfrm>
            <a:off x="349102" y="4366487"/>
            <a:ext cx="3875426" cy="553968"/>
          </a:xfrm>
          <a:prstGeom prst="rect">
            <a:avLst/>
          </a:prstGeom>
          <a:noFill/>
          <a:ln>
            <a:noFill/>
          </a:ln>
        </p:spPr>
        <p:txBody>
          <a:bodyPr spcFirstLastPara="1" wrap="square" lIns="91425" tIns="91425" rIns="91425" bIns="91425" anchor="t" anchorCtr="0">
            <a:spAutoFit/>
          </a:bodyPr>
          <a:lstStyle/>
          <a:p>
            <a:pPr marL="457200" marR="0" lvl="0" indent="-342900" algn="l" rtl="0">
              <a:lnSpc>
                <a:spcPct val="150000"/>
              </a:lnSpc>
              <a:spcBef>
                <a:spcPts val="0"/>
              </a:spcBef>
              <a:spcAft>
                <a:spcPts val="0"/>
              </a:spcAft>
              <a:buClr>
                <a:schemeClr val="dk1"/>
              </a:buClr>
              <a:buSzPts val="1800"/>
              <a:buFont typeface="Arial"/>
              <a:buChar char="●"/>
            </a:pPr>
            <a:r>
              <a:rPr lang="en-GB" sz="1600" dirty="0"/>
              <a:t>Code</a:t>
            </a:r>
            <a:endParaRPr lang="en-GB" sz="1050" dirty="0"/>
          </a:p>
        </p:txBody>
      </p:sp>
      <p:sp>
        <p:nvSpPr>
          <p:cNvPr id="12" name="TextBox 11">
            <a:extLst>
              <a:ext uri="{FF2B5EF4-FFF2-40B4-BE49-F238E27FC236}">
                <a16:creationId xmlns:a16="http://schemas.microsoft.com/office/drawing/2014/main" id="{1C48E89A-85E6-5029-726E-B386EA41BD15}"/>
              </a:ext>
            </a:extLst>
          </p:cNvPr>
          <p:cNvSpPr txBox="1"/>
          <p:nvPr/>
        </p:nvSpPr>
        <p:spPr>
          <a:xfrm>
            <a:off x="553562" y="4920455"/>
            <a:ext cx="4863846" cy="1200329"/>
          </a:xfrm>
          <a:prstGeom prst="rect">
            <a:avLst/>
          </a:prstGeom>
          <a:noFill/>
        </p:spPr>
        <p:txBody>
          <a:bodyPr wrap="square">
            <a:spAutoFit/>
          </a:bodyPr>
          <a:lstStyle/>
          <a:p>
            <a:r>
              <a:rPr lang="en-GB" altLang="ko-Kore-KR" sz="1200" dirty="0">
                <a:hlinkClick r:id="rId3"/>
              </a:rPr>
              <a:t>https://github.com/BSPL-KU/bspl-ku.github.io/blob/d6f7ae43aa8d8ca7060f0126b0adaec75e7feb34/bAbi_preprocessing.ipynb</a:t>
            </a:r>
            <a:endParaRPr lang="en-GB" altLang="ko-Kore-KR" sz="1200" dirty="0"/>
          </a:p>
          <a:p>
            <a:r>
              <a:rPr lang="en-GB" altLang="ko-Kore-KR" sz="1200" dirty="0">
                <a:hlinkClick r:id="rId4"/>
              </a:rPr>
              <a:t>https://github.com/BSPL-KU/bspl-ku.github.io/blob/d6f7ae43aa8d8ca7060f0126b0adaec75e7feb34/bAbi_preprocessing.ipynb</a:t>
            </a:r>
            <a:endParaRPr lang="en-GB" altLang="ko-Kore-KR" sz="1200" dirty="0"/>
          </a:p>
        </p:txBody>
      </p:sp>
    </p:spTree>
    <p:extLst>
      <p:ext uri="{BB962C8B-B14F-4D97-AF65-F5344CB8AC3E}">
        <p14:creationId xmlns:p14="http://schemas.microsoft.com/office/powerpoint/2010/main" val="2435737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1"/>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Experiment</a:t>
            </a:r>
            <a:endParaRPr dirty="0"/>
          </a:p>
        </p:txBody>
      </p:sp>
      <p:sp>
        <p:nvSpPr>
          <p:cNvPr id="2" name="Google Shape;97;p2">
            <a:extLst>
              <a:ext uri="{FF2B5EF4-FFF2-40B4-BE49-F238E27FC236}">
                <a16:creationId xmlns:a16="http://schemas.microsoft.com/office/drawing/2014/main" id="{2418E6F1-1278-CCB6-4E46-B486C5EEA925}"/>
              </a:ext>
            </a:extLst>
          </p:cNvPr>
          <p:cNvSpPr txBox="1"/>
          <p:nvPr/>
        </p:nvSpPr>
        <p:spPr>
          <a:xfrm>
            <a:off x="292552" y="1074996"/>
            <a:ext cx="11597700" cy="3108503"/>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dirty="0"/>
              <a:t>Comparing methods via task solving</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N-gram classifier (weak)</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LSTMs (weak)</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err="1"/>
              <a:t>MenNN</a:t>
            </a:r>
            <a:r>
              <a:rPr lang="en-GB" altLang="ko-Kore-KR" dirty="0"/>
              <a:t> (strong)</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extensions of MN(AM,NG,NONLINEAR) (strong)</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structured SVM (external resources)</a:t>
            </a:r>
          </a:p>
          <a:p>
            <a:pPr marL="596900" lvl="2">
              <a:lnSpc>
                <a:spcPct val="200000"/>
              </a:lnSpc>
              <a:buSzPts val="1400"/>
            </a:pPr>
            <a:r>
              <a:rPr lang="en-GB" altLang="ko-Kore-KR" dirty="0"/>
              <a:t>	</a:t>
            </a:r>
          </a:p>
        </p:txBody>
      </p:sp>
      <p:sp>
        <p:nvSpPr>
          <p:cNvPr id="4" name="TextBox 3">
            <a:extLst>
              <a:ext uri="{FF2B5EF4-FFF2-40B4-BE49-F238E27FC236}">
                <a16:creationId xmlns:a16="http://schemas.microsoft.com/office/drawing/2014/main" id="{BE6988C9-E917-571A-1EF6-9D85E8CB7549}"/>
              </a:ext>
            </a:extLst>
          </p:cNvPr>
          <p:cNvSpPr txBox="1"/>
          <p:nvPr/>
        </p:nvSpPr>
        <p:spPr>
          <a:xfrm>
            <a:off x="475484" y="3871037"/>
            <a:ext cx="6140196" cy="954107"/>
          </a:xfrm>
          <a:prstGeom prst="rect">
            <a:avLst/>
          </a:prstGeom>
          <a:noFill/>
        </p:spPr>
        <p:txBody>
          <a:bodyPr wrap="square">
            <a:spAutoFit/>
          </a:bodyPr>
          <a:lstStyle/>
          <a:p>
            <a:pPr>
              <a:buFont typeface="Arial" panose="020B0604020202020204" pitchFamily="34" charset="0"/>
              <a:buChar char="•"/>
            </a:pPr>
            <a:r>
              <a:rPr lang="en-GB" altLang="ko-Kore-KR" dirty="0"/>
              <a:t>Weakly supervised models → given question answer pairs at training time</a:t>
            </a:r>
          </a:p>
          <a:p>
            <a:pPr>
              <a:buFont typeface="Arial" panose="020B0604020202020204" pitchFamily="34" charset="0"/>
              <a:buChar char="•"/>
            </a:pPr>
            <a:r>
              <a:rPr lang="en-GB" altLang="ko-Kore-KR" dirty="0"/>
              <a:t>Strongly supervised models → give a set of supporting facts</a:t>
            </a:r>
          </a:p>
          <a:p>
            <a:pPr>
              <a:buFont typeface="Arial" panose="020B0604020202020204" pitchFamily="34" charset="0"/>
              <a:buChar char="•"/>
            </a:pPr>
            <a:r>
              <a:rPr lang="en-GB" altLang="ko-Kore-KR" dirty="0"/>
              <a:t>Methods in the last external resources track can use </a:t>
            </a:r>
            <a:r>
              <a:rPr lang="en-GB" altLang="ko-Kore-KR" dirty="0" err="1"/>
              <a:t>labeled</a:t>
            </a:r>
            <a:r>
              <a:rPr lang="en-GB" altLang="ko-Kore-KR" dirty="0"/>
              <a:t> data from other sources</a:t>
            </a:r>
          </a:p>
        </p:txBody>
      </p:sp>
    </p:spTree>
    <p:extLst>
      <p:ext uri="{BB962C8B-B14F-4D97-AF65-F5344CB8AC3E}">
        <p14:creationId xmlns:p14="http://schemas.microsoft.com/office/powerpoint/2010/main" val="1035707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1"/>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Methods</a:t>
            </a:r>
            <a:endParaRPr dirty="0"/>
          </a:p>
        </p:txBody>
      </p:sp>
      <p:sp>
        <p:nvSpPr>
          <p:cNvPr id="2" name="Google Shape;97;p2">
            <a:extLst>
              <a:ext uri="{FF2B5EF4-FFF2-40B4-BE49-F238E27FC236}">
                <a16:creationId xmlns:a16="http://schemas.microsoft.com/office/drawing/2014/main" id="{2418E6F1-1278-CCB6-4E46-B486C5EEA925}"/>
              </a:ext>
            </a:extLst>
          </p:cNvPr>
          <p:cNvSpPr txBox="1"/>
          <p:nvPr/>
        </p:nvSpPr>
        <p:spPr>
          <a:xfrm>
            <a:off x="292552" y="1074996"/>
            <a:ext cx="11597700" cy="2246729"/>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dirty="0"/>
              <a:t>N-gram </a:t>
            </a:r>
            <a:r>
              <a:rPr lang="en-GB" altLang="ko-Kore-KR" dirty="0" err="1"/>
              <a:t>classfier</a:t>
            </a:r>
            <a:r>
              <a:rPr lang="en-GB" altLang="ko-Kore-KR" dirty="0"/>
              <a:t> (Richardson et al. (2013)</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SLM, if the sentence is k1,k2,k3 and the word to predict is </a:t>
            </a:r>
            <a:r>
              <a:rPr lang="en-GB" altLang="ko-Kore-KR" dirty="0" err="1"/>
              <a:t>w,MenNN</a:t>
            </a:r>
            <a:r>
              <a:rPr lang="en-GB" altLang="ko-Kore-KR" dirty="0"/>
              <a:t> (strong)</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Bag-of-N-grams for all sentences in the story that share at least one word with the question</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Learn a linear classifier to predict the answer</a:t>
            </a:r>
          </a:p>
          <a:p>
            <a:pPr marL="596900" lvl="2">
              <a:lnSpc>
                <a:spcPct val="200000"/>
              </a:lnSpc>
              <a:buSzPts val="1400"/>
            </a:pPr>
            <a:r>
              <a:rPr lang="en-GB" altLang="ko-Kore-KR" dirty="0"/>
              <a:t>	</a:t>
            </a:r>
          </a:p>
        </p:txBody>
      </p:sp>
      <p:pic>
        <p:nvPicPr>
          <p:cNvPr id="5" name="그림 4" descr="텍스트이(가) 표시된 사진&#10;&#10;자동 생성된 설명">
            <a:extLst>
              <a:ext uri="{FF2B5EF4-FFF2-40B4-BE49-F238E27FC236}">
                <a16:creationId xmlns:a16="http://schemas.microsoft.com/office/drawing/2014/main" id="{0536A618-4D61-CB77-A870-CCBABFB0756F}"/>
              </a:ext>
            </a:extLst>
          </p:cNvPr>
          <p:cNvPicPr>
            <a:picLocks noChangeAspect="1"/>
          </p:cNvPicPr>
          <p:nvPr/>
        </p:nvPicPr>
        <p:blipFill>
          <a:blip r:embed="rId3"/>
          <a:stretch>
            <a:fillRect/>
          </a:stretch>
        </p:blipFill>
        <p:spPr>
          <a:xfrm>
            <a:off x="1134364" y="2873329"/>
            <a:ext cx="4297172" cy="662947"/>
          </a:xfrm>
          <a:prstGeom prst="rect">
            <a:avLst/>
          </a:prstGeom>
        </p:spPr>
      </p:pic>
      <p:sp>
        <p:nvSpPr>
          <p:cNvPr id="6" name="Google Shape;97;p2">
            <a:extLst>
              <a:ext uri="{FF2B5EF4-FFF2-40B4-BE49-F238E27FC236}">
                <a16:creationId xmlns:a16="http://schemas.microsoft.com/office/drawing/2014/main" id="{567747AA-1219-6FFB-8305-26F83DD82BC8}"/>
              </a:ext>
            </a:extLst>
          </p:cNvPr>
          <p:cNvSpPr txBox="1"/>
          <p:nvPr/>
        </p:nvSpPr>
        <p:spPr>
          <a:xfrm>
            <a:off x="365700" y="3536275"/>
            <a:ext cx="10442508" cy="3108503"/>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dirty="0" err="1"/>
              <a:t>MenNN</a:t>
            </a:r>
            <a:endParaRPr lang="en-GB" altLang="ko-Kore-KR" dirty="0"/>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Controller NN performs inference over stored previous statements</a:t>
            </a:r>
          </a:p>
          <a:p>
            <a:pPr marL="914400" lvl="1" indent="-317500">
              <a:lnSpc>
                <a:spcPct val="200000"/>
              </a:lnSpc>
              <a:buSzPts val="1400"/>
              <a:buFont typeface="Arial"/>
              <a:buChar char="○"/>
            </a:pPr>
            <a:r>
              <a:rPr lang="en-GB" altLang="ko-Kore-KR" dirty="0"/>
              <a:t>I: (input feature map) – convert input sentence x to an internal feature representation I(x).*</a:t>
            </a:r>
          </a:p>
          <a:p>
            <a:pPr marL="914400" lvl="1" indent="-317500">
              <a:lnSpc>
                <a:spcPct val="200000"/>
              </a:lnSpc>
              <a:buSzPts val="1400"/>
              <a:buFont typeface="Arial"/>
              <a:buChar char="○"/>
            </a:pPr>
            <a:r>
              <a:rPr lang="en-GB" altLang="ko-Kore-KR" dirty="0"/>
              <a:t>G: (generalization) – update the current memory state m given the new input: mi = G(</a:t>
            </a:r>
            <a:r>
              <a:rPr lang="en-GB" altLang="ko-Kore-KR" dirty="0" err="1"/>
              <a:t>mi,I</a:t>
            </a:r>
            <a:r>
              <a:rPr lang="en-GB" altLang="ko-Kore-KR" dirty="0"/>
              <a:t>(x),m), ∀</a:t>
            </a:r>
            <a:r>
              <a:rPr lang="en-GB" altLang="ko-Kore-KR" dirty="0" err="1"/>
              <a:t>i</a:t>
            </a:r>
            <a:r>
              <a:rPr lang="en-GB" altLang="ko-Kore-KR" dirty="0"/>
              <a:t>.</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O: (output feature map) – compute output o given the new input and the memory: o =O(I (x), m).</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R: (response) – finally, decode output features o to give the final textual response to the user: r = R(o). 	</a:t>
            </a:r>
          </a:p>
          <a:p>
            <a:pPr marL="596900" lvl="2">
              <a:lnSpc>
                <a:spcPct val="200000"/>
              </a:lnSpc>
              <a:buSzPts val="1400"/>
            </a:pPr>
            <a:r>
              <a:rPr lang="en-GB" altLang="ko-Kore-KR" dirty="0"/>
              <a:t>	</a:t>
            </a:r>
          </a:p>
        </p:txBody>
      </p:sp>
    </p:spTree>
    <p:extLst>
      <p:ext uri="{BB962C8B-B14F-4D97-AF65-F5344CB8AC3E}">
        <p14:creationId xmlns:p14="http://schemas.microsoft.com/office/powerpoint/2010/main" val="1040319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1"/>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Methods</a:t>
            </a:r>
            <a:endParaRPr dirty="0"/>
          </a:p>
        </p:txBody>
      </p:sp>
      <p:sp>
        <p:nvSpPr>
          <p:cNvPr id="2" name="Google Shape;97;p2">
            <a:extLst>
              <a:ext uri="{FF2B5EF4-FFF2-40B4-BE49-F238E27FC236}">
                <a16:creationId xmlns:a16="http://schemas.microsoft.com/office/drawing/2014/main" id="{2418E6F1-1278-CCB6-4E46-B486C5EEA925}"/>
              </a:ext>
            </a:extLst>
          </p:cNvPr>
          <p:cNvSpPr txBox="1"/>
          <p:nvPr/>
        </p:nvSpPr>
        <p:spPr>
          <a:xfrm>
            <a:off x="292552" y="1074996"/>
            <a:ext cx="11597700" cy="2246729"/>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dirty="0" err="1"/>
              <a:t>MenNN</a:t>
            </a:r>
            <a:endParaRPr lang="en-GB" altLang="ko-Kore-KR" dirty="0"/>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finding the first supporting fact with match score with the question </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find the second supporting fact with both question and first fact </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Matching function consists of </a:t>
            </a:r>
            <a:r>
              <a:rPr lang="ko-Kore-KR" altLang="en-US" dirty="0"/>
              <a:t>→ </a:t>
            </a:r>
            <a:r>
              <a:rPr lang="en-US" altLang="ko-Kore-KR" dirty="0"/>
              <a:t> </a:t>
            </a:r>
            <a:r>
              <a:rPr lang="en-GB" altLang="ko-Kore-KR" dirty="0"/>
              <a:t>Mapping the bag-of words for the question and fact into embedding by summing word embedding	</a:t>
            </a:r>
          </a:p>
        </p:txBody>
      </p:sp>
      <p:pic>
        <p:nvPicPr>
          <p:cNvPr id="4" name="그림 3" descr="텍스트이(가) 표시된 사진&#10;&#10;자동 생성된 설명">
            <a:extLst>
              <a:ext uri="{FF2B5EF4-FFF2-40B4-BE49-F238E27FC236}">
                <a16:creationId xmlns:a16="http://schemas.microsoft.com/office/drawing/2014/main" id="{4B881930-AA66-C368-66E7-E673151F9819}"/>
              </a:ext>
            </a:extLst>
          </p:cNvPr>
          <p:cNvPicPr>
            <a:picLocks noChangeAspect="1"/>
          </p:cNvPicPr>
          <p:nvPr/>
        </p:nvPicPr>
        <p:blipFill>
          <a:blip r:embed="rId3"/>
          <a:stretch>
            <a:fillRect/>
          </a:stretch>
        </p:blipFill>
        <p:spPr>
          <a:xfrm>
            <a:off x="905510" y="3114301"/>
            <a:ext cx="4324858" cy="824039"/>
          </a:xfrm>
          <a:prstGeom prst="rect">
            <a:avLst/>
          </a:prstGeom>
        </p:spPr>
      </p:pic>
      <p:pic>
        <p:nvPicPr>
          <p:cNvPr id="8" name="그림 7" descr="텍스트이(가) 표시된 사진&#10;&#10;자동 생성된 설명">
            <a:extLst>
              <a:ext uri="{FF2B5EF4-FFF2-40B4-BE49-F238E27FC236}">
                <a16:creationId xmlns:a16="http://schemas.microsoft.com/office/drawing/2014/main" id="{B3E94A61-7C0C-D5ED-0AAE-D7569F31C69C}"/>
              </a:ext>
            </a:extLst>
          </p:cNvPr>
          <p:cNvPicPr>
            <a:picLocks noChangeAspect="1"/>
          </p:cNvPicPr>
          <p:nvPr/>
        </p:nvPicPr>
        <p:blipFill>
          <a:blip r:embed="rId4"/>
          <a:stretch>
            <a:fillRect/>
          </a:stretch>
        </p:blipFill>
        <p:spPr>
          <a:xfrm>
            <a:off x="813816" y="4202838"/>
            <a:ext cx="4416552" cy="697109"/>
          </a:xfrm>
          <a:prstGeom prst="rect">
            <a:avLst/>
          </a:prstGeom>
        </p:spPr>
      </p:pic>
      <p:pic>
        <p:nvPicPr>
          <p:cNvPr id="10" name="그림 9">
            <a:extLst>
              <a:ext uri="{FF2B5EF4-FFF2-40B4-BE49-F238E27FC236}">
                <a16:creationId xmlns:a16="http://schemas.microsoft.com/office/drawing/2014/main" id="{BF9B802A-3D0A-D602-8DC8-27533C44504E}"/>
              </a:ext>
            </a:extLst>
          </p:cNvPr>
          <p:cNvPicPr>
            <a:picLocks noChangeAspect="1"/>
          </p:cNvPicPr>
          <p:nvPr/>
        </p:nvPicPr>
        <p:blipFill>
          <a:blip r:embed="rId5"/>
          <a:stretch>
            <a:fillRect/>
          </a:stretch>
        </p:blipFill>
        <p:spPr>
          <a:xfrm>
            <a:off x="813816" y="5164445"/>
            <a:ext cx="4416552" cy="838671"/>
          </a:xfrm>
          <a:prstGeom prst="rect">
            <a:avLst/>
          </a:prstGeom>
        </p:spPr>
      </p:pic>
    </p:spTree>
    <p:extLst>
      <p:ext uri="{BB962C8B-B14F-4D97-AF65-F5344CB8AC3E}">
        <p14:creationId xmlns:p14="http://schemas.microsoft.com/office/powerpoint/2010/main" val="513104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1"/>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Methods</a:t>
            </a:r>
            <a:endParaRPr dirty="0"/>
          </a:p>
        </p:txBody>
      </p:sp>
      <p:sp>
        <p:nvSpPr>
          <p:cNvPr id="2" name="Google Shape;97;p2">
            <a:extLst>
              <a:ext uri="{FF2B5EF4-FFF2-40B4-BE49-F238E27FC236}">
                <a16:creationId xmlns:a16="http://schemas.microsoft.com/office/drawing/2014/main" id="{2418E6F1-1278-CCB6-4E46-B486C5EEA925}"/>
              </a:ext>
            </a:extLst>
          </p:cNvPr>
          <p:cNvSpPr txBox="1"/>
          <p:nvPr/>
        </p:nvSpPr>
        <p:spPr>
          <a:xfrm>
            <a:off x="292552" y="1074996"/>
            <a:ext cx="11597700" cy="2246729"/>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dirty="0" err="1"/>
              <a:t>MenNN</a:t>
            </a:r>
            <a:endParaRPr lang="en-GB" altLang="ko-Kore-KR" dirty="0"/>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U = n * D matrix where D is the number of features and n is the embedding dimension </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PHI function map the original text to D-dimensional feature space </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Response function consider RNNs, setup limit response to be a single word by ranking them. </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Response function consider RNNs, setup limit response to be a single word by ranking them. 	</a:t>
            </a:r>
          </a:p>
        </p:txBody>
      </p:sp>
      <p:pic>
        <p:nvPicPr>
          <p:cNvPr id="5" name="그림 4">
            <a:extLst>
              <a:ext uri="{FF2B5EF4-FFF2-40B4-BE49-F238E27FC236}">
                <a16:creationId xmlns:a16="http://schemas.microsoft.com/office/drawing/2014/main" id="{B903AD14-0499-B239-4EE0-7D6B0ED46E45}"/>
              </a:ext>
            </a:extLst>
          </p:cNvPr>
          <p:cNvPicPr>
            <a:picLocks noChangeAspect="1"/>
          </p:cNvPicPr>
          <p:nvPr/>
        </p:nvPicPr>
        <p:blipFill>
          <a:blip r:embed="rId3"/>
          <a:stretch>
            <a:fillRect/>
          </a:stretch>
        </p:blipFill>
        <p:spPr>
          <a:xfrm>
            <a:off x="969264" y="4544037"/>
            <a:ext cx="7772400" cy="927820"/>
          </a:xfrm>
          <a:prstGeom prst="rect">
            <a:avLst/>
          </a:prstGeom>
        </p:spPr>
      </p:pic>
      <p:pic>
        <p:nvPicPr>
          <p:cNvPr id="7" name="그림 6" descr="텍스트이(가) 표시된 사진&#10;&#10;자동 생성된 설명">
            <a:extLst>
              <a:ext uri="{FF2B5EF4-FFF2-40B4-BE49-F238E27FC236}">
                <a16:creationId xmlns:a16="http://schemas.microsoft.com/office/drawing/2014/main" id="{0B88D21C-4B5C-05D0-3F4B-E4C7AA439BCA}"/>
              </a:ext>
            </a:extLst>
          </p:cNvPr>
          <p:cNvPicPr>
            <a:picLocks noChangeAspect="1"/>
          </p:cNvPicPr>
          <p:nvPr/>
        </p:nvPicPr>
        <p:blipFill>
          <a:blip r:embed="rId4"/>
          <a:stretch>
            <a:fillRect/>
          </a:stretch>
        </p:blipFill>
        <p:spPr>
          <a:xfrm>
            <a:off x="969264" y="3609856"/>
            <a:ext cx="4142232" cy="839016"/>
          </a:xfrm>
          <a:prstGeom prst="rect">
            <a:avLst/>
          </a:prstGeom>
        </p:spPr>
      </p:pic>
    </p:spTree>
    <p:extLst>
      <p:ext uri="{BB962C8B-B14F-4D97-AF65-F5344CB8AC3E}">
        <p14:creationId xmlns:p14="http://schemas.microsoft.com/office/powerpoint/2010/main" val="1963473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1"/>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Methods</a:t>
            </a:r>
            <a:endParaRPr dirty="0"/>
          </a:p>
        </p:txBody>
      </p:sp>
      <p:sp>
        <p:nvSpPr>
          <p:cNvPr id="2" name="Google Shape;97;p2">
            <a:extLst>
              <a:ext uri="{FF2B5EF4-FFF2-40B4-BE49-F238E27FC236}">
                <a16:creationId xmlns:a16="http://schemas.microsoft.com/office/drawing/2014/main" id="{2418E6F1-1278-CCB6-4E46-B486C5EEA925}"/>
              </a:ext>
            </a:extLst>
          </p:cNvPr>
          <p:cNvSpPr txBox="1"/>
          <p:nvPr/>
        </p:nvSpPr>
        <p:spPr>
          <a:xfrm>
            <a:off x="292552" y="1074996"/>
            <a:ext cx="11597700" cy="1384954"/>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dirty="0"/>
              <a:t>Adaptive memories</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Infer more than 2, model predict inference or “stop” class(scoring a special fact m0) </a:t>
            </a:r>
          </a:p>
          <a:p>
            <a:pPr marL="596900" marR="0" lvl="1" algn="l" rtl="0">
              <a:lnSpc>
                <a:spcPct val="200000"/>
              </a:lnSpc>
              <a:spcBef>
                <a:spcPts val="0"/>
              </a:spcBef>
              <a:spcAft>
                <a:spcPts val="0"/>
              </a:spcAft>
              <a:buClr>
                <a:srgbClr val="000000"/>
              </a:buClr>
              <a:buSzPts val="1400"/>
            </a:pPr>
            <a:r>
              <a:rPr lang="en-GB" altLang="ko-Kore-KR" dirty="0"/>
              <a:t>	</a:t>
            </a:r>
          </a:p>
        </p:txBody>
      </p:sp>
      <p:sp>
        <p:nvSpPr>
          <p:cNvPr id="3" name="직사각형 2">
            <a:extLst>
              <a:ext uri="{FF2B5EF4-FFF2-40B4-BE49-F238E27FC236}">
                <a16:creationId xmlns:a16="http://schemas.microsoft.com/office/drawing/2014/main" id="{7ED3A715-8511-BFCB-9FD5-D564E0FF80B5}"/>
              </a:ext>
            </a:extLst>
          </p:cNvPr>
          <p:cNvSpPr/>
          <p:nvPr/>
        </p:nvSpPr>
        <p:spPr>
          <a:xfrm>
            <a:off x="1279255" y="2218227"/>
            <a:ext cx="2683414" cy="2179824"/>
          </a:xfrm>
          <a:prstGeom prst="rect">
            <a:avLst/>
          </a:prstGeom>
          <a:noFill/>
          <a:ln w="38100" cmpd="dbl">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6" name="TextBox 5">
            <a:extLst>
              <a:ext uri="{FF2B5EF4-FFF2-40B4-BE49-F238E27FC236}">
                <a16:creationId xmlns:a16="http://schemas.microsoft.com/office/drawing/2014/main" id="{8BFF99B0-1512-DD5A-686D-E4729E21F6CE}"/>
              </a:ext>
            </a:extLst>
          </p:cNvPr>
          <p:cNvSpPr txBox="1"/>
          <p:nvPr/>
        </p:nvSpPr>
        <p:spPr>
          <a:xfrm>
            <a:off x="1440190" y="2400198"/>
            <a:ext cx="2361544" cy="1815882"/>
          </a:xfrm>
          <a:prstGeom prst="rect">
            <a:avLst/>
          </a:prstGeom>
          <a:noFill/>
        </p:spPr>
        <p:txBody>
          <a:bodyPr wrap="none" rtlCol="0">
            <a:spAutoFit/>
          </a:bodyPr>
          <a:lstStyle/>
          <a:p>
            <a:r>
              <a:rPr lang="en-GB" altLang="ko-Kore-KR" dirty="0" err="1"/>
              <a:t>i</a:t>
            </a:r>
            <a:r>
              <a:rPr lang="en-GB" altLang="ko-Kore-KR" dirty="0"/>
              <a:t>=1 </a:t>
            </a:r>
          </a:p>
          <a:p>
            <a:r>
              <a:rPr lang="en-GB" altLang="ko-Kore-KR" dirty="0"/>
              <a:t>oi =O(</a:t>
            </a:r>
            <a:r>
              <a:rPr lang="en-GB" altLang="ko-Kore-KR" dirty="0" err="1"/>
              <a:t>x,m</a:t>
            </a:r>
            <a:r>
              <a:rPr lang="en-GB" altLang="ko-Kore-KR" dirty="0"/>
              <a:t>) </a:t>
            </a:r>
          </a:p>
          <a:p>
            <a:r>
              <a:rPr lang="en-GB" altLang="ko-Kore-KR" b="1" dirty="0">
                <a:effectLst/>
              </a:rPr>
              <a:t>while </a:t>
            </a:r>
            <a:r>
              <a:rPr lang="en-GB" altLang="ko-Kore-KR" dirty="0"/>
              <a:t>oi ̸= m∅ </a:t>
            </a:r>
            <a:r>
              <a:rPr lang="en-GB" altLang="ko-Kore-KR" b="1" dirty="0">
                <a:effectLst/>
              </a:rPr>
              <a:t>do </a:t>
            </a:r>
          </a:p>
          <a:p>
            <a:endParaRPr lang="en-GB" altLang="ko-Kore-KR" b="1" dirty="0"/>
          </a:p>
          <a:p>
            <a:r>
              <a:rPr lang="en-GB" altLang="ko-Kore-KR" dirty="0"/>
              <a:t>i←i+1 </a:t>
            </a:r>
          </a:p>
          <a:p>
            <a:endParaRPr lang="en-GB" altLang="ko-Kore-KR" dirty="0"/>
          </a:p>
          <a:p>
            <a:r>
              <a:rPr lang="en-GB" altLang="ko-Kore-KR" dirty="0"/>
              <a:t>oi = O([x,mo1,...,moi−1],m) </a:t>
            </a:r>
          </a:p>
          <a:p>
            <a:r>
              <a:rPr lang="en-GB" altLang="ko-Kore-KR" b="1" dirty="0">
                <a:effectLst/>
              </a:rPr>
              <a:t>end while</a:t>
            </a:r>
            <a:endParaRPr kumimoji="1" lang="ko-Kore-KR" altLang="en-US" dirty="0"/>
          </a:p>
        </p:txBody>
      </p:sp>
      <p:sp>
        <p:nvSpPr>
          <p:cNvPr id="8" name="Google Shape;97;p2">
            <a:extLst>
              <a:ext uri="{FF2B5EF4-FFF2-40B4-BE49-F238E27FC236}">
                <a16:creationId xmlns:a16="http://schemas.microsoft.com/office/drawing/2014/main" id="{B07DE971-7607-21EF-3AE9-AE83D5D0EB01}"/>
              </a:ext>
            </a:extLst>
          </p:cNvPr>
          <p:cNvSpPr txBox="1"/>
          <p:nvPr/>
        </p:nvSpPr>
        <p:spPr>
          <a:xfrm>
            <a:off x="456926" y="4736375"/>
            <a:ext cx="11597700" cy="954067"/>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dirty="0"/>
              <a:t>N-grams</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Bag of 3-grams	</a:t>
            </a:r>
          </a:p>
        </p:txBody>
      </p:sp>
    </p:spTree>
    <p:extLst>
      <p:ext uri="{BB962C8B-B14F-4D97-AF65-F5344CB8AC3E}">
        <p14:creationId xmlns:p14="http://schemas.microsoft.com/office/powerpoint/2010/main" val="2727731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1"/>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Methods</a:t>
            </a:r>
            <a:endParaRPr dirty="0"/>
          </a:p>
        </p:txBody>
      </p:sp>
      <p:sp>
        <p:nvSpPr>
          <p:cNvPr id="2" name="Google Shape;97;p2">
            <a:extLst>
              <a:ext uri="{FF2B5EF4-FFF2-40B4-BE49-F238E27FC236}">
                <a16:creationId xmlns:a16="http://schemas.microsoft.com/office/drawing/2014/main" id="{2418E6F1-1278-CCB6-4E46-B486C5EEA925}"/>
              </a:ext>
            </a:extLst>
          </p:cNvPr>
          <p:cNvSpPr txBox="1"/>
          <p:nvPr/>
        </p:nvSpPr>
        <p:spPr>
          <a:xfrm>
            <a:off x="292552" y="1074996"/>
            <a:ext cx="11597700" cy="3539390"/>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dirty="0"/>
              <a:t>Nonlinearity</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NN approach called multilinear map in order to solve problem of data size while using N-grams</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 2 layer of NN with tanh nonlinearity </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err="1"/>
              <a:t>i</a:t>
            </a:r>
            <a:r>
              <a:rPr lang="en-GB" altLang="ko-Kore-KR" dirty="0"/>
              <a:t> is the position of the word in a sentence of length l, and for each position employ a n*n matrix </a:t>
            </a:r>
            <a:r>
              <a:rPr lang="en-GB" altLang="ko-Kore-KR" dirty="0" err="1"/>
              <a:t>P_p</a:t>
            </a:r>
            <a:r>
              <a:rPr lang="en-GB" altLang="ko-Kore-KR" dirty="0"/>
              <a:t>(</a:t>
            </a:r>
            <a:r>
              <a:rPr lang="en-GB" altLang="ko-Kore-KR" dirty="0" err="1"/>
              <a:t>i,l</a:t>
            </a:r>
            <a:r>
              <a:rPr lang="en-GB" altLang="ko-Kore-KR" dirty="0"/>
              <a:t>)</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Nonlinear embedding, in order to assess the performance of nonlinear map that fail modelling</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W is a n × n matrix.</a:t>
            </a:r>
          </a:p>
          <a:p>
            <a:pPr marL="914400" marR="0" lvl="1" indent="-317500" algn="l" rtl="0">
              <a:lnSpc>
                <a:spcPct val="200000"/>
              </a:lnSpc>
              <a:spcBef>
                <a:spcPts val="0"/>
              </a:spcBef>
              <a:spcAft>
                <a:spcPts val="0"/>
              </a:spcAft>
              <a:buClr>
                <a:srgbClr val="000000"/>
              </a:buClr>
              <a:buSzPts val="1400"/>
              <a:buFont typeface="Arial"/>
              <a:buChar char="○"/>
            </a:pPr>
            <a:endParaRPr lang="en-GB" altLang="ko-Kore-KR" dirty="0"/>
          </a:p>
          <a:p>
            <a:pPr marL="596900" marR="0" lvl="1" algn="l" rtl="0">
              <a:lnSpc>
                <a:spcPct val="200000"/>
              </a:lnSpc>
              <a:spcBef>
                <a:spcPts val="0"/>
              </a:spcBef>
              <a:spcAft>
                <a:spcPts val="0"/>
              </a:spcAft>
              <a:buClr>
                <a:srgbClr val="000000"/>
              </a:buClr>
              <a:buSzPts val="1400"/>
            </a:pPr>
            <a:r>
              <a:rPr lang="en-GB" altLang="ko-Kore-KR" dirty="0"/>
              <a:t>	</a:t>
            </a:r>
          </a:p>
        </p:txBody>
      </p:sp>
      <p:pic>
        <p:nvPicPr>
          <p:cNvPr id="5" name="그림 4" descr="텍스트이(가) 표시된 사진&#10;&#10;자동 생성된 설명">
            <a:extLst>
              <a:ext uri="{FF2B5EF4-FFF2-40B4-BE49-F238E27FC236}">
                <a16:creationId xmlns:a16="http://schemas.microsoft.com/office/drawing/2014/main" id="{1E4E39DD-CF67-BFE2-0F95-8E6D180E2460}"/>
              </a:ext>
            </a:extLst>
          </p:cNvPr>
          <p:cNvPicPr>
            <a:picLocks noChangeAspect="1"/>
          </p:cNvPicPr>
          <p:nvPr/>
        </p:nvPicPr>
        <p:blipFill>
          <a:blip r:embed="rId3"/>
          <a:stretch>
            <a:fillRect/>
          </a:stretch>
        </p:blipFill>
        <p:spPr>
          <a:xfrm>
            <a:off x="796795" y="3838926"/>
            <a:ext cx="7772400" cy="1063591"/>
          </a:xfrm>
          <a:prstGeom prst="rect">
            <a:avLst/>
          </a:prstGeom>
        </p:spPr>
      </p:pic>
      <p:pic>
        <p:nvPicPr>
          <p:cNvPr id="9" name="그림 8">
            <a:extLst>
              <a:ext uri="{FF2B5EF4-FFF2-40B4-BE49-F238E27FC236}">
                <a16:creationId xmlns:a16="http://schemas.microsoft.com/office/drawing/2014/main" id="{9FBE4363-E90F-3617-1454-A795A887FD0A}"/>
              </a:ext>
            </a:extLst>
          </p:cNvPr>
          <p:cNvPicPr>
            <a:picLocks noChangeAspect="1"/>
          </p:cNvPicPr>
          <p:nvPr/>
        </p:nvPicPr>
        <p:blipFill>
          <a:blip r:embed="rId4"/>
          <a:stretch>
            <a:fillRect/>
          </a:stretch>
        </p:blipFill>
        <p:spPr>
          <a:xfrm>
            <a:off x="902812" y="4796501"/>
            <a:ext cx="3200384" cy="472480"/>
          </a:xfrm>
          <a:prstGeom prst="rect">
            <a:avLst/>
          </a:prstGeom>
        </p:spPr>
      </p:pic>
      <p:pic>
        <p:nvPicPr>
          <p:cNvPr id="11" name="그림 10">
            <a:extLst>
              <a:ext uri="{FF2B5EF4-FFF2-40B4-BE49-F238E27FC236}">
                <a16:creationId xmlns:a16="http://schemas.microsoft.com/office/drawing/2014/main" id="{52275A41-249A-D361-038C-9C7D33E63288}"/>
              </a:ext>
            </a:extLst>
          </p:cNvPr>
          <p:cNvPicPr>
            <a:picLocks noChangeAspect="1"/>
          </p:cNvPicPr>
          <p:nvPr/>
        </p:nvPicPr>
        <p:blipFill>
          <a:blip r:embed="rId5"/>
          <a:stretch>
            <a:fillRect/>
          </a:stretch>
        </p:blipFill>
        <p:spPr>
          <a:xfrm>
            <a:off x="796795" y="5395654"/>
            <a:ext cx="4546600" cy="774700"/>
          </a:xfrm>
          <a:prstGeom prst="rect">
            <a:avLst/>
          </a:prstGeom>
        </p:spPr>
      </p:pic>
    </p:spTree>
    <p:extLst>
      <p:ext uri="{BB962C8B-B14F-4D97-AF65-F5344CB8AC3E}">
        <p14:creationId xmlns:p14="http://schemas.microsoft.com/office/powerpoint/2010/main" val="1460411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1"/>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Dashboard</a:t>
            </a:r>
            <a:endParaRPr lang="en-GB" dirty="0"/>
          </a:p>
        </p:txBody>
      </p:sp>
      <p:sp>
        <p:nvSpPr>
          <p:cNvPr id="2" name="Google Shape;97;p2">
            <a:extLst>
              <a:ext uri="{FF2B5EF4-FFF2-40B4-BE49-F238E27FC236}">
                <a16:creationId xmlns:a16="http://schemas.microsoft.com/office/drawing/2014/main" id="{2418E6F1-1278-CCB6-4E46-B486C5EEA925}"/>
              </a:ext>
            </a:extLst>
          </p:cNvPr>
          <p:cNvSpPr txBox="1"/>
          <p:nvPr/>
        </p:nvSpPr>
        <p:spPr>
          <a:xfrm>
            <a:off x="7699248" y="1180728"/>
            <a:ext cx="4341652" cy="3416279"/>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sz="1200" dirty="0"/>
              <a:t>Each task 1000 questions for training and testing each, 95% above accuracy score is considered as “PASS”</a:t>
            </a:r>
          </a:p>
          <a:p>
            <a:pPr marL="457200" indent="-342900">
              <a:lnSpc>
                <a:spcPct val="200000"/>
              </a:lnSpc>
              <a:buSzPts val="1800"/>
              <a:buFont typeface="Arial"/>
              <a:buChar char="●"/>
            </a:pPr>
            <a:r>
              <a:rPr lang="en-GB" altLang="ko-Kore-KR" sz="1200" dirty="0"/>
              <a:t>Highlighted numbers indicate tasks where extension of </a:t>
            </a:r>
            <a:r>
              <a:rPr lang="en-GB" altLang="ko-Kore-KR" sz="1200" dirty="0" err="1"/>
              <a:t>MenNN</a:t>
            </a:r>
            <a:r>
              <a:rPr lang="en-GB" altLang="ko-Kore-KR" sz="1200" dirty="0"/>
              <a:t> pass while </a:t>
            </a:r>
            <a:r>
              <a:rPr lang="en-GB" altLang="ko-Kore-KR" sz="1200" dirty="0" err="1"/>
              <a:t>origininal</a:t>
            </a:r>
            <a:r>
              <a:rPr lang="en-GB" altLang="ko-Kore-KR" sz="1200" dirty="0"/>
              <a:t> </a:t>
            </a:r>
            <a:r>
              <a:rPr lang="en-GB" altLang="ko-Kore-KR" sz="1200" dirty="0" err="1"/>
              <a:t>MemNN</a:t>
            </a:r>
            <a:r>
              <a:rPr lang="en-GB" altLang="ko-Kore-KR" sz="1200" dirty="0"/>
              <a:t> don’t</a:t>
            </a:r>
          </a:p>
          <a:p>
            <a:pPr marL="457200" marR="0" lvl="0" indent="-342900" algn="l" rtl="0">
              <a:lnSpc>
                <a:spcPct val="200000"/>
              </a:lnSpc>
              <a:spcBef>
                <a:spcPts val="0"/>
              </a:spcBef>
              <a:spcAft>
                <a:spcPts val="0"/>
              </a:spcAft>
              <a:buClr>
                <a:srgbClr val="000000"/>
              </a:buClr>
              <a:buSzPts val="1800"/>
              <a:buFont typeface="Arial"/>
              <a:buChar char="●"/>
            </a:pPr>
            <a:r>
              <a:rPr lang="en-GB" altLang="ko-Kore-KR" sz="1200" dirty="0"/>
              <a:t>Green colour indicate amount of training data for each task to pass, FAIL means need more than 1000</a:t>
            </a:r>
          </a:p>
          <a:p>
            <a:pPr marL="457200" marR="0" lvl="0" indent="-342900" algn="l" rtl="0">
              <a:lnSpc>
                <a:spcPct val="200000"/>
              </a:lnSpc>
              <a:spcBef>
                <a:spcPts val="0"/>
              </a:spcBef>
              <a:spcAft>
                <a:spcPts val="0"/>
              </a:spcAft>
              <a:buClr>
                <a:srgbClr val="000000"/>
              </a:buClr>
              <a:buSzPts val="1800"/>
              <a:buFont typeface="Arial"/>
              <a:buChar char="●"/>
            </a:pPr>
            <a:r>
              <a:rPr lang="en-GB" altLang="ko-Kore-KR" sz="1200" dirty="0"/>
              <a:t>Multitask Training column gives accuracy of training all data at once</a:t>
            </a:r>
          </a:p>
          <a:p>
            <a:pPr marL="596900" lvl="2">
              <a:lnSpc>
                <a:spcPct val="200000"/>
              </a:lnSpc>
              <a:buSzPts val="1400"/>
            </a:pPr>
            <a:r>
              <a:rPr lang="en-GB" altLang="ko-Kore-KR" sz="1200" dirty="0"/>
              <a:t>	</a:t>
            </a:r>
          </a:p>
        </p:txBody>
      </p:sp>
      <p:pic>
        <p:nvPicPr>
          <p:cNvPr id="5" name="그림 4" descr="테이블이(가) 표시된 사진&#10;&#10;자동 생성된 설명">
            <a:extLst>
              <a:ext uri="{FF2B5EF4-FFF2-40B4-BE49-F238E27FC236}">
                <a16:creationId xmlns:a16="http://schemas.microsoft.com/office/drawing/2014/main" id="{28089BFD-B935-ABE0-1961-D3677BF40901}"/>
              </a:ext>
            </a:extLst>
          </p:cNvPr>
          <p:cNvPicPr>
            <a:picLocks noChangeAspect="1"/>
          </p:cNvPicPr>
          <p:nvPr/>
        </p:nvPicPr>
        <p:blipFill>
          <a:blip r:embed="rId3"/>
          <a:stretch>
            <a:fillRect/>
          </a:stretch>
        </p:blipFill>
        <p:spPr>
          <a:xfrm>
            <a:off x="68752" y="1129860"/>
            <a:ext cx="7772400" cy="5013774"/>
          </a:xfrm>
          <a:prstGeom prst="rect">
            <a:avLst/>
          </a:prstGeom>
        </p:spPr>
      </p:pic>
    </p:spTree>
    <p:extLst>
      <p:ext uri="{BB962C8B-B14F-4D97-AF65-F5344CB8AC3E}">
        <p14:creationId xmlns:p14="http://schemas.microsoft.com/office/powerpoint/2010/main" val="3569405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1"/>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Result</a:t>
            </a:r>
            <a:endParaRPr lang="en-GB" dirty="0"/>
          </a:p>
        </p:txBody>
      </p:sp>
      <p:sp>
        <p:nvSpPr>
          <p:cNvPr id="2" name="Google Shape;97;p2">
            <a:extLst>
              <a:ext uri="{FF2B5EF4-FFF2-40B4-BE49-F238E27FC236}">
                <a16:creationId xmlns:a16="http://schemas.microsoft.com/office/drawing/2014/main" id="{2418E6F1-1278-CCB6-4E46-B486C5EEA925}"/>
              </a:ext>
            </a:extLst>
          </p:cNvPr>
          <p:cNvSpPr txBox="1"/>
          <p:nvPr/>
        </p:nvSpPr>
        <p:spPr>
          <a:xfrm>
            <a:off x="448056" y="1317888"/>
            <a:ext cx="11237976" cy="2554505"/>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sz="1600" dirty="0"/>
              <a:t>Standard </a:t>
            </a:r>
            <a:r>
              <a:rPr lang="en-GB" altLang="ko-Kore-KR" sz="1600" dirty="0" err="1"/>
              <a:t>MemNN</a:t>
            </a:r>
            <a:r>
              <a:rPr lang="en-GB" altLang="ko-Kore-KR" sz="1600" dirty="0"/>
              <a:t> outperforms N-gram and LSTM, but still fail at some tasks(because of insufficient </a:t>
            </a:r>
            <a:r>
              <a:rPr lang="en-GB" altLang="ko-Kore-KR" sz="1600" dirty="0" err="1"/>
              <a:t>modeling</a:t>
            </a:r>
            <a:r>
              <a:rPr lang="en-GB" altLang="ko-Kore-KR" sz="1600" dirty="0"/>
              <a:t> power)</a:t>
            </a:r>
          </a:p>
          <a:p>
            <a:pPr marL="457200" marR="0" lvl="0" indent="-342900" algn="l" rtl="0">
              <a:lnSpc>
                <a:spcPct val="200000"/>
              </a:lnSpc>
              <a:spcBef>
                <a:spcPts val="0"/>
              </a:spcBef>
              <a:spcAft>
                <a:spcPts val="0"/>
              </a:spcAft>
              <a:buClr>
                <a:srgbClr val="000000"/>
              </a:buClr>
              <a:buSzPts val="1800"/>
              <a:buFont typeface="Arial"/>
              <a:buChar char="●"/>
            </a:pPr>
            <a:r>
              <a:rPr lang="en-GB" altLang="ko-Kore-KR" sz="1600" dirty="0"/>
              <a:t>AM outperforms in T3, T16, T8, T19 → use AM in combination with subsequent model</a:t>
            </a:r>
          </a:p>
          <a:p>
            <a:pPr marL="457200" marR="0" lvl="0" indent="-342900" algn="l" rtl="0">
              <a:lnSpc>
                <a:spcPct val="200000"/>
              </a:lnSpc>
              <a:spcBef>
                <a:spcPts val="0"/>
              </a:spcBef>
              <a:spcAft>
                <a:spcPts val="0"/>
              </a:spcAft>
              <a:buClr>
                <a:srgbClr val="000000"/>
              </a:buClr>
              <a:buSzPts val="1800"/>
              <a:buFont typeface="Arial"/>
              <a:buChar char="●"/>
            </a:pPr>
            <a:r>
              <a:rPr lang="en-GB" altLang="ko-Kore-KR" sz="1600" dirty="0"/>
              <a:t>N-gram and SVM itself does not show any noticeable result(external resource does not stand out its effect)</a:t>
            </a:r>
          </a:p>
          <a:p>
            <a:pPr marL="457200" marR="0" lvl="0" indent="-342900" algn="l" rtl="0">
              <a:lnSpc>
                <a:spcPct val="200000"/>
              </a:lnSpc>
              <a:spcBef>
                <a:spcPts val="0"/>
              </a:spcBef>
              <a:spcAft>
                <a:spcPts val="0"/>
              </a:spcAft>
              <a:buClr>
                <a:srgbClr val="000000"/>
              </a:buClr>
              <a:buSzPts val="1800"/>
              <a:buFont typeface="Arial"/>
              <a:buChar char="●"/>
            </a:pPr>
            <a:r>
              <a:rPr lang="en-GB" altLang="ko-Kore-KR" sz="1600" dirty="0"/>
              <a:t>AM + NG + NL </a:t>
            </a:r>
            <a:r>
              <a:rPr lang="en-GB" altLang="ko-Kore-KR" sz="1600" dirty="0" err="1"/>
              <a:t>MemNN</a:t>
            </a:r>
            <a:r>
              <a:rPr lang="en-GB" altLang="ko-Kore-KR" sz="1600" dirty="0"/>
              <a:t> shows desirable to perform well on task, while using </a:t>
            </a:r>
            <a:r>
              <a:rPr lang="en-GB" altLang="ko-Kore-KR" sz="1600" dirty="0" err="1"/>
              <a:t>fewist</a:t>
            </a:r>
            <a:r>
              <a:rPr lang="en-GB" altLang="ko-Kore-KR" sz="1600" dirty="0"/>
              <a:t> number of examples, but still lack general search algorithms	</a:t>
            </a:r>
          </a:p>
        </p:txBody>
      </p:sp>
    </p:spTree>
    <p:extLst>
      <p:ext uri="{BB962C8B-B14F-4D97-AF65-F5344CB8AC3E}">
        <p14:creationId xmlns:p14="http://schemas.microsoft.com/office/powerpoint/2010/main" val="2693159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68752" y="63565"/>
            <a:ext cx="12045424" cy="72342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Limitation in AI understanding</a:t>
            </a:r>
            <a:endParaRPr dirty="0"/>
          </a:p>
        </p:txBody>
      </p:sp>
      <p:sp>
        <p:nvSpPr>
          <p:cNvPr id="108" name="Google Shape;108;p3"/>
          <p:cNvSpPr txBox="1"/>
          <p:nvPr/>
        </p:nvSpPr>
        <p:spPr>
          <a:xfrm>
            <a:off x="292614" y="1324986"/>
            <a:ext cx="11597700" cy="1384954"/>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a:buChar char="●"/>
            </a:pPr>
            <a:r>
              <a:rPr lang="en-GB" altLang="ko-Kore-KR" dirty="0"/>
              <a:t>Model with high capacity and representation power(</a:t>
            </a:r>
            <a:r>
              <a:rPr lang="en-GB" altLang="ko-Kore-KR" dirty="0" err="1"/>
              <a:t>CNNs,RNNs,LSTMs</a:t>
            </a:r>
            <a:r>
              <a:rPr lang="en-GB" altLang="ko-Kore-KR" dirty="0"/>
              <a:t>) and lots of data(supervised, semi-supervised, unsupervised) have resulted many breakthrough</a:t>
            </a:r>
          </a:p>
          <a:p>
            <a:pPr marL="457200" marR="0" lvl="0" indent="-342900" algn="l" rtl="0">
              <a:lnSpc>
                <a:spcPct val="150000"/>
              </a:lnSpc>
              <a:spcBef>
                <a:spcPts val="0"/>
              </a:spcBef>
              <a:spcAft>
                <a:spcPts val="0"/>
              </a:spcAft>
              <a:buClr>
                <a:srgbClr val="000000"/>
              </a:buClr>
              <a:buSzPts val="1800"/>
              <a:buFont typeface="Arial"/>
              <a:buChar char="●"/>
            </a:pPr>
            <a:r>
              <a:rPr lang="en-GB" altLang="ko-Kore-KR" dirty="0"/>
              <a:t>However the model and learning algorithms rely heavily on big data statistics, especially </a:t>
            </a:r>
            <a:r>
              <a:rPr lang="en-GB" altLang="ko-Kore-KR" dirty="0" err="1"/>
              <a:t>labeled</a:t>
            </a:r>
            <a:r>
              <a:rPr lang="en-GB" altLang="ko-Kore-KR" dirty="0"/>
              <a:t> data.</a:t>
            </a:r>
          </a:p>
          <a:p>
            <a:pPr marL="457200" marR="0" lvl="0" indent="-342900" algn="l" rtl="0">
              <a:lnSpc>
                <a:spcPct val="150000"/>
              </a:lnSpc>
              <a:spcBef>
                <a:spcPts val="0"/>
              </a:spcBef>
              <a:spcAft>
                <a:spcPts val="0"/>
              </a:spcAft>
              <a:buClr>
                <a:srgbClr val="000000"/>
              </a:buClr>
              <a:buSzPts val="1800"/>
              <a:buFont typeface="Arial"/>
              <a:buChar char="●"/>
            </a:pPr>
            <a:r>
              <a:rPr lang="en-GB" altLang="ko-Kore-KR" dirty="0"/>
              <a:t>⇒ Reasoning is still limited, especially in Q&amp;A systems</a:t>
            </a:r>
          </a:p>
        </p:txBody>
      </p:sp>
      <p:sp>
        <p:nvSpPr>
          <p:cNvPr id="2" name="TextBox 1">
            <a:extLst>
              <a:ext uri="{FF2B5EF4-FFF2-40B4-BE49-F238E27FC236}">
                <a16:creationId xmlns:a16="http://schemas.microsoft.com/office/drawing/2014/main" id="{3DBAE272-7AA6-37C7-2468-F2A12E6DDF92}"/>
              </a:ext>
            </a:extLst>
          </p:cNvPr>
          <p:cNvSpPr txBox="1"/>
          <p:nvPr/>
        </p:nvSpPr>
        <p:spPr>
          <a:xfrm>
            <a:off x="3923791" y="3323850"/>
            <a:ext cx="7726018" cy="523220"/>
          </a:xfrm>
          <a:prstGeom prst="rect">
            <a:avLst/>
          </a:prstGeom>
          <a:noFill/>
        </p:spPr>
        <p:txBody>
          <a:bodyPr wrap="square" rtlCol="0">
            <a:spAutoFit/>
          </a:bodyPr>
          <a:lstStyle/>
          <a:p>
            <a:r>
              <a:rPr lang="en-GB" altLang="ko-Kore-KR" dirty="0"/>
              <a:t>Embedding-based model of (</a:t>
            </a:r>
            <a:r>
              <a:rPr lang="en-GB" altLang="ko-Kore-KR" dirty="0" err="1"/>
              <a:t>Bordes</a:t>
            </a:r>
            <a:r>
              <a:rPr lang="en-GB" altLang="ko-Kore-KR" dirty="0"/>
              <a:t> et al. EMNLP14)</a:t>
            </a:r>
            <a:endParaRPr lang="en-GB" altLang="ko-Kore-KR" b="0" i="0" u="none" strike="noStrike" cap="none" dirty="0">
              <a:solidFill>
                <a:srgbClr val="000000"/>
              </a:solidFill>
              <a:latin typeface="Arial"/>
              <a:ea typeface="Arial"/>
              <a:cs typeface="Arial"/>
              <a:sym typeface="Arial"/>
            </a:endParaRPr>
          </a:p>
          <a:p>
            <a:endParaRPr kumimoji="1" lang="ko-Kore-KR" altLang="en-US" dirty="0"/>
          </a:p>
        </p:txBody>
      </p:sp>
      <p:sp>
        <p:nvSpPr>
          <p:cNvPr id="3" name="TextBox 2">
            <a:extLst>
              <a:ext uri="{FF2B5EF4-FFF2-40B4-BE49-F238E27FC236}">
                <a16:creationId xmlns:a16="http://schemas.microsoft.com/office/drawing/2014/main" id="{FAB738AE-01DE-904E-22BE-78AC7558236C}"/>
              </a:ext>
            </a:extLst>
          </p:cNvPr>
          <p:cNvSpPr txBox="1"/>
          <p:nvPr/>
        </p:nvSpPr>
        <p:spPr>
          <a:xfrm>
            <a:off x="4396128" y="3772319"/>
            <a:ext cx="3390672" cy="369332"/>
          </a:xfrm>
          <a:prstGeom prst="rect">
            <a:avLst/>
          </a:prstGeom>
          <a:noFill/>
        </p:spPr>
        <p:txBody>
          <a:bodyPr wrap="none" rtlCol="0">
            <a:spAutoFit/>
          </a:bodyPr>
          <a:lstStyle/>
          <a:p>
            <a:r>
              <a:rPr kumimoji="1" lang="en-US" altLang="ko-Kore-KR" sz="1800" dirty="0"/>
              <a:t>Q: </a:t>
            </a:r>
            <a:r>
              <a:rPr lang="en-GB" altLang="ko-Kore-KR" sz="1800" dirty="0"/>
              <a:t>What country was Slovakia?</a:t>
            </a:r>
            <a:endParaRPr kumimoji="1" lang="ko-Kore-KR" altLang="en-US" sz="1800" dirty="0"/>
          </a:p>
        </p:txBody>
      </p:sp>
      <p:sp>
        <p:nvSpPr>
          <p:cNvPr id="4" name="TextBox 3">
            <a:extLst>
              <a:ext uri="{FF2B5EF4-FFF2-40B4-BE49-F238E27FC236}">
                <a16:creationId xmlns:a16="http://schemas.microsoft.com/office/drawing/2014/main" id="{245698B8-C30C-B93F-EF91-9100987F7153}"/>
              </a:ext>
            </a:extLst>
          </p:cNvPr>
          <p:cNvSpPr txBox="1"/>
          <p:nvPr/>
        </p:nvSpPr>
        <p:spPr>
          <a:xfrm>
            <a:off x="4864205" y="4153203"/>
            <a:ext cx="2454518" cy="307777"/>
          </a:xfrm>
          <a:prstGeom prst="rect">
            <a:avLst/>
          </a:prstGeom>
          <a:noFill/>
        </p:spPr>
        <p:txBody>
          <a:bodyPr wrap="none" rtlCol="0">
            <a:spAutoFit/>
          </a:bodyPr>
          <a:lstStyle/>
          <a:p>
            <a:r>
              <a:rPr lang="en-GB" altLang="ko-Kore-KR" dirty="0" err="1">
                <a:solidFill>
                  <a:srgbClr val="FF0000"/>
                </a:solidFill>
              </a:rPr>
              <a:t>A:austria</a:t>
            </a:r>
            <a:r>
              <a:rPr lang="en-GB" altLang="ko-Kore-KR" dirty="0">
                <a:solidFill>
                  <a:srgbClr val="FF0000"/>
                </a:solidFill>
              </a:rPr>
              <a:t>, </a:t>
            </a:r>
            <a:r>
              <a:rPr lang="en-GB" altLang="ko-Kore-KR" dirty="0" err="1">
                <a:solidFill>
                  <a:srgbClr val="FF0000"/>
                </a:solidFill>
              </a:rPr>
              <a:t>A:czech_republic</a:t>
            </a:r>
            <a:r>
              <a:rPr lang="en-GB" altLang="ko-Kore-KR" dirty="0">
                <a:solidFill>
                  <a:srgbClr val="FF0000"/>
                </a:solidFill>
              </a:rPr>
              <a:t> </a:t>
            </a:r>
            <a:endParaRPr kumimoji="1" lang="ko-Kore-KR" altLang="en-US" dirty="0">
              <a:solidFill>
                <a:srgbClr val="FF0000"/>
              </a:solidFill>
            </a:endParaRPr>
          </a:p>
        </p:txBody>
      </p:sp>
      <p:sp>
        <p:nvSpPr>
          <p:cNvPr id="5" name="TextBox 4">
            <a:extLst>
              <a:ext uri="{FF2B5EF4-FFF2-40B4-BE49-F238E27FC236}">
                <a16:creationId xmlns:a16="http://schemas.microsoft.com/office/drawing/2014/main" id="{9BA71E55-3B44-2275-EDDE-50EFFBDE9E13}"/>
              </a:ext>
            </a:extLst>
          </p:cNvPr>
          <p:cNvSpPr txBox="1"/>
          <p:nvPr/>
        </p:nvSpPr>
        <p:spPr>
          <a:xfrm>
            <a:off x="5281787" y="4505604"/>
            <a:ext cx="1619354" cy="307777"/>
          </a:xfrm>
          <a:prstGeom prst="rect">
            <a:avLst/>
          </a:prstGeom>
          <a:noFill/>
        </p:spPr>
        <p:txBody>
          <a:bodyPr wrap="none" rtlCol="0">
            <a:spAutoFit/>
          </a:bodyPr>
          <a:lstStyle/>
          <a:p>
            <a:r>
              <a:rPr lang="en-GB" altLang="ko-Kore-KR" dirty="0">
                <a:solidFill>
                  <a:srgbClr val="0C3CC4"/>
                </a:solidFill>
              </a:rPr>
              <a:t>A: </a:t>
            </a:r>
            <a:r>
              <a:rPr lang="en-GB" altLang="ko-Kore-KR" dirty="0" err="1">
                <a:solidFill>
                  <a:srgbClr val="0C3CC4"/>
                </a:solidFill>
              </a:rPr>
              <a:t>czechoslovakia</a:t>
            </a:r>
            <a:endParaRPr kumimoji="1" lang="ko-Kore-KR" altLang="en-US" dirty="0">
              <a:solidFill>
                <a:srgbClr val="0C3CC4"/>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1"/>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Discussion</a:t>
            </a:r>
            <a:endParaRPr lang="en-GB" dirty="0"/>
          </a:p>
        </p:txBody>
      </p:sp>
      <p:sp>
        <p:nvSpPr>
          <p:cNvPr id="3" name="Google Shape;97;p2">
            <a:extLst>
              <a:ext uri="{FF2B5EF4-FFF2-40B4-BE49-F238E27FC236}">
                <a16:creationId xmlns:a16="http://schemas.microsoft.com/office/drawing/2014/main" id="{C2D6F0F5-DCB8-E86B-3F89-646DDF8844E9}"/>
              </a:ext>
            </a:extLst>
          </p:cNvPr>
          <p:cNvSpPr txBox="1"/>
          <p:nvPr/>
        </p:nvSpPr>
        <p:spPr>
          <a:xfrm>
            <a:off x="444952" y="4318534"/>
            <a:ext cx="11597700" cy="1015622"/>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sz="1600" dirty="0"/>
              <a:t>Testing learning methods</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The tasks are not a </a:t>
            </a:r>
            <a:r>
              <a:rPr lang="en-GB" altLang="ko-Kore-KR" dirty="0" err="1"/>
              <a:t>substitue</a:t>
            </a:r>
            <a:r>
              <a:rPr lang="en-GB" altLang="ko-Kore-KR" dirty="0"/>
              <a:t> for real data but a complement which are designed as a test-bed for learning methods</a:t>
            </a:r>
          </a:p>
        </p:txBody>
      </p:sp>
      <p:sp>
        <p:nvSpPr>
          <p:cNvPr id="4" name="Google Shape;97;p2">
            <a:extLst>
              <a:ext uri="{FF2B5EF4-FFF2-40B4-BE49-F238E27FC236}">
                <a16:creationId xmlns:a16="http://schemas.microsoft.com/office/drawing/2014/main" id="{1A3D2354-4EBA-A284-6FFE-96C8FD01E96F}"/>
              </a:ext>
            </a:extLst>
          </p:cNvPr>
          <p:cNvSpPr txBox="1"/>
          <p:nvPr/>
        </p:nvSpPr>
        <p:spPr>
          <a:xfrm>
            <a:off x="444952" y="1273116"/>
            <a:ext cx="11597700" cy="1446509"/>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sz="1600" dirty="0"/>
              <a:t>Prerequisite set</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If any learner fails on these tasks, they will fail on real-world tasks too.</a:t>
            </a:r>
          </a:p>
          <a:p>
            <a:pPr marL="596900" marR="0" lvl="1" algn="l" rtl="0">
              <a:lnSpc>
                <a:spcPct val="200000"/>
              </a:lnSpc>
              <a:spcBef>
                <a:spcPts val="0"/>
              </a:spcBef>
              <a:spcAft>
                <a:spcPts val="0"/>
              </a:spcAft>
              <a:buClr>
                <a:srgbClr val="000000"/>
              </a:buClr>
              <a:buSzPts val="1400"/>
            </a:pPr>
            <a:r>
              <a:rPr lang="en-GB" altLang="ko-Kore-KR" dirty="0"/>
              <a:t>→ Is it still necessary condition?</a:t>
            </a:r>
          </a:p>
        </p:txBody>
      </p:sp>
      <p:sp>
        <p:nvSpPr>
          <p:cNvPr id="5" name="Google Shape;97;p2">
            <a:extLst>
              <a:ext uri="{FF2B5EF4-FFF2-40B4-BE49-F238E27FC236}">
                <a16:creationId xmlns:a16="http://schemas.microsoft.com/office/drawing/2014/main" id="{C80FFC38-124F-DD8D-A8CD-C9F25480935C}"/>
              </a:ext>
            </a:extLst>
          </p:cNvPr>
          <p:cNvSpPr txBox="1"/>
          <p:nvPr/>
        </p:nvSpPr>
        <p:spPr>
          <a:xfrm>
            <a:off x="444952" y="2872025"/>
            <a:ext cx="11597700" cy="1446509"/>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sz="1600" dirty="0"/>
              <a:t>Flexible framework</a:t>
            </a:r>
          </a:p>
          <a:p>
            <a:pPr marL="914400" marR="0" lvl="1" indent="-317500" algn="l" rtl="0">
              <a:lnSpc>
                <a:spcPct val="200000"/>
              </a:lnSpc>
              <a:spcBef>
                <a:spcPts val="0"/>
              </a:spcBef>
              <a:spcAft>
                <a:spcPts val="0"/>
              </a:spcAft>
              <a:buClr>
                <a:srgbClr val="000000"/>
              </a:buClr>
              <a:buSzPts val="1400"/>
              <a:buFont typeface="Arial"/>
              <a:buChar char="○"/>
            </a:pPr>
            <a:r>
              <a:rPr lang="en-GB" altLang="ko-Kore-KR" dirty="0"/>
              <a:t>Simulation-based approach provide flexibility to detect and combine patterns in symbolic sequences(by removing lexical variability and so on)</a:t>
            </a:r>
          </a:p>
        </p:txBody>
      </p:sp>
    </p:spTree>
    <p:extLst>
      <p:ext uri="{BB962C8B-B14F-4D97-AF65-F5344CB8AC3E}">
        <p14:creationId xmlns:p14="http://schemas.microsoft.com/office/powerpoint/2010/main" val="2353516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1"/>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Impact</a:t>
            </a:r>
            <a:endParaRPr lang="en-GB" dirty="0"/>
          </a:p>
        </p:txBody>
      </p:sp>
      <p:sp>
        <p:nvSpPr>
          <p:cNvPr id="4" name="Google Shape;97;p2">
            <a:extLst>
              <a:ext uri="{FF2B5EF4-FFF2-40B4-BE49-F238E27FC236}">
                <a16:creationId xmlns:a16="http://schemas.microsoft.com/office/drawing/2014/main" id="{1A3D2354-4EBA-A284-6FFE-96C8FD01E96F}"/>
              </a:ext>
            </a:extLst>
          </p:cNvPr>
          <p:cNvSpPr txBox="1"/>
          <p:nvPr/>
        </p:nvSpPr>
        <p:spPr>
          <a:xfrm>
            <a:off x="444952" y="1273116"/>
            <a:ext cx="11597700" cy="707846"/>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sz="2000" dirty="0"/>
              <a:t>Has influence on development of MemN2N, Dynamic Memory Network, Neural Reasoner</a:t>
            </a:r>
            <a:endParaRPr lang="en-GB" altLang="ko-Kore-KR" dirty="0"/>
          </a:p>
        </p:txBody>
      </p:sp>
    </p:spTree>
    <p:extLst>
      <p:ext uri="{BB962C8B-B14F-4D97-AF65-F5344CB8AC3E}">
        <p14:creationId xmlns:p14="http://schemas.microsoft.com/office/powerpoint/2010/main" val="321029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68752" y="63565"/>
            <a:ext cx="12045424" cy="72342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err="1"/>
              <a:t>Approchments</a:t>
            </a:r>
            <a:r>
              <a:rPr lang="en-GB" altLang="ko-Kore-KR" dirty="0"/>
              <a:t> of synthetic data</a:t>
            </a:r>
            <a:endParaRPr dirty="0"/>
          </a:p>
        </p:txBody>
      </p:sp>
      <p:sp>
        <p:nvSpPr>
          <p:cNvPr id="115" name="Google Shape;115;p4"/>
          <p:cNvSpPr txBox="1"/>
          <p:nvPr/>
        </p:nvSpPr>
        <p:spPr>
          <a:xfrm>
            <a:off x="292614" y="1720860"/>
            <a:ext cx="11597700" cy="3416279"/>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a:buChar char="●"/>
            </a:pPr>
            <a:r>
              <a:rPr lang="en-GB" altLang="ko-Kore-KR" sz="1600" dirty="0"/>
              <a:t>Though simple models and a lot of data trump more elaborate models based on less data(Halevy et al., 2009), but are far from being a model that truly understands text.(Yao et al., 2014), </a:t>
            </a:r>
            <a:r>
              <a:rPr lang="en-GB" altLang="ko-Kore-KR" sz="1600" dirty="0" err="1"/>
              <a:t>Berant</a:t>
            </a:r>
            <a:r>
              <a:rPr lang="en-GB" altLang="ko-Kore-KR" sz="1600" dirty="0"/>
              <a:t> et al. (2014)</a:t>
            </a:r>
          </a:p>
          <a:p>
            <a:pPr marL="457200" marR="0" lvl="0" indent="-342900" algn="l" rtl="0">
              <a:lnSpc>
                <a:spcPct val="150000"/>
              </a:lnSpc>
              <a:spcBef>
                <a:spcPts val="0"/>
              </a:spcBef>
              <a:spcAft>
                <a:spcPts val="0"/>
              </a:spcAft>
              <a:buClr>
                <a:srgbClr val="000000"/>
              </a:buClr>
              <a:buSzPts val="1800"/>
              <a:buFont typeface="Arial"/>
              <a:buChar char="●"/>
            </a:pPr>
            <a:r>
              <a:rPr lang="en-GB" altLang="ko-Kore-KR" sz="1600" dirty="0"/>
              <a:t>AI </a:t>
            </a:r>
            <a:r>
              <a:rPr lang="en-GB" altLang="ko-Kore-KR" sz="1600" dirty="0" err="1"/>
              <a:t>reasearch</a:t>
            </a:r>
            <a:r>
              <a:rPr lang="en-GB" altLang="ko-Kore-KR" sz="1600" dirty="0"/>
              <a:t> become stuck in </a:t>
            </a:r>
            <a:r>
              <a:rPr lang="en-GB" altLang="ko-Kore-KR" sz="1600" i="1" dirty="0">
                <a:effectLst/>
              </a:rPr>
              <a:t>local minima problem, </a:t>
            </a:r>
            <a:r>
              <a:rPr lang="en-GB" altLang="ko-Kore-KR" sz="1600" dirty="0"/>
              <a:t>which means the model is not heading to the ultimate goal of AI Model</a:t>
            </a:r>
          </a:p>
          <a:p>
            <a:pPr marL="457200" marR="0" lvl="0" indent="-342900" algn="l" rtl="0">
              <a:lnSpc>
                <a:spcPct val="150000"/>
              </a:lnSpc>
              <a:spcBef>
                <a:spcPts val="0"/>
              </a:spcBef>
              <a:spcAft>
                <a:spcPts val="0"/>
              </a:spcAft>
              <a:buClr>
                <a:srgbClr val="000000"/>
              </a:buClr>
              <a:buSzPts val="1800"/>
              <a:buFont typeface="Arial"/>
              <a:buChar char="●"/>
            </a:pPr>
            <a:r>
              <a:rPr lang="en-GB" altLang="ko-Kore-KR" sz="1600" dirty="0"/>
              <a:t>The synthetic task covers the ultimate goal: Evaluating performance of an agent in general dialogue, while dissolving into relatively simple tasks in AI field, called question answering(QA)</a:t>
            </a:r>
          </a:p>
          <a:p>
            <a:pPr marL="457200" marR="0" lvl="0" indent="-342900" algn="l" rtl="0">
              <a:lnSpc>
                <a:spcPct val="150000"/>
              </a:lnSpc>
              <a:spcBef>
                <a:spcPts val="0"/>
              </a:spcBef>
              <a:spcAft>
                <a:spcPts val="0"/>
              </a:spcAft>
              <a:buClr>
                <a:srgbClr val="000000"/>
              </a:buClr>
              <a:buSzPts val="1800"/>
              <a:buFont typeface="Arial"/>
              <a:buChar char="●"/>
            </a:pPr>
            <a:r>
              <a:rPr lang="en-GB" altLang="ko-Kore-KR" sz="1600" dirty="0"/>
              <a:t>Since The QA covers wide range of cognitive capability, enabling researcher to test different ability of learning algorithms, under a common framework</a:t>
            </a:r>
          </a:p>
          <a:p>
            <a:pPr marL="457200" marR="0" lvl="0" indent="-342900" algn="l" rtl="0">
              <a:lnSpc>
                <a:spcPct val="150000"/>
              </a:lnSpc>
              <a:spcBef>
                <a:spcPts val="0"/>
              </a:spcBef>
              <a:spcAft>
                <a:spcPts val="0"/>
              </a:spcAft>
              <a:buClr>
                <a:srgbClr val="000000"/>
              </a:buClr>
              <a:buSzPts val="1800"/>
              <a:buFont typeface="Arial"/>
              <a:buChar char="●"/>
            </a:pPr>
            <a:endParaRPr sz="16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Success in Artificial Problem</a:t>
            </a:r>
            <a:endParaRPr dirty="0"/>
          </a:p>
        </p:txBody>
      </p:sp>
      <p:sp>
        <p:nvSpPr>
          <p:cNvPr id="4" name="Google Shape;97;p2">
            <a:extLst>
              <a:ext uri="{FF2B5EF4-FFF2-40B4-BE49-F238E27FC236}">
                <a16:creationId xmlns:a16="http://schemas.microsoft.com/office/drawing/2014/main" id="{06F644FF-830F-82B5-90A1-4644A8FD887A}"/>
              </a:ext>
            </a:extLst>
          </p:cNvPr>
          <p:cNvSpPr txBox="1"/>
          <p:nvPr/>
        </p:nvSpPr>
        <p:spPr>
          <a:xfrm>
            <a:off x="292552" y="1305382"/>
            <a:ext cx="11597700" cy="2123618"/>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sz="1600" dirty="0"/>
              <a:t>Machine Learning</a:t>
            </a:r>
            <a:endParaRPr lang="en-US" altLang="ko-Kore-KR" sz="1600" dirty="0"/>
          </a:p>
          <a:p>
            <a:pPr marL="914400" marR="0" lvl="1" indent="-317500" algn="l" rtl="0">
              <a:lnSpc>
                <a:spcPct val="200000"/>
              </a:lnSpc>
              <a:spcBef>
                <a:spcPts val="0"/>
              </a:spcBef>
              <a:spcAft>
                <a:spcPts val="0"/>
              </a:spcAft>
              <a:buClr>
                <a:srgbClr val="000000"/>
              </a:buClr>
              <a:buSzPts val="1400"/>
              <a:buFont typeface="Arial"/>
              <a:buChar char="○"/>
            </a:pPr>
            <a:r>
              <a:rPr lang="en-GB" altLang="ko-Kore-KR" sz="1600" dirty="0"/>
              <a:t>Clustering(Two moons and friends)</a:t>
            </a:r>
          </a:p>
          <a:p>
            <a:pPr marL="914400" marR="0" lvl="1" indent="-317500" algn="l" rtl="0">
              <a:lnSpc>
                <a:spcPct val="200000"/>
              </a:lnSpc>
              <a:spcBef>
                <a:spcPts val="0"/>
              </a:spcBef>
              <a:spcAft>
                <a:spcPts val="0"/>
              </a:spcAft>
              <a:buClr>
                <a:srgbClr val="000000"/>
              </a:buClr>
              <a:buSzPts val="1400"/>
              <a:buFont typeface="Arial"/>
              <a:buChar char="○"/>
            </a:pPr>
            <a:r>
              <a:rPr lang="en-GB" altLang="ko-Kore-KR" sz="1600" dirty="0"/>
              <a:t>XOR(Neural Network) Minsky &amp; </a:t>
            </a:r>
            <a:r>
              <a:rPr lang="en-GB" altLang="ko-Kore-KR" sz="1600" dirty="0" err="1"/>
              <a:t>Papert</a:t>
            </a:r>
            <a:r>
              <a:rPr lang="en-GB" altLang="ko-Kore-KR" sz="1600" dirty="0"/>
              <a:t>, 1969; </a:t>
            </a:r>
            <a:r>
              <a:rPr lang="en-GB" altLang="ko-Kore-KR" sz="1600" dirty="0" err="1"/>
              <a:t>Rumelhart</a:t>
            </a:r>
            <a:r>
              <a:rPr lang="en-GB" altLang="ko-Kore-KR" sz="1600" dirty="0"/>
              <a:t> et al., 1985)</a:t>
            </a:r>
          </a:p>
          <a:p>
            <a:pPr marL="914400" marR="0" lvl="1" indent="-317500" algn="l" rtl="0">
              <a:lnSpc>
                <a:spcPct val="200000"/>
              </a:lnSpc>
              <a:spcBef>
                <a:spcPts val="0"/>
              </a:spcBef>
              <a:spcAft>
                <a:spcPts val="0"/>
              </a:spcAft>
              <a:buClr>
                <a:srgbClr val="000000"/>
              </a:buClr>
              <a:buSzPts val="1400"/>
              <a:buFont typeface="Arial"/>
              <a:buChar char="○"/>
            </a:pPr>
            <a:r>
              <a:rPr lang="en-GB" altLang="ko-Kore-KR" sz="1600" dirty="0"/>
              <a:t>Regression, Classification(# in UCI) (Bache &amp; </a:t>
            </a:r>
            <a:r>
              <a:rPr lang="en-GB" altLang="ko-Kore-KR" sz="1600" dirty="0" err="1"/>
              <a:t>Lichman</a:t>
            </a:r>
            <a:r>
              <a:rPr lang="en-GB" altLang="ko-Kore-KR" sz="1600" dirty="0"/>
              <a:t>, 2013)</a:t>
            </a:r>
            <a:endParaRPr sz="1600" b="0" i="0" u="none" strike="noStrike" cap="none" dirty="0">
              <a:solidFill>
                <a:srgbClr val="000000"/>
              </a:solidFill>
              <a:latin typeface="Arial"/>
              <a:ea typeface="Arial"/>
              <a:cs typeface="Arial"/>
              <a:sym typeface="Arial"/>
            </a:endParaRPr>
          </a:p>
        </p:txBody>
      </p:sp>
      <p:sp>
        <p:nvSpPr>
          <p:cNvPr id="5" name="Google Shape;97;p2">
            <a:extLst>
              <a:ext uri="{FF2B5EF4-FFF2-40B4-BE49-F238E27FC236}">
                <a16:creationId xmlns:a16="http://schemas.microsoft.com/office/drawing/2014/main" id="{9C181B43-4312-28B8-CEB7-16DFB3861884}"/>
              </a:ext>
            </a:extLst>
          </p:cNvPr>
          <p:cNvSpPr txBox="1"/>
          <p:nvPr/>
        </p:nvSpPr>
        <p:spPr>
          <a:xfrm>
            <a:off x="301748" y="3429000"/>
            <a:ext cx="11597700" cy="2062063"/>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sz="1600" dirty="0"/>
              <a:t>Artificial Intelligence</a:t>
            </a:r>
            <a:endParaRPr lang="en-US" altLang="ko-Kore-KR" sz="1600" dirty="0"/>
          </a:p>
          <a:p>
            <a:pPr marL="914400" marR="0" lvl="1" indent="-317500" algn="l" rtl="0">
              <a:lnSpc>
                <a:spcPct val="200000"/>
              </a:lnSpc>
              <a:spcBef>
                <a:spcPts val="0"/>
              </a:spcBef>
              <a:spcAft>
                <a:spcPts val="0"/>
              </a:spcAft>
              <a:buClr>
                <a:srgbClr val="000000"/>
              </a:buClr>
              <a:buSzPts val="1400"/>
              <a:buFont typeface="Arial"/>
              <a:buChar char="○"/>
            </a:pPr>
            <a:r>
              <a:rPr lang="en-GB" altLang="ko-Kore-KR" sz="1600" dirty="0"/>
              <a:t>SHRLDU(Block world)(Terry </a:t>
            </a:r>
            <a:r>
              <a:rPr lang="en-GB" altLang="ko-Kore-KR" sz="1600" dirty="0" err="1"/>
              <a:t>Winogran</a:t>
            </a:r>
            <a:r>
              <a:rPr lang="en-GB" altLang="ko-Kore-KR" sz="1600" dirty="0"/>
              <a:t>, 1971)</a:t>
            </a:r>
          </a:p>
          <a:p>
            <a:pPr marL="596900" lvl="2">
              <a:lnSpc>
                <a:spcPct val="200000"/>
              </a:lnSpc>
              <a:buSzPts val="1400"/>
            </a:pPr>
            <a:r>
              <a:rPr lang="en-GB" altLang="ko-Kore-KR" sz="1600" dirty="0"/>
              <a:t>	- Basic Nuance(pre, post relationship among words)</a:t>
            </a:r>
          </a:p>
          <a:p>
            <a:pPr marL="596900" lvl="2">
              <a:lnSpc>
                <a:spcPct val="200000"/>
              </a:lnSpc>
              <a:buSzPts val="1400"/>
            </a:pPr>
            <a:r>
              <a:rPr lang="en-GB" sz="1600" b="0" i="0" u="none" strike="noStrike" cap="none" dirty="0">
                <a:solidFill>
                  <a:srgbClr val="000000"/>
                </a:solidFill>
                <a:latin typeface="Arial"/>
                <a:ea typeface="Arial"/>
                <a:cs typeface="Arial"/>
                <a:sym typeface="Arial"/>
              </a:rPr>
              <a:t>	- </a:t>
            </a:r>
            <a:r>
              <a:rPr lang="en-GB" altLang="ko-Kore-KR" sz="1600" dirty="0"/>
              <a:t>Combination of location, direction</a:t>
            </a:r>
            <a:endParaRPr sz="16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Artificial task for learning for AI : QA</a:t>
            </a:r>
            <a:endParaRPr dirty="0"/>
          </a:p>
        </p:txBody>
      </p:sp>
      <p:sp>
        <p:nvSpPr>
          <p:cNvPr id="2" name="Google Shape;97;p2">
            <a:extLst>
              <a:ext uri="{FF2B5EF4-FFF2-40B4-BE49-F238E27FC236}">
                <a16:creationId xmlns:a16="http://schemas.microsoft.com/office/drawing/2014/main" id="{5229DC8A-3418-4B07-D95F-D278DC671FB6}"/>
              </a:ext>
            </a:extLst>
          </p:cNvPr>
          <p:cNvSpPr txBox="1"/>
          <p:nvPr/>
        </p:nvSpPr>
        <p:spPr>
          <a:xfrm>
            <a:off x="442584" y="1318634"/>
            <a:ext cx="11597700" cy="707846"/>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sz="2000" dirty="0"/>
              <a:t>It is crucial to build learning algorithm and training condition at the same speed</a:t>
            </a:r>
            <a:endParaRPr lang="en-US" altLang="ko-Kore-KR" sz="1600" dirty="0"/>
          </a:p>
        </p:txBody>
      </p:sp>
      <p:sp>
        <p:nvSpPr>
          <p:cNvPr id="3" name="직사각형 2">
            <a:extLst>
              <a:ext uri="{FF2B5EF4-FFF2-40B4-BE49-F238E27FC236}">
                <a16:creationId xmlns:a16="http://schemas.microsoft.com/office/drawing/2014/main" id="{E6CAAA84-202B-0301-147A-5D1F898DAEE1}"/>
              </a:ext>
            </a:extLst>
          </p:cNvPr>
          <p:cNvSpPr/>
          <p:nvPr/>
        </p:nvSpPr>
        <p:spPr>
          <a:xfrm>
            <a:off x="885838" y="4453111"/>
            <a:ext cx="9860995" cy="886200"/>
          </a:xfrm>
          <a:prstGeom prst="rect">
            <a:avLst/>
          </a:prstGeom>
          <a:noFill/>
          <a:ln w="38100" cmpd="dbl">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 name="TextBox 4">
            <a:extLst>
              <a:ext uri="{FF2B5EF4-FFF2-40B4-BE49-F238E27FC236}">
                <a16:creationId xmlns:a16="http://schemas.microsoft.com/office/drawing/2014/main" id="{B181F9A9-6909-8E73-F798-9C7FA7C5DC1B}"/>
              </a:ext>
            </a:extLst>
          </p:cNvPr>
          <p:cNvSpPr txBox="1"/>
          <p:nvPr/>
        </p:nvSpPr>
        <p:spPr>
          <a:xfrm>
            <a:off x="1310935" y="4696156"/>
            <a:ext cx="9010800" cy="400110"/>
          </a:xfrm>
          <a:prstGeom prst="rect">
            <a:avLst/>
          </a:prstGeom>
          <a:noFill/>
        </p:spPr>
        <p:txBody>
          <a:bodyPr wrap="none" rtlCol="0">
            <a:spAutoFit/>
          </a:bodyPr>
          <a:lstStyle/>
          <a:p>
            <a:r>
              <a:rPr lang="en-GB" altLang="ko-Kore-KR" sz="2000" dirty="0"/>
              <a:t>New learning algorithms = Creations of new training conditions are mandatory</a:t>
            </a:r>
            <a:endParaRPr kumimoji="1" lang="ko-Kore-KR" altLang="en-US" sz="2000" dirty="0"/>
          </a:p>
        </p:txBody>
      </p:sp>
      <p:sp>
        <p:nvSpPr>
          <p:cNvPr id="7" name="TextBox 6">
            <a:extLst>
              <a:ext uri="{FF2B5EF4-FFF2-40B4-BE49-F238E27FC236}">
                <a16:creationId xmlns:a16="http://schemas.microsoft.com/office/drawing/2014/main" id="{C7AC65D4-E628-AF9D-200F-FAE865734A26}"/>
              </a:ext>
            </a:extLst>
          </p:cNvPr>
          <p:cNvSpPr txBox="1"/>
          <p:nvPr/>
        </p:nvSpPr>
        <p:spPr>
          <a:xfrm>
            <a:off x="885839" y="1889945"/>
            <a:ext cx="7195930" cy="1815882"/>
          </a:xfrm>
          <a:prstGeom prst="rect">
            <a:avLst/>
          </a:prstGeom>
          <a:noFill/>
        </p:spPr>
        <p:txBody>
          <a:bodyPr wrap="square" rtlCol="0" anchor="ctr">
            <a:spAutoFit/>
          </a:bodyPr>
          <a:lstStyle/>
          <a:p>
            <a:r>
              <a:rPr lang="en-GB" altLang="ko-Kore-KR" sz="1600" dirty="0"/>
              <a:t>QA-based strategies</a:t>
            </a:r>
          </a:p>
          <a:p>
            <a:pPr>
              <a:buFont typeface="Arial" panose="020B0604020202020204" pitchFamily="34" charset="0"/>
              <a:buChar char="•"/>
            </a:pPr>
            <a:r>
              <a:rPr lang="en-GB" altLang="ko-Kore-KR" sz="1600" dirty="0"/>
              <a:t> Difficulty of definition of questions</a:t>
            </a:r>
          </a:p>
          <a:p>
            <a:pPr marL="742950" lvl="1" indent="-285750">
              <a:buFont typeface="Arial" panose="020B0604020202020204" pitchFamily="34" charset="0"/>
              <a:buChar char="•"/>
            </a:pPr>
            <a:r>
              <a:rPr lang="en-GB" altLang="ko-Kore-KR" sz="1600" dirty="0"/>
              <a:t>Unambiguously answerable by adult human(or children)</a:t>
            </a:r>
          </a:p>
          <a:p>
            <a:pPr marL="742950" lvl="1" indent="-285750">
              <a:buFont typeface="Arial" panose="020B0604020202020204" pitchFamily="34" charset="0"/>
              <a:buChar char="•"/>
            </a:pPr>
            <a:r>
              <a:rPr lang="en-GB" altLang="ko-Kore-KR" sz="1600" dirty="0"/>
              <a:t>Still require some thinking</a:t>
            </a:r>
          </a:p>
          <a:p>
            <a:r>
              <a:rPr lang="en-GB" altLang="ko-Kore-KR" sz="1600" dirty="0"/>
              <a:t>⇒ No system has yet been clearly identified capabilities and limitation</a:t>
            </a:r>
          </a:p>
          <a:p>
            <a:r>
              <a:rPr lang="en-GB" altLang="ko-Kore-KR" sz="1600" dirty="0"/>
              <a:t>⇒ No proposal of improvement and modifications</a:t>
            </a:r>
          </a:p>
          <a:p>
            <a:endParaRPr kumimoji="1" lang="ko-Kore-KR" alt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sz="4000" dirty="0"/>
              <a:t>Drawback of Artificial Data and Looking forward</a:t>
            </a:r>
            <a:endParaRPr sz="4000" dirty="0"/>
          </a:p>
        </p:txBody>
      </p:sp>
      <p:sp>
        <p:nvSpPr>
          <p:cNvPr id="2" name="Google Shape;97;p2">
            <a:extLst>
              <a:ext uri="{FF2B5EF4-FFF2-40B4-BE49-F238E27FC236}">
                <a16:creationId xmlns:a16="http://schemas.microsoft.com/office/drawing/2014/main" id="{5229DC8A-3418-4B07-D95F-D278DC671FB6}"/>
              </a:ext>
            </a:extLst>
          </p:cNvPr>
          <p:cNvSpPr txBox="1"/>
          <p:nvPr/>
        </p:nvSpPr>
        <p:spPr>
          <a:xfrm>
            <a:off x="442584" y="1318634"/>
            <a:ext cx="11597700" cy="584735"/>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sz="1600" dirty="0"/>
              <a:t>Artificial data can have a probability of overfitting, since the task does not fully apply the real world.</a:t>
            </a:r>
          </a:p>
        </p:txBody>
      </p:sp>
      <p:sp>
        <p:nvSpPr>
          <p:cNvPr id="4" name="Google Shape;97;p2">
            <a:extLst>
              <a:ext uri="{FF2B5EF4-FFF2-40B4-BE49-F238E27FC236}">
                <a16:creationId xmlns:a16="http://schemas.microsoft.com/office/drawing/2014/main" id="{4207B2D5-11DB-83DA-DE48-7F3C75645D11}"/>
              </a:ext>
            </a:extLst>
          </p:cNvPr>
          <p:cNvSpPr txBox="1"/>
          <p:nvPr/>
        </p:nvSpPr>
        <p:spPr>
          <a:xfrm>
            <a:off x="442584" y="1835734"/>
            <a:ext cx="11597700" cy="2554505"/>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sz="1600" dirty="0"/>
              <a:t>So to eventually scale up to real language</a:t>
            </a:r>
            <a:endParaRPr lang="en-US" altLang="ko-Kore-KR" sz="1600" dirty="0"/>
          </a:p>
          <a:p>
            <a:pPr marL="914400" marR="0" lvl="1" indent="-317500" algn="l" rtl="0">
              <a:lnSpc>
                <a:spcPct val="200000"/>
              </a:lnSpc>
              <a:spcBef>
                <a:spcPts val="0"/>
              </a:spcBef>
              <a:spcAft>
                <a:spcPts val="0"/>
              </a:spcAft>
              <a:buClr>
                <a:srgbClr val="000000"/>
              </a:buClr>
              <a:buSzPts val="1400"/>
              <a:buFont typeface="Arial"/>
              <a:buChar char="○"/>
            </a:pPr>
            <a:r>
              <a:rPr lang="en-GB" altLang="ko-Kore-KR" sz="1600" dirty="0"/>
              <a:t>No model should be tailored for a task alone, nor for the tasks only.</a:t>
            </a:r>
          </a:p>
          <a:p>
            <a:pPr marL="596900" lvl="2">
              <a:lnSpc>
                <a:spcPct val="200000"/>
              </a:lnSpc>
              <a:buSzPts val="1400"/>
            </a:pPr>
            <a:r>
              <a:rPr lang="en-GB" altLang="ko-Kore-KR" sz="1600" dirty="0"/>
              <a:t>⇒ The task is a sample guideline, which upgraded version should keep this in mind</a:t>
            </a:r>
          </a:p>
          <a:p>
            <a:pPr marL="914400" marR="0" lvl="1" indent="-317500" algn="l" rtl="0">
              <a:lnSpc>
                <a:spcPct val="200000"/>
              </a:lnSpc>
              <a:spcBef>
                <a:spcPts val="0"/>
              </a:spcBef>
              <a:spcAft>
                <a:spcPts val="0"/>
              </a:spcAft>
              <a:buClr>
                <a:srgbClr val="000000"/>
              </a:buClr>
              <a:buSzPts val="1400"/>
              <a:buFont typeface="Arial"/>
              <a:buChar char="○"/>
            </a:pPr>
            <a:r>
              <a:rPr lang="en-GB" altLang="ko-Kore-KR" sz="1600" dirty="0"/>
              <a:t>Models should be able to learn new things incrementally and faster</a:t>
            </a:r>
          </a:p>
          <a:p>
            <a:pPr marL="914400" marR="0" lvl="1" indent="-317500" algn="l" rtl="0">
              <a:lnSpc>
                <a:spcPct val="200000"/>
              </a:lnSpc>
              <a:spcBef>
                <a:spcPts val="0"/>
              </a:spcBef>
              <a:spcAft>
                <a:spcPts val="0"/>
              </a:spcAft>
              <a:buClr>
                <a:srgbClr val="000000"/>
              </a:buClr>
              <a:buSzPts val="1400"/>
              <a:buFont typeface="Arial"/>
              <a:buChar char="○"/>
            </a:pPr>
            <a:r>
              <a:rPr lang="en-GB" altLang="ko-Kore-KR" sz="1600" dirty="0"/>
              <a:t>The simulation should be parameterized to ramp up complexity, create more tasks.</a:t>
            </a:r>
            <a:endParaRPr sz="16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475344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8"/>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Recent approach and Follow-up ideas </a:t>
            </a:r>
            <a:endParaRPr dirty="0"/>
          </a:p>
        </p:txBody>
      </p:sp>
      <p:sp>
        <p:nvSpPr>
          <p:cNvPr id="2" name="Google Shape;97;p2">
            <a:extLst>
              <a:ext uri="{FF2B5EF4-FFF2-40B4-BE49-F238E27FC236}">
                <a16:creationId xmlns:a16="http://schemas.microsoft.com/office/drawing/2014/main" id="{DF505E38-59C1-92CC-DFF5-DF302ACD4BB7}"/>
              </a:ext>
            </a:extLst>
          </p:cNvPr>
          <p:cNvSpPr txBox="1"/>
          <p:nvPr/>
        </p:nvSpPr>
        <p:spPr>
          <a:xfrm>
            <a:off x="292552" y="1762578"/>
            <a:ext cx="11597700" cy="1077178"/>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sz="1600" dirty="0" err="1"/>
              <a:t>Shapeset</a:t>
            </a:r>
            <a:endParaRPr lang="en-US" altLang="ko-Kore-KR" sz="1600" dirty="0"/>
          </a:p>
          <a:p>
            <a:pPr marL="914400" marR="0" lvl="1" indent="-317500" algn="l" rtl="0">
              <a:lnSpc>
                <a:spcPct val="200000"/>
              </a:lnSpc>
              <a:spcBef>
                <a:spcPts val="0"/>
              </a:spcBef>
              <a:spcAft>
                <a:spcPts val="0"/>
              </a:spcAft>
              <a:buClr>
                <a:srgbClr val="000000"/>
              </a:buClr>
              <a:buSzPts val="1400"/>
              <a:buFont typeface="Arial"/>
              <a:buChar char="○"/>
            </a:pPr>
            <a:r>
              <a:rPr lang="en-GB" altLang="ko-Kore-KR" sz="1600" dirty="0"/>
              <a:t>Following steps → Improved to answer Questions</a:t>
            </a:r>
          </a:p>
        </p:txBody>
      </p:sp>
      <p:sp>
        <p:nvSpPr>
          <p:cNvPr id="3" name="Google Shape;97;p2">
            <a:extLst>
              <a:ext uri="{FF2B5EF4-FFF2-40B4-BE49-F238E27FC236}">
                <a16:creationId xmlns:a16="http://schemas.microsoft.com/office/drawing/2014/main" id="{665D10AF-E992-882F-02DE-8F8C69920ADF}"/>
              </a:ext>
            </a:extLst>
          </p:cNvPr>
          <p:cNvSpPr txBox="1"/>
          <p:nvPr/>
        </p:nvSpPr>
        <p:spPr>
          <a:xfrm>
            <a:off x="292552" y="3347607"/>
            <a:ext cx="11597700" cy="3046948"/>
          </a:xfrm>
          <a:prstGeom prst="rect">
            <a:avLst/>
          </a:prstGeom>
          <a:noFill/>
          <a:ln>
            <a:noFill/>
          </a:ln>
        </p:spPr>
        <p:txBody>
          <a:bodyPr spcFirstLastPara="1" wrap="square" lIns="91425" tIns="45700" rIns="91425" bIns="45700" anchor="t" anchorCtr="0">
            <a:spAutoFit/>
          </a:bodyPr>
          <a:lstStyle/>
          <a:p>
            <a:pPr marL="457200" marR="0" lvl="0" indent="-342900" algn="l" rtl="0">
              <a:lnSpc>
                <a:spcPct val="200000"/>
              </a:lnSpc>
              <a:spcBef>
                <a:spcPts val="0"/>
              </a:spcBef>
              <a:spcAft>
                <a:spcPts val="0"/>
              </a:spcAft>
              <a:buClr>
                <a:srgbClr val="000000"/>
              </a:buClr>
              <a:buSzPts val="1800"/>
              <a:buFont typeface="Arial"/>
              <a:buChar char="●"/>
            </a:pPr>
            <a:r>
              <a:rPr lang="en-GB" altLang="ko-Kore-KR" sz="1600" dirty="0"/>
              <a:t>Sequences</a:t>
            </a:r>
            <a:endParaRPr lang="en-US" altLang="ko-Kore-KR" sz="1600" dirty="0"/>
          </a:p>
          <a:p>
            <a:pPr marL="914400" marR="0" lvl="1" indent="-317500" algn="l" rtl="0">
              <a:lnSpc>
                <a:spcPct val="200000"/>
              </a:lnSpc>
              <a:spcBef>
                <a:spcPts val="0"/>
              </a:spcBef>
              <a:spcAft>
                <a:spcPts val="0"/>
              </a:spcAft>
              <a:buClr>
                <a:srgbClr val="000000"/>
              </a:buClr>
              <a:buSzPts val="1400"/>
              <a:buFont typeface="Arial"/>
              <a:buChar char="○"/>
            </a:pPr>
            <a:r>
              <a:rPr lang="en-GB" altLang="ko-Kore-KR" sz="1600" dirty="0"/>
              <a:t>Basic tasks(Copying, Sorting, Associative recall, Dynamic n-grams)</a:t>
            </a:r>
          </a:p>
          <a:p>
            <a:pPr marL="1054100" marR="0" lvl="1" indent="-457200" algn="l" rtl="0">
              <a:lnSpc>
                <a:spcPct val="200000"/>
              </a:lnSpc>
              <a:spcBef>
                <a:spcPts val="0"/>
              </a:spcBef>
              <a:spcAft>
                <a:spcPts val="0"/>
              </a:spcAft>
              <a:buClr>
                <a:srgbClr val="000000"/>
              </a:buClr>
              <a:buSzPts val="1400"/>
              <a:buAutoNum type="arabicPeriod"/>
            </a:pPr>
            <a:r>
              <a:rPr lang="en-GB" altLang="ko-Kore-KR" sz="1600" dirty="0"/>
              <a:t>Neural Turing Machine(Grave et al. 14)</a:t>
            </a:r>
          </a:p>
          <a:p>
            <a:pPr marL="596900" marR="0" lvl="1" algn="l" rtl="0">
              <a:lnSpc>
                <a:spcPct val="200000"/>
              </a:lnSpc>
              <a:spcBef>
                <a:spcPts val="0"/>
              </a:spcBef>
              <a:spcAft>
                <a:spcPts val="0"/>
              </a:spcAft>
              <a:buClr>
                <a:srgbClr val="000000"/>
              </a:buClr>
              <a:buSzPts val="1400"/>
            </a:pPr>
            <a:r>
              <a:rPr lang="en-GB" altLang="ko-Kore-KR" sz="1600" dirty="0"/>
              <a:t>→ Neural Network using explicit memory, compared to implicit memory in LSTM, RNN</a:t>
            </a:r>
          </a:p>
          <a:p>
            <a:pPr marL="596900" marR="0" lvl="1" algn="l" rtl="0">
              <a:lnSpc>
                <a:spcPct val="200000"/>
              </a:lnSpc>
              <a:spcBef>
                <a:spcPts val="0"/>
              </a:spcBef>
              <a:spcAft>
                <a:spcPts val="0"/>
              </a:spcAft>
              <a:buClr>
                <a:srgbClr val="000000"/>
              </a:buClr>
              <a:buSzPts val="1400"/>
            </a:pPr>
            <a:r>
              <a:rPr lang="en-GB" altLang="ko-Kore-KR" sz="1600" dirty="0"/>
              <a:t>2. Stack-augmented RNNs, Weston et al. (2014)</a:t>
            </a:r>
          </a:p>
          <a:p>
            <a:pPr marL="596900" marR="0" lvl="1" algn="l" rtl="0">
              <a:lnSpc>
                <a:spcPct val="200000"/>
              </a:lnSpc>
              <a:spcBef>
                <a:spcPts val="0"/>
              </a:spcBef>
              <a:spcAft>
                <a:spcPts val="0"/>
              </a:spcAft>
              <a:buClr>
                <a:srgbClr val="000000"/>
              </a:buClr>
              <a:buSzPts val="1400"/>
            </a:pPr>
            <a:r>
              <a:rPr lang="en-GB" altLang="ko-Kore-KR" sz="1600" dirty="0"/>
              <a:t>→ Stacked RNNs which enable to cope with long sequential data. </a:t>
            </a:r>
          </a:p>
        </p:txBody>
      </p:sp>
      <p:pic>
        <p:nvPicPr>
          <p:cNvPr id="5" name="그림 4">
            <a:extLst>
              <a:ext uri="{FF2B5EF4-FFF2-40B4-BE49-F238E27FC236}">
                <a16:creationId xmlns:a16="http://schemas.microsoft.com/office/drawing/2014/main" id="{91FBFB9F-0125-7F4B-F49D-E62EC2858722}"/>
              </a:ext>
            </a:extLst>
          </p:cNvPr>
          <p:cNvPicPr>
            <a:picLocks noChangeAspect="1"/>
          </p:cNvPicPr>
          <p:nvPr/>
        </p:nvPicPr>
        <p:blipFill>
          <a:blip r:embed="rId3"/>
          <a:stretch>
            <a:fillRect/>
          </a:stretch>
        </p:blipFill>
        <p:spPr>
          <a:xfrm>
            <a:off x="7452966" y="1762578"/>
            <a:ext cx="4553943" cy="31700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14894fbc17c_1_23"/>
          <p:cNvSpPr txBox="1">
            <a:spLocks noGrp="1"/>
          </p:cNvSpPr>
          <p:nvPr>
            <p:ph type="title"/>
          </p:nvPr>
        </p:nvSpPr>
        <p:spPr>
          <a:xfrm>
            <a:off x="68752" y="63565"/>
            <a:ext cx="12045300" cy="7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tLang="ko-Kore-KR" dirty="0"/>
              <a:t>Ability - Tasks</a:t>
            </a:r>
            <a:endParaRPr dirty="0"/>
          </a:p>
        </p:txBody>
      </p:sp>
      <p:sp>
        <p:nvSpPr>
          <p:cNvPr id="127" name="Google Shape;127;g14894fbc17c_1_23"/>
          <p:cNvSpPr txBox="1"/>
          <p:nvPr/>
        </p:nvSpPr>
        <p:spPr>
          <a:xfrm>
            <a:off x="292552" y="2228691"/>
            <a:ext cx="11597700" cy="2400617"/>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a:buChar char="●"/>
            </a:pPr>
            <a:r>
              <a:rPr lang="en-GB" altLang="ko-Kore-KR" sz="2000" dirty="0"/>
              <a:t>The goal is to categorize different kinds of questions into skills sets, which become tasks.</a:t>
            </a:r>
            <a:endParaRPr lang="en-US" altLang="ko-Kore-KR" sz="2000" dirty="0"/>
          </a:p>
          <a:p>
            <a:pPr marL="457200" marR="0" lvl="0" indent="-342900" algn="l" rtl="0">
              <a:lnSpc>
                <a:spcPct val="150000"/>
              </a:lnSpc>
              <a:spcBef>
                <a:spcPts val="0"/>
              </a:spcBef>
              <a:spcAft>
                <a:spcPts val="0"/>
              </a:spcAft>
              <a:buClr>
                <a:srgbClr val="000000"/>
              </a:buClr>
              <a:buSzPts val="1800"/>
              <a:buFont typeface="Arial"/>
              <a:buChar char="●"/>
            </a:pPr>
            <a:r>
              <a:rPr lang="en-GB" altLang="ko-Kore-KR" sz="2000" dirty="0"/>
              <a:t>While the analysis of performance: failure or success of a system on any of them can unequivocally provide feedback on its capabilities.</a:t>
            </a:r>
            <a:endParaRPr lang="en-US" altLang="ko-Kore-KR" sz="2000" dirty="0"/>
          </a:p>
          <a:p>
            <a:pPr marL="457200" marR="0" lvl="0" indent="-342900" algn="l" rtl="0">
              <a:lnSpc>
                <a:spcPct val="150000"/>
              </a:lnSpc>
              <a:spcBef>
                <a:spcPts val="0"/>
              </a:spcBef>
              <a:spcAft>
                <a:spcPts val="0"/>
              </a:spcAft>
              <a:buClr>
                <a:srgbClr val="000000"/>
              </a:buClr>
              <a:buSzPts val="1800"/>
              <a:buFont typeface="Arial"/>
              <a:buChar char="●"/>
            </a:pPr>
            <a:r>
              <a:rPr lang="en-GB" altLang="ko-Kore-KR" sz="2000" dirty="0"/>
              <a:t>Motivate new algorithm design that alleviate the weaknesses</a:t>
            </a:r>
            <a:endParaRPr lang="en-US" altLang="ko-Kore-KR" sz="2000" dirty="0"/>
          </a:p>
          <a:p>
            <a:pPr marL="457200" marR="0" lvl="0" indent="-342900" algn="l" rtl="0">
              <a:lnSpc>
                <a:spcPct val="150000"/>
              </a:lnSpc>
              <a:spcBef>
                <a:spcPts val="0"/>
              </a:spcBef>
              <a:spcAft>
                <a:spcPts val="0"/>
              </a:spcAft>
              <a:buClr>
                <a:srgbClr val="000000"/>
              </a:buClr>
              <a:buSzPts val="1800"/>
              <a:buFont typeface="Arial"/>
              <a:buChar char="●"/>
            </a:pPr>
            <a:r>
              <a:rPr lang="en-GB" altLang="ko-Kore-KR" sz="2000" dirty="0"/>
              <a:t>One task - One Ability each</a:t>
            </a: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3243</Words>
  <Application>Microsoft Macintosh PowerPoint</Application>
  <PresentationFormat>와이드스크린</PresentationFormat>
  <Paragraphs>340</Paragraphs>
  <Slides>31</Slides>
  <Notes>31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31</vt:i4>
      </vt:variant>
    </vt:vector>
  </HeadingPairs>
  <TitlesOfParts>
    <vt:vector size="35" baseType="lpstr">
      <vt:lpstr>Malgun Gothic</vt:lpstr>
      <vt:lpstr>Arial</vt:lpstr>
      <vt:lpstr>Calibri</vt:lpstr>
      <vt:lpstr>1_Office Theme</vt:lpstr>
      <vt:lpstr>Towards AI-Complete Question Answering : A Set of Prerequisite Toy Tasks</vt:lpstr>
      <vt:lpstr>Overview</vt:lpstr>
      <vt:lpstr>Limitation in AI understanding</vt:lpstr>
      <vt:lpstr>Approchments of synthetic data</vt:lpstr>
      <vt:lpstr>Success in Artificial Problem</vt:lpstr>
      <vt:lpstr>Artificial task for learning for AI : QA</vt:lpstr>
      <vt:lpstr>Drawback of Artificial Data and Looking forward</vt:lpstr>
      <vt:lpstr>Recent approach and Follow-up ideas </vt:lpstr>
      <vt:lpstr>Ability - Tasks</vt:lpstr>
      <vt:lpstr>Ability - Tasks</vt:lpstr>
      <vt:lpstr>Why game?</vt:lpstr>
      <vt:lpstr>Tasks</vt:lpstr>
      <vt:lpstr>Tasks</vt:lpstr>
      <vt:lpstr>Tasks</vt:lpstr>
      <vt:lpstr>Tasks</vt:lpstr>
      <vt:lpstr>Simulation</vt:lpstr>
      <vt:lpstr>Simulation control panel</vt:lpstr>
      <vt:lpstr>Results</vt:lpstr>
      <vt:lpstr>Results</vt:lpstr>
      <vt:lpstr>Dataset</vt:lpstr>
      <vt:lpstr>Dataset</vt:lpstr>
      <vt:lpstr>Experiment</vt:lpstr>
      <vt:lpstr>Methods</vt:lpstr>
      <vt:lpstr>Methods</vt:lpstr>
      <vt:lpstr>Methods</vt:lpstr>
      <vt:lpstr>Methods</vt:lpstr>
      <vt:lpstr>Methods</vt:lpstr>
      <vt:lpstr>Dashboard</vt:lpstr>
      <vt:lpstr>Result</vt:lpstr>
      <vt:lpstr>Discussion</vt:lpstr>
      <vt:lpstr>Impact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AI-Complete Question Answering : A Set of Prerequisite Toy Tasks</dc:title>
  <dc:creator>이종환[ 교수 / 뇌공학과 ]</dc:creator>
  <cp:lastModifiedBy>윤현섭</cp:lastModifiedBy>
  <cp:revision>6</cp:revision>
  <dcterms:created xsi:type="dcterms:W3CDTF">2021-11-21T20:49:47Z</dcterms:created>
  <dcterms:modified xsi:type="dcterms:W3CDTF">2022-09-08T01:06:28Z</dcterms:modified>
</cp:coreProperties>
</file>