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24" r:id="rId2"/>
    <p:sldId id="325" r:id="rId3"/>
    <p:sldId id="319" r:id="rId4"/>
    <p:sldId id="338" r:id="rId5"/>
    <p:sldId id="373" r:id="rId6"/>
    <p:sldId id="399" r:id="rId7"/>
    <p:sldId id="340" r:id="rId8"/>
    <p:sldId id="341" r:id="rId9"/>
    <p:sldId id="413" r:id="rId10"/>
    <p:sldId id="342" r:id="rId11"/>
    <p:sldId id="378" r:id="rId12"/>
    <p:sldId id="387" r:id="rId13"/>
    <p:sldId id="379" r:id="rId14"/>
    <p:sldId id="416" r:id="rId15"/>
    <p:sldId id="415" r:id="rId16"/>
    <p:sldId id="417" r:id="rId17"/>
    <p:sldId id="418" r:id="rId18"/>
    <p:sldId id="414" r:id="rId19"/>
    <p:sldId id="392" r:id="rId20"/>
    <p:sldId id="400" r:id="rId21"/>
    <p:sldId id="401" r:id="rId22"/>
    <p:sldId id="391" r:id="rId23"/>
    <p:sldId id="381" r:id="rId24"/>
    <p:sldId id="411" r:id="rId25"/>
    <p:sldId id="388" r:id="rId26"/>
    <p:sldId id="385" r:id="rId27"/>
    <p:sldId id="396" r:id="rId28"/>
    <p:sldId id="395" r:id="rId29"/>
    <p:sldId id="390" r:id="rId30"/>
    <p:sldId id="397" r:id="rId31"/>
    <p:sldId id="398" r:id="rId32"/>
    <p:sldId id="402" r:id="rId33"/>
    <p:sldId id="412" r:id="rId34"/>
    <p:sldId id="403" r:id="rId35"/>
    <p:sldId id="405" r:id="rId36"/>
    <p:sldId id="407" r:id="rId37"/>
    <p:sldId id="406" r:id="rId38"/>
    <p:sldId id="408" r:id="rId39"/>
    <p:sldId id="374" r:id="rId40"/>
    <p:sldId id="375" r:id="rId41"/>
    <p:sldId id="409" r:id="rId42"/>
    <p:sldId id="4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230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7158-43C8-4EC8-AD2C-7819EA9D754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en-US" altLang="en-US" dirty="0"/>
              <a:t>The loss measures the discrepancy between the target value y and the value f(x) estimated by the model. It is connected to the “noise model”.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65C-5872-4A32-B9BD-5D304930C50E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8934-DAB9-4D1E-B24E-BA5560E7C21E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2F2-2F60-4C7F-A94E-46907D337253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EC3-A504-46A8-A127-D2C2BB7AF2B2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1708-D52C-4F64-9B62-390559229A7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F493-FC85-4572-9B79-860AFA600F6F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276C-FD99-4F5D-B2F4-902E25269E52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895-9F09-4756-AA93-F7488E7FAC6F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897C-CF89-430F-9CE0-175C8B149D45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75E-834E-4C38-8765-F85C4AD7D4C8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EE8-56CE-4B58-9F9F-B1A8AB030ED0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C711-5C50-4477-BA0F-AD38D3BDFF9B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4: Learning as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Risk Minimization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28600"/>
            <a:ext cx="7772400" cy="1143000"/>
          </a:xfrm>
        </p:spPr>
        <p:txBody>
          <a:bodyPr/>
          <a:lstStyle/>
          <a:p>
            <a:r>
              <a:rPr lang="en-US" altLang="en-US"/>
              <a:t>How to Train?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2147888"/>
            <a:ext cx="8208963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Define a risk functional R[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f(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en-US" b="1" dirty="0" err="1"/>
              <a:t>w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Find a method to optimize it, typically “gradient descent”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- </a:t>
            </a:r>
            <a:r>
              <a:rPr lang="en-US" altLang="en-US" dirty="0">
                <a:sym typeface="Symbol" pitchFamily="18" charset="2"/>
              </a:rPr>
              <a:t> R/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endParaRPr lang="en-US" altLang="en-US" baseline="-25000" dirty="0" smtClean="0"/>
          </a:p>
          <a:p>
            <a:pPr>
              <a:buNone/>
            </a:pPr>
            <a:r>
              <a:rPr lang="en-US" altLang="en-US" dirty="0" smtClean="0"/>
              <a:t>			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 smtClean="0"/>
              <a:t>w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dirty="0" smtClean="0">
                <a:sym typeface="Symbol" pitchFamily="18" charset="2"/>
              </a:rPr>
              <a:t>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                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=[R/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  <a:endParaRPr lang="en-US" altLang="en-US" dirty="0">
              <a:sym typeface="Symbol" pitchFamily="18" charset="2"/>
            </a:endParaRPr>
          </a:p>
          <a:p>
            <a:pPr>
              <a:buNone/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or any optimization method (mathematical programming, simulated annealing, genetic algorithms, etc.)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endParaRPr lang="en-US" altLang="en-US" sz="2800" dirty="0">
              <a:solidFill>
                <a:srgbClr val="FF0000"/>
              </a:solidFill>
            </a:endParaRPr>
          </a:p>
          <a:p>
            <a:endParaRPr lang="en-US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Gradient descent falls into local minima…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685925"/>
            <a:ext cx="6696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244334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343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7600" y="5714999"/>
            <a:ext cx="49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h"/>
            </a:pPr>
            <a:r>
              <a:rPr lang="en-US" sz="2400" dirty="0" smtClean="0"/>
              <a:t>is the learning rate of gradient step.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41525"/>
            <a:ext cx="5562600" cy="307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… finding the global optimum can be hard …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27886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0836"/>
            <a:ext cx="5334000" cy="335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… except if the risk functional is convex!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44334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1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63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8" y="2157871"/>
            <a:ext cx="7889704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048" y="4775028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http://geology.isu.edu/geostac/Field_Exercise/topomaps/topo_map.htm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309680"/>
            <a:ext cx="3695700" cy="259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4800" y="5044076"/>
            <a:ext cx="4965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http://www.nationalgeographic.com/adventure/images/02_06/Appalachian_TOPO_5.jpg</a:t>
            </a:r>
          </a:p>
        </p:txBody>
      </p:sp>
    </p:spTree>
    <p:extLst>
      <p:ext uri="{BB962C8B-B14F-4D97-AF65-F5344CB8AC3E}">
        <p14:creationId xmlns:p14="http://schemas.microsoft.com/office/powerpoint/2010/main" val="244092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n-US" altLang="en-US" dirty="0">
                <a:sym typeface="Symbol" pitchFamily="18" charset="2"/>
              </a:rPr>
              <a:t>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12900"/>
            <a:ext cx="459719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44734"/>
            <a:ext cx="23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Picture from Wikipedia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0696" y="13081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79096" y="38608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35590" y="3886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15296" y="137263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2438400"/>
            <a:ext cx="2209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b="1" dirty="0">
                <a:sym typeface="Symbol" pitchFamily="18" charset="2"/>
              </a:rPr>
              <a:t>t</a:t>
            </a:r>
            <a:r>
              <a:rPr lang="en-US" b="1" dirty="0" smtClean="0"/>
              <a:t>oo small: </a:t>
            </a:r>
            <a:r>
              <a:rPr lang="en-US" dirty="0" smtClean="0"/>
              <a:t>many steps needed to converge.</a:t>
            </a:r>
          </a:p>
          <a:p>
            <a:endParaRPr lang="en-US" dirty="0"/>
          </a:p>
          <a:p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b="1" dirty="0">
                <a:sym typeface="Symbol" pitchFamily="18" charset="2"/>
              </a:rPr>
              <a:t>t</a:t>
            </a:r>
            <a:r>
              <a:rPr lang="en-US" b="1" dirty="0" smtClean="0"/>
              <a:t>oo large: </a:t>
            </a:r>
            <a:r>
              <a:rPr lang="en-US" dirty="0" smtClean="0"/>
              <a:t>zigzags.</a:t>
            </a:r>
          </a:p>
          <a:p>
            <a:endParaRPr lang="en-US" dirty="0"/>
          </a:p>
          <a:p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b="1" dirty="0">
                <a:sym typeface="Symbol" pitchFamily="18" charset="2"/>
              </a:rPr>
              <a:t>o</a:t>
            </a:r>
            <a:r>
              <a:rPr lang="en-US" b="1" dirty="0" smtClean="0"/>
              <a:t>ptimal </a:t>
            </a:r>
            <a:r>
              <a:rPr lang="en-US" dirty="0" smtClean="0"/>
              <a:t>to second order: </a:t>
            </a:r>
          </a:p>
          <a:p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 smtClean="0"/>
              <a:t>- </a:t>
            </a:r>
            <a:r>
              <a:rPr lang="en-US" dirty="0" smtClean="0"/>
              <a:t>H</a:t>
            </a:r>
            <a:r>
              <a:rPr lang="en-US" baseline="30000" dirty="0" smtClean="0"/>
              <a:t>-1 </a:t>
            </a:r>
            <a:r>
              <a:rPr lang="en-US" altLang="en-US" dirty="0" smtClean="0">
                <a:sym typeface="Symbol" pitchFamily="18" charset="2"/>
              </a:rPr>
              <a:t>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endParaRPr lang="en-US" dirty="0" smtClean="0"/>
          </a:p>
          <a:p>
            <a:r>
              <a:rPr lang="en-US" dirty="0" smtClean="0"/>
              <a:t>Newton’s method</a:t>
            </a:r>
          </a:p>
          <a:p>
            <a:endParaRPr lang="en-US" dirty="0"/>
          </a:p>
          <a:p>
            <a:r>
              <a:rPr lang="en-US" dirty="0" smtClean="0"/>
              <a:t>H</a:t>
            </a:r>
            <a:r>
              <a:rPr lang="en-US" baseline="30000" dirty="0"/>
              <a:t> </a:t>
            </a:r>
            <a:r>
              <a:rPr lang="en-US" dirty="0" smtClean="0"/>
              <a:t>= [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err="1">
                <a:sym typeface="Symbol" pitchFamily="18" charset="2"/>
              </a:rPr>
              <a:t>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r>
              <a:rPr lang="en-US" altLang="en-US" dirty="0" smtClean="0"/>
              <a:t>Hessian</a:t>
            </a:r>
            <a:endParaRPr lang="en-US" altLang="en-US" dirty="0"/>
          </a:p>
          <a:p>
            <a:endParaRPr lang="en-US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1594" y="2743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Contours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R[w1, w2]=</a:t>
            </a:r>
            <a:r>
              <a:rPr lang="en-US" dirty="0" err="1" smtClean="0">
                <a:solidFill>
                  <a:srgbClr val="C00000"/>
                </a:solidFill>
              </a:rPr>
              <a:t>cte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797566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62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gradient is a linear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</a:t>
            </a:r>
            <a:r>
              <a:rPr lang="en-US" altLang="en-US" sz="3200" b="1" dirty="0" smtClean="0"/>
              <a:t>w</a:t>
            </a:r>
            <a:r>
              <a:rPr lang="en-US" altLang="en-US" sz="3200" dirty="0" smtClean="0"/>
              <a:t>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</a:t>
            </a:r>
            <a:r>
              <a:rPr lang="en-US" altLang="en-US" sz="3200" dirty="0" smtClean="0"/>
              <a:t>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/>
              <a:t>k</a:t>
            </a:r>
            <a:r>
              <a:rPr lang="en-US" altLang="en-US" sz="3200" dirty="0" smtClean="0">
                <a:sym typeface="Symbol" pitchFamily="18" charset="2"/>
              </a:rPr>
              <a:t>,</a:t>
            </a:r>
            <a:r>
              <a:rPr lang="en-US" altLang="en-US" sz="3200" baseline="30000" dirty="0" smtClean="0"/>
              <a:t> </a:t>
            </a:r>
            <a:r>
              <a:rPr lang="en-US" altLang="en-US" sz="3200" b="1" dirty="0"/>
              <a:t>w</a:t>
            </a:r>
            <a:r>
              <a:rPr lang="en-US" altLang="en-US" sz="3200" dirty="0" smtClean="0"/>
              <a:t>)</a:t>
            </a:r>
            <a:r>
              <a:rPr lang="en-US" altLang="en-US" sz="3200" dirty="0" smtClean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True gradient:</a:t>
            </a:r>
          </a:p>
          <a:p>
            <a:pPr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R/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           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=[</a:t>
            </a:r>
            <a:r>
              <a:rPr lang="en-US" altLang="en-US" dirty="0">
                <a:sym typeface="Symbol" pitchFamily="18" charset="2"/>
              </a:rPr>
              <a:t>R/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  <a:endParaRPr lang="en-US" altLang="en-US" baseline="-25000" dirty="0"/>
          </a:p>
          <a:p>
            <a:pPr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Stochastic </a:t>
            </a:r>
            <a:r>
              <a:rPr lang="en-US" dirty="0"/>
              <a:t>gradient: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dirty="0" smtClean="0">
                <a:sym typeface="Symbol" pitchFamily="18" charset="2"/>
              </a:rPr>
              <a:t>L/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dirty="0">
                <a:sym typeface="Symbol" pitchFamily="18" charset="2"/>
              </a:rPr>
              <a:t>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=[</a:t>
            </a:r>
            <a:r>
              <a:rPr lang="en-US" altLang="en-US" dirty="0" smtClean="0">
                <a:sym typeface="Symbol" pitchFamily="18" charset="2"/>
              </a:rPr>
              <a:t>L/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</a:p>
          <a:p>
            <a:pPr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marL="342900" lvl="1" indent="-342900">
              <a:buNone/>
            </a:pPr>
            <a:r>
              <a:rPr lang="en-US" altLang="en-US" sz="3200" dirty="0" smtClean="0"/>
              <a:t>			</a:t>
            </a:r>
            <a:r>
              <a:rPr lang="en-US" altLang="en-US" sz="3300" dirty="0" smtClean="0">
                <a:sym typeface="Symbol" pitchFamily="18" charset="2"/>
              </a:rPr>
              <a:t>∇</a:t>
            </a:r>
            <a:r>
              <a:rPr lang="en-US" altLang="en-US" sz="3300" b="1" baseline="-25000" dirty="0">
                <a:sym typeface="Symbol" pitchFamily="18" charset="2"/>
              </a:rPr>
              <a:t>w</a:t>
            </a:r>
            <a:r>
              <a:rPr lang="en-US" altLang="en-US" sz="3300" dirty="0" smtClean="0">
                <a:sym typeface="Symbol" pitchFamily="18" charset="2"/>
              </a:rPr>
              <a:t> </a:t>
            </a:r>
            <a:r>
              <a:rPr lang="en-US" altLang="en-US" sz="3300" dirty="0" smtClean="0"/>
              <a:t>R[</a:t>
            </a:r>
            <a:r>
              <a:rPr lang="en-US" altLang="en-US" sz="3300" b="1" dirty="0"/>
              <a:t>w</a:t>
            </a:r>
            <a:r>
              <a:rPr lang="en-US" altLang="en-US" sz="3300" dirty="0" smtClean="0"/>
              <a:t>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 smtClean="0"/>
              <a:t>k</a:t>
            </a:r>
            <a:r>
              <a:rPr lang="en-US" altLang="en-US" sz="3200" baseline="-25000" dirty="0" smtClean="0"/>
              <a:t>=1:N</a:t>
            </a:r>
            <a:r>
              <a:rPr lang="en-US" altLang="en-US" sz="3200" dirty="0" smtClean="0"/>
              <a:t> </a:t>
            </a:r>
            <a:r>
              <a:rPr lang="en-US" altLang="en-US" sz="3300" dirty="0">
                <a:sym typeface="Symbol" pitchFamily="18" charset="2"/>
              </a:rPr>
              <a:t>∇</a:t>
            </a:r>
            <a:r>
              <a:rPr lang="en-US" altLang="en-US" sz="3300" b="1" baseline="-25000" dirty="0" smtClean="0">
                <a:sym typeface="Symbol" pitchFamily="18" charset="2"/>
              </a:rPr>
              <a:t>w </a:t>
            </a:r>
            <a:r>
              <a:rPr lang="en-US" altLang="en-US" sz="3300" dirty="0" smtClean="0">
                <a:sym typeface="Symbol" pitchFamily="18" charset="2"/>
              </a:rPr>
              <a:t>L</a:t>
            </a:r>
            <a:r>
              <a:rPr lang="en-US" altLang="en-US" sz="3300" dirty="0" smtClean="0"/>
              <a:t>( </a:t>
            </a:r>
            <a:r>
              <a:rPr lang="en-US" altLang="en-US" sz="3300" dirty="0"/>
              <a:t>f(</a:t>
            </a:r>
            <a:r>
              <a:rPr lang="en-US" altLang="en-US" sz="3300" b="1" dirty="0" err="1"/>
              <a:t>x</a:t>
            </a:r>
            <a:r>
              <a:rPr lang="en-US" altLang="en-US" sz="3300" baseline="30000" dirty="0" err="1"/>
              <a:t>k</a:t>
            </a:r>
            <a:r>
              <a:rPr lang="en-US" altLang="en-US" sz="3300" dirty="0">
                <a:sym typeface="Symbol" pitchFamily="18" charset="2"/>
              </a:rPr>
              <a:t>,</a:t>
            </a:r>
            <a:r>
              <a:rPr lang="en-US" altLang="en-US" sz="3300" baseline="30000" dirty="0"/>
              <a:t> </a:t>
            </a:r>
            <a:r>
              <a:rPr lang="en-US" altLang="en-US" sz="3300" b="1" dirty="0"/>
              <a:t>w</a:t>
            </a:r>
            <a:r>
              <a:rPr lang="en-US" altLang="en-US" sz="3300" dirty="0"/>
              <a:t>)</a:t>
            </a:r>
            <a:r>
              <a:rPr lang="en-US" altLang="en-US" sz="3300" dirty="0">
                <a:sym typeface="Symbol" pitchFamily="18" charset="2"/>
              </a:rPr>
              <a:t>, </a:t>
            </a:r>
            <a:r>
              <a:rPr lang="en-US" altLang="en-US" sz="3300" dirty="0" err="1">
                <a:sym typeface="Symbol" pitchFamily="18" charset="2"/>
              </a:rPr>
              <a:t>y</a:t>
            </a:r>
            <a:r>
              <a:rPr lang="en-US" altLang="en-US" sz="3300" baseline="30000" dirty="0" err="1"/>
              <a:t>k</a:t>
            </a:r>
            <a:r>
              <a:rPr lang="en-US" altLang="en-US" sz="3300" baseline="-25000" dirty="0"/>
              <a:t> </a:t>
            </a:r>
            <a:r>
              <a:rPr lang="en-US" altLang="en-US" sz="3300" dirty="0">
                <a:sym typeface="Symbol" pitchFamily="18" charset="2"/>
              </a:rPr>
              <a:t>)</a:t>
            </a:r>
          </a:p>
          <a:p>
            <a:pPr marL="342900" lvl="1" indent="-342900">
              <a:buNone/>
            </a:pPr>
            <a:endParaRPr lang="en-US" altLang="en-US" sz="3300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480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5334000"/>
            <a:ext cx="563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810000"/>
            <a:ext cx="9144000" cy="3059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gradient is a linear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</a:t>
            </a:r>
            <a:r>
              <a:rPr lang="en-US" altLang="en-US" sz="3200" b="1" dirty="0" smtClean="0"/>
              <a:t>w</a:t>
            </a:r>
            <a:r>
              <a:rPr lang="en-US" altLang="en-US" sz="3200" dirty="0" smtClean="0"/>
              <a:t>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</a:t>
            </a:r>
            <a:r>
              <a:rPr lang="en-US" altLang="en-US" sz="3200" dirty="0" smtClean="0"/>
              <a:t>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/>
              <a:t>k</a:t>
            </a:r>
            <a:r>
              <a:rPr lang="en-US" altLang="en-US" sz="3200" dirty="0" smtClean="0">
                <a:sym typeface="Symbol" pitchFamily="18" charset="2"/>
              </a:rPr>
              <a:t>,</a:t>
            </a:r>
            <a:r>
              <a:rPr lang="en-US" altLang="en-US" sz="3200" baseline="30000" dirty="0" smtClean="0"/>
              <a:t> </a:t>
            </a:r>
            <a:r>
              <a:rPr lang="en-US" altLang="en-US" sz="3200" b="1" dirty="0"/>
              <a:t>w</a:t>
            </a:r>
            <a:r>
              <a:rPr lang="en-US" altLang="en-US" sz="3200" dirty="0" smtClean="0"/>
              <a:t>)</a:t>
            </a:r>
            <a:r>
              <a:rPr lang="en-US" altLang="en-US" sz="3200" dirty="0" smtClean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True (total) gradient:</a:t>
            </a:r>
          </a:p>
          <a:p>
            <a:pPr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R/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           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=[</a:t>
            </a:r>
            <a:r>
              <a:rPr lang="en-US" altLang="en-US" dirty="0">
                <a:sym typeface="Symbol" pitchFamily="18" charset="2"/>
              </a:rPr>
              <a:t>R/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  <a:endParaRPr lang="en-US" altLang="en-US" baseline="-25000" dirty="0"/>
          </a:p>
          <a:p>
            <a:pPr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Stochastic </a:t>
            </a:r>
            <a:r>
              <a:rPr lang="en-US" dirty="0"/>
              <a:t>gradient: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dirty="0" smtClean="0">
                <a:sym typeface="Symbol" pitchFamily="18" charset="2"/>
              </a:rPr>
              <a:t>L/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dirty="0">
                <a:sym typeface="Symbol" pitchFamily="18" charset="2"/>
              </a:rPr>
              <a:t>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=[</a:t>
            </a:r>
            <a:r>
              <a:rPr lang="en-US" altLang="en-US" dirty="0" smtClean="0">
                <a:sym typeface="Symbol" pitchFamily="18" charset="2"/>
              </a:rPr>
              <a:t>L/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>
                <a:sym typeface="Symbol" pitchFamily="18" charset="2"/>
              </a:rPr>
              <a:t>w</a:t>
            </a:r>
            <a:r>
              <a:rPr lang="en-US" altLang="en-US" baseline="-25000" dirty="0" err="1"/>
              <a:t>i</a:t>
            </a:r>
            <a:r>
              <a:rPr lang="en-US" altLang="en-US" dirty="0" smtClean="0">
                <a:sym typeface="Symbol" pitchFamily="18" charset="2"/>
              </a:rPr>
              <a:t>]</a:t>
            </a:r>
          </a:p>
          <a:p>
            <a:pPr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marL="342900" lvl="1" indent="-342900">
              <a:buNone/>
            </a:pPr>
            <a:r>
              <a:rPr lang="en-US" altLang="en-US" sz="3200" dirty="0" smtClean="0"/>
              <a:t>			</a:t>
            </a:r>
            <a:r>
              <a:rPr lang="en-US" altLang="en-US" sz="3300" dirty="0" smtClean="0">
                <a:sym typeface="Symbol" pitchFamily="18" charset="2"/>
              </a:rPr>
              <a:t>∇</a:t>
            </a:r>
            <a:r>
              <a:rPr lang="en-US" altLang="en-US" sz="3300" b="1" baseline="-25000" dirty="0">
                <a:sym typeface="Symbol" pitchFamily="18" charset="2"/>
              </a:rPr>
              <a:t>w</a:t>
            </a:r>
            <a:r>
              <a:rPr lang="en-US" altLang="en-US" sz="3300" dirty="0" smtClean="0">
                <a:sym typeface="Symbol" pitchFamily="18" charset="2"/>
              </a:rPr>
              <a:t> </a:t>
            </a:r>
            <a:r>
              <a:rPr lang="en-US" altLang="en-US" sz="3300" dirty="0" smtClean="0"/>
              <a:t>R[</a:t>
            </a:r>
            <a:r>
              <a:rPr lang="en-US" altLang="en-US" sz="3300" b="1" dirty="0"/>
              <a:t>w</a:t>
            </a:r>
            <a:r>
              <a:rPr lang="en-US" altLang="en-US" sz="3300" dirty="0" smtClean="0"/>
              <a:t>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 smtClean="0"/>
              <a:t>k</a:t>
            </a:r>
            <a:r>
              <a:rPr lang="en-US" altLang="en-US" sz="3200" baseline="-25000" dirty="0" smtClean="0"/>
              <a:t>=1:N</a:t>
            </a:r>
            <a:r>
              <a:rPr lang="en-US" altLang="en-US" sz="3200" dirty="0" smtClean="0"/>
              <a:t> </a:t>
            </a:r>
            <a:r>
              <a:rPr lang="en-US" altLang="en-US" sz="3300" dirty="0">
                <a:sym typeface="Symbol" pitchFamily="18" charset="2"/>
              </a:rPr>
              <a:t>∇</a:t>
            </a:r>
            <a:r>
              <a:rPr lang="en-US" altLang="en-US" sz="3300" b="1" baseline="-25000" dirty="0" smtClean="0">
                <a:sym typeface="Symbol" pitchFamily="18" charset="2"/>
              </a:rPr>
              <a:t>w </a:t>
            </a:r>
            <a:r>
              <a:rPr lang="en-US" altLang="en-US" sz="3300" dirty="0" smtClean="0">
                <a:sym typeface="Symbol" pitchFamily="18" charset="2"/>
              </a:rPr>
              <a:t>L</a:t>
            </a:r>
            <a:r>
              <a:rPr lang="en-US" altLang="en-US" sz="3300" dirty="0" smtClean="0"/>
              <a:t>( </a:t>
            </a:r>
            <a:r>
              <a:rPr lang="en-US" altLang="en-US" sz="3300" dirty="0"/>
              <a:t>f(</a:t>
            </a:r>
            <a:r>
              <a:rPr lang="en-US" altLang="en-US" sz="3300" b="1" dirty="0" err="1"/>
              <a:t>x</a:t>
            </a:r>
            <a:r>
              <a:rPr lang="en-US" altLang="en-US" sz="3300" baseline="30000" dirty="0" err="1"/>
              <a:t>k</a:t>
            </a:r>
            <a:r>
              <a:rPr lang="en-US" altLang="en-US" sz="3300" dirty="0">
                <a:sym typeface="Symbol" pitchFamily="18" charset="2"/>
              </a:rPr>
              <a:t>,</a:t>
            </a:r>
            <a:r>
              <a:rPr lang="en-US" altLang="en-US" sz="3300" baseline="30000" dirty="0"/>
              <a:t> </a:t>
            </a:r>
            <a:r>
              <a:rPr lang="en-US" altLang="en-US" sz="3300" b="1" dirty="0"/>
              <a:t>w</a:t>
            </a:r>
            <a:r>
              <a:rPr lang="en-US" altLang="en-US" sz="3300" dirty="0"/>
              <a:t>)</a:t>
            </a:r>
            <a:r>
              <a:rPr lang="en-US" altLang="en-US" sz="3300" dirty="0">
                <a:sym typeface="Symbol" pitchFamily="18" charset="2"/>
              </a:rPr>
              <a:t>, </a:t>
            </a:r>
            <a:r>
              <a:rPr lang="en-US" altLang="en-US" sz="3300" dirty="0" err="1">
                <a:sym typeface="Symbol" pitchFamily="18" charset="2"/>
              </a:rPr>
              <a:t>y</a:t>
            </a:r>
            <a:r>
              <a:rPr lang="en-US" altLang="en-US" sz="3300" baseline="30000" dirty="0" err="1"/>
              <a:t>k</a:t>
            </a:r>
            <a:r>
              <a:rPr lang="en-US" altLang="en-US" sz="3300" baseline="-25000" dirty="0"/>
              <a:t> </a:t>
            </a:r>
            <a:r>
              <a:rPr lang="en-US" altLang="en-US" sz="3300" dirty="0">
                <a:sym typeface="Symbol" pitchFamily="18" charset="2"/>
              </a:rPr>
              <a:t>)</a:t>
            </a:r>
          </a:p>
          <a:p>
            <a:pPr marL="342900" lvl="1" indent="-342900">
              <a:buNone/>
            </a:pPr>
            <a:endParaRPr lang="en-US" altLang="en-US" sz="3300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480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5334000"/>
            <a:ext cx="563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4984" y="6324600"/>
            <a:ext cx="729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The total gradient is the average over the gradients of single samples, 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883466" y="482025"/>
            <a:ext cx="733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Stochastic </a:t>
            </a:r>
            <a:r>
              <a:rPr lang="en-US" sz="3200" b="1" dirty="0" smtClean="0"/>
              <a:t>gradient</a:t>
            </a:r>
            <a:r>
              <a:rPr lang="en-US" sz="3200" dirty="0" smtClean="0"/>
              <a:t>: one example at a time</a:t>
            </a:r>
            <a:endParaRPr lang="en-US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541667" y="1262291"/>
            <a:ext cx="4968315" cy="3794893"/>
            <a:chOff x="1504833" y="1539871"/>
            <a:chExt cx="6218044" cy="4742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302" y="1539871"/>
              <a:ext cx="5836575" cy="464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504833" y="3478768"/>
              <a:ext cx="628767" cy="461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00433" y="5820770"/>
              <a:ext cx="628767" cy="461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8792" y="1828800"/>
              <a:ext cx="2116835" cy="80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Contours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R[w1, w2]=</a:t>
              </a:r>
              <a:r>
                <a:rPr lang="en-US" dirty="0" err="1" smtClean="0">
                  <a:solidFill>
                    <a:srgbClr val="C00000"/>
                  </a:solidFill>
                </a:rPr>
                <a:t>cte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0" y="4797100"/>
            <a:ext cx="275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Picture from holehouse.org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5105400"/>
            <a:ext cx="8442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recipe (</a:t>
            </a:r>
            <a:r>
              <a:rPr lang="en-US" dirty="0" err="1" smtClean="0"/>
              <a:t>Bottou</a:t>
            </a:r>
            <a:r>
              <a:rPr lang="en-US" dirty="0" smtClean="0"/>
              <a:t>, 2010):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Shuffle examples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the learning rate (~t</a:t>
            </a:r>
            <a:r>
              <a:rPr lang="en-US" baseline="30000" dirty="0" smtClean="0"/>
              <a:t>-a</a:t>
            </a:r>
            <a:r>
              <a:rPr lang="en-US" dirty="0"/>
              <a:t> </a:t>
            </a:r>
            <a:r>
              <a:rPr lang="en-US" dirty="0" smtClean="0"/>
              <a:t>0.5≤a≤1; Xu, 2010, Bach, 2015; experiment on data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verage of w(t) to smooth the result (</a:t>
            </a:r>
            <a:r>
              <a:rPr lang="en-US" dirty="0" err="1" smtClean="0"/>
              <a:t>Polyak</a:t>
            </a:r>
            <a:r>
              <a:rPr lang="en-US" dirty="0" smtClean="0"/>
              <a:t>, </a:t>
            </a:r>
            <a:r>
              <a:rPr lang="en-US" dirty="0" err="1" smtClean="0"/>
              <a:t>Juditsky</a:t>
            </a:r>
            <a:r>
              <a:rPr lang="en-US" dirty="0" smtClean="0"/>
              <a:t>, 1992)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pass only for “big data”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1524000"/>
            <a:ext cx="1752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L</a:t>
            </a:r>
            <a:endParaRPr lang="en-US" altLang="en-US" dirty="0" smtClean="0">
              <a:sym typeface="Symbol" pitchFamily="18" charset="2"/>
            </a:endParaRPr>
          </a:p>
          <a:p>
            <a:endParaRPr lang="en-US" dirty="0" smtClean="0"/>
          </a:p>
          <a:p>
            <a:r>
              <a:rPr lang="en-US" dirty="0" smtClean="0"/>
              <a:t>The average of stochastic steps is different from the true gradient if we </a:t>
            </a:r>
            <a:r>
              <a:rPr lang="en-US" b="1" dirty="0" err="1" smtClean="0">
                <a:solidFill>
                  <a:srgbClr val="0066FF"/>
                </a:solidFill>
              </a:rPr>
              <a:t>recompute</a:t>
            </a:r>
            <a:r>
              <a:rPr lang="en-US" dirty="0" smtClean="0"/>
              <a:t> the gradient after every </a:t>
            </a:r>
            <a:r>
              <a:rPr lang="en-US" b="1" dirty="0" smtClean="0">
                <a:solidFill>
                  <a:srgbClr val="0066FF"/>
                </a:solidFill>
              </a:rPr>
              <a:t>mini step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altLang="en-US" dirty="0" smtClean="0">
                <a:sym typeface="Symbol" pitchFamily="18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R[f] = </a:t>
            </a:r>
            <a:r>
              <a:rPr lang="en-US" altLang="en-US" sz="2400" dirty="0" smtClean="0"/>
              <a:t>(1/N)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 smtClean="0"/>
              <a:t>k</a:t>
            </a:r>
            <a:r>
              <a:rPr lang="en-US" altLang="en-US" sz="3200" baseline="-25000" dirty="0" smtClean="0"/>
              <a:t>=1:N</a:t>
            </a:r>
            <a:r>
              <a:rPr lang="en-US" altLang="en-US" sz="3200" dirty="0" smtClean="0"/>
              <a:t> L( 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/>
              <a:t>k</a:t>
            </a:r>
            <a:r>
              <a:rPr lang="en-US" altLang="en-US" sz="3200" dirty="0" smtClean="0"/>
              <a:t>)</a:t>
            </a:r>
            <a:r>
              <a:rPr lang="en-US" altLang="en-US" sz="3200" dirty="0" smtClean="0">
                <a:sym typeface="Symbol" pitchFamily="18" charset="2"/>
              </a:rPr>
              <a:t>, </a:t>
            </a:r>
            <a:r>
              <a:rPr lang="en-US" altLang="en-US" sz="3200" dirty="0" err="1" smtClean="0">
                <a:sym typeface="Symbol" pitchFamily="18" charset="2"/>
              </a:rPr>
              <a:t>y</a:t>
            </a:r>
            <a:r>
              <a:rPr lang="en-US" altLang="en-US" sz="3200" baseline="30000" dirty="0" err="1" smtClean="0"/>
              <a:t>k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y)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“functional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516220"/>
            <a:ext cx="9144000" cy="4353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28516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14600"/>
            <a:ext cx="5200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R[f] = </a:t>
            </a:r>
            <a:r>
              <a:rPr lang="en-US" altLang="en-US" sz="2400" dirty="0" smtClean="0"/>
              <a:t>(1/N)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 smtClean="0"/>
              <a:t>k</a:t>
            </a:r>
            <a:r>
              <a:rPr lang="en-US" altLang="en-US" sz="3200" baseline="-25000" dirty="0" smtClean="0"/>
              <a:t>=1:N</a:t>
            </a:r>
            <a:r>
              <a:rPr lang="en-US" altLang="en-US" sz="3200" dirty="0" smtClean="0"/>
              <a:t> L( 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/>
              <a:t>k</a:t>
            </a:r>
            <a:r>
              <a:rPr lang="en-US" altLang="en-US" sz="3200" dirty="0" smtClean="0"/>
              <a:t>)</a:t>
            </a:r>
            <a:r>
              <a:rPr lang="en-US" altLang="en-US" sz="3200" dirty="0" smtClean="0">
                <a:sym typeface="Symbol" pitchFamily="18" charset="2"/>
              </a:rPr>
              <a:t>, </a:t>
            </a:r>
            <a:r>
              <a:rPr lang="en-US" altLang="en-US" sz="3200" dirty="0" err="1" smtClean="0">
                <a:sym typeface="Symbol" pitchFamily="18" charset="2"/>
              </a:rPr>
              <a:t>y</a:t>
            </a:r>
            <a:r>
              <a:rPr lang="en-US" altLang="en-US" sz="3200" baseline="30000" dirty="0" err="1" smtClean="0"/>
              <a:t>k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y)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“functional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114800"/>
            <a:ext cx="9144000" cy="2752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R[f] = </a:t>
            </a:r>
            <a:r>
              <a:rPr lang="en-US" altLang="en-US" sz="2400" dirty="0" smtClean="0"/>
              <a:t>(1/N)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 smtClean="0"/>
              <a:t>k</a:t>
            </a:r>
            <a:r>
              <a:rPr lang="en-US" altLang="en-US" sz="3200" baseline="-25000" dirty="0" smtClean="0"/>
              <a:t>=1:N</a:t>
            </a:r>
            <a:r>
              <a:rPr lang="en-US" altLang="en-US" sz="3200" dirty="0" smtClean="0"/>
              <a:t> L( 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/>
              <a:t>k</a:t>
            </a:r>
            <a:r>
              <a:rPr lang="en-US" altLang="en-US" sz="3200" dirty="0" smtClean="0"/>
              <a:t>)</a:t>
            </a:r>
            <a:r>
              <a:rPr lang="en-US" altLang="en-US" sz="3200" dirty="0" smtClean="0">
                <a:sym typeface="Symbol" pitchFamily="18" charset="2"/>
              </a:rPr>
              <a:t>, </a:t>
            </a:r>
            <a:r>
              <a:rPr lang="en-US" altLang="en-US" sz="3200" dirty="0" err="1" smtClean="0">
                <a:sym typeface="Symbol" pitchFamily="18" charset="2"/>
              </a:rPr>
              <a:t>y</a:t>
            </a:r>
            <a:r>
              <a:rPr lang="en-US" altLang="en-US" sz="3200" baseline="30000" dirty="0" err="1" smtClean="0"/>
              <a:t>k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y)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err="1" smtClean="0">
                <a:sym typeface="Symbol" pitchFamily="18" charset="2"/>
              </a:rPr>
              <a:t>funtional</a:t>
            </a:r>
            <a:r>
              <a:rPr lang="en-US" altLang="en-US" dirty="0" smtClean="0">
                <a:sym typeface="Symbol" pitchFamily="18" charset="2"/>
              </a:rPr>
              <a:t>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 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“Functional margin” z = y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1430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52"/>
          <p:cNvSpPr>
            <a:spLocks noChangeArrowheads="1"/>
          </p:cNvSpPr>
          <p:nvPr/>
        </p:nvSpPr>
        <p:spPr bwMode="auto">
          <a:xfrm>
            <a:off x="5943600" y="495300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" name="Rectangle 1052"/>
          <p:cNvSpPr>
            <a:spLocks noChangeArrowheads="1"/>
          </p:cNvSpPr>
          <p:nvPr/>
        </p:nvSpPr>
        <p:spPr bwMode="auto">
          <a:xfrm>
            <a:off x="6088200" y="4583668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f(</a:t>
            </a: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altLang="en-US" b="0" dirty="0" smtClean="0">
                <a:solidFill>
                  <a:srgbClr val="C00000"/>
                </a:solidFill>
                <a:latin typeface="Arial" pitchFamily="34" charset="0"/>
              </a:rPr>
              <a:t>= 1</a:t>
            </a:r>
            <a:endParaRPr lang="en-US" altLang="en-US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" name="Rectangle 1052"/>
          <p:cNvSpPr>
            <a:spLocks noChangeArrowheads="1"/>
          </p:cNvSpPr>
          <p:nvPr/>
        </p:nvSpPr>
        <p:spPr bwMode="auto">
          <a:xfrm>
            <a:off x="6092023" y="4114800"/>
            <a:ext cx="99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f(</a:t>
            </a: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altLang="en-US" b="0" dirty="0" smtClean="0">
                <a:solidFill>
                  <a:srgbClr val="C00000"/>
                </a:solidFill>
                <a:latin typeface="Arial" pitchFamily="34" charset="0"/>
              </a:rPr>
              <a:t>= 2</a:t>
            </a:r>
            <a:endParaRPr lang="en-US" altLang="en-US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" name="Rectangle 1052"/>
          <p:cNvSpPr>
            <a:spLocks noChangeArrowheads="1"/>
          </p:cNvSpPr>
          <p:nvPr/>
        </p:nvSpPr>
        <p:spPr bwMode="auto">
          <a:xfrm>
            <a:off x="5974800" y="5337332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2" name="Rectangle 1052"/>
          <p:cNvSpPr>
            <a:spLocks noChangeArrowheads="1"/>
          </p:cNvSpPr>
          <p:nvPr/>
        </p:nvSpPr>
        <p:spPr bwMode="auto">
          <a:xfrm>
            <a:off x="3725409" y="5521998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-2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3225913" y="4876800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-3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6444734"/>
            <a:ext cx="23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Picture from Wikipedia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3372534"/>
            <a:ext cx="1752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Contours of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in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 Functions</a:t>
            </a:r>
          </a:p>
        </p:txBody>
      </p:sp>
      <p:pic>
        <p:nvPicPr>
          <p:cNvPr id="172036" name="Picture 4" descr="C:\Users\Isabelle\Projects\ETH\Presentations\Lecture1\los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Line 5"/>
          <p:cNvSpPr>
            <a:spLocks noChangeShapeType="1"/>
          </p:cNvSpPr>
          <p:nvPr/>
        </p:nvSpPr>
        <p:spPr bwMode="auto">
          <a:xfrm flipV="1">
            <a:off x="3851275" y="2605088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V="1">
            <a:off x="5591175" y="223837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7601400" y="573875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z=y 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L(f(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), y)</a:t>
            </a:r>
            <a:endParaRPr lang="en-US" altLang="en-US" sz="2800" dirty="0"/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3124200" y="15240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Decision boundary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81600" y="152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Margin</a:t>
            </a:r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723900" y="5943600"/>
            <a:ext cx="7086600" cy="457200"/>
            <a:chOff x="480" y="3744"/>
            <a:chExt cx="4464" cy="288"/>
          </a:xfrm>
        </p:grpSpPr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2448" y="3984"/>
              <a:ext cx="24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283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008000"/>
                  </a:solidFill>
                </a:rPr>
                <a:t>well classified</a:t>
              </a:r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 flipH="1" flipV="1">
              <a:off x="480" y="3984"/>
              <a:ext cx="19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Text Box 15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</a:rPr>
                <a:t>missclassified</a:t>
              </a:r>
            </a:p>
          </p:txBody>
        </p:sp>
      </p:grp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895600" y="4876800"/>
            <a:ext cx="1143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D60093"/>
                </a:solidFill>
              </a:rPr>
              <a:t>0/1 </a:t>
            </a:r>
            <a:r>
              <a:rPr lang="en-US" altLang="en-US" dirty="0" smtClean="0">
                <a:solidFill>
                  <a:srgbClr val="D60093"/>
                </a:solidFill>
              </a:rPr>
              <a:t>loss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D60093"/>
              </a:solidFill>
            </a:endParaRP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6781800" y="4207962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(1- 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3965400" y="4355068"/>
            <a:ext cx="228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33CC33"/>
                </a:solidFill>
              </a:rPr>
              <a:t>Hinge </a:t>
            </a:r>
            <a:r>
              <a:rPr lang="en-US" altLang="en-US" dirty="0">
                <a:solidFill>
                  <a:srgbClr val="33CC33"/>
                </a:solidFill>
              </a:rPr>
              <a:t>loss max(0,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648600" y="3893403"/>
            <a:ext cx="156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e</a:t>
            </a:r>
            <a:r>
              <a:rPr lang="en-US" altLang="en-US" baseline="30000" dirty="0"/>
              <a:t>-z</a:t>
            </a:r>
            <a:endParaRPr lang="en-US" altLang="en-US" dirty="0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210185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361238" y="5757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3848100" y="59531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2057400" y="4724400"/>
            <a:ext cx="1828800" cy="1066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496200" y="4724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max(0, -z)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5640" y="620475"/>
            <a:ext cx="20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risk is the average of the loss.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 smtClean="0"/>
              <a:t>Dual Hebb’s rule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</a:t>
            </a:r>
            <a:endParaRPr lang="en-US" altLang="en-US" sz="2400" b="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/>
              <a:t> </a:t>
            </a:r>
            <a:endParaRPr lang="en-US" altLang="en-US" b="0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	 if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)&lt;0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(</a:t>
            </a:r>
            <a:r>
              <a:rPr lang="en-US" altLang="en-US" dirty="0" err="1">
                <a:solidFill>
                  <a:srgbClr val="000099"/>
                </a:solidFill>
              </a:rPr>
              <a:t>Aizerman</a:t>
            </a:r>
            <a:r>
              <a:rPr lang="en-US" altLang="en-US" dirty="0">
                <a:solidFill>
                  <a:srgbClr val="000099"/>
                </a:solidFill>
              </a:rPr>
              <a:t> et al 1964) 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Hebb’s rule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18" charset="2"/>
              </a:rPr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>
                <a:solidFill>
                  <a:srgbClr val="CC3300"/>
                </a:solidFill>
              </a:rPr>
              <a:t>H</a:t>
            </a:r>
            <a:r>
              <a:rPr lang="en-US" altLang="en-US" dirty="0" smtClean="0">
                <a:solidFill>
                  <a:srgbClr val="CC3300"/>
                </a:solidFill>
              </a:rPr>
              <a:t>ebb 1949)</a:t>
            </a:r>
            <a:endParaRPr lang="en-US" altLang="en-US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Perceptron </a:t>
            </a:r>
            <a:r>
              <a:rPr lang="en-US" altLang="en-US" sz="2400" dirty="0"/>
              <a:t>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6844783" y="6259936"/>
            <a:ext cx="1866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 dirty="0">
                <a:solidFill>
                  <a:srgbClr val="CC3300"/>
                </a:solidFill>
              </a:rPr>
              <a:t>(ancestor of </a:t>
            </a:r>
            <a:r>
              <a:rPr lang="en-US" altLang="en-US" b="0" dirty="0" smtClean="0">
                <a:solidFill>
                  <a:srgbClr val="CC3300"/>
                </a:solidFill>
              </a:rPr>
              <a:t>SVM)</a:t>
            </a: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35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 if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000099"/>
                </a:solidFill>
              </a:rPr>
              <a:t>(</a:t>
            </a:r>
            <a:r>
              <a:rPr lang="en-US" altLang="en-US" b="0" dirty="0" err="1">
                <a:solidFill>
                  <a:srgbClr val="000099"/>
                </a:solidFill>
              </a:rPr>
              <a:t>Aizerman</a:t>
            </a:r>
            <a:r>
              <a:rPr lang="en-US" altLang="en-US" b="0" dirty="0">
                <a:solidFill>
                  <a:srgbClr val="000099"/>
                </a:solidFill>
              </a:rPr>
              <a:t> et al 1964)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000099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LMS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baseline="-25000" dirty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</a:t>
            </a:r>
            <a:r>
              <a:rPr lang="en-US" altLang="en-US" sz="2400" b="0" dirty="0"/>
              <a:t>(</a:t>
            </a:r>
            <a:r>
              <a:rPr lang="en-US" altLang="en-US" sz="2400" b="0" dirty="0" err="1"/>
              <a:t>y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- </a:t>
            </a:r>
            <a:r>
              <a:rPr lang="en-US" altLang="en-US" sz="2400" b="0" dirty="0" smtClean="0"/>
              <a:t>f(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)) 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Perceptron 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LMS regression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(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- f(</a:t>
            </a:r>
            <a:r>
              <a:rPr lang="en-US" altLang="en-US" sz="2400" b="1" dirty="0" err="1" smtClean="0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))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5969000" y="4979988"/>
            <a:ext cx="3175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(ancestor of SVM 1992,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similar to kernel Adatron, 1998,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and SMO, 1999)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Exercise: Gradient Descent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589088"/>
            <a:ext cx="7772400" cy="4114800"/>
          </a:xfrm>
        </p:spPr>
        <p:txBody>
          <a:bodyPr/>
          <a:lstStyle/>
          <a:p>
            <a:r>
              <a:rPr lang="en-US" altLang="en-US" dirty="0"/>
              <a:t>Linear discriminant 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Functional margin </a:t>
            </a:r>
            <a:r>
              <a:rPr lang="en-US" altLang="en-US" dirty="0" smtClean="0"/>
              <a:t>z = y 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), 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</a:p>
          <a:p>
            <a:r>
              <a:rPr lang="en-US" altLang="en-US" dirty="0"/>
              <a:t>Compute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z</a:t>
            </a:r>
            <a:r>
              <a:rPr lang="en-US" altLang="en-US" dirty="0" smtClean="0"/>
              <a:t>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Derive the learning rules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latin typeface="Symbol" pitchFamily="18" charset="2"/>
              </a:rPr>
              <a:t>=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corresponding to the following loss functions: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682750" y="4876582"/>
            <a:ext cx="1260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</a:t>
            </a:r>
            <a:r>
              <a:rPr lang="en-US" altLang="en-US" dirty="0" smtClean="0">
                <a:solidFill>
                  <a:srgbClr val="FF0000"/>
                </a:solidFill>
              </a:rPr>
              <a:t>L=(1- </a:t>
            </a:r>
            <a:r>
              <a:rPr lang="en-US" altLang="en-US" dirty="0">
                <a:solidFill>
                  <a:srgbClr val="FF0000"/>
                </a:solidFill>
              </a:rPr>
              <a:t>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759200" y="4587875"/>
            <a:ext cx="149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3CC33"/>
                </a:solidFill>
              </a:rPr>
              <a:t>SVC loss </a:t>
            </a:r>
            <a:r>
              <a:rPr lang="en-US" altLang="en-US" dirty="0" smtClean="0">
                <a:solidFill>
                  <a:srgbClr val="33CC33"/>
                </a:solidFill>
              </a:rPr>
              <a:t>L=max(0</a:t>
            </a:r>
            <a:r>
              <a:rPr lang="en-US" altLang="en-US" dirty="0">
                <a:solidFill>
                  <a:srgbClr val="33CC33"/>
                </a:solidFill>
              </a:rPr>
              <a:t>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561012" y="5603875"/>
            <a:ext cx="13398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L=log(1+e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6100763" y="4700588"/>
            <a:ext cx="16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</a:t>
            </a:r>
            <a:r>
              <a:rPr lang="en-US" altLang="en-US" dirty="0" smtClean="0"/>
              <a:t>L=e</a:t>
            </a:r>
            <a:r>
              <a:rPr lang="en-US" altLang="en-US" baseline="30000" dirty="0" smtClean="0"/>
              <a:t>-z</a:t>
            </a:r>
            <a:endParaRPr lang="en-US" altLang="en-US" dirty="0"/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312988" y="563245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</a:t>
            </a:r>
            <a:r>
              <a:rPr lang="en-US" altLang="en-US" dirty="0" smtClean="0">
                <a:solidFill>
                  <a:srgbClr val="FF9900"/>
                </a:solidFill>
              </a:rPr>
              <a:t>L=max(0</a:t>
            </a:r>
            <a:r>
              <a:rPr lang="en-US" altLang="en-US" dirty="0">
                <a:solidFill>
                  <a:srgbClr val="FF9900"/>
                </a:solidFill>
              </a:rPr>
              <a:t>, -z)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239" y="1828800"/>
            <a:ext cx="4678561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x</a:t>
            </a:r>
            <a:r>
              <a:rPr lang="en-US" altLang="en-US" baseline="-25000" dirty="0" smtClean="0"/>
              <a:t>i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x</a:t>
            </a:r>
            <a:r>
              <a:rPr lang="en-US" altLang="en-US" baseline="-25000" dirty="0"/>
              <a:t>i </a:t>
            </a:r>
            <a:endParaRPr lang="en-US" altLang="en-US" baseline="-25000" dirty="0" smtClean="0"/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747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     if </a:t>
            </a:r>
            <a:r>
              <a:rPr lang="en-US" altLang="en-US" sz="2800" dirty="0"/>
              <a:t>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dirty="0">
                <a:solidFill>
                  <a:srgbClr val="FF99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18288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 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 </a:t>
            </a: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8954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</a:t>
            </a: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 </a:t>
            </a:r>
            <a:r>
              <a:rPr lang="en-US" altLang="en-US" sz="2800" dirty="0">
                <a:solidFill>
                  <a:srgbClr val="0066FF"/>
                </a:solidFill>
              </a:rPr>
              <a:t>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</a:t>
            </a:r>
            <a:r>
              <a:rPr lang="en-US" altLang="en-US" sz="2800" dirty="0"/>
              <a:t>, if 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18" y="1926732"/>
            <a:ext cx="3412182" cy="201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Dual algorithm:</a:t>
            </a:r>
            <a:br>
              <a:rPr lang="en-US" altLang="en-US" dirty="0" smtClean="0"/>
            </a:br>
            <a:r>
              <a:rPr lang="en-US" altLang="en-US" dirty="0" smtClean="0"/>
              <a:t>Potential function learning algorithm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Perceptron: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smtClean="0">
                <a:latin typeface="Symbol" pitchFamily="18" charset="2"/>
              </a:rPr>
              <a:t>h </a:t>
            </a:r>
            <a:r>
              <a:rPr lang="en-US" altLang="en-US" dirty="0"/>
              <a:t>y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</a:t>
            </a:r>
            <a:r>
              <a:rPr lang="en-US" altLang="en-US" dirty="0"/>
              <a:t>if </a:t>
            </a:r>
            <a:r>
              <a:rPr lang="en-US" altLang="en-US" dirty="0" smtClean="0"/>
              <a:t>z&lt;0, 0 otherwise</a:t>
            </a:r>
          </a:p>
          <a:p>
            <a:r>
              <a:rPr lang="en-US" altLang="en-US" dirty="0" smtClean="0">
                <a:latin typeface="+mj-lt"/>
              </a:rPr>
              <a:t>For example </a:t>
            </a:r>
            <a:r>
              <a:rPr lang="en-US" altLang="en-US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C0000"/>
                </a:solidFill>
                <a:latin typeface="Symbol" pitchFamily="18" charset="2"/>
              </a:rPr>
              <a:t>	</a:t>
            </a:r>
            <a:r>
              <a:rPr lang="en-US" altLang="en-US" dirty="0" smtClean="0">
                <a:solidFill>
                  <a:srgbClr val="CC0000"/>
                </a:solidFill>
                <a:latin typeface="Symbol" pitchFamily="18" charset="2"/>
              </a:rPr>
              <a:t>		      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b="1" dirty="0" err="1" smtClean="0"/>
              <a:t>w</a:t>
            </a:r>
            <a:r>
              <a:rPr lang="en-US" altLang="en-US" sz="3200" dirty="0" smtClean="0"/>
              <a:t> 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 err="1" smtClean="0"/>
              <a:t>y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if z&lt;0, 0 otherwise</a:t>
            </a:r>
          </a:p>
          <a:p>
            <a:r>
              <a:rPr lang="en-US" altLang="en-US" b="1" dirty="0" smtClean="0">
                <a:solidFill>
                  <a:srgbClr val="CC0000"/>
                </a:solidFill>
              </a:rPr>
              <a:t>w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>
                <a:solidFill>
                  <a:srgbClr val="CC0000"/>
                </a:solidFill>
              </a:rPr>
              <a:t>= 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,    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endParaRPr lang="en-US" altLang="en-US" baseline="30000" dirty="0" smtClean="0">
              <a:solidFill>
                <a:srgbClr val="CC0000"/>
              </a:solidFill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Symbol" pitchFamily="18" charset="2"/>
              </a:rPr>
              <a:t>			               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Symbol" pitchFamily="18" charset="2"/>
              </a:rPr>
              <a:t>	</a:t>
            </a:r>
            <a:r>
              <a:rPr lang="en-US" altLang="en-US" sz="3200" dirty="0" smtClean="0">
                <a:latin typeface="Symbol" pitchFamily="18" charset="2"/>
              </a:rPr>
              <a:t>		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sz="3200" dirty="0" smtClean="0"/>
              <a:t>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 err="1"/>
              <a:t>y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/>
              <a:t> </a:t>
            </a:r>
            <a:endParaRPr lang="en-US" altLang="en-US" sz="3200" dirty="0" smtClean="0"/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38400" y="1625600"/>
            <a:ext cx="618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en-US" sz="2400" b="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Aizerman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Braverman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Rozonoer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1964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4800600"/>
            <a:ext cx="2712244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778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</a:t>
            </a:r>
            <a:r>
              <a:rPr lang="en-US" altLang="en-US" dirty="0" smtClean="0">
                <a:latin typeface="Symbol" pitchFamily="18" charset="2"/>
              </a:rPr>
              <a:t>Da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r>
              <a:rPr lang="en-US" altLang="en-US" dirty="0" smtClean="0">
                <a:latin typeface="+mj-lt"/>
              </a:rPr>
              <a:t>is different when</a:t>
            </a:r>
          </a:p>
          <a:p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>
                <a:latin typeface="Symbol" pitchFamily="18" charset="2"/>
              </a:rPr>
              <a:t>a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computed directly.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25" y="2362200"/>
            <a:ext cx="5772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Linearly separable?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435225"/>
            <a:ext cx="4160838" cy="3919538"/>
            <a:chOff x="0" y="2435225"/>
            <a:chExt cx="4160838" cy="3919538"/>
          </a:xfrm>
        </p:grpSpPr>
        <p:sp>
          <p:nvSpPr>
            <p:cNvPr id="258087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9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1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3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5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7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8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9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0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1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2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3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4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5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6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7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8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9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8112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3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4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5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6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7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8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74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44"/>
            <p:cNvSpPr>
              <a:spLocks noChangeArrowheads="1"/>
            </p:cNvSpPr>
            <p:nvPr/>
          </p:nvSpPr>
          <p:spPr bwMode="auto">
            <a:xfrm>
              <a:off x="2220913" y="43259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46"/>
            <p:cNvSpPr>
              <a:spLocks noChangeArrowheads="1"/>
            </p:cNvSpPr>
            <p:nvPr/>
          </p:nvSpPr>
          <p:spPr bwMode="auto">
            <a:xfrm>
              <a:off x="2200275" y="40767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8"/>
            <p:cNvSpPr>
              <a:spLocks/>
            </p:cNvSpPr>
            <p:nvPr/>
          </p:nvSpPr>
          <p:spPr bwMode="auto">
            <a:xfrm flipV="1">
              <a:off x="2200275" y="4387850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69588" y="1752599"/>
            <a:ext cx="78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Yes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35108" y="1752600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191977" y="2304650"/>
            <a:ext cx="2260800" cy="3556800"/>
          </a:xfrm>
          <a:custGeom>
            <a:avLst/>
            <a:gdLst>
              <a:gd name="connsiteX0" fmla="*/ 0 w 2260800"/>
              <a:gd name="connsiteY0" fmla="*/ 172800 h 3556800"/>
              <a:gd name="connsiteX1" fmla="*/ 259200 w 2260800"/>
              <a:gd name="connsiteY1" fmla="*/ 0 h 3556800"/>
              <a:gd name="connsiteX2" fmla="*/ 2260800 w 2260800"/>
              <a:gd name="connsiteY2" fmla="*/ 3412800 h 3556800"/>
              <a:gd name="connsiteX3" fmla="*/ 2001600 w 2260800"/>
              <a:gd name="connsiteY3" fmla="*/ 3556800 h 3556800"/>
              <a:gd name="connsiteX4" fmla="*/ 14400 w 2260800"/>
              <a:gd name="connsiteY4" fmla="*/ 115200 h 35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0" h="3556800">
                <a:moveTo>
                  <a:pt x="0" y="172800"/>
                </a:moveTo>
                <a:lnTo>
                  <a:pt x="259200" y="0"/>
                </a:lnTo>
                <a:lnTo>
                  <a:pt x="2260800" y="3412800"/>
                </a:lnTo>
                <a:lnTo>
                  <a:pt x="2001600" y="3556800"/>
                </a:lnTo>
                <a:lnTo>
                  <a:pt x="14400" y="1152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Large margin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435225"/>
            <a:ext cx="4160838" cy="3919538"/>
            <a:chOff x="0" y="2435225"/>
            <a:chExt cx="4160838" cy="3919538"/>
          </a:xfrm>
        </p:grpSpPr>
        <p:sp>
          <p:nvSpPr>
            <p:cNvPr id="258087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9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1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3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5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7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8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9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0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1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2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3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4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5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6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7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8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9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8112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3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4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5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6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7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8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1073150" y="2876550"/>
            <a:ext cx="2432049" cy="270430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685800" y="3065463"/>
            <a:ext cx="2895599" cy="26082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64"/>
          <p:cNvSpPr>
            <a:spLocks noChangeShapeType="1"/>
          </p:cNvSpPr>
          <p:nvPr/>
        </p:nvSpPr>
        <p:spPr bwMode="auto">
          <a:xfrm>
            <a:off x="1303338" y="2398930"/>
            <a:ext cx="1849437" cy="354784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64"/>
          <p:cNvSpPr>
            <a:spLocks noChangeShapeType="1"/>
          </p:cNvSpPr>
          <p:nvPr/>
        </p:nvSpPr>
        <p:spPr bwMode="auto">
          <a:xfrm>
            <a:off x="1225550" y="3028950"/>
            <a:ext cx="2432049" cy="270430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64"/>
          <p:cNvSpPr>
            <a:spLocks noChangeShapeType="1"/>
          </p:cNvSpPr>
          <p:nvPr/>
        </p:nvSpPr>
        <p:spPr bwMode="auto">
          <a:xfrm>
            <a:off x="838200" y="3217863"/>
            <a:ext cx="2895599" cy="26082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64"/>
          <p:cNvSpPr>
            <a:spLocks noChangeShapeType="1"/>
          </p:cNvSpPr>
          <p:nvPr/>
        </p:nvSpPr>
        <p:spPr bwMode="auto">
          <a:xfrm>
            <a:off x="1455738" y="2551330"/>
            <a:ext cx="1849437" cy="354784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5352238" y="2395565"/>
            <a:ext cx="1949450" cy="337497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Large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hinge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if z &lt; 1 </a:t>
            </a:r>
            <a:r>
              <a:rPr lang="en-US" altLang="en-US" sz="2800" dirty="0"/>
              <a:t>(misclassified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rgbClr val="00B050"/>
                </a:solidFill>
              </a:rPr>
              <a:t>within margin</a:t>
            </a:r>
            <a:r>
              <a:rPr lang="en-US" altLang="en-US" sz="2800" dirty="0" smtClean="0"/>
              <a:t>)</a:t>
            </a:r>
          </a:p>
          <a:p>
            <a:r>
              <a:rPr lang="en-US" altLang="en-US" sz="2800" dirty="0" smtClean="0"/>
              <a:t>0  otherwise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8" y="2768159"/>
            <a:ext cx="23650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33CC33"/>
                </a:solidFill>
              </a:rPr>
              <a:t>Hinge </a:t>
            </a:r>
            <a:r>
              <a:rPr lang="en-US" altLang="en-US" b="1" dirty="0">
                <a:solidFill>
                  <a:srgbClr val="33CC33"/>
                </a:solidFill>
              </a:rPr>
              <a:t>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0" y="2613600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Optimum margin</a:t>
            </a:r>
            <a:endParaRPr lang="en-US" alt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4876800" y="2819400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232176" y="2285993"/>
            <a:ext cx="2260800" cy="3556800"/>
          </a:xfrm>
          <a:custGeom>
            <a:avLst/>
            <a:gdLst>
              <a:gd name="connsiteX0" fmla="*/ 0 w 2260800"/>
              <a:gd name="connsiteY0" fmla="*/ 172800 h 3556800"/>
              <a:gd name="connsiteX1" fmla="*/ 259200 w 2260800"/>
              <a:gd name="connsiteY1" fmla="*/ 0 h 3556800"/>
              <a:gd name="connsiteX2" fmla="*/ 2260800 w 2260800"/>
              <a:gd name="connsiteY2" fmla="*/ 3412800 h 3556800"/>
              <a:gd name="connsiteX3" fmla="*/ 2001600 w 2260800"/>
              <a:gd name="connsiteY3" fmla="*/ 3556800 h 3556800"/>
              <a:gd name="connsiteX4" fmla="*/ 14400 w 2260800"/>
              <a:gd name="connsiteY4" fmla="*/ 115200 h 35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0" h="3556800">
                <a:moveTo>
                  <a:pt x="0" y="172800"/>
                </a:moveTo>
                <a:lnTo>
                  <a:pt x="259200" y="0"/>
                </a:lnTo>
                <a:lnTo>
                  <a:pt x="2260800" y="3412800"/>
                </a:lnTo>
                <a:lnTo>
                  <a:pt x="2001600" y="3556800"/>
                </a:lnTo>
                <a:lnTo>
                  <a:pt x="14400" y="1152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89112" y="2416568"/>
            <a:ext cx="4160838" cy="3919538"/>
            <a:chOff x="0" y="2435225"/>
            <a:chExt cx="4160838" cy="3919538"/>
          </a:xfrm>
        </p:grpSpPr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5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Line 64"/>
          <p:cNvSpPr>
            <a:spLocks noChangeShapeType="1"/>
          </p:cNvSpPr>
          <p:nvPr/>
        </p:nvSpPr>
        <p:spPr bwMode="auto">
          <a:xfrm>
            <a:off x="1392437" y="2376908"/>
            <a:ext cx="1949450" cy="337497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481188" y="1752599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Large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0631" y="1762773"/>
            <a:ext cx="267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Optimum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Rectangle 1052"/>
          <p:cNvSpPr>
            <a:spLocks noChangeArrowheads="1"/>
          </p:cNvSpPr>
          <p:nvPr/>
        </p:nvSpPr>
        <p:spPr bwMode="auto">
          <a:xfrm rot="3490698">
            <a:off x="1334638" y="257125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45" name="Rectangle 1052"/>
          <p:cNvSpPr>
            <a:spLocks noChangeArrowheads="1"/>
          </p:cNvSpPr>
          <p:nvPr/>
        </p:nvSpPr>
        <p:spPr bwMode="auto">
          <a:xfrm rot="3490698">
            <a:off x="2944363" y="491454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47" name="Rectangle 1052"/>
          <p:cNvSpPr>
            <a:spLocks noChangeArrowheads="1"/>
          </p:cNvSpPr>
          <p:nvPr/>
        </p:nvSpPr>
        <p:spPr bwMode="auto">
          <a:xfrm rot="3490698">
            <a:off x="2327337" y="5243145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02906" y="4295775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052"/>
          <p:cNvSpPr>
            <a:spLocks noChangeArrowheads="1"/>
          </p:cNvSpPr>
          <p:nvPr/>
        </p:nvSpPr>
        <p:spPr bwMode="auto">
          <a:xfrm rot="3490698">
            <a:off x="2964524" y="405852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7467" y="6137668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 smtClean="0"/>
              <a:t>ǁ</a:t>
            </a:r>
            <a:r>
              <a:rPr lang="en-US" altLang="en-US" sz="2000" b="1" dirty="0" err="1" smtClean="0"/>
              <a:t>w</a:t>
            </a:r>
            <a:r>
              <a:rPr lang="en-US" altLang="en-US" sz="2000" dirty="0" err="1" smtClean="0"/>
              <a:t>ǁ</a:t>
            </a:r>
            <a:r>
              <a:rPr lang="en-US" altLang="en-US" sz="2000" dirty="0" smtClean="0"/>
              <a:t> = 1</a:t>
            </a:r>
            <a:endParaRPr lang="en-US" sz="2000" dirty="0"/>
          </a:p>
        </p:txBody>
      </p:sp>
      <p:sp>
        <p:nvSpPr>
          <p:cNvPr id="165" name="Rectangle 164"/>
          <p:cNvSpPr/>
          <p:nvPr/>
        </p:nvSpPr>
        <p:spPr>
          <a:xfrm>
            <a:off x="4621134" y="6175927"/>
            <a:ext cx="3165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 smtClean="0"/>
              <a:t>M</a:t>
            </a:r>
            <a:r>
              <a:rPr lang="en-US" altLang="en-US" sz="2000" baseline="-25000" dirty="0" err="1"/>
              <a:t>opt</a:t>
            </a:r>
            <a:r>
              <a:rPr lang="en-US" altLang="en-US" sz="2000" dirty="0" smtClean="0"/>
              <a:t> = </a:t>
            </a:r>
            <a:r>
              <a:rPr lang="en-US" altLang="en-US" sz="2000" dirty="0" err="1" smtClean="0"/>
              <a:t>argmax</a:t>
            </a:r>
            <a:r>
              <a:rPr lang="en-US" altLang="en-US" sz="2000" baseline="-25000" dirty="0" err="1" smtClean="0"/>
              <a:t>w</a:t>
            </a:r>
            <a:r>
              <a:rPr lang="en-US" altLang="en-US" sz="2000" dirty="0" smtClean="0"/>
              <a:t> (min</a:t>
            </a:r>
            <a:r>
              <a:rPr lang="en-US" altLang="en-US" sz="2000" baseline="-25000" dirty="0" smtClean="0"/>
              <a:t>k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y</a:t>
            </a:r>
            <a:r>
              <a:rPr lang="en-US" altLang="en-US" sz="2000" baseline="30000" dirty="0" err="1" smtClean="0"/>
              <a:t>k</a:t>
            </a:r>
            <a:r>
              <a:rPr lang="en-US" altLang="en-US" sz="2000" dirty="0" err="1" smtClean="0"/>
              <a:t>f</a:t>
            </a:r>
            <a:r>
              <a:rPr lang="en-US" altLang="en-US" sz="2000" dirty="0" smtClean="0"/>
              <a:t>(</a:t>
            </a:r>
            <a:r>
              <a:rPr lang="en-US" altLang="en-US" sz="2000" b="1" dirty="0" err="1" smtClean="0"/>
              <a:t>x</a:t>
            </a:r>
            <a:r>
              <a:rPr lang="en-US" altLang="en-US" sz="2000" baseline="30000" dirty="0" err="1" smtClean="0"/>
              <a:t>k</a:t>
            </a:r>
            <a:r>
              <a:rPr lang="en-US" altLang="en-US" sz="2000" dirty="0" smtClean="0"/>
              <a:t>))</a:t>
            </a:r>
            <a:endParaRPr lang="en-US" sz="2000" dirty="0"/>
          </a:p>
        </p:txBody>
      </p:sp>
      <p:sp>
        <p:nvSpPr>
          <p:cNvPr id="172" name="Rectangle 1052"/>
          <p:cNvSpPr>
            <a:spLocks noChangeArrowheads="1"/>
          </p:cNvSpPr>
          <p:nvPr/>
        </p:nvSpPr>
        <p:spPr bwMode="auto">
          <a:xfrm rot="2692619">
            <a:off x="4991228" y="293953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3" name="Rectangle 1052"/>
          <p:cNvSpPr>
            <a:spLocks noChangeArrowheads="1"/>
          </p:cNvSpPr>
          <p:nvPr/>
        </p:nvSpPr>
        <p:spPr bwMode="auto">
          <a:xfrm rot="2692619">
            <a:off x="7265594" y="4779985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M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5" name="Rectangle 1052"/>
          <p:cNvSpPr>
            <a:spLocks noChangeArrowheads="1"/>
          </p:cNvSpPr>
          <p:nvPr/>
        </p:nvSpPr>
        <p:spPr bwMode="auto">
          <a:xfrm rot="2692619">
            <a:off x="6553835" y="5289927"/>
            <a:ext cx="1063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-M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20361369" flipV="1">
            <a:off x="6646268" y="4289968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052"/>
          <p:cNvSpPr>
            <a:spLocks noChangeArrowheads="1"/>
          </p:cNvSpPr>
          <p:nvPr/>
        </p:nvSpPr>
        <p:spPr bwMode="auto">
          <a:xfrm rot="2252067">
            <a:off x="6893566" y="395254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Optimum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hinge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                                                     z=y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only for min(z)</a:t>
            </a:r>
          </a:p>
          <a:p>
            <a:r>
              <a:rPr lang="en-US" altLang="en-US" sz="2800" dirty="0" smtClean="0"/>
              <a:t>0  otherwise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8" y="2768159"/>
            <a:ext cx="22888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33CC33"/>
                </a:solidFill>
              </a:rPr>
              <a:t>Hinge </a:t>
            </a:r>
            <a:r>
              <a:rPr lang="en-US" altLang="en-US" b="1" dirty="0">
                <a:solidFill>
                  <a:srgbClr val="33CC33"/>
                </a:solidFill>
              </a:rPr>
              <a:t>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5821" y="1219200"/>
            <a:ext cx="31977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Minover</a:t>
            </a:r>
            <a:r>
              <a:rPr lang="en-US" altLang="en-US" dirty="0" smtClean="0">
                <a:solidFill>
                  <a:srgbClr val="CC3300"/>
                </a:solidFill>
              </a:rPr>
              <a:t>, </a:t>
            </a:r>
            <a:r>
              <a:rPr lang="en-US" altLang="en-US" dirty="0" err="1" smtClean="0">
                <a:solidFill>
                  <a:srgbClr val="CC3300"/>
                </a:solidFill>
              </a:rPr>
              <a:t>Krauth-Mézard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</a:rPr>
              <a:t>1987)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Optimum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svc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                             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for min(z)                      </a:t>
            </a:r>
            <a:r>
              <a:rPr lang="en-US" altLang="en-US" sz="2800" dirty="0" smtClean="0">
                <a:latin typeface="Symbol" pitchFamily="18" charset="2"/>
              </a:rPr>
              <a:t>h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for min(z) </a:t>
            </a:r>
            <a:endParaRPr lang="en-US" altLang="en-US" sz="2800" dirty="0" smtClean="0"/>
          </a:p>
          <a:p>
            <a:r>
              <a:rPr lang="en-US" altLang="en-US" sz="2800" dirty="0" smtClean="0"/>
              <a:t>0  otherwise                              0  </a:t>
            </a:r>
            <a:r>
              <a:rPr lang="en-US" altLang="en-US" sz="2800" dirty="0"/>
              <a:t>otherwise</a:t>
            </a:r>
          </a:p>
          <a:p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9" y="2768159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33CC33"/>
                </a:solidFill>
              </a:rPr>
              <a:t>SVC 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5821" y="1219200"/>
            <a:ext cx="31977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Minover</a:t>
            </a:r>
            <a:r>
              <a:rPr lang="en-US" altLang="en-US" dirty="0" smtClean="0">
                <a:solidFill>
                  <a:srgbClr val="CC3300"/>
                </a:solidFill>
              </a:rPr>
              <a:t>, </a:t>
            </a:r>
            <a:r>
              <a:rPr lang="en-US" altLang="en-US" dirty="0" err="1" smtClean="0">
                <a:solidFill>
                  <a:srgbClr val="CC3300"/>
                </a:solidFill>
              </a:rPr>
              <a:t>Krauth-Mézard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</a:rPr>
              <a:t>1987)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34768" y="4572000"/>
            <a:ext cx="0" cy="15239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5805256" y="48648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21425" y="5856288"/>
            <a:ext cx="4283075" cy="7762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 dirty="0" err="1">
                <a:solidFill>
                  <a:srgbClr val="000099"/>
                </a:solidFill>
              </a:rPr>
              <a:t>Vapnik</a:t>
            </a:r>
            <a:r>
              <a:rPr lang="en-US" altLang="en-US" sz="2400" b="1" i="1" dirty="0">
                <a:solidFill>
                  <a:srgbClr val="000099"/>
                </a:solidFill>
              </a:rPr>
              <a:t>, 1962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grpSp>
        <p:nvGrpSpPr>
          <p:cNvPr id="774148" name="Group 1028"/>
          <p:cNvGrpSpPr>
            <a:grpSpLocks/>
          </p:cNvGrpSpPr>
          <p:nvPr/>
        </p:nvGrpSpPr>
        <p:grpSpPr bwMode="auto">
          <a:xfrm>
            <a:off x="2027238" y="1585913"/>
            <a:ext cx="5715000" cy="4205287"/>
            <a:chOff x="1277" y="999"/>
            <a:chExt cx="3600" cy="2649"/>
          </a:xfrm>
        </p:grpSpPr>
        <p:pic>
          <p:nvPicPr>
            <p:cNvPr id="774149" name="Picture 1029" descr="C:\Users\Isabelle\Projects\HDC\Reports\figures\linear_svm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" y="1169"/>
              <a:ext cx="3216" cy="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4150" name="Rectangle 1030"/>
            <p:cNvSpPr>
              <a:spLocks noChangeArrowheads="1"/>
            </p:cNvSpPr>
            <p:nvPr/>
          </p:nvSpPr>
          <p:spPr bwMode="auto">
            <a:xfrm>
              <a:off x="4378" y="999"/>
              <a:ext cx="499" cy="26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4151" name="Text Box 1031"/>
          <p:cNvSpPr txBox="1">
            <a:spLocks noChangeArrowheads="1"/>
          </p:cNvSpPr>
          <p:nvPr/>
        </p:nvSpPr>
        <p:spPr bwMode="auto">
          <a:xfrm>
            <a:off x="3140075" y="5969000"/>
            <a:ext cx="304800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b="0" dirty="0">
                <a:solidFill>
                  <a:srgbClr val="990000"/>
                </a:solidFill>
              </a:rPr>
              <a:t>f(</a:t>
            </a:r>
            <a:r>
              <a:rPr lang="en-US" altLang="en-US" sz="3200" dirty="0">
                <a:solidFill>
                  <a:srgbClr val="990000"/>
                </a:solidFill>
              </a:rPr>
              <a:t>x</a:t>
            </a:r>
            <a:r>
              <a:rPr lang="en-US" altLang="en-US" sz="3200" b="0" dirty="0">
                <a:solidFill>
                  <a:srgbClr val="990000"/>
                </a:solidFill>
              </a:rPr>
              <a:t>) = </a:t>
            </a:r>
            <a:r>
              <a:rPr lang="en-US" altLang="en-US" sz="3600" b="0" dirty="0">
                <a:solidFill>
                  <a:srgbClr val="990000"/>
                </a:solidFill>
                <a:latin typeface="Symbol" pitchFamily="18" charset="2"/>
              </a:rPr>
              <a:t>S</a:t>
            </a:r>
            <a:r>
              <a:rPr lang="en-US" altLang="en-US" sz="3200" b="0" baseline="-25000" dirty="0">
                <a:solidFill>
                  <a:srgbClr val="990000"/>
                </a:solidFill>
              </a:rPr>
              <a:t>i</a:t>
            </a:r>
            <a:r>
              <a:rPr lang="en-US" altLang="en-US" sz="3200" b="0" dirty="0">
                <a:solidFill>
                  <a:srgbClr val="990000"/>
                </a:solidFill>
              </a:rPr>
              <a:t> </a:t>
            </a:r>
            <a:r>
              <a:rPr lang="en-US" altLang="en-US" sz="3200" b="0" dirty="0" err="1">
                <a:solidFill>
                  <a:srgbClr val="990000"/>
                </a:solidFill>
              </a:rPr>
              <a:t>w</a:t>
            </a:r>
            <a:r>
              <a:rPr lang="en-US" altLang="en-US" sz="3200" b="0" baseline="-25000" dirty="0" err="1">
                <a:solidFill>
                  <a:srgbClr val="990000"/>
                </a:solidFill>
              </a:rPr>
              <a:t>i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200" b="0" dirty="0" smtClean="0">
                <a:solidFill>
                  <a:srgbClr val="990000"/>
                </a:solidFill>
                <a:sym typeface="Symbol" pitchFamily="18" charset="2"/>
              </a:rPr>
              <a:t>x</a:t>
            </a:r>
            <a:r>
              <a:rPr lang="en-US" altLang="en-US" sz="3200" b="0" baseline="-25000" dirty="0" smtClean="0">
                <a:solidFill>
                  <a:srgbClr val="990000"/>
                </a:solidFill>
              </a:rPr>
              <a:t>i </a:t>
            </a:r>
            <a:r>
              <a:rPr lang="en-US" altLang="en-US" sz="3200" b="0" dirty="0" smtClean="0">
                <a:solidFill>
                  <a:schemeClr val="bg1">
                    <a:lumMod val="75000"/>
                  </a:schemeClr>
                </a:solidFill>
              </a:rPr>
              <a:t>+ b</a:t>
            </a:r>
            <a:endParaRPr lang="en-US" altLang="en-US" sz="28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 dirty="0"/>
          </a:p>
        </p:txBody>
      </p:sp>
      <p:sp>
        <p:nvSpPr>
          <p:cNvPr id="774152" name="Text Box 1032"/>
          <p:cNvSpPr txBox="1">
            <a:spLocks noChangeArrowheads="1"/>
          </p:cNvSpPr>
          <p:nvPr/>
        </p:nvSpPr>
        <p:spPr bwMode="auto">
          <a:xfrm>
            <a:off x="7086600" y="5257800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990000"/>
                </a:solidFill>
              </a:rPr>
              <a:t>x</a:t>
            </a:r>
            <a:r>
              <a:rPr lang="en-US" altLang="en-US" sz="2800" b="0" baseline="-25000">
                <a:solidFill>
                  <a:srgbClr val="99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3" name="Text Box 1033"/>
          <p:cNvSpPr txBox="1">
            <a:spLocks noChangeArrowheads="1"/>
          </p:cNvSpPr>
          <p:nvPr/>
        </p:nvSpPr>
        <p:spPr bwMode="auto">
          <a:xfrm>
            <a:off x="1265238" y="1766888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990000"/>
                </a:solidFill>
              </a:rPr>
              <a:t>x</a:t>
            </a:r>
            <a:r>
              <a:rPr lang="en-US" altLang="en-US" sz="2800" b="0" baseline="-25000">
                <a:solidFill>
                  <a:srgbClr val="99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4" name="Text Box 1034"/>
          <p:cNvSpPr txBox="1">
            <a:spLocks noChangeArrowheads="1"/>
          </p:cNvSpPr>
          <p:nvPr/>
        </p:nvSpPr>
        <p:spPr bwMode="auto">
          <a:xfrm rot="1706697">
            <a:off x="2136775" y="3032125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= </a:t>
            </a:r>
            <a:r>
              <a:rPr lang="en-US" altLang="en-US" sz="2800">
                <a:solidFill>
                  <a:srgbClr val="000099"/>
                </a:solidFill>
              </a:rPr>
              <a:t>0</a:t>
            </a:r>
            <a:endParaRPr lang="en-US" altLang="en-US" sz="2800" b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5" name="Text Box 1035"/>
          <p:cNvSpPr txBox="1">
            <a:spLocks noChangeArrowheads="1"/>
          </p:cNvSpPr>
          <p:nvPr/>
        </p:nvSpPr>
        <p:spPr bwMode="auto">
          <a:xfrm>
            <a:off x="2055813" y="5149850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&lt;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4156" name="Text Box 1036"/>
          <p:cNvSpPr txBox="1">
            <a:spLocks noChangeArrowheads="1"/>
          </p:cNvSpPr>
          <p:nvPr/>
        </p:nvSpPr>
        <p:spPr bwMode="auto">
          <a:xfrm>
            <a:off x="5562600" y="2160588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&gt;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4157" name="Text Box 1037"/>
          <p:cNvSpPr txBox="1">
            <a:spLocks noChangeArrowheads="1"/>
          </p:cNvSpPr>
          <p:nvPr/>
        </p:nvSpPr>
        <p:spPr bwMode="auto">
          <a:xfrm>
            <a:off x="7100888" y="3459163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990033"/>
                </a:solidFill>
              </a:rPr>
              <a:t>x</a:t>
            </a:r>
            <a:r>
              <a:rPr lang="en-US" altLang="en-US" sz="2800" b="0">
                <a:solidFill>
                  <a:srgbClr val="990033"/>
                </a:solidFill>
              </a:rPr>
              <a:t> = [x</a:t>
            </a:r>
            <a:r>
              <a:rPr lang="en-US" altLang="en-US" sz="2800" b="0" baseline="-25000">
                <a:solidFill>
                  <a:srgbClr val="990033"/>
                </a:solidFill>
              </a:rPr>
              <a:t>1</a:t>
            </a:r>
            <a:r>
              <a:rPr lang="en-US" altLang="en-US" sz="2800" b="0">
                <a:solidFill>
                  <a:srgbClr val="990033"/>
                </a:solidFill>
              </a:rPr>
              <a:t>, x</a:t>
            </a:r>
            <a:r>
              <a:rPr lang="en-US" altLang="en-US" sz="2800" b="0" baseline="-25000">
                <a:solidFill>
                  <a:srgbClr val="990033"/>
                </a:solidFill>
              </a:rPr>
              <a:t>2</a:t>
            </a:r>
            <a:r>
              <a:rPr lang="en-US" altLang="en-US" sz="2800" b="0">
                <a:solidFill>
                  <a:srgbClr val="990033"/>
                </a:solidFill>
              </a:rPr>
              <a:t>]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Linear optimum margin classifier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Kernel “Trick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1301750" y="1905000"/>
            <a:ext cx="5461000" cy="3735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</a:rPr>
              <a:t>f(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4400" dirty="0" err="1" smtClean="0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</a:rPr>
              <a:t>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2800" b="1" dirty="0" smtClean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003399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003399"/>
                </a:solidFill>
              </a:rPr>
              <a:t>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f(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= </a:t>
            </a:r>
            <a:r>
              <a:rPr lang="en-US" altLang="en-US" sz="2800" b="1" dirty="0">
                <a:solidFill>
                  <a:srgbClr val="C00000"/>
                </a:solidFill>
              </a:rPr>
              <a:t>w </a:t>
            </a:r>
            <a:r>
              <a:rPr lang="en-US" altLang="en-US" sz="2800" dirty="0">
                <a:solidFill>
                  <a:srgbClr val="C00000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w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4400" dirty="0" err="1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C0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) 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24939" name="AutoShape 2059"/>
          <p:cNvSpPr>
            <a:spLocks noChangeArrowheads="1"/>
          </p:cNvSpPr>
          <p:nvPr/>
        </p:nvSpPr>
        <p:spPr bwMode="auto">
          <a:xfrm>
            <a:off x="2501900" y="3128962"/>
            <a:ext cx="660400" cy="11557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2060"/>
          <p:cNvSpPr>
            <a:spLocks noChangeArrowheads="1"/>
          </p:cNvSpPr>
          <p:nvPr/>
        </p:nvSpPr>
        <p:spPr bwMode="auto">
          <a:xfrm>
            <a:off x="3733800" y="311696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1pPr>
            <a:lvl2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2pPr>
            <a:lvl3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3pPr>
            <a:lvl4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4pPr>
            <a:lvl5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0" i="0" dirty="0">
                <a:latin typeface="+mj-lt"/>
              </a:rPr>
              <a:t>Dual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8161" y="1981200"/>
            <a:ext cx="3355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err="1">
                <a:solidFill>
                  <a:srgbClr val="002060"/>
                </a:solidFill>
                <a:latin typeface="Symbol" pitchFamily="18" charset="2"/>
              </a:rPr>
              <a:t>Da</a:t>
            </a:r>
            <a:r>
              <a:rPr lang="en-US" altLang="en-US" sz="2800" baseline="-25000" dirty="0" err="1">
                <a:solidFill>
                  <a:srgbClr val="002060"/>
                </a:solidFill>
              </a:rPr>
              <a:t>k</a:t>
            </a:r>
            <a:r>
              <a:rPr lang="en-US" altLang="en-US" sz="2800" baseline="-25000" dirty="0">
                <a:solidFill>
                  <a:srgbClr val="002060"/>
                </a:solidFill>
              </a:rPr>
              <a:t> </a:t>
            </a:r>
            <a:r>
              <a:rPr lang="en-US" altLang="en-US" sz="2800" baseline="-25000" dirty="0" smtClean="0">
                <a:solidFill>
                  <a:srgbClr val="002060"/>
                </a:solidFill>
              </a:rPr>
              <a:t> = </a:t>
            </a:r>
            <a:r>
              <a:rPr lang="en-US" altLang="en-US" sz="2800" dirty="0" smtClean="0">
                <a:solidFill>
                  <a:srgbClr val="002060"/>
                </a:solidFill>
                <a:latin typeface="Symbol" pitchFamily="18" charset="2"/>
              </a:rPr>
              <a:t>h </a:t>
            </a:r>
            <a:r>
              <a:rPr lang="en-US" altLang="en-US" sz="2800" dirty="0" err="1">
                <a:solidFill>
                  <a:srgbClr val="002060"/>
                </a:solidFill>
              </a:rPr>
              <a:t>y</a:t>
            </a:r>
            <a:r>
              <a:rPr lang="en-US" altLang="en-US" sz="2800" baseline="30000" dirty="0" err="1">
                <a:solidFill>
                  <a:srgbClr val="002060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, for min(z</a:t>
            </a:r>
            <a:r>
              <a:rPr lang="en-US" altLang="en-US" sz="2800" dirty="0" smtClean="0">
                <a:solidFill>
                  <a:srgbClr val="002060"/>
                </a:solidFill>
              </a:rPr>
              <a:t>), </a:t>
            </a:r>
          </a:p>
          <a:p>
            <a:r>
              <a:rPr lang="en-US" altLang="en-US" sz="2800" dirty="0" smtClean="0">
                <a:solidFill>
                  <a:srgbClr val="002060"/>
                </a:solidFill>
              </a:rPr>
              <a:t>          0 otherwise </a:t>
            </a:r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495800"/>
            <a:ext cx="3968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w</a:t>
            </a:r>
            <a:r>
              <a:rPr lang="en-US" altLang="en-US" sz="2800" dirty="0" smtClean="0">
                <a:solidFill>
                  <a:srgbClr val="C00000"/>
                </a:solidFill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Symbol" pitchFamily="18" charset="2"/>
              </a:rPr>
              <a:t>h </a:t>
            </a:r>
            <a:r>
              <a:rPr lang="en-US" altLang="en-US" sz="2800" dirty="0" smtClean="0">
                <a:solidFill>
                  <a:srgbClr val="C00000"/>
                </a:solidFill>
              </a:rPr>
              <a:t>y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 smtClean="0">
                <a:solidFill>
                  <a:srgbClr val="C00000"/>
                </a:solidFill>
              </a:rPr>
              <a:t>, for </a:t>
            </a:r>
            <a:r>
              <a:rPr lang="en-US" altLang="en-US" sz="2800" dirty="0">
                <a:solidFill>
                  <a:srgbClr val="C00000"/>
                </a:solidFill>
              </a:rPr>
              <a:t>min(z</a:t>
            </a:r>
            <a:r>
              <a:rPr lang="en-US" altLang="en-US" sz="2800" dirty="0" smtClean="0">
                <a:solidFill>
                  <a:srgbClr val="C00000"/>
                </a:solidFill>
              </a:rPr>
              <a:t>), </a:t>
            </a:r>
          </a:p>
          <a:p>
            <a:r>
              <a:rPr lang="en-US" altLang="en-US" sz="2800" dirty="0" smtClean="0">
                <a:solidFill>
                  <a:srgbClr val="C00000"/>
                </a:solidFill>
              </a:rPr>
              <a:t>          0 otherwise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1828800"/>
            <a:ext cx="3581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4284662"/>
            <a:ext cx="4044402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5" name="Picture 3" descr="C:\Users\Isabelle\Projects\HDC\Reports\figures\non_linear_svm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82403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1" y="5883275"/>
            <a:ext cx="4572000" cy="77628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 dirty="0" smtClean="0">
                <a:solidFill>
                  <a:srgbClr val="000099"/>
                </a:solidFill>
              </a:rPr>
              <a:t>SVM, </a:t>
            </a:r>
            <a:r>
              <a:rPr lang="en-US" altLang="en-US" sz="2400" b="1" i="1" dirty="0" err="1" smtClean="0">
                <a:solidFill>
                  <a:srgbClr val="000099"/>
                </a:solidFill>
              </a:rPr>
              <a:t>Boser-Guyon-Vapnik</a:t>
            </a:r>
            <a:r>
              <a:rPr lang="en-US" altLang="en-US" sz="2400" b="1" i="1" dirty="0">
                <a:solidFill>
                  <a:srgbClr val="000099"/>
                </a:solidFill>
              </a:rPr>
              <a:t>, 1992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6950075" y="1658938"/>
            <a:ext cx="792163" cy="420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198" name="Text Box 6"/>
          <p:cNvSpPr txBox="1">
            <a:spLocks noChangeArrowheads="1"/>
          </p:cNvSpPr>
          <p:nvPr/>
        </p:nvSpPr>
        <p:spPr bwMode="auto">
          <a:xfrm>
            <a:off x="519113" y="5678488"/>
            <a:ext cx="34750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b="0" dirty="0">
                <a:solidFill>
                  <a:srgbClr val="003399"/>
                </a:solidFill>
              </a:rPr>
              <a:t>f(</a:t>
            </a:r>
            <a:r>
              <a:rPr lang="en-US" altLang="en-US" sz="2800" dirty="0">
                <a:solidFill>
                  <a:srgbClr val="003399"/>
                </a:solidFill>
              </a:rPr>
              <a:t>x</a:t>
            </a:r>
            <a:r>
              <a:rPr lang="en-US" altLang="en-US" sz="2800" b="0" dirty="0">
                <a:solidFill>
                  <a:srgbClr val="003399"/>
                </a:solidFill>
              </a:rPr>
              <a:t>) = </a:t>
            </a:r>
            <a:r>
              <a:rPr lang="en-US" altLang="en-US" sz="4400" b="0" dirty="0" err="1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 </a:t>
            </a:r>
            <a:r>
              <a:rPr lang="en-US" altLang="en-US" sz="2800" b="0" dirty="0" err="1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 k(</a:t>
            </a:r>
            <a:r>
              <a:rPr lang="en-US" altLang="en-US" sz="2800" dirty="0" err="1">
                <a:solidFill>
                  <a:srgbClr val="003399"/>
                </a:solidFill>
              </a:rPr>
              <a:t>x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, </a:t>
            </a:r>
            <a:r>
              <a:rPr lang="en-US" altLang="en-US" sz="2800" dirty="0">
                <a:solidFill>
                  <a:srgbClr val="003399"/>
                </a:solidFill>
              </a:rPr>
              <a:t>x</a:t>
            </a:r>
            <a:r>
              <a:rPr lang="en-US" altLang="en-US" sz="2800" b="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+ b</a:t>
            </a:r>
            <a:endParaRPr lang="en-US" altLang="en-US" sz="2800" b="0" dirty="0">
              <a:solidFill>
                <a:srgbClr val="003399"/>
              </a:solidFill>
            </a:endParaRPr>
          </a:p>
        </p:txBody>
      </p:sp>
      <p:sp>
        <p:nvSpPr>
          <p:cNvPr id="776199" name="Text Box 7"/>
          <p:cNvSpPr txBox="1">
            <a:spLocks noChangeArrowheads="1"/>
          </p:cNvSpPr>
          <p:nvPr/>
        </p:nvSpPr>
        <p:spPr bwMode="auto">
          <a:xfrm rot="-1242491">
            <a:off x="2092325" y="2906713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= </a:t>
            </a:r>
            <a:r>
              <a:rPr lang="en-US" altLang="en-US" sz="2800">
                <a:solidFill>
                  <a:srgbClr val="000099"/>
                </a:solidFill>
              </a:rPr>
              <a:t>0</a:t>
            </a:r>
            <a:endParaRPr lang="en-US" altLang="en-US" sz="2800" b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6200" name="Text Box 8"/>
          <p:cNvSpPr txBox="1">
            <a:spLocks noChangeArrowheads="1"/>
          </p:cNvSpPr>
          <p:nvPr/>
        </p:nvSpPr>
        <p:spPr bwMode="auto">
          <a:xfrm>
            <a:off x="2193925" y="5208588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&lt;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5440363" y="2187575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&gt;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6202" name="Text Box 10"/>
          <p:cNvSpPr txBox="1">
            <a:spLocks noChangeArrowheads="1"/>
          </p:cNvSpPr>
          <p:nvPr/>
        </p:nvSpPr>
        <p:spPr bwMode="auto">
          <a:xfrm>
            <a:off x="7086600" y="5257800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x</a:t>
            </a:r>
            <a:r>
              <a:rPr lang="en-US" altLang="en-US" sz="2800" b="0" baseline="-25000">
                <a:solidFill>
                  <a:schemeClr val="hlink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776203" name="Text Box 11"/>
          <p:cNvSpPr txBox="1">
            <a:spLocks noChangeArrowheads="1"/>
          </p:cNvSpPr>
          <p:nvPr/>
        </p:nvSpPr>
        <p:spPr bwMode="auto">
          <a:xfrm>
            <a:off x="1265238" y="1766888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x</a:t>
            </a:r>
            <a:r>
              <a:rPr lang="en-US" altLang="en-US" sz="2800" b="0" baseline="-25000">
                <a:solidFill>
                  <a:schemeClr val="hlink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776204" name="Text Box 12"/>
          <p:cNvSpPr txBox="1">
            <a:spLocks noChangeArrowheads="1"/>
          </p:cNvSpPr>
          <p:nvPr/>
        </p:nvSpPr>
        <p:spPr bwMode="auto">
          <a:xfrm>
            <a:off x="7100888" y="3459163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x</a:t>
            </a:r>
            <a:r>
              <a:rPr lang="en-US" altLang="en-US" sz="2800" b="0">
                <a:solidFill>
                  <a:schemeClr val="hlink"/>
                </a:solidFill>
              </a:rPr>
              <a:t> = [x</a:t>
            </a:r>
            <a:r>
              <a:rPr lang="en-US" altLang="en-US" sz="2800" b="0" baseline="-25000">
                <a:solidFill>
                  <a:schemeClr val="hlink"/>
                </a:solidFill>
              </a:rPr>
              <a:t>1</a:t>
            </a:r>
            <a:r>
              <a:rPr lang="en-US" altLang="en-US" sz="2800" b="0">
                <a:solidFill>
                  <a:schemeClr val="hlink"/>
                </a:solidFill>
              </a:rPr>
              <a:t>, x</a:t>
            </a:r>
            <a:r>
              <a:rPr lang="en-US" altLang="en-US" sz="2800" b="0" baseline="-25000">
                <a:solidFill>
                  <a:schemeClr val="hlink"/>
                </a:solidFill>
              </a:rPr>
              <a:t>2</a:t>
            </a:r>
            <a:r>
              <a:rPr lang="en-US" altLang="en-US" sz="2800" b="0">
                <a:solidFill>
                  <a:schemeClr val="hlink"/>
                </a:solidFill>
              </a:rPr>
              <a:t>]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Non-linear optimum margin classifier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2159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Machine </a:t>
            </a:r>
            <a:r>
              <a:rPr lang="en-US" altLang="en-US" dirty="0" smtClean="0"/>
              <a:t>Learning</a:t>
            </a:r>
            <a:br>
              <a:rPr lang="en-US" altLang="en-US" dirty="0" smtClean="0"/>
            </a:br>
            <a:r>
              <a:rPr lang="en-US" altLang="en-US" sz="2700" dirty="0" smtClean="0"/>
              <a:t>(reminder)</a:t>
            </a:r>
            <a:endParaRPr lang="en-US" altLang="en-US" sz="27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r>
              <a:rPr lang="en-US" altLang="en-US" sz="2800" b="1" dirty="0"/>
              <a:t>Learning machines include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/>
              <a:t>Linear </a:t>
            </a:r>
            <a:r>
              <a:rPr lang="en-US" altLang="en-US" sz="2400" dirty="0" smtClean="0"/>
              <a:t>discriminant </a:t>
            </a:r>
          </a:p>
          <a:p>
            <a:pPr lvl="1"/>
            <a:r>
              <a:rPr lang="en-US" altLang="en-US" sz="2400" dirty="0" smtClean="0"/>
              <a:t>Kernel </a:t>
            </a:r>
            <a:r>
              <a:rPr lang="en-US" altLang="en-US" sz="2400" dirty="0"/>
              <a:t>methods</a:t>
            </a:r>
          </a:p>
          <a:p>
            <a:pPr lvl="1"/>
            <a:r>
              <a:rPr lang="en-US" altLang="en-US" sz="2400" dirty="0"/>
              <a:t>Neural networks</a:t>
            </a:r>
          </a:p>
          <a:p>
            <a:r>
              <a:rPr lang="en-US" altLang="en-US" sz="2800" b="1" dirty="0" smtClean="0"/>
              <a:t>Learning </a:t>
            </a:r>
            <a:r>
              <a:rPr lang="en-US" altLang="en-US" sz="2800" b="1" dirty="0"/>
              <a:t>is tuning: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Parameters (weights </a:t>
            </a:r>
            <a:r>
              <a:rPr lang="en-US" altLang="en-US" sz="2400" b="1" dirty="0">
                <a:solidFill>
                  <a:srgbClr val="C00000"/>
                </a:solidFill>
              </a:rPr>
              <a:t>w</a:t>
            </a:r>
            <a:r>
              <a:rPr lang="en-US" altLang="en-US" sz="2400" dirty="0">
                <a:solidFill>
                  <a:srgbClr val="C00000"/>
                </a:solidFill>
              </a:rPr>
              <a:t> or </a:t>
            </a:r>
            <a:r>
              <a:rPr lang="en-US" altLang="en-US" sz="2400" b="1" dirty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altLang="en-US" sz="2400" dirty="0">
                <a:solidFill>
                  <a:srgbClr val="C00000"/>
                </a:solidFill>
              </a:rPr>
              <a:t>, threshold b)</a:t>
            </a:r>
          </a:p>
          <a:p>
            <a:pPr lvl="1"/>
            <a:r>
              <a:rPr lang="en-US" altLang="en-US" sz="2400" dirty="0" err="1"/>
              <a:t>Hyperparameters</a:t>
            </a:r>
            <a:r>
              <a:rPr lang="en-US" altLang="en-US" sz="2400" dirty="0"/>
              <a:t> (basis functions, kernels, number of units)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8119" name="Group 71"/>
          <p:cNvGrpSpPr>
            <a:grpSpLocks/>
          </p:cNvGrpSpPr>
          <p:nvPr/>
        </p:nvGrpSpPr>
        <p:grpSpPr bwMode="auto">
          <a:xfrm>
            <a:off x="563563" y="2919413"/>
            <a:ext cx="3521075" cy="2519362"/>
            <a:chOff x="347" y="1829"/>
            <a:chExt cx="2218" cy="1587"/>
          </a:xfrm>
        </p:grpSpPr>
        <p:grpSp>
          <p:nvGrpSpPr>
            <p:cNvPr id="258120" name="Group 72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21" name="Oval 73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2" name="Oval 74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3" name="Oval 75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4" name="Oval 76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5" name="Oval 77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6" name="Oval 78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7" name="Oval 79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8" name="Oval 80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9" name="Oval 81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0" name="Oval 82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1" name="Oval 83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2" name="Oval 84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3" name="Oval 85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4" name="Oval 86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5" name="Oval 87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6" name="Oval 88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7" name="Oval 89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8" name="Oval 90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9" name="Oval 91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0" name="Oval 92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1" name="Oval 93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2" name="Oval 94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3" name="Oval 95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4" name="Freeform 96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5" name="Freeform 97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6" name="Freeform 98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7" name="Freeform 99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8" name="Freeform 100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9" name="Freeform 101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0" name="Freeform 102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1" name="Freeform 103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2" name="Freeform 104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3" name="Freeform 105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4" name="Freeform 106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5" name="Freeform 107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6" name="Freeform 108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7" name="Freeform 109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8" name="Freeform 110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9" name="Freeform 111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0" name="Oval 112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1" name="Oval 113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2" name="Oval 114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3" name="Oval 115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4" name="Oval 116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5" name="Oval 117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6" name="Oval 118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7" name="Freeform 119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8" name="Freeform 120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9" name="Freeform 121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0" name="Freeform 122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171" name="Freeform 123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72" name="Group 124"/>
          <p:cNvGrpSpPr>
            <a:grpSpLocks/>
          </p:cNvGrpSpPr>
          <p:nvPr/>
        </p:nvGrpSpPr>
        <p:grpSpPr bwMode="auto">
          <a:xfrm>
            <a:off x="5108575" y="2927350"/>
            <a:ext cx="3521075" cy="2519363"/>
            <a:chOff x="347" y="1829"/>
            <a:chExt cx="2218" cy="1587"/>
          </a:xfrm>
        </p:grpSpPr>
        <p:grpSp>
          <p:nvGrpSpPr>
            <p:cNvPr id="258173" name="Group 125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74" name="Oval 126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5" name="Oval 127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6" name="Oval 128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7" name="Oval 129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8" name="Oval 130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9" name="Oval 131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0" name="Oval 132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1" name="Oval 133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2" name="Oval 134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3" name="Oval 135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4" name="Oval 136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5" name="Oval 137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6" name="Oval 138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7" name="Oval 139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8" name="Oval 140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9" name="Oval 141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0" name="Oval 142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1" name="Oval 143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2" name="Oval 144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3" name="Oval 145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4" name="Oval 146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5" name="Oval 147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6" name="Oval 148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7" name="Freeform 149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8" name="Freeform 150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9" name="Freeform 151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0" name="Freeform 152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1" name="Freeform 153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2" name="Freeform 154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3" name="Freeform 155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4" name="Freeform 156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5" name="Freeform 157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6" name="Freeform 158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7" name="Freeform 159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8" name="Freeform 160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9" name="Freeform 161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0" name="Freeform 162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1" name="Freeform 163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2" name="Freeform 164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3" name="Oval 165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4" name="Oval 166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5" name="Oval 167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6" name="Oval 168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7" name="Oval 169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8" name="Oval 170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9" name="Oval 171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20" name="Freeform 172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1" name="Freeform 173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2" name="Freeform 174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3" name="Freeform 175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224" name="Freeform 176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225" name="AutoShape 177"/>
          <p:cNvSpPr>
            <a:spLocks noChangeArrowheads="1"/>
          </p:cNvSpPr>
          <p:nvPr/>
        </p:nvSpPr>
        <p:spPr bwMode="auto">
          <a:xfrm>
            <a:off x="2494144" y="4281487"/>
            <a:ext cx="450850" cy="276225"/>
          </a:xfrm>
          <a:prstGeom prst="leftArrow">
            <a:avLst>
              <a:gd name="adj1" fmla="val 50000"/>
              <a:gd name="adj2" fmla="val 4080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226" name="Group 178"/>
          <p:cNvGrpSpPr>
            <a:grpSpLocks/>
          </p:cNvGrpSpPr>
          <p:nvPr/>
        </p:nvGrpSpPr>
        <p:grpSpPr bwMode="auto">
          <a:xfrm>
            <a:off x="5988788" y="3001962"/>
            <a:ext cx="2206625" cy="2149475"/>
            <a:chOff x="3790" y="1888"/>
            <a:chExt cx="1390" cy="1354"/>
          </a:xfrm>
        </p:grpSpPr>
        <p:sp>
          <p:nvSpPr>
            <p:cNvPr id="258227" name="AutoShape 179"/>
            <p:cNvSpPr>
              <a:spLocks noChangeArrowheads="1"/>
            </p:cNvSpPr>
            <p:nvPr/>
          </p:nvSpPr>
          <p:spPr bwMode="auto">
            <a:xfrm>
              <a:off x="3790" y="188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8" name="AutoShape 180"/>
            <p:cNvSpPr>
              <a:spLocks noChangeArrowheads="1"/>
            </p:cNvSpPr>
            <p:nvPr/>
          </p:nvSpPr>
          <p:spPr bwMode="auto">
            <a:xfrm>
              <a:off x="3864" y="205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9" name="AutoShape 181"/>
            <p:cNvSpPr>
              <a:spLocks noChangeArrowheads="1"/>
            </p:cNvSpPr>
            <p:nvPr/>
          </p:nvSpPr>
          <p:spPr bwMode="auto">
            <a:xfrm>
              <a:off x="4110" y="2235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0" name="AutoShape 182"/>
            <p:cNvSpPr>
              <a:spLocks noChangeArrowheads="1"/>
            </p:cNvSpPr>
            <p:nvPr/>
          </p:nvSpPr>
          <p:spPr bwMode="auto">
            <a:xfrm>
              <a:off x="4430" y="269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1" name="AutoShape 183"/>
            <p:cNvSpPr>
              <a:spLocks noChangeArrowheads="1"/>
            </p:cNvSpPr>
            <p:nvPr/>
          </p:nvSpPr>
          <p:spPr bwMode="auto">
            <a:xfrm>
              <a:off x="4896" y="2912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2" name="AutoShape 184"/>
            <p:cNvSpPr>
              <a:spLocks noChangeArrowheads="1"/>
            </p:cNvSpPr>
            <p:nvPr/>
          </p:nvSpPr>
          <p:spPr bwMode="auto">
            <a:xfrm>
              <a:off x="4768" y="2994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3" name="AutoShape 185"/>
            <p:cNvSpPr>
              <a:spLocks noChangeArrowheads="1"/>
            </p:cNvSpPr>
            <p:nvPr/>
          </p:nvSpPr>
          <p:spPr bwMode="auto">
            <a:xfrm>
              <a:off x="4668" y="306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4" name="AutoShape 186"/>
            <p:cNvSpPr>
              <a:spLocks noChangeArrowheads="1"/>
            </p:cNvSpPr>
            <p:nvPr/>
          </p:nvSpPr>
          <p:spPr bwMode="auto">
            <a:xfrm>
              <a:off x="4284" y="2756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5" name="AutoShape 187"/>
            <p:cNvSpPr>
              <a:spLocks noChangeArrowheads="1"/>
            </p:cNvSpPr>
            <p:nvPr/>
          </p:nvSpPr>
          <p:spPr bwMode="auto">
            <a:xfrm>
              <a:off x="4376" y="2839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6" name="AutoShape 188"/>
            <p:cNvSpPr>
              <a:spLocks noChangeArrowheads="1"/>
            </p:cNvSpPr>
            <p:nvPr/>
          </p:nvSpPr>
          <p:spPr bwMode="auto">
            <a:xfrm>
              <a:off x="4311" y="2491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8001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The </a:t>
            </a:r>
            <a:r>
              <a:rPr lang="en-US" altLang="en-US" sz="2800" b="1" dirty="0" smtClean="0"/>
              <a:t>risk</a:t>
            </a:r>
            <a:r>
              <a:rPr lang="en-US" altLang="en-US" sz="2800" dirty="0" smtClean="0"/>
              <a:t> is a </a:t>
            </a:r>
            <a:r>
              <a:rPr lang="en-US" altLang="en-US" sz="2800" dirty="0"/>
              <a:t>function </a:t>
            </a:r>
            <a:r>
              <a:rPr lang="en-US" altLang="en-US" sz="2800" dirty="0" smtClean="0"/>
              <a:t>to evaluate LM performance.</a:t>
            </a:r>
          </a:p>
          <a:p>
            <a:r>
              <a:rPr lang="en-US" altLang="en-US" sz="2800" dirty="0" smtClean="0"/>
              <a:t>The risk can be optimized with training examples using </a:t>
            </a:r>
            <a:r>
              <a:rPr lang="en-US" altLang="en-US" sz="2800" b="1" dirty="0" smtClean="0"/>
              <a:t>gradient descent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b="1" dirty="0" smtClean="0"/>
              <a:t>Stochastic gradient </a:t>
            </a:r>
            <a:r>
              <a:rPr lang="en-US" altLang="en-US" sz="2800" dirty="0" smtClean="0"/>
              <a:t>mean updates are performed one example at a time.</a:t>
            </a:r>
          </a:p>
          <a:p>
            <a:r>
              <a:rPr lang="en-US" altLang="en-US" sz="2800" dirty="0" smtClean="0"/>
              <a:t>Perceptron update rules are the same Hebb’s rule: </a:t>
            </a:r>
            <a:r>
              <a:rPr lang="en-US" altLang="en-US" sz="2800" dirty="0" err="1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sz="2800" dirty="0" err="1">
                <a:solidFill>
                  <a:srgbClr val="C00000"/>
                </a:solidFill>
              </a:rPr>
              <a:t>w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Symbol" pitchFamily="18" charset="2"/>
              </a:rPr>
              <a:t>h </a:t>
            </a:r>
            <a:r>
              <a:rPr lang="en-US" altLang="en-US" sz="2800" dirty="0">
                <a:solidFill>
                  <a:srgbClr val="C00000"/>
                </a:solidFill>
              </a:rPr>
              <a:t>y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and </a:t>
            </a:r>
            <a:r>
              <a:rPr lang="en-US" altLang="en-US" sz="2800" dirty="0" err="1">
                <a:solidFill>
                  <a:srgbClr val="0066FF"/>
                </a:solidFill>
                <a:latin typeface="Symbol" pitchFamily="18" charset="2"/>
              </a:rPr>
              <a:t>Da</a:t>
            </a:r>
            <a:r>
              <a:rPr lang="en-US" altLang="en-US" sz="2800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  = </a:t>
            </a: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h </a:t>
            </a:r>
            <a:r>
              <a:rPr lang="en-US" altLang="en-US" sz="2800" dirty="0" err="1">
                <a:solidFill>
                  <a:srgbClr val="0066FF"/>
                </a:solidFill>
              </a:rPr>
              <a:t>y</a:t>
            </a:r>
            <a:r>
              <a:rPr lang="en-US" altLang="en-US" sz="2800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, </a:t>
            </a:r>
            <a:r>
              <a:rPr lang="en-US" altLang="en-US" sz="2800" dirty="0" smtClean="0"/>
              <a:t>with some conditions on the functional margin z = y f(x):</a:t>
            </a:r>
          </a:p>
          <a:p>
            <a:pPr lvl="1"/>
            <a:r>
              <a:rPr lang="en-US" altLang="en-US" sz="2000" dirty="0" smtClean="0"/>
              <a:t>z &lt; 0 	(regular perceptron)</a:t>
            </a:r>
          </a:p>
          <a:p>
            <a:pPr lvl="1"/>
            <a:r>
              <a:rPr lang="en-US" altLang="en-US" sz="2000" dirty="0" smtClean="0"/>
              <a:t>z &lt; 1 	(large margin Perceptron)</a:t>
            </a:r>
          </a:p>
          <a:p>
            <a:pPr lvl="1"/>
            <a:r>
              <a:rPr lang="en-US" altLang="en-US" sz="2000" dirty="0"/>
              <a:t>m</a:t>
            </a:r>
            <a:r>
              <a:rPr lang="en-US" altLang="en-US" sz="2000" dirty="0" smtClean="0"/>
              <a:t>in (z) 	(optimum margin Perceptron)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smtClean="0">
                <a:solidFill>
                  <a:srgbClr val="C00000"/>
                </a:solidFill>
              </a:rPr>
              <a:t>Wed </a:t>
            </a:r>
            <a:r>
              <a:rPr lang="en-US" altLang="en-US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514600"/>
            <a:ext cx="58769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8500" y="203200"/>
            <a:ext cx="7772400" cy="1143000"/>
          </a:xfrm>
        </p:spPr>
        <p:txBody>
          <a:bodyPr/>
          <a:lstStyle/>
          <a:p>
            <a:r>
              <a:rPr lang="en-US" altLang="en-US"/>
              <a:t>Conventions</a:t>
            </a:r>
          </a:p>
        </p:txBody>
      </p:sp>
      <p:sp>
        <p:nvSpPr>
          <p:cNvPr id="251907" name="Rectangle 1027"/>
          <p:cNvSpPr>
            <a:spLocks noChangeArrowheads="1"/>
          </p:cNvSpPr>
          <p:nvPr/>
        </p:nvSpPr>
        <p:spPr bwMode="auto">
          <a:xfrm>
            <a:off x="812800" y="2590800"/>
            <a:ext cx="5486400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Text Box 1028"/>
          <p:cNvSpPr txBox="1">
            <a:spLocks noChangeArrowheads="1"/>
          </p:cNvSpPr>
          <p:nvPr/>
        </p:nvSpPr>
        <p:spPr bwMode="auto">
          <a:xfrm>
            <a:off x="2616200" y="3211513"/>
            <a:ext cx="29368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0" dirty="0"/>
              <a:t>X={</a:t>
            </a:r>
            <a:r>
              <a:rPr lang="en-US" altLang="en-US" sz="4800" b="0" dirty="0" err="1" smtClean="0"/>
              <a:t>x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baseline="-25000" dirty="0" err="1" smtClean="0"/>
              <a:t>i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09" name="Line 1029"/>
          <p:cNvSpPr>
            <a:spLocks noChangeShapeType="1"/>
          </p:cNvSpPr>
          <p:nvPr/>
        </p:nvSpPr>
        <p:spPr bwMode="auto">
          <a:xfrm flipV="1">
            <a:off x="798513" y="2438400"/>
            <a:ext cx="54244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0" name="Text Box 1030"/>
          <p:cNvSpPr txBox="1">
            <a:spLocks noChangeArrowheads="1"/>
          </p:cNvSpPr>
          <p:nvPr/>
        </p:nvSpPr>
        <p:spPr bwMode="auto">
          <a:xfrm>
            <a:off x="3416300" y="1869000"/>
            <a:ext cx="401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d</a:t>
            </a:r>
            <a:endParaRPr lang="en-US" altLang="en-US" sz="3200" b="0" dirty="0"/>
          </a:p>
        </p:txBody>
      </p:sp>
      <p:sp>
        <p:nvSpPr>
          <p:cNvPr id="251911" name="Line 1031"/>
          <p:cNvSpPr>
            <a:spLocks noChangeShapeType="1"/>
          </p:cNvSpPr>
          <p:nvPr/>
        </p:nvSpPr>
        <p:spPr bwMode="auto">
          <a:xfrm flipH="1">
            <a:off x="6454775" y="2592388"/>
            <a:ext cx="0" cy="268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2" name="Text Box 1032"/>
          <p:cNvSpPr txBox="1">
            <a:spLocks noChangeArrowheads="1"/>
          </p:cNvSpPr>
          <p:nvPr/>
        </p:nvSpPr>
        <p:spPr bwMode="auto">
          <a:xfrm>
            <a:off x="6435725" y="3721100"/>
            <a:ext cx="44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N</a:t>
            </a:r>
            <a:endParaRPr lang="en-US" altLang="en-US" sz="3200" b="0" dirty="0"/>
          </a:p>
        </p:txBody>
      </p:sp>
      <p:sp>
        <p:nvSpPr>
          <p:cNvPr id="251913" name="Rectangle 1033"/>
          <p:cNvSpPr>
            <a:spLocks noChangeArrowheads="1"/>
          </p:cNvSpPr>
          <p:nvPr/>
        </p:nvSpPr>
        <p:spPr bwMode="auto">
          <a:xfrm>
            <a:off x="6976587" y="2590800"/>
            <a:ext cx="257175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34"/>
          <p:cNvSpPr>
            <a:spLocks noChangeArrowheads="1"/>
          </p:cNvSpPr>
          <p:nvPr/>
        </p:nvSpPr>
        <p:spPr bwMode="auto">
          <a:xfrm>
            <a:off x="342900" y="2578100"/>
            <a:ext cx="177800" cy="26416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Rectangle 1036"/>
          <p:cNvSpPr>
            <a:spLocks noChangeArrowheads="1"/>
          </p:cNvSpPr>
          <p:nvPr/>
        </p:nvSpPr>
        <p:spPr bwMode="auto">
          <a:xfrm>
            <a:off x="812800" y="4572000"/>
            <a:ext cx="5473700" cy="139700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7" name="Text Box 1037"/>
          <p:cNvSpPr txBox="1">
            <a:spLocks noChangeArrowheads="1"/>
          </p:cNvSpPr>
          <p:nvPr/>
        </p:nvSpPr>
        <p:spPr bwMode="auto">
          <a:xfrm>
            <a:off x="889000" y="37592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4800" baseline="30000" dirty="0" err="1" smtClean="0">
                <a:solidFill>
                  <a:srgbClr val="003399"/>
                </a:solidFill>
              </a:rPr>
              <a:t>k</a:t>
            </a:r>
            <a:endParaRPr lang="en-US" altLang="en-US" sz="4800" b="0" baseline="30000" dirty="0">
              <a:solidFill>
                <a:srgbClr val="003399"/>
              </a:solidFill>
            </a:endParaRPr>
          </a:p>
        </p:txBody>
      </p:sp>
      <p:sp>
        <p:nvSpPr>
          <p:cNvPr id="251918" name="Text Box 1038"/>
          <p:cNvSpPr txBox="1">
            <a:spLocks noChangeArrowheads="1"/>
          </p:cNvSpPr>
          <p:nvPr/>
        </p:nvSpPr>
        <p:spPr bwMode="auto">
          <a:xfrm>
            <a:off x="7243287" y="3340100"/>
            <a:ext cx="259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/>
              <a:t>y</a:t>
            </a:r>
            <a:r>
              <a:rPr lang="en-US" altLang="en-US" sz="4800" dirty="0"/>
              <a:t> </a:t>
            </a:r>
            <a:r>
              <a:rPr lang="en-US" altLang="en-US" sz="4800" b="0" dirty="0"/>
              <a:t>={</a:t>
            </a:r>
            <a:r>
              <a:rPr lang="en-US" altLang="en-US" sz="4800" b="0" dirty="0" err="1" smtClean="0"/>
              <a:t>y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20" name="Rectangle 1040"/>
          <p:cNvSpPr>
            <a:spLocks noChangeArrowheads="1"/>
          </p:cNvSpPr>
          <p:nvPr/>
        </p:nvSpPr>
        <p:spPr bwMode="auto">
          <a:xfrm>
            <a:off x="825500" y="5613400"/>
            <a:ext cx="5473700" cy="177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1" name="Text Box 1041"/>
          <p:cNvSpPr txBox="1">
            <a:spLocks noChangeArrowheads="1"/>
          </p:cNvSpPr>
          <p:nvPr/>
        </p:nvSpPr>
        <p:spPr bwMode="auto">
          <a:xfrm>
            <a:off x="203200" y="5257800"/>
            <a:ext cx="46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A50021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51922" name="Text Box 1042"/>
          <p:cNvSpPr txBox="1">
            <a:spLocks noChangeArrowheads="1"/>
          </p:cNvSpPr>
          <p:nvPr/>
        </p:nvSpPr>
        <p:spPr bwMode="auto">
          <a:xfrm>
            <a:off x="3340100" y="55880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3399"/>
                </a:solidFill>
              </a:rPr>
              <a:t>w</a:t>
            </a:r>
            <a:endParaRPr lang="en-US" altLang="en-US" sz="4800" b="1" baseline="-25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Derivative and variation</a:t>
            </a:r>
          </a:p>
          <a:p>
            <a:r>
              <a:rPr lang="en-US" dirty="0" smtClean="0"/>
              <a:t>Slope and derivative</a:t>
            </a:r>
          </a:p>
          <a:p>
            <a:r>
              <a:rPr lang="en-US" dirty="0" smtClean="0"/>
              <a:t>Derivative chain rule</a:t>
            </a:r>
          </a:p>
          <a:p>
            <a:r>
              <a:rPr lang="en-US" dirty="0" smtClean="0"/>
              <a:t>Gradient</a:t>
            </a:r>
          </a:p>
          <a:p>
            <a:r>
              <a:rPr lang="en-US" dirty="0" smtClean="0"/>
              <a:t>Taylor series</a:t>
            </a:r>
          </a:p>
          <a:p>
            <a:r>
              <a:rPr lang="en-US" dirty="0" smtClean="0"/>
              <a:t>Hessian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228600"/>
            <a:ext cx="7772400" cy="1143000"/>
          </a:xfrm>
        </p:spPr>
        <p:txBody>
          <a:bodyPr/>
          <a:lstStyle/>
          <a:p>
            <a:r>
              <a:rPr lang="en-US" altLang="en-US"/>
              <a:t>What is a Risk Functional?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7772400" cy="4114800"/>
          </a:xfrm>
        </p:spPr>
        <p:txBody>
          <a:bodyPr/>
          <a:lstStyle/>
          <a:p>
            <a:r>
              <a:rPr lang="en-US" altLang="en-US" dirty="0"/>
              <a:t>A function of the parameters </a:t>
            </a:r>
            <a:r>
              <a:rPr lang="en-US" altLang="en-US" dirty="0" smtClean="0"/>
              <a:t>w of your </a:t>
            </a:r>
            <a:r>
              <a:rPr lang="en-US" altLang="en-US" dirty="0"/>
              <a:t>learning </a:t>
            </a:r>
            <a:r>
              <a:rPr lang="en-US" altLang="en-US" dirty="0" smtClean="0"/>
              <a:t>machine f(x, w), </a:t>
            </a:r>
            <a:r>
              <a:rPr lang="en-US" altLang="en-US" dirty="0"/>
              <a:t>assessing how much it is expected to fail on a given task.</a:t>
            </a:r>
          </a:p>
        </p:txBody>
      </p:sp>
      <p:sp>
        <p:nvSpPr>
          <p:cNvPr id="219141" name="Freeform 5"/>
          <p:cNvSpPr>
            <a:spLocks/>
          </p:cNvSpPr>
          <p:nvPr/>
        </p:nvSpPr>
        <p:spPr bwMode="auto">
          <a:xfrm>
            <a:off x="2586038" y="3657600"/>
            <a:ext cx="4500562" cy="2354263"/>
          </a:xfrm>
          <a:custGeom>
            <a:avLst/>
            <a:gdLst>
              <a:gd name="T0" fmla="*/ 0 w 2835"/>
              <a:gd name="T1" fmla="*/ 666 h 1483"/>
              <a:gd name="T2" fmla="*/ 396 w 2835"/>
              <a:gd name="T3" fmla="*/ 216 h 1483"/>
              <a:gd name="T4" fmla="*/ 747 w 2835"/>
              <a:gd name="T5" fmla="*/ 360 h 1483"/>
              <a:gd name="T6" fmla="*/ 1008 w 2835"/>
              <a:gd name="T7" fmla="*/ 873 h 1483"/>
              <a:gd name="T8" fmla="*/ 1287 w 2835"/>
              <a:gd name="T9" fmla="*/ 1413 h 1483"/>
              <a:gd name="T10" fmla="*/ 1494 w 2835"/>
              <a:gd name="T11" fmla="*/ 1296 h 1483"/>
              <a:gd name="T12" fmla="*/ 1737 w 2835"/>
              <a:gd name="T13" fmla="*/ 855 h 1483"/>
              <a:gd name="T14" fmla="*/ 1944 w 2835"/>
              <a:gd name="T15" fmla="*/ 621 h 1483"/>
              <a:gd name="T16" fmla="*/ 2043 w 2835"/>
              <a:gd name="T17" fmla="*/ 846 h 1483"/>
              <a:gd name="T18" fmla="*/ 2169 w 2835"/>
              <a:gd name="T19" fmla="*/ 900 h 1483"/>
              <a:gd name="T20" fmla="*/ 2385 w 2835"/>
              <a:gd name="T21" fmla="*/ 459 h 1483"/>
              <a:gd name="T22" fmla="*/ 2709 w 2835"/>
              <a:gd name="T23" fmla="*/ 207 h 1483"/>
              <a:gd name="T24" fmla="*/ 2835 w 2835"/>
              <a:gd name="T25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5" h="1483">
                <a:moveTo>
                  <a:pt x="0" y="666"/>
                </a:moveTo>
                <a:cubicBezTo>
                  <a:pt x="135" y="466"/>
                  <a:pt x="271" y="267"/>
                  <a:pt x="396" y="216"/>
                </a:cubicBezTo>
                <a:cubicBezTo>
                  <a:pt x="521" y="165"/>
                  <a:pt x="645" y="251"/>
                  <a:pt x="747" y="360"/>
                </a:cubicBezTo>
                <a:cubicBezTo>
                  <a:pt x="849" y="469"/>
                  <a:pt x="918" y="697"/>
                  <a:pt x="1008" y="873"/>
                </a:cubicBezTo>
                <a:cubicBezTo>
                  <a:pt x="1098" y="1049"/>
                  <a:pt x="1206" y="1343"/>
                  <a:pt x="1287" y="1413"/>
                </a:cubicBezTo>
                <a:cubicBezTo>
                  <a:pt x="1368" y="1483"/>
                  <a:pt x="1419" y="1389"/>
                  <a:pt x="1494" y="1296"/>
                </a:cubicBezTo>
                <a:cubicBezTo>
                  <a:pt x="1569" y="1203"/>
                  <a:pt x="1662" y="968"/>
                  <a:pt x="1737" y="855"/>
                </a:cubicBezTo>
                <a:cubicBezTo>
                  <a:pt x="1812" y="742"/>
                  <a:pt x="1893" y="622"/>
                  <a:pt x="1944" y="621"/>
                </a:cubicBezTo>
                <a:cubicBezTo>
                  <a:pt x="1995" y="620"/>
                  <a:pt x="2005" y="799"/>
                  <a:pt x="2043" y="846"/>
                </a:cubicBezTo>
                <a:cubicBezTo>
                  <a:pt x="2081" y="893"/>
                  <a:pt x="2112" y="964"/>
                  <a:pt x="2169" y="900"/>
                </a:cubicBezTo>
                <a:cubicBezTo>
                  <a:pt x="2226" y="836"/>
                  <a:pt x="2295" y="574"/>
                  <a:pt x="2385" y="459"/>
                </a:cubicBezTo>
                <a:cubicBezTo>
                  <a:pt x="2475" y="344"/>
                  <a:pt x="2634" y="283"/>
                  <a:pt x="2709" y="207"/>
                </a:cubicBezTo>
                <a:cubicBezTo>
                  <a:pt x="2784" y="131"/>
                  <a:pt x="2809" y="65"/>
                  <a:pt x="283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V="1">
            <a:off x="2271713" y="3743325"/>
            <a:ext cx="0" cy="2414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2271713" y="6172200"/>
            <a:ext cx="5500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5529263" y="565785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itchFamily="34" charset="0"/>
              </a:rPr>
              <a:t>Parameter space (</a:t>
            </a:r>
            <a:r>
              <a:rPr lang="en-US" altLang="en-US" sz="2400" dirty="0">
                <a:latin typeface="Arial" pitchFamily="34" charset="0"/>
              </a:rPr>
              <a:t>w</a:t>
            </a:r>
            <a:r>
              <a:rPr lang="en-US" altLang="en-US" sz="2400" b="0" dirty="0">
                <a:latin typeface="Arial" pitchFamily="34" charset="0"/>
              </a:rPr>
              <a:t>)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542925" y="3643313"/>
            <a:ext cx="190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 dirty="0" smtClean="0">
                <a:latin typeface="Arial" pitchFamily="34" charset="0"/>
              </a:rPr>
              <a:t>R[</a:t>
            </a:r>
            <a:r>
              <a:rPr lang="en-US" altLang="en-US" sz="24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f(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x</a:t>
            </a:r>
            <a:r>
              <a:rPr lang="en-US" altLang="en-US" sz="2400" b="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,</a:t>
            </a:r>
            <a:r>
              <a:rPr lang="en-US" altLang="en-US" sz="2400" dirty="0" err="1" smtClean="0">
                <a:latin typeface="Arial" pitchFamily="34" charset="0"/>
              </a:rPr>
              <a:t>w</a:t>
            </a:r>
            <a:r>
              <a:rPr lang="en-US" altLang="en-US" sz="24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)</a:t>
            </a:r>
            <a:r>
              <a:rPr lang="en-US" altLang="en-US" sz="2400" b="0" dirty="0" smtClean="0">
                <a:latin typeface="Arial" pitchFamily="34" charset="0"/>
              </a:rPr>
              <a:t>]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729163" y="58293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4495800" y="6400800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Arial" pitchFamily="34" charset="0"/>
              </a:rPr>
              <a:t>w</a:t>
            </a:r>
            <a:r>
              <a:rPr lang="en-US" altLang="en-US" sz="2400" b="0" dirty="0">
                <a:latin typeface="Arial" pitchFamily="34" charset="0"/>
              </a:rPr>
              <a:t>*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3843338" y="4157663"/>
            <a:ext cx="2000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4100513" y="4643438"/>
            <a:ext cx="1714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4343400" y="5186363"/>
            <a:ext cx="1571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4557713" y="5614988"/>
            <a:ext cx="10001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Examples of risk functionals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80391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Georgia" pitchFamily="18" charset="0"/>
              </a:rPr>
              <a:t>	</a:t>
            </a:r>
            <a:endParaRPr lang="en-US" altLang="en-US" sz="1400" b="1" i="1" dirty="0">
              <a:solidFill>
                <a:schemeClr val="accent2"/>
              </a:solidFill>
              <a:latin typeface="Georgia" pitchFamily="18" charset="0"/>
            </a:endParaRPr>
          </a:p>
          <a:p>
            <a:r>
              <a:rPr lang="en-US" altLang="en-US" b="1" dirty="0"/>
              <a:t>Classification: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Error rate:</a:t>
            </a:r>
            <a:r>
              <a:rPr lang="en-US" altLang="en-US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 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)) ≠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>
                <a:solidFill>
                  <a:srgbClr val="C00000"/>
                </a:solidFill>
              </a:rPr>
              <a:t>k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	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/>
              <a:t>Regression: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Mean square error: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63967"/>
            <a:ext cx="660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called “objective functions” or “cost functions”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24309" y="4255532"/>
            <a:ext cx="9243000" cy="2667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6995776" y="2499978"/>
            <a:ext cx="304802" cy="2467645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1542" y="3886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0/1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614777" y="4557377"/>
            <a:ext cx="304800" cy="155324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66755" y="5486400"/>
            <a:ext cx="16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quare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Examples of risk functionals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80391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Georgia" pitchFamily="18" charset="0"/>
              </a:rPr>
              <a:t>	</a:t>
            </a:r>
            <a:endParaRPr lang="en-US" altLang="en-US" sz="1400" b="1" i="1" dirty="0">
              <a:solidFill>
                <a:schemeClr val="accent2"/>
              </a:solidFill>
              <a:latin typeface="Georgia" pitchFamily="18" charset="0"/>
            </a:endParaRPr>
          </a:p>
          <a:p>
            <a:r>
              <a:rPr lang="en-US" altLang="en-US" b="1" dirty="0"/>
              <a:t>Classification: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Error rate:</a:t>
            </a:r>
            <a:r>
              <a:rPr lang="en-US" altLang="en-US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 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)) ≠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	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/>
              <a:t>Regression: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Mean square error: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63967"/>
            <a:ext cx="660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called “objective functions” or “cost functions”</a:t>
            </a:r>
            <a:endParaRPr lang="en-US" sz="2400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6614777" y="4557377"/>
            <a:ext cx="304800" cy="155324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66755" y="5486400"/>
            <a:ext cx="16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quare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9</a:t>
            </a:fld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6995776" y="2499978"/>
            <a:ext cx="304802" cy="2467645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81542" y="3886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0/1 loss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</TotalTime>
  <Words>1709</Words>
  <Application>Microsoft Office PowerPoint</Application>
  <PresentationFormat>On-screen Show (4:3)</PresentationFormat>
  <Paragraphs>540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UCB - CS189 Introduction to Machine Learning Fall 2015 Lecture 4: Learning as Risk Minimization</vt:lpstr>
      <vt:lpstr>Come to my office hours… Wed 2:30-4:30 Soda 329</vt:lpstr>
      <vt:lpstr>PowerPoint Presentation</vt:lpstr>
      <vt:lpstr>Machine Learning (reminder)</vt:lpstr>
      <vt:lpstr>Conventions</vt:lpstr>
      <vt:lpstr>Math prerequisites</vt:lpstr>
      <vt:lpstr>What is a Risk Functional?</vt:lpstr>
      <vt:lpstr>Examples of risk functionals</vt:lpstr>
      <vt:lpstr>Examples of risk functionals</vt:lpstr>
      <vt:lpstr>How to Train?</vt:lpstr>
      <vt:lpstr>Gradient descent falls into local minima…</vt:lpstr>
      <vt:lpstr>… finding the global optimum can be hard …</vt:lpstr>
      <vt:lpstr>… except if the risk functional is convex!</vt:lpstr>
      <vt:lpstr>Contour maps</vt:lpstr>
      <vt:lpstr>Learning rate </vt:lpstr>
      <vt:lpstr>The gradient is a linear operator</vt:lpstr>
      <vt:lpstr>The gradient is a linear operator</vt:lpstr>
      <vt:lpstr>Stochastic gradient: one example at a time</vt:lpstr>
      <vt:lpstr>The risk is the sum of “losses”</vt:lpstr>
      <vt:lpstr>The risk is the sum of “losses”</vt:lpstr>
      <vt:lpstr>The risk is the sum of “losses”</vt:lpstr>
      <vt:lpstr>“Functional margin” z = y f(x)</vt:lpstr>
      <vt:lpstr>Loss Functions</vt:lpstr>
      <vt:lpstr>Dual learning machines</vt:lpstr>
      <vt:lpstr>Dual learning machines</vt:lpstr>
      <vt:lpstr>Exercise: Gradient Descent</vt:lpstr>
      <vt:lpstr>Example: the Perceptron algorithm</vt:lpstr>
      <vt:lpstr>Example: the Perceptron algorithm</vt:lpstr>
      <vt:lpstr>Dual algorithm: Potential function learning algorithm</vt:lpstr>
      <vt:lpstr>Linearly separable?</vt:lpstr>
      <vt:lpstr>Large margin</vt:lpstr>
      <vt:lpstr>Large margin Perceptron</vt:lpstr>
      <vt:lpstr>Optimum margin</vt:lpstr>
      <vt:lpstr>Optimum margin Perceptron</vt:lpstr>
      <vt:lpstr>Optimum margin Perceptron</vt:lpstr>
      <vt:lpstr>PowerPoint Presentation</vt:lpstr>
      <vt:lpstr>Kernel “Trick”</vt:lpstr>
      <vt:lpstr>PowerPoint Presentation</vt:lpstr>
      <vt:lpstr>Fit / Robustness Tradeoff</vt:lpstr>
      <vt:lpstr>Fit / Robustness Tradeoff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200</cp:revision>
  <dcterms:created xsi:type="dcterms:W3CDTF">2015-08-27T16:47:59Z</dcterms:created>
  <dcterms:modified xsi:type="dcterms:W3CDTF">2015-09-10T05:10:40Z</dcterms:modified>
</cp:coreProperties>
</file>