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21"/>
  </p:notesMasterIdLst>
  <p:handoutMasterIdLst>
    <p:handoutMasterId r:id="rId22"/>
  </p:handoutMasterIdLst>
  <p:sldIdLst>
    <p:sldId id="256" r:id="rId5"/>
    <p:sldId id="257"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68" r:id="rId20"/>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B2E2"/>
    <a:srgbClr val="2A66AC"/>
    <a:srgbClr val="75A4DD"/>
    <a:srgbClr val="2E6CB8"/>
    <a:srgbClr val="2A65AC"/>
    <a:srgbClr val="255997"/>
    <a:srgbClr val="3379CD"/>
    <a:srgbClr val="558ED5"/>
    <a:srgbClr val="78A6DE"/>
    <a:srgbClr val="9DB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07C9A-EDB5-4C0A-BCFE-81AAF6133E68}"/>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4F00B0C-2831-4624-A5D3-43F42D30BA74}"/>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25D2B5EB-424D-4C39-A8AB-65F1D7895EF3}" type="datetimeFigureOut">
              <a:rPr lang="en-US" smtClean="0"/>
              <a:pPr/>
              <a:t>11/2/2023</a:t>
            </a:fld>
            <a:endParaRPr lang="en-US"/>
          </a:p>
        </p:txBody>
      </p:sp>
      <p:sp>
        <p:nvSpPr>
          <p:cNvPr id="4" name="Footer Placeholder 3">
            <a:extLst>
              <a:ext uri="{FF2B5EF4-FFF2-40B4-BE49-F238E27FC236}">
                <a16:creationId xmlns:a16="http://schemas.microsoft.com/office/drawing/2014/main" id="{B334ABA9-0C2F-480A-B554-A457296C39B5}"/>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5" name="Slide Number Placeholder 4">
            <a:extLst>
              <a:ext uri="{FF2B5EF4-FFF2-40B4-BE49-F238E27FC236}">
                <a16:creationId xmlns:a16="http://schemas.microsoft.com/office/drawing/2014/main" id="{46F3BA01-5457-4975-8BF5-D0EAD49D534B}"/>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E4199376-55CE-4213-A97D-9D70929AC508}" type="slidenum">
              <a:rPr lang="en-US" smtClean="0"/>
              <a:pPr/>
              <a:t>‹#›</a:t>
            </a:fld>
            <a:endParaRPr lang="en-US"/>
          </a:p>
        </p:txBody>
      </p:sp>
    </p:spTree>
    <p:extLst>
      <p:ext uri="{BB962C8B-B14F-4D97-AF65-F5344CB8AC3E}">
        <p14:creationId xmlns:p14="http://schemas.microsoft.com/office/powerpoint/2010/main" val="41230022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88BC1CF-45D5-4DEE-AAB8-8C5341844FC9}" type="datetimeFigureOut">
              <a:rPr lang="en-US" smtClean="0"/>
              <a:pPr/>
              <a:t>11/2/2023</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C5A7523A-12D4-4E0F-9409-B3F845B48333}" type="slidenum">
              <a:rPr lang="en-US" smtClean="0"/>
              <a:pPr/>
              <a:t>‹#›</a:t>
            </a:fld>
            <a:endParaRPr lang="en-US"/>
          </a:p>
        </p:txBody>
      </p:sp>
    </p:spTree>
    <p:extLst>
      <p:ext uri="{BB962C8B-B14F-4D97-AF65-F5344CB8AC3E}">
        <p14:creationId xmlns:p14="http://schemas.microsoft.com/office/powerpoint/2010/main" val="345812222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A7523A-12D4-4E0F-9409-B3F845B48333}" type="slidenum">
              <a:rPr lang="en-US" smtClean="0"/>
              <a:pPr/>
              <a:t>1</a:t>
            </a:fld>
            <a:endParaRPr lang="en-US"/>
          </a:p>
        </p:txBody>
      </p:sp>
      <p:sp>
        <p:nvSpPr>
          <p:cNvPr id="5" name="Footer Placeholder 4">
            <a:extLst>
              <a:ext uri="{FF2B5EF4-FFF2-40B4-BE49-F238E27FC236}">
                <a16:creationId xmlns:a16="http://schemas.microsoft.com/office/drawing/2014/main" id="{A599BB95-9755-4BC6-8051-C2B8CF54F2A1}"/>
              </a:ext>
            </a:extLst>
          </p:cNvPr>
          <p:cNvSpPr>
            <a:spLocks noGrp="1"/>
          </p:cNvSpPr>
          <p:nvPr>
            <p:ph type="ftr" sz="quarter" idx="4"/>
          </p:nvPr>
        </p:nvSpPr>
        <p:spPr/>
        <p:txBody>
          <a:bodyPr/>
          <a:lstStyle/>
          <a:p>
            <a:r>
              <a:rPr lang="en-US"/>
              <a:t>Name of the faculty [Group: G00] [Sem:2nd]</a:t>
            </a:r>
          </a:p>
        </p:txBody>
      </p:sp>
    </p:spTree>
    <p:extLst>
      <p:ext uri="{BB962C8B-B14F-4D97-AF65-F5344CB8AC3E}">
        <p14:creationId xmlns:p14="http://schemas.microsoft.com/office/powerpoint/2010/main" val="4254874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5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0" y="0"/>
            <a:ext cx="5486040" cy="4238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CustomShape 1"/>
          <p:cNvSpPr/>
          <p:nvPr/>
        </p:nvSpPr>
        <p:spPr>
          <a:xfrm>
            <a:off x="0" y="0"/>
            <a:ext cx="914364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sp>
        <p:nvSpPr>
          <p:cNvPr id="21" name="CustomShape 2"/>
          <p:cNvSpPr/>
          <p:nvPr/>
        </p:nvSpPr>
        <p:spPr>
          <a:xfrm flipV="1">
            <a:off x="0" y="6704640"/>
            <a:ext cx="9143640" cy="197640"/>
          </a:xfrm>
          <a:prstGeom prst="rect">
            <a:avLst/>
          </a:prstGeom>
          <a:solidFill>
            <a:srgbClr val="FF0000"/>
          </a:solidFill>
          <a:ln w="9360">
            <a:noFill/>
          </a:ln>
          <a:scene3d>
            <a:camera prst="orthographicFront"/>
            <a:lightRig rig="threePt" dir="t"/>
          </a:scene3d>
          <a:sp3d/>
        </p:spPr>
        <p:style>
          <a:lnRef idx="0">
            <a:scrgbClr r="0" g="0" b="0"/>
          </a:lnRef>
          <a:fillRef idx="0">
            <a:scrgbClr r="0" g="0" b="0"/>
          </a:fillRef>
          <a:effectRef idx="0">
            <a:scrgbClr r="0" g="0" b="0"/>
          </a:effectRef>
          <a:fontRef idx="minor"/>
        </p:style>
      </p:sp>
      <p:pic>
        <p:nvPicPr>
          <p:cNvPr id="2" name="Picture 10" descr="LOGO.gif"/>
          <p:cNvPicPr/>
          <p:nvPr/>
        </p:nvPicPr>
        <p:blipFill>
          <a:blip r:embed="rId14"/>
          <a:srcRect b="10718"/>
          <a:stretch/>
        </p:blipFill>
        <p:spPr>
          <a:xfrm>
            <a:off x="6553080" y="228600"/>
            <a:ext cx="2057040" cy="634680"/>
          </a:xfrm>
          <a:prstGeom prst="rect">
            <a:avLst/>
          </a:prstGeom>
          <a:ln w="9360">
            <a:noFill/>
          </a:ln>
        </p:spPr>
      </p:pic>
      <p:pic>
        <p:nvPicPr>
          <p:cNvPr id="3" name="Picture 10" descr="LOGO.gif"/>
          <p:cNvPicPr/>
          <p:nvPr/>
        </p:nvPicPr>
        <p:blipFill>
          <a:blip r:embed="rId14"/>
          <a:srcRect b="10718"/>
          <a:stretch/>
        </p:blipFill>
        <p:spPr>
          <a:xfrm>
            <a:off x="6553080" y="228600"/>
            <a:ext cx="2057040" cy="634680"/>
          </a:xfrm>
          <a:prstGeom prst="rect">
            <a:avLst/>
          </a:prstGeom>
          <a:ln w="9360">
            <a:noFill/>
          </a:ln>
        </p:spPr>
      </p:pic>
      <p:grpSp>
        <p:nvGrpSpPr>
          <p:cNvPr id="4" name="Group 3"/>
          <p:cNvGrpSpPr/>
          <p:nvPr/>
        </p:nvGrpSpPr>
        <p:grpSpPr>
          <a:xfrm>
            <a:off x="6146640" y="0"/>
            <a:ext cx="2997000" cy="875880"/>
            <a:chOff x="6146640" y="0"/>
            <a:chExt cx="2997000" cy="875880"/>
          </a:xfrm>
        </p:grpSpPr>
        <p:sp>
          <p:nvSpPr>
            <p:cNvPr id="5" name="CustomShape 4"/>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6" name="Picture 9" descr="LOGO.gif"/>
            <p:cNvPicPr/>
            <p:nvPr/>
          </p:nvPicPr>
          <p:blipFill>
            <a:blip r:embed="rId14"/>
            <a:srcRect b="10718"/>
            <a:stretch/>
          </p:blipFill>
          <p:spPr>
            <a:xfrm>
              <a:off x="6553080" y="228600"/>
              <a:ext cx="2057040" cy="634680"/>
            </a:xfrm>
            <a:prstGeom prst="rect">
              <a:avLst/>
            </a:prstGeom>
            <a:ln w="9360">
              <a:noFill/>
            </a:ln>
          </p:spPr>
        </p:pic>
        <p:sp>
          <p:nvSpPr>
            <p:cNvPr id="7" name="CustomShape 5"/>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8" name="Picture 15" descr="logo.jpg"/>
          <p:cNvPicPr/>
          <p:nvPr/>
        </p:nvPicPr>
        <p:blipFill>
          <a:blip r:embed="rId15"/>
          <a:stretch/>
        </p:blipFill>
        <p:spPr>
          <a:xfrm>
            <a:off x="6553080" y="228600"/>
            <a:ext cx="1920600" cy="609120"/>
          </a:xfrm>
          <a:prstGeom prst="rect">
            <a:avLst/>
          </a:prstGeom>
          <a:ln w="9360">
            <a:noFill/>
          </a:ln>
        </p:spPr>
      </p:pic>
      <p:pic>
        <p:nvPicPr>
          <p:cNvPr id="9" name="Picture 10" descr="LOGO.gif"/>
          <p:cNvPicPr/>
          <p:nvPr/>
        </p:nvPicPr>
        <p:blipFill>
          <a:blip r:embed="rId14"/>
          <a:srcRect b="10718"/>
          <a:stretch/>
        </p:blipFill>
        <p:spPr>
          <a:xfrm>
            <a:off x="6553080" y="228600"/>
            <a:ext cx="2057040" cy="634680"/>
          </a:xfrm>
          <a:prstGeom prst="rect">
            <a:avLst/>
          </a:prstGeom>
          <a:ln w="9360">
            <a:noFill/>
          </a:ln>
        </p:spPr>
      </p:pic>
      <p:grpSp>
        <p:nvGrpSpPr>
          <p:cNvPr id="10" name="Group 6"/>
          <p:cNvGrpSpPr/>
          <p:nvPr/>
        </p:nvGrpSpPr>
        <p:grpSpPr>
          <a:xfrm>
            <a:off x="6146640" y="0"/>
            <a:ext cx="2997000" cy="875880"/>
            <a:chOff x="6146640" y="0"/>
            <a:chExt cx="2997000" cy="875880"/>
          </a:xfrm>
        </p:grpSpPr>
        <p:sp>
          <p:nvSpPr>
            <p:cNvPr id="11" name="CustomShape 7"/>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12" name="Picture 9" descr="LOGO.gif"/>
            <p:cNvPicPr/>
            <p:nvPr/>
          </p:nvPicPr>
          <p:blipFill>
            <a:blip r:embed="rId14"/>
            <a:srcRect b="10718"/>
            <a:stretch/>
          </p:blipFill>
          <p:spPr>
            <a:xfrm>
              <a:off x="6553080" y="228600"/>
              <a:ext cx="2057040" cy="634680"/>
            </a:xfrm>
            <a:prstGeom prst="rect">
              <a:avLst/>
            </a:prstGeom>
            <a:ln w="9360">
              <a:noFill/>
            </a:ln>
          </p:spPr>
        </p:pic>
        <p:sp>
          <p:nvSpPr>
            <p:cNvPr id="13" name="CustomShape 8"/>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14" name="Picture 15" descr="logo.jpg"/>
          <p:cNvPicPr/>
          <p:nvPr/>
        </p:nvPicPr>
        <p:blipFill>
          <a:blip r:embed="rId15"/>
          <a:stretch/>
        </p:blipFill>
        <p:spPr>
          <a:xfrm>
            <a:off x="6553080" y="228600"/>
            <a:ext cx="1920600" cy="609120"/>
          </a:xfrm>
          <a:prstGeom prst="rect">
            <a:avLst/>
          </a:prstGeom>
          <a:ln w="9360">
            <a:noFill/>
          </a:ln>
        </p:spPr>
      </p:pic>
      <p:sp>
        <p:nvSpPr>
          <p:cNvPr id="15" name="PlaceHolder 9"/>
          <p:cNvSpPr>
            <a:spLocks noGrp="1"/>
          </p:cNvSpPr>
          <p:nvPr>
            <p:ph type="title"/>
          </p:nvPr>
        </p:nvSpPr>
        <p:spPr>
          <a:xfrm>
            <a:off x="0" y="0"/>
            <a:ext cx="6476760" cy="837720"/>
          </a:xfrm>
          <a:prstGeom prst="rect">
            <a:avLst/>
          </a:prstGeom>
        </p:spPr>
        <p:txBody>
          <a:bodyPr anchor="ctr">
            <a:noAutofit/>
          </a:bodyPr>
          <a:lstStyle/>
          <a:p>
            <a:pPr algn="ctr">
              <a:lnSpc>
                <a:spcPct val="100000"/>
              </a:lnSpc>
            </a:pPr>
            <a:r>
              <a:rPr lang="en-US" sz="3000" b="0" strike="noStrike" spc="-1">
                <a:solidFill>
                  <a:srgbClr val="000000"/>
                </a:solidFill>
                <a:latin typeface="Calibri"/>
                <a:ea typeface="MS PGothic"/>
              </a:rPr>
              <a:t>Click to edit Master title style</a:t>
            </a:r>
            <a:endParaRPr lang="en-US" sz="3000" b="0" strike="noStrike" spc="-1">
              <a:solidFill>
                <a:srgbClr val="000000"/>
              </a:solidFill>
              <a:latin typeface="Arial"/>
            </a:endParaRPr>
          </a:p>
        </p:txBody>
      </p:sp>
      <p:sp>
        <p:nvSpPr>
          <p:cNvPr id="16" name="PlaceHolder 10"/>
          <p:cNvSpPr>
            <a:spLocks noGrp="1"/>
          </p:cNvSpPr>
          <p:nvPr>
            <p:ph type="body"/>
          </p:nvPr>
        </p:nvSpPr>
        <p:spPr>
          <a:xfrm>
            <a:off x="457200" y="1371600"/>
            <a:ext cx="8229240" cy="4525560"/>
          </a:xfrm>
          <a:prstGeom prst="rect">
            <a:avLst/>
          </a:prstGeom>
        </p:spPr>
        <p:txBody>
          <a:bodyPr>
            <a:no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ea typeface="MS PGothic"/>
              </a:rPr>
              <a:t>Click to edit Master text styles</a:t>
            </a:r>
            <a:endParaRPr lang="en-US" sz="32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ea typeface="MS PGothic"/>
              </a:rPr>
              <a:t>Second level</a:t>
            </a:r>
            <a:endParaRPr lang="en-US" sz="2800" b="0" strike="noStrike" spc="-1">
              <a:solidFill>
                <a:srgbClr val="000000"/>
              </a:solidFill>
              <a:latin typeface="Calibri"/>
            </a:endParaRP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ea typeface="MS PGothic"/>
              </a:rPr>
              <a:t>Third level</a:t>
            </a:r>
            <a:endParaRPr lang="en-US" sz="2400" b="0" strike="noStrike" spc="-1">
              <a:solidFill>
                <a:srgbClr val="000000"/>
              </a:solidFill>
              <a:latin typeface="Calibri"/>
            </a:endParaRP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Fourth level</a:t>
            </a:r>
            <a:endParaRPr lang="en-US" sz="2000" b="0" strike="noStrike" spc="-1">
              <a:solidFill>
                <a:srgbClr val="000000"/>
              </a:solidFill>
              <a:latin typeface="Calibri"/>
            </a:endParaRP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Fifth level</a:t>
            </a:r>
            <a:endParaRPr lang="en-US" sz="2000" b="0" strike="noStrike" spc="-1">
              <a:solidFill>
                <a:srgbClr val="000000"/>
              </a:solidFill>
              <a:latin typeface="Calibri"/>
            </a:endParaRPr>
          </a:p>
        </p:txBody>
      </p:sp>
      <p:sp>
        <p:nvSpPr>
          <p:cNvPr id="17" name="PlaceHolder 11"/>
          <p:cNvSpPr>
            <a:spLocks noGrp="1"/>
          </p:cNvSpPr>
          <p:nvPr>
            <p:ph type="dt"/>
          </p:nvPr>
        </p:nvSpPr>
        <p:spPr>
          <a:xfrm>
            <a:off x="457200" y="6356520"/>
            <a:ext cx="2133360" cy="364680"/>
          </a:xfrm>
          <a:prstGeom prst="rect">
            <a:avLst/>
          </a:prstGeom>
        </p:spPr>
        <p:txBody>
          <a:bodyPr anchor="ctr">
            <a:noAutofit/>
          </a:bodyPr>
          <a:lstStyle/>
          <a:p>
            <a:pPr>
              <a:lnSpc>
                <a:spcPct val="100000"/>
              </a:lnSpc>
            </a:pPr>
            <a:endParaRPr lang="en-GB" sz="1200" b="0" strike="noStrike" spc="-1">
              <a:latin typeface="Times New Roman"/>
            </a:endParaRPr>
          </a:p>
        </p:txBody>
      </p:sp>
      <p:sp>
        <p:nvSpPr>
          <p:cNvPr id="18" name="PlaceHolder 12"/>
          <p:cNvSpPr>
            <a:spLocks noGrp="1"/>
          </p:cNvSpPr>
          <p:nvPr>
            <p:ph type="ftr"/>
          </p:nvPr>
        </p:nvSpPr>
        <p:spPr>
          <a:xfrm>
            <a:off x="3124080" y="6356520"/>
            <a:ext cx="2895120" cy="364680"/>
          </a:xfrm>
          <a:prstGeom prst="rect">
            <a:avLst/>
          </a:prstGeom>
        </p:spPr>
        <p:txBody>
          <a:bodyPr anchor="ctr">
            <a:noAutofit/>
          </a:bodyPr>
          <a:lstStyle/>
          <a:p>
            <a:r>
              <a:rPr lang="en-GB" sz="2400" b="0" strike="noStrike" spc="-1">
                <a:latin typeface="Times New Roman"/>
              </a:rPr>
              <a:t>Name</a:t>
            </a:r>
          </a:p>
        </p:txBody>
      </p:sp>
      <p:sp>
        <p:nvSpPr>
          <p:cNvPr id="19" name="PlaceHolder 13"/>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1CFDC92E-FF5D-4613-8499-B15BC16E50D9}" type="slidenum">
              <a:rPr lang="en-US" sz="1200" b="0" strike="noStrike" spc="-1">
                <a:solidFill>
                  <a:srgbClr val="898989"/>
                </a:solidFill>
                <a:latin typeface="Calibri"/>
                <a:ea typeface="MS PGothic"/>
              </a:rPr>
              <a:pPr algn="r">
                <a:lnSpc>
                  <a:spcPct val="100000"/>
                </a:lnSpc>
              </a:pPr>
              <a:t>‹#›</a:t>
            </a:fld>
            <a:endParaRPr lang="en-GB"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scikit-learn.org/" TargetMode="External"/><Relationship Id="rId2" Type="http://schemas.openxmlformats.org/officeDocument/2006/relationships/hyperlink" Target="https://www.kaggle.com/datasets/rodolfofigueroa/spotify-12m-songs/data"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0" y="840631"/>
            <a:ext cx="9144000" cy="6017369"/>
          </a:xfrm>
          <a:prstGeom prst="rect">
            <a:avLst/>
          </a:prstGeom>
          <a:noFill/>
          <a:ln w="9360">
            <a:noFill/>
          </a:ln>
        </p:spPr>
        <p:txBody>
          <a:bodyPr>
            <a:noAutofit/>
          </a:bodyPr>
          <a:lstStyle/>
          <a:p>
            <a:pPr algn="ctr">
              <a:lnSpc>
                <a:spcPct val="100000"/>
              </a:lnSpc>
              <a:spcBef>
                <a:spcPts val="400"/>
              </a:spcBef>
            </a:pPr>
            <a:r>
              <a:rPr lang="en-IN" dirty="0">
                <a:latin typeface="Times New Roman" panose="02020603050405020304" pitchFamily="18" charset="0"/>
                <a:ea typeface="Calibri" panose="020F0502020204030204" pitchFamily="34" charset="0"/>
                <a:cs typeface="Times New Roman" panose="02020603050405020304" pitchFamily="18" charset="0"/>
              </a:rPr>
              <a:t>Lab Oriented Project </a:t>
            </a:r>
          </a:p>
          <a:p>
            <a:pPr algn="ctr">
              <a:lnSpc>
                <a:spcPct val="100000"/>
              </a:lnSpc>
              <a:spcBef>
                <a:spcPts val="400"/>
              </a:spcBef>
            </a:pPr>
            <a:r>
              <a:rPr lang="en-US" sz="2000" spc="-1" dirty="0">
                <a:latin typeface="Times New Roman" panose="02020603050405020304" pitchFamily="18" charset="0"/>
                <a:ea typeface="Calibri" panose="020F0502020204030204" pitchFamily="34" charset="0"/>
                <a:cs typeface="Times New Roman" panose="02020603050405020304" pitchFamily="18" charset="0"/>
              </a:rPr>
              <a:t>On</a:t>
            </a:r>
          </a:p>
          <a:p>
            <a:pPr algn="ctr">
              <a:lnSpc>
                <a:spcPct val="100000"/>
              </a:lnSpc>
              <a:spcBef>
                <a:spcPts val="400"/>
              </a:spcBef>
            </a:pPr>
            <a:r>
              <a:rPr lang="en-US" sz="4800" dirty="0">
                <a:latin typeface="Times New Roman" panose="02020603050405020304" pitchFamily="18" charset="0"/>
                <a:ea typeface="Calibri" panose="020F0502020204030204" pitchFamily="34" charset="0"/>
                <a:cs typeface="Times New Roman" panose="02020603050405020304" pitchFamily="18" charset="0"/>
              </a:rPr>
              <a:t>&lt;Harmonizing Tunes&gt;</a:t>
            </a:r>
            <a:endParaRPr lang="en-US" sz="2000" i="1" spc="-1"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0000"/>
              </a:lnSpc>
              <a:spcBef>
                <a:spcPts val="400"/>
              </a:spcBef>
            </a:pPr>
            <a:b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br>
            <a:r>
              <a:rPr lang="en-US" sz="2000" spc="-1" dirty="0">
                <a:solidFill>
                  <a:srgbClr val="000000"/>
                </a:solidFill>
                <a:latin typeface="Times New Roman" panose="02020603050405020304" pitchFamily="18" charset="0"/>
                <a:ea typeface="MS PGothic"/>
                <a:cs typeface="Times New Roman" panose="02020603050405020304" pitchFamily="18" charset="0"/>
              </a:rPr>
              <a:t>&lt;Anubhav Gupta-2010990096&gt;</a:t>
            </a:r>
          </a:p>
          <a:p>
            <a:pPr algn="ctr">
              <a:lnSpc>
                <a:spcPct val="100000"/>
              </a:lnSpc>
              <a:spcBef>
                <a:spcPts val="400"/>
              </a:spcBef>
            </a:pPr>
            <a: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t>&lt;</a:t>
            </a:r>
            <a:r>
              <a:rPr lang="en-US" sz="2000" spc="-1" dirty="0">
                <a:solidFill>
                  <a:srgbClr val="000000"/>
                </a:solidFill>
                <a:latin typeface="Times New Roman" panose="02020603050405020304" pitchFamily="18" charset="0"/>
                <a:ea typeface="MS PGothic"/>
                <a:cs typeface="Times New Roman" panose="02020603050405020304" pitchFamily="18" charset="0"/>
              </a:rPr>
              <a:t>Arushika Goel-2010993522&gt;</a:t>
            </a:r>
          </a:p>
          <a:p>
            <a:pPr algn="ctr">
              <a:spcBef>
                <a:spcPts val="400"/>
              </a:spcBef>
            </a:pPr>
            <a: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t>&lt;</a:t>
            </a:r>
            <a:r>
              <a:rPr lang="en-US" sz="2000" b="0" strike="noStrike" spc="-1" dirty="0" err="1">
                <a:solidFill>
                  <a:srgbClr val="000000"/>
                </a:solidFill>
                <a:latin typeface="Times New Roman" panose="02020603050405020304" pitchFamily="18" charset="0"/>
                <a:ea typeface="MS PGothic"/>
                <a:cs typeface="Times New Roman" panose="02020603050405020304" pitchFamily="18" charset="0"/>
              </a:rPr>
              <a:t>Dakshay</a:t>
            </a:r>
            <a: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t> Ahuja-2010990178</a:t>
            </a:r>
            <a:r>
              <a:rPr lang="en-US" sz="2000" spc="-1" dirty="0">
                <a:solidFill>
                  <a:srgbClr val="000000"/>
                </a:solidFill>
                <a:latin typeface="Times New Roman" panose="02020603050405020304" pitchFamily="18" charset="0"/>
                <a:ea typeface="MS PGothic"/>
                <a:cs typeface="Times New Roman" panose="02020603050405020304" pitchFamily="18" charset="0"/>
              </a:rPr>
              <a:t>&gt;</a:t>
            </a:r>
          </a:p>
          <a:p>
            <a:pPr algn="ctr">
              <a:spcBef>
                <a:spcPts val="400"/>
              </a:spcBef>
            </a:pPr>
            <a: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t>&lt;Keshav Garg-2010991593</a:t>
            </a:r>
            <a:r>
              <a:rPr lang="en-US" sz="2000" spc="-1" dirty="0">
                <a:solidFill>
                  <a:srgbClr val="000000"/>
                </a:solidFill>
                <a:latin typeface="Times New Roman" panose="02020603050405020304" pitchFamily="18" charset="0"/>
                <a:ea typeface="MS PGothic"/>
                <a:cs typeface="Times New Roman" panose="02020603050405020304" pitchFamily="18" charset="0"/>
              </a:rPr>
              <a:t>&gt;</a:t>
            </a:r>
          </a:p>
          <a:p>
            <a:pPr algn="ctr">
              <a:lnSpc>
                <a:spcPct val="100000"/>
              </a:lnSpc>
              <a:spcBef>
                <a:spcPts val="400"/>
              </a:spcBef>
            </a:pPr>
            <a:endParaRPr lang="en-US" sz="2000" b="0" strike="noStrike"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Supervised By</a:t>
            </a:r>
          </a:p>
          <a:p>
            <a:pPr algn="ctr">
              <a:lnSpc>
                <a:spcPct val="100000"/>
              </a:lnSpc>
              <a:spcBef>
                <a:spcPts val="400"/>
              </a:spcBef>
            </a:pPr>
            <a: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t>&lt;</a:t>
            </a:r>
            <a:r>
              <a:rPr lang="en-US" sz="2000" spc="-1" dirty="0">
                <a:solidFill>
                  <a:srgbClr val="000000"/>
                </a:solidFill>
                <a:latin typeface="Times New Roman" panose="02020603050405020304" pitchFamily="18" charset="0"/>
                <a:ea typeface="MS PGothic"/>
                <a:cs typeface="Times New Roman" panose="02020603050405020304" pitchFamily="18" charset="0"/>
              </a:rPr>
              <a:t>Ajay Kumar&gt;</a:t>
            </a:r>
          </a:p>
          <a:p>
            <a:pPr algn="ctr">
              <a:lnSpc>
                <a:spcPct val="100000"/>
              </a:lnSpc>
              <a:spcBef>
                <a:spcPts val="400"/>
              </a:spcBef>
            </a:pPr>
            <a:endParaRPr lang="en-US" sz="2000" spc="-1" dirty="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endParaRPr lang="en-US" sz="2000" spc="-1" dirty="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400" spc="-1" dirty="0">
                <a:latin typeface="Times New Roman" panose="02020603050405020304" pitchFamily="18" charset="0"/>
                <a:ea typeface="MS PGothic"/>
                <a:cs typeface="Times New Roman" panose="02020603050405020304" pitchFamily="18" charset="0"/>
              </a:rPr>
              <a:t>Department of </a:t>
            </a:r>
            <a:r>
              <a:rPr lang="en-US" sz="2400" b="0" strike="noStrike" spc="-1" dirty="0">
                <a:latin typeface="Times New Roman" panose="02020603050405020304" pitchFamily="18" charset="0"/>
                <a:ea typeface="MS PGothic"/>
                <a:cs typeface="Times New Roman" panose="02020603050405020304" pitchFamily="18" charset="0"/>
              </a:rPr>
              <a:t>Computer Science and Engineering, </a:t>
            </a:r>
          </a:p>
          <a:p>
            <a:pPr algn="ctr">
              <a:lnSpc>
                <a:spcPct val="100000"/>
              </a:lnSpc>
              <a:spcBef>
                <a:spcPts val="400"/>
              </a:spcBef>
            </a:pPr>
            <a:r>
              <a:rPr lang="en-US" sz="2400" b="0" strike="noStrike" spc="-1" dirty="0">
                <a:latin typeface="Times New Roman" panose="02020603050405020304" pitchFamily="18" charset="0"/>
                <a:ea typeface="MS PGothic"/>
                <a:cs typeface="Times New Roman" panose="02020603050405020304" pitchFamily="18" charset="0"/>
              </a:rPr>
              <a:t>Chitkara University, Punjab</a:t>
            </a:r>
          </a:p>
          <a:p>
            <a:pPr algn="ctr">
              <a:lnSpc>
                <a:spcPct val="150000"/>
              </a:lnSpc>
              <a:spcBef>
                <a:spcPts val="400"/>
              </a:spcBef>
            </a:pPr>
            <a:endParaRPr lang="en-US" sz="2000" b="0" strike="noStrike" spc="-1" dirty="0">
              <a:solidFill>
                <a:srgbClr val="000000"/>
              </a:solidFill>
              <a:latin typeface="Calibri"/>
            </a:endParaRPr>
          </a:p>
          <a:p>
            <a:pPr>
              <a:lnSpc>
                <a:spcPct val="100000"/>
              </a:lnSpc>
              <a:spcBef>
                <a:spcPts val="641"/>
              </a:spcBef>
            </a:pPr>
            <a:endParaRPr lang="en-US" sz="2000" b="0" strike="noStrike" spc="-1" dirty="0">
              <a:solidFill>
                <a:srgbClr val="000000"/>
              </a:solidFill>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607B6-E997-1665-0241-5496907D1717}"/>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Tools &amp; Technologies - Web Development and Deployment</a:t>
            </a:r>
            <a:endParaRPr lang="en-IN" sz="32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2F3C77C-91BB-03BD-F0C8-232544164F7A}"/>
              </a:ext>
            </a:extLst>
          </p:cNvPr>
          <p:cNvSpPr>
            <a:spLocks noGrp="1"/>
          </p:cNvSpPr>
          <p:nvPr>
            <p:ph type="body"/>
          </p:nvPr>
        </p:nvSpPr>
        <p:spPr/>
        <p:txBody>
          <a:bodyPr>
            <a:normAutofit/>
          </a:bodyPr>
          <a:lstStyle/>
          <a:p>
            <a:r>
              <a:rPr lang="en-US" sz="2000" dirty="0">
                <a:latin typeface="Times New Roman" panose="02020603050405020304" pitchFamily="18" charset="0"/>
                <a:cs typeface="Times New Roman" panose="02020603050405020304" pitchFamily="18" charset="0"/>
              </a:rPr>
              <a:t>Flask: It has played a central role in developing the user interface, handling user interactions, and guiding users through the recommendation process. With Flask, we've created an intuitive and user-centric web interface that empowers users to provide a reference song effortlessly.</a:t>
            </a:r>
          </a:p>
          <a:p>
            <a:r>
              <a:rPr lang="en-US" sz="2000" dirty="0" err="1">
                <a:latin typeface="Times New Roman" panose="02020603050405020304" pitchFamily="18" charset="0"/>
                <a:cs typeface="Times New Roman" panose="02020603050405020304" pitchFamily="18" charset="0"/>
              </a:rPr>
              <a:t>Streamlit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Streamlit</a:t>
            </a:r>
            <a:r>
              <a:rPr lang="en-US" sz="2000" dirty="0">
                <a:latin typeface="Times New Roman" panose="02020603050405020304" pitchFamily="18" charset="0"/>
                <a:cs typeface="Times New Roman" panose="02020603050405020304" pitchFamily="18" charset="0"/>
              </a:rPr>
              <a:t> is another powerful web application framework we've utilized. It has helped us present data-driven insights and recommendations in an interactive and user-friendly manner.</a:t>
            </a:r>
          </a:p>
          <a:p>
            <a:r>
              <a:rPr lang="en-US" sz="2000" dirty="0">
                <a:latin typeface="Times New Roman" panose="02020603050405020304" pitchFamily="18" charset="0"/>
                <a:cs typeface="Times New Roman" panose="02020603050405020304" pitchFamily="18" charset="0"/>
              </a:rPr>
              <a:t>These web development tools are the key to making our recommendation system accessible to users.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3050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D7055-250F-8A42-FCCB-780F292550AE}"/>
              </a:ext>
            </a:extLst>
          </p:cNvPr>
          <p:cNvSpPr>
            <a:spLocks noGrp="1"/>
          </p:cNvSpPr>
          <p:nvPr>
            <p:ph type="title"/>
          </p:nvPr>
        </p:nvSpPr>
        <p:spPr/>
        <p:txBody>
          <a:bodyPr/>
          <a:lstStyle/>
          <a:p>
            <a:r>
              <a:rPr lang="en-US" sz="3200" i="0" dirty="0">
                <a:effectLst/>
                <a:latin typeface="Times New Roman" panose="02020603050405020304" pitchFamily="18" charset="0"/>
                <a:cs typeface="Times New Roman" panose="02020603050405020304" pitchFamily="18" charset="0"/>
              </a:rPr>
              <a:t>Tools &amp; Technologies - Evaluation and Testing</a:t>
            </a:r>
            <a:endParaRPr lang="en-IN" sz="32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B450F5F-C305-E5EB-6F71-5F5843A5AF93}"/>
              </a:ext>
            </a:extLst>
          </p:cNvPr>
          <p:cNvSpPr>
            <a:spLocks noGrp="1"/>
          </p:cNvSpPr>
          <p:nvPr>
            <p:ph type="body"/>
          </p:nvPr>
        </p:nvSpPr>
        <p:spPr/>
        <p:txBody>
          <a:bodyPr>
            <a:normAutofit/>
          </a:bodyPr>
          <a:lstStyle/>
          <a:p>
            <a:r>
              <a:rPr lang="en-US" sz="2000" dirty="0">
                <a:latin typeface="Times New Roman" panose="02020603050405020304" pitchFamily="18" charset="0"/>
                <a:cs typeface="Times New Roman" panose="02020603050405020304" pitchFamily="18" charset="0"/>
              </a:rPr>
              <a:t>Metrics Libraries: Metrics like Mean Average Precision (MAP) and SVC are used to measure how effectively the recommendations align with user preferences and expectations. This rigorous evaluation process ensures that the system's recommendations are accurate and relevant.</a:t>
            </a:r>
          </a:p>
          <a:p>
            <a:r>
              <a:rPr lang="en-US" sz="2000" dirty="0">
                <a:latin typeface="Times New Roman" panose="02020603050405020304" pitchFamily="18" charset="0"/>
                <a:cs typeface="Times New Roman" panose="02020603050405020304" pitchFamily="18" charset="0"/>
              </a:rPr>
              <a:t>Hyperparameter Tuning: To fine-tune the recommendation model, we employ hyperparameter tuning. Model parameters, such as TF-IDF weighting schemes, are adjusted and experimented with to optimize the system's recommendation performance. This iterative process ensures that the system delivers the most accurate and relevant recommendations, fine-tuning it for peak performance.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0837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35B30-B286-EFEA-1826-59336FD9B696}"/>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Tools &amp; Technologies - Data Source</a:t>
            </a:r>
          </a:p>
        </p:txBody>
      </p:sp>
      <p:sp>
        <p:nvSpPr>
          <p:cNvPr id="3" name="Text Placeholder 2">
            <a:extLst>
              <a:ext uri="{FF2B5EF4-FFF2-40B4-BE49-F238E27FC236}">
                <a16:creationId xmlns:a16="http://schemas.microsoft.com/office/drawing/2014/main" id="{F6B9AE8A-7942-22A8-43A7-556ECB1A7A85}"/>
              </a:ext>
            </a:extLst>
          </p:cNvPr>
          <p:cNvSpPr>
            <a:spLocks noGrp="1"/>
          </p:cNvSpPr>
          <p:nvPr>
            <p:ph type="body"/>
          </p:nvPr>
        </p:nvSpPr>
        <p:spPr/>
        <p:txBody>
          <a:bodyPr>
            <a:normAutofit/>
          </a:bodyPr>
          <a:lstStyle/>
          <a:p>
            <a:r>
              <a:rPr lang="en-US" sz="2000" dirty="0">
                <a:latin typeface="Times New Roman" panose="02020603050405020304" pitchFamily="18" charset="0"/>
                <a:cs typeface="Times New Roman" panose="02020603050405020304" pitchFamily="18" charset="0"/>
              </a:rPr>
              <a:t>Kaggle: Kaggle is the source of the music data used in our project. Our dataset, containing audio features for over 1.2 million songs, is obtained from Kaggle's music data repository.</a:t>
            </a:r>
          </a:p>
          <a:p>
            <a:r>
              <a:rPr lang="en-US" sz="2000" dirty="0">
                <a:latin typeface="Times New Roman" panose="02020603050405020304" pitchFamily="18" charset="0"/>
                <a:cs typeface="Times New Roman" panose="02020603050405020304" pitchFamily="18" charset="0"/>
              </a:rPr>
              <a:t>This dataset serves as the cornerstone of our recommendation system, offering a diverse and extensive collection of songs with a wide variety of audio attributes for analysis and recommendation.</a:t>
            </a:r>
          </a:p>
          <a:p>
            <a:r>
              <a:rPr lang="en-US" sz="2000" dirty="0">
                <a:latin typeface="Times New Roman" panose="02020603050405020304" pitchFamily="18" charset="0"/>
                <a:cs typeface="Times New Roman" panose="02020603050405020304" pitchFamily="18" charset="0"/>
              </a:rPr>
              <a:t>Kaggle's contribution to our project's data source ensures that our recommendation system is built on a solid foundation of data, enabling it to provide high-quality, diverse, and relevant song recommendations to users.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4001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06FE-88B1-0B40-5D7C-90A518151433}"/>
              </a:ext>
            </a:extLst>
          </p:cNvPr>
          <p:cNvSpPr>
            <a:spLocks noGrp="1"/>
          </p:cNvSpPr>
          <p:nvPr>
            <p:ph type="title"/>
          </p:nvPr>
        </p:nvSpPr>
        <p:spPr/>
        <p:txBody>
          <a:bodyPr/>
          <a:lstStyle/>
          <a:p>
            <a:r>
              <a:rPr lang="en-US" dirty="0"/>
              <a:t>            </a:t>
            </a:r>
            <a:r>
              <a:rPr lang="en-US" sz="3200" dirty="0">
                <a:latin typeface="Times New Roman" panose="02020603050405020304" pitchFamily="18" charset="0"/>
                <a:cs typeface="Times New Roman" panose="02020603050405020304" pitchFamily="18" charset="0"/>
              </a:rPr>
              <a:t>References</a:t>
            </a:r>
            <a:endParaRPr lang="en-IN" dirty="0"/>
          </a:p>
        </p:txBody>
      </p:sp>
      <p:sp>
        <p:nvSpPr>
          <p:cNvPr id="3" name="Text Placeholder 2">
            <a:extLst>
              <a:ext uri="{FF2B5EF4-FFF2-40B4-BE49-F238E27FC236}">
                <a16:creationId xmlns:a16="http://schemas.microsoft.com/office/drawing/2014/main" id="{ADF91EA8-F409-23B5-B4F7-8319BD1D74C6}"/>
              </a:ext>
            </a:extLst>
          </p:cNvPr>
          <p:cNvSpPr>
            <a:spLocks noGrp="1"/>
          </p:cNvSpPr>
          <p:nvPr>
            <p:ph type="body"/>
          </p:nvPr>
        </p:nvSpPr>
        <p:spPr/>
        <p:txBody>
          <a:bodyPr>
            <a:noAutofit/>
          </a:bodyPr>
          <a:lstStyle/>
          <a:p>
            <a:r>
              <a:rPr lang="en-US" sz="2000" dirty="0">
                <a:latin typeface="Times New Roman" panose="02020603050405020304" pitchFamily="18" charset="0"/>
                <a:cs typeface="Times New Roman" panose="02020603050405020304" pitchFamily="18" charset="0"/>
              </a:rPr>
              <a:t>Kaggle Music Data Repository: </a:t>
            </a:r>
            <a:r>
              <a:rPr lang="en-IN" sz="2000" u="sng" kern="0" dirty="0">
                <a:effectLst/>
                <a:latin typeface="Times New Roman" panose="02020603050405020304" pitchFamily="18" charset="0"/>
                <a:ea typeface="Calibri" panose="020F0502020204030204" pitchFamily="34" charset="0"/>
                <a:hlinkClick r:id="rId2"/>
              </a:rPr>
              <a:t>https://www.kaggle.com/datasets/rodolfofigueroa/spotify-12m-songs/data</a:t>
            </a:r>
            <a:endParaRPr lang="en-IN" sz="2000" u="sng" kern="0" dirty="0">
              <a:effectLst/>
              <a:latin typeface="Times New Roman" panose="02020603050405020304" pitchFamily="18" charset="0"/>
              <a:ea typeface="Calibri" panose="020F0502020204030204" pitchFamily="34" charset="0"/>
            </a:endParaRPr>
          </a:p>
          <a:p>
            <a:pPr marL="0" indent="0">
              <a:buNone/>
            </a:pPr>
            <a:r>
              <a:rPr lang="en-US" sz="2000" dirty="0">
                <a:latin typeface="Times New Roman" panose="02020603050405020304" pitchFamily="18" charset="0"/>
                <a:cs typeface="Times New Roman" panose="02020603050405020304" pitchFamily="18" charset="0"/>
              </a:rPr>
              <a:t>This dataset serves as the foundation of our project, providing audio features           for over 1.2 million songs, enabling the analysis and recommendation of songs.</a:t>
            </a:r>
          </a:p>
          <a:p>
            <a:r>
              <a:rPr lang="en-US" sz="2000" dirty="0">
                <a:latin typeface="Times New Roman" panose="02020603050405020304" pitchFamily="18" charset="0"/>
                <a:cs typeface="Times New Roman" panose="02020603050405020304" pitchFamily="18" charset="0"/>
              </a:rPr>
              <a:t>Scikit-Learn Documentation: </a:t>
            </a:r>
            <a:r>
              <a:rPr lang="en-IN" sz="2000" u="sng" kern="0" dirty="0">
                <a:effectLst/>
                <a:latin typeface="Times New Roman" panose="02020603050405020304" pitchFamily="18" charset="0"/>
                <a:ea typeface="Calibri" panose="020F0502020204030204" pitchFamily="34" charset="0"/>
                <a:hlinkClick r:id="rId3"/>
              </a:rPr>
              <a:t>https://scikit-learn.org/</a:t>
            </a:r>
            <a:endParaRPr lang="en-IN" sz="2000" u="sng" kern="0" dirty="0">
              <a:effectLst/>
              <a:latin typeface="Times New Roman" panose="02020603050405020304" pitchFamily="18" charset="0"/>
              <a:ea typeface="Calibri" panose="020F0502020204030204" pitchFamily="34" charset="0"/>
            </a:endParaRPr>
          </a:p>
          <a:p>
            <a:pPr marL="0" indent="0">
              <a:buNone/>
            </a:pPr>
            <a:r>
              <a:rPr lang="en-US" sz="2000" dirty="0">
                <a:latin typeface="Times New Roman" panose="02020603050405020304" pitchFamily="18" charset="0"/>
                <a:cs typeface="Times New Roman" panose="02020603050405020304" pitchFamily="18" charset="0"/>
              </a:rPr>
              <a:t>The official documentation of Scikit-Learn, a key machine learning library, provided valuable guidance for feature engineering and recommendation model development.</a:t>
            </a:r>
          </a:p>
          <a:p>
            <a:r>
              <a:rPr lang="en-US" sz="2000" dirty="0">
                <a:latin typeface="Times New Roman" panose="02020603050405020304" pitchFamily="18" charset="0"/>
                <a:cs typeface="Times New Roman" panose="02020603050405020304" pitchFamily="18" charset="0"/>
              </a:rPr>
              <a:t>Python Documentation: </a:t>
            </a:r>
            <a:r>
              <a:rPr lang="en-IN" sz="2000" u="sng" kern="0" dirty="0">
                <a:effectLst/>
                <a:latin typeface="Times New Roman" panose="02020603050405020304" pitchFamily="18" charset="0"/>
                <a:ea typeface="Calibri" panose="020F0502020204030204" pitchFamily="34" charset="0"/>
              </a:rPr>
              <a:t>https://python.org/doc/</a:t>
            </a:r>
            <a:endParaRPr lang="en-IN" sz="2000" kern="0" dirty="0">
              <a:effectLst/>
              <a:latin typeface="Times New Roman" panose="02020603050405020304" pitchFamily="18" charset="0"/>
              <a:ea typeface="Calibri" panose="020F0502020204030204" pitchFamily="34" charset="0"/>
            </a:endParaRPr>
          </a:p>
          <a:p>
            <a:pPr marL="0" indent="0">
              <a:buNone/>
            </a:pPr>
            <a:r>
              <a:rPr lang="en-US" sz="2000" dirty="0">
                <a:latin typeface="Times New Roman" panose="02020603050405020304" pitchFamily="18" charset="0"/>
                <a:cs typeface="Times New Roman" panose="02020603050405020304" pitchFamily="18" charset="0"/>
              </a:rPr>
              <a:t>The Python documentation served as a reference for Python programming, Pandas, and NumPy, which played central roles in our data preprocessing and analysis.</a:t>
            </a:r>
          </a:p>
        </p:txBody>
      </p:sp>
    </p:spTree>
    <p:extLst>
      <p:ext uri="{BB962C8B-B14F-4D97-AF65-F5344CB8AC3E}">
        <p14:creationId xmlns:p14="http://schemas.microsoft.com/office/powerpoint/2010/main" val="2866284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392E0-48A7-E36B-56AD-E1202C692A82}"/>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            References</a:t>
            </a:r>
            <a:endParaRPr lang="en-IN" sz="3200"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54DFCE0F-859F-0FDC-4E82-D18F7E702116}"/>
              </a:ext>
            </a:extLst>
          </p:cNvPr>
          <p:cNvSpPr>
            <a:spLocks noGrp="1"/>
          </p:cNvSpPr>
          <p:nvPr>
            <p:ph type="body"/>
          </p:nvPr>
        </p:nvSpPr>
        <p:spPr/>
        <p:txBody>
          <a:bodyPr>
            <a:normAutofit/>
          </a:bodyPr>
          <a:lstStyle/>
          <a:p>
            <a:r>
              <a:rPr lang="en-US" sz="2000" dirty="0">
                <a:latin typeface="Times New Roman" panose="02020603050405020304" pitchFamily="18" charset="0"/>
                <a:cs typeface="Times New Roman" panose="02020603050405020304" pitchFamily="18" charset="0"/>
              </a:rPr>
              <a:t>Heroku: </a:t>
            </a:r>
            <a:r>
              <a:rPr lang="en-IN" sz="1800" u="sng" kern="0" dirty="0">
                <a:effectLst/>
                <a:latin typeface="Times New Roman" panose="02020603050405020304" pitchFamily="18" charset="0"/>
                <a:ea typeface="Calibri" panose="020F0502020204030204" pitchFamily="34" charset="0"/>
              </a:rPr>
              <a:t>https://devcenter.heroku.com/categories/reference </a:t>
            </a:r>
          </a:p>
          <a:p>
            <a:pPr marL="0" indent="0">
              <a:buNone/>
            </a:pPr>
            <a:r>
              <a:rPr lang="en-US" sz="2000" dirty="0">
                <a:latin typeface="Times New Roman" panose="02020603050405020304" pitchFamily="18" charset="0"/>
                <a:cs typeface="Times New Roman" panose="02020603050405020304" pitchFamily="18" charset="0"/>
              </a:rPr>
              <a:t>Heroku's platform documentation and resources were consulted for the deployment of our recommendation system. Heroku provided the hosting infrastructure for making our system accessible to users.</a:t>
            </a:r>
          </a:p>
          <a:p>
            <a:r>
              <a:rPr lang="en-US" sz="2000" dirty="0">
                <a:latin typeface="Times New Roman" panose="02020603050405020304" pitchFamily="18" charset="0"/>
                <a:cs typeface="Times New Roman" panose="02020603050405020304" pitchFamily="18" charset="0"/>
              </a:rPr>
              <a:t>Flask: </a:t>
            </a:r>
            <a:r>
              <a:rPr lang="en-IN" sz="1800" u="sng" kern="0" dirty="0">
                <a:effectLst/>
                <a:latin typeface="Times New Roman" panose="02020603050405020304" pitchFamily="18" charset="0"/>
                <a:ea typeface="Calibri" panose="020F0502020204030204" pitchFamily="34" charset="0"/>
              </a:rPr>
              <a:t>https://flask.palletsprojects.com/en/3.0.x/</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Flask's official documentation and tutorials were instrumental in the development of the user interface for our system.</a:t>
            </a:r>
          </a:p>
          <a:p>
            <a:r>
              <a:rPr lang="en-US" sz="2000" dirty="0">
                <a:latin typeface="Times New Roman" panose="02020603050405020304" pitchFamily="18" charset="0"/>
                <a:cs typeface="Times New Roman" panose="02020603050405020304" pitchFamily="18" charset="0"/>
              </a:rPr>
              <a:t>TF-IDF: </a:t>
            </a:r>
            <a:r>
              <a:rPr lang="en-IN" sz="1800" u="sng" kern="0" dirty="0">
                <a:effectLst/>
                <a:latin typeface="Times New Roman" panose="02020603050405020304" pitchFamily="18" charset="0"/>
                <a:ea typeface="Calibri" panose="020F0502020204030204" pitchFamily="34" charset="0"/>
              </a:rPr>
              <a:t>https://en.wikipedia.org/wiki/Tf%E2%80%93idf</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The Wikipedia page on TF-IDF provided background information on Term Frequency-Inverse Document Frequency, a critical component of our recommendation model.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8133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DFB09-D56C-F7B2-0A24-589E41E251A6}"/>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             Conclusion</a:t>
            </a:r>
            <a:endParaRPr lang="en-IN" sz="32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C8D4A70-7C04-D4D2-2EC4-3F4AD9479D6D}"/>
              </a:ext>
            </a:extLst>
          </p:cNvPr>
          <p:cNvSpPr>
            <a:spLocks noGrp="1"/>
          </p:cNvSpPr>
          <p:nvPr>
            <p:ph type="body"/>
          </p:nvPr>
        </p:nvSpPr>
        <p:spPr/>
        <p:txBody>
          <a:bodyPr>
            <a:noAutofit/>
          </a:bodyPr>
          <a:lstStyle/>
          <a:p>
            <a:r>
              <a:rPr lang="en-US" sz="2000" dirty="0">
                <a:latin typeface="Times New Roman" panose="02020603050405020304" pitchFamily="18" charset="0"/>
                <a:cs typeface="Times New Roman" panose="02020603050405020304" pitchFamily="18" charset="0"/>
              </a:rPr>
              <a:t>Enhancing the Music Experience: Our project is driven by the quest to enhance the music listening experience. We've harnessed the power of data, technology, and machine learning to provide music enthusiasts with personalized song recommendations that align with their unique musical tastes.</a:t>
            </a:r>
          </a:p>
          <a:p>
            <a:r>
              <a:rPr lang="en-US" sz="2000" dirty="0">
                <a:latin typeface="Times New Roman" panose="02020603050405020304" pitchFamily="18" charset="0"/>
                <a:cs typeface="Times New Roman" panose="02020603050405020304" pitchFamily="18" charset="0"/>
              </a:rPr>
              <a:t>Data-Driven Excellence: The project's foundation lies in the robust dataset sourced from Kaggle, containing audio features for over 1.2 million songs. This wealth of data enriches our recommendation process and ensures diversity and quality in suggestions.</a:t>
            </a:r>
          </a:p>
          <a:p>
            <a:r>
              <a:rPr lang="en-US" sz="2000" dirty="0">
                <a:latin typeface="Times New Roman" panose="02020603050405020304" pitchFamily="18" charset="0"/>
                <a:cs typeface="Times New Roman" panose="02020603050405020304" pitchFamily="18" charset="0"/>
              </a:rPr>
              <a:t>User-Centric Design: We've designed a user-friendly web interface that empowers users to provide a reference song, putting them in control of the recommendation process and enhancing their overall experience.</a:t>
            </a:r>
          </a:p>
          <a:p>
            <a:r>
              <a:rPr lang="en-US" sz="2000" dirty="0">
                <a:latin typeface="Times New Roman" panose="02020603050405020304" pitchFamily="18" charset="0"/>
                <a:cs typeface="Times New Roman" panose="02020603050405020304" pitchFamily="18" charset="0"/>
              </a:rPr>
              <a:t>Rigorous Evaluation: The project is underpinned by rigorous evaluation and fine-tuning. We've used industry-standard evaluation metrics and hyperparameter tuning to ensure that our recommendations are accurate, relevant, and of the highest quality.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8033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1297577" y="2821578"/>
            <a:ext cx="6705599" cy="1410788"/>
          </a:xfrm>
          <a:prstGeom prst="rect">
            <a:avLst/>
          </a:prstGeom>
          <a:noFill/>
          <a:ln w="9360">
            <a:noFill/>
          </a:ln>
        </p:spPr>
        <p:txBody>
          <a:bodyPr anchor="ctr">
            <a:noAutofit/>
          </a:bodyPr>
          <a:lstStyle/>
          <a:p>
            <a:pPr algn="ctr">
              <a:lnSpc>
                <a:spcPct val="100000"/>
              </a:lnSpc>
            </a:pPr>
            <a:r>
              <a:rPr lang="en" sz="5400" dirty="0">
                <a:latin typeface="Times New Roman" panose="02020603050405020304" pitchFamily="18" charset="0"/>
                <a:cs typeface="Times New Roman" panose="02020603050405020304" pitchFamily="18" charset="0"/>
              </a:rPr>
              <a:t>Thank You</a:t>
            </a:r>
            <a:endParaRPr lang="en-US" sz="5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16</a:t>
            </a:fld>
            <a:endParaRPr lang="en-GB" sz="1200" b="0" strike="noStrike" spc="-1">
              <a:latin typeface="Times New Roman"/>
            </a:endParaRPr>
          </a:p>
        </p:txBody>
      </p:sp>
      <p:sp>
        <p:nvSpPr>
          <p:cNvPr id="2" name="Title 1">
            <a:extLst>
              <a:ext uri="{FF2B5EF4-FFF2-40B4-BE49-F238E27FC236}">
                <a16:creationId xmlns:a16="http://schemas.microsoft.com/office/drawing/2014/main" id="{70534A5D-CCEC-1CFD-A06B-7E43EB7E2371}"/>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9091DF79-3245-44A3-A557-17C70F191C51}"/>
              </a:ext>
            </a:extLst>
          </p:cNvPr>
          <p:cNvSpPr>
            <a:spLocks noGrp="1"/>
          </p:cNvSpPr>
          <p:nvPr>
            <p:ph type="body"/>
          </p:nvPr>
        </p:nvSpPr>
        <p:spPr/>
        <p:txBody>
          <a:bodyPr/>
          <a:lstStyle/>
          <a:p>
            <a:endParaRPr lang="en-IN"/>
          </a:p>
        </p:txBody>
      </p:sp>
    </p:spTree>
    <p:extLst>
      <p:ext uri="{BB962C8B-B14F-4D97-AF65-F5344CB8AC3E}">
        <p14:creationId xmlns:p14="http://schemas.microsoft.com/office/powerpoint/2010/main" val="283447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 sz="3200" dirty="0">
                <a:latin typeface="Times New Roman" panose="02020603050405020304" pitchFamily="18" charset="0"/>
                <a:cs typeface="Times New Roman" panose="02020603050405020304" pitchFamily="18" charset="0"/>
              </a:rPr>
              <a:t>Introduction</a:t>
            </a:r>
            <a:endParaRPr lang="en-US" sz="3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2</a:t>
            </a:fld>
            <a:endParaRPr lang="en-GB" sz="1200" b="0" strike="noStrike" spc="-1">
              <a:latin typeface="Times New Roman"/>
            </a:endParaRPr>
          </a:p>
        </p:txBody>
      </p:sp>
      <p:sp>
        <p:nvSpPr>
          <p:cNvPr id="5" name="TextShape 2"/>
          <p:cNvSpPr txBox="1"/>
          <p:nvPr/>
        </p:nvSpPr>
        <p:spPr>
          <a:xfrm>
            <a:off x="164008" y="1109742"/>
            <a:ext cx="8838720" cy="4838571"/>
          </a:xfrm>
          <a:prstGeom prst="rect">
            <a:avLst/>
          </a:prstGeom>
          <a:noFill/>
          <a:ln w="9360">
            <a:noFill/>
          </a:ln>
        </p:spPr>
        <p:txBody>
          <a:bodyPr>
            <a:noAutofit/>
          </a:bodyPr>
          <a:lstStyle/>
          <a:p>
            <a:pPr>
              <a:lnSpc>
                <a:spcPct val="150000"/>
              </a:lnSpc>
              <a:spcBef>
                <a:spcPts val="400"/>
              </a:spcBef>
            </a:pPr>
            <a:endParaRPr lang="en-US" sz="1900" b="0" strike="noStrike" spc="-1" dirty="0">
              <a:solidFill>
                <a:srgbClr val="000000"/>
              </a:solidFill>
              <a:latin typeface="Calibri"/>
            </a:endParaRPr>
          </a:p>
          <a:p>
            <a:pPr marL="342900" indent="-342900">
              <a:lnSpc>
                <a:spcPct val="100000"/>
              </a:lnSpc>
              <a:spcBef>
                <a:spcPts val="400"/>
              </a:spcBef>
              <a:buFont typeface="Arial" panose="020B0604020202020204" pitchFamily="34" charset="0"/>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In a world where music is an integral part of our lives, discovering the perfect tune can be a challenge. Our project revolves around solving this musical puzzle by developing a content-based song recommendation system.</a:t>
            </a:r>
          </a:p>
          <a:p>
            <a:pPr marL="342900" indent="-342900">
              <a:lnSpc>
                <a:spcPct val="100000"/>
              </a:lnSpc>
              <a:spcBef>
                <a:spcPts val="400"/>
              </a:spcBef>
              <a:buFont typeface="Arial" panose="020B0604020202020204" pitchFamily="34" charset="0"/>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This system is designed to suggest songs that harmonize with a given reference track, going beyond traditional genre-based recommendations to cater to individual preferences.</a:t>
            </a:r>
          </a:p>
          <a:p>
            <a:pPr marL="342900" indent="-342900">
              <a:lnSpc>
                <a:spcPct val="100000"/>
              </a:lnSpc>
              <a:spcBef>
                <a:spcPts val="400"/>
              </a:spcBef>
              <a:buFont typeface="Arial" panose="020B0604020202020204" pitchFamily="34" charset="0"/>
              <a:buChar char="•"/>
            </a:pPr>
            <a:r>
              <a:rPr lang="en-US" sz="2000" spc="-1" dirty="0">
                <a:solidFill>
                  <a:srgbClr val="000000"/>
                </a:solidFill>
                <a:latin typeface="Times New Roman" panose="02020603050405020304" pitchFamily="18" charset="0"/>
                <a:cs typeface="Times New Roman" panose="02020603050405020304" pitchFamily="18" charset="0"/>
              </a:rPr>
              <a:t>So the objective of our project is to </a:t>
            </a:r>
            <a:r>
              <a:rPr lang="en-US" sz="2000" b="1" strike="noStrike" spc="-1" dirty="0">
                <a:solidFill>
                  <a:srgbClr val="000000"/>
                </a:solidFill>
                <a:latin typeface="Times New Roman" panose="02020603050405020304" pitchFamily="18" charset="0"/>
                <a:cs typeface="Times New Roman" panose="02020603050405020304" pitchFamily="18" charset="0"/>
              </a:rPr>
              <a:t>Building a content based Song </a:t>
            </a:r>
            <a:r>
              <a:rPr lang="en-US" sz="2000" b="1" spc="-1" dirty="0">
                <a:solidFill>
                  <a:srgbClr val="000000"/>
                </a:solidFill>
                <a:latin typeface="Times New Roman" panose="02020603050405020304" pitchFamily="18" charset="0"/>
                <a:cs typeface="Times New Roman" panose="02020603050405020304" pitchFamily="18" charset="0"/>
              </a:rPr>
              <a:t>R</a:t>
            </a:r>
            <a:r>
              <a:rPr lang="en-US" sz="2000" b="1" strike="noStrike" spc="-1" dirty="0">
                <a:solidFill>
                  <a:srgbClr val="000000"/>
                </a:solidFill>
                <a:latin typeface="Times New Roman" panose="02020603050405020304" pitchFamily="18" charset="0"/>
                <a:cs typeface="Times New Roman" panose="02020603050405020304" pitchFamily="18" charset="0"/>
              </a:rPr>
              <a:t>ecommendation System.</a:t>
            </a:r>
            <a:endParaRPr lang="en-US" sz="1900" b="1" spc="-1" dirty="0">
              <a:solidFill>
                <a:srgbClr val="000000"/>
              </a:solidFill>
              <a:latin typeface="Calibri"/>
            </a:endParaRPr>
          </a:p>
          <a:p>
            <a:pPr>
              <a:lnSpc>
                <a:spcPct val="150000"/>
              </a:lnSpc>
              <a:spcBef>
                <a:spcPts val="400"/>
              </a:spcBef>
            </a:pPr>
            <a:endParaRPr lang="en-US" sz="1900" b="1"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3970-4B10-A4C9-6968-9D3B709B5C86}"/>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Methodolgy</a:t>
            </a:r>
            <a:r>
              <a:rPr lang="en-US" sz="3200" dirty="0">
                <a:latin typeface="Times New Roman" panose="02020603050405020304" pitchFamily="18" charset="0"/>
                <a:cs typeface="Times New Roman" panose="02020603050405020304" pitchFamily="18" charset="0"/>
              </a:rPr>
              <a:t> - Data Collection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and Preprocessing</a:t>
            </a:r>
            <a:endParaRPr lang="en-IN" sz="32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0DF5183-B129-0194-391C-0D9BEFA24394}"/>
              </a:ext>
            </a:extLst>
          </p:cNvPr>
          <p:cNvSpPr>
            <a:spLocks noGrp="1"/>
          </p:cNvSpPr>
          <p:nvPr>
            <p:ph type="body"/>
          </p:nvPr>
        </p:nvSpPr>
        <p:spPr/>
        <p:txBody>
          <a:bodyPr>
            <a:noAutofit/>
          </a:bodyPr>
          <a:lstStyle/>
          <a:p>
            <a:r>
              <a:rPr lang="en-US" sz="2000" dirty="0">
                <a:latin typeface="Times New Roman" panose="02020603050405020304" pitchFamily="18" charset="0"/>
                <a:cs typeface="Times New Roman" panose="02020603050405020304" pitchFamily="18" charset="0"/>
              </a:rPr>
              <a:t>Data Source: We gathered our dataset from a robust repository of music data on Kaggle. This dataset is a treasure trove, containing audio features for over 1.2 million songs, spanning various genres and musical attributes, from which we have taken the originals songs from 2015-present.</a:t>
            </a:r>
          </a:p>
          <a:p>
            <a:r>
              <a:rPr lang="en-US" sz="2000" dirty="0">
                <a:latin typeface="Times New Roman" panose="02020603050405020304" pitchFamily="18" charset="0"/>
                <a:cs typeface="Times New Roman" panose="02020603050405020304" pitchFamily="18" charset="0"/>
              </a:rPr>
              <a:t>Data Cleaning: To maintain data quality and consistency, we meticulously cleaned the dataset. This involved identifying and addressing issues like missing values, duplicates, and outlier data points. By rectifying these issues, we guarantee that our recommendations are based on high-quality data.</a:t>
            </a:r>
          </a:p>
          <a:p>
            <a:r>
              <a:rPr lang="en-US" sz="2000" dirty="0">
                <a:latin typeface="Times New Roman" panose="02020603050405020304" pitchFamily="18" charset="0"/>
                <a:cs typeface="Times New Roman" panose="02020603050405020304" pitchFamily="18" charset="0"/>
              </a:rPr>
              <a:t>Feature Extraction: One of the critical tasks in this phase is the extraction of audio features from the raw dataset. These features include danceability, energy, key, loudness, and more. These attributes are vital for understanding the unique characteristics of each song and serve as the building blocks of our recommendation system.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0745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F8EED-E313-2B94-00A7-29B397B0AAE3}"/>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   Methodology - Feature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Engineering</a:t>
            </a:r>
            <a:endParaRPr lang="en-IN" sz="32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AA14E2A-502E-E5E7-CD80-8BC82394128D}"/>
              </a:ext>
            </a:extLst>
          </p:cNvPr>
          <p:cNvSpPr>
            <a:spLocks noGrp="1"/>
          </p:cNvSpPr>
          <p:nvPr>
            <p:ph type="body"/>
          </p:nvPr>
        </p:nvSpPr>
        <p:spPr/>
        <p:txBody>
          <a:bodyPr>
            <a:normAutofit/>
          </a:bodyPr>
          <a:lstStyle/>
          <a:p>
            <a:r>
              <a:rPr lang="en-US" sz="2000" dirty="0">
                <a:latin typeface="Times New Roman" panose="02020603050405020304" pitchFamily="18" charset="0"/>
                <a:cs typeface="Times New Roman" panose="02020603050405020304" pitchFamily="18" charset="0"/>
              </a:rPr>
              <a:t>TF-IDF Calculation: Term Frequency-Inverse Document Frequency (TF-IDF) is a fundamental concept applied in this phase. It's used to calculate the importance of each audio feature within our extensive dataset. Through TF-IDF, we assign numerical values to audio attributes, reflecting their significance in describing songs. This step enables our system to understand the relevance of each feature.</a:t>
            </a:r>
          </a:p>
          <a:p>
            <a:r>
              <a:rPr lang="en-US" sz="2000" dirty="0">
                <a:latin typeface="Times New Roman" panose="02020603050405020304" pitchFamily="18" charset="0"/>
                <a:cs typeface="Times New Roman" panose="02020603050405020304" pitchFamily="18" charset="0"/>
              </a:rPr>
              <a:t>Attribute Vector Creation: To create a numerical representation of song attributes, we craft attribute vectors for each song. These vectors are constructed using the TF-IDF values calculated for audio features. They capture the importance of each attribute in characterizing a song's unique traits.</a:t>
            </a:r>
          </a:p>
        </p:txBody>
      </p:sp>
    </p:spTree>
    <p:extLst>
      <p:ext uri="{BB962C8B-B14F-4D97-AF65-F5344CB8AC3E}">
        <p14:creationId xmlns:p14="http://schemas.microsoft.com/office/powerpoint/2010/main" val="1693875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ECFD6-A404-41C0-ECE0-6C99CB2C8FFD}"/>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Methodology –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Recommendation Model  </a:t>
            </a:r>
            <a:endParaRPr lang="en-IN" sz="32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6E9B84E-1FFA-DB2D-2DE0-F84BFD3278C6}"/>
              </a:ext>
            </a:extLst>
          </p:cNvPr>
          <p:cNvSpPr>
            <a:spLocks noGrp="1"/>
          </p:cNvSpPr>
          <p:nvPr>
            <p:ph type="body"/>
          </p:nvPr>
        </p:nvSpPr>
        <p:spPr/>
        <p:txBody>
          <a:bodyPr>
            <a:normAutofit/>
          </a:bodyPr>
          <a:lstStyle/>
          <a:p>
            <a:r>
              <a:rPr lang="en-US" sz="2000" dirty="0">
                <a:latin typeface="Times New Roman" panose="02020603050405020304" pitchFamily="18" charset="0"/>
                <a:cs typeface="Times New Roman" panose="02020603050405020304" pitchFamily="18" charset="0"/>
              </a:rPr>
              <a:t>User Input: Our system is designed with the user in mind. We've created a user-friendly web interface that empowers users to provide a reference song. This reference song becomes the foundation for generating song recommendations, allowing users to shape the recommendation process based on their preferences.</a:t>
            </a:r>
          </a:p>
          <a:p>
            <a:r>
              <a:rPr lang="en-US" sz="2000" dirty="0">
                <a:latin typeface="Times New Roman" panose="02020603050405020304" pitchFamily="18" charset="0"/>
                <a:cs typeface="Times New Roman" panose="02020603050405020304" pitchFamily="18" charset="0"/>
              </a:rPr>
              <a:t>Song Ranking: Songs in our dataset are ranked based on their cosine similarity with the attribute vector of the user-provided reference song. Those songs with the highest cosine similarity values are considered the most similar and are recommended to the user. </a:t>
            </a:r>
          </a:p>
          <a:p>
            <a:r>
              <a:rPr lang="en-US" sz="2000" dirty="0">
                <a:latin typeface="Times New Roman" panose="02020603050405020304" pitchFamily="18" charset="0"/>
                <a:cs typeface="Times New Roman" panose="02020603050405020304" pitchFamily="18" charset="0"/>
              </a:rPr>
              <a:t>The recommendation model is where the magic happens. It enables our system to connect the dots between songs, quantify their similarity, and provide users with tailored song recommendations that align with their musical tastes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8494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EACDC-AB51-C1D2-3174-4284B87EA6A7}"/>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   Methodology-Evaluation</a:t>
            </a:r>
            <a:endParaRPr lang="en-IN" sz="32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306D05C-BCAB-5A20-C8A3-94B0297CD60A}"/>
              </a:ext>
            </a:extLst>
          </p:cNvPr>
          <p:cNvSpPr>
            <a:spLocks noGrp="1"/>
          </p:cNvSpPr>
          <p:nvPr>
            <p:ph type="body"/>
          </p:nvPr>
        </p:nvSpPr>
        <p:spPr/>
        <p:txBody>
          <a:bodyPr>
            <a:normAutofit/>
          </a:bodyPr>
          <a:lstStyle/>
          <a:p>
            <a:r>
              <a:rPr lang="en-US" sz="2000" dirty="0">
                <a:latin typeface="Times New Roman" panose="02020603050405020304" pitchFamily="18" charset="0"/>
                <a:cs typeface="Times New Roman" panose="02020603050405020304" pitchFamily="18" charset="0"/>
              </a:rPr>
              <a:t>Evaluation Metrics: We employ a set of industry-standard evaluation metrics, including Mean Average Precision (MAP) ,  Support Vector Classifier(SVC) and others. These metrics provide quantitative measures of how effectively our recommendations align with user preferences and expectations.</a:t>
            </a:r>
          </a:p>
          <a:p>
            <a:r>
              <a:rPr lang="en-IN" sz="2000" dirty="0">
                <a:latin typeface="Times New Roman" panose="02020603050405020304" pitchFamily="18" charset="0"/>
                <a:cs typeface="Times New Roman" panose="02020603050405020304" pitchFamily="18" charset="0"/>
              </a:rPr>
              <a:t>Hyperparameter Tuning: To fine-tune our recommendation model, we employ hyperparameter tuning. This process involves adjusting model parameters, such as TF-IDF weighting schemes, to optimize the system's recommendation performance. </a:t>
            </a:r>
          </a:p>
          <a:p>
            <a:r>
              <a:rPr lang="en-US" sz="2000" dirty="0">
                <a:latin typeface="Times New Roman" panose="02020603050405020304" pitchFamily="18" charset="0"/>
                <a:cs typeface="Times New Roman" panose="02020603050405020304" pitchFamily="18" charset="0"/>
              </a:rPr>
              <a:t>We aim to provide the highest quality of song recommendations to our users, and this phase is where we fine-tune the system for peak performance.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369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55FB2-5BA9-6B87-D1F0-F0C883A741D5}"/>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Methodology-Deployment</a:t>
            </a:r>
            <a:endParaRPr lang="en-IN" sz="32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BA6D192-25C8-7CE3-FBF9-12EFF7B2799E}"/>
              </a:ext>
            </a:extLst>
          </p:cNvPr>
          <p:cNvSpPr>
            <a:spLocks noGrp="1"/>
          </p:cNvSpPr>
          <p:nvPr>
            <p:ph type="body"/>
          </p:nvPr>
        </p:nvSpPr>
        <p:spPr/>
        <p:txBody>
          <a:bodyPr>
            <a:normAutofit/>
          </a:bodyPr>
          <a:lstStyle/>
          <a:p>
            <a:r>
              <a:rPr lang="en-US" sz="2000" dirty="0">
                <a:latin typeface="Times New Roman" panose="02020603050405020304" pitchFamily="18" charset="0"/>
                <a:cs typeface="Times New Roman" panose="02020603050405020304" pitchFamily="18" charset="0"/>
              </a:rPr>
              <a:t>User Interface: A user-friendly web interface has been thoughtfully designed to make it easy for users to provide their reference track. The interface is intuitive and user-centric, enhancing the overall user experience and making it effortless to interact with the system.</a:t>
            </a:r>
          </a:p>
          <a:p>
            <a:r>
              <a:rPr lang="en-US" sz="2000" dirty="0">
                <a:latin typeface="Times New Roman" panose="02020603050405020304" pitchFamily="18" charset="0"/>
                <a:cs typeface="Times New Roman" panose="02020603050405020304" pitchFamily="18" charset="0"/>
              </a:rPr>
              <a:t>Heroku Deployment: We chose the Heroku platform for hosting and deploying the recommendation system. Heroku's scalability and accessibility make it an ideal choice for ensuring that the system is readily available to a broad user base. It adeptly handles increased user traffic and demand, guaranteeing a seamless user experience.</a:t>
            </a:r>
          </a:p>
          <a:p>
            <a:r>
              <a:rPr lang="en-US" sz="2000" dirty="0">
                <a:latin typeface="Times New Roman" panose="02020603050405020304" pitchFamily="18" charset="0"/>
                <a:cs typeface="Times New Roman" panose="02020603050405020304" pitchFamily="18" charset="0"/>
              </a:rPr>
              <a:t>The deployment phase bridges the gap between a powerful recommendation system and the end-users.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4303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ED1AD-8D23-9887-84C0-467EF16D8FDB}"/>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Tools &amp; Technologies - Data Collection and Preprocessing</a:t>
            </a:r>
            <a:endParaRPr lang="en-IN" sz="32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6EAD5E7-58EC-E42B-7232-2238F8C490C3}"/>
              </a:ext>
            </a:extLst>
          </p:cNvPr>
          <p:cNvSpPr>
            <a:spLocks noGrp="1"/>
          </p:cNvSpPr>
          <p:nvPr>
            <p:ph type="body"/>
          </p:nvPr>
        </p:nvSpPr>
        <p:spPr/>
        <p:txBody>
          <a:bodyPr>
            <a:normAutofit/>
          </a:bodyPr>
          <a:lstStyle/>
          <a:p>
            <a:r>
              <a:rPr lang="en-US" sz="2000" dirty="0">
                <a:latin typeface="Times New Roman" panose="02020603050405020304" pitchFamily="18" charset="0"/>
                <a:cs typeface="Times New Roman" panose="02020603050405020304" pitchFamily="18" charset="0"/>
              </a:rPr>
              <a:t>Python: We use Python to perform various tasks, including data collection, data preprocessing, and model development.</a:t>
            </a:r>
          </a:p>
          <a:p>
            <a:r>
              <a:rPr lang="en-US" sz="2000" dirty="0">
                <a:latin typeface="Times New Roman" panose="02020603050405020304" pitchFamily="18" charset="0"/>
                <a:cs typeface="Times New Roman" panose="02020603050405020304" pitchFamily="18" charset="0"/>
              </a:rPr>
              <a:t>Pandas: Pandas, a Python library, plays a pivotal role in data preprocessing. It enables us to efficiently load, manipulate, and clean our large dataset of audio features. </a:t>
            </a:r>
          </a:p>
          <a:p>
            <a:r>
              <a:rPr lang="en-US" sz="2000" dirty="0" err="1">
                <a:latin typeface="Times New Roman" panose="02020603050405020304" pitchFamily="18" charset="0"/>
                <a:cs typeface="Times New Roman" panose="02020603050405020304" pitchFamily="18" charset="0"/>
              </a:rPr>
              <a:t>Jupyter</a:t>
            </a:r>
            <a:r>
              <a:rPr lang="en-US" sz="2000" dirty="0">
                <a:latin typeface="Times New Roman" panose="02020603050405020304" pitchFamily="18" charset="0"/>
                <a:cs typeface="Times New Roman" panose="02020603050405020304" pitchFamily="18" charset="0"/>
              </a:rPr>
              <a:t> Notebook: It is employed for creating, executing, and documenting data preprocessing workflows. This helps maintain transparency and allows for collaborative data analysis.</a:t>
            </a:r>
          </a:p>
          <a:p>
            <a:r>
              <a:rPr lang="en-US" sz="2000" dirty="0" err="1">
                <a:latin typeface="Times New Roman" panose="02020603050405020304" pitchFamily="18" charset="0"/>
                <a:cs typeface="Times New Roman" panose="02020603050405020304" pitchFamily="18" charset="0"/>
              </a:rPr>
              <a:t>Dataspell</a:t>
            </a:r>
            <a:r>
              <a:rPr lang="en-US" sz="2000" dirty="0">
                <a:latin typeface="Times New Roman" panose="02020603050405020304" pitchFamily="18" charset="0"/>
                <a:cs typeface="Times New Roman" panose="02020603050405020304" pitchFamily="18" charset="0"/>
              </a:rPr>
              <a:t>: It ensures that text-based attributes, such as song titles, artist names, and album titles, are free from spelling errors and inconsistencies. Clean and accurate textual data contributes to more effective recommendations.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8075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8F66-D93F-57AB-D7A5-56863AAC3C9E}"/>
              </a:ext>
            </a:extLst>
          </p:cNvPr>
          <p:cNvSpPr>
            <a:spLocks noGrp="1"/>
          </p:cNvSpPr>
          <p:nvPr>
            <p:ph type="title"/>
          </p:nvPr>
        </p:nvSpPr>
        <p:spPr/>
        <p:txBody>
          <a:bodyPr/>
          <a:lstStyle/>
          <a:p>
            <a:r>
              <a:rPr lang="en-US" sz="2400" b="1" i="0" dirty="0">
                <a:effectLst/>
                <a:latin typeface="Times New Roman" panose="02020603050405020304" pitchFamily="18" charset="0"/>
                <a:cs typeface="Times New Roman" panose="02020603050405020304" pitchFamily="18" charset="0"/>
              </a:rPr>
              <a:t>Tools &amp; Technologies – Feature Engineering and Recommendation Model</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1C2D766-64C2-6BF1-502F-19C98B9EBA9C}"/>
              </a:ext>
            </a:extLst>
          </p:cNvPr>
          <p:cNvSpPr>
            <a:spLocks noGrp="1"/>
          </p:cNvSpPr>
          <p:nvPr>
            <p:ph type="body"/>
          </p:nvPr>
        </p:nvSpPr>
        <p:spPr/>
        <p:txBody>
          <a:bodyPr>
            <a:normAutofit/>
          </a:bodyPr>
          <a:lstStyle/>
          <a:p>
            <a:r>
              <a:rPr lang="en-US" sz="2000" dirty="0">
                <a:latin typeface="Times New Roman" panose="02020603050405020304" pitchFamily="18" charset="0"/>
                <a:cs typeface="Times New Roman" panose="02020603050405020304" pitchFamily="18" charset="0"/>
              </a:rPr>
              <a:t>Scikit-Learn: We leverage its capabilities to calculate TF-IDF (Term Frequency-Inverse Document Frequency) values, compute cosine similarity, and develop the recommendation model. Scikit-Learn offers a wide range of algorithms and functionalities, ensuring our recommendation system is technically robust and capable of generating high-quality song recommendations. It's the engine that powers our system's ability to quantify the importance of audio features and suggest similar songs.</a:t>
            </a:r>
          </a:p>
          <a:p>
            <a:r>
              <a:rPr lang="en-US" sz="2000" dirty="0">
                <a:latin typeface="Times New Roman" panose="02020603050405020304" pitchFamily="18" charset="0"/>
                <a:cs typeface="Times New Roman" panose="02020603050405020304" pitchFamily="18" charset="0"/>
              </a:rPr>
              <a:t>NumPy: NumPy accelerates numerical operations and optimizes system performance, especially when dealing with large matrices and arrays. It's the technology that makes the complex math behind our recommendation model efficient.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5648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96F1BF43DDE004485E7A868D137D60A" ma:contentTypeVersion="0" ma:contentTypeDescription="Create a new document." ma:contentTypeScope="" ma:versionID="47fff7f98a9c49c088ba096c14cf4458">
  <xsd:schema xmlns:xsd="http://www.w3.org/2001/XMLSchema" xmlns:xs="http://www.w3.org/2001/XMLSchema" xmlns:p="http://schemas.microsoft.com/office/2006/metadata/properties" targetNamespace="http://schemas.microsoft.com/office/2006/metadata/properties" ma:root="true" ma:fieldsID="c05e9f2c4932a6a674126b9dde7716e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A62A602-78C1-468C-BB25-57CD481DB741}">
  <ds:schemaRefs>
    <ds:schemaRef ds:uri="http://purl.org/dc/terms/"/>
    <ds:schemaRef ds:uri="http://www.w3.org/XML/1998/namespace"/>
    <ds:schemaRef ds:uri="http://purl.org/dc/dcmitype/"/>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737ED6F0-5E4C-4CD0-9B68-9C53F925A6F7}">
  <ds:schemaRefs>
    <ds:schemaRef ds:uri="http://schemas.microsoft.com/sharepoint/v3/contenttype/forms"/>
  </ds:schemaRefs>
</ds:datastoreItem>
</file>

<file path=customXml/itemProps3.xml><?xml version="1.0" encoding="utf-8"?>
<ds:datastoreItem xmlns:ds="http://schemas.openxmlformats.org/officeDocument/2006/customXml" ds:itemID="{491DF113-39A2-46D5-BFDA-E63300A9EC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35209</TotalTime>
  <Words>1739</Words>
  <Application>Microsoft Office PowerPoint</Application>
  <PresentationFormat>On-screen Show (4:3)</PresentationFormat>
  <Paragraphs>88</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Office Theme</vt:lpstr>
      <vt:lpstr>PowerPoint Presentation</vt:lpstr>
      <vt:lpstr>PowerPoint Presentation</vt:lpstr>
      <vt:lpstr>  Methodolgy - Data Collection                           and Preprocessing</vt:lpstr>
      <vt:lpstr>   Methodology - Feature                              Engineering</vt:lpstr>
      <vt:lpstr>Methodology –  Recommendation Model  </vt:lpstr>
      <vt:lpstr>   Methodology-Evaluation</vt:lpstr>
      <vt:lpstr>Methodology-Deployment</vt:lpstr>
      <vt:lpstr>Tools &amp; Technologies - Data Collection and Preprocessing</vt:lpstr>
      <vt:lpstr>Tools &amp; Technologies – Feature Engineering and Recommendation Model</vt:lpstr>
      <vt:lpstr>Tools &amp; Technologies - Web Development and Deployment</vt:lpstr>
      <vt:lpstr>Tools &amp; Technologies - Evaluation and Testing</vt:lpstr>
      <vt:lpstr>Tools &amp; Technologies - Data Source</vt:lpstr>
      <vt:lpstr>            References</vt:lpstr>
      <vt:lpstr>            References</vt:lpstr>
      <vt:lpstr>             Conclusion</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Anubhav Gupta</cp:lastModifiedBy>
  <cp:revision>2293</cp:revision>
  <dcterms:created xsi:type="dcterms:W3CDTF">2010-04-09T07:36:15Z</dcterms:created>
  <dcterms:modified xsi:type="dcterms:W3CDTF">2023-11-02T05:50:00Z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y fmtid="{D5CDD505-2E9C-101B-9397-08002B2CF9AE}" pid="13" name="ContentTypeId">
    <vt:lpwstr>0x010100096F1BF43DDE004485E7A868D137D60A</vt:lpwstr>
  </property>
</Properties>
</file>