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8"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 id="283"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8" r:id="rId41"/>
    <p:sldId id="301" r:id="rId42"/>
    <p:sldId id="297" r:id="rId43"/>
    <p:sldId id="299" r:id="rId44"/>
    <p:sldId id="300" r:id="rId45"/>
    <p:sldId id="296"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C3FE-5AEE-41DB-A8CC-DC6018D43D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A21965-6B6A-44E8-A89F-5F128ECE3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C39671-3099-4BD5-BA4A-268806354D94}"/>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5" name="Footer Placeholder 4">
            <a:extLst>
              <a:ext uri="{FF2B5EF4-FFF2-40B4-BE49-F238E27FC236}">
                <a16:creationId xmlns:a16="http://schemas.microsoft.com/office/drawing/2014/main" id="{34A392EE-108E-4911-AA44-8E32FE815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92E33-5B03-46A5-B8E7-BBC75EB543A6}"/>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86066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DC18-8ECE-4377-8D90-1C6B34F534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B1A6C-D652-4E1A-954B-14616272B2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885EC-156B-4F19-8347-7EE7F676C564}"/>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5" name="Footer Placeholder 4">
            <a:extLst>
              <a:ext uri="{FF2B5EF4-FFF2-40B4-BE49-F238E27FC236}">
                <a16:creationId xmlns:a16="http://schemas.microsoft.com/office/drawing/2014/main" id="{7D111E30-3D87-4D4C-9854-015D36508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1E1F39-F825-4D2F-B745-D024D2FC746D}"/>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17979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D5743-0110-4E5E-9D46-62E76ACBE3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EE3562-A617-499D-B923-7FA77B059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B8D0-5183-4004-9FCB-971B17CD2DB2}"/>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5" name="Footer Placeholder 4">
            <a:extLst>
              <a:ext uri="{FF2B5EF4-FFF2-40B4-BE49-F238E27FC236}">
                <a16:creationId xmlns:a16="http://schemas.microsoft.com/office/drawing/2014/main" id="{DA7939EF-7246-4902-AE07-248A00BA4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587C6-74D1-432E-B98F-B35354A3E907}"/>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332342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0A24-9508-4B87-AAF1-0A7F10C28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96108E-EAA7-412D-8402-1951334EB0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7E36B-65EE-48FD-8E56-E64AD3588943}"/>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5" name="Footer Placeholder 4">
            <a:extLst>
              <a:ext uri="{FF2B5EF4-FFF2-40B4-BE49-F238E27FC236}">
                <a16:creationId xmlns:a16="http://schemas.microsoft.com/office/drawing/2014/main" id="{A704CE14-8BD7-4C40-978F-E6EAC3E87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EF583-27BA-46FB-BA83-FB6542F4972E}"/>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298773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C243-D8E0-402E-AE73-BC6854234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B246F9-3328-4790-B774-B666FC46B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F065DA-E7EA-4474-8118-F9B3C56BD048}"/>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5" name="Footer Placeholder 4">
            <a:extLst>
              <a:ext uri="{FF2B5EF4-FFF2-40B4-BE49-F238E27FC236}">
                <a16:creationId xmlns:a16="http://schemas.microsoft.com/office/drawing/2014/main" id="{C8EACFCB-8E11-4B99-B8B8-263E0B39E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CA3E38-73DA-492D-93A8-90E0342F5739}"/>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77675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548D-8272-40B5-ADC3-5CC5FAA04C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81D35C-865C-4C24-BB6D-3ED5F4CDB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135761-D6A5-45B8-9879-A54E4B1337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56E240-73A2-4F0A-9F61-D5D8D44A6200}"/>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6" name="Footer Placeholder 5">
            <a:extLst>
              <a:ext uri="{FF2B5EF4-FFF2-40B4-BE49-F238E27FC236}">
                <a16:creationId xmlns:a16="http://schemas.microsoft.com/office/drawing/2014/main" id="{A29DDFCA-97B9-4CC6-AA02-B56F050F6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3A36E-DD5F-4453-94E9-7C91B1E59F7B}"/>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145286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9A99-8F87-489B-8A7E-45EB450414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E169D0-2F5C-448A-98F5-B11428304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BB31B6-9BA7-4ED8-BCD3-84AA0806BA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F99D39-5B93-4DA1-AAFC-1B670F41D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A7E14-B58D-4145-BFFA-124166D57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ADFA6D-9868-44BC-A5DF-22DA22C926C4}"/>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8" name="Footer Placeholder 7">
            <a:extLst>
              <a:ext uri="{FF2B5EF4-FFF2-40B4-BE49-F238E27FC236}">
                <a16:creationId xmlns:a16="http://schemas.microsoft.com/office/drawing/2014/main" id="{53EC0CD1-D803-4CE0-AD59-E175B301E6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B8C347-BFA7-412D-94EB-99A5CCA2890C}"/>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78232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B720-588F-4069-84E0-B800693DC6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B7C4B3-18B3-4B3C-93DE-D67184348C11}"/>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4" name="Footer Placeholder 3">
            <a:extLst>
              <a:ext uri="{FF2B5EF4-FFF2-40B4-BE49-F238E27FC236}">
                <a16:creationId xmlns:a16="http://schemas.microsoft.com/office/drawing/2014/main" id="{DC2DF693-59EA-4094-9087-DB5F76823B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11C7E4-C3A1-4B2A-8523-35DF82CA1B26}"/>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24186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36C13-F9B1-4774-86F8-A5ED3B8D8B35}"/>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3" name="Footer Placeholder 2">
            <a:extLst>
              <a:ext uri="{FF2B5EF4-FFF2-40B4-BE49-F238E27FC236}">
                <a16:creationId xmlns:a16="http://schemas.microsoft.com/office/drawing/2014/main" id="{AF2CF600-79C9-4670-AD36-40F5A133E2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F1FB13-8C53-4DDA-8266-F83765771D39}"/>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32668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8029-817E-4771-803D-A6A27B50A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8AAF62-4062-4014-8C56-8D3C1A90F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A951D0-DF09-4CAB-892B-809232821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E9571-8062-4971-8F34-CFB1FB7B3D51}"/>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6" name="Footer Placeholder 5">
            <a:extLst>
              <a:ext uri="{FF2B5EF4-FFF2-40B4-BE49-F238E27FC236}">
                <a16:creationId xmlns:a16="http://schemas.microsoft.com/office/drawing/2014/main" id="{47B052A9-9B9F-448F-9E3C-C929BF59AC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8E7A22-1726-45C6-BBF6-F77C557681D2}"/>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400671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93A9-9C0E-4B16-9E74-4799110CC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80FE68-5735-4DC5-BB1E-2ABA00772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D8686D-8769-43C2-B589-A07C13EEA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BF70B-EFC3-4278-95B6-611B6DDB1FAE}"/>
              </a:ext>
            </a:extLst>
          </p:cNvPr>
          <p:cNvSpPr>
            <a:spLocks noGrp="1"/>
          </p:cNvSpPr>
          <p:nvPr>
            <p:ph type="dt" sz="half" idx="10"/>
          </p:nvPr>
        </p:nvSpPr>
        <p:spPr/>
        <p:txBody>
          <a:bodyPr/>
          <a:lstStyle/>
          <a:p>
            <a:fld id="{6A68B2EB-6CD5-4B7F-8555-BC9C01C17CE3}" type="datetimeFigureOut">
              <a:rPr lang="en-IN" smtClean="0"/>
              <a:t>04-09-2023</a:t>
            </a:fld>
            <a:endParaRPr lang="en-IN"/>
          </a:p>
        </p:txBody>
      </p:sp>
      <p:sp>
        <p:nvSpPr>
          <p:cNvPr id="6" name="Footer Placeholder 5">
            <a:extLst>
              <a:ext uri="{FF2B5EF4-FFF2-40B4-BE49-F238E27FC236}">
                <a16:creationId xmlns:a16="http://schemas.microsoft.com/office/drawing/2014/main" id="{815579C3-6891-4F5C-B2D4-3D3FD3474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5ABB11-7C16-48C6-A325-FA62E0E38BAE}"/>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25508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84E482-FD88-4458-9392-E1330D236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A1B19C-A37F-4D4B-A0C4-1DAB4CD14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15073-F921-4FAC-B53E-A1F0ACC3E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8B2EB-6CD5-4B7F-8555-BC9C01C17CE3}" type="datetimeFigureOut">
              <a:rPr lang="en-IN" smtClean="0"/>
              <a:t>04-09-2023</a:t>
            </a:fld>
            <a:endParaRPr lang="en-IN"/>
          </a:p>
        </p:txBody>
      </p:sp>
      <p:sp>
        <p:nvSpPr>
          <p:cNvPr id="5" name="Footer Placeholder 4">
            <a:extLst>
              <a:ext uri="{FF2B5EF4-FFF2-40B4-BE49-F238E27FC236}">
                <a16:creationId xmlns:a16="http://schemas.microsoft.com/office/drawing/2014/main" id="{09BE42D9-2E52-4E16-A11A-69711D9E7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5A0A47-DFFC-4F85-AC26-32AFBE3E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272AF-7614-4FEE-925F-1118879009CA}" type="slidenum">
              <a:rPr lang="en-IN" smtClean="0"/>
              <a:t>‹#›</a:t>
            </a:fld>
            <a:endParaRPr lang="en-IN"/>
          </a:p>
        </p:txBody>
      </p:sp>
    </p:spTree>
    <p:extLst>
      <p:ext uri="{BB962C8B-B14F-4D97-AF65-F5344CB8AC3E}">
        <p14:creationId xmlns:p14="http://schemas.microsoft.com/office/powerpoint/2010/main" val="130045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statisticssolutions.com/free-resources/directory-of-statistical-analyses/what-is-linear-regression/"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hyperlink" Target="https://www.scribbr.com/category/statist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machine-learning/" TargetMode="External"/><Relationship Id="rId2" Type="http://schemas.openxmlformats.org/officeDocument/2006/relationships/hyperlink" Target="https://www.geeksforgeeks.org/python-how-and-where-to-apply-feature-scal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6E1D1-5867-4F35-A5DF-DB94E4047683}"/>
              </a:ext>
            </a:extLst>
          </p:cNvPr>
          <p:cNvSpPr>
            <a:spLocks noGrp="1"/>
          </p:cNvSpPr>
          <p:nvPr>
            <p:ph type="title"/>
          </p:nvPr>
        </p:nvSpPr>
        <p:spPr/>
        <p:txBody>
          <a:bodyPr/>
          <a:lstStyle/>
          <a:p>
            <a:r>
              <a:rPr lang="en-IN" dirty="0"/>
              <a:t>Parametric vs Non-Parametric ML Algorithms</a:t>
            </a:r>
          </a:p>
        </p:txBody>
      </p:sp>
      <p:sp>
        <p:nvSpPr>
          <p:cNvPr id="5" name="Text Placeholder 4">
            <a:extLst>
              <a:ext uri="{FF2B5EF4-FFF2-40B4-BE49-F238E27FC236}">
                <a16:creationId xmlns:a16="http://schemas.microsoft.com/office/drawing/2014/main" id="{9BDCC2ED-8377-44BF-9949-2BBF8AA0B253}"/>
              </a:ext>
            </a:extLst>
          </p:cNvPr>
          <p:cNvSpPr>
            <a:spLocks noGrp="1"/>
          </p:cNvSpPr>
          <p:nvPr>
            <p:ph type="body" idx="1"/>
          </p:nvPr>
        </p:nvSpPr>
        <p:spPr>
          <a:xfrm>
            <a:off x="839788" y="1469549"/>
            <a:ext cx="5157787" cy="442277"/>
          </a:xfrm>
        </p:spPr>
        <p:txBody>
          <a:bodyPr/>
          <a:lstStyle/>
          <a:p>
            <a:r>
              <a:rPr lang="en-IN" dirty="0"/>
              <a:t>Parametric Algorithms		</a:t>
            </a:r>
          </a:p>
        </p:txBody>
      </p:sp>
      <p:sp>
        <p:nvSpPr>
          <p:cNvPr id="6" name="Content Placeholder 5">
            <a:extLst>
              <a:ext uri="{FF2B5EF4-FFF2-40B4-BE49-F238E27FC236}">
                <a16:creationId xmlns:a16="http://schemas.microsoft.com/office/drawing/2014/main" id="{607EF57C-6829-4673-9A60-D16065987C45}"/>
              </a:ext>
            </a:extLst>
          </p:cNvPr>
          <p:cNvSpPr>
            <a:spLocks noGrp="1"/>
          </p:cNvSpPr>
          <p:nvPr>
            <p:ph sz="half" idx="2"/>
          </p:nvPr>
        </p:nvSpPr>
        <p:spPr>
          <a:xfrm>
            <a:off x="839788" y="1911826"/>
            <a:ext cx="5157787" cy="4277837"/>
          </a:xfrm>
        </p:spPr>
        <p:txBody>
          <a:bodyPr>
            <a:normAutofit fontScale="70000" lnSpcReduction="20000"/>
          </a:bodyPr>
          <a:lstStyle/>
          <a:p>
            <a:r>
              <a:rPr lang="en-US" b="0" i="0" dirty="0">
                <a:solidFill>
                  <a:srgbClr val="374151"/>
                </a:solidFill>
                <a:effectLst/>
                <a:latin typeface="Söhne"/>
              </a:rPr>
              <a:t>Parametric algorithms make certain assumptions about the underlying data distribution or relationship between features and target variables. These algorithms have a fixed number of parameters that need to be learned from the training data. Once these parameters are learned, the model structure is determined, and the training data is no longer needed. </a:t>
            </a:r>
          </a:p>
          <a:p>
            <a:r>
              <a:rPr lang="en-US" b="0" i="0" dirty="0">
                <a:solidFill>
                  <a:srgbClr val="374151"/>
                </a:solidFill>
                <a:effectLst/>
                <a:latin typeface="Söhne"/>
              </a:rPr>
              <a:t>Parametric algorithms are generally computationally efficient, especially when dealing with large datasets, but they might not capture complex relationships in the data well if the underlying assumptions do not hold.</a:t>
            </a:r>
            <a:endParaRPr lang="en-IN" dirty="0"/>
          </a:p>
        </p:txBody>
      </p:sp>
      <p:sp>
        <p:nvSpPr>
          <p:cNvPr id="7" name="Text Placeholder 6">
            <a:extLst>
              <a:ext uri="{FF2B5EF4-FFF2-40B4-BE49-F238E27FC236}">
                <a16:creationId xmlns:a16="http://schemas.microsoft.com/office/drawing/2014/main" id="{52BC4E55-B074-4BB6-9ECD-CEA3B5E22037}"/>
              </a:ext>
            </a:extLst>
          </p:cNvPr>
          <p:cNvSpPr>
            <a:spLocks noGrp="1"/>
          </p:cNvSpPr>
          <p:nvPr>
            <p:ph type="body" sz="quarter" idx="3"/>
          </p:nvPr>
        </p:nvSpPr>
        <p:spPr>
          <a:xfrm>
            <a:off x="6169024" y="1439467"/>
            <a:ext cx="5183188" cy="442277"/>
          </a:xfrm>
        </p:spPr>
        <p:txBody>
          <a:bodyPr/>
          <a:lstStyle/>
          <a:p>
            <a:r>
              <a:rPr lang="en-IN" dirty="0"/>
              <a:t>Non-Parametric Algorithms</a:t>
            </a:r>
          </a:p>
        </p:txBody>
      </p:sp>
      <p:sp>
        <p:nvSpPr>
          <p:cNvPr id="8" name="Content Placeholder 7">
            <a:extLst>
              <a:ext uri="{FF2B5EF4-FFF2-40B4-BE49-F238E27FC236}">
                <a16:creationId xmlns:a16="http://schemas.microsoft.com/office/drawing/2014/main" id="{335B1689-DDDB-4A1C-A60F-2A8D1A5C3845}"/>
              </a:ext>
            </a:extLst>
          </p:cNvPr>
          <p:cNvSpPr>
            <a:spLocks noGrp="1"/>
          </p:cNvSpPr>
          <p:nvPr>
            <p:ph sz="quarter" idx="4"/>
          </p:nvPr>
        </p:nvSpPr>
        <p:spPr>
          <a:xfrm>
            <a:off x="6172200" y="1881744"/>
            <a:ext cx="5183188" cy="3461781"/>
          </a:xfrm>
        </p:spPr>
        <p:txBody>
          <a:bodyPr>
            <a:normAutofit fontScale="70000" lnSpcReduction="20000"/>
          </a:bodyPr>
          <a:lstStyle/>
          <a:p>
            <a:r>
              <a:rPr lang="en-US" b="0" i="0" dirty="0">
                <a:solidFill>
                  <a:srgbClr val="374151"/>
                </a:solidFill>
                <a:effectLst/>
                <a:latin typeface="Söhne"/>
              </a:rPr>
              <a:t>Non-parametric algorithms make fewer assumptions about the underlying data distribution. These algorithms do not have a fixed number of parameters and can adjust their model complexity based on the amount of training data. They can capture more complex relationships but might require a larger amount of data to generalize effectively.</a:t>
            </a:r>
          </a:p>
          <a:p>
            <a:r>
              <a:rPr lang="en-US" b="0" i="0" dirty="0">
                <a:solidFill>
                  <a:srgbClr val="374151"/>
                </a:solidFill>
                <a:effectLst/>
                <a:latin typeface="Söhne"/>
              </a:rPr>
              <a:t>Non-parametric algorithms can better capture intricate patterns in the data, but they might be computationally expensive and prone to overfitting if not properly regularized.</a:t>
            </a:r>
            <a:endParaRPr lang="en-IN" dirty="0"/>
          </a:p>
        </p:txBody>
      </p:sp>
      <p:sp>
        <p:nvSpPr>
          <p:cNvPr id="9" name="TextBox 8">
            <a:extLst>
              <a:ext uri="{FF2B5EF4-FFF2-40B4-BE49-F238E27FC236}">
                <a16:creationId xmlns:a16="http://schemas.microsoft.com/office/drawing/2014/main" id="{B174C915-BA2B-4CD4-94F7-A532128B8678}"/>
              </a:ext>
            </a:extLst>
          </p:cNvPr>
          <p:cNvSpPr txBox="1"/>
          <p:nvPr/>
        </p:nvSpPr>
        <p:spPr>
          <a:xfrm>
            <a:off x="1051721" y="5343525"/>
            <a:ext cx="10285412" cy="1477328"/>
          </a:xfrm>
          <a:prstGeom prst="rect">
            <a:avLst/>
          </a:prstGeom>
          <a:noFill/>
        </p:spPr>
        <p:txBody>
          <a:bodyPr wrap="square" rtlCol="0">
            <a:spAutoFit/>
          </a:bodyPr>
          <a:lstStyle/>
          <a:p>
            <a:r>
              <a:rPr lang="en-US" b="0" i="0" dirty="0">
                <a:solidFill>
                  <a:srgbClr val="374151"/>
                </a:solidFill>
                <a:effectLst/>
                <a:latin typeface="Söhne"/>
              </a:rPr>
              <a:t>In summary, the choice between parametric and non-parametric algorithms depends on the nature of the data, the complexity of the underlying relationships, the amount of available data, and computational considerations. Parametric models are simpler and more interpretable but might not capture complex relationships well. Non-parametric models can capture complexity but require more data and can be computationally intensive.</a:t>
            </a:r>
            <a:endParaRPr lang="en-IN" dirty="0"/>
          </a:p>
        </p:txBody>
      </p:sp>
    </p:spTree>
    <p:extLst>
      <p:ext uri="{BB962C8B-B14F-4D97-AF65-F5344CB8AC3E}">
        <p14:creationId xmlns:p14="http://schemas.microsoft.com/office/powerpoint/2010/main" val="377352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C957-2079-403D-8E46-6EA362DE0399}"/>
              </a:ext>
            </a:extLst>
          </p:cNvPr>
          <p:cNvSpPr>
            <a:spLocks noGrp="1"/>
          </p:cNvSpPr>
          <p:nvPr>
            <p:ph type="title"/>
          </p:nvPr>
        </p:nvSpPr>
        <p:spPr>
          <a:xfrm>
            <a:off x="838200" y="213361"/>
            <a:ext cx="10515600" cy="558799"/>
          </a:xfrm>
        </p:spPr>
        <p:txBody>
          <a:bodyPr>
            <a:normAutofit fontScale="90000"/>
          </a:bodyPr>
          <a:lstStyle/>
          <a:p>
            <a:r>
              <a:rPr lang="en-IN" dirty="0"/>
              <a:t>Assumptions of Linear Regression</a:t>
            </a:r>
          </a:p>
        </p:txBody>
      </p:sp>
      <p:sp>
        <p:nvSpPr>
          <p:cNvPr id="3" name="Content Placeholder 2">
            <a:extLst>
              <a:ext uri="{FF2B5EF4-FFF2-40B4-BE49-F238E27FC236}">
                <a16:creationId xmlns:a16="http://schemas.microsoft.com/office/drawing/2014/main" id="{9BD2D3F0-4ED6-498D-B913-11C61BD2F539}"/>
              </a:ext>
            </a:extLst>
          </p:cNvPr>
          <p:cNvSpPr>
            <a:spLocks noGrp="1"/>
          </p:cNvSpPr>
          <p:nvPr>
            <p:ph sz="half" idx="1"/>
          </p:nvPr>
        </p:nvSpPr>
        <p:spPr>
          <a:xfrm>
            <a:off x="838200" y="924560"/>
            <a:ext cx="5181600" cy="5252403"/>
          </a:xfrm>
        </p:spPr>
        <p:txBody>
          <a:bodyPr/>
          <a:lstStyle/>
          <a:p>
            <a:pPr marL="0" indent="0">
              <a:buNone/>
            </a:pPr>
            <a:r>
              <a:rPr lang="en-IN" dirty="0"/>
              <a:t>Linearity-</a:t>
            </a:r>
            <a:r>
              <a:rPr lang="en-IN" sz="1600" dirty="0"/>
              <a:t>linear relationship between Y and each X</a:t>
            </a:r>
          </a:p>
          <a:p>
            <a:pPr marL="0" indent="0">
              <a:buNone/>
            </a:pPr>
            <a:r>
              <a:rPr lang="en-US" sz="1400" dirty="0">
                <a:solidFill>
                  <a:srgbClr val="4C5F6F"/>
                </a:solidFill>
                <a:latin typeface="Roboto" panose="02000000000000000000" pitchFamily="2" charset="0"/>
              </a:rPr>
              <a:t>L</a:t>
            </a:r>
            <a:r>
              <a:rPr lang="en-US" sz="1400" b="0" i="0" dirty="0">
                <a:solidFill>
                  <a:srgbClr val="4C5F6F"/>
                </a:solidFill>
                <a:effectLst/>
                <a:latin typeface="Roboto" panose="02000000000000000000" pitchFamily="2" charset="0"/>
              </a:rPr>
              <a:t>inear regression needs the relationship between the independent and dependent variables to be linear.  It is also important to check for outliers since linear regression is sensitive to outlier effects.  The linearity assumption can best be tested with scatter plots, the following two examples depict two cases, where no and little linearity is present.</a:t>
            </a:r>
          </a:p>
          <a:p>
            <a:pPr marL="0" indent="0">
              <a:buNone/>
            </a:pPr>
            <a:endParaRPr lang="en-US" sz="1400" b="0" i="0" dirty="0">
              <a:solidFill>
                <a:srgbClr val="4C5F6F"/>
              </a:solidFill>
              <a:effectLst/>
              <a:latin typeface="Roboto" panose="02000000000000000000" pitchFamily="2" charset="0"/>
            </a:endParaRPr>
          </a:p>
          <a:p>
            <a:pPr marL="0" indent="0">
              <a:buNone/>
            </a:pPr>
            <a:endParaRPr lang="en-US" sz="1400" dirty="0">
              <a:solidFill>
                <a:srgbClr val="4C5F6F"/>
              </a:solidFill>
              <a:latin typeface="Roboto" panose="02000000000000000000" pitchFamily="2" charset="0"/>
            </a:endParaRPr>
          </a:p>
          <a:p>
            <a:pPr marL="0" indent="0">
              <a:buNone/>
            </a:pPr>
            <a:endParaRPr lang="en-US" sz="1400" b="0" i="0" dirty="0">
              <a:solidFill>
                <a:srgbClr val="4C5F6F"/>
              </a:solidFill>
              <a:effectLst/>
              <a:latin typeface="Roboto" panose="02000000000000000000" pitchFamily="2" charset="0"/>
            </a:endParaRPr>
          </a:p>
          <a:p>
            <a:pPr marL="0" indent="0">
              <a:buNone/>
            </a:pPr>
            <a:endParaRPr lang="en-US" sz="1400" b="0" i="0" dirty="0">
              <a:solidFill>
                <a:srgbClr val="4C5F6F"/>
              </a:solidFill>
              <a:effectLst/>
              <a:latin typeface="Roboto" panose="02000000000000000000" pitchFamily="2" charset="0"/>
            </a:endParaRPr>
          </a:p>
          <a:p>
            <a:pPr marL="0" indent="0">
              <a:buNone/>
            </a:pPr>
            <a:endParaRPr lang="en-US" sz="1400" dirty="0">
              <a:solidFill>
                <a:srgbClr val="4C5F6F"/>
              </a:solidFill>
              <a:latin typeface="Roboto" panose="02000000000000000000" pitchFamily="2" charset="0"/>
            </a:endParaRPr>
          </a:p>
          <a:p>
            <a:pPr marL="0" indent="0">
              <a:buNone/>
            </a:pPr>
            <a:r>
              <a:rPr lang="en-US" sz="1400" b="0" i="0" dirty="0">
                <a:solidFill>
                  <a:srgbClr val="4C5F6F"/>
                </a:solidFill>
                <a:effectLst/>
                <a:latin typeface="Roboto" panose="02000000000000000000" pitchFamily="2" charset="0"/>
              </a:rPr>
              <a:t>Fixes for Linearity: </a:t>
            </a:r>
            <a:endParaRPr lang="en-US" sz="1400" dirty="0">
              <a:solidFill>
                <a:srgbClr val="4C5F6F"/>
              </a:solidFill>
              <a:latin typeface="Roboto" panose="02000000000000000000" pitchFamily="2" charset="0"/>
            </a:endParaRPr>
          </a:p>
          <a:p>
            <a:pPr>
              <a:buFont typeface="Courier New" panose="02070309020205020404" pitchFamily="49" charset="0"/>
              <a:buChar char="o"/>
            </a:pPr>
            <a:r>
              <a:rPr lang="en-US" sz="1400" b="0" i="0" dirty="0">
                <a:solidFill>
                  <a:srgbClr val="4C5F6F"/>
                </a:solidFill>
                <a:effectLst/>
                <a:latin typeface="Roboto" panose="02000000000000000000" pitchFamily="2" charset="0"/>
              </a:rPr>
              <a:t>Run a non-linear regression -</a:t>
            </a:r>
            <a:r>
              <a:rPr lang="en-US" sz="1050" b="0" i="0" dirty="0">
                <a:solidFill>
                  <a:srgbClr val="040C28"/>
                </a:solidFill>
                <a:effectLst/>
                <a:latin typeface="Google Sans"/>
              </a:rPr>
              <a:t>Classification and Regression Trees, Naive Bayes, K-Nearest Neighbors, Learning Vector Quantization and Support Vector Machines</a:t>
            </a:r>
            <a:r>
              <a:rPr lang="en-US" sz="1050" b="0" i="0" dirty="0">
                <a:solidFill>
                  <a:srgbClr val="4D5156"/>
                </a:solidFill>
                <a:effectLst/>
                <a:latin typeface="Google Sans"/>
              </a:rPr>
              <a:t>.</a:t>
            </a:r>
            <a:endParaRPr lang="en-US" sz="1400" dirty="0">
              <a:solidFill>
                <a:srgbClr val="4C5F6F"/>
              </a:solidFill>
              <a:latin typeface="Roboto" panose="02000000000000000000" pitchFamily="2" charset="0"/>
            </a:endParaRPr>
          </a:p>
          <a:p>
            <a:pPr>
              <a:buFont typeface="Courier New" panose="02070309020205020404" pitchFamily="49" charset="0"/>
              <a:buChar char="o"/>
            </a:pPr>
            <a:r>
              <a:rPr lang="en-US" sz="1400" b="0" i="0" dirty="0">
                <a:solidFill>
                  <a:srgbClr val="4C5F6F"/>
                </a:solidFill>
                <a:effectLst/>
                <a:latin typeface="Roboto" panose="02000000000000000000" pitchFamily="2" charset="0"/>
              </a:rPr>
              <a:t>Transform the relationship </a:t>
            </a:r>
          </a:p>
          <a:p>
            <a:pPr marL="0" indent="0">
              <a:buNone/>
            </a:pPr>
            <a:r>
              <a:rPr lang="en-US" sz="1400" b="0" i="0" dirty="0">
                <a:solidFill>
                  <a:srgbClr val="4C5F6F"/>
                </a:solidFill>
                <a:effectLst/>
                <a:latin typeface="Roboto" panose="02000000000000000000" pitchFamily="2" charset="0"/>
              </a:rPr>
              <a:t>▪Exponential transformation </a:t>
            </a:r>
          </a:p>
          <a:p>
            <a:pPr marL="0" indent="0">
              <a:buNone/>
            </a:pPr>
            <a:r>
              <a:rPr lang="en-US" sz="1400" b="0" i="0" dirty="0">
                <a:solidFill>
                  <a:srgbClr val="4C5F6F"/>
                </a:solidFill>
                <a:effectLst/>
                <a:latin typeface="Roboto" panose="02000000000000000000" pitchFamily="2" charset="0"/>
              </a:rPr>
              <a:t>▪Logarithmic transformation</a:t>
            </a:r>
          </a:p>
          <a:p>
            <a:pPr marL="0" indent="0">
              <a:buNone/>
            </a:pPr>
            <a:endParaRPr lang="en-IN" sz="1400" dirty="0"/>
          </a:p>
        </p:txBody>
      </p:sp>
      <p:sp>
        <p:nvSpPr>
          <p:cNvPr id="4" name="Content Placeholder 3">
            <a:extLst>
              <a:ext uri="{FF2B5EF4-FFF2-40B4-BE49-F238E27FC236}">
                <a16:creationId xmlns:a16="http://schemas.microsoft.com/office/drawing/2014/main" id="{27128B11-3960-465E-9E41-F6B5F8C43984}"/>
              </a:ext>
            </a:extLst>
          </p:cNvPr>
          <p:cNvSpPr>
            <a:spLocks noGrp="1"/>
          </p:cNvSpPr>
          <p:nvPr>
            <p:ph sz="half" idx="2"/>
          </p:nvPr>
        </p:nvSpPr>
        <p:spPr>
          <a:xfrm>
            <a:off x="6172200" y="924560"/>
            <a:ext cx="5181600" cy="5252403"/>
          </a:xfrm>
        </p:spPr>
        <p:txBody>
          <a:bodyPr/>
          <a:lstStyle/>
          <a:p>
            <a:pPr marL="0" indent="0">
              <a:buNone/>
            </a:pPr>
            <a:r>
              <a:rPr lang="en-IN" dirty="0"/>
              <a:t>Multivariate Normality- </a:t>
            </a:r>
          </a:p>
          <a:p>
            <a:pPr marL="0" indent="0">
              <a:buNone/>
            </a:pPr>
            <a:r>
              <a:rPr lang="en-US" sz="1400" dirty="0">
                <a:solidFill>
                  <a:srgbClr val="4C5F6F"/>
                </a:solidFill>
                <a:latin typeface="Roboto" panose="02000000000000000000" pitchFamily="2" charset="0"/>
              </a:rPr>
              <a:t>linear regression analysis requires that the errors between observed and predicted values (i.e., the residuals of the regression) should be normally distributed. This assumption may be checked by looking at a histogram </a:t>
            </a: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r>
              <a:rPr lang="en-IN" sz="1400" dirty="0">
                <a:solidFill>
                  <a:srgbClr val="4C5F6F"/>
                </a:solidFill>
                <a:latin typeface="Roboto" panose="02000000000000000000" pitchFamily="2" charset="0"/>
              </a:rPr>
              <a:t>Fixes </a:t>
            </a:r>
          </a:p>
          <a:p>
            <a:pPr marL="0" indent="0">
              <a:buNone/>
            </a:pPr>
            <a:r>
              <a:rPr lang="en-IN" sz="1400" dirty="0">
                <a:solidFill>
                  <a:srgbClr val="4C5F6F"/>
                </a:solidFill>
                <a:latin typeface="Roboto" panose="02000000000000000000" pitchFamily="2" charset="0"/>
              </a:rPr>
              <a:t>▪Central limit theorem</a:t>
            </a:r>
          </a:p>
          <a:p>
            <a:pPr marL="0" indent="0">
              <a:buNone/>
            </a:pPr>
            <a:endParaRPr lang="en-IN" dirty="0"/>
          </a:p>
        </p:txBody>
      </p:sp>
      <p:pic>
        <p:nvPicPr>
          <p:cNvPr id="6" name="Picture 5">
            <a:extLst>
              <a:ext uri="{FF2B5EF4-FFF2-40B4-BE49-F238E27FC236}">
                <a16:creationId xmlns:a16="http://schemas.microsoft.com/office/drawing/2014/main" id="{9DBD34E7-7AAA-4255-973F-50C565AC6C5F}"/>
              </a:ext>
            </a:extLst>
          </p:cNvPr>
          <p:cNvPicPr>
            <a:picLocks noChangeAspect="1"/>
          </p:cNvPicPr>
          <p:nvPr/>
        </p:nvPicPr>
        <p:blipFill>
          <a:blip r:embed="rId2"/>
          <a:stretch>
            <a:fillRect/>
          </a:stretch>
        </p:blipFill>
        <p:spPr>
          <a:xfrm>
            <a:off x="947737" y="2771775"/>
            <a:ext cx="3000375" cy="1314450"/>
          </a:xfrm>
          <a:prstGeom prst="rect">
            <a:avLst/>
          </a:prstGeom>
        </p:spPr>
      </p:pic>
      <p:pic>
        <p:nvPicPr>
          <p:cNvPr id="8" name="Picture 7">
            <a:extLst>
              <a:ext uri="{FF2B5EF4-FFF2-40B4-BE49-F238E27FC236}">
                <a16:creationId xmlns:a16="http://schemas.microsoft.com/office/drawing/2014/main" id="{AB9DD584-77D6-4D8D-9C2F-AD473F9A0C57}"/>
              </a:ext>
            </a:extLst>
          </p:cNvPr>
          <p:cNvPicPr>
            <a:picLocks noChangeAspect="1"/>
          </p:cNvPicPr>
          <p:nvPr/>
        </p:nvPicPr>
        <p:blipFill>
          <a:blip r:embed="rId3"/>
          <a:stretch>
            <a:fillRect/>
          </a:stretch>
        </p:blipFill>
        <p:spPr>
          <a:xfrm>
            <a:off x="6696075" y="2600325"/>
            <a:ext cx="3295650" cy="1485900"/>
          </a:xfrm>
          <a:prstGeom prst="rect">
            <a:avLst/>
          </a:prstGeom>
        </p:spPr>
      </p:pic>
    </p:spTree>
    <p:extLst>
      <p:ext uri="{BB962C8B-B14F-4D97-AF65-F5344CB8AC3E}">
        <p14:creationId xmlns:p14="http://schemas.microsoft.com/office/powerpoint/2010/main" val="362979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C957-2079-403D-8E46-6EA362DE0399}"/>
              </a:ext>
            </a:extLst>
          </p:cNvPr>
          <p:cNvSpPr>
            <a:spLocks noGrp="1"/>
          </p:cNvSpPr>
          <p:nvPr>
            <p:ph type="title"/>
          </p:nvPr>
        </p:nvSpPr>
        <p:spPr>
          <a:xfrm>
            <a:off x="838200" y="213361"/>
            <a:ext cx="10515600" cy="558799"/>
          </a:xfrm>
        </p:spPr>
        <p:txBody>
          <a:bodyPr>
            <a:normAutofit fontScale="90000"/>
          </a:bodyPr>
          <a:lstStyle/>
          <a:p>
            <a:r>
              <a:rPr lang="en-IN" dirty="0"/>
              <a:t>Assumptions of Linear Regression</a:t>
            </a:r>
          </a:p>
        </p:txBody>
      </p:sp>
      <p:sp>
        <p:nvSpPr>
          <p:cNvPr id="3" name="Content Placeholder 2">
            <a:extLst>
              <a:ext uri="{FF2B5EF4-FFF2-40B4-BE49-F238E27FC236}">
                <a16:creationId xmlns:a16="http://schemas.microsoft.com/office/drawing/2014/main" id="{9BD2D3F0-4ED6-498D-B913-11C61BD2F539}"/>
              </a:ext>
            </a:extLst>
          </p:cNvPr>
          <p:cNvSpPr>
            <a:spLocks noGrp="1"/>
          </p:cNvSpPr>
          <p:nvPr>
            <p:ph sz="half" idx="1"/>
          </p:nvPr>
        </p:nvSpPr>
        <p:spPr>
          <a:xfrm>
            <a:off x="838200" y="924560"/>
            <a:ext cx="5181600" cy="5252403"/>
          </a:xfrm>
        </p:spPr>
        <p:txBody>
          <a:bodyPr>
            <a:normAutofit lnSpcReduction="10000"/>
          </a:bodyPr>
          <a:lstStyle/>
          <a:p>
            <a:pPr marL="0" indent="0">
              <a:buNone/>
            </a:pPr>
            <a:r>
              <a:rPr lang="en-IN" sz="2400" dirty="0"/>
              <a:t>No Multicollinearity-</a:t>
            </a:r>
          </a:p>
          <a:p>
            <a:pPr marL="0" indent="0">
              <a:buNone/>
            </a:pPr>
            <a:r>
              <a:rPr lang="en-US" sz="1600" dirty="0">
                <a:solidFill>
                  <a:srgbClr val="4C5F6F"/>
                </a:solidFill>
                <a:latin typeface="Roboto" panose="02000000000000000000" pitchFamily="2" charset="0"/>
              </a:rPr>
              <a:t>It </a:t>
            </a:r>
            <a:r>
              <a:rPr lang="en-US" sz="1600" b="0" i="0" dirty="0">
                <a:solidFill>
                  <a:srgbClr val="4C5F6F"/>
                </a:solidFill>
                <a:effectLst/>
                <a:latin typeface="Roboto" panose="02000000000000000000" pitchFamily="2" charset="0"/>
              </a:rPr>
              <a:t>assumes that the independent variables are not highly correlated with each other.  </a:t>
            </a:r>
          </a:p>
          <a:p>
            <a:pPr marL="0" indent="0">
              <a:buNone/>
            </a:pPr>
            <a:r>
              <a:rPr lang="en-US" sz="1600" b="0" i="0" dirty="0">
                <a:solidFill>
                  <a:srgbClr val="4C5F6F"/>
                </a:solidFill>
                <a:effectLst/>
                <a:latin typeface="Roboto" panose="02000000000000000000" pitchFamily="2" charset="0"/>
              </a:rPr>
              <a:t>Multicollinearity may be checked multiple ways:</a:t>
            </a:r>
          </a:p>
          <a:p>
            <a:pPr marL="0" indent="0" algn="l">
              <a:buNone/>
            </a:pPr>
            <a:r>
              <a:rPr lang="en-US" sz="1600" b="0" i="0" dirty="0">
                <a:solidFill>
                  <a:srgbClr val="4C5F6F"/>
                </a:solidFill>
                <a:effectLst/>
                <a:latin typeface="Roboto" panose="02000000000000000000" pitchFamily="2" charset="0"/>
              </a:rPr>
              <a:t>1) Correlation matrix – When computing a matrix of Pearson’s bivariate correlations among all independent variables, the magnitude of the correlation coefficients should be less than .80.</a:t>
            </a:r>
          </a:p>
          <a:p>
            <a:pPr marL="0" indent="0" algn="l">
              <a:buNone/>
            </a:pPr>
            <a:r>
              <a:rPr lang="en-US" sz="1600" b="0" i="0" dirty="0">
                <a:solidFill>
                  <a:srgbClr val="4C5F6F"/>
                </a:solidFill>
                <a:effectLst/>
                <a:latin typeface="Roboto" panose="02000000000000000000" pitchFamily="2" charset="0"/>
              </a:rPr>
              <a:t>2) Variance Inflation Factor (VIF) – The VIFs of the </a:t>
            </a:r>
            <a:r>
              <a:rPr lang="en-US" sz="1600" b="0" i="0" u="sng" dirty="0">
                <a:solidFill>
                  <a:srgbClr val="ED7D31"/>
                </a:solidFill>
                <a:effectLst/>
                <a:latin typeface="Roboto" panose="02000000000000000000" pitchFamily="2" charset="0"/>
                <a:hlinkClick r:id="rId2"/>
              </a:rPr>
              <a:t>linear regression</a:t>
            </a:r>
            <a:r>
              <a:rPr lang="en-US" sz="1600" b="0" i="0" dirty="0">
                <a:solidFill>
                  <a:srgbClr val="4C5F6F"/>
                </a:solidFill>
                <a:effectLst/>
                <a:latin typeface="Roboto" panose="02000000000000000000" pitchFamily="2" charset="0"/>
              </a:rPr>
              <a:t> indicate the degree that the variances in the regression estimates are increased due to multicollinearity. VIF values higher than 5 or 10 indicate that multicollinearity is a problem.</a:t>
            </a:r>
          </a:p>
          <a:p>
            <a:pPr marL="0" indent="0" algn="l">
              <a:buNone/>
            </a:pPr>
            <a:r>
              <a:rPr lang="en-US" sz="1600" b="0" i="0" dirty="0">
                <a:solidFill>
                  <a:srgbClr val="4C5F6F"/>
                </a:solidFill>
                <a:effectLst/>
                <a:latin typeface="Roboto" panose="02000000000000000000" pitchFamily="2" charset="0"/>
              </a:rPr>
              <a:t>If multicollinearity is found in the data, one possible solution is to center the data.  To center the data, subtract the mean score from each observation for each independent variable. However, the simplest solution is to identify the variables causing multicollinearity issues (i.e., through correlations or VIF values) and removing those variables from the regression.</a:t>
            </a:r>
          </a:p>
          <a:p>
            <a:pPr marL="0" indent="0">
              <a:buNone/>
            </a:pPr>
            <a:endParaRPr lang="en-IN" sz="2400" dirty="0"/>
          </a:p>
        </p:txBody>
      </p:sp>
      <p:sp>
        <p:nvSpPr>
          <p:cNvPr id="4" name="Content Placeholder 3">
            <a:extLst>
              <a:ext uri="{FF2B5EF4-FFF2-40B4-BE49-F238E27FC236}">
                <a16:creationId xmlns:a16="http://schemas.microsoft.com/office/drawing/2014/main" id="{27128B11-3960-465E-9E41-F6B5F8C43984}"/>
              </a:ext>
            </a:extLst>
          </p:cNvPr>
          <p:cNvSpPr>
            <a:spLocks noGrp="1"/>
          </p:cNvSpPr>
          <p:nvPr>
            <p:ph sz="half" idx="2"/>
          </p:nvPr>
        </p:nvSpPr>
        <p:spPr>
          <a:xfrm>
            <a:off x="6172200" y="924560"/>
            <a:ext cx="5181600" cy="5252403"/>
          </a:xfrm>
        </p:spPr>
        <p:txBody>
          <a:bodyPr>
            <a:normAutofit lnSpcReduction="10000"/>
          </a:bodyPr>
          <a:lstStyle/>
          <a:p>
            <a:pPr marL="0" indent="0">
              <a:buNone/>
            </a:pPr>
            <a:r>
              <a:rPr lang="en-IN" dirty="0"/>
              <a:t>No Endogeneity-</a:t>
            </a:r>
          </a:p>
          <a:p>
            <a:pPr marL="0" indent="0">
              <a:buNone/>
            </a:pPr>
            <a:r>
              <a:rPr lang="en-US" sz="1600" dirty="0">
                <a:solidFill>
                  <a:srgbClr val="4C5F6F"/>
                </a:solidFill>
                <a:latin typeface="Roboto" panose="02000000000000000000" pitchFamily="2" charset="0"/>
              </a:rPr>
              <a:t>Endogeneity refers to a situation in which there is a correlation between the independent variables and the error term in a regression model. This can lead to biased and inconsistent coefficient estimates, which undermines the reliability of the results. In other words, endogeneity violates the assumption that the independent variables are not affected by the error term. If they are correlated, it can lead to omitted variable bias</a:t>
            </a:r>
          </a:p>
          <a:p>
            <a:pPr marL="0" indent="0">
              <a:buNone/>
            </a:pPr>
            <a:r>
              <a:rPr lang="en-US" sz="1600" b="1" dirty="0">
                <a:solidFill>
                  <a:srgbClr val="4C5F6F"/>
                </a:solidFill>
                <a:latin typeface="Roboto" panose="02000000000000000000" pitchFamily="2" charset="0"/>
              </a:rPr>
              <a:t>Omitted variable bias </a:t>
            </a:r>
            <a:r>
              <a:rPr lang="en-US" sz="1600" dirty="0">
                <a:solidFill>
                  <a:srgbClr val="4C5F6F"/>
                </a:solidFill>
                <a:latin typeface="Roboto" panose="02000000000000000000" pitchFamily="2" charset="0"/>
              </a:rPr>
              <a:t>is a common issue in regression analysis that occurs when an important variable is left out of a regression model. This omission can lead to biased and unreliable coefficient estimates for the included variables, as well as incorrect conclusions about their relationships with the dependent variable. Omitted variable bias arises because the omitted variable might be correlated with both the included independent variables and the dependent variable.</a:t>
            </a:r>
            <a:endParaRPr lang="en-IN" sz="1600" dirty="0">
              <a:solidFill>
                <a:srgbClr val="4C5F6F"/>
              </a:solidFill>
              <a:latin typeface="Roboto" panose="02000000000000000000" pitchFamily="2" charset="0"/>
            </a:endParaRPr>
          </a:p>
        </p:txBody>
      </p:sp>
    </p:spTree>
    <p:extLst>
      <p:ext uri="{BB962C8B-B14F-4D97-AF65-F5344CB8AC3E}">
        <p14:creationId xmlns:p14="http://schemas.microsoft.com/office/powerpoint/2010/main" val="163895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C957-2079-403D-8E46-6EA362DE0399}"/>
              </a:ext>
            </a:extLst>
          </p:cNvPr>
          <p:cNvSpPr>
            <a:spLocks noGrp="1"/>
          </p:cNvSpPr>
          <p:nvPr>
            <p:ph type="title"/>
          </p:nvPr>
        </p:nvSpPr>
        <p:spPr>
          <a:xfrm>
            <a:off x="838200" y="213361"/>
            <a:ext cx="10515600" cy="558799"/>
          </a:xfrm>
        </p:spPr>
        <p:txBody>
          <a:bodyPr>
            <a:normAutofit fontScale="90000"/>
          </a:bodyPr>
          <a:lstStyle/>
          <a:p>
            <a:r>
              <a:rPr lang="en-IN" dirty="0"/>
              <a:t>Assumptions of Linear Regression</a:t>
            </a:r>
          </a:p>
        </p:txBody>
      </p:sp>
      <p:sp>
        <p:nvSpPr>
          <p:cNvPr id="3" name="Content Placeholder 2">
            <a:extLst>
              <a:ext uri="{FF2B5EF4-FFF2-40B4-BE49-F238E27FC236}">
                <a16:creationId xmlns:a16="http://schemas.microsoft.com/office/drawing/2014/main" id="{9BD2D3F0-4ED6-498D-B913-11C61BD2F539}"/>
              </a:ext>
            </a:extLst>
          </p:cNvPr>
          <p:cNvSpPr>
            <a:spLocks noGrp="1"/>
          </p:cNvSpPr>
          <p:nvPr>
            <p:ph sz="half" idx="1"/>
          </p:nvPr>
        </p:nvSpPr>
        <p:spPr>
          <a:xfrm>
            <a:off x="504825" y="924560"/>
            <a:ext cx="5514975" cy="5866765"/>
          </a:xfrm>
        </p:spPr>
        <p:txBody>
          <a:bodyPr>
            <a:normAutofit/>
          </a:bodyPr>
          <a:lstStyle/>
          <a:p>
            <a:pPr marL="0" indent="0">
              <a:buNone/>
            </a:pPr>
            <a:r>
              <a:rPr lang="en-IN" dirty="0"/>
              <a:t>Homoscedasticity-</a:t>
            </a:r>
          </a:p>
          <a:p>
            <a:pPr marL="0" indent="0">
              <a:buNone/>
            </a:pPr>
            <a:r>
              <a:rPr lang="en-US" sz="1800" b="0" i="0" dirty="0">
                <a:solidFill>
                  <a:srgbClr val="4C5F6F"/>
                </a:solidFill>
                <a:effectLst/>
              </a:rPr>
              <a:t>This assumption states that the variance of error terms are similar across the values of the independent variables. A plot of standardized residuals versus predicted values can show whether points are equally distributed across all values of the independent variables.</a:t>
            </a:r>
          </a:p>
          <a:p>
            <a:pPr marL="0" indent="0">
              <a:buNone/>
            </a:pPr>
            <a:r>
              <a:rPr lang="en-US" sz="1800" b="0" i="0" dirty="0">
                <a:solidFill>
                  <a:srgbClr val="4C5F6F"/>
                </a:solidFill>
                <a:effectLst/>
              </a:rPr>
              <a:t>A scatterplot of residuals versus predicted values is good way to check for homoscedasticity.  There should be no clear pattern in the distribution; if there is a cone-shaped pattern (as shown below), the data is heteroscedastic.</a:t>
            </a:r>
          </a:p>
          <a:p>
            <a:pPr marL="0" indent="0">
              <a:buNone/>
            </a:pPr>
            <a:endParaRPr lang="en-US" sz="1800" dirty="0">
              <a:solidFill>
                <a:srgbClr val="4C5F6F"/>
              </a:solidFill>
            </a:endParaRPr>
          </a:p>
          <a:p>
            <a:pPr marL="0" indent="0">
              <a:buNone/>
            </a:pPr>
            <a:endParaRPr lang="en-US" sz="1800" dirty="0">
              <a:solidFill>
                <a:srgbClr val="4C5F6F"/>
              </a:solidFill>
            </a:endParaRPr>
          </a:p>
          <a:p>
            <a:pPr marL="0" indent="0">
              <a:buNone/>
            </a:pPr>
            <a:endParaRPr lang="en-US" sz="1800" dirty="0">
              <a:solidFill>
                <a:srgbClr val="4C5F6F"/>
              </a:solidFill>
            </a:endParaRPr>
          </a:p>
          <a:p>
            <a:pPr marL="0" indent="0">
              <a:buNone/>
            </a:pPr>
            <a:r>
              <a:rPr lang="en-US" sz="1800" dirty="0">
                <a:solidFill>
                  <a:srgbClr val="4C5F6F"/>
                </a:solidFill>
              </a:rPr>
              <a:t>Fixes:</a:t>
            </a:r>
          </a:p>
          <a:p>
            <a:r>
              <a:rPr lang="en-US" sz="1800" dirty="0"/>
              <a:t>Check for Omitted variable bias </a:t>
            </a:r>
          </a:p>
          <a:p>
            <a:r>
              <a:rPr lang="en-US" sz="1800" dirty="0"/>
              <a:t>Look for outliers </a:t>
            </a:r>
          </a:p>
          <a:p>
            <a:r>
              <a:rPr lang="en-US" sz="1800" dirty="0"/>
              <a:t>Log transformation</a:t>
            </a:r>
            <a:endParaRPr lang="en-IN" sz="1800" dirty="0"/>
          </a:p>
          <a:p>
            <a:pPr marL="0" indent="0">
              <a:buNone/>
            </a:pPr>
            <a:endParaRPr lang="en-IN" sz="2400" dirty="0"/>
          </a:p>
        </p:txBody>
      </p:sp>
      <p:sp>
        <p:nvSpPr>
          <p:cNvPr id="4" name="Content Placeholder 3">
            <a:extLst>
              <a:ext uri="{FF2B5EF4-FFF2-40B4-BE49-F238E27FC236}">
                <a16:creationId xmlns:a16="http://schemas.microsoft.com/office/drawing/2014/main" id="{27128B11-3960-465E-9E41-F6B5F8C43984}"/>
              </a:ext>
            </a:extLst>
          </p:cNvPr>
          <p:cNvSpPr>
            <a:spLocks noGrp="1"/>
          </p:cNvSpPr>
          <p:nvPr>
            <p:ph sz="half" idx="2"/>
          </p:nvPr>
        </p:nvSpPr>
        <p:spPr>
          <a:xfrm>
            <a:off x="6172200" y="924560"/>
            <a:ext cx="5181600" cy="5252403"/>
          </a:xfrm>
        </p:spPr>
        <p:txBody>
          <a:bodyPr>
            <a:normAutofit/>
          </a:bodyPr>
          <a:lstStyle/>
          <a:p>
            <a:pPr marL="0" indent="0">
              <a:buNone/>
            </a:pPr>
            <a:r>
              <a:rPr lang="en-IN" dirty="0"/>
              <a:t>No Autocorrelation-</a:t>
            </a:r>
          </a:p>
          <a:p>
            <a:pPr marL="0" indent="0">
              <a:buNone/>
            </a:pPr>
            <a:r>
              <a:rPr lang="en-US" sz="1500" b="0" i="0" dirty="0">
                <a:solidFill>
                  <a:srgbClr val="13343B"/>
                </a:solidFill>
                <a:effectLst/>
                <a:latin typeface="__fkGroteskNeue_532e43"/>
              </a:rPr>
              <a:t>Autocorrelation is another assumption of linear regression that needs to be met. Autocorrelation occurs when the residuals are not independent from each other</a:t>
            </a:r>
            <a:r>
              <a:rPr lang="en-US" sz="1500" b="1" i="0" dirty="0">
                <a:solidFill>
                  <a:srgbClr val="13343B"/>
                </a:solidFill>
                <a:effectLst/>
                <a:latin typeface="var(--font-berkeley-mono)"/>
              </a:rPr>
              <a:t>.</a:t>
            </a:r>
            <a:r>
              <a:rPr lang="en-US" sz="1500" b="0" i="0" dirty="0">
                <a:solidFill>
                  <a:srgbClr val="13343B"/>
                </a:solidFill>
                <a:effectLst/>
                <a:latin typeface="__fkGroteskNeue_532e43"/>
              </a:rPr>
              <a:t> In other words, it is a measure of similarity or correlation between adjacent data points, where data points are affected by the values of points that came before. </a:t>
            </a:r>
            <a:r>
              <a:rPr lang="en-US" sz="1500" b="0" i="0" dirty="0">
                <a:solidFill>
                  <a:srgbClr val="4C5F6F"/>
                </a:solidFill>
                <a:effectLst/>
                <a:latin typeface="Roboto" panose="02000000000000000000" pitchFamily="2" charset="0"/>
              </a:rPr>
              <a:t> For instance, this typically occurs in stock prices, where the price is not independent from the previous price. I</a:t>
            </a:r>
            <a:r>
              <a:rPr lang="en-US" sz="1500" b="0" i="0" dirty="0">
                <a:solidFill>
                  <a:srgbClr val="13343B"/>
                </a:solidFill>
                <a:effectLst/>
                <a:latin typeface="__fkGroteskNeue_532e43"/>
              </a:rPr>
              <a:t>deally, model errors should be independent and identically distributed and thus should have no patterns in them</a:t>
            </a:r>
            <a:r>
              <a:rPr lang="en-US" sz="1500" b="1" i="0" dirty="0">
                <a:solidFill>
                  <a:srgbClr val="13343B"/>
                </a:solidFill>
                <a:effectLst/>
                <a:latin typeface="var(--font-berkeley-mono)"/>
              </a:rPr>
              <a:t>. </a:t>
            </a:r>
            <a:r>
              <a:rPr lang="en-US" sz="1500" b="0" i="0" dirty="0">
                <a:solidFill>
                  <a:srgbClr val="13343B"/>
                </a:solidFill>
                <a:effectLst/>
                <a:latin typeface="__fkGroteskNeue_532e43"/>
              </a:rPr>
              <a:t>Autocorrelation can cause problems like invalid linear regression conclusions or interpretations.</a:t>
            </a:r>
          </a:p>
          <a:p>
            <a:pPr marL="0" indent="0">
              <a:buNone/>
            </a:pPr>
            <a:r>
              <a:rPr lang="en-US" sz="1500" b="0" i="0" dirty="0">
                <a:solidFill>
                  <a:srgbClr val="13343B"/>
                </a:solidFill>
                <a:effectLst/>
                <a:latin typeface="__fkGroteskNeue_532e43"/>
              </a:rPr>
              <a:t>To test the linear regression model for autocorrelation, we can use the </a:t>
            </a:r>
            <a:r>
              <a:rPr lang="en-US" sz="1500" b="1" i="0" dirty="0">
                <a:solidFill>
                  <a:srgbClr val="13343B"/>
                </a:solidFill>
                <a:effectLst/>
                <a:latin typeface="__fkGroteskNeue_532e43"/>
              </a:rPr>
              <a:t>Durbin-Watson test</a:t>
            </a:r>
            <a:r>
              <a:rPr lang="en-US" sz="1500" b="0" i="0" dirty="0">
                <a:solidFill>
                  <a:srgbClr val="13343B"/>
                </a:solidFill>
                <a:effectLst/>
                <a:latin typeface="__fkGroteskNeue_532e43"/>
              </a:rPr>
              <a:t>. Durbin-Watson's d tests the null hypothesis that the residuals are not linearly autocorrelated. Values around 2 indicate no autocorrelation, and as a rule of thumb, values of 1.5 &lt; d &lt; 2.5 show that there is no autocorrelation in the data</a:t>
            </a:r>
            <a:r>
              <a:rPr lang="en-US" sz="1500" b="1" i="0" dirty="0">
                <a:solidFill>
                  <a:srgbClr val="13343B"/>
                </a:solidFill>
                <a:effectLst/>
                <a:latin typeface="var(--font-berkeley-mono)"/>
              </a:rPr>
              <a:t>. </a:t>
            </a:r>
            <a:r>
              <a:rPr lang="en-US" sz="1500" b="0" i="0" dirty="0">
                <a:solidFill>
                  <a:srgbClr val="13343B"/>
                </a:solidFill>
                <a:effectLst/>
                <a:latin typeface="__fkGroteskNeue_532e43"/>
              </a:rPr>
              <a:t>If autocorrelation is present, we need to investigate the omission of a key predictor or use methods like autoregressive models to estimate the regression parameters of the Y versus X relationship</a:t>
            </a:r>
          </a:p>
          <a:p>
            <a:pPr marL="0" indent="0">
              <a:buNone/>
            </a:pPr>
            <a:endParaRPr lang="en-IN" sz="1500" dirty="0">
              <a:solidFill>
                <a:srgbClr val="4C5F6F"/>
              </a:solidFill>
              <a:latin typeface="Roboto" panose="02000000000000000000" pitchFamily="2" charset="0"/>
            </a:endParaRPr>
          </a:p>
        </p:txBody>
      </p:sp>
      <p:pic>
        <p:nvPicPr>
          <p:cNvPr id="6" name="Picture 5">
            <a:extLst>
              <a:ext uri="{FF2B5EF4-FFF2-40B4-BE49-F238E27FC236}">
                <a16:creationId xmlns:a16="http://schemas.microsoft.com/office/drawing/2014/main" id="{AEDA35AF-6A11-473E-9F24-3504172D7FB6}"/>
              </a:ext>
            </a:extLst>
          </p:cNvPr>
          <p:cNvPicPr>
            <a:picLocks noChangeAspect="1"/>
          </p:cNvPicPr>
          <p:nvPr/>
        </p:nvPicPr>
        <p:blipFill>
          <a:blip r:embed="rId2"/>
          <a:stretch>
            <a:fillRect/>
          </a:stretch>
        </p:blipFill>
        <p:spPr>
          <a:xfrm>
            <a:off x="1253442" y="4104313"/>
            <a:ext cx="1534354" cy="1176338"/>
          </a:xfrm>
          <a:prstGeom prst="rect">
            <a:avLst/>
          </a:prstGeom>
        </p:spPr>
      </p:pic>
      <p:pic>
        <p:nvPicPr>
          <p:cNvPr id="8" name="Picture 7">
            <a:extLst>
              <a:ext uri="{FF2B5EF4-FFF2-40B4-BE49-F238E27FC236}">
                <a16:creationId xmlns:a16="http://schemas.microsoft.com/office/drawing/2014/main" id="{4D0EE82E-3AA3-4887-9152-AC02D0E26CD6}"/>
              </a:ext>
            </a:extLst>
          </p:cNvPr>
          <p:cNvPicPr>
            <a:picLocks noChangeAspect="1"/>
          </p:cNvPicPr>
          <p:nvPr/>
        </p:nvPicPr>
        <p:blipFill>
          <a:blip r:embed="rId3"/>
          <a:stretch>
            <a:fillRect/>
          </a:stretch>
        </p:blipFill>
        <p:spPr>
          <a:xfrm>
            <a:off x="3355438" y="4150495"/>
            <a:ext cx="1435637" cy="1153488"/>
          </a:xfrm>
          <a:prstGeom prst="rect">
            <a:avLst/>
          </a:prstGeom>
        </p:spPr>
      </p:pic>
      <p:pic>
        <p:nvPicPr>
          <p:cNvPr id="10" name="Picture 9">
            <a:extLst>
              <a:ext uri="{FF2B5EF4-FFF2-40B4-BE49-F238E27FC236}">
                <a16:creationId xmlns:a16="http://schemas.microsoft.com/office/drawing/2014/main" id="{BBDFE50F-22C4-4958-8E67-BE3F218C30F5}"/>
              </a:ext>
            </a:extLst>
          </p:cNvPr>
          <p:cNvPicPr>
            <a:picLocks noChangeAspect="1"/>
          </p:cNvPicPr>
          <p:nvPr/>
        </p:nvPicPr>
        <p:blipFill>
          <a:blip r:embed="rId4"/>
          <a:stretch>
            <a:fillRect/>
          </a:stretch>
        </p:blipFill>
        <p:spPr>
          <a:xfrm>
            <a:off x="6843712" y="5722461"/>
            <a:ext cx="2943225" cy="1143000"/>
          </a:xfrm>
          <a:prstGeom prst="rect">
            <a:avLst/>
          </a:prstGeom>
        </p:spPr>
      </p:pic>
    </p:spTree>
    <p:extLst>
      <p:ext uri="{BB962C8B-B14F-4D97-AF65-F5344CB8AC3E}">
        <p14:creationId xmlns:p14="http://schemas.microsoft.com/office/powerpoint/2010/main" val="76873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0B7A-D289-42F8-A6AB-8465602BB832}"/>
              </a:ext>
            </a:extLst>
          </p:cNvPr>
          <p:cNvSpPr>
            <a:spLocks noGrp="1"/>
          </p:cNvSpPr>
          <p:nvPr>
            <p:ph type="title"/>
          </p:nvPr>
        </p:nvSpPr>
        <p:spPr>
          <a:xfrm>
            <a:off x="838200" y="365125"/>
            <a:ext cx="10515600" cy="454025"/>
          </a:xfrm>
        </p:spPr>
        <p:txBody>
          <a:bodyPr>
            <a:normAutofit fontScale="90000"/>
          </a:bodyPr>
          <a:lstStyle/>
          <a:p>
            <a:r>
              <a:rPr lang="en-IN" dirty="0"/>
              <a:t>Math Behind Linear Regression</a:t>
            </a:r>
          </a:p>
        </p:txBody>
      </p:sp>
      <p:pic>
        <p:nvPicPr>
          <p:cNvPr id="11" name="Content Placeholder 10">
            <a:extLst>
              <a:ext uri="{FF2B5EF4-FFF2-40B4-BE49-F238E27FC236}">
                <a16:creationId xmlns:a16="http://schemas.microsoft.com/office/drawing/2014/main" id="{F7C99231-87DF-4C06-8EC5-F173697A9C9A}"/>
              </a:ext>
            </a:extLst>
          </p:cNvPr>
          <p:cNvPicPr>
            <a:picLocks noGrp="1" noChangeAspect="1"/>
          </p:cNvPicPr>
          <p:nvPr>
            <p:ph idx="1"/>
          </p:nvPr>
        </p:nvPicPr>
        <p:blipFill>
          <a:blip r:embed="rId2"/>
          <a:stretch>
            <a:fillRect/>
          </a:stretch>
        </p:blipFill>
        <p:spPr>
          <a:xfrm>
            <a:off x="1066800" y="1066800"/>
            <a:ext cx="10038080" cy="5110163"/>
          </a:xfrm>
        </p:spPr>
      </p:pic>
    </p:spTree>
    <p:extLst>
      <p:ext uri="{BB962C8B-B14F-4D97-AF65-F5344CB8AC3E}">
        <p14:creationId xmlns:p14="http://schemas.microsoft.com/office/powerpoint/2010/main" val="422998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0B7A-D289-42F8-A6AB-8465602BB832}"/>
              </a:ext>
            </a:extLst>
          </p:cNvPr>
          <p:cNvSpPr>
            <a:spLocks noGrp="1"/>
          </p:cNvSpPr>
          <p:nvPr>
            <p:ph type="title"/>
          </p:nvPr>
        </p:nvSpPr>
        <p:spPr>
          <a:xfrm>
            <a:off x="838200" y="365125"/>
            <a:ext cx="10515600" cy="454025"/>
          </a:xfrm>
        </p:spPr>
        <p:txBody>
          <a:bodyPr>
            <a:normAutofit fontScale="90000"/>
          </a:bodyPr>
          <a:lstStyle/>
          <a:p>
            <a:r>
              <a:rPr lang="en-IN" dirty="0"/>
              <a:t>Math Behind Linear Regression</a:t>
            </a:r>
          </a:p>
        </p:txBody>
      </p:sp>
      <p:pic>
        <p:nvPicPr>
          <p:cNvPr id="6" name="Picture 5">
            <a:extLst>
              <a:ext uri="{FF2B5EF4-FFF2-40B4-BE49-F238E27FC236}">
                <a16:creationId xmlns:a16="http://schemas.microsoft.com/office/drawing/2014/main" id="{7CA9A843-A8C8-4DA2-B00B-F3B36C32A7B5}"/>
              </a:ext>
            </a:extLst>
          </p:cNvPr>
          <p:cNvPicPr>
            <a:picLocks noChangeAspect="1"/>
          </p:cNvPicPr>
          <p:nvPr/>
        </p:nvPicPr>
        <p:blipFill>
          <a:blip r:embed="rId2"/>
          <a:stretch>
            <a:fillRect/>
          </a:stretch>
        </p:blipFill>
        <p:spPr>
          <a:xfrm>
            <a:off x="838200" y="1036320"/>
            <a:ext cx="10673080" cy="5397817"/>
          </a:xfrm>
          <a:prstGeom prst="rect">
            <a:avLst/>
          </a:prstGeom>
        </p:spPr>
      </p:pic>
    </p:spTree>
    <p:extLst>
      <p:ext uri="{BB962C8B-B14F-4D97-AF65-F5344CB8AC3E}">
        <p14:creationId xmlns:p14="http://schemas.microsoft.com/office/powerpoint/2010/main" val="413197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0B7A-D289-42F8-A6AB-8465602BB832}"/>
              </a:ext>
            </a:extLst>
          </p:cNvPr>
          <p:cNvSpPr>
            <a:spLocks noGrp="1"/>
          </p:cNvSpPr>
          <p:nvPr>
            <p:ph type="title"/>
          </p:nvPr>
        </p:nvSpPr>
        <p:spPr>
          <a:xfrm>
            <a:off x="838200" y="365125"/>
            <a:ext cx="10515600" cy="454025"/>
          </a:xfrm>
        </p:spPr>
        <p:txBody>
          <a:bodyPr>
            <a:normAutofit fontScale="90000"/>
          </a:bodyPr>
          <a:lstStyle/>
          <a:p>
            <a:r>
              <a:rPr lang="en-IN" dirty="0"/>
              <a:t>Math Behind Linear Regression</a:t>
            </a:r>
          </a:p>
        </p:txBody>
      </p:sp>
      <p:pic>
        <p:nvPicPr>
          <p:cNvPr id="4" name="Picture 3">
            <a:extLst>
              <a:ext uri="{FF2B5EF4-FFF2-40B4-BE49-F238E27FC236}">
                <a16:creationId xmlns:a16="http://schemas.microsoft.com/office/drawing/2014/main" id="{322313AF-5DFD-4AFE-B4BA-43D1BCCEA9FC}"/>
              </a:ext>
            </a:extLst>
          </p:cNvPr>
          <p:cNvPicPr>
            <a:picLocks noChangeAspect="1"/>
          </p:cNvPicPr>
          <p:nvPr/>
        </p:nvPicPr>
        <p:blipFill>
          <a:blip r:embed="rId2"/>
          <a:stretch>
            <a:fillRect/>
          </a:stretch>
        </p:blipFill>
        <p:spPr>
          <a:xfrm>
            <a:off x="925512" y="1131252"/>
            <a:ext cx="10169208" cy="3786188"/>
          </a:xfrm>
          <a:prstGeom prst="rect">
            <a:avLst/>
          </a:prstGeom>
        </p:spPr>
      </p:pic>
    </p:spTree>
    <p:extLst>
      <p:ext uri="{BB962C8B-B14F-4D97-AF65-F5344CB8AC3E}">
        <p14:creationId xmlns:p14="http://schemas.microsoft.com/office/powerpoint/2010/main" val="302207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77A19-9B68-424D-8073-513E0BC25919}"/>
              </a:ext>
            </a:extLst>
          </p:cNvPr>
          <p:cNvSpPr>
            <a:spLocks noGrp="1"/>
          </p:cNvSpPr>
          <p:nvPr>
            <p:ph type="title"/>
          </p:nvPr>
        </p:nvSpPr>
        <p:spPr>
          <a:xfrm>
            <a:off x="1198181" y="560881"/>
            <a:ext cx="9795638" cy="282399"/>
          </a:xfrm>
        </p:spPr>
        <p:txBody>
          <a:bodyPr vert="horz" lIns="91440" tIns="45720" rIns="91440" bIns="45720" rtlCol="0" anchor="b">
            <a:normAutofit fontScale="90000"/>
          </a:bodyPr>
          <a:lstStyle/>
          <a:p>
            <a:pPr algn="ctr"/>
            <a:r>
              <a:rPr lang="en-US" sz="5200" dirty="0"/>
              <a:t>Decomposition Variability</a:t>
            </a:r>
          </a:p>
        </p:txBody>
      </p:sp>
      <p:pic>
        <p:nvPicPr>
          <p:cNvPr id="7" name="Picture 6">
            <a:extLst>
              <a:ext uri="{FF2B5EF4-FFF2-40B4-BE49-F238E27FC236}">
                <a16:creationId xmlns:a16="http://schemas.microsoft.com/office/drawing/2014/main" id="{AC0268BB-3989-4D90-8137-69F9B371DC12}"/>
              </a:ext>
            </a:extLst>
          </p:cNvPr>
          <p:cNvPicPr>
            <a:picLocks noChangeAspect="1"/>
          </p:cNvPicPr>
          <p:nvPr/>
        </p:nvPicPr>
        <p:blipFill>
          <a:blip r:embed="rId2"/>
          <a:stretch>
            <a:fillRect/>
          </a:stretch>
        </p:blipFill>
        <p:spPr>
          <a:xfrm>
            <a:off x="5982716" y="702080"/>
            <a:ext cx="6007456" cy="4052800"/>
          </a:xfrm>
          <a:prstGeom prst="rect">
            <a:avLst/>
          </a:prstGeom>
        </p:spPr>
      </p:pic>
      <p:pic>
        <p:nvPicPr>
          <p:cNvPr id="5" name="Picture 4">
            <a:extLst>
              <a:ext uri="{FF2B5EF4-FFF2-40B4-BE49-F238E27FC236}">
                <a16:creationId xmlns:a16="http://schemas.microsoft.com/office/drawing/2014/main" id="{3A902E6E-22B1-4D78-BE36-3DD91F07CEFD}"/>
              </a:ext>
            </a:extLst>
          </p:cNvPr>
          <p:cNvPicPr>
            <a:picLocks noChangeAspect="1"/>
          </p:cNvPicPr>
          <p:nvPr/>
        </p:nvPicPr>
        <p:blipFill>
          <a:blip r:embed="rId3"/>
          <a:stretch>
            <a:fillRect/>
          </a:stretch>
        </p:blipFill>
        <p:spPr>
          <a:xfrm>
            <a:off x="347494" y="702080"/>
            <a:ext cx="5828261" cy="4052800"/>
          </a:xfrm>
          <a:prstGeom prst="rect">
            <a:avLst/>
          </a:prstGeom>
        </p:spPr>
      </p:pic>
      <p:pic>
        <p:nvPicPr>
          <p:cNvPr id="9" name="Picture 8">
            <a:extLst>
              <a:ext uri="{FF2B5EF4-FFF2-40B4-BE49-F238E27FC236}">
                <a16:creationId xmlns:a16="http://schemas.microsoft.com/office/drawing/2014/main" id="{5BEFA1BC-D7B4-4948-B589-5D1F24D047DC}"/>
              </a:ext>
            </a:extLst>
          </p:cNvPr>
          <p:cNvPicPr>
            <a:picLocks noChangeAspect="1"/>
          </p:cNvPicPr>
          <p:nvPr/>
        </p:nvPicPr>
        <p:blipFill>
          <a:blip r:embed="rId4"/>
          <a:stretch>
            <a:fillRect/>
          </a:stretch>
        </p:blipFill>
        <p:spPr>
          <a:xfrm>
            <a:off x="1697712" y="4754881"/>
            <a:ext cx="8172450" cy="2001520"/>
          </a:xfrm>
          <a:prstGeom prst="rect">
            <a:avLst/>
          </a:prstGeom>
        </p:spPr>
      </p:pic>
    </p:spTree>
    <p:extLst>
      <p:ext uri="{BB962C8B-B14F-4D97-AF65-F5344CB8AC3E}">
        <p14:creationId xmlns:p14="http://schemas.microsoft.com/office/powerpoint/2010/main" val="49075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7A19-9B68-424D-8073-513E0BC25919}"/>
              </a:ext>
            </a:extLst>
          </p:cNvPr>
          <p:cNvSpPr>
            <a:spLocks noGrp="1"/>
          </p:cNvSpPr>
          <p:nvPr>
            <p:ph type="title"/>
          </p:nvPr>
        </p:nvSpPr>
        <p:spPr>
          <a:xfrm>
            <a:off x="838200" y="121285"/>
            <a:ext cx="10515600" cy="650875"/>
          </a:xfrm>
        </p:spPr>
        <p:txBody>
          <a:bodyPr vert="horz" lIns="91440" tIns="45720" rIns="91440" bIns="45720" rtlCol="0" anchor="b">
            <a:normAutofit fontScale="90000"/>
          </a:bodyPr>
          <a:lstStyle/>
          <a:p>
            <a:pPr algn="ctr"/>
            <a:r>
              <a:rPr lang="en-US" sz="5200" dirty="0"/>
              <a:t>Decomposition Variability-AIC</a:t>
            </a:r>
          </a:p>
        </p:txBody>
      </p:sp>
      <p:sp>
        <p:nvSpPr>
          <p:cNvPr id="4" name="Content Placeholder 3">
            <a:extLst>
              <a:ext uri="{FF2B5EF4-FFF2-40B4-BE49-F238E27FC236}">
                <a16:creationId xmlns:a16="http://schemas.microsoft.com/office/drawing/2014/main" id="{789E5565-1005-4390-9EB1-DE0FCA63E6F5}"/>
              </a:ext>
            </a:extLst>
          </p:cNvPr>
          <p:cNvSpPr>
            <a:spLocks noGrp="1"/>
          </p:cNvSpPr>
          <p:nvPr>
            <p:ph idx="1"/>
          </p:nvPr>
        </p:nvSpPr>
        <p:spPr>
          <a:xfrm>
            <a:off x="838200" y="772160"/>
            <a:ext cx="10515600" cy="5761989"/>
          </a:xfrm>
        </p:spPr>
        <p:txBody>
          <a:bodyPr>
            <a:normAutofit fontScale="85000" lnSpcReduction="20000"/>
          </a:bodyPr>
          <a:lstStyle/>
          <a:p>
            <a:pPr marL="0" indent="0" algn="l">
              <a:buNone/>
            </a:pPr>
            <a:r>
              <a:rPr lang="en-US" dirty="0"/>
              <a:t>The </a:t>
            </a:r>
            <a:r>
              <a:rPr lang="en-US" b="1" dirty="0"/>
              <a:t>Akaike information criterion (AIC) </a:t>
            </a:r>
            <a:r>
              <a:rPr lang="en-US" dirty="0"/>
              <a:t>is a mathematical method for evaluating how well a model fits the data it was generated from. In </a:t>
            </a:r>
            <a:r>
              <a:rPr lang="en-US" dirty="0">
                <a:hlinkClick r:id="rId2">
                  <a:extLst>
                    <a:ext uri="{A12FA001-AC4F-418D-AE19-62706E023703}">
                      <ahyp:hlinkClr xmlns:ahyp="http://schemas.microsoft.com/office/drawing/2018/hyperlinkcolor" val="tx"/>
                    </a:ext>
                  </a:extLst>
                </a:hlinkClick>
              </a:rPr>
              <a:t>statistics</a:t>
            </a:r>
            <a:r>
              <a:rPr lang="en-US" dirty="0"/>
              <a:t>, AIC is used to compare different possible models and determine which one is the best fit for the data. Once you’ve created several possible models, you can use AIC to compare them. Lower AIC scores are better, and AIC penalizes models that use more parameters. So if two models explain the same amount of variation, the one with fewer parameters will have a lower AIC score and will be the better-fit model.</a:t>
            </a:r>
          </a:p>
          <a:p>
            <a:pPr marL="0" indent="0" algn="l">
              <a:buNone/>
            </a:pPr>
            <a:r>
              <a:rPr lang="en-US" dirty="0"/>
              <a:t>How to compare models using AIC</a:t>
            </a:r>
          </a:p>
          <a:p>
            <a:pPr marL="0" indent="0" algn="l">
              <a:buNone/>
            </a:pPr>
            <a:r>
              <a:rPr lang="en-US" dirty="0"/>
              <a:t>AIC determines the relative information value of the model using the maximum likelihood estimate and the number of parameters (independent variables) in the model. The formula for AIC is:</a:t>
            </a:r>
          </a:p>
          <a:p>
            <a:pPr marL="0" indent="0" algn="l">
              <a:buNone/>
            </a:pPr>
            <a:r>
              <a:rPr lang="en-US" dirty="0"/>
              <a:t>                                                       </a:t>
            </a:r>
            <a:r>
              <a:rPr lang="pt-BR" b="0" i="0" u="none" strike="noStrike" dirty="0">
                <a:solidFill>
                  <a:srgbClr val="232629"/>
                </a:solidFill>
                <a:effectLst/>
                <a:latin typeface="MathJax_Main"/>
              </a:rPr>
              <a:t>AIC=2</a:t>
            </a:r>
            <a:r>
              <a:rPr lang="pt-BR" b="0" i="0" u="none" strike="noStrike" dirty="0">
                <a:solidFill>
                  <a:srgbClr val="232629"/>
                </a:solidFill>
                <a:effectLst/>
                <a:latin typeface="MathJax_Math-italic"/>
              </a:rPr>
              <a:t>k</a:t>
            </a:r>
            <a:r>
              <a:rPr lang="pt-BR" b="0" i="0" u="none" strike="noStrike" dirty="0">
                <a:solidFill>
                  <a:srgbClr val="232629"/>
                </a:solidFill>
                <a:effectLst/>
                <a:latin typeface="MathJax_Main"/>
              </a:rPr>
              <a:t>+</a:t>
            </a:r>
            <a:r>
              <a:rPr lang="pt-BR" b="0" i="0" u="none" strike="noStrike" dirty="0">
                <a:solidFill>
                  <a:srgbClr val="232629"/>
                </a:solidFill>
                <a:effectLst/>
                <a:latin typeface="MathJax_Math-italic"/>
              </a:rPr>
              <a:t>n</a:t>
            </a:r>
            <a:r>
              <a:rPr lang="pt-BR" b="0" i="0" u="none" strike="noStrike" dirty="0">
                <a:solidFill>
                  <a:srgbClr val="232629"/>
                </a:solidFill>
                <a:effectLst/>
                <a:latin typeface="MathJax_Main"/>
              </a:rPr>
              <a:t>log(RSS/</a:t>
            </a:r>
            <a:r>
              <a:rPr lang="pt-BR" b="0" i="0" u="none" strike="noStrike" dirty="0">
                <a:solidFill>
                  <a:srgbClr val="232629"/>
                </a:solidFill>
                <a:effectLst/>
                <a:latin typeface="MathJax_Math-italic"/>
              </a:rPr>
              <a:t>n</a:t>
            </a:r>
            <a:r>
              <a:rPr lang="pt-BR" b="0" i="0" u="none" strike="noStrike" dirty="0">
                <a:solidFill>
                  <a:srgbClr val="232629"/>
                </a:solidFill>
                <a:effectLst/>
                <a:latin typeface="MathJax_Main"/>
              </a:rPr>
              <a:t>) (k=d+2)	</a:t>
            </a:r>
            <a:endParaRPr lang="en-US" dirty="0"/>
          </a:p>
          <a:p>
            <a:pPr marL="0" indent="0" algn="l">
              <a:buNone/>
            </a:pPr>
            <a:r>
              <a:rPr lang="en-US" dirty="0"/>
              <a:t>K is the number of independent variables used and L is the log-likelihood estimate (a.k.a. the likelihood that the model could have produced your observed y-values). The default K is always 2, so if your model uses one independent variable your K will be 3, if it uses two independent variables your K will be 4, and so on.</a:t>
            </a:r>
          </a:p>
          <a:p>
            <a:pPr marL="0" indent="0" algn="l">
              <a:buNone/>
            </a:pPr>
            <a:r>
              <a:rPr lang="en-US" dirty="0"/>
              <a:t>To compare models using AIC, you need to calculate the AIC of each model. If a model is more than 2 AIC units lower than another, then it is considered significantly better than that model.</a:t>
            </a:r>
          </a:p>
          <a:p>
            <a:pPr marL="0" indent="0" algn="l">
              <a:buNone/>
            </a:pPr>
            <a:endParaRPr lang="en-IN" dirty="0"/>
          </a:p>
        </p:txBody>
      </p:sp>
    </p:spTree>
    <p:extLst>
      <p:ext uri="{BB962C8B-B14F-4D97-AF65-F5344CB8AC3E}">
        <p14:creationId xmlns:p14="http://schemas.microsoft.com/office/powerpoint/2010/main" val="411625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77A19-9B68-424D-8073-513E0BC25919}"/>
              </a:ext>
            </a:extLst>
          </p:cNvPr>
          <p:cNvSpPr>
            <a:spLocks noGrp="1"/>
          </p:cNvSpPr>
          <p:nvPr>
            <p:ph type="title"/>
          </p:nvPr>
        </p:nvSpPr>
        <p:spPr>
          <a:xfrm>
            <a:off x="1018190" y="206420"/>
            <a:ext cx="9795638" cy="687660"/>
          </a:xfrm>
        </p:spPr>
        <p:txBody>
          <a:bodyPr vert="horz" lIns="91440" tIns="45720" rIns="91440" bIns="45720" rtlCol="0" anchor="b">
            <a:normAutofit fontScale="90000"/>
          </a:bodyPr>
          <a:lstStyle/>
          <a:p>
            <a:pPr algn="ctr"/>
            <a:r>
              <a:rPr lang="en-US" sz="5200" dirty="0"/>
              <a:t>Decomposition Variability-BIC</a:t>
            </a:r>
          </a:p>
        </p:txBody>
      </p:sp>
      <p:pic>
        <p:nvPicPr>
          <p:cNvPr id="5" name="Picture 4">
            <a:extLst>
              <a:ext uri="{FF2B5EF4-FFF2-40B4-BE49-F238E27FC236}">
                <a16:creationId xmlns:a16="http://schemas.microsoft.com/office/drawing/2014/main" id="{F04CD65B-0D3B-4AE4-BAE7-721EE56996B2}"/>
              </a:ext>
            </a:extLst>
          </p:cNvPr>
          <p:cNvPicPr>
            <a:picLocks noChangeAspect="1"/>
          </p:cNvPicPr>
          <p:nvPr/>
        </p:nvPicPr>
        <p:blipFill>
          <a:blip r:embed="rId2"/>
          <a:stretch>
            <a:fillRect/>
          </a:stretch>
        </p:blipFill>
        <p:spPr>
          <a:xfrm>
            <a:off x="345440" y="1026160"/>
            <a:ext cx="6065519" cy="5277881"/>
          </a:xfrm>
          <a:prstGeom prst="rect">
            <a:avLst/>
          </a:prstGeom>
        </p:spPr>
      </p:pic>
      <p:pic>
        <p:nvPicPr>
          <p:cNvPr id="7" name="Picture 6">
            <a:extLst>
              <a:ext uri="{FF2B5EF4-FFF2-40B4-BE49-F238E27FC236}">
                <a16:creationId xmlns:a16="http://schemas.microsoft.com/office/drawing/2014/main" id="{09F9D379-4994-4721-B962-9430FA886ACF}"/>
              </a:ext>
            </a:extLst>
          </p:cNvPr>
          <p:cNvPicPr>
            <a:picLocks noChangeAspect="1"/>
          </p:cNvPicPr>
          <p:nvPr/>
        </p:nvPicPr>
        <p:blipFill>
          <a:blip r:embed="rId3"/>
          <a:stretch>
            <a:fillRect/>
          </a:stretch>
        </p:blipFill>
        <p:spPr>
          <a:xfrm>
            <a:off x="6410958" y="1026161"/>
            <a:ext cx="5699761" cy="4856480"/>
          </a:xfrm>
          <a:prstGeom prst="rect">
            <a:avLst/>
          </a:prstGeom>
        </p:spPr>
      </p:pic>
    </p:spTree>
    <p:extLst>
      <p:ext uri="{BB962C8B-B14F-4D97-AF65-F5344CB8AC3E}">
        <p14:creationId xmlns:p14="http://schemas.microsoft.com/office/powerpoint/2010/main" val="170998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3B21-6CF3-4273-8FBF-7A349FF7792F}"/>
              </a:ext>
            </a:extLst>
          </p:cNvPr>
          <p:cNvSpPr>
            <a:spLocks noGrp="1"/>
          </p:cNvSpPr>
          <p:nvPr>
            <p:ph type="title"/>
          </p:nvPr>
        </p:nvSpPr>
        <p:spPr>
          <a:xfrm>
            <a:off x="838200" y="152082"/>
            <a:ext cx="10515600" cy="528955"/>
          </a:xfrm>
        </p:spPr>
        <p:txBody>
          <a:bodyPr>
            <a:normAutofit fontScale="90000"/>
          </a:bodyPr>
          <a:lstStyle/>
          <a:p>
            <a:r>
              <a:rPr lang="en-IN" dirty="0"/>
              <a:t>R-Squared</a:t>
            </a:r>
          </a:p>
        </p:txBody>
      </p:sp>
      <p:sp>
        <p:nvSpPr>
          <p:cNvPr id="4" name="TextBox 3">
            <a:extLst>
              <a:ext uri="{FF2B5EF4-FFF2-40B4-BE49-F238E27FC236}">
                <a16:creationId xmlns:a16="http://schemas.microsoft.com/office/drawing/2014/main" id="{4CF98265-A50A-474A-9C5F-3C50FF18CC6F}"/>
              </a:ext>
            </a:extLst>
          </p:cNvPr>
          <p:cNvSpPr txBox="1"/>
          <p:nvPr/>
        </p:nvSpPr>
        <p:spPr>
          <a:xfrm>
            <a:off x="838200" y="681037"/>
            <a:ext cx="10515600" cy="1200329"/>
          </a:xfrm>
          <a:prstGeom prst="rect">
            <a:avLst/>
          </a:prstGeom>
          <a:noFill/>
        </p:spPr>
        <p:txBody>
          <a:bodyPr wrap="square" rtlCol="0">
            <a:spAutoFit/>
          </a:bodyPr>
          <a:lstStyle/>
          <a:p>
            <a:r>
              <a:rPr lang="en-US" b="0" i="0" dirty="0">
                <a:solidFill>
                  <a:srgbClr val="374151"/>
                </a:solidFill>
                <a:effectLst/>
                <a:latin typeface="Söhne"/>
              </a:rPr>
              <a:t>R-squared (Coefficient of Determination) is a statistical measure used to assess the proportion of the variance in the dependent variable that is explained by the independent variables in a regression model. It provides insight into how well the independent variables account for the variability observed in the dependent variable. R-squared is commonly used to evaluate the goodness of fit of a regression model.</a:t>
            </a:r>
            <a:endParaRPr lang="en-IN" dirty="0"/>
          </a:p>
        </p:txBody>
      </p:sp>
      <p:pic>
        <p:nvPicPr>
          <p:cNvPr id="6" name="Picture 5">
            <a:extLst>
              <a:ext uri="{FF2B5EF4-FFF2-40B4-BE49-F238E27FC236}">
                <a16:creationId xmlns:a16="http://schemas.microsoft.com/office/drawing/2014/main" id="{6694F81A-C83B-48E7-9454-87142776A19B}"/>
              </a:ext>
            </a:extLst>
          </p:cNvPr>
          <p:cNvPicPr>
            <a:picLocks noChangeAspect="1"/>
          </p:cNvPicPr>
          <p:nvPr/>
        </p:nvPicPr>
        <p:blipFill>
          <a:blip r:embed="rId2"/>
          <a:stretch>
            <a:fillRect/>
          </a:stretch>
        </p:blipFill>
        <p:spPr>
          <a:xfrm>
            <a:off x="1089024" y="2275205"/>
            <a:ext cx="3310255" cy="1962150"/>
          </a:xfrm>
          <a:prstGeom prst="rect">
            <a:avLst/>
          </a:prstGeom>
        </p:spPr>
      </p:pic>
      <p:pic>
        <p:nvPicPr>
          <p:cNvPr id="8" name="Picture 7">
            <a:extLst>
              <a:ext uri="{FF2B5EF4-FFF2-40B4-BE49-F238E27FC236}">
                <a16:creationId xmlns:a16="http://schemas.microsoft.com/office/drawing/2014/main" id="{36C20D5F-F652-455A-A784-EAE79D086DD2}"/>
              </a:ext>
            </a:extLst>
          </p:cNvPr>
          <p:cNvPicPr>
            <a:picLocks noChangeAspect="1"/>
          </p:cNvPicPr>
          <p:nvPr/>
        </p:nvPicPr>
        <p:blipFill>
          <a:blip r:embed="rId3"/>
          <a:stretch>
            <a:fillRect/>
          </a:stretch>
        </p:blipFill>
        <p:spPr>
          <a:xfrm>
            <a:off x="7065962" y="2275205"/>
            <a:ext cx="3038475" cy="1990725"/>
          </a:xfrm>
          <a:prstGeom prst="rect">
            <a:avLst/>
          </a:prstGeom>
        </p:spPr>
      </p:pic>
      <p:sp>
        <p:nvSpPr>
          <p:cNvPr id="9" name="TextBox 8">
            <a:extLst>
              <a:ext uri="{FF2B5EF4-FFF2-40B4-BE49-F238E27FC236}">
                <a16:creationId xmlns:a16="http://schemas.microsoft.com/office/drawing/2014/main" id="{3527F86D-1B89-4213-ABBA-EE29A54E01C4}"/>
              </a:ext>
            </a:extLst>
          </p:cNvPr>
          <p:cNvSpPr txBox="1"/>
          <p:nvPr/>
        </p:nvSpPr>
        <p:spPr>
          <a:xfrm>
            <a:off x="1645920" y="1881366"/>
            <a:ext cx="1757680" cy="369332"/>
          </a:xfrm>
          <a:prstGeom prst="rect">
            <a:avLst/>
          </a:prstGeom>
          <a:noFill/>
        </p:spPr>
        <p:txBody>
          <a:bodyPr wrap="square" rtlCol="0">
            <a:spAutoFit/>
          </a:bodyPr>
          <a:lstStyle/>
          <a:p>
            <a:r>
              <a:rPr lang="en-IN" dirty="0"/>
              <a:t>Regression</a:t>
            </a:r>
          </a:p>
        </p:txBody>
      </p:sp>
      <p:sp>
        <p:nvSpPr>
          <p:cNvPr id="10" name="TextBox 9">
            <a:extLst>
              <a:ext uri="{FF2B5EF4-FFF2-40B4-BE49-F238E27FC236}">
                <a16:creationId xmlns:a16="http://schemas.microsoft.com/office/drawing/2014/main" id="{E9F142CD-936B-4BDF-8EBA-13693A58EC59}"/>
              </a:ext>
            </a:extLst>
          </p:cNvPr>
          <p:cNvSpPr txBox="1"/>
          <p:nvPr/>
        </p:nvSpPr>
        <p:spPr>
          <a:xfrm>
            <a:off x="7569200" y="1856859"/>
            <a:ext cx="2357120" cy="369332"/>
          </a:xfrm>
          <a:prstGeom prst="rect">
            <a:avLst/>
          </a:prstGeom>
          <a:noFill/>
        </p:spPr>
        <p:txBody>
          <a:bodyPr wrap="square" rtlCol="0">
            <a:spAutoFit/>
          </a:bodyPr>
          <a:lstStyle/>
          <a:p>
            <a:r>
              <a:rPr lang="en-IN" dirty="0"/>
              <a:t>Average</a:t>
            </a:r>
          </a:p>
        </p:txBody>
      </p:sp>
      <p:pic>
        <p:nvPicPr>
          <p:cNvPr id="12" name="Picture 11">
            <a:extLst>
              <a:ext uri="{FF2B5EF4-FFF2-40B4-BE49-F238E27FC236}">
                <a16:creationId xmlns:a16="http://schemas.microsoft.com/office/drawing/2014/main" id="{AEAB019F-FAFA-4199-9557-063019A5FB12}"/>
              </a:ext>
            </a:extLst>
          </p:cNvPr>
          <p:cNvPicPr>
            <a:picLocks noChangeAspect="1"/>
          </p:cNvPicPr>
          <p:nvPr/>
        </p:nvPicPr>
        <p:blipFill>
          <a:blip r:embed="rId4"/>
          <a:stretch>
            <a:fillRect/>
          </a:stretch>
        </p:blipFill>
        <p:spPr>
          <a:xfrm>
            <a:off x="1329688" y="4374019"/>
            <a:ext cx="2828925" cy="514350"/>
          </a:xfrm>
          <a:prstGeom prst="rect">
            <a:avLst/>
          </a:prstGeom>
        </p:spPr>
      </p:pic>
      <p:pic>
        <p:nvPicPr>
          <p:cNvPr id="14" name="Picture 13">
            <a:extLst>
              <a:ext uri="{FF2B5EF4-FFF2-40B4-BE49-F238E27FC236}">
                <a16:creationId xmlns:a16="http://schemas.microsoft.com/office/drawing/2014/main" id="{E345B7F5-9D58-4F72-A79A-78AB269E1B89}"/>
              </a:ext>
            </a:extLst>
          </p:cNvPr>
          <p:cNvPicPr>
            <a:picLocks noChangeAspect="1"/>
          </p:cNvPicPr>
          <p:nvPr/>
        </p:nvPicPr>
        <p:blipFill>
          <a:blip r:embed="rId5"/>
          <a:stretch>
            <a:fillRect/>
          </a:stretch>
        </p:blipFill>
        <p:spPr>
          <a:xfrm>
            <a:off x="7137399" y="4402594"/>
            <a:ext cx="2895600" cy="514350"/>
          </a:xfrm>
          <a:prstGeom prst="rect">
            <a:avLst/>
          </a:prstGeom>
        </p:spPr>
      </p:pic>
      <p:pic>
        <p:nvPicPr>
          <p:cNvPr id="16" name="Picture 15">
            <a:extLst>
              <a:ext uri="{FF2B5EF4-FFF2-40B4-BE49-F238E27FC236}">
                <a16:creationId xmlns:a16="http://schemas.microsoft.com/office/drawing/2014/main" id="{0B060970-C91B-440E-9AC0-9ACD91644FA9}"/>
              </a:ext>
            </a:extLst>
          </p:cNvPr>
          <p:cNvPicPr>
            <a:picLocks noChangeAspect="1"/>
          </p:cNvPicPr>
          <p:nvPr/>
        </p:nvPicPr>
        <p:blipFill>
          <a:blip r:embed="rId6"/>
          <a:stretch>
            <a:fillRect/>
          </a:stretch>
        </p:blipFill>
        <p:spPr>
          <a:xfrm>
            <a:off x="3689349" y="5233988"/>
            <a:ext cx="3448050" cy="942975"/>
          </a:xfrm>
          <a:prstGeom prst="rect">
            <a:avLst/>
          </a:prstGeom>
        </p:spPr>
      </p:pic>
      <p:sp>
        <p:nvSpPr>
          <p:cNvPr id="17" name="TextBox 16">
            <a:extLst>
              <a:ext uri="{FF2B5EF4-FFF2-40B4-BE49-F238E27FC236}">
                <a16:creationId xmlns:a16="http://schemas.microsoft.com/office/drawing/2014/main" id="{D32A90B5-A863-44DE-B91B-467E82492485}"/>
              </a:ext>
            </a:extLst>
          </p:cNvPr>
          <p:cNvSpPr txBox="1"/>
          <p:nvPr/>
        </p:nvSpPr>
        <p:spPr>
          <a:xfrm>
            <a:off x="8097520" y="4916944"/>
            <a:ext cx="2006917" cy="369332"/>
          </a:xfrm>
          <a:prstGeom prst="rect">
            <a:avLst/>
          </a:prstGeom>
          <a:noFill/>
        </p:spPr>
        <p:txBody>
          <a:bodyPr wrap="square" rtlCol="0">
            <a:spAutoFit/>
          </a:bodyPr>
          <a:lstStyle/>
          <a:p>
            <a:r>
              <a:rPr lang="en-IN" dirty="0"/>
              <a:t>Rule of Thumb</a:t>
            </a:r>
          </a:p>
        </p:txBody>
      </p:sp>
      <p:pic>
        <p:nvPicPr>
          <p:cNvPr id="19" name="Picture 18">
            <a:extLst>
              <a:ext uri="{FF2B5EF4-FFF2-40B4-BE49-F238E27FC236}">
                <a16:creationId xmlns:a16="http://schemas.microsoft.com/office/drawing/2014/main" id="{92950D54-58E9-4238-84FF-24F11AA1CCF4}"/>
              </a:ext>
            </a:extLst>
          </p:cNvPr>
          <p:cNvPicPr>
            <a:picLocks noChangeAspect="1"/>
          </p:cNvPicPr>
          <p:nvPr/>
        </p:nvPicPr>
        <p:blipFill>
          <a:blip r:embed="rId7"/>
          <a:stretch>
            <a:fillRect/>
          </a:stretch>
        </p:blipFill>
        <p:spPr>
          <a:xfrm>
            <a:off x="7767478" y="5352951"/>
            <a:ext cx="2667000" cy="895350"/>
          </a:xfrm>
          <a:prstGeom prst="rect">
            <a:avLst/>
          </a:prstGeom>
        </p:spPr>
      </p:pic>
    </p:spTree>
    <p:extLst>
      <p:ext uri="{BB962C8B-B14F-4D97-AF65-F5344CB8AC3E}">
        <p14:creationId xmlns:p14="http://schemas.microsoft.com/office/powerpoint/2010/main" val="349660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5A97-8AE2-49DF-A347-5751FD728EFC}"/>
              </a:ext>
            </a:extLst>
          </p:cNvPr>
          <p:cNvSpPr>
            <a:spLocks noGrp="1"/>
          </p:cNvSpPr>
          <p:nvPr>
            <p:ph type="title"/>
          </p:nvPr>
        </p:nvSpPr>
        <p:spPr>
          <a:xfrm>
            <a:off x="838200" y="131762"/>
            <a:ext cx="10515600" cy="549275"/>
          </a:xfrm>
        </p:spPr>
        <p:txBody>
          <a:bodyPr>
            <a:normAutofit fontScale="90000"/>
          </a:bodyPr>
          <a:lstStyle/>
          <a:p>
            <a:r>
              <a:rPr lang="en-IN" dirty="0"/>
              <a:t>Regression vs Classification</a:t>
            </a:r>
          </a:p>
        </p:txBody>
      </p:sp>
      <p:sp>
        <p:nvSpPr>
          <p:cNvPr id="3" name="Content Placeholder 2">
            <a:extLst>
              <a:ext uri="{FF2B5EF4-FFF2-40B4-BE49-F238E27FC236}">
                <a16:creationId xmlns:a16="http://schemas.microsoft.com/office/drawing/2014/main" id="{3C7640CE-7D66-486D-BD95-1113C5097ABC}"/>
              </a:ext>
            </a:extLst>
          </p:cNvPr>
          <p:cNvSpPr>
            <a:spLocks noGrp="1"/>
          </p:cNvSpPr>
          <p:nvPr>
            <p:ph sz="half" idx="1"/>
          </p:nvPr>
        </p:nvSpPr>
        <p:spPr>
          <a:xfrm>
            <a:off x="838200" y="857250"/>
            <a:ext cx="5181600" cy="5724525"/>
          </a:xfrm>
        </p:spPr>
        <p:txBody>
          <a:bodyPr>
            <a:normAutofit fontScale="70000" lnSpcReduction="20000"/>
          </a:bodyPr>
          <a:lstStyle/>
          <a:p>
            <a:pPr marL="0" indent="0" algn="l">
              <a:buNone/>
            </a:pPr>
            <a:r>
              <a:rPr lang="en-US" b="0" i="0" dirty="0">
                <a:solidFill>
                  <a:srgbClr val="374151"/>
                </a:solidFill>
                <a:effectLst/>
                <a:latin typeface="Söhne"/>
              </a:rPr>
              <a:t>Regression is a type of supervised learning task where the goal is to predict a continuous numerical value or quantity. In other words, the output of a regression model is a real number that can be any value within a certain range. The main objective is to model the relationship between the input features (also known as independent variables or predictors) and the continuous target variable.</a:t>
            </a:r>
          </a:p>
          <a:p>
            <a:pPr marL="0" indent="0" algn="l">
              <a:buNone/>
            </a:pPr>
            <a:r>
              <a:rPr lang="en-US" b="0" i="0" dirty="0">
                <a:solidFill>
                  <a:srgbClr val="374151"/>
                </a:solidFill>
                <a:effectLst/>
                <a:latin typeface="Söhne"/>
              </a:rPr>
              <a:t>Examples of regression tasks include:</a:t>
            </a:r>
          </a:p>
          <a:p>
            <a:pPr algn="l">
              <a:buFont typeface="Arial" panose="020B0604020202020204" pitchFamily="34" charset="0"/>
              <a:buChar char="•"/>
            </a:pPr>
            <a:r>
              <a:rPr lang="en-US" b="0" i="0" dirty="0">
                <a:solidFill>
                  <a:srgbClr val="374151"/>
                </a:solidFill>
                <a:effectLst/>
                <a:latin typeface="Söhne"/>
              </a:rPr>
              <a:t>Predicting house prices based on features like square footage, number of bedrooms, etc.</a:t>
            </a:r>
          </a:p>
          <a:p>
            <a:pPr algn="l">
              <a:buFont typeface="Arial" panose="020B0604020202020204" pitchFamily="34" charset="0"/>
              <a:buChar char="•"/>
            </a:pPr>
            <a:r>
              <a:rPr lang="en-US" b="0" i="0" dirty="0">
                <a:solidFill>
                  <a:srgbClr val="374151"/>
                </a:solidFill>
                <a:effectLst/>
                <a:latin typeface="Söhne"/>
              </a:rPr>
              <a:t>Forecasting stock prices over time.</a:t>
            </a:r>
          </a:p>
          <a:p>
            <a:pPr algn="l">
              <a:buFont typeface="Arial" panose="020B0604020202020204" pitchFamily="34" charset="0"/>
              <a:buChar char="•"/>
            </a:pPr>
            <a:r>
              <a:rPr lang="en-US" b="0" i="0" dirty="0">
                <a:solidFill>
                  <a:srgbClr val="374151"/>
                </a:solidFill>
                <a:effectLst/>
                <a:latin typeface="Söhne"/>
              </a:rPr>
              <a:t>Estimating a person's age based on various biometric measurements.</a:t>
            </a:r>
          </a:p>
          <a:p>
            <a:pPr marL="0" indent="0" algn="l">
              <a:buNone/>
            </a:pPr>
            <a:r>
              <a:rPr lang="en-US" b="0" i="0" dirty="0">
                <a:solidFill>
                  <a:srgbClr val="374151"/>
                </a:solidFill>
                <a:effectLst/>
                <a:latin typeface="Söhne"/>
              </a:rPr>
              <a:t>Common regression algorithms include linear regression, polynomial regression, support vector regression, and neural networks.</a:t>
            </a:r>
          </a:p>
          <a:p>
            <a:pPr marL="0" indent="0">
              <a:buNone/>
            </a:pPr>
            <a:endParaRPr lang="en-IN" dirty="0"/>
          </a:p>
        </p:txBody>
      </p:sp>
      <p:sp>
        <p:nvSpPr>
          <p:cNvPr id="4" name="Content Placeholder 3">
            <a:extLst>
              <a:ext uri="{FF2B5EF4-FFF2-40B4-BE49-F238E27FC236}">
                <a16:creationId xmlns:a16="http://schemas.microsoft.com/office/drawing/2014/main" id="{72878315-1694-4CDB-B3C7-C04B4DE68FC3}"/>
              </a:ext>
            </a:extLst>
          </p:cNvPr>
          <p:cNvSpPr>
            <a:spLocks noGrp="1"/>
          </p:cNvSpPr>
          <p:nvPr>
            <p:ph sz="half" idx="2"/>
          </p:nvPr>
        </p:nvSpPr>
        <p:spPr>
          <a:xfrm>
            <a:off x="6172200" y="857250"/>
            <a:ext cx="5181600" cy="5319713"/>
          </a:xfrm>
        </p:spPr>
        <p:txBody>
          <a:bodyPr>
            <a:normAutofit fontScale="70000" lnSpcReduction="20000"/>
          </a:bodyPr>
          <a:lstStyle/>
          <a:p>
            <a:pPr marL="0" indent="0" algn="l">
              <a:buNone/>
            </a:pPr>
            <a:r>
              <a:rPr lang="en-US" b="0" i="0" dirty="0">
                <a:solidFill>
                  <a:srgbClr val="374151"/>
                </a:solidFill>
                <a:effectLst/>
                <a:latin typeface="Söhne"/>
              </a:rPr>
              <a:t>Classification is another type of supervised learning task where the goal is to assign input data to a specific category or class from a predefined set of classes. The output of a classification model is a discrete class label, indicating which category the input data belongs to.</a:t>
            </a:r>
          </a:p>
          <a:p>
            <a:pPr marL="0" indent="0" algn="l">
              <a:buNone/>
            </a:pPr>
            <a:r>
              <a:rPr lang="en-US" b="0" i="0" dirty="0">
                <a:solidFill>
                  <a:srgbClr val="374151"/>
                </a:solidFill>
                <a:effectLst/>
                <a:latin typeface="Söhne"/>
              </a:rPr>
              <a:t>Examples of classification tasks include:</a:t>
            </a:r>
          </a:p>
          <a:p>
            <a:pPr algn="l">
              <a:buFont typeface="Arial" panose="020B0604020202020204" pitchFamily="34" charset="0"/>
              <a:buChar char="•"/>
            </a:pPr>
            <a:r>
              <a:rPr lang="en-US" b="0" i="0" dirty="0">
                <a:solidFill>
                  <a:srgbClr val="374151"/>
                </a:solidFill>
                <a:effectLst/>
                <a:latin typeface="Söhne"/>
              </a:rPr>
              <a:t>Email spam detection (categorizing emails as spam or not spam).</a:t>
            </a:r>
          </a:p>
          <a:p>
            <a:pPr algn="l">
              <a:buFont typeface="Arial" panose="020B0604020202020204" pitchFamily="34" charset="0"/>
              <a:buChar char="•"/>
            </a:pPr>
            <a:r>
              <a:rPr lang="en-US" b="0" i="0" dirty="0">
                <a:solidFill>
                  <a:srgbClr val="374151"/>
                </a:solidFill>
                <a:effectLst/>
                <a:latin typeface="Söhne"/>
              </a:rPr>
              <a:t>Image classification (identifying whether an image contains a cat or a dog).</a:t>
            </a:r>
          </a:p>
          <a:p>
            <a:pPr algn="l">
              <a:buFont typeface="Arial" panose="020B0604020202020204" pitchFamily="34" charset="0"/>
              <a:buChar char="•"/>
            </a:pPr>
            <a:r>
              <a:rPr lang="en-US" b="0" i="0" dirty="0">
                <a:solidFill>
                  <a:srgbClr val="374151"/>
                </a:solidFill>
                <a:effectLst/>
                <a:latin typeface="Söhne"/>
              </a:rPr>
              <a:t>Medical diagnosis (determining whether a patient has a certain disease based on symptoms).</a:t>
            </a:r>
          </a:p>
          <a:p>
            <a:pPr marL="0" indent="0" algn="l">
              <a:buNone/>
            </a:pPr>
            <a:r>
              <a:rPr lang="en-US" b="0" i="0" dirty="0">
                <a:solidFill>
                  <a:srgbClr val="374151"/>
                </a:solidFill>
                <a:effectLst/>
                <a:latin typeface="Söhne"/>
              </a:rPr>
              <a:t>Common classification algorithms include decision trees, random forests, support vector machines, k-nearest neighbors, and deep learning models like convolutional neural networks (CNNs) for image classification.</a:t>
            </a:r>
          </a:p>
          <a:p>
            <a:pPr marL="0" indent="0">
              <a:buNone/>
            </a:pPr>
            <a:endParaRPr lang="en-IN" dirty="0"/>
          </a:p>
        </p:txBody>
      </p:sp>
    </p:spTree>
    <p:extLst>
      <p:ext uri="{BB962C8B-B14F-4D97-AF65-F5344CB8AC3E}">
        <p14:creationId xmlns:p14="http://schemas.microsoft.com/office/powerpoint/2010/main" val="1546744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7055-B4FA-405E-80C9-1E26BAAF889F}"/>
              </a:ext>
            </a:extLst>
          </p:cNvPr>
          <p:cNvSpPr>
            <a:spLocks noGrp="1"/>
          </p:cNvSpPr>
          <p:nvPr>
            <p:ph type="title"/>
          </p:nvPr>
        </p:nvSpPr>
        <p:spPr>
          <a:xfrm>
            <a:off x="838200" y="111442"/>
            <a:ext cx="10515600" cy="569595"/>
          </a:xfrm>
        </p:spPr>
        <p:txBody>
          <a:bodyPr>
            <a:normAutofit fontScale="90000"/>
          </a:bodyPr>
          <a:lstStyle/>
          <a:p>
            <a:r>
              <a:rPr lang="en-IN" dirty="0"/>
              <a:t>Adjusted R-Squared</a:t>
            </a:r>
          </a:p>
        </p:txBody>
      </p:sp>
      <p:pic>
        <p:nvPicPr>
          <p:cNvPr id="5" name="Picture 4">
            <a:extLst>
              <a:ext uri="{FF2B5EF4-FFF2-40B4-BE49-F238E27FC236}">
                <a16:creationId xmlns:a16="http://schemas.microsoft.com/office/drawing/2014/main" id="{53980105-A52C-4533-8063-0939C1F5A298}"/>
              </a:ext>
            </a:extLst>
          </p:cNvPr>
          <p:cNvPicPr>
            <a:picLocks noChangeAspect="1"/>
          </p:cNvPicPr>
          <p:nvPr/>
        </p:nvPicPr>
        <p:blipFill>
          <a:blip r:embed="rId2"/>
          <a:stretch>
            <a:fillRect/>
          </a:stretch>
        </p:blipFill>
        <p:spPr>
          <a:xfrm>
            <a:off x="838200" y="1383665"/>
            <a:ext cx="8543925" cy="5086350"/>
          </a:xfrm>
          <a:prstGeom prst="rect">
            <a:avLst/>
          </a:prstGeom>
        </p:spPr>
      </p:pic>
      <p:sp>
        <p:nvSpPr>
          <p:cNvPr id="6" name="TextBox 5">
            <a:extLst>
              <a:ext uri="{FF2B5EF4-FFF2-40B4-BE49-F238E27FC236}">
                <a16:creationId xmlns:a16="http://schemas.microsoft.com/office/drawing/2014/main" id="{3869E038-3FF0-4CB2-970C-946C375B6990}"/>
              </a:ext>
            </a:extLst>
          </p:cNvPr>
          <p:cNvSpPr txBox="1"/>
          <p:nvPr/>
        </p:nvSpPr>
        <p:spPr>
          <a:xfrm>
            <a:off x="838200" y="645001"/>
            <a:ext cx="9037320" cy="369332"/>
          </a:xfrm>
          <a:prstGeom prst="rect">
            <a:avLst/>
          </a:prstGeom>
          <a:noFill/>
        </p:spPr>
        <p:txBody>
          <a:bodyPr wrap="square" rtlCol="0">
            <a:spAutoFit/>
          </a:bodyPr>
          <a:lstStyle/>
          <a:p>
            <a:r>
              <a:rPr lang="en-US" dirty="0"/>
              <a:t>Adjusted R-squared penalizes excessive use of variables so its value will be less than R-squared</a:t>
            </a:r>
            <a:endParaRPr lang="en-IN" dirty="0"/>
          </a:p>
        </p:txBody>
      </p:sp>
    </p:spTree>
    <p:extLst>
      <p:ext uri="{BB962C8B-B14F-4D97-AF65-F5344CB8AC3E}">
        <p14:creationId xmlns:p14="http://schemas.microsoft.com/office/powerpoint/2010/main" val="379771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64FC-E8D7-4AD3-B307-A203B11ACB1C}"/>
              </a:ext>
            </a:extLst>
          </p:cNvPr>
          <p:cNvSpPr>
            <a:spLocks noGrp="1"/>
          </p:cNvSpPr>
          <p:nvPr>
            <p:ph type="title"/>
          </p:nvPr>
        </p:nvSpPr>
        <p:spPr>
          <a:xfrm>
            <a:off x="533400" y="365125"/>
            <a:ext cx="10820400" cy="530225"/>
          </a:xfrm>
        </p:spPr>
        <p:txBody>
          <a:bodyPr>
            <a:normAutofit fontScale="90000"/>
          </a:bodyPr>
          <a:lstStyle/>
          <a:p>
            <a:r>
              <a:rPr lang="en-IN" dirty="0"/>
              <a:t>Feature Scaling</a:t>
            </a:r>
          </a:p>
        </p:txBody>
      </p:sp>
      <p:sp>
        <p:nvSpPr>
          <p:cNvPr id="3" name="Content Placeholder 2">
            <a:extLst>
              <a:ext uri="{FF2B5EF4-FFF2-40B4-BE49-F238E27FC236}">
                <a16:creationId xmlns:a16="http://schemas.microsoft.com/office/drawing/2014/main" id="{86E01E41-0B97-491E-89E4-8B0439375B32}"/>
              </a:ext>
            </a:extLst>
          </p:cNvPr>
          <p:cNvSpPr>
            <a:spLocks noGrp="1"/>
          </p:cNvSpPr>
          <p:nvPr>
            <p:ph idx="1"/>
          </p:nvPr>
        </p:nvSpPr>
        <p:spPr>
          <a:xfrm>
            <a:off x="533400" y="1000125"/>
            <a:ext cx="11298510" cy="5195888"/>
          </a:xfrm>
        </p:spPr>
        <p:txBody>
          <a:bodyPr>
            <a:normAutofit/>
          </a:bodyPr>
          <a:lstStyle/>
          <a:p>
            <a:pPr marL="0" indent="0">
              <a:buNone/>
            </a:pPr>
            <a:r>
              <a:rPr lang="en-US" sz="1800" b="0" i="0" dirty="0">
                <a:solidFill>
                  <a:srgbClr val="273239"/>
                </a:solidFill>
                <a:effectLst/>
                <a:latin typeface="Nunito" pitchFamily="2" charset="0"/>
              </a:rPr>
              <a:t>Feature Scaling is a technique to standardize the independent features present in the data in a fixed range. It is performed during the data pre-processing to handle highly varying magnitudes or values or units. If </a:t>
            </a:r>
            <a:r>
              <a:rPr lang="en-US" sz="1800" b="0" i="0" u="sng" dirty="0">
                <a:effectLst/>
                <a:latin typeface="Nunito" pitchFamily="2" charset="0"/>
                <a:hlinkClick r:id="rId2"/>
              </a:rPr>
              <a:t>feature scaling</a:t>
            </a:r>
            <a:r>
              <a:rPr lang="en-US" sz="1800" b="0" i="0" dirty="0">
                <a:solidFill>
                  <a:srgbClr val="273239"/>
                </a:solidFill>
                <a:effectLst/>
                <a:latin typeface="Nunito" pitchFamily="2" charset="0"/>
              </a:rPr>
              <a:t> is not done, then a </a:t>
            </a:r>
            <a:r>
              <a:rPr lang="en-US" sz="1800" b="0" i="0" u="sng" dirty="0">
                <a:effectLst/>
                <a:latin typeface="Nunito" pitchFamily="2" charset="0"/>
                <a:hlinkClick r:id="rId3"/>
              </a:rPr>
              <a:t>machine learning</a:t>
            </a:r>
            <a:r>
              <a:rPr lang="en-US" sz="1800" b="0" i="0" dirty="0">
                <a:solidFill>
                  <a:srgbClr val="273239"/>
                </a:solidFill>
                <a:effectLst/>
                <a:latin typeface="Nunito" pitchFamily="2" charset="0"/>
              </a:rPr>
              <a:t> algorithm tends to weigh greater values, higher and consider </a:t>
            </a:r>
            <a:r>
              <a:rPr lang="en-US" sz="1800" b="0" i="0" dirty="0" err="1">
                <a:solidFill>
                  <a:srgbClr val="273239"/>
                </a:solidFill>
                <a:effectLst/>
                <a:latin typeface="Nunito" pitchFamily="2" charset="0"/>
              </a:rPr>
              <a:t>smalller</a:t>
            </a:r>
            <a:r>
              <a:rPr lang="en-US" sz="1800" b="0" i="0" dirty="0">
                <a:solidFill>
                  <a:srgbClr val="273239"/>
                </a:solidFill>
                <a:effectLst/>
                <a:latin typeface="Nunito" pitchFamily="2" charset="0"/>
              </a:rPr>
              <a:t> values as the lower values, regardless of the unit of the values.</a:t>
            </a:r>
          </a:p>
          <a:p>
            <a:pPr marL="0" indent="0">
              <a:buNone/>
            </a:pPr>
            <a:r>
              <a:rPr lang="en-IN" sz="1200" b="1" i="0" dirty="0">
                <a:solidFill>
                  <a:srgbClr val="273239"/>
                </a:solidFill>
                <a:effectLst/>
                <a:latin typeface="Nunito" pitchFamily="2" charset="0"/>
              </a:rPr>
              <a:t>Why use Feature Scaling?</a:t>
            </a:r>
          </a:p>
          <a:p>
            <a:r>
              <a:rPr lang="en-US" sz="1400" b="0" i="0" dirty="0">
                <a:solidFill>
                  <a:srgbClr val="273239"/>
                </a:solidFill>
                <a:effectLst/>
                <a:latin typeface="Nunito" pitchFamily="2" charset="0"/>
              </a:rPr>
              <a:t>Scaling guarantees that all features are on a comparable scale and have comparable ranges.</a:t>
            </a:r>
            <a:endParaRPr lang="en-US" sz="1400" dirty="0">
              <a:solidFill>
                <a:srgbClr val="273239"/>
              </a:solidFill>
              <a:latin typeface="Nunito" pitchFamily="2" charset="0"/>
            </a:endParaRPr>
          </a:p>
          <a:p>
            <a:r>
              <a:rPr lang="en-US" sz="1400" b="0" i="0" dirty="0">
                <a:solidFill>
                  <a:srgbClr val="273239"/>
                </a:solidFill>
                <a:effectLst/>
                <a:latin typeface="Nunito" pitchFamily="2" charset="0"/>
              </a:rPr>
              <a:t>Algorithm performance improvement: When the features are scaled, several machine learning methods, including gradient descent-based algorithms, distance-based algorithms (such k-nearest </a:t>
            </a:r>
            <a:r>
              <a:rPr lang="en-US" sz="1400" b="0" i="0" dirty="0" err="1">
                <a:solidFill>
                  <a:srgbClr val="273239"/>
                </a:solidFill>
                <a:effectLst/>
                <a:latin typeface="Nunito" pitchFamily="2" charset="0"/>
              </a:rPr>
              <a:t>neighbours</a:t>
            </a:r>
            <a:r>
              <a:rPr lang="en-US" sz="1400" b="0" i="0" dirty="0">
                <a:solidFill>
                  <a:srgbClr val="273239"/>
                </a:solidFill>
                <a:effectLst/>
                <a:latin typeface="Nunito" pitchFamily="2" charset="0"/>
              </a:rPr>
              <a:t>), and support vector machines, perform better or converge more quickly.</a:t>
            </a:r>
          </a:p>
          <a:p>
            <a:r>
              <a:rPr lang="en-US" sz="1400" b="0" i="0" dirty="0">
                <a:solidFill>
                  <a:srgbClr val="273239"/>
                </a:solidFill>
                <a:effectLst/>
                <a:latin typeface="Nunito" pitchFamily="2" charset="0"/>
              </a:rPr>
              <a:t>Preventing numerical instability: Numerical instability can be prevented by avoiding significant scale disparities between features.</a:t>
            </a:r>
            <a:endParaRPr lang="en-US" sz="1400" dirty="0">
              <a:solidFill>
                <a:srgbClr val="273239"/>
              </a:solidFill>
              <a:latin typeface="Nunito" pitchFamily="2" charset="0"/>
            </a:endParaRPr>
          </a:p>
          <a:p>
            <a:r>
              <a:rPr lang="en-US" sz="1400" b="0" i="0" dirty="0">
                <a:solidFill>
                  <a:srgbClr val="273239"/>
                </a:solidFill>
                <a:effectLst/>
                <a:latin typeface="Nunito" pitchFamily="2" charset="0"/>
              </a:rPr>
              <a:t>Scaling features makes ensuring that each characteristic is given the same consideration during the learning process. Without scaling, bigger scale features could dominate the learning, producing skewed outcomes.</a:t>
            </a:r>
          </a:p>
          <a:p>
            <a:pPr marL="0" indent="0">
              <a:buNone/>
            </a:pPr>
            <a:endParaRPr lang="en-IN" sz="1400" dirty="0"/>
          </a:p>
        </p:txBody>
      </p:sp>
      <p:sp>
        <p:nvSpPr>
          <p:cNvPr id="4" name="Rectangle 1">
            <a:extLst>
              <a:ext uri="{FF2B5EF4-FFF2-40B4-BE49-F238E27FC236}">
                <a16:creationId xmlns:a16="http://schemas.microsoft.com/office/drawing/2014/main" id="{A4045480-EDBF-4D59-9D83-5DE4E19908E7}"/>
              </a:ext>
            </a:extLst>
          </p:cNvPr>
          <p:cNvSpPr>
            <a:spLocks noChangeArrowheads="1"/>
          </p:cNvSpPr>
          <p:nvPr/>
        </p:nvSpPr>
        <p:spPr bwMode="auto">
          <a:xfrm>
            <a:off x="857250" y="4497385"/>
            <a:ext cx="3762375" cy="987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Nunito" pitchFamily="2" charset="0"/>
              </a:rPr>
              <a:t>Normalization or Min-Max Scaling</a:t>
            </a:r>
            <a:r>
              <a:rPr kumimoji="0" lang="en-US" altLang="en-US" sz="1200" b="0" i="0" u="none" strike="noStrike" cap="none" normalizeH="0" baseline="0" dirty="0">
                <a:ln>
                  <a:noFill/>
                </a:ln>
                <a:solidFill>
                  <a:srgbClr val="273239"/>
                </a:solidFill>
                <a:effectLst/>
                <a:latin typeface="Nunito" pitchFamily="2" charset="0"/>
              </a:rPr>
              <a:t> is used to transform features to be on a similar scale. The new point is calculated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73239"/>
                </a:solidFill>
                <a:effectLst/>
                <a:latin typeface="Consolas" panose="020B0609020204030204" pitchFamily="49" charset="0"/>
              </a:rPr>
              <a:t>X_new</a:t>
            </a:r>
            <a:r>
              <a:rPr kumimoji="0" lang="en-US" altLang="en-US" sz="1200" b="0" i="0" u="none" strike="noStrike" cap="none" normalizeH="0" baseline="0" dirty="0">
                <a:ln>
                  <a:noFill/>
                </a:ln>
                <a:solidFill>
                  <a:srgbClr val="273239"/>
                </a:solidFill>
                <a:effectLst/>
                <a:latin typeface="Consolas" panose="020B0609020204030204" pitchFamily="49" charset="0"/>
              </a:rPr>
              <a:t> = (X - </a:t>
            </a:r>
            <a:r>
              <a:rPr kumimoji="0" lang="en-US" altLang="en-US" sz="1200" b="0" i="0" u="none" strike="noStrike" cap="none" normalizeH="0" baseline="0" dirty="0" err="1">
                <a:ln>
                  <a:noFill/>
                </a:ln>
                <a:solidFill>
                  <a:srgbClr val="273239"/>
                </a:solidFill>
                <a:effectLst/>
                <a:latin typeface="Consolas" panose="020B0609020204030204" pitchFamily="49" charset="0"/>
              </a:rPr>
              <a:t>X_min</a:t>
            </a:r>
            <a:r>
              <a:rPr kumimoji="0" lang="en-US" altLang="en-US" sz="1200" b="0" i="0" u="none" strike="noStrike" cap="none" normalizeH="0" baseline="0" dirty="0">
                <a:ln>
                  <a:noFill/>
                </a:ln>
                <a:solidFill>
                  <a:srgbClr val="273239"/>
                </a:solidFill>
                <a:effectLst/>
                <a:latin typeface="Consolas" panose="020B0609020204030204" pitchFamily="49" charset="0"/>
              </a:rPr>
              <a:t>)/(</a:t>
            </a:r>
            <a:r>
              <a:rPr kumimoji="0" lang="en-US" altLang="en-US" sz="1200" b="0" i="0" u="none" strike="noStrike" cap="none" normalizeH="0" baseline="0" dirty="0" err="1">
                <a:ln>
                  <a:noFill/>
                </a:ln>
                <a:solidFill>
                  <a:srgbClr val="273239"/>
                </a:solidFill>
                <a:effectLst/>
                <a:latin typeface="Consolas" panose="020B0609020204030204" pitchFamily="49" charset="0"/>
              </a:rPr>
              <a:t>X_max</a:t>
            </a:r>
            <a:r>
              <a:rPr kumimoji="0" lang="en-US" altLang="en-US" sz="1200" b="0" i="0" u="none" strike="noStrike" cap="none" normalizeH="0" baseline="0" dirty="0">
                <a:ln>
                  <a:noFill/>
                </a:ln>
                <a:solidFill>
                  <a:srgbClr val="273239"/>
                </a:solidFill>
                <a:effectLst/>
                <a:latin typeface="Consolas" panose="020B0609020204030204" pitchFamily="49" charset="0"/>
              </a:rPr>
              <a:t> - </a:t>
            </a:r>
            <a:r>
              <a:rPr kumimoji="0" lang="en-US" altLang="en-US" sz="1200" b="0" i="0" u="none" strike="noStrike" cap="none" normalizeH="0" baseline="0" dirty="0" err="1">
                <a:ln>
                  <a:noFill/>
                </a:ln>
                <a:solidFill>
                  <a:srgbClr val="273239"/>
                </a:solidFill>
                <a:effectLst/>
                <a:latin typeface="Consolas" panose="020B0609020204030204" pitchFamily="49" charset="0"/>
              </a:rPr>
              <a:t>X_min</a:t>
            </a:r>
            <a:r>
              <a:rPr kumimoji="0" lang="en-US" altLang="en-US" sz="1200" b="0" i="0" u="none" strike="noStrike" cap="none" normalizeH="0" baseline="0" dirty="0">
                <a:ln>
                  <a:noFill/>
                </a:ln>
                <a:solidFill>
                  <a:srgbClr val="273239"/>
                </a:solidFill>
                <a:effectLst/>
                <a:latin typeface="Consolas" panose="020B0609020204030204" pitchFamily="49" charset="0"/>
              </a:rPr>
              <a:t>)</a:t>
            </a:r>
            <a:endParaRPr kumimoji="0" lang="en-US" altLang="en-US" sz="1200"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Nunito" pitchFamily="2" charset="0"/>
              </a:rPr>
              <a:t>This scales the range to [0, 1] or sometimes [-1,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D935C08-08C2-43ED-8DD6-228F135E6202}"/>
              </a:ext>
            </a:extLst>
          </p:cNvPr>
          <p:cNvSpPr>
            <a:spLocks noChangeArrowheads="1"/>
          </p:cNvSpPr>
          <p:nvPr/>
        </p:nvSpPr>
        <p:spPr bwMode="auto">
          <a:xfrm>
            <a:off x="6477000" y="4497384"/>
            <a:ext cx="4552950" cy="987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Nunito" pitchFamily="2" charset="0"/>
              </a:rPr>
              <a:t>Standardization or Z-Score Normalization</a:t>
            </a:r>
            <a:r>
              <a:rPr kumimoji="0" lang="en-US" altLang="en-US" sz="1200" b="0" i="0" u="none" strike="noStrike" cap="none" normalizeH="0" baseline="0" dirty="0">
                <a:ln>
                  <a:noFill/>
                </a:ln>
                <a:solidFill>
                  <a:srgbClr val="273239"/>
                </a:solidFill>
                <a:effectLst/>
                <a:latin typeface="Nunito" pitchFamily="2" charset="0"/>
              </a:rPr>
              <a:t> is the transformation of features by subtracting from mean and dividing by standard deviation. This is often called as Z-score.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73239"/>
                </a:solidFill>
                <a:effectLst/>
                <a:latin typeface="Consolas" panose="020B0609020204030204" pitchFamily="49" charset="0"/>
              </a:rPr>
              <a:t>X_new</a:t>
            </a:r>
            <a:r>
              <a:rPr kumimoji="0" lang="en-US" altLang="en-US" sz="1200" b="0" i="0" u="none" strike="noStrike" cap="none" normalizeH="0" baseline="0" dirty="0">
                <a:ln>
                  <a:noFill/>
                </a:ln>
                <a:solidFill>
                  <a:srgbClr val="273239"/>
                </a:solidFill>
                <a:effectLst/>
                <a:latin typeface="Consolas" panose="020B0609020204030204" pitchFamily="49" charset="0"/>
              </a:rPr>
              <a:t> = (X - mean)/Std</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73239"/>
                </a:solidFill>
                <a:latin typeface="Arial" panose="020B0604020202020204" pitchFamily="34" charset="0"/>
              </a:rPr>
              <a:t>T</a:t>
            </a:r>
            <a:r>
              <a:rPr kumimoji="0" lang="en-US" altLang="en-US" sz="1200" b="0" i="0" u="none" strike="noStrike" cap="none" normalizeH="0" baseline="0" dirty="0">
                <a:ln>
                  <a:noFill/>
                </a:ln>
                <a:solidFill>
                  <a:srgbClr val="273239"/>
                </a:solidFill>
                <a:effectLst/>
                <a:latin typeface="Arial" panose="020B0604020202020204" pitchFamily="34" charset="0"/>
              </a:rPr>
              <a:t>he range is not bound but usually between [-3,+3]</a:t>
            </a:r>
            <a:endParaRPr kumimoji="0" lang="en-US" altLang="en-US" sz="1200" b="0" i="0" u="none" strike="noStrike" cap="none" normalizeH="0" baseline="0" dirty="0">
              <a:ln>
                <a:noFill/>
              </a:ln>
              <a:solidFill>
                <a:srgbClr val="273239"/>
              </a:solidFill>
              <a:effectLst/>
              <a:latin typeface="Nunito" pitchFamily="2" charset="0"/>
            </a:endParaRPr>
          </a:p>
        </p:txBody>
      </p:sp>
    </p:spTree>
    <p:extLst>
      <p:ext uri="{BB962C8B-B14F-4D97-AF65-F5344CB8AC3E}">
        <p14:creationId xmlns:p14="http://schemas.microsoft.com/office/powerpoint/2010/main" val="633503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64FC-E8D7-4AD3-B307-A203B11ACB1C}"/>
              </a:ext>
            </a:extLst>
          </p:cNvPr>
          <p:cNvSpPr>
            <a:spLocks noGrp="1"/>
          </p:cNvSpPr>
          <p:nvPr>
            <p:ph type="title"/>
          </p:nvPr>
        </p:nvSpPr>
        <p:spPr>
          <a:xfrm>
            <a:off x="533400" y="365125"/>
            <a:ext cx="10820400" cy="530225"/>
          </a:xfrm>
        </p:spPr>
        <p:txBody>
          <a:bodyPr>
            <a:normAutofit fontScale="90000"/>
          </a:bodyPr>
          <a:lstStyle/>
          <a:p>
            <a:r>
              <a:rPr lang="en-IN" dirty="0"/>
              <a:t>Feature Scaling</a:t>
            </a:r>
          </a:p>
        </p:txBody>
      </p:sp>
      <p:sp>
        <p:nvSpPr>
          <p:cNvPr id="3" name="Content Placeholder 2">
            <a:extLst>
              <a:ext uri="{FF2B5EF4-FFF2-40B4-BE49-F238E27FC236}">
                <a16:creationId xmlns:a16="http://schemas.microsoft.com/office/drawing/2014/main" id="{86E01E41-0B97-491E-89E4-8B0439375B32}"/>
              </a:ext>
            </a:extLst>
          </p:cNvPr>
          <p:cNvSpPr>
            <a:spLocks noGrp="1"/>
          </p:cNvSpPr>
          <p:nvPr>
            <p:ph idx="1"/>
          </p:nvPr>
        </p:nvSpPr>
        <p:spPr>
          <a:xfrm>
            <a:off x="533400" y="1000125"/>
            <a:ext cx="11298510" cy="5195888"/>
          </a:xfrm>
        </p:spPr>
        <p:txBody>
          <a:bodyPr>
            <a:normAutofit/>
          </a:bodyPr>
          <a:lstStyle/>
          <a:p>
            <a:pPr marL="0" indent="0" algn="l">
              <a:buNone/>
            </a:pPr>
            <a:r>
              <a:rPr lang="en-US" sz="1600" b="1" i="0" dirty="0">
                <a:solidFill>
                  <a:srgbClr val="242424"/>
                </a:solidFill>
                <a:effectLst/>
                <a:latin typeface="sohne"/>
              </a:rPr>
              <a:t>Normalized Data Vs Standardized Data</a:t>
            </a:r>
          </a:p>
          <a:p>
            <a:pPr algn="l">
              <a:buFont typeface="Arial" panose="020B0604020202020204" pitchFamily="34" charset="0"/>
              <a:buChar char="•"/>
            </a:pPr>
            <a:r>
              <a:rPr lang="en-US" sz="1600" b="0" i="0" dirty="0">
                <a:solidFill>
                  <a:srgbClr val="242424"/>
                </a:solidFill>
                <a:effectLst/>
                <a:latin typeface="source-serif-pro"/>
              </a:rPr>
              <a:t>Normalization is used when the data doesn't have Gaussian distribution whereas Standardization is used on data having Gaussian distribution.</a:t>
            </a:r>
          </a:p>
          <a:p>
            <a:pPr algn="l">
              <a:buFont typeface="Arial" panose="020B0604020202020204" pitchFamily="34" charset="0"/>
              <a:buChar char="•"/>
            </a:pPr>
            <a:r>
              <a:rPr lang="en-US" sz="1600" b="0" i="0" dirty="0">
                <a:solidFill>
                  <a:srgbClr val="242424"/>
                </a:solidFill>
                <a:effectLst/>
                <a:latin typeface="source-serif-pro"/>
              </a:rPr>
              <a:t>Normalization scales in a range of [0,1] or [-1,1]. Standardization is not bounded by range.</a:t>
            </a:r>
          </a:p>
          <a:p>
            <a:pPr algn="l">
              <a:buFont typeface="Arial" panose="020B0604020202020204" pitchFamily="34" charset="0"/>
              <a:buChar char="•"/>
            </a:pPr>
            <a:r>
              <a:rPr lang="en-US" sz="1600" b="0" i="0" dirty="0">
                <a:solidFill>
                  <a:srgbClr val="242424"/>
                </a:solidFill>
                <a:effectLst/>
                <a:latin typeface="source-serif-pro"/>
              </a:rPr>
              <a:t>Normalization is highly affected by outliers. Standardization is slightly affected by outliers.</a:t>
            </a:r>
          </a:p>
          <a:p>
            <a:pPr algn="l">
              <a:buFont typeface="Arial" panose="020B0604020202020204" pitchFamily="34" charset="0"/>
              <a:buChar char="•"/>
            </a:pPr>
            <a:r>
              <a:rPr lang="en-US" sz="1600" b="0" i="0" dirty="0">
                <a:solidFill>
                  <a:srgbClr val="242424"/>
                </a:solidFill>
                <a:effectLst/>
                <a:latin typeface="source-serif-pro"/>
              </a:rPr>
              <a:t>Normalization is considered when the algorithms do not make assumptions about the data distribution. Standardization is used when algorithms make assumptions about the data distribution.</a:t>
            </a:r>
          </a:p>
          <a:p>
            <a:pPr marL="0" indent="0">
              <a:buNone/>
            </a:pPr>
            <a:r>
              <a:rPr lang="en-US" sz="1600" b="0" i="0" dirty="0">
                <a:solidFill>
                  <a:srgbClr val="040C28"/>
                </a:solidFill>
                <a:effectLst/>
                <a:latin typeface="Google Sans"/>
              </a:rPr>
              <a:t>If you see a bell-curve in your data then standardization is more preferable</a:t>
            </a:r>
            <a:r>
              <a:rPr lang="en-US" sz="1600" b="0" i="0" dirty="0">
                <a:solidFill>
                  <a:srgbClr val="4D5156"/>
                </a:solidFill>
                <a:effectLst/>
                <a:latin typeface="Google Sans"/>
              </a:rPr>
              <a:t>. For this, you will have to plot your data. If your dataset has extremely high or low values (outliers) then standardization is more preferred because usually, normalization will compress these values into a small range.</a:t>
            </a:r>
            <a:endParaRPr lang="en-IN" sz="1600" dirty="0"/>
          </a:p>
        </p:txBody>
      </p:sp>
    </p:spTree>
    <p:extLst>
      <p:ext uri="{BB962C8B-B14F-4D97-AF65-F5344CB8AC3E}">
        <p14:creationId xmlns:p14="http://schemas.microsoft.com/office/powerpoint/2010/main" val="2050660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A9E6-5FB4-47F5-B56A-AD4820F31435}"/>
              </a:ext>
            </a:extLst>
          </p:cNvPr>
          <p:cNvSpPr>
            <a:spLocks noGrp="1"/>
          </p:cNvSpPr>
          <p:nvPr>
            <p:ph type="title"/>
          </p:nvPr>
        </p:nvSpPr>
        <p:spPr>
          <a:xfrm>
            <a:off x="838200" y="365126"/>
            <a:ext cx="10515600" cy="501650"/>
          </a:xfrm>
        </p:spPr>
        <p:txBody>
          <a:bodyPr>
            <a:normAutofit fontScale="90000"/>
          </a:bodyPr>
          <a:lstStyle/>
          <a:p>
            <a:r>
              <a:rPr lang="en-IN" dirty="0"/>
              <a:t>Feature Selection</a:t>
            </a:r>
          </a:p>
        </p:txBody>
      </p:sp>
      <p:sp>
        <p:nvSpPr>
          <p:cNvPr id="3" name="Content Placeholder 2">
            <a:extLst>
              <a:ext uri="{FF2B5EF4-FFF2-40B4-BE49-F238E27FC236}">
                <a16:creationId xmlns:a16="http://schemas.microsoft.com/office/drawing/2014/main" id="{F69507CD-32EF-48CB-8591-E9A0F9074077}"/>
              </a:ext>
            </a:extLst>
          </p:cNvPr>
          <p:cNvSpPr>
            <a:spLocks noGrp="1"/>
          </p:cNvSpPr>
          <p:nvPr>
            <p:ph idx="1"/>
          </p:nvPr>
        </p:nvSpPr>
        <p:spPr>
          <a:xfrm>
            <a:off x="838200" y="1076325"/>
            <a:ext cx="10515600" cy="5100638"/>
          </a:xfrm>
        </p:spPr>
        <p:txBody>
          <a:bodyPr/>
          <a:lstStyle/>
          <a:p>
            <a:r>
              <a:rPr lang="en-US" b="0" i="0" dirty="0">
                <a:solidFill>
                  <a:srgbClr val="202124"/>
                </a:solidFill>
                <a:effectLst/>
                <a:latin typeface="Google Sans"/>
              </a:rPr>
              <a:t>Univariate feature selection is </a:t>
            </a:r>
            <a:r>
              <a:rPr lang="en-US" b="0" i="0" dirty="0">
                <a:solidFill>
                  <a:srgbClr val="040C28"/>
                </a:solidFill>
                <a:effectLst/>
                <a:latin typeface="Google Sans"/>
              </a:rPr>
              <a:t>a method used to select the most important features in a dataset</a:t>
            </a:r>
            <a:r>
              <a:rPr lang="en-US" b="0" i="0" dirty="0">
                <a:solidFill>
                  <a:srgbClr val="202124"/>
                </a:solidFill>
                <a:effectLst/>
                <a:latin typeface="Google Sans"/>
              </a:rPr>
              <a:t>. The idea behind this method is to evaluate each individual feature's relationship with the target variable and select the ones that have the strongest correlation.</a:t>
            </a:r>
          </a:p>
          <a:p>
            <a:pPr marL="0" indent="0">
              <a:buNone/>
            </a:pPr>
            <a:endParaRPr lang="en-IN" dirty="0"/>
          </a:p>
        </p:txBody>
      </p:sp>
    </p:spTree>
    <p:extLst>
      <p:ext uri="{BB962C8B-B14F-4D97-AF65-F5344CB8AC3E}">
        <p14:creationId xmlns:p14="http://schemas.microsoft.com/office/powerpoint/2010/main" val="47958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FAE3-6991-4A7D-AEC6-496996384545}"/>
              </a:ext>
            </a:extLst>
          </p:cNvPr>
          <p:cNvSpPr>
            <a:spLocks noGrp="1"/>
          </p:cNvSpPr>
          <p:nvPr>
            <p:ph type="title"/>
          </p:nvPr>
        </p:nvSpPr>
        <p:spPr>
          <a:xfrm>
            <a:off x="838200" y="365125"/>
            <a:ext cx="10515600" cy="396875"/>
          </a:xfrm>
        </p:spPr>
        <p:txBody>
          <a:bodyPr>
            <a:normAutofit fontScale="90000"/>
          </a:bodyPr>
          <a:lstStyle/>
          <a:p>
            <a:r>
              <a:rPr lang="en-IN" dirty="0"/>
              <a:t>Regularization</a:t>
            </a:r>
          </a:p>
        </p:txBody>
      </p:sp>
      <p:sp>
        <p:nvSpPr>
          <p:cNvPr id="3" name="Content Placeholder 2">
            <a:extLst>
              <a:ext uri="{FF2B5EF4-FFF2-40B4-BE49-F238E27FC236}">
                <a16:creationId xmlns:a16="http://schemas.microsoft.com/office/drawing/2014/main" id="{3D61BC22-B04E-466D-9E54-336A292E2AA0}"/>
              </a:ext>
            </a:extLst>
          </p:cNvPr>
          <p:cNvSpPr>
            <a:spLocks noGrp="1"/>
          </p:cNvSpPr>
          <p:nvPr>
            <p:ph idx="1"/>
          </p:nvPr>
        </p:nvSpPr>
        <p:spPr>
          <a:xfrm>
            <a:off x="838200" y="828675"/>
            <a:ext cx="10515600" cy="5348288"/>
          </a:xfrm>
        </p:spPr>
        <p:txBody>
          <a:bodyPr/>
          <a:lstStyle/>
          <a:p>
            <a:pPr algn="just">
              <a:buFont typeface="Arial" panose="020B0604020202020204" pitchFamily="34" charset="0"/>
              <a:buChar char="•"/>
            </a:pPr>
            <a:r>
              <a:rPr lang="en-US" b="0" i="0" dirty="0">
                <a:solidFill>
                  <a:srgbClr val="222222"/>
                </a:solidFill>
                <a:effectLst/>
                <a:latin typeface="Lato" panose="020F0502020204030203" pitchFamily="34" charset="0"/>
              </a:rPr>
              <a:t>Regularization is one of the ways to improve our model to work on unseen data by ignoring the less important features.</a:t>
            </a:r>
          </a:p>
          <a:p>
            <a:pPr algn="just">
              <a:buFont typeface="Arial" panose="020B0604020202020204" pitchFamily="34" charset="0"/>
              <a:buChar char="•"/>
            </a:pPr>
            <a:r>
              <a:rPr lang="en-US" b="0" i="0" dirty="0">
                <a:solidFill>
                  <a:srgbClr val="222222"/>
                </a:solidFill>
                <a:effectLst/>
                <a:latin typeface="Lato" panose="020F0502020204030203" pitchFamily="34" charset="0"/>
              </a:rPr>
              <a:t>Regularization minimizes the validation loss and tries to improve the accuracy of the model.</a:t>
            </a:r>
          </a:p>
          <a:p>
            <a:pPr algn="just">
              <a:buFont typeface="Arial" panose="020B0604020202020204" pitchFamily="34" charset="0"/>
              <a:buChar char="•"/>
            </a:pPr>
            <a:r>
              <a:rPr lang="en-US" b="0" i="0" dirty="0">
                <a:solidFill>
                  <a:srgbClr val="222222"/>
                </a:solidFill>
                <a:effectLst/>
                <a:latin typeface="Lato" panose="020F0502020204030203" pitchFamily="34" charset="0"/>
              </a:rPr>
              <a:t>It avoids overfitting by adding a penalty to the model with high variance, thereby shrinking the beta coefficients to zero.</a:t>
            </a:r>
          </a:p>
          <a:p>
            <a:pPr marL="0" indent="0" algn="just">
              <a:buNone/>
            </a:pPr>
            <a:r>
              <a:rPr lang="en-US" b="0" i="0" dirty="0">
                <a:solidFill>
                  <a:srgbClr val="222222"/>
                </a:solidFill>
                <a:effectLst/>
                <a:latin typeface="Lato" panose="020F0502020204030203" pitchFamily="34" charset="0"/>
              </a:rPr>
              <a:t>There are two types of regularization:</a:t>
            </a:r>
          </a:p>
          <a:p>
            <a:pPr algn="just">
              <a:buFont typeface="+mj-lt"/>
              <a:buAutoNum type="arabicPeriod"/>
            </a:pPr>
            <a:r>
              <a:rPr lang="en-US" b="0" i="0" dirty="0">
                <a:solidFill>
                  <a:srgbClr val="222222"/>
                </a:solidFill>
                <a:effectLst/>
                <a:latin typeface="Lato" panose="020F0502020204030203" pitchFamily="34" charset="0"/>
              </a:rPr>
              <a:t>Lasso Regularization</a:t>
            </a:r>
          </a:p>
          <a:p>
            <a:pPr algn="just">
              <a:buFont typeface="+mj-lt"/>
              <a:buAutoNum type="arabicPeriod"/>
            </a:pPr>
            <a:r>
              <a:rPr lang="en-US" b="0" i="0" dirty="0">
                <a:solidFill>
                  <a:srgbClr val="222222"/>
                </a:solidFill>
                <a:effectLst/>
                <a:latin typeface="Lato" panose="020F0502020204030203" pitchFamily="34" charset="0"/>
              </a:rPr>
              <a:t>Ridge Regularization</a:t>
            </a:r>
          </a:p>
          <a:p>
            <a:pPr marL="0" indent="0">
              <a:buNone/>
            </a:pPr>
            <a:endParaRPr lang="en-IN" dirty="0"/>
          </a:p>
        </p:txBody>
      </p:sp>
    </p:spTree>
    <p:extLst>
      <p:ext uri="{BB962C8B-B14F-4D97-AF65-F5344CB8AC3E}">
        <p14:creationId xmlns:p14="http://schemas.microsoft.com/office/powerpoint/2010/main" val="672257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D8B248-7038-4062-BDC1-47CA9D1AC597}"/>
              </a:ext>
            </a:extLst>
          </p:cNvPr>
          <p:cNvSpPr>
            <a:spLocks noGrp="1"/>
          </p:cNvSpPr>
          <p:nvPr>
            <p:ph type="title"/>
          </p:nvPr>
        </p:nvSpPr>
        <p:spPr>
          <a:xfrm>
            <a:off x="1137038" y="76201"/>
            <a:ext cx="9770022" cy="715369"/>
          </a:xfrm>
        </p:spPr>
        <p:txBody>
          <a:bodyPr>
            <a:normAutofit/>
          </a:bodyPr>
          <a:lstStyle/>
          <a:p>
            <a:r>
              <a:rPr lang="en-IN" dirty="0"/>
              <a:t>Bias Variance Trade-off</a:t>
            </a:r>
          </a:p>
        </p:txBody>
      </p:sp>
      <p:sp>
        <p:nvSpPr>
          <p:cNvPr id="3" name="Content Placeholder 2">
            <a:extLst>
              <a:ext uri="{FF2B5EF4-FFF2-40B4-BE49-F238E27FC236}">
                <a16:creationId xmlns:a16="http://schemas.microsoft.com/office/drawing/2014/main" id="{5696C634-E646-49AA-A74F-37746449F329}"/>
              </a:ext>
            </a:extLst>
          </p:cNvPr>
          <p:cNvSpPr>
            <a:spLocks noGrp="1"/>
          </p:cNvSpPr>
          <p:nvPr>
            <p:ph idx="1"/>
          </p:nvPr>
        </p:nvSpPr>
        <p:spPr>
          <a:xfrm>
            <a:off x="294640" y="867771"/>
            <a:ext cx="6793368" cy="5726069"/>
          </a:xfrm>
        </p:spPr>
        <p:txBody>
          <a:bodyPr>
            <a:normAutofit lnSpcReduction="10000"/>
          </a:bodyPr>
          <a:lstStyle/>
          <a:p>
            <a:pPr marL="0" indent="0">
              <a:buNone/>
            </a:pPr>
            <a:r>
              <a:rPr lang="en-US" sz="1800" b="0" i="0" dirty="0">
                <a:effectLst/>
                <a:latin typeface="Lato" panose="020F0502020204030203" pitchFamily="34" charset="0"/>
              </a:rPr>
              <a:t>What is Variance?</a:t>
            </a:r>
          </a:p>
          <a:p>
            <a:pPr marL="0" indent="0">
              <a:buNone/>
            </a:pPr>
            <a:r>
              <a:rPr lang="en-US" sz="1800" b="0" i="0" dirty="0">
                <a:effectLst/>
                <a:latin typeface="Lato" panose="020F0502020204030203" pitchFamily="34" charset="0"/>
              </a:rPr>
              <a:t>Variance tells us about the spread of the data points. It calculates how much a data point differs from its mean value and how far it is from the other points in the dataset.</a:t>
            </a:r>
          </a:p>
          <a:p>
            <a:pPr marL="0" indent="0">
              <a:buNone/>
            </a:pPr>
            <a:r>
              <a:rPr lang="en-US" sz="1800" b="1" i="0" dirty="0">
                <a:effectLst/>
                <a:latin typeface="Lato" panose="020F0502020204030203" pitchFamily="34" charset="0"/>
              </a:rPr>
              <a:t>What is Bias?</a:t>
            </a:r>
            <a:endParaRPr lang="en-US" sz="1800" b="0" i="0" dirty="0">
              <a:effectLst/>
              <a:latin typeface="Lato" panose="020F0502020204030203" pitchFamily="34" charset="0"/>
            </a:endParaRPr>
          </a:p>
          <a:p>
            <a:pPr marL="0" indent="0">
              <a:buNone/>
            </a:pPr>
            <a:r>
              <a:rPr lang="en-US" sz="1800" b="0" i="0" dirty="0">
                <a:effectLst/>
                <a:latin typeface="Lato" panose="020F0502020204030203" pitchFamily="34" charset="0"/>
              </a:rPr>
              <a:t>It is the difference between the average prediction and the target value.</a:t>
            </a:r>
          </a:p>
          <a:p>
            <a:pPr marL="0" indent="0">
              <a:buNone/>
            </a:pPr>
            <a:r>
              <a:rPr lang="en-US" sz="1800" b="1" i="0" dirty="0">
                <a:effectLst/>
                <a:latin typeface="Lato" panose="020F0502020204030203" pitchFamily="34" charset="0"/>
              </a:rPr>
              <a:t>Low bias and low variance will give a balanced model, whereas high bias leads to underfitting, and high variance lead to overfitting.</a:t>
            </a:r>
          </a:p>
          <a:p>
            <a:r>
              <a:rPr lang="en-US" sz="1800" b="1" i="0" dirty="0">
                <a:effectLst/>
                <a:latin typeface="Lato" panose="020F0502020204030203" pitchFamily="34" charset="0"/>
              </a:rPr>
              <a:t>Low Bias:</a:t>
            </a:r>
            <a:r>
              <a:rPr lang="en-US" sz="1800" b="0" i="0" dirty="0">
                <a:effectLst/>
                <a:latin typeface="Lato" panose="020F0502020204030203" pitchFamily="34" charset="0"/>
              </a:rPr>
              <a:t> The average prediction is very close to the target value</a:t>
            </a:r>
          </a:p>
          <a:p>
            <a:r>
              <a:rPr lang="en-US" sz="1800" b="1" i="0" dirty="0">
                <a:effectLst/>
                <a:latin typeface="Lato" panose="020F0502020204030203" pitchFamily="34" charset="0"/>
              </a:rPr>
              <a:t>High Bias:</a:t>
            </a:r>
            <a:r>
              <a:rPr lang="en-US" sz="1800" b="0" i="0" dirty="0">
                <a:effectLst/>
                <a:latin typeface="Lato" panose="020F0502020204030203" pitchFamily="34" charset="0"/>
              </a:rPr>
              <a:t> The predictions differ too much from the actual value</a:t>
            </a:r>
          </a:p>
          <a:p>
            <a:r>
              <a:rPr lang="en-US" sz="1800" b="1" i="0" dirty="0">
                <a:effectLst/>
                <a:latin typeface="Lato" panose="020F0502020204030203" pitchFamily="34" charset="0"/>
              </a:rPr>
              <a:t>Low Variance:</a:t>
            </a:r>
            <a:r>
              <a:rPr lang="en-US" sz="1800" b="0" i="0" dirty="0">
                <a:effectLst/>
                <a:latin typeface="Lato" panose="020F0502020204030203" pitchFamily="34" charset="0"/>
              </a:rPr>
              <a:t> The data points are compact and do not vary much from their mean value</a:t>
            </a:r>
          </a:p>
          <a:p>
            <a:r>
              <a:rPr lang="en-US" sz="1800" b="1" i="0" dirty="0">
                <a:effectLst/>
                <a:latin typeface="Lato" panose="020F0502020204030203" pitchFamily="34" charset="0"/>
              </a:rPr>
              <a:t>High Variance:</a:t>
            </a:r>
            <a:r>
              <a:rPr lang="en-US" sz="1800" b="0" i="0" dirty="0">
                <a:effectLst/>
                <a:latin typeface="Lato" panose="020F0502020204030203" pitchFamily="34" charset="0"/>
              </a:rPr>
              <a:t> Scattered data points with huge variations from the mean value and other data points.</a:t>
            </a:r>
          </a:p>
          <a:p>
            <a:pPr marL="0" indent="0">
              <a:buNone/>
            </a:pPr>
            <a:r>
              <a:rPr lang="en-US" sz="1800" b="0" i="0" dirty="0">
                <a:effectLst/>
                <a:latin typeface="Lato" panose="020F0502020204030203" pitchFamily="34" charset="0"/>
              </a:rPr>
              <a:t>To make a good fit, we need to have a correct balance of bias and variance.</a:t>
            </a:r>
          </a:p>
          <a:p>
            <a:pPr marL="0" indent="0">
              <a:buNone/>
            </a:pPr>
            <a:endParaRPr lang="en-US" sz="1100" dirty="0">
              <a:latin typeface="Lato" panose="020F0502020204030203" pitchFamily="34" charset="0"/>
            </a:endParaRPr>
          </a:p>
          <a:p>
            <a:pPr marL="0" indent="0">
              <a:buNone/>
            </a:pPr>
            <a:endParaRPr lang="en-US" sz="1100" b="0" i="0" dirty="0">
              <a:effectLst/>
              <a:latin typeface="Lato" panose="020F0502020204030203" pitchFamily="34" charset="0"/>
            </a:endParaRPr>
          </a:p>
          <a:p>
            <a:pPr marL="0" indent="0">
              <a:buNone/>
            </a:pPr>
            <a:endParaRPr lang="en-IN" sz="1100" dirty="0"/>
          </a:p>
        </p:txBody>
      </p:sp>
      <p:sp>
        <p:nvSpPr>
          <p:cNvPr id="14" name="Freeform: Shape 13">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60D96B90-13E7-49C3-A661-F185320FE140}"/>
              </a:ext>
            </a:extLst>
          </p:cNvPr>
          <p:cNvPicPr>
            <a:picLocks noChangeAspect="1"/>
          </p:cNvPicPr>
          <p:nvPr/>
        </p:nvPicPr>
        <p:blipFill>
          <a:blip r:embed="rId2"/>
          <a:stretch>
            <a:fillRect/>
          </a:stretch>
        </p:blipFill>
        <p:spPr>
          <a:xfrm>
            <a:off x="7891361" y="2022495"/>
            <a:ext cx="4091373" cy="3930361"/>
          </a:xfrm>
          <a:prstGeom prst="rect">
            <a:avLst/>
          </a:prstGeom>
        </p:spPr>
      </p:pic>
      <p:sp>
        <p:nvSpPr>
          <p:cNvPr id="16"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98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B248-7038-4062-BDC1-47CA9D1AC597}"/>
              </a:ext>
            </a:extLst>
          </p:cNvPr>
          <p:cNvSpPr>
            <a:spLocks noGrp="1"/>
          </p:cNvSpPr>
          <p:nvPr>
            <p:ph type="title"/>
          </p:nvPr>
        </p:nvSpPr>
        <p:spPr>
          <a:xfrm>
            <a:off x="352425" y="365125"/>
            <a:ext cx="11001375" cy="320675"/>
          </a:xfrm>
        </p:spPr>
        <p:txBody>
          <a:bodyPr>
            <a:normAutofit fontScale="90000"/>
          </a:bodyPr>
          <a:lstStyle/>
          <a:p>
            <a:r>
              <a:rPr lang="en-IN" dirty="0"/>
              <a:t>Bias Variance Trade-off</a:t>
            </a:r>
          </a:p>
        </p:txBody>
      </p:sp>
      <p:sp>
        <p:nvSpPr>
          <p:cNvPr id="3" name="Content Placeholder 2">
            <a:extLst>
              <a:ext uri="{FF2B5EF4-FFF2-40B4-BE49-F238E27FC236}">
                <a16:creationId xmlns:a16="http://schemas.microsoft.com/office/drawing/2014/main" id="{5696C634-E646-49AA-A74F-37746449F329}"/>
              </a:ext>
            </a:extLst>
          </p:cNvPr>
          <p:cNvSpPr>
            <a:spLocks noGrp="1"/>
          </p:cNvSpPr>
          <p:nvPr>
            <p:ph idx="1"/>
          </p:nvPr>
        </p:nvSpPr>
        <p:spPr>
          <a:xfrm>
            <a:off x="352425" y="885824"/>
            <a:ext cx="11001375" cy="5972175"/>
          </a:xfrm>
        </p:spPr>
        <p:txBody>
          <a:bodyPr>
            <a:normAutofit fontScale="55000" lnSpcReduction="20000"/>
          </a:bodyPr>
          <a:lstStyle/>
          <a:p>
            <a:pPr marL="0" indent="0" algn="l">
              <a:buNone/>
            </a:pPr>
            <a:r>
              <a:rPr lang="en-US" b="0" i="0" dirty="0">
                <a:solidFill>
                  <a:srgbClr val="374151"/>
                </a:solidFill>
                <a:effectLst/>
                <a:latin typeface="Söhne"/>
              </a:rPr>
              <a:t>The bias-variance trade-off is a fundamental concept in machine learning and statistical modeling that deals with the relationship between a model's prediction errors due to bias and variance. It helps us understand the sources of errors in a model and guides us in finding the right level of complexity for a model.</a:t>
            </a:r>
          </a:p>
          <a:p>
            <a:pPr marL="0" indent="0" algn="l">
              <a:buNone/>
            </a:pPr>
            <a:r>
              <a:rPr lang="en-US" b="0" i="0" dirty="0">
                <a:solidFill>
                  <a:srgbClr val="374151"/>
                </a:solidFill>
                <a:effectLst/>
                <a:latin typeface="Söhne"/>
              </a:rPr>
              <a:t>Here's how the bias-variance trade-off works:</a:t>
            </a:r>
          </a:p>
          <a:p>
            <a:pPr algn="l">
              <a:buFont typeface="+mj-lt"/>
              <a:buAutoNum type="arabicPeriod"/>
            </a:pPr>
            <a:r>
              <a:rPr lang="en-US" b="1" i="0" dirty="0">
                <a:solidFill>
                  <a:srgbClr val="374151"/>
                </a:solidFill>
                <a:effectLst/>
                <a:latin typeface="Söhne"/>
              </a:rPr>
              <a:t>Bias: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Bias refers to the error introduced by approximating a real-world problem, which may be complex, by a simplified model. A model with high bias makes strong assumptions about the data and may oversimplify the underlying relationships. It tends to consistently underperform on both the training and test data.</a:t>
            </a:r>
          </a:p>
          <a:p>
            <a:pPr marL="742950" lvl="1" indent="-285750" algn="l">
              <a:buFont typeface="+mj-lt"/>
              <a:buAutoNum type="arabicPeriod"/>
            </a:pPr>
            <a:r>
              <a:rPr lang="en-US" b="0" i="0" dirty="0">
                <a:solidFill>
                  <a:srgbClr val="374151"/>
                </a:solidFill>
                <a:effectLst/>
                <a:latin typeface="Söhne"/>
              </a:rPr>
              <a:t>High-bias models are often too simplistic and fail to capture the underlying patterns in the data. They are said to be underfitting the data.</a:t>
            </a:r>
          </a:p>
          <a:p>
            <a:pPr algn="l">
              <a:buFont typeface="+mj-lt"/>
              <a:buAutoNum type="arabicPeriod"/>
            </a:pPr>
            <a:r>
              <a:rPr lang="en-US" b="1" i="0" dirty="0">
                <a:solidFill>
                  <a:srgbClr val="374151"/>
                </a:solidFill>
                <a:effectLst/>
                <a:latin typeface="Söhne"/>
              </a:rPr>
              <a:t>Variance: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Variance refers to the model's sensitivity to small fluctuations or noise in the training data. A model with high variance is highly flexible and can fit the training data very closely. However, it tends to perform poorly on new, unseen data because it's capturing noise rather than true patterns.</a:t>
            </a:r>
          </a:p>
          <a:p>
            <a:pPr marL="742950" lvl="1" indent="-285750" algn="l">
              <a:buFont typeface="+mj-lt"/>
              <a:buAutoNum type="arabicPeriod"/>
            </a:pPr>
            <a:r>
              <a:rPr lang="en-US" b="0" i="0" dirty="0">
                <a:solidFill>
                  <a:srgbClr val="374151"/>
                </a:solidFill>
                <a:effectLst/>
                <a:latin typeface="Söhne"/>
              </a:rPr>
              <a:t>High-variance models can be overly complex and fit the training data too closely. They are said to be overfitting the data.</a:t>
            </a:r>
          </a:p>
          <a:p>
            <a:pPr algn="l">
              <a:buFont typeface="+mj-lt"/>
              <a:buAutoNum type="arabicPeriod"/>
            </a:pPr>
            <a:r>
              <a:rPr lang="en-US" b="1" i="0" dirty="0">
                <a:solidFill>
                  <a:srgbClr val="374151"/>
                </a:solidFill>
                <a:effectLst/>
                <a:latin typeface="Söhne"/>
              </a:rPr>
              <a:t>Trade-off:</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goal of a machine learning model is to find a balance between bias and variance that minimizes the overall prediction error on new data (test data).</a:t>
            </a:r>
          </a:p>
          <a:p>
            <a:pPr marL="742950" lvl="1" indent="-285750" algn="l">
              <a:buFont typeface="+mj-lt"/>
              <a:buAutoNum type="arabicPeriod"/>
            </a:pPr>
            <a:r>
              <a:rPr lang="en-US" b="0" i="0" dirty="0">
                <a:solidFill>
                  <a:srgbClr val="374151"/>
                </a:solidFill>
                <a:effectLst/>
                <a:latin typeface="Söhne"/>
              </a:rPr>
              <a:t>As you increase the complexity of a model (for example, by adding more features or increasing the degree of polynomial regression), the variance tends to increase while bias decreases. This can lead to overfitting.</a:t>
            </a:r>
          </a:p>
          <a:p>
            <a:pPr marL="742950" lvl="1" indent="-285750" algn="l">
              <a:buFont typeface="+mj-lt"/>
              <a:buAutoNum type="arabicPeriod"/>
            </a:pPr>
            <a:r>
              <a:rPr lang="en-US" b="0" i="0" dirty="0">
                <a:solidFill>
                  <a:srgbClr val="374151"/>
                </a:solidFill>
                <a:effectLst/>
                <a:latin typeface="Söhne"/>
              </a:rPr>
              <a:t>Conversely, as you decrease the complexity of a model, bias increases while variance decreases. This can lead to underfitting.</a:t>
            </a:r>
          </a:p>
          <a:p>
            <a:pPr marL="0" indent="0" algn="l">
              <a:buNone/>
            </a:pPr>
            <a:r>
              <a:rPr lang="en-US" b="0" i="0" dirty="0">
                <a:solidFill>
                  <a:srgbClr val="374151"/>
                </a:solidFill>
                <a:effectLst/>
                <a:latin typeface="Söhne"/>
              </a:rPr>
              <a:t>The bias-variance trade-off illustrates that there's a "sweet spot" in model complexity where the combined error due to bias and variance is minimized, resulting in better generalization to new data.</a:t>
            </a:r>
          </a:p>
          <a:p>
            <a:pPr marL="0" indent="0" algn="l">
              <a:buNone/>
            </a:pPr>
            <a:r>
              <a:rPr lang="en-US" b="0" i="0" dirty="0">
                <a:solidFill>
                  <a:srgbClr val="374151"/>
                </a:solidFill>
                <a:effectLst/>
                <a:latin typeface="Söhne"/>
              </a:rPr>
              <a:t>To summarize:</a:t>
            </a:r>
          </a:p>
          <a:p>
            <a:pPr algn="l">
              <a:buFont typeface="Arial" panose="020B0604020202020204" pitchFamily="34" charset="0"/>
              <a:buChar char="•"/>
            </a:pPr>
            <a:r>
              <a:rPr lang="en-US" b="1" i="0" dirty="0">
                <a:solidFill>
                  <a:srgbClr val="374151"/>
                </a:solidFill>
                <a:effectLst/>
                <a:latin typeface="Söhne"/>
              </a:rPr>
              <a:t>Underfitting:</a:t>
            </a:r>
            <a:r>
              <a:rPr lang="en-US" b="0" i="0" dirty="0">
                <a:solidFill>
                  <a:srgbClr val="374151"/>
                </a:solidFill>
                <a:effectLst/>
                <a:latin typeface="Söhne"/>
              </a:rPr>
              <a:t> High bias, low variance. The model is too simple to capture the underlying patterns in the data.</a:t>
            </a:r>
          </a:p>
          <a:p>
            <a:pPr algn="l">
              <a:buFont typeface="Arial" panose="020B0604020202020204" pitchFamily="34" charset="0"/>
              <a:buChar char="•"/>
            </a:pPr>
            <a:r>
              <a:rPr lang="en-US" b="1" i="0" dirty="0">
                <a:solidFill>
                  <a:srgbClr val="374151"/>
                </a:solidFill>
                <a:effectLst/>
                <a:latin typeface="Söhne"/>
              </a:rPr>
              <a:t>Overfitting:</a:t>
            </a:r>
            <a:r>
              <a:rPr lang="en-US" b="0" i="0" dirty="0">
                <a:solidFill>
                  <a:srgbClr val="374151"/>
                </a:solidFill>
                <a:effectLst/>
                <a:latin typeface="Söhne"/>
              </a:rPr>
              <a:t> Low bias, high variance. The model is too complex and fits noise in the data.</a:t>
            </a:r>
          </a:p>
          <a:p>
            <a:pPr algn="l">
              <a:buFont typeface="Arial" panose="020B0604020202020204" pitchFamily="34" charset="0"/>
              <a:buChar char="•"/>
            </a:pPr>
            <a:r>
              <a:rPr lang="en-US" b="1" i="0" dirty="0">
                <a:solidFill>
                  <a:srgbClr val="374151"/>
                </a:solidFill>
                <a:effectLst/>
                <a:latin typeface="Söhne"/>
              </a:rPr>
              <a:t>Balanced Model:</a:t>
            </a:r>
            <a:r>
              <a:rPr lang="en-US" b="0" i="0" dirty="0">
                <a:solidFill>
                  <a:srgbClr val="374151"/>
                </a:solidFill>
                <a:effectLst/>
                <a:latin typeface="Söhne"/>
              </a:rPr>
              <a:t> Moderate bias, moderate variance. The model generalizes well to new data.</a:t>
            </a:r>
          </a:p>
          <a:p>
            <a:pPr marL="0" indent="0" algn="l">
              <a:buNone/>
            </a:pPr>
            <a:r>
              <a:rPr lang="en-US" b="0" i="0" dirty="0">
                <a:solidFill>
                  <a:srgbClr val="374151"/>
                </a:solidFill>
                <a:effectLst/>
                <a:latin typeface="Söhne"/>
              </a:rPr>
              <a:t>Finding this balance often involves techniques such as regularization, cross-validation, and careful feature selection. The goal is to choose a model that is complex enough to capture essential patterns in the data but not so complex that it fits noise or idiosyncrasies.</a:t>
            </a:r>
          </a:p>
          <a:p>
            <a:pPr marL="0" indent="0">
              <a:buNone/>
            </a:pPr>
            <a:endParaRPr lang="en-IN" dirty="0"/>
          </a:p>
        </p:txBody>
      </p:sp>
    </p:spTree>
    <p:extLst>
      <p:ext uri="{BB962C8B-B14F-4D97-AF65-F5344CB8AC3E}">
        <p14:creationId xmlns:p14="http://schemas.microsoft.com/office/powerpoint/2010/main" val="4260670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8C41A-8F3A-4BD0-986D-F1B27B971499}"/>
              </a:ext>
            </a:extLst>
          </p:cNvPr>
          <p:cNvPicPr>
            <a:picLocks noChangeAspect="1"/>
          </p:cNvPicPr>
          <p:nvPr/>
        </p:nvPicPr>
        <p:blipFill>
          <a:blip r:embed="rId2"/>
          <a:stretch>
            <a:fillRect/>
          </a:stretch>
        </p:blipFill>
        <p:spPr>
          <a:xfrm>
            <a:off x="804334" y="172721"/>
            <a:ext cx="5291666" cy="3362959"/>
          </a:xfrm>
          <a:prstGeom prst="rect">
            <a:avLst/>
          </a:prstGeom>
        </p:spPr>
      </p:pic>
      <p:pic>
        <p:nvPicPr>
          <p:cNvPr id="11" name="Picture 10">
            <a:extLst>
              <a:ext uri="{FF2B5EF4-FFF2-40B4-BE49-F238E27FC236}">
                <a16:creationId xmlns:a16="http://schemas.microsoft.com/office/drawing/2014/main" id="{CD376C54-DCFB-4918-934B-0EAC53353012}"/>
              </a:ext>
            </a:extLst>
          </p:cNvPr>
          <p:cNvPicPr>
            <a:picLocks noChangeAspect="1"/>
          </p:cNvPicPr>
          <p:nvPr/>
        </p:nvPicPr>
        <p:blipFill>
          <a:blip r:embed="rId3"/>
          <a:stretch>
            <a:fillRect/>
          </a:stretch>
        </p:blipFill>
        <p:spPr>
          <a:xfrm>
            <a:off x="6256869" y="172721"/>
            <a:ext cx="5291667" cy="3657600"/>
          </a:xfrm>
          <a:prstGeom prst="rect">
            <a:avLst/>
          </a:prstGeom>
        </p:spPr>
      </p:pic>
      <p:pic>
        <p:nvPicPr>
          <p:cNvPr id="13" name="Picture 12">
            <a:extLst>
              <a:ext uri="{FF2B5EF4-FFF2-40B4-BE49-F238E27FC236}">
                <a16:creationId xmlns:a16="http://schemas.microsoft.com/office/drawing/2014/main" id="{E9DC4158-F27E-4435-B40F-41578DF1BE0C}"/>
              </a:ext>
            </a:extLst>
          </p:cNvPr>
          <p:cNvPicPr>
            <a:picLocks noChangeAspect="1"/>
          </p:cNvPicPr>
          <p:nvPr/>
        </p:nvPicPr>
        <p:blipFill>
          <a:blip r:embed="rId4"/>
          <a:stretch>
            <a:fillRect/>
          </a:stretch>
        </p:blipFill>
        <p:spPr>
          <a:xfrm>
            <a:off x="447675" y="3830321"/>
            <a:ext cx="11296650" cy="2876551"/>
          </a:xfrm>
          <a:prstGeom prst="rect">
            <a:avLst/>
          </a:prstGeom>
        </p:spPr>
      </p:pic>
    </p:spTree>
    <p:extLst>
      <p:ext uri="{BB962C8B-B14F-4D97-AF65-F5344CB8AC3E}">
        <p14:creationId xmlns:p14="http://schemas.microsoft.com/office/powerpoint/2010/main" val="2827494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32B7116-F36B-47F1-9477-8F9D73D0EBF5}"/>
              </a:ext>
            </a:extLst>
          </p:cNvPr>
          <p:cNvPicPr>
            <a:picLocks noGrp="1" noChangeAspect="1"/>
          </p:cNvPicPr>
          <p:nvPr>
            <p:ph idx="1"/>
          </p:nvPr>
        </p:nvPicPr>
        <p:blipFill>
          <a:blip r:embed="rId2"/>
          <a:stretch>
            <a:fillRect/>
          </a:stretch>
        </p:blipFill>
        <p:spPr>
          <a:xfrm>
            <a:off x="4860924" y="182880"/>
            <a:ext cx="6995795" cy="4016058"/>
          </a:xfrm>
        </p:spPr>
      </p:pic>
      <p:pic>
        <p:nvPicPr>
          <p:cNvPr id="7" name="Picture 6">
            <a:extLst>
              <a:ext uri="{FF2B5EF4-FFF2-40B4-BE49-F238E27FC236}">
                <a16:creationId xmlns:a16="http://schemas.microsoft.com/office/drawing/2014/main" id="{99B6A528-AA80-42BB-80F8-1DC9A6FF75E5}"/>
              </a:ext>
            </a:extLst>
          </p:cNvPr>
          <p:cNvPicPr>
            <a:picLocks noChangeAspect="1"/>
          </p:cNvPicPr>
          <p:nvPr/>
        </p:nvPicPr>
        <p:blipFill>
          <a:blip r:embed="rId3"/>
          <a:stretch>
            <a:fillRect/>
          </a:stretch>
        </p:blipFill>
        <p:spPr>
          <a:xfrm>
            <a:off x="4860925" y="4267200"/>
            <a:ext cx="6995794" cy="2306320"/>
          </a:xfrm>
          <a:prstGeom prst="rect">
            <a:avLst/>
          </a:prstGeom>
        </p:spPr>
      </p:pic>
      <p:sp>
        <p:nvSpPr>
          <p:cNvPr id="2" name="Title 1">
            <a:extLst>
              <a:ext uri="{FF2B5EF4-FFF2-40B4-BE49-F238E27FC236}">
                <a16:creationId xmlns:a16="http://schemas.microsoft.com/office/drawing/2014/main" id="{8AF75EE0-9E73-4057-9B10-82C9FA123BF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1" kern="1200">
                <a:solidFill>
                  <a:srgbClr val="FFFFFF"/>
                </a:solidFill>
                <a:latin typeface="+mj-lt"/>
                <a:ea typeface="+mj-ea"/>
                <a:cs typeface="+mj-cs"/>
              </a:rPr>
              <a:t>Difference between Fit,Transform and Fit_Transform methods</a:t>
            </a:r>
          </a:p>
        </p:txBody>
      </p:sp>
    </p:spTree>
    <p:extLst>
      <p:ext uri="{BB962C8B-B14F-4D97-AF65-F5344CB8AC3E}">
        <p14:creationId xmlns:p14="http://schemas.microsoft.com/office/powerpoint/2010/main" val="3738034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7EC8-A41C-4AB3-A732-50CBAEC9E33D}"/>
              </a:ext>
            </a:extLst>
          </p:cNvPr>
          <p:cNvSpPr>
            <a:spLocks noGrp="1"/>
          </p:cNvSpPr>
          <p:nvPr>
            <p:ph type="title"/>
          </p:nvPr>
        </p:nvSpPr>
        <p:spPr>
          <a:xfrm>
            <a:off x="838200" y="365125"/>
            <a:ext cx="10515600" cy="511175"/>
          </a:xfrm>
        </p:spPr>
        <p:txBody>
          <a:bodyPr>
            <a:noAutofit/>
          </a:bodyPr>
          <a:lstStyle/>
          <a:p>
            <a:r>
              <a:rPr lang="en-IN" sz="3200" b="1" dirty="0"/>
              <a:t>Fine Tuning Linear Regression model using </a:t>
            </a:r>
            <a:r>
              <a:rPr lang="en-IN" sz="3200" b="1" dirty="0" err="1"/>
              <a:t>SGDRegressor</a:t>
            </a:r>
            <a:endParaRPr lang="en-IN" sz="3200" b="1" dirty="0"/>
          </a:p>
        </p:txBody>
      </p:sp>
      <p:sp>
        <p:nvSpPr>
          <p:cNvPr id="3" name="Content Placeholder 2">
            <a:extLst>
              <a:ext uri="{FF2B5EF4-FFF2-40B4-BE49-F238E27FC236}">
                <a16:creationId xmlns:a16="http://schemas.microsoft.com/office/drawing/2014/main" id="{07178059-92C1-4003-999C-BEF74E214FD9}"/>
              </a:ext>
            </a:extLst>
          </p:cNvPr>
          <p:cNvSpPr>
            <a:spLocks noGrp="1"/>
          </p:cNvSpPr>
          <p:nvPr>
            <p:ph idx="1"/>
          </p:nvPr>
        </p:nvSpPr>
        <p:spPr>
          <a:xfrm>
            <a:off x="838200" y="876300"/>
            <a:ext cx="10515600" cy="5715000"/>
          </a:xfrm>
        </p:spPr>
        <p:txBody>
          <a:bodyPr>
            <a:normAutofit fontScale="92500" lnSpcReduction="20000"/>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best hyperparameter values for 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SGDRegressor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depend on your specific dataset and problem. Hyperparameter tuning is typically done using techniques like grid search or random search in combination with cross-validation to find the optimal hyperparameters for your specific task. However, some guidance on commonly tuned hyperparameters for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SGDRegressor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Learning Rate (`eta0` or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parameter controls the step size during training. Values typically range from 0.01 to 0.1 or smaller. You may need to experiment to find the best learning rate for your specific dataset.</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Number of Epochs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max_iter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parameter determines the number of iterations the algorithm will run for. You should set it to a sufficiently large value to ensure convergence but not too large to avoid overfitting.</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Regularization (`alpha`):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`alpha` parameter controls the amount of regularization applied to the model. Values are typically set logarithmically, e.g., [0.0001, 0.001, 0.01, 0.1, 1.0]. A smaller `alpha` encourages the model to fit the training data closely, while a larger `alpha` encourages a simpler model.</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Penalty (`penalty`):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parameter specifies the type of regularization. Common choices are 'l2' (ridge) and 'l1' (lasso). You can also use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elasticnet</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combine both 'l2' and 'l1' penalties.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5.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Loss Function (`loss`):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`loss` parameter determines the loss function used during training. Common options include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squared_loss</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ordinary least squares (OLS) regression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huber</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robust regression.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6.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Shuffling (`shuffle`): </a:t>
            </a:r>
            <a:r>
              <a:rPr lang="en-IN" sz="1800" dirty="0">
                <a:effectLst/>
                <a:latin typeface="Calibri" panose="020F0502020204030204" pitchFamily="34" charset="0"/>
                <a:ea typeface="Calibri" panose="020F0502020204030204" pitchFamily="34" charset="0"/>
                <a:cs typeface="Times New Roman" panose="02020603050405020304" pitchFamily="18" charset="0"/>
              </a:rPr>
              <a:t>Setting this to `True` can help with convergence by shuffling the training data at the start of each epoch.</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7.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Mini-Batch Size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batch_size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You can specify a mini-batch size if you want to use mini-batch gradient descent. A common value is 32 or 64, but this can depend on your dataset size.</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8.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Random Seed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random_state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Set a random seed for reproducibility.</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Remember that the best hyperparameters depend on the nature of your dataset, its size, and the specific problem you're trying to solve. It's a good practice to perform hyperparameter tuning using techniques like cross-validation to find the best combination of hyperparameters for your particular case. Additionally, you may want to consider feature engineering and 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these can also significantly impact your model's performance.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34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48E1-3B0B-4AB5-8B05-38F8DC948637}"/>
              </a:ext>
            </a:extLst>
          </p:cNvPr>
          <p:cNvSpPr>
            <a:spLocks noGrp="1"/>
          </p:cNvSpPr>
          <p:nvPr>
            <p:ph type="title"/>
          </p:nvPr>
        </p:nvSpPr>
        <p:spPr>
          <a:xfrm>
            <a:off x="838200" y="365126"/>
            <a:ext cx="10515600" cy="844550"/>
          </a:xfrm>
        </p:spPr>
        <p:txBody>
          <a:bodyPr/>
          <a:lstStyle/>
          <a:p>
            <a:r>
              <a:rPr lang="en-IN" dirty="0"/>
              <a:t>Supervised Learning</a:t>
            </a:r>
          </a:p>
        </p:txBody>
      </p:sp>
      <p:sp>
        <p:nvSpPr>
          <p:cNvPr id="3" name="Content Placeholder 2">
            <a:extLst>
              <a:ext uri="{FF2B5EF4-FFF2-40B4-BE49-F238E27FC236}">
                <a16:creationId xmlns:a16="http://schemas.microsoft.com/office/drawing/2014/main" id="{4FF16202-B45B-493A-B276-0B3571BF3D5C}"/>
              </a:ext>
            </a:extLst>
          </p:cNvPr>
          <p:cNvSpPr>
            <a:spLocks noGrp="1"/>
          </p:cNvSpPr>
          <p:nvPr>
            <p:ph idx="1"/>
          </p:nvPr>
        </p:nvSpPr>
        <p:spPr>
          <a:xfrm>
            <a:off x="838200" y="1209676"/>
            <a:ext cx="10515600" cy="4967287"/>
          </a:xfrm>
        </p:spPr>
        <p:txBody>
          <a:bodyPr>
            <a:normAutofit fontScale="92500" lnSpcReduction="10000"/>
          </a:bodyPr>
          <a:lstStyle/>
          <a:p>
            <a:pPr marL="0" indent="0" algn="l">
              <a:buNone/>
            </a:pPr>
            <a:r>
              <a:rPr lang="en-US" b="0" i="0" dirty="0">
                <a:solidFill>
                  <a:srgbClr val="374151"/>
                </a:solidFill>
                <a:effectLst/>
                <a:latin typeface="Söhne"/>
              </a:rPr>
              <a:t>Supervised learning is a type of machine learning where the algorithm learns from labeled training data. In this approach, the training data consists of input features and their corresponding target labels. The algorithm's goal is to learn a mapping between the input features and the target labels so that it can make accurate predictions on new, unseen data.</a:t>
            </a:r>
          </a:p>
          <a:p>
            <a:pPr marL="0" indent="0" algn="l">
              <a:buNone/>
            </a:pPr>
            <a:r>
              <a:rPr lang="en-US" b="0" i="0" dirty="0">
                <a:solidFill>
                  <a:srgbClr val="374151"/>
                </a:solidFill>
                <a:effectLst/>
                <a:latin typeface="Söhne"/>
              </a:rPr>
              <a:t>Examples of supervised learning tasks include:</a:t>
            </a:r>
          </a:p>
          <a:p>
            <a:pPr algn="l">
              <a:buFont typeface="Arial" panose="020B0604020202020204" pitchFamily="34" charset="0"/>
              <a:buChar char="•"/>
            </a:pPr>
            <a:r>
              <a:rPr lang="en-US" b="0" i="0" dirty="0">
                <a:solidFill>
                  <a:srgbClr val="374151"/>
                </a:solidFill>
                <a:effectLst/>
                <a:latin typeface="Söhne"/>
              </a:rPr>
              <a:t>Regression: Predicting a continuous numerical value (e.g., predicting house prices).</a:t>
            </a:r>
          </a:p>
          <a:p>
            <a:pPr algn="l">
              <a:buFont typeface="Arial" panose="020B0604020202020204" pitchFamily="34" charset="0"/>
              <a:buChar char="•"/>
            </a:pPr>
            <a:r>
              <a:rPr lang="en-US" b="0" i="0" dirty="0">
                <a:solidFill>
                  <a:srgbClr val="374151"/>
                </a:solidFill>
                <a:effectLst/>
                <a:latin typeface="Söhne"/>
              </a:rPr>
              <a:t>Classification: Assigning inputs to predefined categories (e.g., email spam detection, image classification).</a:t>
            </a:r>
          </a:p>
          <a:p>
            <a:pPr marL="0" indent="0" algn="l">
              <a:buNone/>
            </a:pPr>
            <a:r>
              <a:rPr lang="en-US" b="0" i="0" dirty="0">
                <a:solidFill>
                  <a:srgbClr val="374151"/>
                </a:solidFill>
                <a:effectLst/>
                <a:latin typeface="Söhne"/>
              </a:rPr>
              <a:t>In supervised learning, the algorithm is "supervised" by having access to the correct answers during training, which enables it to learn patterns and relationships in the data.</a:t>
            </a:r>
          </a:p>
          <a:p>
            <a:pPr marL="0" indent="0">
              <a:buNone/>
            </a:pPr>
            <a:endParaRPr lang="en-IN" dirty="0"/>
          </a:p>
        </p:txBody>
      </p:sp>
    </p:spTree>
    <p:extLst>
      <p:ext uri="{BB962C8B-B14F-4D97-AF65-F5344CB8AC3E}">
        <p14:creationId xmlns:p14="http://schemas.microsoft.com/office/powerpoint/2010/main" val="295199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BB16-B3E6-45ED-A1B9-EFB5367052BD}"/>
              </a:ext>
            </a:extLst>
          </p:cNvPr>
          <p:cNvSpPr>
            <a:spLocks noGrp="1"/>
          </p:cNvSpPr>
          <p:nvPr>
            <p:ph type="title"/>
          </p:nvPr>
        </p:nvSpPr>
        <p:spPr>
          <a:xfrm>
            <a:off x="838200" y="365125"/>
            <a:ext cx="10515600" cy="492125"/>
          </a:xfrm>
        </p:spPr>
        <p:txBody>
          <a:bodyPr>
            <a:normAutofit fontScale="90000"/>
          </a:bodyPr>
          <a:lstStyle/>
          <a:p>
            <a:r>
              <a:rPr lang="en-IN" b="1" dirty="0"/>
              <a:t>Cross Validation</a:t>
            </a:r>
          </a:p>
        </p:txBody>
      </p:sp>
      <p:sp>
        <p:nvSpPr>
          <p:cNvPr id="3" name="Content Placeholder 2">
            <a:extLst>
              <a:ext uri="{FF2B5EF4-FFF2-40B4-BE49-F238E27FC236}">
                <a16:creationId xmlns:a16="http://schemas.microsoft.com/office/drawing/2014/main" id="{06198326-DF45-447E-84B8-5D45EB4663C7}"/>
              </a:ext>
            </a:extLst>
          </p:cNvPr>
          <p:cNvSpPr>
            <a:spLocks noGrp="1"/>
          </p:cNvSpPr>
          <p:nvPr>
            <p:ph idx="1"/>
          </p:nvPr>
        </p:nvSpPr>
        <p:spPr>
          <a:xfrm>
            <a:off x="838200" y="857250"/>
            <a:ext cx="10515600" cy="5319713"/>
          </a:xfrm>
        </p:spPr>
        <p:txBody>
          <a:bodyPr>
            <a:normAutofit lnSpcReduction="10000"/>
          </a:bodyPr>
          <a:lstStyle/>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Cross-validation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widely used technique in machine learning for assessing the performance and generalization of a predictive model. It helps to estimate how well a model will perform on unseen data by dividing the dataset into multiple subsets, training the model on different subsets, and evaluating its performance on the remaining data. This process helps in detecting issues like overfitting or underfitting and provides a more reliable estimate of a model's performance compared to a single train-test split.</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Here are the key steps involved in cross-validation: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Splitting: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dataset is divided into "folds" or "subsets." Common choices include k-fold cross-validation and stratified k-fold cross-validation. In k-fold cross-validation, the data is divided into k equal-sized folds. In stratified k-fold, the division is done while preserving the class distribution, which is useful for classification tasks.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Model Training and Evaluation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model is trained and evaluated k times, with each of the k subsets used as the test set exactly once while the remaining k-1 subsets are used as the training set. This results in k sets of evaluation metrics.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Performance Metrics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Common performance metrics, such as mean squared error (MSE) for regression tasks or accuracy, precision, recall, and F1-score for classification tasks, are computed for each fold.</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Performance Aggregation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performance metrics from each fold are aggregated to compute a single performance metric that represents the model's overall performance. For example, in k-fold cross-validation, you might calculate the mean or median of the k performance metrics to obtain a more robust estimate.</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5.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Hyperparameter Tuning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Cross-validation is often used for hyperparameter tuning, where different combinations of hyperparameters are evaluated across multiple folds to find the best set of hyperparameters.</a:t>
            </a:r>
          </a:p>
          <a:p>
            <a:pPr marL="0" indent="0">
              <a:buNone/>
            </a:pPr>
            <a:endParaRPr lang="en-IN" dirty="0"/>
          </a:p>
        </p:txBody>
      </p:sp>
    </p:spTree>
    <p:extLst>
      <p:ext uri="{BB962C8B-B14F-4D97-AF65-F5344CB8AC3E}">
        <p14:creationId xmlns:p14="http://schemas.microsoft.com/office/powerpoint/2010/main" val="493673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BB16-B3E6-45ED-A1B9-EFB5367052BD}"/>
              </a:ext>
            </a:extLst>
          </p:cNvPr>
          <p:cNvSpPr>
            <a:spLocks noGrp="1"/>
          </p:cNvSpPr>
          <p:nvPr>
            <p:ph type="title"/>
          </p:nvPr>
        </p:nvSpPr>
        <p:spPr>
          <a:xfrm>
            <a:off x="838200" y="365125"/>
            <a:ext cx="10515600" cy="492125"/>
          </a:xfrm>
        </p:spPr>
        <p:txBody>
          <a:bodyPr>
            <a:normAutofit fontScale="90000"/>
          </a:bodyPr>
          <a:lstStyle/>
          <a:p>
            <a:r>
              <a:rPr lang="en-IN" b="1" dirty="0"/>
              <a:t>Cross Validation</a:t>
            </a:r>
          </a:p>
        </p:txBody>
      </p:sp>
      <p:sp>
        <p:nvSpPr>
          <p:cNvPr id="3" name="Content Placeholder 2">
            <a:extLst>
              <a:ext uri="{FF2B5EF4-FFF2-40B4-BE49-F238E27FC236}">
                <a16:creationId xmlns:a16="http://schemas.microsoft.com/office/drawing/2014/main" id="{06198326-DF45-447E-84B8-5D45EB4663C7}"/>
              </a:ext>
            </a:extLst>
          </p:cNvPr>
          <p:cNvSpPr>
            <a:spLocks noGrp="1"/>
          </p:cNvSpPr>
          <p:nvPr>
            <p:ph idx="1"/>
          </p:nvPr>
        </p:nvSpPr>
        <p:spPr>
          <a:xfrm>
            <a:off x="838200" y="857250"/>
            <a:ext cx="10515600" cy="5319713"/>
          </a:xfrm>
        </p:spPr>
        <p:txBody>
          <a:bodyPr>
            <a:normAutofit/>
          </a:bodyPr>
          <a:lstStyle/>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Benefits of Cross-Validation: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Provides a more robust estimate of a model's performance by using multiple splits of the data.</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Helps detect issues like overfitting or underfitting that may not be apparent with a single train-test split.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Utilizes the entire dataset for both training and testing, maximizing data utilization.</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Common Variations of Cross-Validation: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K-Fold Cross-Validation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dataset is divided into k equally sized subsets, and each fold is used as the test set exactly once.</a:t>
            </a:r>
          </a:p>
          <a:p>
            <a:pPr marL="342900" lvl="0" indent="-342900">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Stratified K-Fold Cross-Validation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Like k-fold, but it preserves the class distribution in each fold, ensuring that each class is represented proportionally.</a:t>
            </a:r>
          </a:p>
          <a:p>
            <a:pPr marL="342900" lvl="0" indent="-342900">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Leave-One-Out Cross-Validation (LOOCV)</a:t>
            </a:r>
            <a:r>
              <a:rPr lang="en-IN" sz="1800" dirty="0">
                <a:effectLst/>
                <a:latin typeface="Calibri" panose="020F0502020204030204" pitchFamily="34" charset="0"/>
                <a:ea typeface="Calibri" panose="020F0502020204030204" pitchFamily="34" charset="0"/>
                <a:cs typeface="Times New Roman" panose="02020603050405020304" pitchFamily="18" charset="0"/>
              </a:rPr>
              <a:t>: Each data point serves as a separate test set, while the remaining data points are used for training. LOOCV is useful for very small datasets but can be computationally expensive.</a:t>
            </a:r>
          </a:p>
          <a:p>
            <a:pPr marL="342900" lvl="0" indent="-342900">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Time Series Cross-Validation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Designed for time series data, it ensures that training data comes before test data to mimic real-world scenarios where future data is unknown.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Cross-validation is a crucial tool for model assessment and selection, and it helps ensure that your machine learning models generalize well to unseen data.</a:t>
            </a:r>
          </a:p>
          <a:p>
            <a:pPr marL="0" indent="0">
              <a:buNone/>
            </a:pPr>
            <a:endParaRPr lang="en-IN" dirty="0"/>
          </a:p>
        </p:txBody>
      </p:sp>
    </p:spTree>
    <p:extLst>
      <p:ext uri="{BB962C8B-B14F-4D97-AF65-F5344CB8AC3E}">
        <p14:creationId xmlns:p14="http://schemas.microsoft.com/office/powerpoint/2010/main" val="2248198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41BF-55AD-45C6-A86A-8114063EB0D9}"/>
              </a:ext>
            </a:extLst>
          </p:cNvPr>
          <p:cNvSpPr>
            <a:spLocks noGrp="1"/>
          </p:cNvSpPr>
          <p:nvPr>
            <p:ph type="title"/>
          </p:nvPr>
        </p:nvSpPr>
        <p:spPr>
          <a:xfrm>
            <a:off x="838200" y="365125"/>
            <a:ext cx="10515600" cy="625475"/>
          </a:xfrm>
        </p:spPr>
        <p:txBody>
          <a:bodyPr>
            <a:normAutofit fontScale="90000"/>
          </a:bodyPr>
          <a:lstStyle/>
          <a:p>
            <a:r>
              <a:rPr lang="en-IN" dirty="0"/>
              <a:t>Classification</a:t>
            </a:r>
          </a:p>
        </p:txBody>
      </p:sp>
      <p:pic>
        <p:nvPicPr>
          <p:cNvPr id="5" name="Content Placeholder 4">
            <a:extLst>
              <a:ext uri="{FF2B5EF4-FFF2-40B4-BE49-F238E27FC236}">
                <a16:creationId xmlns:a16="http://schemas.microsoft.com/office/drawing/2014/main" id="{F64BCAFA-BF26-42B2-918D-E2301DC49F2D}"/>
              </a:ext>
            </a:extLst>
          </p:cNvPr>
          <p:cNvPicPr>
            <a:picLocks noGrp="1" noChangeAspect="1"/>
          </p:cNvPicPr>
          <p:nvPr>
            <p:ph idx="1"/>
          </p:nvPr>
        </p:nvPicPr>
        <p:blipFill>
          <a:blip r:embed="rId2"/>
          <a:stretch>
            <a:fillRect/>
          </a:stretch>
        </p:blipFill>
        <p:spPr>
          <a:xfrm>
            <a:off x="752475" y="1243012"/>
            <a:ext cx="9696450" cy="4371975"/>
          </a:xfrm>
        </p:spPr>
      </p:pic>
    </p:spTree>
    <p:extLst>
      <p:ext uri="{BB962C8B-B14F-4D97-AF65-F5344CB8AC3E}">
        <p14:creationId xmlns:p14="http://schemas.microsoft.com/office/powerpoint/2010/main" val="1011540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3B9F-719C-4E91-A37C-733457FDE5C9}"/>
              </a:ext>
            </a:extLst>
          </p:cNvPr>
          <p:cNvSpPr>
            <a:spLocks noGrp="1"/>
          </p:cNvSpPr>
          <p:nvPr>
            <p:ph type="title"/>
          </p:nvPr>
        </p:nvSpPr>
        <p:spPr>
          <a:xfrm>
            <a:off x="838200" y="365126"/>
            <a:ext cx="10515600" cy="558800"/>
          </a:xfrm>
        </p:spPr>
        <p:txBody>
          <a:bodyPr>
            <a:normAutofit fontScale="90000"/>
          </a:bodyPr>
          <a:lstStyle/>
          <a:p>
            <a:r>
              <a:rPr lang="en-IN" dirty="0"/>
              <a:t>Logistic Regression</a:t>
            </a:r>
          </a:p>
        </p:txBody>
      </p:sp>
      <p:pic>
        <p:nvPicPr>
          <p:cNvPr id="5" name="Content Placeholder 4">
            <a:extLst>
              <a:ext uri="{FF2B5EF4-FFF2-40B4-BE49-F238E27FC236}">
                <a16:creationId xmlns:a16="http://schemas.microsoft.com/office/drawing/2014/main" id="{B48565B3-92F5-4653-907D-AA0A3D122398}"/>
              </a:ext>
            </a:extLst>
          </p:cNvPr>
          <p:cNvPicPr>
            <a:picLocks noGrp="1" noChangeAspect="1"/>
          </p:cNvPicPr>
          <p:nvPr>
            <p:ph idx="1"/>
          </p:nvPr>
        </p:nvPicPr>
        <p:blipFill>
          <a:blip r:embed="rId2"/>
          <a:stretch>
            <a:fillRect/>
          </a:stretch>
        </p:blipFill>
        <p:spPr>
          <a:xfrm>
            <a:off x="752475" y="1083469"/>
            <a:ext cx="4248150" cy="876300"/>
          </a:xfrm>
        </p:spPr>
      </p:pic>
      <p:pic>
        <p:nvPicPr>
          <p:cNvPr id="7" name="Picture 6">
            <a:extLst>
              <a:ext uri="{FF2B5EF4-FFF2-40B4-BE49-F238E27FC236}">
                <a16:creationId xmlns:a16="http://schemas.microsoft.com/office/drawing/2014/main" id="{3588EEE3-4503-4BE4-9239-12E88C2973B3}"/>
              </a:ext>
            </a:extLst>
          </p:cNvPr>
          <p:cNvPicPr>
            <a:picLocks noChangeAspect="1"/>
          </p:cNvPicPr>
          <p:nvPr/>
        </p:nvPicPr>
        <p:blipFill>
          <a:blip r:embed="rId3"/>
          <a:stretch>
            <a:fillRect/>
          </a:stretch>
        </p:blipFill>
        <p:spPr>
          <a:xfrm>
            <a:off x="7583328" y="1236267"/>
            <a:ext cx="3724275" cy="1562100"/>
          </a:xfrm>
          <a:prstGeom prst="rect">
            <a:avLst/>
          </a:prstGeom>
        </p:spPr>
      </p:pic>
      <p:pic>
        <p:nvPicPr>
          <p:cNvPr id="9" name="Picture 8">
            <a:extLst>
              <a:ext uri="{FF2B5EF4-FFF2-40B4-BE49-F238E27FC236}">
                <a16:creationId xmlns:a16="http://schemas.microsoft.com/office/drawing/2014/main" id="{4149F2DD-7C6F-465D-A093-46859AB46859}"/>
              </a:ext>
            </a:extLst>
          </p:cNvPr>
          <p:cNvPicPr>
            <a:picLocks noChangeAspect="1"/>
          </p:cNvPicPr>
          <p:nvPr/>
        </p:nvPicPr>
        <p:blipFill>
          <a:blip r:embed="rId4"/>
          <a:stretch>
            <a:fillRect/>
          </a:stretch>
        </p:blipFill>
        <p:spPr>
          <a:xfrm>
            <a:off x="9379425" y="1247697"/>
            <a:ext cx="638175" cy="428625"/>
          </a:xfrm>
          <a:prstGeom prst="rect">
            <a:avLst/>
          </a:prstGeom>
        </p:spPr>
      </p:pic>
      <p:pic>
        <p:nvPicPr>
          <p:cNvPr id="11" name="Picture 10">
            <a:extLst>
              <a:ext uri="{FF2B5EF4-FFF2-40B4-BE49-F238E27FC236}">
                <a16:creationId xmlns:a16="http://schemas.microsoft.com/office/drawing/2014/main" id="{A9D08167-FB8B-4A32-9E9C-6335F1990312}"/>
              </a:ext>
            </a:extLst>
          </p:cNvPr>
          <p:cNvPicPr>
            <a:picLocks noChangeAspect="1"/>
          </p:cNvPicPr>
          <p:nvPr/>
        </p:nvPicPr>
        <p:blipFill>
          <a:blip r:embed="rId5"/>
          <a:stretch>
            <a:fillRect/>
          </a:stretch>
        </p:blipFill>
        <p:spPr>
          <a:xfrm>
            <a:off x="5638800" y="2834640"/>
            <a:ext cx="6396037" cy="3759200"/>
          </a:xfrm>
          <a:prstGeom prst="rect">
            <a:avLst/>
          </a:prstGeom>
        </p:spPr>
      </p:pic>
      <p:pic>
        <p:nvPicPr>
          <p:cNvPr id="13" name="Picture 12">
            <a:extLst>
              <a:ext uri="{FF2B5EF4-FFF2-40B4-BE49-F238E27FC236}">
                <a16:creationId xmlns:a16="http://schemas.microsoft.com/office/drawing/2014/main" id="{B4F08904-9DC7-4004-8E05-D905E302A14C}"/>
              </a:ext>
            </a:extLst>
          </p:cNvPr>
          <p:cNvPicPr>
            <a:picLocks noChangeAspect="1"/>
          </p:cNvPicPr>
          <p:nvPr/>
        </p:nvPicPr>
        <p:blipFill>
          <a:blip r:embed="rId6"/>
          <a:stretch>
            <a:fillRect/>
          </a:stretch>
        </p:blipFill>
        <p:spPr>
          <a:xfrm>
            <a:off x="157162" y="2915921"/>
            <a:ext cx="5237797" cy="3576954"/>
          </a:xfrm>
          <a:prstGeom prst="rect">
            <a:avLst/>
          </a:prstGeom>
        </p:spPr>
      </p:pic>
      <p:pic>
        <p:nvPicPr>
          <p:cNvPr id="17" name="Picture 16">
            <a:extLst>
              <a:ext uri="{FF2B5EF4-FFF2-40B4-BE49-F238E27FC236}">
                <a16:creationId xmlns:a16="http://schemas.microsoft.com/office/drawing/2014/main" id="{C6CB7F46-994E-4CE4-81ED-2A845BDC49B1}"/>
              </a:ext>
            </a:extLst>
          </p:cNvPr>
          <p:cNvPicPr>
            <a:picLocks noChangeAspect="1"/>
          </p:cNvPicPr>
          <p:nvPr/>
        </p:nvPicPr>
        <p:blipFill>
          <a:blip r:embed="rId7"/>
          <a:stretch>
            <a:fillRect/>
          </a:stretch>
        </p:blipFill>
        <p:spPr>
          <a:xfrm>
            <a:off x="157162" y="1880078"/>
            <a:ext cx="6009958" cy="762000"/>
          </a:xfrm>
          <a:prstGeom prst="rect">
            <a:avLst/>
          </a:prstGeom>
        </p:spPr>
      </p:pic>
      <p:pic>
        <p:nvPicPr>
          <p:cNvPr id="18" name="Picture 17">
            <a:extLst>
              <a:ext uri="{FF2B5EF4-FFF2-40B4-BE49-F238E27FC236}">
                <a16:creationId xmlns:a16="http://schemas.microsoft.com/office/drawing/2014/main" id="{DE495358-84B3-44FA-81D7-E0FC5C877333}"/>
              </a:ext>
            </a:extLst>
          </p:cNvPr>
          <p:cNvPicPr>
            <a:picLocks noChangeAspect="1"/>
          </p:cNvPicPr>
          <p:nvPr/>
        </p:nvPicPr>
        <p:blipFill>
          <a:blip r:embed="rId4"/>
          <a:stretch>
            <a:fillRect/>
          </a:stretch>
        </p:blipFill>
        <p:spPr>
          <a:xfrm>
            <a:off x="1507330" y="1880078"/>
            <a:ext cx="638175" cy="428625"/>
          </a:xfrm>
          <a:prstGeom prst="rect">
            <a:avLst/>
          </a:prstGeom>
        </p:spPr>
      </p:pic>
    </p:spTree>
    <p:extLst>
      <p:ext uri="{BB962C8B-B14F-4D97-AF65-F5344CB8AC3E}">
        <p14:creationId xmlns:p14="http://schemas.microsoft.com/office/powerpoint/2010/main" val="1502587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F2B1-C5D5-4D78-8281-7E0B68E28542}"/>
              </a:ext>
            </a:extLst>
          </p:cNvPr>
          <p:cNvSpPr>
            <a:spLocks noGrp="1"/>
          </p:cNvSpPr>
          <p:nvPr>
            <p:ph type="title"/>
          </p:nvPr>
        </p:nvSpPr>
        <p:spPr>
          <a:xfrm>
            <a:off x="838200" y="203201"/>
            <a:ext cx="10515600" cy="369332"/>
          </a:xfrm>
        </p:spPr>
        <p:txBody>
          <a:bodyPr>
            <a:normAutofit fontScale="90000"/>
          </a:bodyPr>
          <a:lstStyle/>
          <a:p>
            <a:r>
              <a:rPr lang="en-IN" dirty="0"/>
              <a:t>Maximum Likelihood</a:t>
            </a:r>
          </a:p>
        </p:txBody>
      </p:sp>
      <p:pic>
        <p:nvPicPr>
          <p:cNvPr id="5" name="Content Placeholder 4">
            <a:extLst>
              <a:ext uri="{FF2B5EF4-FFF2-40B4-BE49-F238E27FC236}">
                <a16:creationId xmlns:a16="http://schemas.microsoft.com/office/drawing/2014/main" id="{49DDF9F2-7224-476F-BA0C-2302FC94583F}"/>
              </a:ext>
            </a:extLst>
          </p:cNvPr>
          <p:cNvPicPr>
            <a:picLocks noGrp="1" noChangeAspect="1"/>
          </p:cNvPicPr>
          <p:nvPr>
            <p:ph idx="1"/>
          </p:nvPr>
        </p:nvPicPr>
        <p:blipFill>
          <a:blip r:embed="rId2"/>
          <a:stretch>
            <a:fillRect/>
          </a:stretch>
        </p:blipFill>
        <p:spPr>
          <a:xfrm>
            <a:off x="929640" y="973378"/>
            <a:ext cx="9890760" cy="2582622"/>
          </a:xfrm>
        </p:spPr>
      </p:pic>
      <p:sp>
        <p:nvSpPr>
          <p:cNvPr id="6" name="TextBox 5">
            <a:extLst>
              <a:ext uri="{FF2B5EF4-FFF2-40B4-BE49-F238E27FC236}">
                <a16:creationId xmlns:a16="http://schemas.microsoft.com/office/drawing/2014/main" id="{36B47EC5-9069-4757-B53D-545495E80F67}"/>
              </a:ext>
            </a:extLst>
          </p:cNvPr>
          <p:cNvSpPr txBox="1"/>
          <p:nvPr/>
        </p:nvSpPr>
        <p:spPr>
          <a:xfrm>
            <a:off x="4531360" y="561619"/>
            <a:ext cx="5334000" cy="369332"/>
          </a:xfrm>
          <a:prstGeom prst="rect">
            <a:avLst/>
          </a:prstGeom>
          <a:noFill/>
        </p:spPr>
        <p:txBody>
          <a:bodyPr wrap="square" rtlCol="0">
            <a:spAutoFit/>
          </a:bodyPr>
          <a:lstStyle/>
          <a:p>
            <a:r>
              <a:rPr lang="en-IN" dirty="0"/>
              <a:t>Probability of saying yes</a:t>
            </a:r>
          </a:p>
        </p:txBody>
      </p:sp>
      <p:sp>
        <p:nvSpPr>
          <p:cNvPr id="7" name="TextBox 6">
            <a:extLst>
              <a:ext uri="{FF2B5EF4-FFF2-40B4-BE49-F238E27FC236}">
                <a16:creationId xmlns:a16="http://schemas.microsoft.com/office/drawing/2014/main" id="{07A50833-902F-48A0-B0A0-46626309E888}"/>
              </a:ext>
            </a:extLst>
          </p:cNvPr>
          <p:cNvSpPr txBox="1"/>
          <p:nvPr/>
        </p:nvSpPr>
        <p:spPr>
          <a:xfrm>
            <a:off x="1127760" y="3598427"/>
            <a:ext cx="5334000" cy="369332"/>
          </a:xfrm>
          <a:prstGeom prst="rect">
            <a:avLst/>
          </a:prstGeom>
          <a:noFill/>
        </p:spPr>
        <p:txBody>
          <a:bodyPr wrap="square" rtlCol="0">
            <a:spAutoFit/>
          </a:bodyPr>
          <a:lstStyle/>
          <a:p>
            <a:r>
              <a:rPr lang="en-IN" dirty="0"/>
              <a:t>Probability of saying No</a:t>
            </a:r>
          </a:p>
        </p:txBody>
      </p:sp>
      <p:pic>
        <p:nvPicPr>
          <p:cNvPr id="9" name="Picture 8">
            <a:extLst>
              <a:ext uri="{FF2B5EF4-FFF2-40B4-BE49-F238E27FC236}">
                <a16:creationId xmlns:a16="http://schemas.microsoft.com/office/drawing/2014/main" id="{CC4AF302-07BA-4204-87E7-6EFC843AB96A}"/>
              </a:ext>
            </a:extLst>
          </p:cNvPr>
          <p:cNvPicPr>
            <a:picLocks noChangeAspect="1"/>
          </p:cNvPicPr>
          <p:nvPr/>
        </p:nvPicPr>
        <p:blipFill>
          <a:blip r:embed="rId3"/>
          <a:stretch>
            <a:fillRect/>
          </a:stretch>
        </p:blipFill>
        <p:spPr>
          <a:xfrm>
            <a:off x="765174" y="4010186"/>
            <a:ext cx="4832986" cy="2644613"/>
          </a:xfrm>
          <a:prstGeom prst="rect">
            <a:avLst/>
          </a:prstGeom>
        </p:spPr>
      </p:pic>
    </p:spTree>
    <p:extLst>
      <p:ext uri="{BB962C8B-B14F-4D97-AF65-F5344CB8AC3E}">
        <p14:creationId xmlns:p14="http://schemas.microsoft.com/office/powerpoint/2010/main" val="369145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F2B1-C5D5-4D78-8281-7E0B68E28542}"/>
              </a:ext>
            </a:extLst>
          </p:cNvPr>
          <p:cNvSpPr>
            <a:spLocks noGrp="1"/>
          </p:cNvSpPr>
          <p:nvPr>
            <p:ph type="title"/>
          </p:nvPr>
        </p:nvSpPr>
        <p:spPr>
          <a:xfrm>
            <a:off x="838200" y="203201"/>
            <a:ext cx="10515600" cy="369332"/>
          </a:xfrm>
        </p:spPr>
        <p:txBody>
          <a:bodyPr>
            <a:normAutofit fontScale="90000"/>
          </a:bodyPr>
          <a:lstStyle/>
          <a:p>
            <a:r>
              <a:rPr lang="en-IN" dirty="0"/>
              <a:t>Maximum Likelihood</a:t>
            </a:r>
          </a:p>
        </p:txBody>
      </p:sp>
      <p:pic>
        <p:nvPicPr>
          <p:cNvPr id="10" name="Picture 9">
            <a:extLst>
              <a:ext uri="{FF2B5EF4-FFF2-40B4-BE49-F238E27FC236}">
                <a16:creationId xmlns:a16="http://schemas.microsoft.com/office/drawing/2014/main" id="{7A195AEA-3333-4FA0-AA1A-3CEE6DBB1EC2}"/>
              </a:ext>
            </a:extLst>
          </p:cNvPr>
          <p:cNvPicPr>
            <a:picLocks noChangeAspect="1"/>
          </p:cNvPicPr>
          <p:nvPr/>
        </p:nvPicPr>
        <p:blipFill>
          <a:blip r:embed="rId2"/>
          <a:stretch>
            <a:fillRect/>
          </a:stretch>
        </p:blipFill>
        <p:spPr>
          <a:xfrm>
            <a:off x="680084" y="656590"/>
            <a:ext cx="10515599" cy="3194050"/>
          </a:xfrm>
          <a:prstGeom prst="rect">
            <a:avLst/>
          </a:prstGeom>
        </p:spPr>
      </p:pic>
      <p:pic>
        <p:nvPicPr>
          <p:cNvPr id="12" name="Picture 11">
            <a:extLst>
              <a:ext uri="{FF2B5EF4-FFF2-40B4-BE49-F238E27FC236}">
                <a16:creationId xmlns:a16="http://schemas.microsoft.com/office/drawing/2014/main" id="{0A2E160F-F00D-43D3-AE05-2ABA769CF772}"/>
              </a:ext>
            </a:extLst>
          </p:cNvPr>
          <p:cNvPicPr>
            <a:picLocks noChangeAspect="1"/>
          </p:cNvPicPr>
          <p:nvPr/>
        </p:nvPicPr>
        <p:blipFill>
          <a:blip r:embed="rId3"/>
          <a:stretch>
            <a:fillRect/>
          </a:stretch>
        </p:blipFill>
        <p:spPr>
          <a:xfrm>
            <a:off x="1737997" y="4013199"/>
            <a:ext cx="8067675" cy="2733041"/>
          </a:xfrm>
          <a:prstGeom prst="rect">
            <a:avLst/>
          </a:prstGeom>
        </p:spPr>
      </p:pic>
    </p:spTree>
    <p:extLst>
      <p:ext uri="{BB962C8B-B14F-4D97-AF65-F5344CB8AC3E}">
        <p14:creationId xmlns:p14="http://schemas.microsoft.com/office/powerpoint/2010/main" val="1068330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FFE7-9382-4F18-80F5-F99667DCACF2}"/>
              </a:ext>
            </a:extLst>
          </p:cNvPr>
          <p:cNvSpPr>
            <a:spLocks noGrp="1"/>
          </p:cNvSpPr>
          <p:nvPr>
            <p:ph type="title"/>
          </p:nvPr>
        </p:nvSpPr>
        <p:spPr>
          <a:xfrm>
            <a:off x="266700" y="365125"/>
            <a:ext cx="11087100" cy="508635"/>
          </a:xfrm>
        </p:spPr>
        <p:txBody>
          <a:bodyPr>
            <a:normAutofit fontScale="90000"/>
          </a:bodyPr>
          <a:lstStyle/>
          <a:p>
            <a:r>
              <a:rPr lang="en-IN" dirty="0"/>
              <a:t>Odds Ratio</a:t>
            </a:r>
          </a:p>
        </p:txBody>
      </p:sp>
      <p:sp>
        <p:nvSpPr>
          <p:cNvPr id="3" name="Content Placeholder 2">
            <a:extLst>
              <a:ext uri="{FF2B5EF4-FFF2-40B4-BE49-F238E27FC236}">
                <a16:creationId xmlns:a16="http://schemas.microsoft.com/office/drawing/2014/main" id="{65C16446-910E-4F75-9A24-133C198A660A}"/>
              </a:ext>
            </a:extLst>
          </p:cNvPr>
          <p:cNvSpPr>
            <a:spLocks noGrp="1"/>
          </p:cNvSpPr>
          <p:nvPr>
            <p:ph idx="1"/>
          </p:nvPr>
        </p:nvSpPr>
        <p:spPr>
          <a:xfrm>
            <a:off x="243840" y="873760"/>
            <a:ext cx="11109960" cy="5821680"/>
          </a:xfrm>
        </p:spPr>
        <p:txBody>
          <a:bodyPr>
            <a:noAutofit/>
          </a:bodyPr>
          <a:lstStyle/>
          <a:p>
            <a:pPr marL="0" indent="0">
              <a:buNone/>
            </a:pPr>
            <a:r>
              <a:rPr lang="en-US" sz="1400" dirty="0"/>
              <a:t>The odds ratio (OR) is a statistical measure used to quantify the strength and direction of the association between two binary outcomes. It is commonly used in epidemiology, medical research, and social sciences to assess the likelihood of an event occurring in one group compared to another.</a:t>
            </a:r>
          </a:p>
          <a:p>
            <a:pPr marL="0" indent="0">
              <a:buNone/>
            </a:pPr>
            <a:r>
              <a:rPr lang="en-US" sz="1400" dirty="0"/>
              <a:t>The formula for calculating the odds ratio is:</a:t>
            </a:r>
          </a:p>
          <a:p>
            <a:pPr marL="0" indent="0">
              <a:buNone/>
            </a:pPr>
            <a:endParaRPr lang="en-US" sz="1400" dirty="0"/>
          </a:p>
          <a:p>
            <a:pPr marL="0" indent="0">
              <a:buNone/>
            </a:pPr>
            <a:endParaRPr lang="en-US" sz="1400" dirty="0"/>
          </a:p>
          <a:p>
            <a:pPr marL="0" indent="0">
              <a:buNone/>
            </a:pPr>
            <a:r>
              <a:rPr lang="en-US" sz="1400" dirty="0"/>
              <a:t>In this formula:</a:t>
            </a:r>
          </a:p>
          <a:p>
            <a:pPr marL="0" indent="0">
              <a:buNone/>
            </a:pPr>
            <a:r>
              <a:rPr lang="en-US" sz="1400" dirty="0"/>
              <a:t>- Group 1 typically represents the group with the outcome of interest or exposure to a certain factor.</a:t>
            </a:r>
          </a:p>
          <a:p>
            <a:pPr marL="0" indent="0">
              <a:buNone/>
            </a:pPr>
            <a:r>
              <a:rPr lang="en-US" sz="1400" dirty="0"/>
              <a:t>- Group 2 represents the reference or comparison group.</a:t>
            </a:r>
          </a:p>
          <a:p>
            <a:pPr marL="0" indent="0">
              <a:buNone/>
            </a:pPr>
            <a:r>
              <a:rPr lang="en-US" sz="1400" dirty="0"/>
              <a:t>The odds of an event occurring in each group are calculated as:</a:t>
            </a:r>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The odds ratio can take on values greater than 1, less than 1, or equal to 1, and its interpretation depends on the value:</a:t>
            </a:r>
          </a:p>
          <a:p>
            <a:pPr marL="0" indent="0">
              <a:buNone/>
            </a:pPr>
            <a:r>
              <a:rPr lang="en-US" sz="1400" dirty="0"/>
              <a:t>1. OR = 1: The odds of the event are the same in both groups, indicating no association or difference.</a:t>
            </a:r>
          </a:p>
          <a:p>
            <a:pPr marL="0" indent="0">
              <a:buNone/>
            </a:pPr>
            <a:r>
              <a:rPr lang="en-US" sz="1400" dirty="0"/>
              <a:t>2. OR &gt; 1: Group 1 has higher odds of the event than Group 2, suggesting a positive association or increased risk.</a:t>
            </a:r>
          </a:p>
          <a:p>
            <a:pPr marL="0" indent="0">
              <a:buNone/>
            </a:pPr>
            <a:r>
              <a:rPr lang="en-US" sz="1400" dirty="0"/>
              <a:t>3. OR &lt; 1: Group 2 has higher odds of the event than Group 1, indicating a negative association or decreased risk.</a:t>
            </a:r>
          </a:p>
          <a:p>
            <a:pPr marL="0" indent="0">
              <a:buNone/>
            </a:pPr>
            <a:endParaRPr lang="en-US" sz="1400" dirty="0"/>
          </a:p>
          <a:p>
            <a:pPr marL="0" indent="0">
              <a:buNone/>
            </a:pPr>
            <a:r>
              <a:rPr lang="en-US" sz="1400" dirty="0"/>
              <a:t>The odds ratio is used to assess the strength and direction of the relationship between two variables and is especially useful when studying the effects of exposures, interventions, or risk factors on outcomes. It is commonly reported in research studies along with confidence intervals to provide a range of values within which the true odds ratio is likely to fall.</a:t>
            </a:r>
            <a:endParaRPr lang="en-IN" sz="1400" dirty="0"/>
          </a:p>
        </p:txBody>
      </p:sp>
      <p:pic>
        <p:nvPicPr>
          <p:cNvPr id="5" name="Picture 4">
            <a:extLst>
              <a:ext uri="{FF2B5EF4-FFF2-40B4-BE49-F238E27FC236}">
                <a16:creationId xmlns:a16="http://schemas.microsoft.com/office/drawing/2014/main" id="{5F2FF44B-6B73-46AE-858F-7BF19C80B420}"/>
              </a:ext>
            </a:extLst>
          </p:cNvPr>
          <p:cNvPicPr>
            <a:picLocks noChangeAspect="1"/>
          </p:cNvPicPr>
          <p:nvPr/>
        </p:nvPicPr>
        <p:blipFill>
          <a:blip r:embed="rId2"/>
          <a:stretch>
            <a:fillRect/>
          </a:stretch>
        </p:blipFill>
        <p:spPr>
          <a:xfrm>
            <a:off x="243840" y="1822686"/>
            <a:ext cx="3257550" cy="426721"/>
          </a:xfrm>
          <a:prstGeom prst="rect">
            <a:avLst/>
          </a:prstGeom>
        </p:spPr>
      </p:pic>
      <p:pic>
        <p:nvPicPr>
          <p:cNvPr id="7" name="Picture 6">
            <a:extLst>
              <a:ext uri="{FF2B5EF4-FFF2-40B4-BE49-F238E27FC236}">
                <a16:creationId xmlns:a16="http://schemas.microsoft.com/office/drawing/2014/main" id="{4B7FA2F7-4962-4A9B-B93C-19CAE47B73F3}"/>
              </a:ext>
            </a:extLst>
          </p:cNvPr>
          <p:cNvPicPr>
            <a:picLocks noChangeAspect="1"/>
          </p:cNvPicPr>
          <p:nvPr/>
        </p:nvPicPr>
        <p:blipFill>
          <a:blip r:embed="rId3"/>
          <a:stretch>
            <a:fillRect/>
          </a:stretch>
        </p:blipFill>
        <p:spPr>
          <a:xfrm>
            <a:off x="266700" y="3625056"/>
            <a:ext cx="5829300" cy="885825"/>
          </a:xfrm>
          <a:prstGeom prst="rect">
            <a:avLst/>
          </a:prstGeom>
        </p:spPr>
      </p:pic>
    </p:spTree>
    <p:extLst>
      <p:ext uri="{BB962C8B-B14F-4D97-AF65-F5344CB8AC3E}">
        <p14:creationId xmlns:p14="http://schemas.microsoft.com/office/powerpoint/2010/main" val="1458898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2C63-799D-46B3-9A05-981076BAD1DB}"/>
              </a:ext>
            </a:extLst>
          </p:cNvPr>
          <p:cNvSpPr>
            <a:spLocks noGrp="1"/>
          </p:cNvSpPr>
          <p:nvPr>
            <p:ph type="title"/>
          </p:nvPr>
        </p:nvSpPr>
        <p:spPr>
          <a:xfrm>
            <a:off x="838200" y="365125"/>
            <a:ext cx="10515600" cy="539115"/>
          </a:xfrm>
        </p:spPr>
        <p:txBody>
          <a:bodyPr>
            <a:normAutofit fontScale="90000"/>
          </a:bodyPr>
          <a:lstStyle/>
          <a:p>
            <a:r>
              <a:rPr lang="en-IN" dirty="0"/>
              <a:t>Sigmoid Function</a:t>
            </a:r>
          </a:p>
        </p:txBody>
      </p:sp>
      <p:pic>
        <p:nvPicPr>
          <p:cNvPr id="5" name="Content Placeholder 4">
            <a:extLst>
              <a:ext uri="{FF2B5EF4-FFF2-40B4-BE49-F238E27FC236}">
                <a16:creationId xmlns:a16="http://schemas.microsoft.com/office/drawing/2014/main" id="{173EE2CE-E700-45C1-9261-823671D4C1DA}"/>
              </a:ext>
            </a:extLst>
          </p:cNvPr>
          <p:cNvPicPr>
            <a:picLocks noGrp="1" noChangeAspect="1"/>
          </p:cNvPicPr>
          <p:nvPr>
            <p:ph idx="1"/>
          </p:nvPr>
        </p:nvPicPr>
        <p:blipFill>
          <a:blip r:embed="rId2"/>
          <a:stretch>
            <a:fillRect/>
          </a:stretch>
        </p:blipFill>
        <p:spPr>
          <a:xfrm>
            <a:off x="838200" y="976471"/>
            <a:ext cx="5314950" cy="333375"/>
          </a:xfrm>
        </p:spPr>
      </p:pic>
      <p:pic>
        <p:nvPicPr>
          <p:cNvPr id="9" name="Picture 8">
            <a:extLst>
              <a:ext uri="{FF2B5EF4-FFF2-40B4-BE49-F238E27FC236}">
                <a16:creationId xmlns:a16="http://schemas.microsoft.com/office/drawing/2014/main" id="{88F14DBD-4021-4F2E-98D3-7DAC47A73601}"/>
              </a:ext>
            </a:extLst>
          </p:cNvPr>
          <p:cNvPicPr>
            <a:picLocks noChangeAspect="1"/>
          </p:cNvPicPr>
          <p:nvPr/>
        </p:nvPicPr>
        <p:blipFill>
          <a:blip r:embed="rId3"/>
          <a:stretch>
            <a:fillRect/>
          </a:stretch>
        </p:blipFill>
        <p:spPr>
          <a:xfrm>
            <a:off x="6096000" y="988853"/>
            <a:ext cx="4181475" cy="333375"/>
          </a:xfrm>
          <a:prstGeom prst="rect">
            <a:avLst/>
          </a:prstGeom>
        </p:spPr>
      </p:pic>
      <p:pic>
        <p:nvPicPr>
          <p:cNvPr id="11" name="Picture 10">
            <a:extLst>
              <a:ext uri="{FF2B5EF4-FFF2-40B4-BE49-F238E27FC236}">
                <a16:creationId xmlns:a16="http://schemas.microsoft.com/office/drawing/2014/main" id="{92AEE72C-03EB-4EDA-8946-B33AD44F34BE}"/>
              </a:ext>
            </a:extLst>
          </p:cNvPr>
          <p:cNvPicPr>
            <a:picLocks noChangeAspect="1"/>
          </p:cNvPicPr>
          <p:nvPr/>
        </p:nvPicPr>
        <p:blipFill>
          <a:blip r:embed="rId4"/>
          <a:stretch>
            <a:fillRect/>
          </a:stretch>
        </p:blipFill>
        <p:spPr>
          <a:xfrm>
            <a:off x="838200" y="1322228"/>
            <a:ext cx="3867150" cy="371475"/>
          </a:xfrm>
          <a:prstGeom prst="rect">
            <a:avLst/>
          </a:prstGeom>
        </p:spPr>
      </p:pic>
      <p:pic>
        <p:nvPicPr>
          <p:cNvPr id="13" name="Picture 12">
            <a:extLst>
              <a:ext uri="{FF2B5EF4-FFF2-40B4-BE49-F238E27FC236}">
                <a16:creationId xmlns:a16="http://schemas.microsoft.com/office/drawing/2014/main" id="{46F0801B-E8A2-4E14-B03A-051BD6ECCB9F}"/>
              </a:ext>
            </a:extLst>
          </p:cNvPr>
          <p:cNvPicPr>
            <a:picLocks noChangeAspect="1"/>
          </p:cNvPicPr>
          <p:nvPr/>
        </p:nvPicPr>
        <p:blipFill>
          <a:blip r:embed="rId5"/>
          <a:stretch>
            <a:fillRect/>
          </a:stretch>
        </p:blipFill>
        <p:spPr>
          <a:xfrm>
            <a:off x="4705350" y="1338895"/>
            <a:ext cx="6210300" cy="276225"/>
          </a:xfrm>
          <a:prstGeom prst="rect">
            <a:avLst/>
          </a:prstGeom>
        </p:spPr>
      </p:pic>
      <p:pic>
        <p:nvPicPr>
          <p:cNvPr id="15" name="Picture 14">
            <a:extLst>
              <a:ext uri="{FF2B5EF4-FFF2-40B4-BE49-F238E27FC236}">
                <a16:creationId xmlns:a16="http://schemas.microsoft.com/office/drawing/2014/main" id="{24A66B62-8968-4905-820E-25017E401308}"/>
              </a:ext>
            </a:extLst>
          </p:cNvPr>
          <p:cNvPicPr>
            <a:picLocks noChangeAspect="1"/>
          </p:cNvPicPr>
          <p:nvPr/>
        </p:nvPicPr>
        <p:blipFill>
          <a:blip r:embed="rId6"/>
          <a:stretch>
            <a:fillRect/>
          </a:stretch>
        </p:blipFill>
        <p:spPr>
          <a:xfrm>
            <a:off x="838200" y="1690056"/>
            <a:ext cx="10077450" cy="2613182"/>
          </a:xfrm>
          <a:prstGeom prst="rect">
            <a:avLst/>
          </a:prstGeom>
        </p:spPr>
      </p:pic>
      <p:pic>
        <p:nvPicPr>
          <p:cNvPr id="17" name="Picture 16">
            <a:extLst>
              <a:ext uri="{FF2B5EF4-FFF2-40B4-BE49-F238E27FC236}">
                <a16:creationId xmlns:a16="http://schemas.microsoft.com/office/drawing/2014/main" id="{B12DD3E5-99FC-4C0A-9A8D-BE3178EBFAC5}"/>
              </a:ext>
            </a:extLst>
          </p:cNvPr>
          <p:cNvPicPr>
            <a:picLocks noChangeAspect="1"/>
          </p:cNvPicPr>
          <p:nvPr/>
        </p:nvPicPr>
        <p:blipFill>
          <a:blip r:embed="rId7"/>
          <a:stretch>
            <a:fillRect/>
          </a:stretch>
        </p:blipFill>
        <p:spPr>
          <a:xfrm>
            <a:off x="838200" y="4303238"/>
            <a:ext cx="10077450" cy="2263775"/>
          </a:xfrm>
          <a:prstGeom prst="rect">
            <a:avLst/>
          </a:prstGeom>
        </p:spPr>
      </p:pic>
    </p:spTree>
    <p:extLst>
      <p:ext uri="{BB962C8B-B14F-4D97-AF65-F5344CB8AC3E}">
        <p14:creationId xmlns:p14="http://schemas.microsoft.com/office/powerpoint/2010/main" val="1258260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B6C6-D578-460B-B479-063114501E4E}"/>
              </a:ext>
            </a:extLst>
          </p:cNvPr>
          <p:cNvSpPr>
            <a:spLocks noGrp="1"/>
          </p:cNvSpPr>
          <p:nvPr>
            <p:ph type="title"/>
          </p:nvPr>
        </p:nvSpPr>
        <p:spPr>
          <a:xfrm>
            <a:off x="838200" y="66676"/>
            <a:ext cx="10515600" cy="438150"/>
          </a:xfrm>
        </p:spPr>
        <p:txBody>
          <a:bodyPr>
            <a:normAutofit fontScale="90000"/>
          </a:bodyPr>
          <a:lstStyle/>
          <a:p>
            <a:r>
              <a:rPr lang="en-IN" dirty="0"/>
              <a:t>Gradient Descent</a:t>
            </a:r>
          </a:p>
        </p:txBody>
      </p:sp>
      <p:sp>
        <p:nvSpPr>
          <p:cNvPr id="3" name="Content Placeholder 2">
            <a:extLst>
              <a:ext uri="{FF2B5EF4-FFF2-40B4-BE49-F238E27FC236}">
                <a16:creationId xmlns:a16="http://schemas.microsoft.com/office/drawing/2014/main" id="{745FA8D5-E6DB-4873-8004-B616287A6225}"/>
              </a:ext>
            </a:extLst>
          </p:cNvPr>
          <p:cNvSpPr>
            <a:spLocks noGrp="1"/>
          </p:cNvSpPr>
          <p:nvPr>
            <p:ph idx="1"/>
          </p:nvPr>
        </p:nvSpPr>
        <p:spPr>
          <a:xfrm>
            <a:off x="838200" y="504826"/>
            <a:ext cx="10515600" cy="5672137"/>
          </a:xfrm>
        </p:spPr>
        <p:txBody>
          <a:bodyPr/>
          <a:lstStyle/>
          <a:p>
            <a:pPr marL="0" indent="0">
              <a:buNone/>
            </a:pPr>
            <a:r>
              <a:rPr lang="en-IN" dirty="0"/>
              <a:t>Weight </a:t>
            </a:r>
            <a:r>
              <a:rPr lang="en-IN" dirty="0" err="1"/>
              <a:t>Updation</a:t>
            </a:r>
            <a:r>
              <a:rPr lang="en-IN" dirty="0"/>
              <a:t> Formula- New weight is equal to old weight minus learning rate multiple by derivative(slope) of loss divided by derivative of old weight</a:t>
            </a:r>
          </a:p>
          <a:p>
            <a:pPr marL="0" indent="0">
              <a:buNone/>
            </a:pPr>
            <a:endParaRPr lang="en-IN" dirty="0"/>
          </a:p>
        </p:txBody>
      </p:sp>
      <p:pic>
        <p:nvPicPr>
          <p:cNvPr id="5" name="Picture 4">
            <a:extLst>
              <a:ext uri="{FF2B5EF4-FFF2-40B4-BE49-F238E27FC236}">
                <a16:creationId xmlns:a16="http://schemas.microsoft.com/office/drawing/2014/main" id="{A489E38E-D2F4-44CD-B63C-81DBB367E42E}"/>
              </a:ext>
            </a:extLst>
          </p:cNvPr>
          <p:cNvPicPr>
            <a:picLocks noChangeAspect="1"/>
          </p:cNvPicPr>
          <p:nvPr/>
        </p:nvPicPr>
        <p:blipFill>
          <a:blip r:embed="rId2"/>
          <a:stretch>
            <a:fillRect/>
          </a:stretch>
        </p:blipFill>
        <p:spPr>
          <a:xfrm>
            <a:off x="3009265" y="1357948"/>
            <a:ext cx="2724150" cy="838200"/>
          </a:xfrm>
          <a:prstGeom prst="rect">
            <a:avLst/>
          </a:prstGeom>
        </p:spPr>
      </p:pic>
      <p:pic>
        <p:nvPicPr>
          <p:cNvPr id="7" name="Picture 6">
            <a:extLst>
              <a:ext uri="{FF2B5EF4-FFF2-40B4-BE49-F238E27FC236}">
                <a16:creationId xmlns:a16="http://schemas.microsoft.com/office/drawing/2014/main" id="{938BFD90-8E20-477E-B3C2-9117E45B840D}"/>
              </a:ext>
            </a:extLst>
          </p:cNvPr>
          <p:cNvPicPr>
            <a:picLocks noChangeAspect="1"/>
          </p:cNvPicPr>
          <p:nvPr/>
        </p:nvPicPr>
        <p:blipFill>
          <a:blip r:embed="rId3"/>
          <a:stretch>
            <a:fillRect/>
          </a:stretch>
        </p:blipFill>
        <p:spPr>
          <a:xfrm>
            <a:off x="604520" y="2529840"/>
            <a:ext cx="7330440" cy="4261484"/>
          </a:xfrm>
          <a:prstGeom prst="rect">
            <a:avLst/>
          </a:prstGeom>
        </p:spPr>
      </p:pic>
      <p:sp>
        <p:nvSpPr>
          <p:cNvPr id="8" name="TextBox 7">
            <a:extLst>
              <a:ext uri="{FF2B5EF4-FFF2-40B4-BE49-F238E27FC236}">
                <a16:creationId xmlns:a16="http://schemas.microsoft.com/office/drawing/2014/main" id="{1694B55B-39EA-4597-9EAC-9F16C0C08FB7}"/>
              </a:ext>
            </a:extLst>
          </p:cNvPr>
          <p:cNvSpPr txBox="1"/>
          <p:nvPr/>
        </p:nvSpPr>
        <p:spPr>
          <a:xfrm>
            <a:off x="8524240" y="2529840"/>
            <a:ext cx="3342640" cy="3416320"/>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In traditional gradient descent, the goal is to minimize a cost or loss function J(θ), where θ represents the model parameters (weights and biases).</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Gradient descent iteratively updates θ by taking steps in the direction of the negative gradient of the cost function with respect to θ. This means moving in the direction that reduces the cost.</a:t>
            </a:r>
          </a:p>
        </p:txBody>
      </p:sp>
    </p:spTree>
    <p:extLst>
      <p:ext uri="{BB962C8B-B14F-4D97-AF65-F5344CB8AC3E}">
        <p14:creationId xmlns:p14="http://schemas.microsoft.com/office/powerpoint/2010/main" val="91377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B6C6-D578-460B-B479-063114501E4E}"/>
              </a:ext>
            </a:extLst>
          </p:cNvPr>
          <p:cNvSpPr>
            <a:spLocks noGrp="1"/>
          </p:cNvSpPr>
          <p:nvPr>
            <p:ph type="title"/>
          </p:nvPr>
        </p:nvSpPr>
        <p:spPr>
          <a:xfrm>
            <a:off x="838200" y="66676"/>
            <a:ext cx="10515600" cy="438150"/>
          </a:xfrm>
        </p:spPr>
        <p:txBody>
          <a:bodyPr>
            <a:normAutofit fontScale="90000"/>
          </a:bodyPr>
          <a:lstStyle/>
          <a:p>
            <a:r>
              <a:rPr lang="en-IN" dirty="0"/>
              <a:t>Gradient Descent and Stochastic Gradient Descent</a:t>
            </a:r>
          </a:p>
        </p:txBody>
      </p:sp>
      <p:pic>
        <p:nvPicPr>
          <p:cNvPr id="11" name="Content Placeholder 10">
            <a:extLst>
              <a:ext uri="{FF2B5EF4-FFF2-40B4-BE49-F238E27FC236}">
                <a16:creationId xmlns:a16="http://schemas.microsoft.com/office/drawing/2014/main" id="{FE740924-D0D6-4636-9644-B3BF4BF36C2A}"/>
              </a:ext>
            </a:extLst>
          </p:cNvPr>
          <p:cNvPicPr>
            <a:picLocks noGrp="1" noChangeAspect="1"/>
          </p:cNvPicPr>
          <p:nvPr>
            <p:ph idx="1"/>
          </p:nvPr>
        </p:nvPicPr>
        <p:blipFill>
          <a:blip r:embed="rId2"/>
          <a:stretch>
            <a:fillRect/>
          </a:stretch>
        </p:blipFill>
        <p:spPr>
          <a:xfrm>
            <a:off x="838200" y="584465"/>
            <a:ext cx="7929879" cy="3215375"/>
          </a:xfrm>
        </p:spPr>
      </p:pic>
      <p:pic>
        <p:nvPicPr>
          <p:cNvPr id="12" name="Content Placeholder 5">
            <a:extLst>
              <a:ext uri="{FF2B5EF4-FFF2-40B4-BE49-F238E27FC236}">
                <a16:creationId xmlns:a16="http://schemas.microsoft.com/office/drawing/2014/main" id="{5AA918D5-F8B3-4DBB-A879-D65A299FE23E}"/>
              </a:ext>
            </a:extLst>
          </p:cNvPr>
          <p:cNvPicPr>
            <a:picLocks noChangeAspect="1"/>
          </p:cNvPicPr>
          <p:nvPr/>
        </p:nvPicPr>
        <p:blipFill>
          <a:blip r:embed="rId3"/>
          <a:stretch>
            <a:fillRect/>
          </a:stretch>
        </p:blipFill>
        <p:spPr>
          <a:xfrm>
            <a:off x="838199" y="3879479"/>
            <a:ext cx="7929879" cy="2805431"/>
          </a:xfrm>
          <a:prstGeom prst="rect">
            <a:avLst/>
          </a:prstGeom>
        </p:spPr>
      </p:pic>
    </p:spTree>
    <p:extLst>
      <p:ext uri="{BB962C8B-B14F-4D97-AF65-F5344CB8AC3E}">
        <p14:creationId xmlns:p14="http://schemas.microsoft.com/office/powerpoint/2010/main" val="25049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48E1-3B0B-4AB5-8B05-38F8DC948637}"/>
              </a:ext>
            </a:extLst>
          </p:cNvPr>
          <p:cNvSpPr>
            <a:spLocks noGrp="1"/>
          </p:cNvSpPr>
          <p:nvPr>
            <p:ph type="title"/>
          </p:nvPr>
        </p:nvSpPr>
        <p:spPr>
          <a:xfrm>
            <a:off x="838200" y="365126"/>
            <a:ext cx="10515600" cy="844550"/>
          </a:xfrm>
        </p:spPr>
        <p:txBody>
          <a:bodyPr/>
          <a:lstStyle/>
          <a:p>
            <a:r>
              <a:rPr lang="en-IN" dirty="0"/>
              <a:t>Unsupervised Learning</a:t>
            </a:r>
          </a:p>
        </p:txBody>
      </p:sp>
      <p:sp>
        <p:nvSpPr>
          <p:cNvPr id="3" name="Content Placeholder 2">
            <a:extLst>
              <a:ext uri="{FF2B5EF4-FFF2-40B4-BE49-F238E27FC236}">
                <a16:creationId xmlns:a16="http://schemas.microsoft.com/office/drawing/2014/main" id="{4FF16202-B45B-493A-B276-0B3571BF3D5C}"/>
              </a:ext>
            </a:extLst>
          </p:cNvPr>
          <p:cNvSpPr>
            <a:spLocks noGrp="1"/>
          </p:cNvSpPr>
          <p:nvPr>
            <p:ph idx="1"/>
          </p:nvPr>
        </p:nvSpPr>
        <p:spPr>
          <a:xfrm>
            <a:off x="838200" y="1209676"/>
            <a:ext cx="10515600" cy="4967287"/>
          </a:xfrm>
        </p:spPr>
        <p:txBody>
          <a:bodyPr>
            <a:normAutofit fontScale="92500" lnSpcReduction="10000"/>
          </a:bodyPr>
          <a:lstStyle/>
          <a:p>
            <a:pPr marL="0" indent="0" algn="l">
              <a:buNone/>
            </a:pPr>
            <a:r>
              <a:rPr lang="en-US" b="0" i="0" dirty="0">
                <a:solidFill>
                  <a:srgbClr val="374151"/>
                </a:solidFill>
                <a:effectLst/>
                <a:latin typeface="Söhne"/>
              </a:rPr>
              <a:t>Unsupervised learning involves training an algorithm on unlabeled data, where the algorithm's objective is to find patterns or structures in the data without explicit target labels. The algorithm seeks to discover inherent relationships, groupings, or distributions within the data.</a:t>
            </a:r>
          </a:p>
          <a:p>
            <a:pPr marL="0" indent="0" algn="l">
              <a:buNone/>
            </a:pPr>
            <a:r>
              <a:rPr lang="en-US" b="0" i="0" dirty="0">
                <a:solidFill>
                  <a:srgbClr val="374151"/>
                </a:solidFill>
                <a:effectLst/>
                <a:latin typeface="Söhne"/>
              </a:rPr>
              <a:t>Examples of unsupervised learning tasks include:</a:t>
            </a:r>
          </a:p>
          <a:p>
            <a:pPr algn="l">
              <a:buFont typeface="Arial" panose="020B0604020202020204" pitchFamily="34" charset="0"/>
              <a:buChar char="•"/>
            </a:pPr>
            <a:r>
              <a:rPr lang="en-US" b="0" i="0" dirty="0">
                <a:solidFill>
                  <a:srgbClr val="374151"/>
                </a:solidFill>
                <a:effectLst/>
                <a:latin typeface="Söhne"/>
              </a:rPr>
              <a:t>Clustering: Grouping similar data points together (e.g., customer segmentation based on purchasing behavior).</a:t>
            </a:r>
          </a:p>
          <a:p>
            <a:pPr algn="l">
              <a:buFont typeface="Arial" panose="020B0604020202020204" pitchFamily="34" charset="0"/>
              <a:buChar char="•"/>
            </a:pPr>
            <a:r>
              <a:rPr lang="en-US" b="0" i="0" dirty="0">
                <a:solidFill>
                  <a:srgbClr val="374151"/>
                </a:solidFill>
                <a:effectLst/>
                <a:latin typeface="Söhne"/>
              </a:rPr>
              <a:t>Dimensionality Reduction: Reducing the number of input features while retaining meaningful information (e.g., Principal Component Analysis).</a:t>
            </a:r>
          </a:p>
          <a:p>
            <a:pPr algn="l">
              <a:buFont typeface="Arial" panose="020B0604020202020204" pitchFamily="34" charset="0"/>
              <a:buChar char="•"/>
            </a:pPr>
            <a:r>
              <a:rPr lang="en-US" b="0" i="0" dirty="0">
                <a:solidFill>
                  <a:srgbClr val="374151"/>
                </a:solidFill>
                <a:effectLst/>
                <a:latin typeface="Söhne"/>
              </a:rPr>
              <a:t>Anomaly Detection: Identifying unusual or rare instances in the data.</a:t>
            </a:r>
          </a:p>
          <a:p>
            <a:pPr marL="0" indent="0" algn="l">
              <a:buNone/>
            </a:pPr>
            <a:r>
              <a:rPr lang="en-US" b="0" i="0" dirty="0">
                <a:solidFill>
                  <a:srgbClr val="374151"/>
                </a:solidFill>
                <a:effectLst/>
                <a:latin typeface="Söhne"/>
              </a:rPr>
              <a:t>Unsupervised learning is used when there is no predefined notion of correct answers, and the algorithm explores the data's intrinsic properties to create meaningful representations.</a:t>
            </a:r>
          </a:p>
          <a:p>
            <a:pPr marL="0" indent="0">
              <a:buNone/>
            </a:pPr>
            <a:endParaRPr lang="en-IN" dirty="0"/>
          </a:p>
        </p:txBody>
      </p:sp>
    </p:spTree>
    <p:extLst>
      <p:ext uri="{BB962C8B-B14F-4D97-AF65-F5344CB8AC3E}">
        <p14:creationId xmlns:p14="http://schemas.microsoft.com/office/powerpoint/2010/main" val="1569660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B6C6-D578-460B-B479-063114501E4E}"/>
              </a:ext>
            </a:extLst>
          </p:cNvPr>
          <p:cNvSpPr>
            <a:spLocks noGrp="1"/>
          </p:cNvSpPr>
          <p:nvPr>
            <p:ph type="title"/>
          </p:nvPr>
        </p:nvSpPr>
        <p:spPr>
          <a:xfrm>
            <a:off x="838200" y="66676"/>
            <a:ext cx="10515600" cy="438150"/>
          </a:xfrm>
        </p:spPr>
        <p:txBody>
          <a:bodyPr>
            <a:normAutofit fontScale="90000"/>
          </a:bodyPr>
          <a:lstStyle/>
          <a:p>
            <a:r>
              <a:rPr lang="en-IN" dirty="0"/>
              <a:t>Gradient Descent and Stochastic Gradient Descent</a:t>
            </a:r>
          </a:p>
        </p:txBody>
      </p:sp>
      <p:pic>
        <p:nvPicPr>
          <p:cNvPr id="6" name="Content Placeholder 5">
            <a:extLst>
              <a:ext uri="{FF2B5EF4-FFF2-40B4-BE49-F238E27FC236}">
                <a16:creationId xmlns:a16="http://schemas.microsoft.com/office/drawing/2014/main" id="{9DCBD4AB-D5DC-406A-86AC-9BC930B8A7F3}"/>
              </a:ext>
            </a:extLst>
          </p:cNvPr>
          <p:cNvPicPr>
            <a:picLocks noGrp="1" noChangeAspect="1"/>
          </p:cNvPicPr>
          <p:nvPr>
            <p:ph idx="1"/>
          </p:nvPr>
        </p:nvPicPr>
        <p:blipFill>
          <a:blip r:embed="rId2"/>
          <a:stretch>
            <a:fillRect/>
          </a:stretch>
        </p:blipFill>
        <p:spPr>
          <a:xfrm>
            <a:off x="1026160" y="844550"/>
            <a:ext cx="10027920" cy="5076825"/>
          </a:xfrm>
        </p:spPr>
      </p:pic>
    </p:spTree>
    <p:extLst>
      <p:ext uri="{BB962C8B-B14F-4D97-AF65-F5344CB8AC3E}">
        <p14:creationId xmlns:p14="http://schemas.microsoft.com/office/powerpoint/2010/main" val="1677942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B3D1-D684-4894-B3E6-1FB08599F1F2}"/>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47307DB4-7D01-41CA-9CF9-4AA29EA1CCE6}"/>
              </a:ext>
            </a:extLst>
          </p:cNvPr>
          <p:cNvPicPr>
            <a:picLocks noGrp="1" noChangeAspect="1"/>
          </p:cNvPicPr>
          <p:nvPr>
            <p:ph idx="1"/>
          </p:nvPr>
        </p:nvPicPr>
        <p:blipFill>
          <a:blip r:embed="rId2"/>
          <a:stretch>
            <a:fillRect/>
          </a:stretch>
        </p:blipFill>
        <p:spPr>
          <a:xfrm>
            <a:off x="1213909" y="1797050"/>
            <a:ext cx="8011581" cy="4351338"/>
          </a:xfrm>
        </p:spPr>
      </p:pic>
    </p:spTree>
    <p:extLst>
      <p:ext uri="{BB962C8B-B14F-4D97-AF65-F5344CB8AC3E}">
        <p14:creationId xmlns:p14="http://schemas.microsoft.com/office/powerpoint/2010/main" val="2982923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FAF5-AF70-4A6F-BB13-410AB2B133C2}"/>
              </a:ext>
            </a:extLst>
          </p:cNvPr>
          <p:cNvSpPr>
            <a:spLocks noGrp="1"/>
          </p:cNvSpPr>
          <p:nvPr>
            <p:ph type="title"/>
          </p:nvPr>
        </p:nvSpPr>
        <p:spPr>
          <a:xfrm>
            <a:off x="751840" y="71121"/>
            <a:ext cx="10601960" cy="690879"/>
          </a:xfrm>
        </p:spPr>
        <p:txBody>
          <a:bodyPr>
            <a:normAutofit fontScale="90000"/>
          </a:bodyPr>
          <a:lstStyle/>
          <a:p>
            <a:r>
              <a:rPr lang="en-IN" dirty="0"/>
              <a:t>Key Metrics</a:t>
            </a:r>
          </a:p>
        </p:txBody>
      </p:sp>
      <p:pic>
        <p:nvPicPr>
          <p:cNvPr id="5" name="Content Placeholder 4">
            <a:extLst>
              <a:ext uri="{FF2B5EF4-FFF2-40B4-BE49-F238E27FC236}">
                <a16:creationId xmlns:a16="http://schemas.microsoft.com/office/drawing/2014/main" id="{2ABB326F-066E-4694-9BF2-CE7807EF1330}"/>
              </a:ext>
            </a:extLst>
          </p:cNvPr>
          <p:cNvPicPr>
            <a:picLocks noGrp="1" noChangeAspect="1"/>
          </p:cNvPicPr>
          <p:nvPr>
            <p:ph idx="1"/>
          </p:nvPr>
        </p:nvPicPr>
        <p:blipFill>
          <a:blip r:embed="rId2"/>
          <a:stretch>
            <a:fillRect/>
          </a:stretch>
        </p:blipFill>
        <p:spPr>
          <a:xfrm>
            <a:off x="751840" y="639604"/>
            <a:ext cx="8648700" cy="3952875"/>
          </a:xfrm>
        </p:spPr>
      </p:pic>
      <p:pic>
        <p:nvPicPr>
          <p:cNvPr id="7" name="Picture 6">
            <a:extLst>
              <a:ext uri="{FF2B5EF4-FFF2-40B4-BE49-F238E27FC236}">
                <a16:creationId xmlns:a16="http://schemas.microsoft.com/office/drawing/2014/main" id="{223443CA-7981-4E59-9C8A-4CD553038ED0}"/>
              </a:ext>
            </a:extLst>
          </p:cNvPr>
          <p:cNvPicPr>
            <a:picLocks noChangeAspect="1"/>
          </p:cNvPicPr>
          <p:nvPr/>
        </p:nvPicPr>
        <p:blipFill>
          <a:blip r:embed="rId3"/>
          <a:stretch>
            <a:fillRect/>
          </a:stretch>
        </p:blipFill>
        <p:spPr>
          <a:xfrm>
            <a:off x="704215" y="4592479"/>
            <a:ext cx="8696325" cy="2152650"/>
          </a:xfrm>
          <a:prstGeom prst="rect">
            <a:avLst/>
          </a:prstGeom>
        </p:spPr>
      </p:pic>
    </p:spTree>
    <p:extLst>
      <p:ext uri="{BB962C8B-B14F-4D97-AF65-F5344CB8AC3E}">
        <p14:creationId xmlns:p14="http://schemas.microsoft.com/office/powerpoint/2010/main" val="3078210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FAF5-AF70-4A6F-BB13-410AB2B133C2}"/>
              </a:ext>
            </a:extLst>
          </p:cNvPr>
          <p:cNvSpPr>
            <a:spLocks noGrp="1"/>
          </p:cNvSpPr>
          <p:nvPr>
            <p:ph type="title"/>
          </p:nvPr>
        </p:nvSpPr>
        <p:spPr>
          <a:xfrm>
            <a:off x="751840" y="71121"/>
            <a:ext cx="10601960" cy="690879"/>
          </a:xfrm>
        </p:spPr>
        <p:txBody>
          <a:bodyPr>
            <a:normAutofit fontScale="90000"/>
          </a:bodyPr>
          <a:lstStyle/>
          <a:p>
            <a:r>
              <a:rPr lang="en-IN" dirty="0"/>
              <a:t>Key Metrics</a:t>
            </a:r>
          </a:p>
        </p:txBody>
      </p:sp>
      <p:pic>
        <p:nvPicPr>
          <p:cNvPr id="8" name="Picture 7">
            <a:extLst>
              <a:ext uri="{FF2B5EF4-FFF2-40B4-BE49-F238E27FC236}">
                <a16:creationId xmlns:a16="http://schemas.microsoft.com/office/drawing/2014/main" id="{757F8B11-3C74-4AF1-83B3-EEB98B859B2E}"/>
              </a:ext>
            </a:extLst>
          </p:cNvPr>
          <p:cNvPicPr>
            <a:picLocks noChangeAspect="1"/>
          </p:cNvPicPr>
          <p:nvPr/>
        </p:nvPicPr>
        <p:blipFill>
          <a:blip r:embed="rId2"/>
          <a:stretch>
            <a:fillRect/>
          </a:stretch>
        </p:blipFill>
        <p:spPr>
          <a:xfrm>
            <a:off x="751840" y="762000"/>
            <a:ext cx="9560560" cy="5524500"/>
          </a:xfrm>
          <a:prstGeom prst="rect">
            <a:avLst/>
          </a:prstGeom>
        </p:spPr>
      </p:pic>
    </p:spTree>
    <p:extLst>
      <p:ext uri="{BB962C8B-B14F-4D97-AF65-F5344CB8AC3E}">
        <p14:creationId xmlns:p14="http://schemas.microsoft.com/office/powerpoint/2010/main" val="1756050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FAF5-AF70-4A6F-BB13-410AB2B133C2}"/>
              </a:ext>
            </a:extLst>
          </p:cNvPr>
          <p:cNvSpPr>
            <a:spLocks noGrp="1"/>
          </p:cNvSpPr>
          <p:nvPr>
            <p:ph type="title"/>
          </p:nvPr>
        </p:nvSpPr>
        <p:spPr>
          <a:xfrm>
            <a:off x="751840" y="71121"/>
            <a:ext cx="10601960" cy="690879"/>
          </a:xfrm>
        </p:spPr>
        <p:txBody>
          <a:bodyPr>
            <a:normAutofit fontScale="90000"/>
          </a:bodyPr>
          <a:lstStyle/>
          <a:p>
            <a:r>
              <a:rPr lang="en-IN" dirty="0"/>
              <a:t>Key Metrics</a:t>
            </a:r>
          </a:p>
        </p:txBody>
      </p:sp>
      <p:pic>
        <p:nvPicPr>
          <p:cNvPr id="4" name="Picture 3">
            <a:extLst>
              <a:ext uri="{FF2B5EF4-FFF2-40B4-BE49-F238E27FC236}">
                <a16:creationId xmlns:a16="http://schemas.microsoft.com/office/drawing/2014/main" id="{31FAA6E8-9944-4F5A-B942-7CE12A121D81}"/>
              </a:ext>
            </a:extLst>
          </p:cNvPr>
          <p:cNvPicPr>
            <a:picLocks noChangeAspect="1"/>
          </p:cNvPicPr>
          <p:nvPr/>
        </p:nvPicPr>
        <p:blipFill>
          <a:blip r:embed="rId2"/>
          <a:stretch>
            <a:fillRect/>
          </a:stretch>
        </p:blipFill>
        <p:spPr>
          <a:xfrm>
            <a:off x="838200" y="762000"/>
            <a:ext cx="9657080" cy="4676775"/>
          </a:xfrm>
          <a:prstGeom prst="rect">
            <a:avLst/>
          </a:prstGeom>
        </p:spPr>
      </p:pic>
    </p:spTree>
    <p:extLst>
      <p:ext uri="{BB962C8B-B14F-4D97-AF65-F5344CB8AC3E}">
        <p14:creationId xmlns:p14="http://schemas.microsoft.com/office/powerpoint/2010/main" val="2558549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CEDC-6D75-49F4-BA43-B9FADF586115}"/>
              </a:ext>
            </a:extLst>
          </p:cNvPr>
          <p:cNvSpPr>
            <a:spLocks noGrp="1"/>
          </p:cNvSpPr>
          <p:nvPr>
            <p:ph type="title"/>
          </p:nvPr>
        </p:nvSpPr>
        <p:spPr>
          <a:xfrm>
            <a:off x="838200" y="365125"/>
            <a:ext cx="10515600" cy="620395"/>
          </a:xfrm>
        </p:spPr>
        <p:txBody>
          <a:bodyPr>
            <a:normAutofit fontScale="90000"/>
          </a:bodyPr>
          <a:lstStyle/>
          <a:p>
            <a:r>
              <a:rPr lang="en-IN" dirty="0"/>
              <a:t>ROC AUC Curve</a:t>
            </a:r>
          </a:p>
        </p:txBody>
      </p:sp>
      <p:pic>
        <p:nvPicPr>
          <p:cNvPr id="5" name="Content Placeholder 4">
            <a:extLst>
              <a:ext uri="{FF2B5EF4-FFF2-40B4-BE49-F238E27FC236}">
                <a16:creationId xmlns:a16="http://schemas.microsoft.com/office/drawing/2014/main" id="{E65BCB55-93C2-470D-BBC5-51AA8BBB64A7}"/>
              </a:ext>
            </a:extLst>
          </p:cNvPr>
          <p:cNvPicPr>
            <a:picLocks noGrp="1" noChangeAspect="1"/>
          </p:cNvPicPr>
          <p:nvPr>
            <p:ph idx="1"/>
          </p:nvPr>
        </p:nvPicPr>
        <p:blipFill>
          <a:blip r:embed="rId2"/>
          <a:stretch>
            <a:fillRect/>
          </a:stretch>
        </p:blipFill>
        <p:spPr>
          <a:xfrm>
            <a:off x="124877" y="985520"/>
            <a:ext cx="6374565" cy="5303838"/>
          </a:xfrm>
        </p:spPr>
      </p:pic>
      <p:sp>
        <p:nvSpPr>
          <p:cNvPr id="6" name="TextBox 5">
            <a:extLst>
              <a:ext uri="{FF2B5EF4-FFF2-40B4-BE49-F238E27FC236}">
                <a16:creationId xmlns:a16="http://schemas.microsoft.com/office/drawing/2014/main" id="{DD5358FF-33CB-46AD-949B-F1BC3A6ED974}"/>
              </a:ext>
            </a:extLst>
          </p:cNvPr>
          <p:cNvSpPr txBox="1"/>
          <p:nvPr/>
        </p:nvSpPr>
        <p:spPr>
          <a:xfrm>
            <a:off x="6499442" y="229235"/>
            <a:ext cx="5428398" cy="2317115"/>
          </a:xfrm>
          <a:prstGeom prst="rect">
            <a:avLst/>
          </a:prstGeom>
          <a:noFill/>
        </p:spPr>
        <p:txBody>
          <a:bodyPr wrap="square" rtlCol="0">
            <a:spAutoFit/>
          </a:bodyPr>
          <a:lstStyle/>
          <a:p>
            <a:pPr algn="l" fontAlgn="base"/>
            <a:r>
              <a:rPr lang="en-US" b="1" i="0" dirty="0">
                <a:solidFill>
                  <a:srgbClr val="273239"/>
                </a:solidFill>
                <a:effectLst/>
                <a:latin typeface="Nunito" pitchFamily="2" charset="0"/>
              </a:rPr>
              <a:t>ROC Curve</a:t>
            </a:r>
          </a:p>
          <a:p>
            <a:pPr algn="l" fontAlgn="base"/>
            <a:r>
              <a:rPr lang="en-US" b="0" i="0" dirty="0">
                <a:solidFill>
                  <a:srgbClr val="273239"/>
                </a:solidFill>
                <a:effectLst/>
                <a:latin typeface="Nunito" pitchFamily="2" charset="0"/>
              </a:rPr>
              <a:t>ROC stands for Receiver Operating Characteristics, and the ROC curve is the graphical representation of the effectiveness of the binary classification model. It plots the true positive rate (TPR) vs the false positive rate (FPR) at different classification thresholds.</a:t>
            </a:r>
          </a:p>
          <a:p>
            <a:endParaRPr lang="en-IN" dirty="0"/>
          </a:p>
        </p:txBody>
      </p:sp>
      <p:sp>
        <p:nvSpPr>
          <p:cNvPr id="7" name="TextBox 6">
            <a:extLst>
              <a:ext uri="{FF2B5EF4-FFF2-40B4-BE49-F238E27FC236}">
                <a16:creationId xmlns:a16="http://schemas.microsoft.com/office/drawing/2014/main" id="{690910CF-283F-4D23-A2BA-44FB9FB82AD9}"/>
              </a:ext>
            </a:extLst>
          </p:cNvPr>
          <p:cNvSpPr txBox="1"/>
          <p:nvPr/>
        </p:nvSpPr>
        <p:spPr>
          <a:xfrm>
            <a:off x="6499442" y="2171700"/>
            <a:ext cx="5330608" cy="4524315"/>
          </a:xfrm>
          <a:prstGeom prst="rect">
            <a:avLst/>
          </a:prstGeom>
          <a:noFill/>
        </p:spPr>
        <p:txBody>
          <a:bodyPr wrap="square" rtlCol="0">
            <a:spAutoFit/>
          </a:bodyPr>
          <a:lstStyle/>
          <a:p>
            <a:pPr algn="l" fontAlgn="base"/>
            <a:r>
              <a:rPr lang="en-US" b="1" i="0" dirty="0">
                <a:solidFill>
                  <a:srgbClr val="273239"/>
                </a:solidFill>
                <a:effectLst/>
                <a:latin typeface="Nunito" pitchFamily="2" charset="0"/>
              </a:rPr>
              <a:t>AUC Curve:</a:t>
            </a:r>
          </a:p>
          <a:p>
            <a:pPr algn="l" fontAlgn="base"/>
            <a:r>
              <a:rPr lang="en-US" b="0" i="0" dirty="0">
                <a:solidFill>
                  <a:srgbClr val="273239"/>
                </a:solidFill>
                <a:effectLst/>
                <a:latin typeface="Nunito" pitchFamily="2" charset="0"/>
              </a:rPr>
              <a:t>AUC stands for Area Under the Curve, and the AUC curve represents the area under the ROC curve. It measures the overall performance of the binary classification model. As both TPR and FPR range between 0 to 1, So, the area will always lie between 0 and 1, and A greater value of AUC denotes better model performance. Our main goal is to maximize this area in order to have the highest TPR and lowest FPR at the given threshold. The AUC measures the probability that the model will assign a randomly chosen positive instance a higher predicted probability compared to a randomly chosen negative instance. </a:t>
            </a:r>
            <a:r>
              <a:rPr lang="en-US" b="1" i="1" dirty="0">
                <a:solidFill>
                  <a:srgbClr val="273239"/>
                </a:solidFill>
                <a:effectLst/>
                <a:latin typeface="Nunito" pitchFamily="2" charset="0"/>
              </a:rPr>
              <a:t>AUC measures how well a model is able to distinguish between classes.</a:t>
            </a:r>
            <a:endParaRPr lang="en-IN" dirty="0"/>
          </a:p>
        </p:txBody>
      </p:sp>
    </p:spTree>
    <p:extLst>
      <p:ext uri="{BB962C8B-B14F-4D97-AF65-F5344CB8AC3E}">
        <p14:creationId xmlns:p14="http://schemas.microsoft.com/office/powerpoint/2010/main" val="1373917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CEDC-6D75-49F4-BA43-B9FADF586115}"/>
              </a:ext>
            </a:extLst>
          </p:cNvPr>
          <p:cNvSpPr>
            <a:spLocks noGrp="1"/>
          </p:cNvSpPr>
          <p:nvPr>
            <p:ph type="title"/>
          </p:nvPr>
        </p:nvSpPr>
        <p:spPr>
          <a:xfrm>
            <a:off x="838200" y="365125"/>
            <a:ext cx="10515600" cy="620395"/>
          </a:xfrm>
        </p:spPr>
        <p:txBody>
          <a:bodyPr>
            <a:normAutofit fontScale="90000"/>
          </a:bodyPr>
          <a:lstStyle/>
          <a:p>
            <a:r>
              <a:rPr lang="en-IN" dirty="0"/>
              <a:t>ROC AUC Curve</a:t>
            </a:r>
          </a:p>
        </p:txBody>
      </p:sp>
      <p:pic>
        <p:nvPicPr>
          <p:cNvPr id="9" name="Picture 8">
            <a:extLst>
              <a:ext uri="{FF2B5EF4-FFF2-40B4-BE49-F238E27FC236}">
                <a16:creationId xmlns:a16="http://schemas.microsoft.com/office/drawing/2014/main" id="{1C6C2B99-ACD2-4460-A8F9-8E7C493AF2B7}"/>
              </a:ext>
            </a:extLst>
          </p:cNvPr>
          <p:cNvPicPr>
            <a:picLocks noChangeAspect="1"/>
          </p:cNvPicPr>
          <p:nvPr/>
        </p:nvPicPr>
        <p:blipFill>
          <a:blip r:embed="rId2"/>
          <a:stretch>
            <a:fillRect/>
          </a:stretch>
        </p:blipFill>
        <p:spPr>
          <a:xfrm>
            <a:off x="838200" y="1229360"/>
            <a:ext cx="9829800" cy="5263515"/>
          </a:xfrm>
          <a:prstGeom prst="rect">
            <a:avLst/>
          </a:prstGeom>
        </p:spPr>
      </p:pic>
    </p:spTree>
    <p:extLst>
      <p:ext uri="{BB962C8B-B14F-4D97-AF65-F5344CB8AC3E}">
        <p14:creationId xmlns:p14="http://schemas.microsoft.com/office/powerpoint/2010/main" val="105115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48E1-3B0B-4AB5-8B05-38F8DC948637}"/>
              </a:ext>
            </a:extLst>
          </p:cNvPr>
          <p:cNvSpPr>
            <a:spLocks noGrp="1"/>
          </p:cNvSpPr>
          <p:nvPr>
            <p:ph type="title"/>
          </p:nvPr>
        </p:nvSpPr>
        <p:spPr>
          <a:xfrm>
            <a:off x="838200" y="365126"/>
            <a:ext cx="10515600" cy="844550"/>
          </a:xfrm>
        </p:spPr>
        <p:txBody>
          <a:bodyPr/>
          <a:lstStyle/>
          <a:p>
            <a:r>
              <a:rPr lang="en-IN" dirty="0"/>
              <a:t>Semi-Supervised Learning</a:t>
            </a:r>
          </a:p>
        </p:txBody>
      </p:sp>
      <p:sp>
        <p:nvSpPr>
          <p:cNvPr id="3" name="Content Placeholder 2">
            <a:extLst>
              <a:ext uri="{FF2B5EF4-FFF2-40B4-BE49-F238E27FC236}">
                <a16:creationId xmlns:a16="http://schemas.microsoft.com/office/drawing/2014/main" id="{4FF16202-B45B-493A-B276-0B3571BF3D5C}"/>
              </a:ext>
            </a:extLst>
          </p:cNvPr>
          <p:cNvSpPr>
            <a:spLocks noGrp="1"/>
          </p:cNvSpPr>
          <p:nvPr>
            <p:ph idx="1"/>
          </p:nvPr>
        </p:nvSpPr>
        <p:spPr>
          <a:xfrm>
            <a:off x="838200" y="1209676"/>
            <a:ext cx="10515600" cy="5283198"/>
          </a:xfrm>
        </p:spPr>
        <p:txBody>
          <a:bodyPr>
            <a:normAutofit fontScale="92500" lnSpcReduction="20000"/>
          </a:bodyPr>
          <a:lstStyle/>
          <a:p>
            <a:pPr marL="0" indent="0">
              <a:buNone/>
            </a:pPr>
            <a:r>
              <a:rPr lang="en-US" b="0" i="0" dirty="0">
                <a:solidFill>
                  <a:srgbClr val="374151"/>
                </a:solidFill>
                <a:effectLst/>
                <a:latin typeface="Söhne"/>
              </a:rPr>
              <a:t>Semi-supervised learning is a hybrid approach that combines elements of both supervised and unsupervised learning. In this scenario, the training data contains a mix of labeled and unlabeled examples. The algorithm uses the labeled data to learn patterns and relationships just like in supervised learning, but it also leverages the unlabeled data to improve its understanding of the data distribution and uncover additional patterns.</a:t>
            </a:r>
          </a:p>
          <a:p>
            <a:pPr marL="0" indent="0">
              <a:buNone/>
            </a:pPr>
            <a:r>
              <a:rPr lang="en-US" b="0" i="0" dirty="0">
                <a:solidFill>
                  <a:srgbClr val="374151"/>
                </a:solidFill>
                <a:effectLst/>
                <a:latin typeface="Söhne"/>
              </a:rPr>
              <a:t>Semi-supervised learning is especially useful when obtaining large amounts of labeled data is expensive or time-consuming. By using a small amount of labeled data in combination with a larger amount of unlabeled data, the algorithm can potentially achieve better performance than pure supervised learning.</a:t>
            </a:r>
          </a:p>
          <a:p>
            <a:pPr marL="0" indent="0">
              <a:buNone/>
            </a:pPr>
            <a:r>
              <a:rPr lang="en-US" b="0" i="0" dirty="0">
                <a:solidFill>
                  <a:srgbClr val="374151"/>
                </a:solidFill>
                <a:effectLst/>
                <a:latin typeface="Söhne"/>
              </a:rPr>
              <a:t>In summary, supervised learning involves learning from labeled data, unsupervised learning focuses on discovering patterns in unlabeled data, and semi-supervised learning combines both labeled and unlabeled data to improve learning outcomes. The choice of which approach to use depends on the problem at hand, the availability of labeled data, and the desired outcomes.</a:t>
            </a: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43678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81E3-E774-49DC-899C-530CBE2C6E99}"/>
              </a:ext>
            </a:extLst>
          </p:cNvPr>
          <p:cNvSpPr>
            <a:spLocks noGrp="1"/>
          </p:cNvSpPr>
          <p:nvPr>
            <p:ph type="title"/>
          </p:nvPr>
        </p:nvSpPr>
        <p:spPr>
          <a:xfrm>
            <a:off x="838200" y="365126"/>
            <a:ext cx="10515600" cy="615950"/>
          </a:xfrm>
        </p:spPr>
        <p:txBody>
          <a:bodyPr>
            <a:normAutofit fontScale="90000"/>
          </a:bodyPr>
          <a:lstStyle/>
          <a:p>
            <a:r>
              <a:rPr lang="en-IN" dirty="0"/>
              <a:t>Linear Regression</a:t>
            </a:r>
          </a:p>
        </p:txBody>
      </p:sp>
      <p:sp>
        <p:nvSpPr>
          <p:cNvPr id="3" name="Content Placeholder 2">
            <a:extLst>
              <a:ext uri="{FF2B5EF4-FFF2-40B4-BE49-F238E27FC236}">
                <a16:creationId xmlns:a16="http://schemas.microsoft.com/office/drawing/2014/main" id="{9D1948A7-380D-46A6-A45B-7A895277A4FB}"/>
              </a:ext>
            </a:extLst>
          </p:cNvPr>
          <p:cNvSpPr>
            <a:spLocks noGrp="1"/>
          </p:cNvSpPr>
          <p:nvPr>
            <p:ph idx="1"/>
          </p:nvPr>
        </p:nvSpPr>
        <p:spPr>
          <a:xfrm>
            <a:off x="838200" y="981076"/>
            <a:ext cx="10515600" cy="5195887"/>
          </a:xfrm>
        </p:spPr>
        <p:txBody>
          <a:bodyPr/>
          <a:lstStyle/>
          <a:p>
            <a:pPr marL="0" indent="0">
              <a:buNone/>
            </a:pPr>
            <a:r>
              <a:rPr lang="en-US" b="0" i="0" dirty="0">
                <a:solidFill>
                  <a:srgbClr val="374151"/>
                </a:solidFill>
                <a:effectLst/>
                <a:latin typeface="Söhne"/>
              </a:rPr>
              <a:t>Linear regression is a fundamental statistical and machine learning technique used for modeling the relationship between a dependent variable (also called the target or response variable) and one or more independent variables (also called predictors or features). It assumes a linear relationship between the independent variables and the dependent variable. The goal of linear regression is to find the best-fitting linear equation that describes this relationship.</a:t>
            </a:r>
          </a:p>
          <a:p>
            <a:pPr marL="0" indent="0">
              <a:buNone/>
            </a:pPr>
            <a:r>
              <a:rPr lang="en-US" b="0" i="0" dirty="0">
                <a:solidFill>
                  <a:srgbClr val="374151"/>
                </a:solidFill>
                <a:effectLst/>
                <a:latin typeface="Söhne"/>
              </a:rPr>
              <a:t>A </a:t>
            </a:r>
            <a:r>
              <a:rPr lang="en-US" b="1" i="0" dirty="0">
                <a:effectLst/>
                <a:latin typeface="Söhne"/>
              </a:rPr>
              <a:t>causal relationship</a:t>
            </a:r>
            <a:r>
              <a:rPr lang="en-US" b="0" i="0" dirty="0">
                <a:solidFill>
                  <a:srgbClr val="374151"/>
                </a:solidFill>
                <a:effectLst/>
                <a:latin typeface="Söhne"/>
              </a:rPr>
              <a:t> is a connection between two or more variables where changes in one variable directly cause changes in another variable. In other words, a causal relationship implies that changes in the independent variable lead to changes in the dependent variable, and there is a cause-and-effect mechanism at play.</a:t>
            </a:r>
            <a:endParaRPr lang="en-IN" dirty="0"/>
          </a:p>
        </p:txBody>
      </p:sp>
    </p:spTree>
    <p:extLst>
      <p:ext uri="{BB962C8B-B14F-4D97-AF65-F5344CB8AC3E}">
        <p14:creationId xmlns:p14="http://schemas.microsoft.com/office/powerpoint/2010/main" val="428200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C7D4-B5AA-4068-9DF5-2E5215BB938A}"/>
              </a:ext>
            </a:extLst>
          </p:cNvPr>
          <p:cNvSpPr>
            <a:spLocks noGrp="1"/>
          </p:cNvSpPr>
          <p:nvPr>
            <p:ph type="title"/>
          </p:nvPr>
        </p:nvSpPr>
        <p:spPr>
          <a:xfrm>
            <a:off x="447040" y="365125"/>
            <a:ext cx="10906760" cy="528955"/>
          </a:xfrm>
        </p:spPr>
        <p:txBody>
          <a:bodyPr>
            <a:normAutofit fontScale="90000"/>
          </a:bodyPr>
          <a:lstStyle/>
          <a:p>
            <a:r>
              <a:rPr lang="en-IN" dirty="0"/>
              <a:t>Simple Linear Regression-</a:t>
            </a:r>
          </a:p>
        </p:txBody>
      </p:sp>
      <p:pic>
        <p:nvPicPr>
          <p:cNvPr id="4" name="Picture 3">
            <a:extLst>
              <a:ext uri="{FF2B5EF4-FFF2-40B4-BE49-F238E27FC236}">
                <a16:creationId xmlns:a16="http://schemas.microsoft.com/office/drawing/2014/main" id="{F5ADE37E-3857-49D2-9F06-7F8F97831EE8}"/>
              </a:ext>
            </a:extLst>
          </p:cNvPr>
          <p:cNvPicPr>
            <a:picLocks noChangeAspect="1"/>
          </p:cNvPicPr>
          <p:nvPr/>
        </p:nvPicPr>
        <p:blipFill>
          <a:blip r:embed="rId2"/>
          <a:stretch>
            <a:fillRect/>
          </a:stretch>
        </p:blipFill>
        <p:spPr>
          <a:xfrm>
            <a:off x="795020" y="1581150"/>
            <a:ext cx="4648200" cy="3695700"/>
          </a:xfrm>
          <a:prstGeom prst="rect">
            <a:avLst/>
          </a:prstGeom>
        </p:spPr>
      </p:pic>
      <p:pic>
        <p:nvPicPr>
          <p:cNvPr id="6" name="Picture 5">
            <a:extLst>
              <a:ext uri="{FF2B5EF4-FFF2-40B4-BE49-F238E27FC236}">
                <a16:creationId xmlns:a16="http://schemas.microsoft.com/office/drawing/2014/main" id="{E162018F-A62C-4D85-A979-03FE3F3C35E4}"/>
              </a:ext>
            </a:extLst>
          </p:cNvPr>
          <p:cNvPicPr>
            <a:picLocks noChangeAspect="1"/>
          </p:cNvPicPr>
          <p:nvPr/>
        </p:nvPicPr>
        <p:blipFill>
          <a:blip r:embed="rId3"/>
          <a:stretch>
            <a:fillRect/>
          </a:stretch>
        </p:blipFill>
        <p:spPr>
          <a:xfrm>
            <a:off x="5900420" y="1944052"/>
            <a:ext cx="5314950" cy="3152775"/>
          </a:xfrm>
          <a:prstGeom prst="rect">
            <a:avLst/>
          </a:prstGeom>
        </p:spPr>
      </p:pic>
      <p:sp>
        <p:nvSpPr>
          <p:cNvPr id="7" name="TextBox 6">
            <a:extLst>
              <a:ext uri="{FF2B5EF4-FFF2-40B4-BE49-F238E27FC236}">
                <a16:creationId xmlns:a16="http://schemas.microsoft.com/office/drawing/2014/main" id="{F3DA3243-DF0C-4AC2-8D38-22D72A0F9533}"/>
              </a:ext>
            </a:extLst>
          </p:cNvPr>
          <p:cNvSpPr txBox="1"/>
          <p:nvPr/>
        </p:nvSpPr>
        <p:spPr>
          <a:xfrm>
            <a:off x="6248400" y="1581150"/>
            <a:ext cx="1076960" cy="400110"/>
          </a:xfrm>
          <a:prstGeom prst="rect">
            <a:avLst/>
          </a:prstGeom>
          <a:noFill/>
        </p:spPr>
        <p:txBody>
          <a:bodyPr wrap="square" rtlCol="0">
            <a:spAutoFit/>
          </a:bodyPr>
          <a:lstStyle/>
          <a:p>
            <a:r>
              <a:rPr lang="en-IN" sz="1000" dirty="0"/>
              <a:t>y (Tonnes) Onion Yield</a:t>
            </a:r>
          </a:p>
        </p:txBody>
      </p:sp>
      <p:sp>
        <p:nvSpPr>
          <p:cNvPr id="8" name="TextBox 7">
            <a:extLst>
              <a:ext uri="{FF2B5EF4-FFF2-40B4-BE49-F238E27FC236}">
                <a16:creationId xmlns:a16="http://schemas.microsoft.com/office/drawing/2014/main" id="{800308D8-FBBF-4EFC-BE02-430229DA7A9F}"/>
              </a:ext>
            </a:extLst>
          </p:cNvPr>
          <p:cNvSpPr txBox="1"/>
          <p:nvPr/>
        </p:nvSpPr>
        <p:spPr>
          <a:xfrm>
            <a:off x="9956800" y="5096827"/>
            <a:ext cx="1137920" cy="246221"/>
          </a:xfrm>
          <a:prstGeom prst="rect">
            <a:avLst/>
          </a:prstGeom>
          <a:noFill/>
        </p:spPr>
        <p:txBody>
          <a:bodyPr wrap="square" rtlCol="0">
            <a:spAutoFit/>
          </a:bodyPr>
          <a:lstStyle/>
          <a:p>
            <a:r>
              <a:rPr lang="en-IN" sz="1000" dirty="0"/>
              <a:t>X (kg) Fertilizer</a:t>
            </a:r>
          </a:p>
        </p:txBody>
      </p:sp>
      <p:sp>
        <p:nvSpPr>
          <p:cNvPr id="9" name="TextBox 8">
            <a:extLst>
              <a:ext uri="{FF2B5EF4-FFF2-40B4-BE49-F238E27FC236}">
                <a16:creationId xmlns:a16="http://schemas.microsoft.com/office/drawing/2014/main" id="{668EC248-23E8-42F0-808D-EBD1BF8B968A}"/>
              </a:ext>
            </a:extLst>
          </p:cNvPr>
          <p:cNvSpPr txBox="1"/>
          <p:nvPr/>
        </p:nvSpPr>
        <p:spPr>
          <a:xfrm>
            <a:off x="1171575" y="5591175"/>
            <a:ext cx="9923145" cy="369332"/>
          </a:xfrm>
          <a:prstGeom prst="rect">
            <a:avLst/>
          </a:prstGeom>
          <a:noFill/>
        </p:spPr>
        <p:txBody>
          <a:bodyPr wrap="square" rtlCol="0">
            <a:spAutoFit/>
          </a:bodyPr>
          <a:lstStyle/>
          <a:p>
            <a:r>
              <a:rPr lang="en-US" dirty="0"/>
              <a:t>Least Squares stands for minimum squares error or SSE</a:t>
            </a:r>
            <a:endParaRPr lang="en-IN" dirty="0"/>
          </a:p>
        </p:txBody>
      </p:sp>
    </p:spTree>
    <p:extLst>
      <p:ext uri="{BB962C8B-B14F-4D97-AF65-F5344CB8AC3E}">
        <p14:creationId xmlns:p14="http://schemas.microsoft.com/office/powerpoint/2010/main" val="215760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FDEC-2B78-4706-A899-C9BBF4CB0A4A}"/>
              </a:ext>
            </a:extLst>
          </p:cNvPr>
          <p:cNvSpPr>
            <a:spLocks noGrp="1"/>
          </p:cNvSpPr>
          <p:nvPr>
            <p:ph type="title"/>
          </p:nvPr>
        </p:nvSpPr>
        <p:spPr>
          <a:xfrm>
            <a:off x="838200" y="365126"/>
            <a:ext cx="10515600" cy="539750"/>
          </a:xfrm>
        </p:spPr>
        <p:txBody>
          <a:bodyPr>
            <a:normAutofit fontScale="90000"/>
          </a:bodyPr>
          <a:lstStyle/>
          <a:p>
            <a:r>
              <a:rPr lang="en-IN" dirty="0"/>
              <a:t>Least Square Linear Equation</a:t>
            </a:r>
          </a:p>
        </p:txBody>
      </p:sp>
      <p:pic>
        <p:nvPicPr>
          <p:cNvPr id="5" name="Content Placeholder 4">
            <a:extLst>
              <a:ext uri="{FF2B5EF4-FFF2-40B4-BE49-F238E27FC236}">
                <a16:creationId xmlns:a16="http://schemas.microsoft.com/office/drawing/2014/main" id="{D9023979-EE59-4162-8E34-33AC94AE34DE}"/>
              </a:ext>
            </a:extLst>
          </p:cNvPr>
          <p:cNvPicPr>
            <a:picLocks noGrp="1" noChangeAspect="1"/>
          </p:cNvPicPr>
          <p:nvPr>
            <p:ph idx="1"/>
          </p:nvPr>
        </p:nvPicPr>
        <p:blipFill>
          <a:blip r:embed="rId2"/>
          <a:stretch>
            <a:fillRect/>
          </a:stretch>
        </p:blipFill>
        <p:spPr>
          <a:xfrm>
            <a:off x="497840" y="1050131"/>
            <a:ext cx="5852160" cy="4981575"/>
          </a:xfrm>
        </p:spPr>
      </p:pic>
      <p:pic>
        <p:nvPicPr>
          <p:cNvPr id="7" name="Picture 6">
            <a:extLst>
              <a:ext uri="{FF2B5EF4-FFF2-40B4-BE49-F238E27FC236}">
                <a16:creationId xmlns:a16="http://schemas.microsoft.com/office/drawing/2014/main" id="{752A2B4A-CCC6-48DB-AB42-522F7DE6705C}"/>
              </a:ext>
            </a:extLst>
          </p:cNvPr>
          <p:cNvPicPr>
            <a:picLocks noChangeAspect="1"/>
          </p:cNvPicPr>
          <p:nvPr/>
        </p:nvPicPr>
        <p:blipFill>
          <a:blip r:embed="rId3"/>
          <a:stretch>
            <a:fillRect/>
          </a:stretch>
        </p:blipFill>
        <p:spPr>
          <a:xfrm>
            <a:off x="6350000" y="1050131"/>
            <a:ext cx="5842000" cy="4981575"/>
          </a:xfrm>
          <a:prstGeom prst="rect">
            <a:avLst/>
          </a:prstGeom>
        </p:spPr>
      </p:pic>
    </p:spTree>
    <p:extLst>
      <p:ext uri="{BB962C8B-B14F-4D97-AF65-F5344CB8AC3E}">
        <p14:creationId xmlns:p14="http://schemas.microsoft.com/office/powerpoint/2010/main" val="19136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9270-0E1F-4500-9579-EE4EB779B7E1}"/>
              </a:ext>
            </a:extLst>
          </p:cNvPr>
          <p:cNvSpPr>
            <a:spLocks noGrp="1"/>
          </p:cNvSpPr>
          <p:nvPr>
            <p:ph type="title"/>
          </p:nvPr>
        </p:nvSpPr>
        <p:spPr>
          <a:xfrm>
            <a:off x="838200" y="365125"/>
            <a:ext cx="10515600" cy="600075"/>
          </a:xfrm>
        </p:spPr>
        <p:txBody>
          <a:bodyPr>
            <a:normAutofit fontScale="90000"/>
          </a:bodyPr>
          <a:lstStyle/>
          <a:p>
            <a:r>
              <a:rPr lang="en-IN" dirty="0"/>
              <a:t>Multiple Linear Regression</a:t>
            </a:r>
          </a:p>
        </p:txBody>
      </p:sp>
      <p:pic>
        <p:nvPicPr>
          <p:cNvPr id="4" name="Picture 3">
            <a:extLst>
              <a:ext uri="{FF2B5EF4-FFF2-40B4-BE49-F238E27FC236}">
                <a16:creationId xmlns:a16="http://schemas.microsoft.com/office/drawing/2014/main" id="{75F14119-8E7E-480B-83F0-5EFEA09BA2B4}"/>
              </a:ext>
            </a:extLst>
          </p:cNvPr>
          <p:cNvPicPr>
            <a:picLocks noChangeAspect="1"/>
          </p:cNvPicPr>
          <p:nvPr/>
        </p:nvPicPr>
        <p:blipFill>
          <a:blip r:embed="rId2"/>
          <a:stretch>
            <a:fillRect/>
          </a:stretch>
        </p:blipFill>
        <p:spPr>
          <a:xfrm>
            <a:off x="838200" y="965200"/>
            <a:ext cx="9715500" cy="2809875"/>
          </a:xfrm>
          <a:prstGeom prst="rect">
            <a:avLst/>
          </a:prstGeom>
        </p:spPr>
      </p:pic>
      <p:pic>
        <p:nvPicPr>
          <p:cNvPr id="6" name="Picture 5">
            <a:extLst>
              <a:ext uri="{FF2B5EF4-FFF2-40B4-BE49-F238E27FC236}">
                <a16:creationId xmlns:a16="http://schemas.microsoft.com/office/drawing/2014/main" id="{186A6BC6-F1D2-43BF-BEFC-8EB72FDC4118}"/>
              </a:ext>
            </a:extLst>
          </p:cNvPr>
          <p:cNvPicPr>
            <a:picLocks noChangeAspect="1"/>
          </p:cNvPicPr>
          <p:nvPr/>
        </p:nvPicPr>
        <p:blipFill>
          <a:blip r:embed="rId3"/>
          <a:stretch>
            <a:fillRect/>
          </a:stretch>
        </p:blipFill>
        <p:spPr>
          <a:xfrm>
            <a:off x="1314450" y="4037012"/>
            <a:ext cx="8763000" cy="676275"/>
          </a:xfrm>
          <a:prstGeom prst="rect">
            <a:avLst/>
          </a:prstGeom>
        </p:spPr>
      </p:pic>
      <p:sp>
        <p:nvSpPr>
          <p:cNvPr id="7" name="TextBox 6">
            <a:extLst>
              <a:ext uri="{FF2B5EF4-FFF2-40B4-BE49-F238E27FC236}">
                <a16:creationId xmlns:a16="http://schemas.microsoft.com/office/drawing/2014/main" id="{AB9A7831-13EE-41AE-A6BC-B24A53B48CDA}"/>
              </a:ext>
            </a:extLst>
          </p:cNvPr>
          <p:cNvSpPr txBox="1"/>
          <p:nvPr/>
        </p:nvSpPr>
        <p:spPr>
          <a:xfrm>
            <a:off x="650240" y="4165600"/>
            <a:ext cx="908050" cy="369332"/>
          </a:xfrm>
          <a:prstGeom prst="rect">
            <a:avLst/>
          </a:prstGeom>
          <a:noFill/>
        </p:spPr>
        <p:txBody>
          <a:bodyPr wrap="square" rtlCol="0">
            <a:spAutoFit/>
          </a:bodyPr>
          <a:lstStyle/>
          <a:p>
            <a:r>
              <a:rPr lang="en-IN" dirty="0"/>
              <a:t>Onion</a:t>
            </a:r>
          </a:p>
        </p:txBody>
      </p:sp>
    </p:spTree>
    <p:extLst>
      <p:ext uri="{BB962C8B-B14F-4D97-AF65-F5344CB8AC3E}">
        <p14:creationId xmlns:p14="http://schemas.microsoft.com/office/powerpoint/2010/main" val="19449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5045</Words>
  <Application>Microsoft Office PowerPoint</Application>
  <PresentationFormat>Widescreen</PresentationFormat>
  <Paragraphs>252</Paragraphs>
  <Slides>46</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__fkGroteskNeue_532e43</vt:lpstr>
      <vt:lpstr>Arial</vt:lpstr>
      <vt:lpstr>Calibri</vt:lpstr>
      <vt:lpstr>Calibri Light</vt:lpstr>
      <vt:lpstr>Consolas</vt:lpstr>
      <vt:lpstr>Courier New</vt:lpstr>
      <vt:lpstr>Google Sans</vt:lpstr>
      <vt:lpstr>Lato</vt:lpstr>
      <vt:lpstr>MathJax_Main</vt:lpstr>
      <vt:lpstr>MathJax_Math-italic</vt:lpstr>
      <vt:lpstr>Nunito</vt:lpstr>
      <vt:lpstr>Roboto</vt:lpstr>
      <vt:lpstr>sohne</vt:lpstr>
      <vt:lpstr>Söhne</vt:lpstr>
      <vt:lpstr>source-serif-pro</vt:lpstr>
      <vt:lpstr>Symbol</vt:lpstr>
      <vt:lpstr>var(--font-berkeley-mono)</vt:lpstr>
      <vt:lpstr>Office Theme</vt:lpstr>
      <vt:lpstr>Parametric vs Non-Parametric ML Algorithms</vt:lpstr>
      <vt:lpstr>Regression vs Classification</vt:lpstr>
      <vt:lpstr>Supervised Learning</vt:lpstr>
      <vt:lpstr>Unsupervised Learning</vt:lpstr>
      <vt:lpstr>Semi-Supervised Learning</vt:lpstr>
      <vt:lpstr>Linear Regression</vt:lpstr>
      <vt:lpstr>Simple Linear Regression-</vt:lpstr>
      <vt:lpstr>Least Square Linear Equation</vt:lpstr>
      <vt:lpstr>Multiple Linear Regression</vt:lpstr>
      <vt:lpstr>Assumptions of Linear Regression</vt:lpstr>
      <vt:lpstr>Assumptions of Linear Regression</vt:lpstr>
      <vt:lpstr>Assumptions of Linear Regression</vt:lpstr>
      <vt:lpstr>Math Behind Linear Regression</vt:lpstr>
      <vt:lpstr>Math Behind Linear Regression</vt:lpstr>
      <vt:lpstr>Math Behind Linear Regression</vt:lpstr>
      <vt:lpstr>Decomposition Variability</vt:lpstr>
      <vt:lpstr>Decomposition Variability-AIC</vt:lpstr>
      <vt:lpstr>Decomposition Variability-BIC</vt:lpstr>
      <vt:lpstr>R-Squared</vt:lpstr>
      <vt:lpstr>Adjusted R-Squared</vt:lpstr>
      <vt:lpstr>Feature Scaling</vt:lpstr>
      <vt:lpstr>Feature Scaling</vt:lpstr>
      <vt:lpstr>Feature Selection</vt:lpstr>
      <vt:lpstr>Regularization</vt:lpstr>
      <vt:lpstr>Bias Variance Trade-off</vt:lpstr>
      <vt:lpstr>Bias Variance Trade-off</vt:lpstr>
      <vt:lpstr>PowerPoint Presentation</vt:lpstr>
      <vt:lpstr>Difference between Fit,Transform and Fit_Transform methods</vt:lpstr>
      <vt:lpstr>Fine Tuning Linear Regression model using SGDRegressor</vt:lpstr>
      <vt:lpstr>Cross Validation</vt:lpstr>
      <vt:lpstr>Cross Validation</vt:lpstr>
      <vt:lpstr>Classification</vt:lpstr>
      <vt:lpstr>Logistic Regression</vt:lpstr>
      <vt:lpstr>Maximum Likelihood</vt:lpstr>
      <vt:lpstr>Maximum Likelihood</vt:lpstr>
      <vt:lpstr>Odds Ratio</vt:lpstr>
      <vt:lpstr>Sigmoid Function</vt:lpstr>
      <vt:lpstr>Gradient Descent</vt:lpstr>
      <vt:lpstr>Gradient Descent and Stochastic Gradient Descent</vt:lpstr>
      <vt:lpstr>Gradient Descent and Stochastic Gradient Descent</vt:lpstr>
      <vt:lpstr>Confusion Matrix</vt:lpstr>
      <vt:lpstr>Key Metrics</vt:lpstr>
      <vt:lpstr>Key Metrics</vt:lpstr>
      <vt:lpstr>Key Metrics</vt:lpstr>
      <vt:lpstr>ROC AUC Curve</vt:lpstr>
      <vt:lpstr>ROC AUC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Parametric vs Non-Parametric ML Algorithms</dc:title>
  <dc:creator>Sumit Kaushik</dc:creator>
  <cp:lastModifiedBy>Sumit Kaushik</cp:lastModifiedBy>
  <cp:revision>59</cp:revision>
  <dcterms:created xsi:type="dcterms:W3CDTF">2023-08-30T00:24:18Z</dcterms:created>
  <dcterms:modified xsi:type="dcterms:W3CDTF">2023-09-04T01:28:36Z</dcterms:modified>
</cp:coreProperties>
</file>