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B2B7-2705-470B-B29D-DD284C88A4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3A6FC96-D68E-4A2D-9807-DC02507D79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AE694A7-371D-4B61-8BA4-2B510D9CFC5C}"/>
              </a:ext>
            </a:extLst>
          </p:cNvPr>
          <p:cNvSpPr>
            <a:spLocks noGrp="1"/>
          </p:cNvSpPr>
          <p:nvPr>
            <p:ph type="dt" sz="half" idx="10"/>
          </p:nvPr>
        </p:nvSpPr>
        <p:spPr/>
        <p:txBody>
          <a:bodyPr/>
          <a:lstStyle/>
          <a:p>
            <a:fld id="{B36F7110-6737-4778-A9DF-E4A8E0787FA6}" type="datetimeFigureOut">
              <a:rPr lang="en-IN" smtClean="0"/>
              <a:t>30-10-2023</a:t>
            </a:fld>
            <a:endParaRPr lang="en-IN"/>
          </a:p>
        </p:txBody>
      </p:sp>
      <p:sp>
        <p:nvSpPr>
          <p:cNvPr id="5" name="Footer Placeholder 4">
            <a:extLst>
              <a:ext uri="{FF2B5EF4-FFF2-40B4-BE49-F238E27FC236}">
                <a16:creationId xmlns:a16="http://schemas.microsoft.com/office/drawing/2014/main" id="{0706D583-C2CD-44B3-9900-26FB89CD8A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7DF1BE-58F1-4F80-902B-1BBE21D07372}"/>
              </a:ext>
            </a:extLst>
          </p:cNvPr>
          <p:cNvSpPr>
            <a:spLocks noGrp="1"/>
          </p:cNvSpPr>
          <p:nvPr>
            <p:ph type="sldNum" sz="quarter" idx="12"/>
          </p:nvPr>
        </p:nvSpPr>
        <p:spPr/>
        <p:txBody>
          <a:bodyPr/>
          <a:lstStyle/>
          <a:p>
            <a:fld id="{6339EDBB-9E92-4288-99C4-0DB5BEA65E38}" type="slidenum">
              <a:rPr lang="en-IN" smtClean="0"/>
              <a:t>‹#›</a:t>
            </a:fld>
            <a:endParaRPr lang="en-IN"/>
          </a:p>
        </p:txBody>
      </p:sp>
    </p:spTree>
    <p:extLst>
      <p:ext uri="{BB962C8B-B14F-4D97-AF65-F5344CB8AC3E}">
        <p14:creationId xmlns:p14="http://schemas.microsoft.com/office/powerpoint/2010/main" val="880752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C55E8-2A30-4F16-ABA7-EC2C8E3ACEB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ADC7D2-D74A-42CA-8DF5-B0426CCB3A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812B6D-29D0-4798-9455-D1B97D996588}"/>
              </a:ext>
            </a:extLst>
          </p:cNvPr>
          <p:cNvSpPr>
            <a:spLocks noGrp="1"/>
          </p:cNvSpPr>
          <p:nvPr>
            <p:ph type="dt" sz="half" idx="10"/>
          </p:nvPr>
        </p:nvSpPr>
        <p:spPr/>
        <p:txBody>
          <a:bodyPr/>
          <a:lstStyle/>
          <a:p>
            <a:fld id="{B36F7110-6737-4778-A9DF-E4A8E0787FA6}" type="datetimeFigureOut">
              <a:rPr lang="en-IN" smtClean="0"/>
              <a:t>30-10-2023</a:t>
            </a:fld>
            <a:endParaRPr lang="en-IN"/>
          </a:p>
        </p:txBody>
      </p:sp>
      <p:sp>
        <p:nvSpPr>
          <p:cNvPr id="5" name="Footer Placeholder 4">
            <a:extLst>
              <a:ext uri="{FF2B5EF4-FFF2-40B4-BE49-F238E27FC236}">
                <a16:creationId xmlns:a16="http://schemas.microsoft.com/office/drawing/2014/main" id="{850AAB0F-4837-41CD-83F7-8A7861FB33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FCB32D-252E-46D1-80B2-C0C2AADC37A0}"/>
              </a:ext>
            </a:extLst>
          </p:cNvPr>
          <p:cNvSpPr>
            <a:spLocks noGrp="1"/>
          </p:cNvSpPr>
          <p:nvPr>
            <p:ph type="sldNum" sz="quarter" idx="12"/>
          </p:nvPr>
        </p:nvSpPr>
        <p:spPr/>
        <p:txBody>
          <a:bodyPr/>
          <a:lstStyle/>
          <a:p>
            <a:fld id="{6339EDBB-9E92-4288-99C4-0DB5BEA65E38}" type="slidenum">
              <a:rPr lang="en-IN" smtClean="0"/>
              <a:t>‹#›</a:t>
            </a:fld>
            <a:endParaRPr lang="en-IN"/>
          </a:p>
        </p:txBody>
      </p:sp>
    </p:spTree>
    <p:extLst>
      <p:ext uri="{BB962C8B-B14F-4D97-AF65-F5344CB8AC3E}">
        <p14:creationId xmlns:p14="http://schemas.microsoft.com/office/powerpoint/2010/main" val="3950139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4948E9-A500-4E46-BA2D-0057AA26EB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3EBB1F-816B-4C6E-ABE9-7FA7CF63E5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82DF54-817E-4E15-9E35-CEDFDD45390B}"/>
              </a:ext>
            </a:extLst>
          </p:cNvPr>
          <p:cNvSpPr>
            <a:spLocks noGrp="1"/>
          </p:cNvSpPr>
          <p:nvPr>
            <p:ph type="dt" sz="half" idx="10"/>
          </p:nvPr>
        </p:nvSpPr>
        <p:spPr/>
        <p:txBody>
          <a:bodyPr/>
          <a:lstStyle/>
          <a:p>
            <a:fld id="{B36F7110-6737-4778-A9DF-E4A8E0787FA6}" type="datetimeFigureOut">
              <a:rPr lang="en-IN" smtClean="0"/>
              <a:t>30-10-2023</a:t>
            </a:fld>
            <a:endParaRPr lang="en-IN"/>
          </a:p>
        </p:txBody>
      </p:sp>
      <p:sp>
        <p:nvSpPr>
          <p:cNvPr id="5" name="Footer Placeholder 4">
            <a:extLst>
              <a:ext uri="{FF2B5EF4-FFF2-40B4-BE49-F238E27FC236}">
                <a16:creationId xmlns:a16="http://schemas.microsoft.com/office/drawing/2014/main" id="{F12F8822-4E10-4EC7-A444-4D905326AE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F57251-7FBC-4BE5-96D5-4E6E80AE8C38}"/>
              </a:ext>
            </a:extLst>
          </p:cNvPr>
          <p:cNvSpPr>
            <a:spLocks noGrp="1"/>
          </p:cNvSpPr>
          <p:nvPr>
            <p:ph type="sldNum" sz="quarter" idx="12"/>
          </p:nvPr>
        </p:nvSpPr>
        <p:spPr/>
        <p:txBody>
          <a:bodyPr/>
          <a:lstStyle/>
          <a:p>
            <a:fld id="{6339EDBB-9E92-4288-99C4-0DB5BEA65E38}" type="slidenum">
              <a:rPr lang="en-IN" smtClean="0"/>
              <a:t>‹#›</a:t>
            </a:fld>
            <a:endParaRPr lang="en-IN"/>
          </a:p>
        </p:txBody>
      </p:sp>
    </p:spTree>
    <p:extLst>
      <p:ext uri="{BB962C8B-B14F-4D97-AF65-F5344CB8AC3E}">
        <p14:creationId xmlns:p14="http://schemas.microsoft.com/office/powerpoint/2010/main" val="3198553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1C6D5-C1AA-45AD-9C98-098A1107E9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C37992-B9A4-4E72-8BB1-EE25995A25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10CCFB-9178-4A17-9249-1276C613C726}"/>
              </a:ext>
            </a:extLst>
          </p:cNvPr>
          <p:cNvSpPr>
            <a:spLocks noGrp="1"/>
          </p:cNvSpPr>
          <p:nvPr>
            <p:ph type="dt" sz="half" idx="10"/>
          </p:nvPr>
        </p:nvSpPr>
        <p:spPr/>
        <p:txBody>
          <a:bodyPr/>
          <a:lstStyle/>
          <a:p>
            <a:fld id="{B36F7110-6737-4778-A9DF-E4A8E0787FA6}" type="datetimeFigureOut">
              <a:rPr lang="en-IN" smtClean="0"/>
              <a:t>30-10-2023</a:t>
            </a:fld>
            <a:endParaRPr lang="en-IN"/>
          </a:p>
        </p:txBody>
      </p:sp>
      <p:sp>
        <p:nvSpPr>
          <p:cNvPr id="5" name="Footer Placeholder 4">
            <a:extLst>
              <a:ext uri="{FF2B5EF4-FFF2-40B4-BE49-F238E27FC236}">
                <a16:creationId xmlns:a16="http://schemas.microsoft.com/office/drawing/2014/main" id="{5E667B4C-C42D-4967-AA33-EB9B681CBD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37111E-30D3-4F06-BA42-EB3116EFDDC5}"/>
              </a:ext>
            </a:extLst>
          </p:cNvPr>
          <p:cNvSpPr>
            <a:spLocks noGrp="1"/>
          </p:cNvSpPr>
          <p:nvPr>
            <p:ph type="sldNum" sz="quarter" idx="12"/>
          </p:nvPr>
        </p:nvSpPr>
        <p:spPr/>
        <p:txBody>
          <a:bodyPr/>
          <a:lstStyle/>
          <a:p>
            <a:fld id="{6339EDBB-9E92-4288-99C4-0DB5BEA65E38}" type="slidenum">
              <a:rPr lang="en-IN" smtClean="0"/>
              <a:t>‹#›</a:t>
            </a:fld>
            <a:endParaRPr lang="en-IN"/>
          </a:p>
        </p:txBody>
      </p:sp>
    </p:spTree>
    <p:extLst>
      <p:ext uri="{BB962C8B-B14F-4D97-AF65-F5344CB8AC3E}">
        <p14:creationId xmlns:p14="http://schemas.microsoft.com/office/powerpoint/2010/main" val="1069544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E3A11-877F-4F31-991E-60B4A24A93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F89334-B0C7-467B-A229-44BF86E0D4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2B3247-5314-4035-A00A-07020CF4F593}"/>
              </a:ext>
            </a:extLst>
          </p:cNvPr>
          <p:cNvSpPr>
            <a:spLocks noGrp="1"/>
          </p:cNvSpPr>
          <p:nvPr>
            <p:ph type="dt" sz="half" idx="10"/>
          </p:nvPr>
        </p:nvSpPr>
        <p:spPr/>
        <p:txBody>
          <a:bodyPr/>
          <a:lstStyle/>
          <a:p>
            <a:fld id="{B36F7110-6737-4778-A9DF-E4A8E0787FA6}" type="datetimeFigureOut">
              <a:rPr lang="en-IN" smtClean="0"/>
              <a:t>30-10-2023</a:t>
            </a:fld>
            <a:endParaRPr lang="en-IN"/>
          </a:p>
        </p:txBody>
      </p:sp>
      <p:sp>
        <p:nvSpPr>
          <p:cNvPr id="5" name="Footer Placeholder 4">
            <a:extLst>
              <a:ext uri="{FF2B5EF4-FFF2-40B4-BE49-F238E27FC236}">
                <a16:creationId xmlns:a16="http://schemas.microsoft.com/office/drawing/2014/main" id="{05253DBE-F0A3-4782-A04F-C123F36045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48784A-A519-4A00-B191-EF1B6AC91312}"/>
              </a:ext>
            </a:extLst>
          </p:cNvPr>
          <p:cNvSpPr>
            <a:spLocks noGrp="1"/>
          </p:cNvSpPr>
          <p:nvPr>
            <p:ph type="sldNum" sz="quarter" idx="12"/>
          </p:nvPr>
        </p:nvSpPr>
        <p:spPr/>
        <p:txBody>
          <a:bodyPr/>
          <a:lstStyle/>
          <a:p>
            <a:fld id="{6339EDBB-9E92-4288-99C4-0DB5BEA65E38}" type="slidenum">
              <a:rPr lang="en-IN" smtClean="0"/>
              <a:t>‹#›</a:t>
            </a:fld>
            <a:endParaRPr lang="en-IN"/>
          </a:p>
        </p:txBody>
      </p:sp>
    </p:spTree>
    <p:extLst>
      <p:ext uri="{BB962C8B-B14F-4D97-AF65-F5344CB8AC3E}">
        <p14:creationId xmlns:p14="http://schemas.microsoft.com/office/powerpoint/2010/main" val="1462115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0927B-ED50-4D3E-BC5C-12E646370B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DD1716-5BB2-4990-AF6D-4676CA4B73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E14859-6D4B-463A-8F45-691593E8F3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99AD36B-55A3-46B2-9D03-083F6BC4EEF8}"/>
              </a:ext>
            </a:extLst>
          </p:cNvPr>
          <p:cNvSpPr>
            <a:spLocks noGrp="1"/>
          </p:cNvSpPr>
          <p:nvPr>
            <p:ph type="dt" sz="half" idx="10"/>
          </p:nvPr>
        </p:nvSpPr>
        <p:spPr/>
        <p:txBody>
          <a:bodyPr/>
          <a:lstStyle/>
          <a:p>
            <a:fld id="{B36F7110-6737-4778-A9DF-E4A8E0787FA6}" type="datetimeFigureOut">
              <a:rPr lang="en-IN" smtClean="0"/>
              <a:t>30-10-2023</a:t>
            </a:fld>
            <a:endParaRPr lang="en-IN"/>
          </a:p>
        </p:txBody>
      </p:sp>
      <p:sp>
        <p:nvSpPr>
          <p:cNvPr id="6" name="Footer Placeholder 5">
            <a:extLst>
              <a:ext uri="{FF2B5EF4-FFF2-40B4-BE49-F238E27FC236}">
                <a16:creationId xmlns:a16="http://schemas.microsoft.com/office/drawing/2014/main" id="{F1C5608A-1ABE-4219-A597-8D90AF7142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850360-6945-4D41-A2CB-7E95B931D3C2}"/>
              </a:ext>
            </a:extLst>
          </p:cNvPr>
          <p:cNvSpPr>
            <a:spLocks noGrp="1"/>
          </p:cNvSpPr>
          <p:nvPr>
            <p:ph type="sldNum" sz="quarter" idx="12"/>
          </p:nvPr>
        </p:nvSpPr>
        <p:spPr/>
        <p:txBody>
          <a:bodyPr/>
          <a:lstStyle/>
          <a:p>
            <a:fld id="{6339EDBB-9E92-4288-99C4-0DB5BEA65E38}" type="slidenum">
              <a:rPr lang="en-IN" smtClean="0"/>
              <a:t>‹#›</a:t>
            </a:fld>
            <a:endParaRPr lang="en-IN"/>
          </a:p>
        </p:txBody>
      </p:sp>
    </p:spTree>
    <p:extLst>
      <p:ext uri="{BB962C8B-B14F-4D97-AF65-F5344CB8AC3E}">
        <p14:creationId xmlns:p14="http://schemas.microsoft.com/office/powerpoint/2010/main" val="2381985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C8A38-3B15-45B6-91EC-750406F5EDE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5253D-5765-457C-B1F4-163EEBC3C5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B7B5EB-6C28-4DEE-BE1B-883F1885ED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3584632-2CE3-4FC7-BB9B-621F1F1B22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23F41E-0927-4DF0-A873-34675399B0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3BAA355-3EC9-48D5-A445-7CC06DEE0A08}"/>
              </a:ext>
            </a:extLst>
          </p:cNvPr>
          <p:cNvSpPr>
            <a:spLocks noGrp="1"/>
          </p:cNvSpPr>
          <p:nvPr>
            <p:ph type="dt" sz="half" idx="10"/>
          </p:nvPr>
        </p:nvSpPr>
        <p:spPr/>
        <p:txBody>
          <a:bodyPr/>
          <a:lstStyle/>
          <a:p>
            <a:fld id="{B36F7110-6737-4778-A9DF-E4A8E0787FA6}" type="datetimeFigureOut">
              <a:rPr lang="en-IN" smtClean="0"/>
              <a:t>30-10-2023</a:t>
            </a:fld>
            <a:endParaRPr lang="en-IN"/>
          </a:p>
        </p:txBody>
      </p:sp>
      <p:sp>
        <p:nvSpPr>
          <p:cNvPr id="8" name="Footer Placeholder 7">
            <a:extLst>
              <a:ext uri="{FF2B5EF4-FFF2-40B4-BE49-F238E27FC236}">
                <a16:creationId xmlns:a16="http://schemas.microsoft.com/office/drawing/2014/main" id="{2D0B6550-1935-4237-B6BA-B9E27EC07E5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64E18A4-743A-4169-9B65-C7E33D466256}"/>
              </a:ext>
            </a:extLst>
          </p:cNvPr>
          <p:cNvSpPr>
            <a:spLocks noGrp="1"/>
          </p:cNvSpPr>
          <p:nvPr>
            <p:ph type="sldNum" sz="quarter" idx="12"/>
          </p:nvPr>
        </p:nvSpPr>
        <p:spPr/>
        <p:txBody>
          <a:bodyPr/>
          <a:lstStyle/>
          <a:p>
            <a:fld id="{6339EDBB-9E92-4288-99C4-0DB5BEA65E38}" type="slidenum">
              <a:rPr lang="en-IN" smtClean="0"/>
              <a:t>‹#›</a:t>
            </a:fld>
            <a:endParaRPr lang="en-IN"/>
          </a:p>
        </p:txBody>
      </p:sp>
    </p:spTree>
    <p:extLst>
      <p:ext uri="{BB962C8B-B14F-4D97-AF65-F5344CB8AC3E}">
        <p14:creationId xmlns:p14="http://schemas.microsoft.com/office/powerpoint/2010/main" val="192487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5F758-CA4F-4332-B4C0-CAB9E3E117B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1A6E70E-AD05-4E5A-8890-2F10F48BC3BC}"/>
              </a:ext>
            </a:extLst>
          </p:cNvPr>
          <p:cNvSpPr>
            <a:spLocks noGrp="1"/>
          </p:cNvSpPr>
          <p:nvPr>
            <p:ph type="dt" sz="half" idx="10"/>
          </p:nvPr>
        </p:nvSpPr>
        <p:spPr/>
        <p:txBody>
          <a:bodyPr/>
          <a:lstStyle/>
          <a:p>
            <a:fld id="{B36F7110-6737-4778-A9DF-E4A8E0787FA6}" type="datetimeFigureOut">
              <a:rPr lang="en-IN" smtClean="0"/>
              <a:t>30-10-2023</a:t>
            </a:fld>
            <a:endParaRPr lang="en-IN"/>
          </a:p>
        </p:txBody>
      </p:sp>
      <p:sp>
        <p:nvSpPr>
          <p:cNvPr id="4" name="Footer Placeholder 3">
            <a:extLst>
              <a:ext uri="{FF2B5EF4-FFF2-40B4-BE49-F238E27FC236}">
                <a16:creationId xmlns:a16="http://schemas.microsoft.com/office/drawing/2014/main" id="{4DF21D38-093F-4DD1-A17B-537FF078D46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9451EC0-306E-45CE-B11A-4DBD736659C4}"/>
              </a:ext>
            </a:extLst>
          </p:cNvPr>
          <p:cNvSpPr>
            <a:spLocks noGrp="1"/>
          </p:cNvSpPr>
          <p:nvPr>
            <p:ph type="sldNum" sz="quarter" idx="12"/>
          </p:nvPr>
        </p:nvSpPr>
        <p:spPr/>
        <p:txBody>
          <a:bodyPr/>
          <a:lstStyle/>
          <a:p>
            <a:fld id="{6339EDBB-9E92-4288-99C4-0DB5BEA65E38}" type="slidenum">
              <a:rPr lang="en-IN" smtClean="0"/>
              <a:t>‹#›</a:t>
            </a:fld>
            <a:endParaRPr lang="en-IN"/>
          </a:p>
        </p:txBody>
      </p:sp>
    </p:spTree>
    <p:extLst>
      <p:ext uri="{BB962C8B-B14F-4D97-AF65-F5344CB8AC3E}">
        <p14:creationId xmlns:p14="http://schemas.microsoft.com/office/powerpoint/2010/main" val="3233586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3A089E-7622-4DC9-8981-FF4E06635C2D}"/>
              </a:ext>
            </a:extLst>
          </p:cNvPr>
          <p:cNvSpPr>
            <a:spLocks noGrp="1"/>
          </p:cNvSpPr>
          <p:nvPr>
            <p:ph type="dt" sz="half" idx="10"/>
          </p:nvPr>
        </p:nvSpPr>
        <p:spPr/>
        <p:txBody>
          <a:bodyPr/>
          <a:lstStyle/>
          <a:p>
            <a:fld id="{B36F7110-6737-4778-A9DF-E4A8E0787FA6}" type="datetimeFigureOut">
              <a:rPr lang="en-IN" smtClean="0"/>
              <a:t>30-10-2023</a:t>
            </a:fld>
            <a:endParaRPr lang="en-IN"/>
          </a:p>
        </p:txBody>
      </p:sp>
      <p:sp>
        <p:nvSpPr>
          <p:cNvPr id="3" name="Footer Placeholder 2">
            <a:extLst>
              <a:ext uri="{FF2B5EF4-FFF2-40B4-BE49-F238E27FC236}">
                <a16:creationId xmlns:a16="http://schemas.microsoft.com/office/drawing/2014/main" id="{3036EEA4-F010-46FF-B0A2-FE899C616DC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DF3A790-22B9-4549-A525-C2BF87BC5AC5}"/>
              </a:ext>
            </a:extLst>
          </p:cNvPr>
          <p:cNvSpPr>
            <a:spLocks noGrp="1"/>
          </p:cNvSpPr>
          <p:nvPr>
            <p:ph type="sldNum" sz="quarter" idx="12"/>
          </p:nvPr>
        </p:nvSpPr>
        <p:spPr/>
        <p:txBody>
          <a:bodyPr/>
          <a:lstStyle/>
          <a:p>
            <a:fld id="{6339EDBB-9E92-4288-99C4-0DB5BEA65E38}" type="slidenum">
              <a:rPr lang="en-IN" smtClean="0"/>
              <a:t>‹#›</a:t>
            </a:fld>
            <a:endParaRPr lang="en-IN"/>
          </a:p>
        </p:txBody>
      </p:sp>
    </p:spTree>
    <p:extLst>
      <p:ext uri="{BB962C8B-B14F-4D97-AF65-F5344CB8AC3E}">
        <p14:creationId xmlns:p14="http://schemas.microsoft.com/office/powerpoint/2010/main" val="588310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CB6CB-F22A-4E85-9FBD-1BA3CE3474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B1D95F0-DCEF-450C-9C13-0E4ECD15DC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9EC347-F8F6-4C67-8CF0-CBEE3A0C93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9A6CA9-A5EF-4189-A723-13859D87C07E}"/>
              </a:ext>
            </a:extLst>
          </p:cNvPr>
          <p:cNvSpPr>
            <a:spLocks noGrp="1"/>
          </p:cNvSpPr>
          <p:nvPr>
            <p:ph type="dt" sz="half" idx="10"/>
          </p:nvPr>
        </p:nvSpPr>
        <p:spPr/>
        <p:txBody>
          <a:bodyPr/>
          <a:lstStyle/>
          <a:p>
            <a:fld id="{B36F7110-6737-4778-A9DF-E4A8E0787FA6}" type="datetimeFigureOut">
              <a:rPr lang="en-IN" smtClean="0"/>
              <a:t>30-10-2023</a:t>
            </a:fld>
            <a:endParaRPr lang="en-IN"/>
          </a:p>
        </p:txBody>
      </p:sp>
      <p:sp>
        <p:nvSpPr>
          <p:cNvPr id="6" name="Footer Placeholder 5">
            <a:extLst>
              <a:ext uri="{FF2B5EF4-FFF2-40B4-BE49-F238E27FC236}">
                <a16:creationId xmlns:a16="http://schemas.microsoft.com/office/drawing/2014/main" id="{51E5FC06-0DA4-485B-A664-80C4327FAC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98ECBB-E795-4406-A24D-E92E8D84A99D}"/>
              </a:ext>
            </a:extLst>
          </p:cNvPr>
          <p:cNvSpPr>
            <a:spLocks noGrp="1"/>
          </p:cNvSpPr>
          <p:nvPr>
            <p:ph type="sldNum" sz="quarter" idx="12"/>
          </p:nvPr>
        </p:nvSpPr>
        <p:spPr/>
        <p:txBody>
          <a:bodyPr/>
          <a:lstStyle/>
          <a:p>
            <a:fld id="{6339EDBB-9E92-4288-99C4-0DB5BEA65E38}" type="slidenum">
              <a:rPr lang="en-IN" smtClean="0"/>
              <a:t>‹#›</a:t>
            </a:fld>
            <a:endParaRPr lang="en-IN"/>
          </a:p>
        </p:txBody>
      </p:sp>
    </p:spTree>
    <p:extLst>
      <p:ext uri="{BB962C8B-B14F-4D97-AF65-F5344CB8AC3E}">
        <p14:creationId xmlns:p14="http://schemas.microsoft.com/office/powerpoint/2010/main" val="1014079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68FF-C043-4BD0-8305-3A327EC684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5CAC248-A76D-4757-9D75-C85E8F4D7A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5134907-E352-403E-8EB1-3D32A26999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2E7F63-8ADF-495C-8EF4-942D0B30ECB9}"/>
              </a:ext>
            </a:extLst>
          </p:cNvPr>
          <p:cNvSpPr>
            <a:spLocks noGrp="1"/>
          </p:cNvSpPr>
          <p:nvPr>
            <p:ph type="dt" sz="half" idx="10"/>
          </p:nvPr>
        </p:nvSpPr>
        <p:spPr/>
        <p:txBody>
          <a:bodyPr/>
          <a:lstStyle/>
          <a:p>
            <a:fld id="{B36F7110-6737-4778-A9DF-E4A8E0787FA6}" type="datetimeFigureOut">
              <a:rPr lang="en-IN" smtClean="0"/>
              <a:t>30-10-2023</a:t>
            </a:fld>
            <a:endParaRPr lang="en-IN"/>
          </a:p>
        </p:txBody>
      </p:sp>
      <p:sp>
        <p:nvSpPr>
          <p:cNvPr id="6" name="Footer Placeholder 5">
            <a:extLst>
              <a:ext uri="{FF2B5EF4-FFF2-40B4-BE49-F238E27FC236}">
                <a16:creationId xmlns:a16="http://schemas.microsoft.com/office/drawing/2014/main" id="{8926B070-0555-42FE-980E-92217A0366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D821D4-1C32-4E53-8910-E9CD9DE45648}"/>
              </a:ext>
            </a:extLst>
          </p:cNvPr>
          <p:cNvSpPr>
            <a:spLocks noGrp="1"/>
          </p:cNvSpPr>
          <p:nvPr>
            <p:ph type="sldNum" sz="quarter" idx="12"/>
          </p:nvPr>
        </p:nvSpPr>
        <p:spPr/>
        <p:txBody>
          <a:bodyPr/>
          <a:lstStyle/>
          <a:p>
            <a:fld id="{6339EDBB-9E92-4288-99C4-0DB5BEA65E38}" type="slidenum">
              <a:rPr lang="en-IN" smtClean="0"/>
              <a:t>‹#›</a:t>
            </a:fld>
            <a:endParaRPr lang="en-IN"/>
          </a:p>
        </p:txBody>
      </p:sp>
    </p:spTree>
    <p:extLst>
      <p:ext uri="{BB962C8B-B14F-4D97-AF65-F5344CB8AC3E}">
        <p14:creationId xmlns:p14="http://schemas.microsoft.com/office/powerpoint/2010/main" val="1232392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3EBF70-BD24-4D0C-BD83-3C95ABFCE1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234407-64A9-468E-92EF-339F71B081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621BDF-7ACC-4D4A-9D09-7194D92592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6F7110-6737-4778-A9DF-E4A8E0787FA6}" type="datetimeFigureOut">
              <a:rPr lang="en-IN" smtClean="0"/>
              <a:t>30-10-2023</a:t>
            </a:fld>
            <a:endParaRPr lang="en-IN"/>
          </a:p>
        </p:txBody>
      </p:sp>
      <p:sp>
        <p:nvSpPr>
          <p:cNvPr id="5" name="Footer Placeholder 4">
            <a:extLst>
              <a:ext uri="{FF2B5EF4-FFF2-40B4-BE49-F238E27FC236}">
                <a16:creationId xmlns:a16="http://schemas.microsoft.com/office/drawing/2014/main" id="{9113B869-44AF-4E44-8AFC-E8ECDA9B8D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B2C3A12-5055-4CAD-8583-5F5589E17A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39EDBB-9E92-4288-99C4-0DB5BEA65E38}" type="slidenum">
              <a:rPr lang="en-IN" smtClean="0"/>
              <a:t>‹#›</a:t>
            </a:fld>
            <a:endParaRPr lang="en-IN"/>
          </a:p>
        </p:txBody>
      </p:sp>
    </p:spTree>
    <p:extLst>
      <p:ext uri="{BB962C8B-B14F-4D97-AF65-F5344CB8AC3E}">
        <p14:creationId xmlns:p14="http://schemas.microsoft.com/office/powerpoint/2010/main" val="1673929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geeksforgeeks.org/machine-translation-of-languages-in-artificial-intelligenc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6A6477-6CBE-48A8-9C2B-440D6991A3D6}"/>
              </a:ext>
            </a:extLst>
          </p:cNvPr>
          <p:cNvSpPr>
            <a:spLocks noGrp="1"/>
          </p:cNvSpPr>
          <p:nvPr>
            <p:ph type="title"/>
          </p:nvPr>
        </p:nvSpPr>
        <p:spPr>
          <a:xfrm>
            <a:off x="838200" y="127000"/>
            <a:ext cx="10515600" cy="454025"/>
          </a:xfrm>
        </p:spPr>
        <p:txBody>
          <a:bodyPr>
            <a:normAutofit fontScale="90000"/>
          </a:bodyPr>
          <a:lstStyle/>
          <a:p>
            <a:r>
              <a:rPr lang="en-IN" dirty="0"/>
              <a:t>NLP-Natural Language Processing</a:t>
            </a:r>
          </a:p>
        </p:txBody>
      </p:sp>
      <p:pic>
        <p:nvPicPr>
          <p:cNvPr id="3" name="Content Placeholder 2">
            <a:extLst>
              <a:ext uri="{FF2B5EF4-FFF2-40B4-BE49-F238E27FC236}">
                <a16:creationId xmlns:a16="http://schemas.microsoft.com/office/drawing/2014/main" id="{01CE4B93-40A7-4148-BB7A-1FF838F51F9A}"/>
              </a:ext>
            </a:extLst>
          </p:cNvPr>
          <p:cNvPicPr>
            <a:picLocks noGrp="1" noChangeAspect="1"/>
          </p:cNvPicPr>
          <p:nvPr>
            <p:ph idx="1"/>
          </p:nvPr>
        </p:nvPicPr>
        <p:blipFill>
          <a:blip r:embed="rId2"/>
          <a:stretch>
            <a:fillRect/>
          </a:stretch>
        </p:blipFill>
        <p:spPr>
          <a:xfrm>
            <a:off x="1090612" y="702469"/>
            <a:ext cx="9801225" cy="4352925"/>
          </a:xfrm>
        </p:spPr>
      </p:pic>
    </p:spTree>
    <p:extLst>
      <p:ext uri="{BB962C8B-B14F-4D97-AF65-F5344CB8AC3E}">
        <p14:creationId xmlns:p14="http://schemas.microsoft.com/office/powerpoint/2010/main" val="3423717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6A6477-6CBE-48A8-9C2B-440D6991A3D6}"/>
              </a:ext>
            </a:extLst>
          </p:cNvPr>
          <p:cNvSpPr>
            <a:spLocks noGrp="1"/>
          </p:cNvSpPr>
          <p:nvPr>
            <p:ph type="title"/>
          </p:nvPr>
        </p:nvSpPr>
        <p:spPr>
          <a:xfrm>
            <a:off x="85725" y="127000"/>
            <a:ext cx="11268075" cy="454025"/>
          </a:xfrm>
        </p:spPr>
        <p:txBody>
          <a:bodyPr>
            <a:normAutofit fontScale="90000"/>
          </a:bodyPr>
          <a:lstStyle/>
          <a:p>
            <a:r>
              <a:rPr lang="en-IN" dirty="0"/>
              <a:t>NLP-Natural Language Processing</a:t>
            </a:r>
          </a:p>
        </p:txBody>
      </p:sp>
      <p:pic>
        <p:nvPicPr>
          <p:cNvPr id="7" name="Picture 6">
            <a:extLst>
              <a:ext uri="{FF2B5EF4-FFF2-40B4-BE49-F238E27FC236}">
                <a16:creationId xmlns:a16="http://schemas.microsoft.com/office/drawing/2014/main" id="{1BADFA6C-A64B-4B03-9C79-7C70CD9047E4}"/>
              </a:ext>
            </a:extLst>
          </p:cNvPr>
          <p:cNvPicPr>
            <a:picLocks noChangeAspect="1"/>
          </p:cNvPicPr>
          <p:nvPr/>
        </p:nvPicPr>
        <p:blipFill>
          <a:blip r:embed="rId2"/>
          <a:stretch>
            <a:fillRect/>
          </a:stretch>
        </p:blipFill>
        <p:spPr>
          <a:xfrm>
            <a:off x="313055" y="1197610"/>
            <a:ext cx="6038850" cy="4076700"/>
          </a:xfrm>
          <a:prstGeom prst="rect">
            <a:avLst/>
          </a:prstGeom>
        </p:spPr>
      </p:pic>
      <p:sp>
        <p:nvSpPr>
          <p:cNvPr id="8" name="TextBox 7">
            <a:extLst>
              <a:ext uri="{FF2B5EF4-FFF2-40B4-BE49-F238E27FC236}">
                <a16:creationId xmlns:a16="http://schemas.microsoft.com/office/drawing/2014/main" id="{B1A560BE-AC6D-46E0-8D83-301A5681730A}"/>
              </a:ext>
            </a:extLst>
          </p:cNvPr>
          <p:cNvSpPr txBox="1"/>
          <p:nvPr/>
        </p:nvSpPr>
        <p:spPr>
          <a:xfrm>
            <a:off x="6837680" y="1005840"/>
            <a:ext cx="5181600" cy="5355312"/>
          </a:xfrm>
          <a:prstGeom prst="rect">
            <a:avLst/>
          </a:prstGeom>
          <a:noFill/>
        </p:spPr>
        <p:txBody>
          <a:bodyPr wrap="square" rtlCol="0">
            <a:spAutoFit/>
          </a:bodyPr>
          <a:lstStyle/>
          <a:p>
            <a:pPr marL="285750" indent="-285750">
              <a:buFont typeface="Arial" panose="020B0604020202020204" pitchFamily="34" charset="0"/>
              <a:buChar char="•"/>
            </a:pPr>
            <a:r>
              <a:rPr lang="en-IN" sz="1800" dirty="0">
                <a:solidFill>
                  <a:srgbClr val="2D2F31"/>
                </a:solidFill>
                <a:effectLst/>
                <a:ea typeface="Times New Roman" panose="02020603050405020304" pitchFamily="18" charset="0"/>
              </a:rPr>
              <a:t>This is a way that we used to create chatbots</a:t>
            </a:r>
            <a:r>
              <a:rPr lang="en-IN" sz="1800" dirty="0">
                <a:effectLst/>
                <a:ea typeface="Times New Roman" panose="02020603050405020304" pitchFamily="18" charset="0"/>
              </a:rPr>
              <a:t> back in the day. So if/else rules are located over here on our diagram in just the NLP part, and what they entail is a huge list of possible questions and answers to those questions. </a:t>
            </a:r>
          </a:p>
          <a:p>
            <a:pPr marL="285750" indent="-285750">
              <a:buFont typeface="Arial" panose="020B0604020202020204" pitchFamily="34" charset="0"/>
              <a:buChar char="•"/>
            </a:pPr>
            <a:r>
              <a:rPr lang="en-IN" dirty="0">
                <a:solidFill>
                  <a:srgbClr val="2D2F31"/>
                </a:solidFill>
                <a:ea typeface="Times New Roman" panose="02020603050405020304" pitchFamily="18" charset="0"/>
              </a:rPr>
              <a:t>S</a:t>
            </a:r>
            <a:r>
              <a:rPr lang="en-IN" sz="1800" dirty="0">
                <a:solidFill>
                  <a:srgbClr val="2D2F31"/>
                </a:solidFill>
                <a:effectLst/>
                <a:ea typeface="Times New Roman" panose="02020603050405020304" pitchFamily="18" charset="0"/>
              </a:rPr>
              <a:t>o once somebody in the chat asks a question,</a:t>
            </a:r>
            <a:r>
              <a:rPr lang="en-IN" sz="1800" dirty="0">
                <a:effectLst/>
                <a:ea typeface="Times New Roman" panose="02020603050405020304" pitchFamily="18" charset="0"/>
              </a:rPr>
              <a:t> or we can identify that part </a:t>
            </a:r>
            <a:r>
              <a:rPr lang="en-IN" sz="1800" dirty="0">
                <a:solidFill>
                  <a:srgbClr val="2D2F31"/>
                </a:solidFill>
                <a:effectLst/>
                <a:ea typeface="Times New Roman" panose="02020603050405020304" pitchFamily="18" charset="0"/>
              </a:rPr>
              <a:t>of the sentence is the question that we have pre-recorded,</a:t>
            </a:r>
            <a:r>
              <a:rPr lang="en-IN" sz="1800" dirty="0">
                <a:effectLst/>
                <a:ea typeface="Times New Roman" panose="02020603050405020304" pitchFamily="18" charset="0"/>
              </a:rPr>
              <a:t> then we will give them the correct answer, the answer that is associated with that question. But as you can imagine, such a mechanical approach to answering questions or chatting with people does not result in anything humanlike, anything realistic. </a:t>
            </a:r>
          </a:p>
          <a:p>
            <a:pPr marL="285750" indent="-285750">
              <a:buFont typeface="Arial" panose="020B0604020202020204" pitchFamily="34" charset="0"/>
              <a:buChar char="•"/>
            </a:pPr>
            <a:r>
              <a:rPr lang="en-IN" sz="1800" dirty="0">
                <a:effectLst/>
                <a:ea typeface="Times New Roman" panose="02020603050405020304" pitchFamily="18" charset="0"/>
              </a:rPr>
              <a:t>But people want something tailored to them, something specific, they're asking about something else, </a:t>
            </a:r>
            <a:r>
              <a:rPr lang="en-IN" sz="1800" dirty="0">
                <a:solidFill>
                  <a:srgbClr val="2D2F31"/>
                </a:solidFill>
                <a:effectLst/>
                <a:ea typeface="Times New Roman" panose="02020603050405020304" pitchFamily="18" charset="0"/>
              </a:rPr>
              <a:t>but doesn't fit into that list of questions and answers.</a:t>
            </a:r>
            <a:r>
              <a:rPr lang="en-IN" sz="1800" dirty="0">
                <a:effectLst/>
                <a:ea typeface="Times New Roman" panose="02020603050405020304" pitchFamily="18" charset="0"/>
              </a:rPr>
              <a:t> And it just very quickly becomes a mess.</a:t>
            </a:r>
          </a:p>
        </p:txBody>
      </p:sp>
    </p:spTree>
    <p:extLst>
      <p:ext uri="{BB962C8B-B14F-4D97-AF65-F5344CB8AC3E}">
        <p14:creationId xmlns:p14="http://schemas.microsoft.com/office/powerpoint/2010/main" val="3513611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6A6477-6CBE-48A8-9C2B-440D6991A3D6}"/>
              </a:ext>
            </a:extLst>
          </p:cNvPr>
          <p:cNvSpPr>
            <a:spLocks noGrp="1"/>
          </p:cNvSpPr>
          <p:nvPr>
            <p:ph type="title"/>
          </p:nvPr>
        </p:nvSpPr>
        <p:spPr>
          <a:xfrm>
            <a:off x="76200" y="127000"/>
            <a:ext cx="11277600" cy="454025"/>
          </a:xfrm>
        </p:spPr>
        <p:txBody>
          <a:bodyPr>
            <a:normAutofit fontScale="90000"/>
          </a:bodyPr>
          <a:lstStyle/>
          <a:p>
            <a:r>
              <a:rPr lang="en-IN" dirty="0"/>
              <a:t>NLP-Natural Language Processing</a:t>
            </a:r>
          </a:p>
        </p:txBody>
      </p:sp>
      <p:sp>
        <p:nvSpPr>
          <p:cNvPr id="8" name="TextBox 7">
            <a:extLst>
              <a:ext uri="{FF2B5EF4-FFF2-40B4-BE49-F238E27FC236}">
                <a16:creationId xmlns:a16="http://schemas.microsoft.com/office/drawing/2014/main" id="{B1A560BE-AC6D-46E0-8D83-301A5681730A}"/>
              </a:ext>
            </a:extLst>
          </p:cNvPr>
          <p:cNvSpPr txBox="1"/>
          <p:nvPr/>
        </p:nvSpPr>
        <p:spPr>
          <a:xfrm>
            <a:off x="6742430" y="1720840"/>
            <a:ext cx="5181600" cy="3416320"/>
          </a:xfrm>
          <a:prstGeom prst="rect">
            <a:avLst/>
          </a:prstGeom>
          <a:noFill/>
        </p:spPr>
        <p:txBody>
          <a:bodyPr wrap="square" rtlCol="0">
            <a:spAutoFit/>
          </a:bodyPr>
          <a:lstStyle/>
          <a:p>
            <a:r>
              <a:rPr lang="en-IN" sz="1800" dirty="0">
                <a:solidFill>
                  <a:srgbClr val="2D2F31"/>
                </a:solidFill>
                <a:effectLst/>
                <a:ea typeface="Times New Roman" panose="02020603050405020304" pitchFamily="18" charset="0"/>
              </a:rPr>
              <a:t>A very general overview of what happens.</a:t>
            </a:r>
            <a:r>
              <a:rPr lang="en-IN" sz="1800" dirty="0">
                <a:effectLst/>
                <a:ea typeface="Times New Roman" panose="02020603050405020304" pitchFamily="18" charset="0"/>
              </a:rPr>
              <a:t> We look at the frequencies, certain mathematical operations and we're not doing any neural computations or not creating any neural networks. We're just doing mathematical calculations</a:t>
            </a:r>
          </a:p>
          <a:p>
            <a:r>
              <a:rPr lang="en-IN" sz="1800" dirty="0">
                <a:solidFill>
                  <a:srgbClr val="2D2F31"/>
                </a:solidFill>
                <a:effectLst/>
                <a:ea typeface="Times New Roman" panose="02020603050405020304" pitchFamily="18" charset="0"/>
              </a:rPr>
              <a:t>around the frequencies that we can observe, comparing them</a:t>
            </a:r>
            <a:r>
              <a:rPr lang="en-IN" sz="1800" dirty="0">
                <a:effectLst/>
                <a:ea typeface="Times New Roman" panose="02020603050405020304" pitchFamily="18" charset="0"/>
              </a:rPr>
              <a:t> to the mathematical calculations we have in our library of pre-</a:t>
            </a:r>
            <a:r>
              <a:rPr lang="en-IN" sz="1800" dirty="0" err="1">
                <a:effectLst/>
                <a:ea typeface="Times New Roman" panose="02020603050405020304" pitchFamily="18" charset="0"/>
              </a:rPr>
              <a:t>analyzed</a:t>
            </a:r>
            <a:r>
              <a:rPr lang="en-IN" sz="1800" dirty="0">
                <a:effectLst/>
                <a:ea typeface="Times New Roman" panose="02020603050405020304" pitchFamily="18" charset="0"/>
              </a:rPr>
              <a:t> frequencies. And then we are matching it up. We're finding what word a person is saying, what question they're asking or what the sentence is meaning. And then that is how we recognize speech.</a:t>
            </a:r>
          </a:p>
        </p:txBody>
      </p:sp>
      <p:pic>
        <p:nvPicPr>
          <p:cNvPr id="3" name="Picture 2">
            <a:extLst>
              <a:ext uri="{FF2B5EF4-FFF2-40B4-BE49-F238E27FC236}">
                <a16:creationId xmlns:a16="http://schemas.microsoft.com/office/drawing/2014/main" id="{3D005AAE-6237-41AF-9698-6D3B01C14758}"/>
              </a:ext>
            </a:extLst>
          </p:cNvPr>
          <p:cNvPicPr>
            <a:picLocks noChangeAspect="1"/>
          </p:cNvPicPr>
          <p:nvPr/>
        </p:nvPicPr>
        <p:blipFill>
          <a:blip r:embed="rId2"/>
          <a:stretch>
            <a:fillRect/>
          </a:stretch>
        </p:blipFill>
        <p:spPr>
          <a:xfrm>
            <a:off x="172720" y="1485900"/>
            <a:ext cx="6187440" cy="4071620"/>
          </a:xfrm>
          <a:prstGeom prst="rect">
            <a:avLst/>
          </a:prstGeom>
        </p:spPr>
      </p:pic>
    </p:spTree>
    <p:extLst>
      <p:ext uri="{BB962C8B-B14F-4D97-AF65-F5344CB8AC3E}">
        <p14:creationId xmlns:p14="http://schemas.microsoft.com/office/powerpoint/2010/main" val="1224514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6A6477-6CBE-48A8-9C2B-440D6991A3D6}"/>
              </a:ext>
            </a:extLst>
          </p:cNvPr>
          <p:cNvSpPr>
            <a:spLocks noGrp="1"/>
          </p:cNvSpPr>
          <p:nvPr>
            <p:ph type="title"/>
          </p:nvPr>
        </p:nvSpPr>
        <p:spPr>
          <a:xfrm>
            <a:off x="95250" y="127000"/>
            <a:ext cx="11258550" cy="454025"/>
          </a:xfrm>
        </p:spPr>
        <p:txBody>
          <a:bodyPr>
            <a:normAutofit fontScale="90000"/>
          </a:bodyPr>
          <a:lstStyle/>
          <a:p>
            <a:r>
              <a:rPr lang="en-IN" dirty="0"/>
              <a:t>NLP-Natural Language Processing</a:t>
            </a:r>
          </a:p>
        </p:txBody>
      </p:sp>
      <p:sp>
        <p:nvSpPr>
          <p:cNvPr id="8" name="TextBox 7">
            <a:extLst>
              <a:ext uri="{FF2B5EF4-FFF2-40B4-BE49-F238E27FC236}">
                <a16:creationId xmlns:a16="http://schemas.microsoft.com/office/drawing/2014/main" id="{B1A560BE-AC6D-46E0-8D83-301A5681730A}"/>
              </a:ext>
            </a:extLst>
          </p:cNvPr>
          <p:cNvSpPr txBox="1"/>
          <p:nvPr/>
        </p:nvSpPr>
        <p:spPr>
          <a:xfrm>
            <a:off x="6742430" y="1720840"/>
            <a:ext cx="5181600" cy="4247317"/>
          </a:xfrm>
          <a:prstGeom prst="rect">
            <a:avLst/>
          </a:prstGeom>
          <a:noFill/>
        </p:spPr>
        <p:txBody>
          <a:bodyPr wrap="square" rtlCol="0">
            <a:spAutoFit/>
          </a:bodyPr>
          <a:lstStyle/>
          <a:p>
            <a:r>
              <a:rPr lang="en-IN" sz="1800" dirty="0">
                <a:solidFill>
                  <a:srgbClr val="2D2F31"/>
                </a:solidFill>
                <a:effectLst/>
                <a:ea typeface="Times New Roman" panose="02020603050405020304" pitchFamily="18" charset="0"/>
              </a:rPr>
              <a:t>It'll look</a:t>
            </a:r>
            <a:r>
              <a:rPr lang="en-IN" sz="1800" dirty="0">
                <a:effectLst/>
                <a:ea typeface="Times New Roman" panose="02020603050405020304" pitchFamily="18" charset="0"/>
              </a:rPr>
              <a:t> at the words and try to classify these words or associate these words </a:t>
            </a:r>
            <a:r>
              <a:rPr lang="en-IN" sz="1800" dirty="0">
                <a:solidFill>
                  <a:srgbClr val="2D2F31"/>
                </a:solidFill>
                <a:effectLst/>
                <a:ea typeface="Times New Roman" panose="02020603050405020304" pitchFamily="18" charset="0"/>
              </a:rPr>
              <a:t>with either positive results</a:t>
            </a:r>
            <a:r>
              <a:rPr lang="en-IN" sz="1800" dirty="0">
                <a:effectLst/>
                <a:ea typeface="Times New Roman" panose="02020603050405020304" pitchFamily="18" charset="0"/>
              </a:rPr>
              <a:t> or a negative result in our case. And so in this case, like amazing would be most likely associated with positive view. But then these other words like poor or harder would be associated with zeros. So then it'll remember and keep these words in a bag and next time something comes up, for instance, somebody says good, good job, keep, keep it up or something like that, it will </a:t>
            </a:r>
            <a:r>
              <a:rPr lang="en-IN" sz="1800" dirty="0" err="1">
                <a:effectLst/>
                <a:ea typeface="Times New Roman" panose="02020603050405020304" pitchFamily="18" charset="0"/>
              </a:rPr>
              <a:t>analyze</a:t>
            </a:r>
            <a:r>
              <a:rPr lang="en-IN" sz="1800" dirty="0">
                <a:effectLst/>
                <a:ea typeface="Times New Roman" panose="02020603050405020304" pitchFamily="18" charset="0"/>
              </a:rPr>
              <a:t> the words that are in that new sentence by pulling them out of the bag and looking at them and understanding are they mostly associated ones or zeros? And then it'll be able to predict or classify the new comment, even without knowing what the mark was, pass or fail.</a:t>
            </a:r>
          </a:p>
        </p:txBody>
      </p:sp>
      <p:pic>
        <p:nvPicPr>
          <p:cNvPr id="5" name="Picture 4">
            <a:extLst>
              <a:ext uri="{FF2B5EF4-FFF2-40B4-BE49-F238E27FC236}">
                <a16:creationId xmlns:a16="http://schemas.microsoft.com/office/drawing/2014/main" id="{7E22F6DE-B88D-47EC-9933-7A3DFFF557F6}"/>
              </a:ext>
            </a:extLst>
          </p:cNvPr>
          <p:cNvPicPr>
            <a:picLocks noChangeAspect="1"/>
          </p:cNvPicPr>
          <p:nvPr/>
        </p:nvPicPr>
        <p:blipFill>
          <a:blip r:embed="rId2"/>
          <a:stretch>
            <a:fillRect/>
          </a:stretch>
        </p:blipFill>
        <p:spPr>
          <a:xfrm>
            <a:off x="166687" y="2295525"/>
            <a:ext cx="6396673" cy="2552700"/>
          </a:xfrm>
          <a:prstGeom prst="rect">
            <a:avLst/>
          </a:prstGeom>
        </p:spPr>
      </p:pic>
    </p:spTree>
    <p:extLst>
      <p:ext uri="{BB962C8B-B14F-4D97-AF65-F5344CB8AC3E}">
        <p14:creationId xmlns:p14="http://schemas.microsoft.com/office/powerpoint/2010/main" val="2616795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6A6477-6CBE-48A8-9C2B-440D6991A3D6}"/>
              </a:ext>
            </a:extLst>
          </p:cNvPr>
          <p:cNvSpPr>
            <a:spLocks noGrp="1"/>
          </p:cNvSpPr>
          <p:nvPr>
            <p:ph type="title"/>
          </p:nvPr>
        </p:nvSpPr>
        <p:spPr>
          <a:xfrm>
            <a:off x="114300" y="127000"/>
            <a:ext cx="11239500" cy="454025"/>
          </a:xfrm>
        </p:spPr>
        <p:txBody>
          <a:bodyPr>
            <a:normAutofit fontScale="90000"/>
          </a:bodyPr>
          <a:lstStyle/>
          <a:p>
            <a:r>
              <a:rPr lang="en-IN" dirty="0"/>
              <a:t>NLP-Natural Language Processing</a:t>
            </a:r>
          </a:p>
        </p:txBody>
      </p:sp>
      <p:sp>
        <p:nvSpPr>
          <p:cNvPr id="8" name="TextBox 7">
            <a:extLst>
              <a:ext uri="{FF2B5EF4-FFF2-40B4-BE49-F238E27FC236}">
                <a16:creationId xmlns:a16="http://schemas.microsoft.com/office/drawing/2014/main" id="{B1A560BE-AC6D-46E0-8D83-301A5681730A}"/>
              </a:ext>
            </a:extLst>
          </p:cNvPr>
          <p:cNvSpPr txBox="1"/>
          <p:nvPr/>
        </p:nvSpPr>
        <p:spPr>
          <a:xfrm>
            <a:off x="6675755" y="1206490"/>
            <a:ext cx="5181600" cy="4801314"/>
          </a:xfrm>
          <a:prstGeom prst="rect">
            <a:avLst/>
          </a:prstGeom>
          <a:noFill/>
        </p:spPr>
        <p:txBody>
          <a:bodyPr wrap="square" rtlCol="0">
            <a:spAutoFit/>
          </a:bodyPr>
          <a:lstStyle/>
          <a:p>
            <a:r>
              <a:rPr lang="en-IN" sz="1800" dirty="0">
                <a:solidFill>
                  <a:srgbClr val="2D2F31"/>
                </a:solidFill>
                <a:effectLst/>
                <a:ea typeface="Times New Roman" panose="02020603050405020304" pitchFamily="18" charset="0"/>
              </a:rPr>
              <a:t>It's called convolutional neural networks</a:t>
            </a:r>
            <a:r>
              <a:rPr lang="en-IN" sz="1800" dirty="0">
                <a:effectLst/>
                <a:ea typeface="Times New Roman" panose="02020603050405020304" pitchFamily="18" charset="0"/>
              </a:rPr>
              <a:t> for text recognition then further for classification, which is indeed a deep natural language process model. It's a neural network that is used for mostly image recognition for like videos, self-driving cars use them to detect obstacles on roads, people and so on. So mostly it's used </a:t>
            </a:r>
            <a:r>
              <a:rPr lang="en-IN" sz="1800" dirty="0">
                <a:solidFill>
                  <a:srgbClr val="2D2F31"/>
                </a:solidFill>
                <a:effectLst/>
                <a:ea typeface="Times New Roman" panose="02020603050405020304" pitchFamily="18" charset="0"/>
              </a:rPr>
              <a:t>for image processing or video processing.</a:t>
            </a:r>
            <a:r>
              <a:rPr lang="en-IN" sz="1800" dirty="0">
                <a:effectLst/>
                <a:ea typeface="Times New Roman" panose="02020603050405020304" pitchFamily="18" charset="0"/>
              </a:rPr>
              <a:t> The way it works is, these words are transformed into a matrix and that's done through an operation called embedding of words and once they're in a matrix, the same principles as were applied for images in convolutional neural networks, are applied. There's a convolution operation going through these images. Then they're pooled, max pooled or min pooled or sum pooled, and then they're flattened and we have the prediction. It’s just an overview</a:t>
            </a:r>
          </a:p>
        </p:txBody>
      </p:sp>
      <p:pic>
        <p:nvPicPr>
          <p:cNvPr id="3" name="Picture 2">
            <a:extLst>
              <a:ext uri="{FF2B5EF4-FFF2-40B4-BE49-F238E27FC236}">
                <a16:creationId xmlns:a16="http://schemas.microsoft.com/office/drawing/2014/main" id="{F0F2A02D-7C24-4C7C-9280-3CB87EE369BA}"/>
              </a:ext>
            </a:extLst>
          </p:cNvPr>
          <p:cNvPicPr>
            <a:picLocks noChangeAspect="1"/>
          </p:cNvPicPr>
          <p:nvPr/>
        </p:nvPicPr>
        <p:blipFill>
          <a:blip r:embed="rId2"/>
          <a:stretch>
            <a:fillRect/>
          </a:stretch>
        </p:blipFill>
        <p:spPr>
          <a:xfrm>
            <a:off x="267970" y="2195512"/>
            <a:ext cx="6315710" cy="2790825"/>
          </a:xfrm>
          <a:prstGeom prst="rect">
            <a:avLst/>
          </a:prstGeom>
        </p:spPr>
      </p:pic>
    </p:spTree>
    <p:extLst>
      <p:ext uri="{BB962C8B-B14F-4D97-AF65-F5344CB8AC3E}">
        <p14:creationId xmlns:p14="http://schemas.microsoft.com/office/powerpoint/2010/main" val="4151340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6A6477-6CBE-48A8-9C2B-440D6991A3D6}"/>
              </a:ext>
            </a:extLst>
          </p:cNvPr>
          <p:cNvSpPr>
            <a:spLocks noGrp="1"/>
          </p:cNvSpPr>
          <p:nvPr>
            <p:ph type="title"/>
          </p:nvPr>
        </p:nvSpPr>
        <p:spPr>
          <a:xfrm>
            <a:off x="142875" y="127000"/>
            <a:ext cx="11210925" cy="454025"/>
          </a:xfrm>
        </p:spPr>
        <p:txBody>
          <a:bodyPr>
            <a:normAutofit fontScale="90000"/>
          </a:bodyPr>
          <a:lstStyle/>
          <a:p>
            <a:r>
              <a:rPr lang="en-IN" dirty="0"/>
              <a:t>NLP-Natural Language Processing</a:t>
            </a:r>
          </a:p>
        </p:txBody>
      </p:sp>
      <p:sp>
        <p:nvSpPr>
          <p:cNvPr id="8" name="TextBox 7">
            <a:extLst>
              <a:ext uri="{FF2B5EF4-FFF2-40B4-BE49-F238E27FC236}">
                <a16:creationId xmlns:a16="http://schemas.microsoft.com/office/drawing/2014/main" id="{B1A560BE-AC6D-46E0-8D83-301A5681730A}"/>
              </a:ext>
            </a:extLst>
          </p:cNvPr>
          <p:cNvSpPr txBox="1"/>
          <p:nvPr/>
        </p:nvSpPr>
        <p:spPr>
          <a:xfrm>
            <a:off x="6666230" y="840134"/>
            <a:ext cx="5181600" cy="6017866"/>
          </a:xfrm>
          <a:prstGeom prst="rect">
            <a:avLst/>
          </a:prstGeom>
          <a:noFill/>
        </p:spPr>
        <p:txBody>
          <a:bodyPr wrap="square" rtlCol="0">
            <a:spAutoFit/>
          </a:bodyPr>
          <a:lstStyle/>
          <a:p>
            <a:pPr fontAlgn="base">
              <a:lnSpc>
                <a:spcPct val="107000"/>
              </a:lnSpc>
              <a:spcAft>
                <a:spcPts val="750"/>
              </a:spcAft>
            </a:pPr>
            <a:r>
              <a:rPr lang="en-IN" sz="1800" spc="10" dirty="0">
                <a:solidFill>
                  <a:srgbClr val="273239"/>
                </a:solidFill>
                <a:effectLst/>
                <a:latin typeface="Calibri" panose="020F0502020204030204" pitchFamily="34" charset="0"/>
                <a:ea typeface="Times New Roman" panose="02020603050405020304" pitchFamily="18" charset="0"/>
                <a:cs typeface="Calibri" panose="020F0502020204030204" pitchFamily="34" charset="0"/>
              </a:rPr>
              <a:t>Each word that you used to type was converted to its target language giving no regard to its grammar and sentence structure. Seq2seq revolutionized the process of translation by making use of deep learning. It not only takes the current word/input into account while translating but also its neighbourhood.  Seq2Seq (Sequence-to-Sequence) is a type of model in machine learning that is used for tasks such as </a:t>
            </a:r>
            <a:r>
              <a:rPr lang="en-IN" sz="1800" u="none" strike="noStrike" spc="1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2"/>
              </a:rPr>
              <a:t>machine translation</a:t>
            </a:r>
            <a:r>
              <a:rPr lang="en-IN" sz="1800" spc="10" dirty="0">
                <a:solidFill>
                  <a:srgbClr val="273239"/>
                </a:solidFill>
                <a:effectLst/>
                <a:latin typeface="Calibri" panose="020F0502020204030204" pitchFamily="34" charset="0"/>
                <a:ea typeface="Times New Roman" panose="02020603050405020304" pitchFamily="18" charset="0"/>
                <a:cs typeface="Calibri" panose="020F0502020204030204" pitchFamily="34" charset="0"/>
              </a:rPr>
              <a:t>, text summarization, and image captioning. The model consists of two main components: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1800" spc="10" dirty="0">
                <a:solidFill>
                  <a:srgbClr val="273239"/>
                </a:solidFill>
                <a:effectLst/>
                <a:latin typeface="Calibri" panose="020F0502020204030204" pitchFamily="34" charset="0"/>
                <a:ea typeface="Times New Roman" panose="02020603050405020304" pitchFamily="18" charset="0"/>
                <a:cs typeface="Calibri" panose="020F0502020204030204" pitchFamily="34" charset="0"/>
              </a:rPr>
              <a:t>Encoder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1800" spc="10" dirty="0">
                <a:solidFill>
                  <a:srgbClr val="273239"/>
                </a:solidFill>
                <a:effectLst/>
                <a:latin typeface="Calibri" panose="020F0502020204030204" pitchFamily="34" charset="0"/>
                <a:ea typeface="Times New Roman" panose="02020603050405020304" pitchFamily="18" charset="0"/>
                <a:cs typeface="Calibri" panose="020F0502020204030204" pitchFamily="34" charset="0"/>
              </a:rPr>
              <a:t>Decoder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750"/>
              </a:spcAft>
            </a:pPr>
            <a:r>
              <a:rPr lang="en-IN" sz="1800" spc="10" dirty="0">
                <a:solidFill>
                  <a:srgbClr val="273239"/>
                </a:solidFill>
                <a:effectLst/>
                <a:latin typeface="Calibri" panose="020F0502020204030204" pitchFamily="34" charset="0"/>
                <a:ea typeface="Times New Roman" panose="02020603050405020304" pitchFamily="18" charset="0"/>
                <a:cs typeface="Calibri" panose="020F0502020204030204" pitchFamily="34" charset="0"/>
              </a:rPr>
              <a:t>Seq2Seq models are trained using a dataset of input-output pairs, where the input is a sequence of tokens and the output is also a sequence of tokens. The model is trained to maximize the likelihood of the correct output sequence given the input sequence.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D4490D65-2AAA-4537-84BE-02CFD314CC11}"/>
              </a:ext>
            </a:extLst>
          </p:cNvPr>
          <p:cNvPicPr>
            <a:picLocks noChangeAspect="1"/>
          </p:cNvPicPr>
          <p:nvPr/>
        </p:nvPicPr>
        <p:blipFill>
          <a:blip r:embed="rId3"/>
          <a:stretch>
            <a:fillRect/>
          </a:stretch>
        </p:blipFill>
        <p:spPr>
          <a:xfrm>
            <a:off x="344169" y="2368897"/>
            <a:ext cx="6123305" cy="2476500"/>
          </a:xfrm>
          <a:prstGeom prst="rect">
            <a:avLst/>
          </a:prstGeom>
        </p:spPr>
      </p:pic>
    </p:spTree>
    <p:extLst>
      <p:ext uri="{BB962C8B-B14F-4D97-AF65-F5344CB8AC3E}">
        <p14:creationId xmlns:p14="http://schemas.microsoft.com/office/powerpoint/2010/main" val="3551225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494A2-7EAC-4025-8F5C-3296E4B48417}"/>
              </a:ext>
            </a:extLst>
          </p:cNvPr>
          <p:cNvSpPr>
            <a:spLocks noGrp="1"/>
          </p:cNvSpPr>
          <p:nvPr>
            <p:ph type="title"/>
          </p:nvPr>
        </p:nvSpPr>
        <p:spPr>
          <a:xfrm>
            <a:off x="838200" y="188912"/>
            <a:ext cx="10515600" cy="492125"/>
          </a:xfrm>
        </p:spPr>
        <p:txBody>
          <a:bodyPr>
            <a:normAutofit fontScale="90000"/>
          </a:bodyPr>
          <a:lstStyle/>
          <a:p>
            <a:r>
              <a:rPr lang="en-IN" dirty="0"/>
              <a:t>Bag Of Words</a:t>
            </a:r>
          </a:p>
        </p:txBody>
      </p:sp>
      <p:pic>
        <p:nvPicPr>
          <p:cNvPr id="5" name="Content Placeholder 4">
            <a:extLst>
              <a:ext uri="{FF2B5EF4-FFF2-40B4-BE49-F238E27FC236}">
                <a16:creationId xmlns:a16="http://schemas.microsoft.com/office/drawing/2014/main" id="{9530B5E2-1A9C-4923-89E6-E635DE38E51A}"/>
              </a:ext>
            </a:extLst>
          </p:cNvPr>
          <p:cNvPicPr>
            <a:picLocks noGrp="1" noChangeAspect="1"/>
          </p:cNvPicPr>
          <p:nvPr>
            <p:ph idx="1"/>
          </p:nvPr>
        </p:nvPicPr>
        <p:blipFill>
          <a:blip r:embed="rId2"/>
          <a:stretch>
            <a:fillRect/>
          </a:stretch>
        </p:blipFill>
        <p:spPr>
          <a:xfrm>
            <a:off x="209550" y="1821656"/>
            <a:ext cx="3124200" cy="2600325"/>
          </a:xfrm>
        </p:spPr>
      </p:pic>
      <p:pic>
        <p:nvPicPr>
          <p:cNvPr id="11" name="Picture 10">
            <a:extLst>
              <a:ext uri="{FF2B5EF4-FFF2-40B4-BE49-F238E27FC236}">
                <a16:creationId xmlns:a16="http://schemas.microsoft.com/office/drawing/2014/main" id="{8E152CB9-39BF-4236-9DED-DF31ED70A102}"/>
              </a:ext>
            </a:extLst>
          </p:cNvPr>
          <p:cNvPicPr>
            <a:picLocks noChangeAspect="1"/>
          </p:cNvPicPr>
          <p:nvPr/>
        </p:nvPicPr>
        <p:blipFill>
          <a:blip r:embed="rId3"/>
          <a:stretch>
            <a:fillRect/>
          </a:stretch>
        </p:blipFill>
        <p:spPr>
          <a:xfrm>
            <a:off x="3548063" y="600075"/>
            <a:ext cx="8434387" cy="3962400"/>
          </a:xfrm>
          <a:prstGeom prst="rect">
            <a:avLst/>
          </a:prstGeom>
        </p:spPr>
      </p:pic>
      <p:pic>
        <p:nvPicPr>
          <p:cNvPr id="13" name="Picture 12">
            <a:extLst>
              <a:ext uri="{FF2B5EF4-FFF2-40B4-BE49-F238E27FC236}">
                <a16:creationId xmlns:a16="http://schemas.microsoft.com/office/drawing/2014/main" id="{2178AAE2-B6B0-4AD8-AB42-C13080758391}"/>
              </a:ext>
            </a:extLst>
          </p:cNvPr>
          <p:cNvPicPr>
            <a:picLocks noChangeAspect="1"/>
          </p:cNvPicPr>
          <p:nvPr/>
        </p:nvPicPr>
        <p:blipFill>
          <a:blip r:embed="rId4"/>
          <a:stretch>
            <a:fillRect/>
          </a:stretch>
        </p:blipFill>
        <p:spPr>
          <a:xfrm>
            <a:off x="3228975" y="4773613"/>
            <a:ext cx="5562600" cy="1895475"/>
          </a:xfrm>
          <a:prstGeom prst="rect">
            <a:avLst/>
          </a:prstGeom>
        </p:spPr>
      </p:pic>
    </p:spTree>
    <p:extLst>
      <p:ext uri="{BB962C8B-B14F-4D97-AF65-F5344CB8AC3E}">
        <p14:creationId xmlns:p14="http://schemas.microsoft.com/office/powerpoint/2010/main" val="3640361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494A2-7EAC-4025-8F5C-3296E4B48417}"/>
              </a:ext>
            </a:extLst>
          </p:cNvPr>
          <p:cNvSpPr>
            <a:spLocks noGrp="1"/>
          </p:cNvSpPr>
          <p:nvPr>
            <p:ph type="title"/>
          </p:nvPr>
        </p:nvSpPr>
        <p:spPr>
          <a:xfrm>
            <a:off x="838200" y="188912"/>
            <a:ext cx="10515600" cy="492125"/>
          </a:xfrm>
        </p:spPr>
        <p:txBody>
          <a:bodyPr>
            <a:normAutofit fontScale="90000"/>
          </a:bodyPr>
          <a:lstStyle/>
          <a:p>
            <a:r>
              <a:rPr lang="en-IN" dirty="0"/>
              <a:t>Bag Of Words</a:t>
            </a:r>
          </a:p>
        </p:txBody>
      </p:sp>
      <p:pic>
        <p:nvPicPr>
          <p:cNvPr id="8" name="Picture 7">
            <a:extLst>
              <a:ext uri="{FF2B5EF4-FFF2-40B4-BE49-F238E27FC236}">
                <a16:creationId xmlns:a16="http://schemas.microsoft.com/office/drawing/2014/main" id="{C8A5DFB7-C3E9-4E1B-A718-82E52C2CC850}"/>
              </a:ext>
            </a:extLst>
          </p:cNvPr>
          <p:cNvPicPr>
            <a:picLocks noChangeAspect="1"/>
          </p:cNvPicPr>
          <p:nvPr/>
        </p:nvPicPr>
        <p:blipFill>
          <a:blip r:embed="rId2"/>
          <a:stretch>
            <a:fillRect/>
          </a:stretch>
        </p:blipFill>
        <p:spPr>
          <a:xfrm>
            <a:off x="938212" y="942975"/>
            <a:ext cx="7820025" cy="1905000"/>
          </a:xfrm>
          <a:prstGeom prst="rect">
            <a:avLst/>
          </a:prstGeom>
        </p:spPr>
      </p:pic>
      <p:pic>
        <p:nvPicPr>
          <p:cNvPr id="10" name="Picture 9">
            <a:extLst>
              <a:ext uri="{FF2B5EF4-FFF2-40B4-BE49-F238E27FC236}">
                <a16:creationId xmlns:a16="http://schemas.microsoft.com/office/drawing/2014/main" id="{2D552A93-55E5-4744-B657-2DDC4714139A}"/>
              </a:ext>
            </a:extLst>
          </p:cNvPr>
          <p:cNvPicPr>
            <a:picLocks noChangeAspect="1"/>
          </p:cNvPicPr>
          <p:nvPr/>
        </p:nvPicPr>
        <p:blipFill>
          <a:blip r:embed="rId3"/>
          <a:stretch>
            <a:fillRect/>
          </a:stretch>
        </p:blipFill>
        <p:spPr>
          <a:xfrm>
            <a:off x="947737" y="2847975"/>
            <a:ext cx="7810500" cy="2076450"/>
          </a:xfrm>
          <a:prstGeom prst="rect">
            <a:avLst/>
          </a:prstGeom>
        </p:spPr>
      </p:pic>
      <p:pic>
        <p:nvPicPr>
          <p:cNvPr id="12" name="Picture 11">
            <a:extLst>
              <a:ext uri="{FF2B5EF4-FFF2-40B4-BE49-F238E27FC236}">
                <a16:creationId xmlns:a16="http://schemas.microsoft.com/office/drawing/2014/main" id="{21FCC70B-F002-4B9F-9D8C-4089578D1664}"/>
              </a:ext>
            </a:extLst>
          </p:cNvPr>
          <p:cNvPicPr>
            <a:picLocks noChangeAspect="1"/>
          </p:cNvPicPr>
          <p:nvPr/>
        </p:nvPicPr>
        <p:blipFill>
          <a:blip r:embed="rId4"/>
          <a:stretch>
            <a:fillRect/>
          </a:stretch>
        </p:blipFill>
        <p:spPr>
          <a:xfrm>
            <a:off x="981074" y="4867276"/>
            <a:ext cx="7734300" cy="2000250"/>
          </a:xfrm>
          <a:prstGeom prst="rect">
            <a:avLst/>
          </a:prstGeom>
        </p:spPr>
      </p:pic>
    </p:spTree>
    <p:extLst>
      <p:ext uri="{BB962C8B-B14F-4D97-AF65-F5344CB8AC3E}">
        <p14:creationId xmlns:p14="http://schemas.microsoft.com/office/powerpoint/2010/main" val="1975874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494A2-7EAC-4025-8F5C-3296E4B48417}"/>
              </a:ext>
            </a:extLst>
          </p:cNvPr>
          <p:cNvSpPr>
            <a:spLocks noGrp="1"/>
          </p:cNvSpPr>
          <p:nvPr>
            <p:ph type="title"/>
          </p:nvPr>
        </p:nvSpPr>
        <p:spPr>
          <a:xfrm>
            <a:off x="838200" y="188912"/>
            <a:ext cx="10515600" cy="492125"/>
          </a:xfrm>
        </p:spPr>
        <p:txBody>
          <a:bodyPr>
            <a:normAutofit fontScale="90000"/>
          </a:bodyPr>
          <a:lstStyle/>
          <a:p>
            <a:r>
              <a:rPr lang="en-IN" dirty="0"/>
              <a:t>Bag Of Words</a:t>
            </a:r>
          </a:p>
        </p:txBody>
      </p:sp>
      <p:pic>
        <p:nvPicPr>
          <p:cNvPr id="4" name="Picture 3">
            <a:extLst>
              <a:ext uri="{FF2B5EF4-FFF2-40B4-BE49-F238E27FC236}">
                <a16:creationId xmlns:a16="http://schemas.microsoft.com/office/drawing/2014/main" id="{81C9C6E2-1372-4DA0-86E1-A9B7C0F1B085}"/>
              </a:ext>
            </a:extLst>
          </p:cNvPr>
          <p:cNvPicPr>
            <a:picLocks noChangeAspect="1"/>
          </p:cNvPicPr>
          <p:nvPr/>
        </p:nvPicPr>
        <p:blipFill>
          <a:blip r:embed="rId2"/>
          <a:stretch>
            <a:fillRect/>
          </a:stretch>
        </p:blipFill>
        <p:spPr>
          <a:xfrm>
            <a:off x="933450" y="2890837"/>
            <a:ext cx="8153400" cy="3171825"/>
          </a:xfrm>
          <a:prstGeom prst="rect">
            <a:avLst/>
          </a:prstGeom>
        </p:spPr>
      </p:pic>
      <p:pic>
        <p:nvPicPr>
          <p:cNvPr id="6" name="Picture 5">
            <a:extLst>
              <a:ext uri="{FF2B5EF4-FFF2-40B4-BE49-F238E27FC236}">
                <a16:creationId xmlns:a16="http://schemas.microsoft.com/office/drawing/2014/main" id="{6AF739A8-67AD-4136-9598-2507E48A2616}"/>
              </a:ext>
            </a:extLst>
          </p:cNvPr>
          <p:cNvPicPr>
            <a:picLocks noChangeAspect="1"/>
          </p:cNvPicPr>
          <p:nvPr/>
        </p:nvPicPr>
        <p:blipFill>
          <a:blip r:embed="rId3"/>
          <a:stretch>
            <a:fillRect/>
          </a:stretch>
        </p:blipFill>
        <p:spPr>
          <a:xfrm>
            <a:off x="7386638" y="828674"/>
            <a:ext cx="2514600" cy="1914525"/>
          </a:xfrm>
          <a:prstGeom prst="rect">
            <a:avLst/>
          </a:prstGeom>
        </p:spPr>
      </p:pic>
      <p:pic>
        <p:nvPicPr>
          <p:cNvPr id="9" name="Picture 8">
            <a:extLst>
              <a:ext uri="{FF2B5EF4-FFF2-40B4-BE49-F238E27FC236}">
                <a16:creationId xmlns:a16="http://schemas.microsoft.com/office/drawing/2014/main" id="{D6456300-761F-4DEC-8D4C-39D782D8F7C6}"/>
              </a:ext>
            </a:extLst>
          </p:cNvPr>
          <p:cNvPicPr>
            <a:picLocks noChangeAspect="1"/>
          </p:cNvPicPr>
          <p:nvPr/>
        </p:nvPicPr>
        <p:blipFill>
          <a:blip r:embed="rId4"/>
          <a:stretch>
            <a:fillRect/>
          </a:stretch>
        </p:blipFill>
        <p:spPr>
          <a:xfrm>
            <a:off x="233363" y="1471611"/>
            <a:ext cx="7153275" cy="314325"/>
          </a:xfrm>
          <a:prstGeom prst="rect">
            <a:avLst/>
          </a:prstGeom>
        </p:spPr>
      </p:pic>
      <p:pic>
        <p:nvPicPr>
          <p:cNvPr id="13" name="Picture 12">
            <a:extLst>
              <a:ext uri="{FF2B5EF4-FFF2-40B4-BE49-F238E27FC236}">
                <a16:creationId xmlns:a16="http://schemas.microsoft.com/office/drawing/2014/main" id="{45C4F2DD-7C47-4152-A387-C9596D353F26}"/>
              </a:ext>
            </a:extLst>
          </p:cNvPr>
          <p:cNvPicPr>
            <a:picLocks noChangeAspect="1"/>
          </p:cNvPicPr>
          <p:nvPr/>
        </p:nvPicPr>
        <p:blipFill>
          <a:blip r:embed="rId5"/>
          <a:stretch>
            <a:fillRect/>
          </a:stretch>
        </p:blipFill>
        <p:spPr>
          <a:xfrm>
            <a:off x="9196387" y="4114802"/>
            <a:ext cx="1685925" cy="1838325"/>
          </a:xfrm>
          <a:prstGeom prst="rect">
            <a:avLst/>
          </a:prstGeom>
        </p:spPr>
      </p:pic>
    </p:spTree>
    <p:extLst>
      <p:ext uri="{BB962C8B-B14F-4D97-AF65-F5344CB8AC3E}">
        <p14:creationId xmlns:p14="http://schemas.microsoft.com/office/powerpoint/2010/main" val="2088244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506</TotalTime>
  <Words>722</Words>
  <Application>Microsoft Office PowerPoint</Application>
  <PresentationFormat>Widescreen</PresentationFormat>
  <Paragraphs>20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Symbol</vt:lpstr>
      <vt:lpstr>Office Theme</vt:lpstr>
      <vt:lpstr>NLP-Natural Language Processing</vt:lpstr>
      <vt:lpstr>NLP-Natural Language Processing</vt:lpstr>
      <vt:lpstr>NLP-Natural Language Processing</vt:lpstr>
      <vt:lpstr>NLP-Natural Language Processing</vt:lpstr>
      <vt:lpstr>NLP-Natural Language Processing</vt:lpstr>
      <vt:lpstr>NLP-Natural Language Processing</vt:lpstr>
      <vt:lpstr>Bag Of Words</vt:lpstr>
      <vt:lpstr>Bag Of Words</vt:lpstr>
      <vt:lpstr>Bag Of Words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NLP-Natural Language Processing</dc:title>
  <dc:creator>Sumit Kaushik</dc:creator>
  <cp:lastModifiedBy>Sumit Kaushik</cp:lastModifiedBy>
  <cp:revision>12</cp:revision>
  <dcterms:created xsi:type="dcterms:W3CDTF">2023-10-29T12:19:21Z</dcterms:created>
  <dcterms:modified xsi:type="dcterms:W3CDTF">2023-10-30T23:59:27Z</dcterms:modified>
</cp:coreProperties>
</file>