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2F73-8DD8-4D72-A226-99C3049E8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8C7A84-0E98-46F3-B854-0E9CDA34C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ED7FAB-2AC3-4809-BF27-D0943402684E}"/>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2FA958BC-882A-4156-9FD4-BC016ED40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8479B-A13D-4D6D-9730-01BE4F0C57CC}"/>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118695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DF46-793F-4E22-BBE3-1978248B3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8EED77-1E39-4C6D-85AD-E42DAC437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C67A0-5822-44CF-B0AA-48316E810AB1}"/>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5E248169-C9A7-4BD0-B934-E0F751431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C254D-6630-4FCA-9C95-10E773075F03}"/>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424015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516DB-C0CD-4313-A38D-B68E107506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52E7CC-D214-419E-A70B-A2EDF00A1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0E875-2AAD-453C-9969-4006ADEB2425}"/>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ADD95C05-3068-43E1-9710-02BC25214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BF311-C0C1-4CB3-ADDE-96F8F17B4816}"/>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207246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AE79-56B6-469D-AEC4-6DEC03F20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6E6CFF-68A8-4D37-8C2B-4EA1AA4AB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57DE4-3C0B-4926-B8DD-7C956D96891B}"/>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01E4F68E-5588-4AC2-8BC4-1BF5FC629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88E20-2A2A-436A-9B91-71181A5E79E7}"/>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177136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CD86-737E-4390-844C-4A8A1518E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12A15B-81D8-4575-8556-CA74E296B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274667-7914-4030-AB13-AA43F0574BD4}"/>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8F8DB1FB-AE7A-47F8-A57D-D1C1668E4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43CBA-F3C8-49CB-B9EA-6A74B1E9B9B2}"/>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42018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EDD3-DB89-4AB0-B0DA-AF03785C59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0BD91-9E26-4FD6-8B5E-6F37B7F179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45A80C-5893-4646-86BA-79FAE260B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03F893-3CE9-49E8-AA86-54D784B42F9D}"/>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6" name="Footer Placeholder 5">
            <a:extLst>
              <a:ext uri="{FF2B5EF4-FFF2-40B4-BE49-F238E27FC236}">
                <a16:creationId xmlns:a16="http://schemas.microsoft.com/office/drawing/2014/main" id="{F691B1C7-D347-4800-9E82-949BAFE82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C937C-207C-4B51-8B36-CFF402259AB5}"/>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11002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5767-7484-4968-B887-A23FB20562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DBB931-8E9B-4833-A904-150F38F6F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D6CD9-3FD5-4DA7-95A0-924D00355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88B278-92D5-4A6A-8AB6-2776760EC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1B459-72D7-4258-9162-2FAA68386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3B164B-37F7-4E76-A0AA-AF5205BC5EE1}"/>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8" name="Footer Placeholder 7">
            <a:extLst>
              <a:ext uri="{FF2B5EF4-FFF2-40B4-BE49-F238E27FC236}">
                <a16:creationId xmlns:a16="http://schemas.microsoft.com/office/drawing/2014/main" id="{005DE173-03DC-401F-A835-2B2063F87B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DF8DC2-0BD1-434A-9551-CDB98F925E19}"/>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21477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9721-FBC9-4428-835F-938A63FBA3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B5712A-83F3-4CEE-8F6B-14536DB6D73F}"/>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4" name="Footer Placeholder 3">
            <a:extLst>
              <a:ext uri="{FF2B5EF4-FFF2-40B4-BE49-F238E27FC236}">
                <a16:creationId xmlns:a16="http://schemas.microsoft.com/office/drawing/2014/main" id="{D0AAD68C-8D8A-421E-B6A4-71BD3532C2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EBCDE2-8FB7-4C28-9F95-1998AE5DCFB4}"/>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293231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91513-1899-44EE-AB17-3761FDC36433}"/>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3" name="Footer Placeholder 2">
            <a:extLst>
              <a:ext uri="{FF2B5EF4-FFF2-40B4-BE49-F238E27FC236}">
                <a16:creationId xmlns:a16="http://schemas.microsoft.com/office/drawing/2014/main" id="{4C1D4B60-535A-4C7D-B83E-D4DE0D6F1F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A481A6-087F-46E4-8ECF-A3DC4BEEBBA1}"/>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1437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5D84-2B42-4FDC-8CF5-FDC426F1B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CB8F63-6780-443B-82E4-ACE762D048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BBC565-95EB-44DE-A9F6-3B41B79C4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5514C-6804-4B8F-8CC5-C945F07ACA4E}"/>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6" name="Footer Placeholder 5">
            <a:extLst>
              <a:ext uri="{FF2B5EF4-FFF2-40B4-BE49-F238E27FC236}">
                <a16:creationId xmlns:a16="http://schemas.microsoft.com/office/drawing/2014/main" id="{37C5AC57-DD6D-4628-B64B-812BF96F7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80378-5504-47AD-9D69-A0F2B1370B13}"/>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1893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6FF-8A3E-4B24-92FA-521904A60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37C1BF-C650-4508-8344-BF8520003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2704F1-26E0-4FBF-8FB3-E4582F9A6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E0E3B-3413-4CEB-887D-F056718D18CC}"/>
              </a:ext>
            </a:extLst>
          </p:cNvPr>
          <p:cNvSpPr>
            <a:spLocks noGrp="1"/>
          </p:cNvSpPr>
          <p:nvPr>
            <p:ph type="dt" sz="half" idx="10"/>
          </p:nvPr>
        </p:nvSpPr>
        <p:spPr/>
        <p:txBody>
          <a:bodyPr/>
          <a:lstStyle/>
          <a:p>
            <a:fld id="{9D1C635E-1CC9-49B7-BF31-C55CDE957C26}" type="datetimeFigureOut">
              <a:rPr lang="en-IN" smtClean="0"/>
              <a:t>17-09-2023</a:t>
            </a:fld>
            <a:endParaRPr lang="en-IN"/>
          </a:p>
        </p:txBody>
      </p:sp>
      <p:sp>
        <p:nvSpPr>
          <p:cNvPr id="6" name="Footer Placeholder 5">
            <a:extLst>
              <a:ext uri="{FF2B5EF4-FFF2-40B4-BE49-F238E27FC236}">
                <a16:creationId xmlns:a16="http://schemas.microsoft.com/office/drawing/2014/main" id="{FD854527-A7D7-4CFA-BF47-F92BFDCB4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63F66-0969-4279-AC35-454F761CBF40}"/>
              </a:ext>
            </a:extLst>
          </p:cNvPr>
          <p:cNvSpPr>
            <a:spLocks noGrp="1"/>
          </p:cNvSpPr>
          <p:nvPr>
            <p:ph type="sldNum" sz="quarter" idx="12"/>
          </p:nvPr>
        </p:nvSpPr>
        <p:spPr/>
        <p:txBody>
          <a:bodyPr/>
          <a:lstStyle/>
          <a:p>
            <a:fld id="{25133C24-29FC-4481-8E6A-2EE32C72408B}" type="slidenum">
              <a:rPr lang="en-IN" smtClean="0"/>
              <a:t>‹#›</a:t>
            </a:fld>
            <a:endParaRPr lang="en-IN"/>
          </a:p>
        </p:txBody>
      </p:sp>
    </p:spTree>
    <p:extLst>
      <p:ext uri="{BB962C8B-B14F-4D97-AF65-F5344CB8AC3E}">
        <p14:creationId xmlns:p14="http://schemas.microsoft.com/office/powerpoint/2010/main" val="236092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5F12B-8339-4924-AA5D-51A1CFF69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997DD7-2432-4BE3-9899-6F372F304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FB2A0-32CA-4250-828C-34CF881B0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C635E-1CC9-49B7-BF31-C55CDE957C26}" type="datetimeFigureOut">
              <a:rPr lang="en-IN" smtClean="0"/>
              <a:t>17-09-2023</a:t>
            </a:fld>
            <a:endParaRPr lang="en-IN"/>
          </a:p>
        </p:txBody>
      </p:sp>
      <p:sp>
        <p:nvSpPr>
          <p:cNvPr id="5" name="Footer Placeholder 4">
            <a:extLst>
              <a:ext uri="{FF2B5EF4-FFF2-40B4-BE49-F238E27FC236}">
                <a16:creationId xmlns:a16="http://schemas.microsoft.com/office/drawing/2014/main" id="{208082DC-6709-4DF7-B78D-A22A2254A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90C50-A1F8-49B0-B619-B4DD6BEDB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33C24-29FC-4481-8E6A-2EE32C72408B}" type="slidenum">
              <a:rPr lang="en-IN" smtClean="0"/>
              <a:t>‹#›</a:t>
            </a:fld>
            <a:endParaRPr lang="en-IN"/>
          </a:p>
        </p:txBody>
      </p:sp>
    </p:spTree>
    <p:extLst>
      <p:ext uri="{BB962C8B-B14F-4D97-AF65-F5344CB8AC3E}">
        <p14:creationId xmlns:p14="http://schemas.microsoft.com/office/powerpoint/2010/main" val="66761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06374-E166-4AD3-9B56-DB7CD7FE2B28}"/>
              </a:ext>
            </a:extLst>
          </p:cNvPr>
          <p:cNvSpPr>
            <a:spLocks noGrp="1"/>
          </p:cNvSpPr>
          <p:nvPr>
            <p:ph type="title"/>
          </p:nvPr>
        </p:nvSpPr>
        <p:spPr>
          <a:xfrm>
            <a:off x="838200" y="91122"/>
            <a:ext cx="10515600" cy="589915"/>
          </a:xfrm>
        </p:spPr>
        <p:txBody>
          <a:bodyPr>
            <a:normAutofit fontScale="90000"/>
          </a:bodyPr>
          <a:lstStyle/>
          <a:p>
            <a:r>
              <a:rPr lang="en-IN" dirty="0"/>
              <a:t>Time Series-ARIMA</a:t>
            </a:r>
          </a:p>
        </p:txBody>
      </p:sp>
      <p:sp>
        <p:nvSpPr>
          <p:cNvPr id="5" name="Content Placeholder 4">
            <a:extLst>
              <a:ext uri="{FF2B5EF4-FFF2-40B4-BE49-F238E27FC236}">
                <a16:creationId xmlns:a16="http://schemas.microsoft.com/office/drawing/2014/main" id="{9631362B-8C66-47DD-B48D-613200F4C997}"/>
              </a:ext>
            </a:extLst>
          </p:cNvPr>
          <p:cNvSpPr>
            <a:spLocks noGrp="1"/>
          </p:cNvSpPr>
          <p:nvPr>
            <p:ph idx="1"/>
          </p:nvPr>
        </p:nvSpPr>
        <p:spPr>
          <a:xfrm>
            <a:off x="838200" y="681037"/>
            <a:ext cx="10515600" cy="5495926"/>
          </a:xfrm>
        </p:spPr>
        <p:txBody>
          <a:bodyPr>
            <a:normAutofit lnSpcReduction="10000"/>
          </a:bodyPr>
          <a:lstStyle/>
          <a:p>
            <a:pPr marL="0" indent="0">
              <a:buNone/>
            </a:pPr>
            <a:r>
              <a:rPr lang="en-US" i="0" dirty="0">
                <a:effectLst/>
                <a:latin typeface="Inter"/>
              </a:rPr>
              <a:t>Time series analysis is a statistical method to </a:t>
            </a:r>
            <a:r>
              <a:rPr lang="en-US" i="0" dirty="0" err="1">
                <a:effectLst/>
                <a:latin typeface="Inter"/>
              </a:rPr>
              <a:t>analyse</a:t>
            </a:r>
            <a:r>
              <a:rPr lang="en-US" i="0" dirty="0">
                <a:effectLst/>
                <a:latin typeface="Inter"/>
              </a:rPr>
              <a:t> the past data within a given duration of time to forecast the future. It comprises of ordered sequence of data at equally spaced </a:t>
            </a:r>
            <a:r>
              <a:rPr lang="en-US" i="0" dirty="0" err="1">
                <a:effectLst/>
                <a:latin typeface="Inter"/>
              </a:rPr>
              <a:t>interval.To</a:t>
            </a:r>
            <a:r>
              <a:rPr lang="en-US" i="0" dirty="0">
                <a:effectLst/>
                <a:latin typeface="Inter"/>
              </a:rPr>
              <a:t> understand the time series data &amp; the analysis let us consider an example. Consider an example of Airline Passenger data. It has the count of passenger over a period of time.</a:t>
            </a:r>
          </a:p>
          <a:p>
            <a:pPr marL="0" indent="0" algn="l">
              <a:buNone/>
            </a:pPr>
            <a:r>
              <a:rPr lang="en-US" i="0" dirty="0">
                <a:effectLst/>
                <a:latin typeface="Inter"/>
              </a:rPr>
              <a:t>Here the </a:t>
            </a:r>
            <a:r>
              <a:rPr lang="en-US" b="1" i="0" dirty="0">
                <a:effectLst/>
                <a:latin typeface="Inter"/>
              </a:rPr>
              <a:t>Objective</a:t>
            </a:r>
            <a:r>
              <a:rPr lang="en-US" i="0" dirty="0">
                <a:effectLst/>
                <a:latin typeface="Inter"/>
              </a:rPr>
              <a:t> is- Build a model to forecast the demand(passenger traffic) in Airplanes. The data is classified in date/time and the passengers travelling per month</a:t>
            </a:r>
          </a:p>
          <a:p>
            <a:pPr marL="0" indent="0" algn="l">
              <a:buNone/>
            </a:pPr>
            <a:r>
              <a:rPr lang="en-US" b="1" i="0" dirty="0">
                <a:effectLst/>
                <a:latin typeface="Inter"/>
              </a:rPr>
              <a:t>Time Series:</a:t>
            </a:r>
            <a:br>
              <a:rPr lang="en-US" b="1" i="0" dirty="0">
                <a:effectLst/>
                <a:latin typeface="Inter"/>
              </a:rPr>
            </a:br>
            <a:r>
              <a:rPr lang="en-US" i="0" dirty="0">
                <a:effectLst/>
                <a:latin typeface="Inter"/>
              </a:rPr>
              <a:t>Time Series is a series of observations taken at particular time intervals (usually equal intervals). Analysis of the series helps us to predict future values based on previous observed values. In Time series, we have only 2 variables, time &amp; the variable we want to forecast.</a:t>
            </a:r>
          </a:p>
          <a:p>
            <a:pPr marL="0" indent="0">
              <a:buNone/>
            </a:pPr>
            <a:endParaRPr lang="en-IN" dirty="0"/>
          </a:p>
        </p:txBody>
      </p:sp>
    </p:spTree>
    <p:extLst>
      <p:ext uri="{BB962C8B-B14F-4D97-AF65-F5344CB8AC3E}">
        <p14:creationId xmlns:p14="http://schemas.microsoft.com/office/powerpoint/2010/main" val="72845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EC2DD7-19AB-45CD-BE0F-A993850B197E}"/>
              </a:ext>
            </a:extLst>
          </p:cNvPr>
          <p:cNvSpPr txBox="1"/>
          <p:nvPr/>
        </p:nvSpPr>
        <p:spPr>
          <a:xfrm>
            <a:off x="866774" y="0"/>
            <a:ext cx="10620375" cy="7017306"/>
          </a:xfrm>
          <a:prstGeom prst="rect">
            <a:avLst/>
          </a:prstGeom>
          <a:noFill/>
        </p:spPr>
        <p:txBody>
          <a:bodyPr wrap="square">
            <a:spAutoFit/>
          </a:bodyPr>
          <a:lstStyle/>
          <a:p>
            <a:pPr algn="l"/>
            <a:r>
              <a:rPr lang="en-US" b="1" i="0" dirty="0">
                <a:effectLst/>
                <a:latin typeface="Inter"/>
              </a:rPr>
              <a:t>Why &amp; where Time Series is used?</a:t>
            </a:r>
            <a:br>
              <a:rPr lang="en-US" b="0" i="0" dirty="0">
                <a:effectLst/>
                <a:latin typeface="Inter"/>
              </a:rPr>
            </a:br>
            <a:r>
              <a:rPr lang="en-US" b="0" i="0" dirty="0">
                <a:effectLst/>
                <a:latin typeface="Inter"/>
              </a:rPr>
              <a:t>Time series data can be </a:t>
            </a:r>
            <a:r>
              <a:rPr lang="en-US" b="0" i="0" dirty="0" err="1">
                <a:effectLst/>
                <a:latin typeface="Inter"/>
              </a:rPr>
              <a:t>analysed</a:t>
            </a:r>
            <a:r>
              <a:rPr lang="en-US" b="0" i="0" dirty="0">
                <a:effectLst/>
                <a:latin typeface="Inter"/>
              </a:rPr>
              <a:t> in order to extract meaningful statistics and other </a:t>
            </a:r>
            <a:r>
              <a:rPr lang="en-US" b="0" i="0" dirty="0" err="1">
                <a:effectLst/>
                <a:latin typeface="Inter"/>
              </a:rPr>
              <a:t>charecteristsics</a:t>
            </a:r>
            <a:r>
              <a:rPr lang="en-US" b="0" i="0" dirty="0">
                <a:effectLst/>
                <a:latin typeface="Inter"/>
              </a:rPr>
              <a:t>. It's used in </a:t>
            </a:r>
            <a:r>
              <a:rPr lang="en-US" b="0" i="0" dirty="0" err="1">
                <a:effectLst/>
                <a:latin typeface="Inter"/>
              </a:rPr>
              <a:t>atleast</a:t>
            </a:r>
            <a:r>
              <a:rPr lang="en-US" b="0" i="0" dirty="0">
                <a:effectLst/>
                <a:latin typeface="Inter"/>
              </a:rPr>
              <a:t> the 4 scenarios:</a:t>
            </a:r>
          </a:p>
          <a:p>
            <a:pPr algn="l">
              <a:buFont typeface="+mj-lt"/>
              <a:buAutoNum type="arabicPeriod"/>
            </a:pPr>
            <a:r>
              <a:rPr lang="en-US" b="0" i="0" dirty="0">
                <a:effectLst/>
                <a:latin typeface="Inter"/>
              </a:rPr>
              <a:t>Business Forecasting</a:t>
            </a:r>
          </a:p>
          <a:p>
            <a:pPr algn="l">
              <a:buFont typeface="+mj-lt"/>
              <a:buAutoNum type="arabicPeriod"/>
            </a:pPr>
            <a:r>
              <a:rPr lang="en-US" b="0" i="0" dirty="0">
                <a:effectLst/>
                <a:latin typeface="Inter"/>
              </a:rPr>
              <a:t>Understanding past behavior</a:t>
            </a:r>
          </a:p>
          <a:p>
            <a:pPr algn="l">
              <a:buFont typeface="+mj-lt"/>
              <a:buAutoNum type="arabicPeriod"/>
            </a:pPr>
            <a:r>
              <a:rPr lang="en-US" b="0" i="0" dirty="0">
                <a:effectLst/>
                <a:latin typeface="Inter"/>
              </a:rPr>
              <a:t>Plan the future</a:t>
            </a:r>
          </a:p>
          <a:p>
            <a:pPr algn="l">
              <a:buFont typeface="+mj-lt"/>
              <a:buAutoNum type="arabicPeriod"/>
            </a:pPr>
            <a:r>
              <a:rPr lang="en-US" b="0" i="0" dirty="0">
                <a:effectLst/>
                <a:latin typeface="Inter"/>
              </a:rPr>
              <a:t>Evaluate current accomplishment</a:t>
            </a:r>
          </a:p>
          <a:p>
            <a:pPr algn="l">
              <a:buFont typeface="+mj-lt"/>
              <a:buAutoNum type="arabicPeriod"/>
            </a:pPr>
            <a:endParaRPr lang="en-US" b="0" i="0" dirty="0">
              <a:effectLst/>
              <a:latin typeface="Inter"/>
            </a:endParaRPr>
          </a:p>
          <a:p>
            <a:pPr algn="l"/>
            <a:r>
              <a:rPr lang="en-US" b="1" i="0" dirty="0">
                <a:effectLst/>
                <a:latin typeface="Inter"/>
              </a:rPr>
              <a:t>Importance of Time Series Analysis:</a:t>
            </a:r>
            <a:br>
              <a:rPr lang="en-US" b="0" i="0" dirty="0">
                <a:effectLst/>
                <a:latin typeface="Inter"/>
              </a:rPr>
            </a:br>
            <a:r>
              <a:rPr lang="en-US" b="0" i="0" dirty="0">
                <a:effectLst/>
                <a:latin typeface="Inter"/>
              </a:rPr>
              <a:t>Ample of time series data is being generated from a variety of fields. And hence the study time series analysis holds a lot of applications. Let us try to understand the importance of time series analysis in different areas.</a:t>
            </a:r>
          </a:p>
          <a:p>
            <a:pPr algn="l">
              <a:buFont typeface="+mj-lt"/>
              <a:buAutoNum type="arabicPeriod"/>
            </a:pPr>
            <a:r>
              <a:rPr lang="en-US" b="0" i="0" dirty="0">
                <a:effectLst/>
                <a:latin typeface="Inter"/>
              </a:rPr>
              <a:t>Economics</a:t>
            </a:r>
          </a:p>
          <a:p>
            <a:pPr algn="l">
              <a:buFont typeface="+mj-lt"/>
              <a:buAutoNum type="arabicPeriod"/>
            </a:pPr>
            <a:r>
              <a:rPr lang="en-US" b="0" i="0" dirty="0">
                <a:effectLst/>
                <a:latin typeface="Inter"/>
              </a:rPr>
              <a:t>Finance</a:t>
            </a:r>
          </a:p>
          <a:p>
            <a:pPr algn="l">
              <a:buFont typeface="+mj-lt"/>
              <a:buAutoNum type="arabicPeriod"/>
            </a:pPr>
            <a:r>
              <a:rPr lang="en-US" b="0" i="0" dirty="0">
                <a:effectLst/>
                <a:latin typeface="Inter"/>
              </a:rPr>
              <a:t>Healthcare</a:t>
            </a:r>
          </a:p>
          <a:p>
            <a:pPr algn="l">
              <a:buFont typeface="+mj-lt"/>
              <a:buAutoNum type="arabicPeriod"/>
            </a:pPr>
            <a:r>
              <a:rPr lang="en-US" b="0" i="0" dirty="0">
                <a:effectLst/>
                <a:latin typeface="Inter"/>
              </a:rPr>
              <a:t>Environmental Science</a:t>
            </a:r>
          </a:p>
          <a:p>
            <a:pPr algn="l">
              <a:buFont typeface="+mj-lt"/>
              <a:buAutoNum type="arabicPeriod"/>
            </a:pPr>
            <a:r>
              <a:rPr lang="en-US" b="0" i="0" dirty="0">
                <a:effectLst/>
                <a:latin typeface="Inter"/>
              </a:rPr>
              <a:t>Sales Forecasting</a:t>
            </a:r>
          </a:p>
          <a:p>
            <a:pPr algn="l"/>
            <a:endParaRPr lang="en-US" b="0" i="0" dirty="0">
              <a:effectLst/>
              <a:latin typeface="Inter"/>
            </a:endParaRPr>
          </a:p>
          <a:p>
            <a:pPr algn="l"/>
            <a:r>
              <a:rPr lang="en-US" b="1" i="0" dirty="0">
                <a:effectLst/>
                <a:latin typeface="Inter"/>
              </a:rPr>
              <a:t>What are the components of Time Series?</a:t>
            </a:r>
            <a:br>
              <a:rPr lang="en-US" dirty="0"/>
            </a:br>
            <a:r>
              <a:rPr lang="en-US" b="0" i="0" dirty="0">
                <a:effectLst/>
                <a:latin typeface="Inter"/>
              </a:rPr>
              <a:t>There are 4 components: </a:t>
            </a:r>
          </a:p>
          <a:p>
            <a:pPr marL="342900" indent="-342900" algn="l">
              <a:buAutoNum type="arabicPeriod"/>
            </a:pPr>
            <a:r>
              <a:rPr lang="en-US" b="1" i="0" dirty="0">
                <a:effectLst/>
                <a:latin typeface="Inter"/>
              </a:rPr>
              <a:t>Trend</a:t>
            </a:r>
            <a:r>
              <a:rPr lang="en-US" b="0" i="0" dirty="0">
                <a:effectLst/>
                <a:latin typeface="Inter"/>
              </a:rPr>
              <a:t> - Upward &amp; downward movement of the data with time over a large period of time. Eq: Appreciation of Dollar vs rupee. </a:t>
            </a:r>
          </a:p>
          <a:p>
            <a:pPr marL="342900" indent="-342900" algn="l">
              <a:buAutoNum type="arabicPeriod"/>
            </a:pPr>
            <a:r>
              <a:rPr lang="en-US" b="1" i="0" dirty="0">
                <a:effectLst/>
                <a:latin typeface="Inter"/>
              </a:rPr>
              <a:t>Seasonality</a:t>
            </a:r>
            <a:r>
              <a:rPr lang="en-US" b="0" i="0" dirty="0">
                <a:effectLst/>
                <a:latin typeface="Inter"/>
              </a:rPr>
              <a:t> - seasonal variances. Eq: Ice cream sales increases in Summer only </a:t>
            </a:r>
          </a:p>
          <a:p>
            <a:pPr marL="342900" indent="-342900" algn="l">
              <a:buAutoNum type="arabicPeriod"/>
            </a:pPr>
            <a:r>
              <a:rPr lang="en-US" b="1" i="0" dirty="0">
                <a:effectLst/>
                <a:latin typeface="Inter"/>
              </a:rPr>
              <a:t>Noise or Irregularity</a:t>
            </a:r>
            <a:r>
              <a:rPr lang="en-US" b="0" i="0" dirty="0">
                <a:effectLst/>
                <a:latin typeface="Inter"/>
              </a:rPr>
              <a:t> - Spikes &amp; troughs at random intervals </a:t>
            </a:r>
          </a:p>
          <a:p>
            <a:pPr marL="342900" indent="-342900" algn="l">
              <a:buAutoNum type="arabicPeriod"/>
            </a:pPr>
            <a:r>
              <a:rPr lang="en-US" b="1" i="0" dirty="0">
                <a:effectLst/>
                <a:latin typeface="Inter"/>
              </a:rPr>
              <a:t>Cyclicity</a:t>
            </a:r>
            <a:r>
              <a:rPr lang="en-US" b="0" i="0" dirty="0">
                <a:effectLst/>
                <a:latin typeface="Inter"/>
              </a:rPr>
              <a:t> - behavior that repeats itself after large interval of time, like months, years etc.</a:t>
            </a:r>
          </a:p>
          <a:p>
            <a:pPr algn="l"/>
            <a:endParaRPr lang="en-US" b="0" i="0" dirty="0">
              <a:effectLst/>
              <a:latin typeface="Inter"/>
            </a:endParaRPr>
          </a:p>
        </p:txBody>
      </p:sp>
    </p:spTree>
    <p:extLst>
      <p:ext uri="{BB962C8B-B14F-4D97-AF65-F5344CB8AC3E}">
        <p14:creationId xmlns:p14="http://schemas.microsoft.com/office/powerpoint/2010/main" val="8944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CA4-5B01-4470-B5D1-C3540F766239}"/>
              </a:ext>
            </a:extLst>
          </p:cNvPr>
          <p:cNvSpPr>
            <a:spLocks noGrp="1"/>
          </p:cNvSpPr>
          <p:nvPr>
            <p:ph type="title"/>
          </p:nvPr>
        </p:nvSpPr>
        <p:spPr>
          <a:xfrm>
            <a:off x="419100" y="117475"/>
            <a:ext cx="10934700" cy="434975"/>
          </a:xfrm>
        </p:spPr>
        <p:txBody>
          <a:bodyPr>
            <a:normAutofit fontScale="90000"/>
          </a:bodyPr>
          <a:lstStyle/>
          <a:p>
            <a:r>
              <a:rPr lang="en-IN" dirty="0"/>
              <a:t>Decomposition</a:t>
            </a:r>
          </a:p>
        </p:txBody>
      </p:sp>
      <p:sp>
        <p:nvSpPr>
          <p:cNvPr id="3" name="Content Placeholder 2">
            <a:extLst>
              <a:ext uri="{FF2B5EF4-FFF2-40B4-BE49-F238E27FC236}">
                <a16:creationId xmlns:a16="http://schemas.microsoft.com/office/drawing/2014/main" id="{2ED2F3CE-8BC5-4A8E-9607-6FCACDEB2F53}"/>
              </a:ext>
            </a:extLst>
          </p:cNvPr>
          <p:cNvSpPr>
            <a:spLocks noGrp="1"/>
          </p:cNvSpPr>
          <p:nvPr>
            <p:ph idx="1"/>
          </p:nvPr>
        </p:nvSpPr>
        <p:spPr>
          <a:xfrm>
            <a:off x="419100" y="552450"/>
            <a:ext cx="10934700" cy="5972175"/>
          </a:xfrm>
        </p:spPr>
        <p:txBody>
          <a:bodyPr>
            <a:normAutofit fontScale="85000" lnSpcReduction="2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 series decomposition is performed to break down a time series dataset into its underlying components or constituent parts. The main components typically decomposed in a time series are: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Trend: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long-term progression or movement in the time series data. The trend component captures the overall direction in which the data is moving, whether it's increasing, decreasing, or staying relatively stable over time.</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Seasonality: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recurring, periodic patterns or fluctuations in the data that repeat at fixed intervals. Seasonality often corresponds to regular events or cycles, such as daily, weekly, monthly, or annual patterns. For example, retail sales might exhibit seasonality with higher sales during holiday seasons.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Residual (or Noise):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irregular or random fluctuations in the data that cannot be attributed to the trend or seasonality. The residual component represents the unexplained or unpredictable variation in the time series.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 series decomposition is useful for several reasons: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Pattern Identification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Decomposition helps in identifying and isolating the various patterns and structures within the time series data, such as trends and seasonal effects. This information is crucial for understanding the underlying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data.</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Forecasting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By separating the trend, seasonality, and residual components, forecasting models can be applied individually to each component. This enables more accurate and interpretable predictions. For example, you can apply different forecasting techniques to the trend and seasonality separately and then add them together to obtain the overall forecast.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Anomaly Detection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Decomposition can make it easier to detect anomalies or unusual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the time series data. Anomalies often appear as deviations from the expected trend or seasonality.</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Understanding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Decomposition provides valuable insights into the structure of the time series, helping analysts and data scientists understand the drivers behind the data's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When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time series data, it's often beneficial to work with the decomposed components individually. For example, you might model the trend with regression techniques, the seasonality with seasonal decomposition methods, and the residual with statistical noise models.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Common methods for time series decomposition include seasonal decomposition of time series (STL), classical decomposition, and moving averages. The choice of decomposition method depends on the characteristics of the data and the goals of the analysis.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summary, time series decomposition is a fundamental step in time series analysis that separates a time series into its components, allowing for better understanding, forecasting,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data.</a:t>
            </a:r>
          </a:p>
          <a:p>
            <a:pPr marL="0" indent="0">
              <a:buNone/>
            </a:pPr>
            <a:endParaRPr lang="en-IN" dirty="0"/>
          </a:p>
        </p:txBody>
      </p:sp>
    </p:spTree>
    <p:extLst>
      <p:ext uri="{BB962C8B-B14F-4D97-AF65-F5344CB8AC3E}">
        <p14:creationId xmlns:p14="http://schemas.microsoft.com/office/powerpoint/2010/main" val="88482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41EF2-B8A3-408B-B42E-DB4B6210C9DD}"/>
              </a:ext>
            </a:extLst>
          </p:cNvPr>
          <p:cNvSpPr txBox="1"/>
          <p:nvPr/>
        </p:nvSpPr>
        <p:spPr>
          <a:xfrm>
            <a:off x="476250" y="393264"/>
            <a:ext cx="11506200" cy="5909310"/>
          </a:xfrm>
          <a:prstGeom prst="rect">
            <a:avLst/>
          </a:prstGeom>
          <a:noFill/>
        </p:spPr>
        <p:txBody>
          <a:bodyPr wrap="square">
            <a:spAutoFit/>
          </a:bodyPr>
          <a:lstStyle/>
          <a:p>
            <a:pPr algn="l"/>
            <a:r>
              <a:rPr lang="en-US" b="1" i="0" dirty="0">
                <a:effectLst/>
                <a:latin typeface="Inter"/>
              </a:rPr>
              <a:t>What is Stationarity?</a:t>
            </a:r>
            <a:br>
              <a:rPr lang="en-US" b="0" i="0" dirty="0">
                <a:effectLst/>
                <a:latin typeface="Inter"/>
              </a:rPr>
            </a:br>
            <a:r>
              <a:rPr lang="en-US" b="0" i="0" dirty="0">
                <a:effectLst/>
                <a:latin typeface="Inter"/>
              </a:rPr>
              <a:t>Before applying any statistical model on a Time Series, the series has to be </a:t>
            </a:r>
            <a:r>
              <a:rPr lang="en-US" b="0" i="0" dirty="0" err="1">
                <a:effectLst/>
                <a:latin typeface="Inter"/>
              </a:rPr>
              <a:t>staionary</a:t>
            </a:r>
            <a:r>
              <a:rPr lang="en-US" b="0" i="0" dirty="0">
                <a:effectLst/>
                <a:latin typeface="Inter"/>
              </a:rPr>
              <a:t>, which means that, over different time periods,</a:t>
            </a:r>
          </a:p>
          <a:p>
            <a:pPr algn="l">
              <a:buFont typeface="+mj-lt"/>
              <a:buAutoNum type="arabicPeriod"/>
            </a:pPr>
            <a:r>
              <a:rPr lang="en-US" b="0" i="0" dirty="0">
                <a:effectLst/>
                <a:latin typeface="Inter"/>
              </a:rPr>
              <a:t>It should have constant mean.</a:t>
            </a:r>
          </a:p>
          <a:p>
            <a:pPr algn="l">
              <a:buFont typeface="+mj-lt"/>
              <a:buAutoNum type="arabicPeriod"/>
            </a:pPr>
            <a:r>
              <a:rPr lang="en-US" b="0" i="0" dirty="0">
                <a:effectLst/>
                <a:latin typeface="Inter"/>
              </a:rPr>
              <a:t>It should have constant variance or standard deviation.</a:t>
            </a:r>
          </a:p>
          <a:p>
            <a:pPr algn="l">
              <a:buFont typeface="+mj-lt"/>
              <a:buAutoNum type="arabicPeriod"/>
            </a:pPr>
            <a:r>
              <a:rPr lang="en-US" b="0" i="0" dirty="0">
                <a:effectLst/>
                <a:latin typeface="Inter"/>
              </a:rPr>
              <a:t>Auto-covariance should not depend on time.</a:t>
            </a:r>
          </a:p>
          <a:p>
            <a:pPr algn="l"/>
            <a:r>
              <a:rPr lang="en-US" b="0" i="0" dirty="0">
                <a:effectLst/>
                <a:latin typeface="Inter"/>
              </a:rPr>
              <a:t>Trend &amp; Seasonality are two reasons why a Time Series is not stationary.</a:t>
            </a:r>
          </a:p>
          <a:p>
            <a:pPr algn="l"/>
            <a:endParaRPr lang="en-US" dirty="0">
              <a:latin typeface="Inter"/>
            </a:endParaRPr>
          </a:p>
          <a:p>
            <a:pPr algn="l"/>
            <a:r>
              <a:rPr lang="en-US" b="1" i="0" dirty="0">
                <a:effectLst/>
                <a:latin typeface="Inter"/>
              </a:rPr>
              <a:t>Why does Timeseries has to be Stationary?</a:t>
            </a:r>
            <a:br>
              <a:rPr lang="en-US" dirty="0"/>
            </a:br>
            <a:r>
              <a:rPr lang="en-US" b="0" i="0" dirty="0">
                <a:effectLst/>
                <a:latin typeface="Inter"/>
              </a:rPr>
              <a:t>Stationary data means mean and standard deviation of data does not change WRT time. The mean across many time periods is only informative if the expected value is the same across those time periods. We make the data stationary in case of ARIMA because the </a:t>
            </a:r>
            <a:r>
              <a:rPr lang="en-US" b="0" i="0" dirty="0" err="1">
                <a:effectLst/>
                <a:latin typeface="Inter"/>
              </a:rPr>
              <a:t>arima</a:t>
            </a:r>
            <a:r>
              <a:rPr lang="en-US" b="0" i="0" dirty="0">
                <a:effectLst/>
                <a:latin typeface="Inter"/>
              </a:rPr>
              <a:t> model looks at the past data to predict the future values.</a:t>
            </a:r>
          </a:p>
          <a:p>
            <a:pPr algn="l"/>
            <a:endParaRPr lang="en-US" dirty="0">
              <a:latin typeface="Inter"/>
            </a:endParaRPr>
          </a:p>
          <a:p>
            <a:pPr algn="l"/>
            <a:r>
              <a:rPr lang="en-US" b="1" i="0" dirty="0">
                <a:effectLst/>
                <a:latin typeface="Inter"/>
              </a:rPr>
              <a:t>Tests to check if a series is stationary or not:</a:t>
            </a:r>
            <a:br>
              <a:rPr lang="en-US" dirty="0"/>
            </a:br>
            <a:r>
              <a:rPr lang="en-US" b="0" i="0" dirty="0">
                <a:effectLst/>
                <a:latin typeface="Inter"/>
              </a:rPr>
              <a:t>There are 2 ways to check for Stationarity of a Timeseries:</a:t>
            </a:r>
            <a:br>
              <a:rPr lang="en-US" dirty="0"/>
            </a:br>
            <a:r>
              <a:rPr lang="en-US" b="1" i="0" dirty="0">
                <a:effectLst/>
                <a:latin typeface="Inter"/>
              </a:rPr>
              <a:t>1. Rolling Statistics</a:t>
            </a:r>
            <a:r>
              <a:rPr lang="en-US" b="0" i="0" dirty="0">
                <a:effectLst/>
                <a:latin typeface="Inter"/>
              </a:rPr>
              <a:t> - Plot the moving avg(mean) or moving standard deviation to see if it varies with time. It is a visual technique.</a:t>
            </a:r>
            <a:br>
              <a:rPr lang="en-US" dirty="0"/>
            </a:br>
            <a:r>
              <a:rPr lang="en-US" b="1" i="0" dirty="0">
                <a:effectLst/>
                <a:latin typeface="Inter"/>
              </a:rPr>
              <a:t>2. ADCF Test</a:t>
            </a:r>
            <a:r>
              <a:rPr lang="en-US" b="0" i="0" dirty="0">
                <a:effectLst/>
                <a:latin typeface="Inter"/>
              </a:rPr>
              <a:t> - Augmented Dickey–Fuller test is used to gives us various values that can help in identifying stationarity. The Null hypothesis says that a Timeseries is non-stationary. It comprises of a Test Statistics &amp; some critical values for some confidence levels. If the Test statistics is less than the critical values, we can reject the null hypothesis &amp; say that the series is stationary. THE ADCF test also gives us a p-value. Acc to the null hypothesis, lower values of p is better.</a:t>
            </a:r>
          </a:p>
        </p:txBody>
      </p:sp>
    </p:spTree>
    <p:extLst>
      <p:ext uri="{BB962C8B-B14F-4D97-AF65-F5344CB8AC3E}">
        <p14:creationId xmlns:p14="http://schemas.microsoft.com/office/powerpoint/2010/main" val="69312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C68379-9562-4CE7-BA84-DD4907B9A999}"/>
              </a:ext>
            </a:extLst>
          </p:cNvPr>
          <p:cNvSpPr txBox="1"/>
          <p:nvPr/>
        </p:nvSpPr>
        <p:spPr>
          <a:xfrm>
            <a:off x="533400" y="252443"/>
            <a:ext cx="11449050" cy="6327630"/>
          </a:xfrm>
          <a:prstGeom prst="rect">
            <a:avLst/>
          </a:prstGeom>
          <a:noFill/>
        </p:spPr>
        <p:txBody>
          <a:bodyPr wrap="square">
            <a:spAutoFit/>
          </a:bodyPr>
          <a:lstStyle/>
          <a:p>
            <a:pPr algn="l"/>
            <a:r>
              <a:rPr lang="en-US" b="1" i="0" dirty="0">
                <a:effectLst/>
                <a:latin typeface="Inter"/>
              </a:rPr>
              <a:t>What is ARIMA model?</a:t>
            </a:r>
            <a:br>
              <a:rPr lang="en-US" b="0" i="0" dirty="0">
                <a:effectLst/>
                <a:latin typeface="Inter"/>
              </a:rPr>
            </a:br>
            <a:r>
              <a:rPr lang="en-US" b="0" i="0" dirty="0">
                <a:effectLst/>
                <a:latin typeface="Inter"/>
              </a:rPr>
              <a:t>ARIMA(Auto Regressive Integrated Moving Average) is a combination of 2 models AR(Auto Regressive) &amp; MA(Moving Average). It has 3 hyperparameters - P(auto regressive lags), d(order of differentiation) and Q(moving avg.) which respectively comes from the AR, I &amp; MA components. The AR part is correlation between </a:t>
            </a:r>
            <a:r>
              <a:rPr lang="en-US" b="0" i="0" dirty="0" err="1">
                <a:effectLst/>
                <a:latin typeface="Inter"/>
              </a:rPr>
              <a:t>prev</a:t>
            </a:r>
            <a:r>
              <a:rPr lang="en-US" b="0" i="0" dirty="0">
                <a:effectLst/>
                <a:latin typeface="Inter"/>
              </a:rPr>
              <a:t> &amp; current time periods. To smooth out the noise, the MA part is used. The I part binds together the AR &amp; MA parts. Differencing is basically subtracting prior values from the current values.</a:t>
            </a:r>
          </a:p>
          <a:p>
            <a:pPr algn="l"/>
            <a:endParaRPr lang="en-US" b="0" i="0" dirty="0">
              <a:effectLst/>
              <a:latin typeface="Inter"/>
            </a:endParaRPr>
          </a:p>
          <a:p>
            <a:pPr algn="l"/>
            <a:r>
              <a:rPr lang="en-US" b="1" i="0" dirty="0">
                <a:effectLst/>
                <a:latin typeface="Inter"/>
              </a:rPr>
              <a:t>How to find value of P &amp; Q for ARIMA ?</a:t>
            </a:r>
            <a:br>
              <a:rPr lang="en-US" b="0" i="0" dirty="0">
                <a:effectLst/>
                <a:latin typeface="Inter"/>
              </a:rPr>
            </a:br>
            <a:r>
              <a:rPr lang="en-US" b="0" i="0" dirty="0">
                <a:effectLst/>
                <a:latin typeface="Inter"/>
              </a:rPr>
              <a:t>We need to take help of </a:t>
            </a:r>
            <a:r>
              <a:rPr lang="en-US" b="1" i="0" dirty="0">
                <a:effectLst/>
                <a:latin typeface="Inter"/>
              </a:rPr>
              <a:t>ACF(Auto Correlation Function)</a:t>
            </a:r>
            <a:r>
              <a:rPr lang="en-US" b="0" i="0" dirty="0">
                <a:effectLst/>
                <a:latin typeface="Inter"/>
              </a:rPr>
              <a:t> &amp; </a:t>
            </a:r>
            <a:r>
              <a:rPr lang="en-US" b="1" i="0" dirty="0">
                <a:effectLst/>
                <a:latin typeface="Inter"/>
              </a:rPr>
              <a:t>PACF(Partial Auto Correlation Function)</a:t>
            </a:r>
            <a:r>
              <a:rPr lang="en-US" b="0" i="0" dirty="0">
                <a:effectLst/>
                <a:latin typeface="Inter"/>
              </a:rPr>
              <a:t> plots. ACF &amp; PACF graphs are used to find value of P &amp; Q for ARIMA. We need to check, for which value in x-axis, graph line drops to 0 in y-axis for 1st time. From PACF(at y=0), get P From ACF(at y=0), get Q</a:t>
            </a:r>
          </a:p>
          <a:p>
            <a:pPr algn="l"/>
            <a:endParaRPr lang="en-US" dirty="0">
              <a:latin typeface="Inter"/>
            </a:endParaRPr>
          </a:p>
          <a:p>
            <a:pPr algn="l"/>
            <a:r>
              <a:rPr lang="en-US" b="1" i="0" dirty="0">
                <a:effectLst/>
                <a:latin typeface="Inter"/>
              </a:rPr>
              <a:t>What is Exponential Smoothing?</a:t>
            </a:r>
            <a:br>
              <a:rPr lang="en-US" dirty="0"/>
            </a:br>
            <a:r>
              <a:rPr lang="en-US" b="0" i="0" dirty="0">
                <a:effectLst/>
                <a:latin typeface="Inter"/>
              </a:rPr>
              <a:t>Exponential smoothing is a rule of thumb technique for smoothing time series data using the exponential window function. Whereas in the simple moving average the past observations are weighted equally, exponential functions are used to assign exponentially decreasing weights over time. It is an easily learned and easily applied procedure for making some determination based on prior assumptions by the user, such as seasonality. Exponential smoothing is often used for analysis of time-series data.</a:t>
            </a:r>
          </a:p>
          <a:p>
            <a:pPr algn="l"/>
            <a:endParaRPr lang="en-US" dirty="0">
              <a:latin typeface="Inter"/>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Properties of White Noise:</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White noise is characterized by properties such as a constant mean (usually zero), constant variance, independence between time points (or observations), and no systematic patterns or autocorrelation.</a:t>
            </a:r>
          </a:p>
          <a:p>
            <a:pPr algn="l"/>
            <a:endParaRPr lang="en-US" b="0" i="0" dirty="0">
              <a:effectLst/>
              <a:latin typeface="Inter"/>
            </a:endParaRPr>
          </a:p>
        </p:txBody>
      </p:sp>
    </p:spTree>
    <p:extLst>
      <p:ext uri="{BB962C8B-B14F-4D97-AF65-F5344CB8AC3E}">
        <p14:creationId xmlns:p14="http://schemas.microsoft.com/office/powerpoint/2010/main" val="191091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83C2F-1C9C-40FB-BA5C-CA6C87F2DDD4}"/>
              </a:ext>
            </a:extLst>
          </p:cNvPr>
          <p:cNvPicPr>
            <a:picLocks noChangeAspect="1"/>
          </p:cNvPicPr>
          <p:nvPr/>
        </p:nvPicPr>
        <p:blipFill>
          <a:blip r:embed="rId2"/>
          <a:stretch>
            <a:fillRect/>
          </a:stretch>
        </p:blipFill>
        <p:spPr>
          <a:xfrm>
            <a:off x="223837" y="185737"/>
            <a:ext cx="7286625" cy="1685925"/>
          </a:xfrm>
          <a:prstGeom prst="rect">
            <a:avLst/>
          </a:prstGeom>
        </p:spPr>
      </p:pic>
      <p:pic>
        <p:nvPicPr>
          <p:cNvPr id="6" name="Picture 5">
            <a:extLst>
              <a:ext uri="{FF2B5EF4-FFF2-40B4-BE49-F238E27FC236}">
                <a16:creationId xmlns:a16="http://schemas.microsoft.com/office/drawing/2014/main" id="{C5FA9738-5E79-4167-AF75-375EC9921347}"/>
              </a:ext>
            </a:extLst>
          </p:cNvPr>
          <p:cNvPicPr>
            <a:picLocks noChangeAspect="1"/>
          </p:cNvPicPr>
          <p:nvPr/>
        </p:nvPicPr>
        <p:blipFill>
          <a:blip r:embed="rId3"/>
          <a:stretch>
            <a:fillRect/>
          </a:stretch>
        </p:blipFill>
        <p:spPr>
          <a:xfrm>
            <a:off x="471932" y="2062481"/>
            <a:ext cx="6721348" cy="4609782"/>
          </a:xfrm>
          <a:prstGeom prst="rect">
            <a:avLst/>
          </a:prstGeom>
        </p:spPr>
      </p:pic>
    </p:spTree>
    <p:extLst>
      <p:ext uri="{BB962C8B-B14F-4D97-AF65-F5344CB8AC3E}">
        <p14:creationId xmlns:p14="http://schemas.microsoft.com/office/powerpoint/2010/main" val="261614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E9DF32-4724-48DC-82A3-043B96EE4EB5}"/>
              </a:ext>
            </a:extLst>
          </p:cNvPr>
          <p:cNvPicPr>
            <a:picLocks noChangeAspect="1"/>
          </p:cNvPicPr>
          <p:nvPr/>
        </p:nvPicPr>
        <p:blipFill>
          <a:blip r:embed="rId2"/>
          <a:stretch>
            <a:fillRect/>
          </a:stretch>
        </p:blipFill>
        <p:spPr>
          <a:xfrm>
            <a:off x="115570" y="143827"/>
            <a:ext cx="6214110" cy="2486025"/>
          </a:xfrm>
          <a:prstGeom prst="rect">
            <a:avLst/>
          </a:prstGeom>
        </p:spPr>
      </p:pic>
      <p:pic>
        <p:nvPicPr>
          <p:cNvPr id="5" name="Picture 4">
            <a:extLst>
              <a:ext uri="{FF2B5EF4-FFF2-40B4-BE49-F238E27FC236}">
                <a16:creationId xmlns:a16="http://schemas.microsoft.com/office/drawing/2014/main" id="{7C175E90-F8FA-4D25-8411-E922621D28BB}"/>
              </a:ext>
            </a:extLst>
          </p:cNvPr>
          <p:cNvPicPr>
            <a:picLocks noChangeAspect="1"/>
          </p:cNvPicPr>
          <p:nvPr/>
        </p:nvPicPr>
        <p:blipFill>
          <a:blip r:embed="rId3"/>
          <a:stretch>
            <a:fillRect/>
          </a:stretch>
        </p:blipFill>
        <p:spPr>
          <a:xfrm>
            <a:off x="115570" y="2629852"/>
            <a:ext cx="5721096" cy="4101084"/>
          </a:xfrm>
          <a:prstGeom prst="rect">
            <a:avLst/>
          </a:prstGeom>
        </p:spPr>
      </p:pic>
      <p:pic>
        <p:nvPicPr>
          <p:cNvPr id="7" name="Picture 6">
            <a:extLst>
              <a:ext uri="{FF2B5EF4-FFF2-40B4-BE49-F238E27FC236}">
                <a16:creationId xmlns:a16="http://schemas.microsoft.com/office/drawing/2014/main" id="{8AB246B0-5264-4F79-B6C2-DE34DD5D74CD}"/>
              </a:ext>
            </a:extLst>
          </p:cNvPr>
          <p:cNvPicPr>
            <a:picLocks noChangeAspect="1"/>
          </p:cNvPicPr>
          <p:nvPr/>
        </p:nvPicPr>
        <p:blipFill>
          <a:blip r:embed="rId4"/>
          <a:stretch>
            <a:fillRect/>
          </a:stretch>
        </p:blipFill>
        <p:spPr>
          <a:xfrm>
            <a:off x="6355334" y="143827"/>
            <a:ext cx="5721096" cy="6587109"/>
          </a:xfrm>
          <a:prstGeom prst="rect">
            <a:avLst/>
          </a:prstGeom>
        </p:spPr>
      </p:pic>
    </p:spTree>
    <p:extLst>
      <p:ext uri="{BB962C8B-B14F-4D97-AF65-F5344CB8AC3E}">
        <p14:creationId xmlns:p14="http://schemas.microsoft.com/office/powerpoint/2010/main" val="141952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90D668-585C-46FE-B32C-41F2D2CB8580}"/>
              </a:ext>
            </a:extLst>
          </p:cNvPr>
          <p:cNvPicPr>
            <a:picLocks noChangeAspect="1"/>
          </p:cNvPicPr>
          <p:nvPr/>
        </p:nvPicPr>
        <p:blipFill>
          <a:blip r:embed="rId2"/>
          <a:stretch>
            <a:fillRect/>
          </a:stretch>
        </p:blipFill>
        <p:spPr>
          <a:xfrm>
            <a:off x="428116" y="375856"/>
            <a:ext cx="6490843" cy="6106287"/>
          </a:xfrm>
          <a:prstGeom prst="rect">
            <a:avLst/>
          </a:prstGeom>
        </p:spPr>
      </p:pic>
    </p:spTree>
    <p:extLst>
      <p:ext uri="{BB962C8B-B14F-4D97-AF65-F5344CB8AC3E}">
        <p14:creationId xmlns:p14="http://schemas.microsoft.com/office/powerpoint/2010/main" val="162677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8E847-0BAD-449E-9809-67D217B684BF}"/>
              </a:ext>
            </a:extLst>
          </p:cNvPr>
          <p:cNvPicPr>
            <a:picLocks noChangeAspect="1"/>
          </p:cNvPicPr>
          <p:nvPr/>
        </p:nvPicPr>
        <p:blipFill>
          <a:blip r:embed="rId2"/>
          <a:stretch>
            <a:fillRect/>
          </a:stretch>
        </p:blipFill>
        <p:spPr>
          <a:xfrm>
            <a:off x="123825" y="104775"/>
            <a:ext cx="8191500" cy="2809875"/>
          </a:xfrm>
          <a:prstGeom prst="rect">
            <a:avLst/>
          </a:prstGeom>
        </p:spPr>
      </p:pic>
      <p:pic>
        <p:nvPicPr>
          <p:cNvPr id="5" name="Picture 4">
            <a:extLst>
              <a:ext uri="{FF2B5EF4-FFF2-40B4-BE49-F238E27FC236}">
                <a16:creationId xmlns:a16="http://schemas.microsoft.com/office/drawing/2014/main" id="{F5DF522C-98E2-4DAE-B5F3-80BAFA15FFE0}"/>
              </a:ext>
            </a:extLst>
          </p:cNvPr>
          <p:cNvPicPr>
            <a:picLocks noChangeAspect="1"/>
          </p:cNvPicPr>
          <p:nvPr/>
        </p:nvPicPr>
        <p:blipFill>
          <a:blip r:embed="rId3"/>
          <a:stretch>
            <a:fillRect/>
          </a:stretch>
        </p:blipFill>
        <p:spPr>
          <a:xfrm>
            <a:off x="123825" y="2664714"/>
            <a:ext cx="6744335" cy="4271772"/>
          </a:xfrm>
          <a:prstGeom prst="rect">
            <a:avLst/>
          </a:prstGeom>
        </p:spPr>
      </p:pic>
    </p:spTree>
    <p:extLst>
      <p:ext uri="{BB962C8B-B14F-4D97-AF65-F5344CB8AC3E}">
        <p14:creationId xmlns:p14="http://schemas.microsoft.com/office/powerpoint/2010/main" val="378809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1429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Time Series-ARIMA</vt:lpstr>
      <vt:lpstr>PowerPoint Presentation</vt:lpstr>
      <vt:lpstr>Decomposition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Series-ARIMA</dc:title>
  <dc:creator>Sumit Kaushik</dc:creator>
  <cp:lastModifiedBy>Sumit Kaushik</cp:lastModifiedBy>
  <cp:revision>11</cp:revision>
  <dcterms:created xsi:type="dcterms:W3CDTF">2023-09-17T16:07:06Z</dcterms:created>
  <dcterms:modified xsi:type="dcterms:W3CDTF">2023-09-18T01:57:53Z</dcterms:modified>
</cp:coreProperties>
</file>