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354521-65D1-42AF-B152-5262C63CFC5C}">
          <p14:sldIdLst>
            <p14:sldId id="256"/>
            <p14:sldId id="257"/>
            <p14:sldId id="262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1FE56F-3A24-4F53-8CCF-899874C37F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2FFA60B-3A41-42E0-BF8F-1B3B42FED9AA}">
      <dgm:prSet/>
      <dgm:spPr/>
      <dgm:t>
        <a:bodyPr/>
        <a:lstStyle/>
        <a:p>
          <a:r>
            <a:rPr lang="en-US"/>
            <a:t>There were 12 columns with missing data</a:t>
          </a:r>
        </a:p>
      </dgm:t>
    </dgm:pt>
    <dgm:pt modelId="{1919FE1D-1F9D-4B1B-BF52-38AD0AF2D01F}" type="parTrans" cxnId="{AC116E04-63E9-456D-B4AF-D49255DDB5C2}">
      <dgm:prSet/>
      <dgm:spPr/>
      <dgm:t>
        <a:bodyPr/>
        <a:lstStyle/>
        <a:p>
          <a:endParaRPr lang="en-US"/>
        </a:p>
      </dgm:t>
    </dgm:pt>
    <dgm:pt modelId="{08311D8A-4A48-45F6-B9C7-6A671AFED10E}" type="sibTrans" cxnId="{AC116E04-63E9-456D-B4AF-D49255DDB5C2}">
      <dgm:prSet/>
      <dgm:spPr/>
      <dgm:t>
        <a:bodyPr/>
        <a:lstStyle/>
        <a:p>
          <a:endParaRPr lang="en-US"/>
        </a:p>
      </dgm:t>
    </dgm:pt>
    <dgm:pt modelId="{5F6F544E-A9CC-4EE9-8A68-1F79BCD0DF4F}">
      <dgm:prSet/>
      <dgm:spPr/>
      <dgm:t>
        <a:bodyPr/>
        <a:lstStyle/>
        <a:p>
          <a:r>
            <a:rPr lang="en-US"/>
            <a:t>All 12 were normally distributed, so the mean was used</a:t>
          </a:r>
        </a:p>
      </dgm:t>
    </dgm:pt>
    <dgm:pt modelId="{1D8BFE3B-3A74-467E-8597-8565088E57CE}" type="parTrans" cxnId="{304E497E-3CA7-482B-871F-43B0B6B8C3CF}">
      <dgm:prSet/>
      <dgm:spPr/>
      <dgm:t>
        <a:bodyPr/>
        <a:lstStyle/>
        <a:p>
          <a:endParaRPr lang="en-US"/>
        </a:p>
      </dgm:t>
    </dgm:pt>
    <dgm:pt modelId="{0BBB0365-FE27-43D1-83FF-5EB3B6C88364}" type="sibTrans" cxnId="{304E497E-3CA7-482B-871F-43B0B6B8C3CF}">
      <dgm:prSet/>
      <dgm:spPr/>
      <dgm:t>
        <a:bodyPr/>
        <a:lstStyle/>
        <a:p>
          <a:endParaRPr lang="en-US"/>
        </a:p>
      </dgm:t>
    </dgm:pt>
    <dgm:pt modelId="{C8326C26-6734-4E02-BDB8-AD486F579876}" type="pres">
      <dgm:prSet presAssocID="{7E1FE56F-3A24-4F53-8CCF-899874C37F40}" presName="linear" presStyleCnt="0">
        <dgm:presLayoutVars>
          <dgm:animLvl val="lvl"/>
          <dgm:resizeHandles val="exact"/>
        </dgm:presLayoutVars>
      </dgm:prSet>
      <dgm:spPr/>
    </dgm:pt>
    <dgm:pt modelId="{0E3CBCA7-5DC9-4709-BCFA-0FFE21C02E8E}" type="pres">
      <dgm:prSet presAssocID="{12FFA60B-3A41-42E0-BF8F-1B3B42FED9A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2E31BD3-7433-48E4-BCB3-E7B8A4106887}" type="pres">
      <dgm:prSet presAssocID="{08311D8A-4A48-45F6-B9C7-6A671AFED10E}" presName="spacer" presStyleCnt="0"/>
      <dgm:spPr/>
    </dgm:pt>
    <dgm:pt modelId="{CC902686-CE4D-4B19-9555-1BAB3DE424E5}" type="pres">
      <dgm:prSet presAssocID="{5F6F544E-A9CC-4EE9-8A68-1F79BCD0DF4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C116E04-63E9-456D-B4AF-D49255DDB5C2}" srcId="{7E1FE56F-3A24-4F53-8CCF-899874C37F40}" destId="{12FFA60B-3A41-42E0-BF8F-1B3B42FED9AA}" srcOrd="0" destOrd="0" parTransId="{1919FE1D-1F9D-4B1B-BF52-38AD0AF2D01F}" sibTransId="{08311D8A-4A48-45F6-B9C7-6A671AFED10E}"/>
    <dgm:cxn modelId="{577CEA1C-1EE4-4E58-A480-3D3B83123794}" type="presOf" srcId="{7E1FE56F-3A24-4F53-8CCF-899874C37F40}" destId="{C8326C26-6734-4E02-BDB8-AD486F579876}" srcOrd="0" destOrd="0" presId="urn:microsoft.com/office/officeart/2005/8/layout/vList2"/>
    <dgm:cxn modelId="{38B74F3C-BE5A-45CE-9FEE-6C12CBA79F87}" type="presOf" srcId="{12FFA60B-3A41-42E0-BF8F-1B3B42FED9AA}" destId="{0E3CBCA7-5DC9-4709-BCFA-0FFE21C02E8E}" srcOrd="0" destOrd="0" presId="urn:microsoft.com/office/officeart/2005/8/layout/vList2"/>
    <dgm:cxn modelId="{AC8EBE5C-25CF-42F0-985D-0C998E6CA45F}" type="presOf" srcId="{5F6F544E-A9CC-4EE9-8A68-1F79BCD0DF4F}" destId="{CC902686-CE4D-4B19-9555-1BAB3DE424E5}" srcOrd="0" destOrd="0" presId="urn:microsoft.com/office/officeart/2005/8/layout/vList2"/>
    <dgm:cxn modelId="{304E497E-3CA7-482B-871F-43B0B6B8C3CF}" srcId="{7E1FE56F-3A24-4F53-8CCF-899874C37F40}" destId="{5F6F544E-A9CC-4EE9-8A68-1F79BCD0DF4F}" srcOrd="1" destOrd="0" parTransId="{1D8BFE3B-3A74-467E-8597-8565088E57CE}" sibTransId="{0BBB0365-FE27-43D1-83FF-5EB3B6C88364}"/>
    <dgm:cxn modelId="{70AB9EEE-3A2C-4ACC-A48B-A5F848F55369}" type="presParOf" srcId="{C8326C26-6734-4E02-BDB8-AD486F579876}" destId="{0E3CBCA7-5DC9-4709-BCFA-0FFE21C02E8E}" srcOrd="0" destOrd="0" presId="urn:microsoft.com/office/officeart/2005/8/layout/vList2"/>
    <dgm:cxn modelId="{87FF292D-B7B0-4B19-B0BB-9CCA808C0347}" type="presParOf" srcId="{C8326C26-6734-4E02-BDB8-AD486F579876}" destId="{F2E31BD3-7433-48E4-BCB3-E7B8A4106887}" srcOrd="1" destOrd="0" presId="urn:microsoft.com/office/officeart/2005/8/layout/vList2"/>
    <dgm:cxn modelId="{636D34CC-BF35-44A5-A80D-BCEA43E024C2}" type="presParOf" srcId="{C8326C26-6734-4E02-BDB8-AD486F579876}" destId="{CC902686-CE4D-4B19-9555-1BAB3DE424E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3CBCA7-5DC9-4709-BCFA-0FFE21C02E8E}">
      <dsp:nvSpPr>
        <dsp:cNvPr id="0" name=""/>
        <dsp:cNvSpPr/>
      </dsp:nvSpPr>
      <dsp:spPr>
        <a:xfrm>
          <a:off x="0" y="40329"/>
          <a:ext cx="3903181" cy="27750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There were 12 columns with missing data</a:t>
          </a:r>
        </a:p>
      </dsp:txBody>
      <dsp:txXfrm>
        <a:off x="135469" y="175798"/>
        <a:ext cx="3632243" cy="2504155"/>
      </dsp:txXfrm>
    </dsp:sp>
    <dsp:sp modelId="{CC902686-CE4D-4B19-9555-1BAB3DE424E5}">
      <dsp:nvSpPr>
        <dsp:cNvPr id="0" name=""/>
        <dsp:cNvSpPr/>
      </dsp:nvSpPr>
      <dsp:spPr>
        <a:xfrm>
          <a:off x="0" y="2910463"/>
          <a:ext cx="3903181" cy="27750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All 12 were normally distributed, so the mean was used</a:t>
          </a:r>
        </a:p>
      </dsp:txBody>
      <dsp:txXfrm>
        <a:off x="135469" y="3045932"/>
        <a:ext cx="3632243" cy="2504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A98-CE35-4153-BA3D-C59863D968B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B031-2876-4F83-B4BD-3093855A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A98-CE35-4153-BA3D-C59863D968B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B031-2876-4F83-B4BD-3093855A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0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A98-CE35-4153-BA3D-C59863D968B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B031-2876-4F83-B4BD-3093855A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10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A98-CE35-4153-BA3D-C59863D968B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B031-2876-4F83-B4BD-3093855A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08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A98-CE35-4153-BA3D-C59863D968B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B031-2876-4F83-B4BD-3093855A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87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A98-CE35-4153-BA3D-C59863D968B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B031-2876-4F83-B4BD-3093855A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62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A98-CE35-4153-BA3D-C59863D968B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B031-2876-4F83-B4BD-3093855A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31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A98-CE35-4153-BA3D-C59863D968B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B031-2876-4F83-B4BD-3093855A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08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A98-CE35-4153-BA3D-C59863D968B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B031-2876-4F83-B4BD-3093855A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A98-CE35-4153-BA3D-C59863D968B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B031-2876-4F83-B4BD-3093855A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4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A98-CE35-4153-BA3D-C59863D968B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B031-2876-4F83-B4BD-3093855A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1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A98-CE35-4153-BA3D-C59863D968B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B031-2876-4F83-B4BD-3093855A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3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A98-CE35-4153-BA3D-C59863D968B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B031-2876-4F83-B4BD-3093855A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A98-CE35-4153-BA3D-C59863D968B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B031-2876-4F83-B4BD-3093855A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1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A98-CE35-4153-BA3D-C59863D968B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B031-2876-4F83-B4BD-3093855A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5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A98-CE35-4153-BA3D-C59863D968B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B031-2876-4F83-B4BD-3093855A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5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1F2CA98-CE35-4153-BA3D-C59863D968B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692B031-2876-4F83-B4BD-3093855A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1F2CA98-CE35-4153-BA3D-C59863D968B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692B031-2876-4F83-B4BD-3093855A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30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E09F-C4C8-269D-10D4-ADEA2BE762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Winner Winner Chicken Dinner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D65F7-8538-BDA9-1311-4B5942241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Peyton Fosnough</a:t>
            </a:r>
          </a:p>
        </p:txBody>
      </p:sp>
    </p:spTree>
    <p:extLst>
      <p:ext uri="{BB962C8B-B14F-4D97-AF65-F5344CB8AC3E}">
        <p14:creationId xmlns:p14="http://schemas.microsoft.com/office/powerpoint/2010/main" val="291998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5101-8795-FD92-0187-11E03D9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888" y="375832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41B7B2-9831-2D45-1D84-AD9B0A389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2405" y="1427928"/>
            <a:ext cx="8227189" cy="233039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2432AA-850D-FF90-F5F0-654E6C90655F}"/>
              </a:ext>
            </a:extLst>
          </p:cNvPr>
          <p:cNvSpPr txBox="1"/>
          <p:nvPr/>
        </p:nvSpPr>
        <p:spPr>
          <a:xfrm>
            <a:off x="1757888" y="5064369"/>
            <a:ext cx="8451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Predicting NBA game results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26,652 samples and 19 columns of data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6 columns needed removal</a:t>
            </a:r>
          </a:p>
        </p:txBody>
      </p:sp>
    </p:spTree>
    <p:extLst>
      <p:ext uri="{BB962C8B-B14F-4D97-AF65-F5344CB8AC3E}">
        <p14:creationId xmlns:p14="http://schemas.microsoft.com/office/powerpoint/2010/main" val="280950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CB1F-2363-AD29-161D-9FF82EF5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Dropping columns &amp; setting 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E661E1-E8B8-D2B8-9CB8-4F188EBA7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457" y="1496750"/>
            <a:ext cx="10916463" cy="274606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5386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76D0-76E2-512B-A29B-CA6EBF61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714" y="609600"/>
            <a:ext cx="6542315" cy="1905000"/>
          </a:xfrm>
        </p:spPr>
        <p:txBody>
          <a:bodyPr>
            <a:normAutofit/>
          </a:bodyPr>
          <a:lstStyle/>
          <a:p>
            <a:r>
              <a:rPr lang="en-US" dirty="0"/>
              <a:t>Preparing the data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7F5782AC-38C0-8B67-0087-75CFEBB52F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51115" y="609600"/>
          <a:ext cx="3903181" cy="5725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D1D2F5C-9ED2-59C1-75E0-72EEBB07B28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11" r="25463"/>
          <a:stretch/>
        </p:blipFill>
        <p:spPr>
          <a:xfrm>
            <a:off x="5055764" y="2666999"/>
            <a:ext cx="2990088" cy="267788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D20ABF-4E55-76E6-A289-2017D286F48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9160" r="8469" b="-3"/>
          <a:stretch/>
        </p:blipFill>
        <p:spPr>
          <a:xfrm>
            <a:off x="8447321" y="2666999"/>
            <a:ext cx="2991801" cy="267788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88991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730E-0251-C530-702E-AEC72610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31E8-90ED-FDBA-DD14-F48494FC0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the Logistic Regression library from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Completed 3 experiments with the following splits:</a:t>
            </a:r>
          </a:p>
          <a:p>
            <a:pPr lvl="1"/>
            <a:r>
              <a:rPr lang="en-US" dirty="0"/>
              <a:t>60/40</a:t>
            </a:r>
          </a:p>
          <a:p>
            <a:pPr lvl="1"/>
            <a:r>
              <a:rPr lang="en-US" dirty="0"/>
              <a:t>80/20</a:t>
            </a:r>
          </a:p>
          <a:p>
            <a:pPr lvl="1"/>
            <a:r>
              <a:rPr lang="en-US" dirty="0"/>
              <a:t>90/10</a:t>
            </a:r>
          </a:p>
        </p:txBody>
      </p:sp>
    </p:spTree>
    <p:extLst>
      <p:ext uri="{BB962C8B-B14F-4D97-AF65-F5344CB8AC3E}">
        <p14:creationId xmlns:p14="http://schemas.microsoft.com/office/powerpoint/2010/main" val="427627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A59776-5948-400C-9935-7464561E8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6DF5-3207-90CB-D822-7D2010C58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3" y="609600"/>
            <a:ext cx="3108960" cy="2362610"/>
          </a:xfrm>
        </p:spPr>
        <p:txBody>
          <a:bodyPr>
            <a:normAutofit/>
          </a:bodyPr>
          <a:lstStyle/>
          <a:p>
            <a:pPr algn="r"/>
            <a:r>
              <a:rPr lang="en-US" sz="280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164A-5C5B-530F-D372-77A090BC0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923" y="609600"/>
            <a:ext cx="6628583" cy="2362611"/>
          </a:xfrm>
        </p:spPr>
        <p:txBody>
          <a:bodyPr>
            <a:normAutofit/>
          </a:bodyPr>
          <a:lstStyle/>
          <a:p>
            <a:r>
              <a:rPr lang="en-US" sz="1800" dirty="0"/>
              <a:t>Experiment 1: 100% Accuracy</a:t>
            </a:r>
          </a:p>
          <a:p>
            <a:r>
              <a:rPr lang="en-US" sz="1800" dirty="0"/>
              <a:t>Experiment 2: 100% Accuracy</a:t>
            </a:r>
          </a:p>
          <a:p>
            <a:r>
              <a:rPr lang="en-US" sz="1800" dirty="0"/>
              <a:t>Experiment 3: 100%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CB38A-2FB5-6AF2-2D32-5AF022836B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24" b="-1"/>
          <a:stretch/>
        </p:blipFill>
        <p:spPr>
          <a:xfrm>
            <a:off x="895352" y="3225959"/>
            <a:ext cx="3340921" cy="267788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073F64-B70B-BB0C-38B7-ED17222290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9" r="2" b="2"/>
          <a:stretch/>
        </p:blipFill>
        <p:spPr>
          <a:xfrm>
            <a:off x="7868899" y="3225959"/>
            <a:ext cx="3337560" cy="267788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AA6E26-D29F-A4C5-98CB-C3921AE245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56" b="-4"/>
          <a:stretch/>
        </p:blipFill>
        <p:spPr>
          <a:xfrm>
            <a:off x="4383806" y="3225959"/>
            <a:ext cx="3337560" cy="267788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35740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C170-8280-81AC-3F2A-7F950891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0E49D-C51E-E986-C16B-D00DF159B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predict if the home team will win/lose based on stats?</a:t>
            </a:r>
          </a:p>
          <a:p>
            <a:r>
              <a:rPr lang="en-US" dirty="0"/>
              <a:t>The model was accurate and effectively predicted the outcome</a:t>
            </a:r>
          </a:p>
          <a:p>
            <a:r>
              <a:rPr lang="en-US" dirty="0"/>
              <a:t>There was consistency throughout different train/test ratios</a:t>
            </a:r>
          </a:p>
        </p:txBody>
      </p:sp>
    </p:spTree>
    <p:extLst>
      <p:ext uri="{BB962C8B-B14F-4D97-AF65-F5344CB8AC3E}">
        <p14:creationId xmlns:p14="http://schemas.microsoft.com/office/powerpoint/2010/main" val="1380077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203</TotalTime>
  <Words>122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Winner Winner Chicken Dinner</vt:lpstr>
      <vt:lpstr>Overview</vt:lpstr>
      <vt:lpstr>Dropping columns &amp; setting Y</vt:lpstr>
      <vt:lpstr>Preparing the data</vt:lpstr>
      <vt:lpstr>Splitting the data</vt:lpstr>
      <vt:lpstr>Results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Winner Winner Chicken Dinner</dc:title>
  <dc:creator>Peyton</dc:creator>
  <cp:lastModifiedBy>Peyton</cp:lastModifiedBy>
  <cp:revision>2</cp:revision>
  <dcterms:created xsi:type="dcterms:W3CDTF">2023-05-02T16:45:08Z</dcterms:created>
  <dcterms:modified xsi:type="dcterms:W3CDTF">2023-05-02T20:08:11Z</dcterms:modified>
</cp:coreProperties>
</file>