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70" r:id="rId2"/>
    <p:sldId id="262" r:id="rId3"/>
    <p:sldId id="263" r:id="rId4"/>
    <p:sldId id="258" r:id="rId5"/>
    <p:sldId id="259" r:id="rId6"/>
    <p:sldId id="266" r:id="rId7"/>
    <p:sldId id="271" r:id="rId8"/>
    <p:sldId id="273" r:id="rId9"/>
    <p:sldId id="274" r:id="rId10"/>
    <p:sldId id="275" r:id="rId11"/>
    <p:sldId id="276" r:id="rId12"/>
    <p:sldId id="277" r:id="rId13"/>
    <p:sldId id="278" r:id="rId14"/>
    <p:sldId id="279" r:id="rId15"/>
    <p:sldId id="280" r:id="rId16"/>
    <p:sldId id="281" r:id="rId17"/>
    <p:sldId id="282" r:id="rId18"/>
    <p:sldId id="283" r:id="rId19"/>
    <p:sldId id="267" r:id="rId20"/>
    <p:sldId id="272" r:id="rId21"/>
    <p:sldId id="284"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1E76B66-FFA2-42BC-92AB-DF4DAB8EFACA}" type="datetimeFigureOut">
              <a:rPr lang="en-US" smtClean="0"/>
              <a:t>4/14/2022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936B712-4095-44A6-AF7B-06C9481E58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E76B66-FFA2-42BC-92AB-DF4DAB8EFACA}"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6B712-4095-44A6-AF7B-06C9481E58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E76B66-FFA2-42BC-92AB-DF4DAB8EFACA}"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6B712-4095-44A6-AF7B-06C9481E58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E76B66-FFA2-42BC-92AB-DF4DAB8EFACA}"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6B712-4095-44A6-AF7B-06C9481E58C9}"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1E76B66-FFA2-42BC-92AB-DF4DAB8EFACA}"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6B712-4095-44A6-AF7B-06C9481E58C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E76B66-FFA2-42BC-92AB-DF4DAB8EFACA}"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6B712-4095-44A6-AF7B-06C9481E58C9}"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1E76B66-FFA2-42BC-92AB-DF4DAB8EFACA}"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6B712-4095-44A6-AF7B-06C9481E58C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E76B66-FFA2-42BC-92AB-DF4DAB8EFACA}"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6B712-4095-44A6-AF7B-06C9481E58C9}"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76B66-FFA2-42BC-92AB-DF4DAB8EFACA}"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36B712-4095-44A6-AF7B-06C9481E58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1E76B66-FFA2-42BC-92AB-DF4DAB8EFACA}"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6B712-4095-44A6-AF7B-06C9481E58C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1E76B66-FFA2-42BC-92AB-DF4DAB8EFACA}" type="datetimeFigureOut">
              <a:rPr lang="en-US" smtClean="0"/>
              <a:t>4/14/2022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936B712-4095-44A6-AF7B-06C9481E58C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1E76B66-FFA2-42BC-92AB-DF4DAB8EFACA}" type="datetimeFigureOut">
              <a:rPr lang="en-US" smtClean="0"/>
              <a:t>4/14/2022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936B712-4095-44A6-AF7B-06C9481E58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studentprojectguides.com/" TargetMode="External"/><Relationship Id="rId2" Type="http://schemas.openxmlformats.org/officeDocument/2006/relationships/hyperlink" Target="https://javatpoint.com/" TargetMode="External"/><Relationship Id="rId1" Type="http://schemas.openxmlformats.org/officeDocument/2006/relationships/slideLayout" Target="../slideLayouts/slideLayout7.xml"/><Relationship Id="rId6" Type="http://schemas.openxmlformats.org/officeDocument/2006/relationships/hyperlink" Target="https://blogprototype.com/" TargetMode="External"/><Relationship Id="rId5" Type="http://schemas.openxmlformats.org/officeDocument/2006/relationships/hyperlink" Target="https://w3tschool.com/" TargetMode="External"/><Relationship Id="rId4" Type="http://schemas.openxmlformats.org/officeDocument/2006/relationships/hyperlink" Target="https://classroom.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1B8FA-D75F-4199-91C4-AC7F15E6475B}"/>
              </a:ext>
            </a:extLst>
          </p:cNvPr>
          <p:cNvSpPr>
            <a:spLocks noGrp="1"/>
          </p:cNvSpPr>
          <p:nvPr>
            <p:ph type="title"/>
          </p:nvPr>
        </p:nvSpPr>
        <p:spPr>
          <a:xfrm>
            <a:off x="323528" y="1340768"/>
            <a:ext cx="8229600" cy="2664296"/>
          </a:xfrm>
        </p:spPr>
        <p:txBody>
          <a:bodyPr/>
          <a:lstStyle/>
          <a:p>
            <a:pPr algn="ctr"/>
            <a:r>
              <a:rPr lang="en-US" dirty="0" smtClean="0"/>
              <a:t/>
            </a:r>
            <a:br>
              <a:rPr lang="en-US" dirty="0" smtClean="0"/>
            </a:br>
            <a:r>
              <a:rPr lang="en-US" dirty="0" smtClean="0"/>
              <a:t>WELCOME </a:t>
            </a:r>
            <a:br>
              <a:rPr lang="en-US" dirty="0" smtClean="0"/>
            </a:br>
            <a:r>
              <a:rPr lang="en-US" dirty="0" smtClean="0"/>
              <a:t>TO</a:t>
            </a:r>
            <a:br>
              <a:rPr lang="en-US" dirty="0" smtClean="0"/>
            </a:br>
            <a:r>
              <a:rPr lang="en-US" dirty="0" smtClean="0"/>
              <a:t>DAC-BOARD-PORTAL</a:t>
            </a:r>
            <a:endParaRPr lang="en-IN" dirty="0"/>
          </a:p>
        </p:txBody>
      </p:sp>
    </p:spTree>
    <p:extLst>
      <p:ext uri="{BB962C8B-B14F-4D97-AF65-F5344CB8AC3E}">
        <p14:creationId xmlns:p14="http://schemas.microsoft.com/office/powerpoint/2010/main" val="2125156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828800"/>
            <a:ext cx="6583680" cy="3200400"/>
          </a:xfrm>
          <a:prstGeom prst="rect">
            <a:avLst/>
          </a:prstGeom>
          <a:noFill/>
          <a:ln>
            <a:noFill/>
          </a:ln>
        </p:spPr>
      </p:pic>
      <p:sp>
        <p:nvSpPr>
          <p:cNvPr id="3" name="TextBox 2"/>
          <p:cNvSpPr txBox="1"/>
          <p:nvPr/>
        </p:nvSpPr>
        <p:spPr>
          <a:xfrm>
            <a:off x="1043608" y="980728"/>
            <a:ext cx="3672408" cy="954107"/>
          </a:xfrm>
          <a:prstGeom prst="rect">
            <a:avLst/>
          </a:prstGeom>
          <a:noFill/>
        </p:spPr>
        <p:txBody>
          <a:bodyPr wrap="square" rtlCol="0">
            <a:spAutoFit/>
          </a:bodyPr>
          <a:lstStyle/>
          <a:p>
            <a:r>
              <a:rPr lang="en-US" sz="2000" dirty="0"/>
              <a:t>4. Admin Login Page</a:t>
            </a:r>
            <a:endParaRPr lang="en-IN" sz="2000" dirty="0"/>
          </a:p>
          <a:p>
            <a:r>
              <a:rPr lang="en-US" b="1" dirty="0"/>
              <a:t> </a:t>
            </a:r>
            <a:endParaRPr lang="en-IN" dirty="0"/>
          </a:p>
          <a:p>
            <a:endParaRPr lang="en-IN" dirty="0"/>
          </a:p>
        </p:txBody>
      </p:sp>
    </p:spTree>
    <p:extLst>
      <p:ext uri="{BB962C8B-B14F-4D97-AF65-F5344CB8AC3E}">
        <p14:creationId xmlns:p14="http://schemas.microsoft.com/office/powerpoint/2010/main" val="4272262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213485" y="1854200"/>
            <a:ext cx="6717030" cy="3149600"/>
          </a:xfrm>
          <a:prstGeom prst="rect">
            <a:avLst/>
          </a:prstGeom>
          <a:noFill/>
          <a:ln>
            <a:noFill/>
          </a:ln>
        </p:spPr>
      </p:pic>
      <p:sp>
        <p:nvSpPr>
          <p:cNvPr id="3" name="TextBox 2"/>
          <p:cNvSpPr txBox="1"/>
          <p:nvPr/>
        </p:nvSpPr>
        <p:spPr>
          <a:xfrm>
            <a:off x="1115616" y="620688"/>
            <a:ext cx="4176464" cy="369332"/>
          </a:xfrm>
          <a:prstGeom prst="rect">
            <a:avLst/>
          </a:prstGeom>
          <a:noFill/>
        </p:spPr>
        <p:txBody>
          <a:bodyPr wrap="square" rtlCol="0">
            <a:spAutoFit/>
          </a:bodyPr>
          <a:lstStyle/>
          <a:p>
            <a:r>
              <a:rPr lang="en-US" dirty="0"/>
              <a:t>5.Student Dashboard</a:t>
            </a:r>
            <a:endParaRPr lang="en-IN" dirty="0"/>
          </a:p>
        </p:txBody>
      </p:sp>
    </p:spTree>
    <p:extLst>
      <p:ext uri="{BB962C8B-B14F-4D97-AF65-F5344CB8AC3E}">
        <p14:creationId xmlns:p14="http://schemas.microsoft.com/office/powerpoint/2010/main" val="3132203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448481" y="980728"/>
            <a:ext cx="6713855" cy="196088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445568" y="4221088"/>
            <a:ext cx="6713855" cy="1737995"/>
          </a:xfrm>
          <a:prstGeom prst="rect">
            <a:avLst/>
          </a:prstGeom>
          <a:noFill/>
          <a:ln>
            <a:noFill/>
          </a:ln>
        </p:spPr>
      </p:pic>
      <p:sp>
        <p:nvSpPr>
          <p:cNvPr id="5" name="TextBox 4"/>
          <p:cNvSpPr txBox="1"/>
          <p:nvPr/>
        </p:nvSpPr>
        <p:spPr>
          <a:xfrm>
            <a:off x="1445568" y="3573016"/>
            <a:ext cx="3888432" cy="369332"/>
          </a:xfrm>
          <a:prstGeom prst="rect">
            <a:avLst/>
          </a:prstGeom>
          <a:noFill/>
        </p:spPr>
        <p:txBody>
          <a:bodyPr wrap="square" rtlCol="0">
            <a:spAutoFit/>
          </a:bodyPr>
          <a:lstStyle/>
          <a:p>
            <a:r>
              <a:rPr lang="en-US" dirty="0"/>
              <a:t>7</a:t>
            </a:r>
            <a:r>
              <a:rPr lang="en-US" dirty="0" smtClean="0"/>
              <a:t>. </a:t>
            </a:r>
            <a:r>
              <a:rPr lang="en-US" dirty="0"/>
              <a:t>Student Doubt Section</a:t>
            </a:r>
            <a:endParaRPr lang="en-IN" dirty="0"/>
          </a:p>
        </p:txBody>
      </p:sp>
      <p:sp>
        <p:nvSpPr>
          <p:cNvPr id="6" name="TextBox 5"/>
          <p:cNvSpPr txBox="1"/>
          <p:nvPr/>
        </p:nvSpPr>
        <p:spPr>
          <a:xfrm>
            <a:off x="1619672" y="332656"/>
            <a:ext cx="2376264" cy="369332"/>
          </a:xfrm>
          <a:prstGeom prst="rect">
            <a:avLst/>
          </a:prstGeom>
          <a:noFill/>
        </p:spPr>
        <p:txBody>
          <a:bodyPr wrap="square" rtlCol="0">
            <a:spAutoFit/>
          </a:bodyPr>
          <a:lstStyle/>
          <a:p>
            <a:r>
              <a:rPr lang="en-US" dirty="0" smtClean="0"/>
              <a:t>6. Quiz</a:t>
            </a:r>
            <a:endParaRPr lang="en-IN" dirty="0"/>
          </a:p>
        </p:txBody>
      </p:sp>
    </p:spTree>
    <p:extLst>
      <p:ext uri="{BB962C8B-B14F-4D97-AF65-F5344CB8AC3E}">
        <p14:creationId xmlns:p14="http://schemas.microsoft.com/office/powerpoint/2010/main" val="2474686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67019"/>
            <a:ext cx="6713855" cy="2767965"/>
          </a:xfrm>
          <a:prstGeom prst="rect">
            <a:avLst/>
          </a:prstGeom>
          <a:noFill/>
          <a:ln>
            <a:noFill/>
          </a:ln>
        </p:spPr>
      </p:pic>
      <p:sp>
        <p:nvSpPr>
          <p:cNvPr id="3" name="TextBox 2"/>
          <p:cNvSpPr txBox="1"/>
          <p:nvPr/>
        </p:nvSpPr>
        <p:spPr>
          <a:xfrm>
            <a:off x="1403648" y="620688"/>
            <a:ext cx="4536504" cy="646331"/>
          </a:xfrm>
          <a:prstGeom prst="rect">
            <a:avLst/>
          </a:prstGeom>
          <a:noFill/>
        </p:spPr>
        <p:txBody>
          <a:bodyPr wrap="square" rtlCol="0">
            <a:spAutoFit/>
          </a:bodyPr>
          <a:lstStyle/>
          <a:p>
            <a:r>
              <a:rPr lang="en-US" dirty="0"/>
              <a:t>8</a:t>
            </a:r>
            <a:r>
              <a:rPr lang="en-US" dirty="0" smtClean="0"/>
              <a:t>.Student  </a:t>
            </a:r>
            <a:r>
              <a:rPr lang="en-US" dirty="0"/>
              <a:t>Feedback Section</a:t>
            </a:r>
            <a:endParaRPr lang="en-IN" dirty="0"/>
          </a:p>
          <a:p>
            <a:endParaRPr lang="en-IN"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481661" y="4941168"/>
            <a:ext cx="6713855" cy="1202690"/>
          </a:xfrm>
          <a:prstGeom prst="rect">
            <a:avLst/>
          </a:prstGeom>
          <a:noFill/>
          <a:ln>
            <a:noFill/>
          </a:ln>
        </p:spPr>
      </p:pic>
      <p:sp>
        <p:nvSpPr>
          <p:cNvPr id="5" name="TextBox 4"/>
          <p:cNvSpPr txBox="1"/>
          <p:nvPr/>
        </p:nvSpPr>
        <p:spPr>
          <a:xfrm>
            <a:off x="1475656" y="4365104"/>
            <a:ext cx="4248472" cy="923330"/>
          </a:xfrm>
          <a:prstGeom prst="rect">
            <a:avLst/>
          </a:prstGeom>
          <a:noFill/>
        </p:spPr>
        <p:txBody>
          <a:bodyPr wrap="square" rtlCol="0">
            <a:spAutoFit/>
          </a:bodyPr>
          <a:lstStyle/>
          <a:p>
            <a:r>
              <a:rPr lang="en-US" dirty="0"/>
              <a:t>9. Recorded Sessions</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1062344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6722110" cy="1268730"/>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56992"/>
            <a:ext cx="6722110" cy="2718435"/>
          </a:xfrm>
          <a:prstGeom prst="rect">
            <a:avLst/>
          </a:prstGeom>
          <a:noFill/>
          <a:ln>
            <a:noFill/>
          </a:ln>
        </p:spPr>
      </p:pic>
      <p:sp>
        <p:nvSpPr>
          <p:cNvPr id="4" name="TextBox 3"/>
          <p:cNvSpPr txBox="1"/>
          <p:nvPr/>
        </p:nvSpPr>
        <p:spPr>
          <a:xfrm>
            <a:off x="1259632" y="404664"/>
            <a:ext cx="4176464" cy="369332"/>
          </a:xfrm>
          <a:prstGeom prst="rect">
            <a:avLst/>
          </a:prstGeom>
          <a:noFill/>
        </p:spPr>
        <p:txBody>
          <a:bodyPr wrap="square" rtlCol="0">
            <a:spAutoFit/>
          </a:bodyPr>
          <a:lstStyle/>
          <a:p>
            <a:r>
              <a:rPr lang="en-US" dirty="0"/>
              <a:t>10.Scheduled Meeting Sessions</a:t>
            </a:r>
            <a:endParaRPr lang="en-IN" dirty="0"/>
          </a:p>
        </p:txBody>
      </p:sp>
      <p:sp>
        <p:nvSpPr>
          <p:cNvPr id="5" name="TextBox 4"/>
          <p:cNvSpPr txBox="1"/>
          <p:nvPr/>
        </p:nvSpPr>
        <p:spPr>
          <a:xfrm>
            <a:off x="1259632" y="2780928"/>
            <a:ext cx="3888432" cy="646331"/>
          </a:xfrm>
          <a:prstGeom prst="rect">
            <a:avLst/>
          </a:prstGeom>
          <a:noFill/>
        </p:spPr>
        <p:txBody>
          <a:bodyPr wrap="square" rtlCol="0">
            <a:spAutoFit/>
          </a:bodyPr>
          <a:lstStyle/>
          <a:p>
            <a:r>
              <a:rPr lang="en-US"/>
              <a:t>11. </a:t>
            </a:r>
            <a:r>
              <a:rPr lang="en-US" dirty="0"/>
              <a:t>User Profile</a:t>
            </a:r>
            <a:endParaRPr lang="en-IN" dirty="0"/>
          </a:p>
          <a:p>
            <a:endParaRPr lang="en-IN" dirty="0"/>
          </a:p>
        </p:txBody>
      </p:sp>
    </p:spTree>
    <p:extLst>
      <p:ext uri="{BB962C8B-B14F-4D97-AF65-F5344CB8AC3E}">
        <p14:creationId xmlns:p14="http://schemas.microsoft.com/office/powerpoint/2010/main" val="880309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04864"/>
            <a:ext cx="6722110" cy="2792730"/>
          </a:xfrm>
          <a:prstGeom prst="rect">
            <a:avLst/>
          </a:prstGeom>
          <a:noFill/>
          <a:ln>
            <a:noFill/>
          </a:ln>
        </p:spPr>
      </p:pic>
      <p:sp>
        <p:nvSpPr>
          <p:cNvPr id="3" name="TextBox 2"/>
          <p:cNvSpPr txBox="1"/>
          <p:nvPr/>
        </p:nvSpPr>
        <p:spPr>
          <a:xfrm>
            <a:off x="1619672" y="1340768"/>
            <a:ext cx="3960440" cy="646331"/>
          </a:xfrm>
          <a:prstGeom prst="rect">
            <a:avLst/>
          </a:prstGeom>
          <a:noFill/>
        </p:spPr>
        <p:txBody>
          <a:bodyPr wrap="square" rtlCol="0">
            <a:spAutoFit/>
          </a:bodyPr>
          <a:lstStyle/>
          <a:p>
            <a:r>
              <a:rPr lang="en-US" dirty="0"/>
              <a:t>12. Contact Details</a:t>
            </a:r>
            <a:endParaRPr lang="en-IN" dirty="0"/>
          </a:p>
          <a:p>
            <a:endParaRPr lang="en-IN" dirty="0"/>
          </a:p>
        </p:txBody>
      </p:sp>
    </p:spTree>
    <p:extLst>
      <p:ext uri="{BB962C8B-B14F-4D97-AF65-F5344CB8AC3E}">
        <p14:creationId xmlns:p14="http://schemas.microsoft.com/office/powerpoint/2010/main" val="3268123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259004" y="764704"/>
            <a:ext cx="6675120" cy="2926080"/>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259004" y="4653136"/>
            <a:ext cx="6722110" cy="1424940"/>
          </a:xfrm>
          <a:prstGeom prst="rect">
            <a:avLst/>
          </a:prstGeom>
          <a:noFill/>
          <a:ln>
            <a:noFill/>
          </a:ln>
        </p:spPr>
      </p:pic>
      <p:sp>
        <p:nvSpPr>
          <p:cNvPr id="6" name="TextBox 5"/>
          <p:cNvSpPr txBox="1"/>
          <p:nvPr/>
        </p:nvSpPr>
        <p:spPr>
          <a:xfrm>
            <a:off x="1259004" y="332656"/>
            <a:ext cx="3096972" cy="369332"/>
          </a:xfrm>
          <a:prstGeom prst="rect">
            <a:avLst/>
          </a:prstGeom>
          <a:noFill/>
        </p:spPr>
        <p:txBody>
          <a:bodyPr wrap="square" rtlCol="0">
            <a:spAutoFit/>
          </a:bodyPr>
          <a:lstStyle/>
          <a:p>
            <a:r>
              <a:rPr lang="en-US" dirty="0"/>
              <a:t>13 .Admin Dashboard</a:t>
            </a:r>
            <a:endParaRPr lang="en-IN" dirty="0"/>
          </a:p>
        </p:txBody>
      </p:sp>
      <p:sp>
        <p:nvSpPr>
          <p:cNvPr id="7" name="TextBox 6"/>
          <p:cNvSpPr txBox="1"/>
          <p:nvPr/>
        </p:nvSpPr>
        <p:spPr>
          <a:xfrm>
            <a:off x="1259004" y="4077072"/>
            <a:ext cx="3745044" cy="923330"/>
          </a:xfrm>
          <a:prstGeom prst="rect">
            <a:avLst/>
          </a:prstGeom>
          <a:noFill/>
        </p:spPr>
        <p:txBody>
          <a:bodyPr wrap="square" rtlCol="0">
            <a:spAutoFit/>
          </a:bodyPr>
          <a:lstStyle/>
          <a:p>
            <a:r>
              <a:rPr lang="en-US" dirty="0"/>
              <a:t>14. Admin Recordings list</a:t>
            </a:r>
            <a:endParaRPr lang="en-IN" dirty="0"/>
          </a:p>
          <a:p>
            <a:r>
              <a:rPr lang="en-US" b="1" dirty="0"/>
              <a:t> </a:t>
            </a:r>
            <a:endParaRPr lang="en-IN" dirty="0"/>
          </a:p>
          <a:p>
            <a:endParaRPr lang="en-IN" dirty="0"/>
          </a:p>
        </p:txBody>
      </p:sp>
    </p:spTree>
    <p:extLst>
      <p:ext uri="{BB962C8B-B14F-4D97-AF65-F5344CB8AC3E}">
        <p14:creationId xmlns:p14="http://schemas.microsoft.com/office/powerpoint/2010/main" val="1397100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6713855" cy="1917060"/>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262724" y="4221089"/>
            <a:ext cx="6722110" cy="1296144"/>
          </a:xfrm>
          <a:prstGeom prst="rect">
            <a:avLst/>
          </a:prstGeom>
          <a:noFill/>
          <a:ln>
            <a:noFill/>
          </a:ln>
        </p:spPr>
      </p:pic>
      <p:sp>
        <p:nvSpPr>
          <p:cNvPr id="4" name="TextBox 3"/>
          <p:cNvSpPr txBox="1"/>
          <p:nvPr/>
        </p:nvSpPr>
        <p:spPr>
          <a:xfrm>
            <a:off x="1259632" y="404664"/>
            <a:ext cx="4608512" cy="923330"/>
          </a:xfrm>
          <a:prstGeom prst="rect">
            <a:avLst/>
          </a:prstGeom>
          <a:noFill/>
        </p:spPr>
        <p:txBody>
          <a:bodyPr wrap="square" rtlCol="0">
            <a:spAutoFit/>
          </a:bodyPr>
          <a:lstStyle/>
          <a:p>
            <a:r>
              <a:rPr lang="en-US" dirty="0"/>
              <a:t>15. Admin Schedule For Meeting</a:t>
            </a:r>
            <a:endParaRPr lang="en-IN" dirty="0"/>
          </a:p>
          <a:p>
            <a:r>
              <a:rPr lang="en-US" b="1" dirty="0"/>
              <a:t> </a:t>
            </a:r>
            <a:endParaRPr lang="en-IN" dirty="0"/>
          </a:p>
          <a:p>
            <a:endParaRPr lang="en-IN" dirty="0"/>
          </a:p>
        </p:txBody>
      </p:sp>
      <p:sp>
        <p:nvSpPr>
          <p:cNvPr id="5" name="TextBox 4"/>
          <p:cNvSpPr txBox="1"/>
          <p:nvPr/>
        </p:nvSpPr>
        <p:spPr>
          <a:xfrm>
            <a:off x="1115616" y="3717032"/>
            <a:ext cx="6869218" cy="369332"/>
          </a:xfrm>
          <a:prstGeom prst="rect">
            <a:avLst/>
          </a:prstGeom>
          <a:noFill/>
        </p:spPr>
        <p:txBody>
          <a:bodyPr wrap="square" rtlCol="0">
            <a:spAutoFit/>
          </a:bodyPr>
          <a:lstStyle/>
          <a:p>
            <a:r>
              <a:rPr lang="en-US"/>
              <a:t>16. User List</a:t>
            </a:r>
            <a:endParaRPr lang="en-IN" dirty="0"/>
          </a:p>
        </p:txBody>
      </p:sp>
    </p:spTree>
    <p:extLst>
      <p:ext uri="{BB962C8B-B14F-4D97-AF65-F5344CB8AC3E}">
        <p14:creationId xmlns:p14="http://schemas.microsoft.com/office/powerpoint/2010/main" val="3718656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387415" y="1124744"/>
            <a:ext cx="6713855" cy="1781299"/>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379031" y="3933056"/>
            <a:ext cx="6713855" cy="1728192"/>
          </a:xfrm>
          <a:prstGeom prst="rect">
            <a:avLst/>
          </a:prstGeom>
          <a:noFill/>
          <a:ln>
            <a:noFill/>
          </a:ln>
        </p:spPr>
      </p:pic>
      <p:sp>
        <p:nvSpPr>
          <p:cNvPr id="4" name="TextBox 3"/>
          <p:cNvSpPr txBox="1"/>
          <p:nvPr/>
        </p:nvSpPr>
        <p:spPr>
          <a:xfrm>
            <a:off x="1379031" y="478413"/>
            <a:ext cx="3328601" cy="646331"/>
          </a:xfrm>
          <a:prstGeom prst="rect">
            <a:avLst/>
          </a:prstGeom>
          <a:noFill/>
        </p:spPr>
        <p:txBody>
          <a:bodyPr wrap="square" rtlCol="0">
            <a:spAutoFit/>
          </a:bodyPr>
          <a:lstStyle/>
          <a:p>
            <a:r>
              <a:rPr lang="en-US" dirty="0" smtClean="0"/>
              <a:t>17</a:t>
            </a:r>
            <a:r>
              <a:rPr lang="en-US" dirty="0"/>
              <a:t>. Admin Feedback</a:t>
            </a:r>
            <a:endParaRPr lang="en-IN" dirty="0"/>
          </a:p>
          <a:p>
            <a:endParaRPr lang="en-IN" dirty="0"/>
          </a:p>
        </p:txBody>
      </p:sp>
      <p:sp>
        <p:nvSpPr>
          <p:cNvPr id="5" name="TextBox 4"/>
          <p:cNvSpPr txBox="1"/>
          <p:nvPr/>
        </p:nvSpPr>
        <p:spPr>
          <a:xfrm>
            <a:off x="1387415" y="3429000"/>
            <a:ext cx="3760649" cy="646331"/>
          </a:xfrm>
          <a:prstGeom prst="rect">
            <a:avLst/>
          </a:prstGeom>
          <a:noFill/>
        </p:spPr>
        <p:txBody>
          <a:bodyPr wrap="square" rtlCol="0">
            <a:spAutoFit/>
          </a:bodyPr>
          <a:lstStyle/>
          <a:p>
            <a:r>
              <a:rPr lang="en-US" dirty="0"/>
              <a:t>18 . Admin Message Box</a:t>
            </a:r>
            <a:endParaRPr lang="en-IN" dirty="0"/>
          </a:p>
          <a:p>
            <a:endParaRPr lang="en-IN" dirty="0"/>
          </a:p>
        </p:txBody>
      </p:sp>
    </p:spTree>
    <p:extLst>
      <p:ext uri="{BB962C8B-B14F-4D97-AF65-F5344CB8AC3E}">
        <p14:creationId xmlns:p14="http://schemas.microsoft.com/office/powerpoint/2010/main" val="2708993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548680"/>
            <a:ext cx="7500990" cy="4708981"/>
          </a:xfrm>
          <a:prstGeom prst="rect">
            <a:avLst/>
          </a:prstGeom>
          <a:noFill/>
        </p:spPr>
        <p:txBody>
          <a:bodyPr wrap="square" rtlCol="0">
            <a:spAutoFit/>
          </a:bodyPr>
          <a:lstStyle/>
          <a:p>
            <a:r>
              <a:rPr lang="en-US" sz="4400" dirty="0"/>
              <a:t>Hardware &amp; software requirements</a:t>
            </a:r>
          </a:p>
          <a:p>
            <a:endParaRPr lang="en-US" sz="4400" dirty="0"/>
          </a:p>
          <a:p>
            <a:pPr>
              <a:lnSpc>
                <a:spcPct val="150000"/>
              </a:lnSpc>
            </a:pPr>
            <a:r>
              <a:rPr lang="en-US" sz="2400" dirty="0"/>
              <a:t>Front-End   :      HTML5, CSS3 ,JavaScript, 					Bootstrap, ReactJS</a:t>
            </a:r>
          </a:p>
          <a:p>
            <a:pPr>
              <a:lnSpc>
                <a:spcPct val="150000"/>
              </a:lnSpc>
            </a:pPr>
            <a:r>
              <a:rPr lang="en-US" sz="2400" dirty="0"/>
              <a:t>Back-End    :      </a:t>
            </a:r>
            <a:r>
              <a:rPr lang="en-US" sz="2400" dirty="0" smtClean="0"/>
              <a:t>J2EE</a:t>
            </a:r>
            <a:endParaRPr lang="en-US" sz="2400" dirty="0"/>
          </a:p>
          <a:p>
            <a:pPr>
              <a:lnSpc>
                <a:spcPct val="150000"/>
              </a:lnSpc>
            </a:pPr>
            <a:r>
              <a:rPr lang="en-US" sz="2400" dirty="0"/>
              <a:t>Database    :      MY-SQL.</a:t>
            </a:r>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188640"/>
            <a:ext cx="7143800" cy="1569660"/>
          </a:xfrm>
          <a:prstGeom prst="rect">
            <a:avLst/>
          </a:prstGeom>
          <a:noFill/>
        </p:spPr>
        <p:txBody>
          <a:bodyPr wrap="square" rtlCol="0">
            <a:spAutoFit/>
          </a:bodyPr>
          <a:lstStyle/>
          <a:p>
            <a:endParaRPr lang="en-US" sz="4800" dirty="0" smtClean="0"/>
          </a:p>
          <a:p>
            <a:r>
              <a:rPr lang="en-US" sz="4800" dirty="0" smtClean="0"/>
              <a:t>Project </a:t>
            </a:r>
            <a:r>
              <a:rPr lang="en-US" sz="4800" dirty="0"/>
              <a:t>Team</a:t>
            </a:r>
          </a:p>
        </p:txBody>
      </p:sp>
      <p:graphicFrame>
        <p:nvGraphicFramePr>
          <p:cNvPr id="3" name="Table 2"/>
          <p:cNvGraphicFramePr>
            <a:graphicFrameLocks noGrp="1"/>
          </p:cNvGraphicFramePr>
          <p:nvPr>
            <p:extLst>
              <p:ext uri="{D42A27DB-BD31-4B8C-83A1-F6EECF244321}">
                <p14:modId xmlns:p14="http://schemas.microsoft.com/office/powerpoint/2010/main" val="3951102396"/>
              </p:ext>
            </p:extLst>
          </p:nvPr>
        </p:nvGraphicFramePr>
        <p:xfrm>
          <a:off x="1547664" y="2204864"/>
          <a:ext cx="6144345" cy="2219857"/>
        </p:xfrm>
        <a:graphic>
          <a:graphicData uri="http://schemas.openxmlformats.org/drawingml/2006/table">
            <a:tbl>
              <a:tblPr firstRow="1" bandRow="1">
                <a:tableStyleId>{5C22544A-7EE6-4342-B048-85BDC9FD1C3A}</a:tableStyleId>
              </a:tblPr>
              <a:tblGrid>
                <a:gridCol w="2048115">
                  <a:extLst>
                    <a:ext uri="{9D8B030D-6E8A-4147-A177-3AD203B41FA5}">
                      <a16:colId xmlns:a16="http://schemas.microsoft.com/office/drawing/2014/main" val="751937035"/>
                    </a:ext>
                  </a:extLst>
                </a:gridCol>
                <a:gridCol w="2048115">
                  <a:extLst>
                    <a:ext uri="{9D8B030D-6E8A-4147-A177-3AD203B41FA5}">
                      <a16:colId xmlns:a16="http://schemas.microsoft.com/office/drawing/2014/main" val="3047077103"/>
                    </a:ext>
                  </a:extLst>
                </a:gridCol>
                <a:gridCol w="2048115">
                  <a:extLst>
                    <a:ext uri="{9D8B030D-6E8A-4147-A177-3AD203B41FA5}">
                      <a16:colId xmlns:a16="http://schemas.microsoft.com/office/drawing/2014/main" val="1618478036"/>
                    </a:ext>
                  </a:extLst>
                </a:gridCol>
              </a:tblGrid>
              <a:tr h="526027">
                <a:tc>
                  <a:txBody>
                    <a:bodyPr/>
                    <a:lstStyle/>
                    <a:p>
                      <a:r>
                        <a:rPr lang="en-IN" dirty="0" smtClean="0"/>
                        <a:t>Sr.No.</a:t>
                      </a:r>
                      <a:endParaRPr lang="en-IN" dirty="0"/>
                    </a:p>
                  </a:txBody>
                  <a:tcPr/>
                </a:tc>
                <a:tc>
                  <a:txBody>
                    <a:bodyPr/>
                    <a:lstStyle/>
                    <a:p>
                      <a:r>
                        <a:rPr lang="en-IN" dirty="0" smtClean="0"/>
                        <a:t>Name</a:t>
                      </a:r>
                      <a:endParaRPr lang="en-IN" dirty="0"/>
                    </a:p>
                  </a:txBody>
                  <a:tcPr/>
                </a:tc>
                <a:tc>
                  <a:txBody>
                    <a:bodyPr/>
                    <a:lstStyle/>
                    <a:p>
                      <a:r>
                        <a:rPr lang="en-IN" dirty="0" smtClean="0"/>
                        <a:t>PNR</a:t>
                      </a:r>
                      <a:endParaRPr lang="en-IN" dirty="0"/>
                    </a:p>
                  </a:txBody>
                  <a:tcPr/>
                </a:tc>
                <a:extLst>
                  <a:ext uri="{0D108BD9-81ED-4DB2-BD59-A6C34878D82A}">
                    <a16:rowId xmlns:a16="http://schemas.microsoft.com/office/drawing/2014/main" val="4161004746"/>
                  </a:ext>
                </a:extLst>
              </a:tr>
              <a:tr h="785893">
                <a:tc>
                  <a:txBody>
                    <a:bodyPr/>
                    <a:lstStyle/>
                    <a:p>
                      <a:r>
                        <a:rPr lang="en-IN" dirty="0" smtClean="0"/>
                        <a:t>1</a:t>
                      </a:r>
                      <a:endParaRPr lang="en-IN" dirty="0"/>
                    </a:p>
                  </a:txBody>
                  <a:tcPr/>
                </a:tc>
                <a:tc>
                  <a:txBody>
                    <a:bodyPr/>
                    <a:lstStyle/>
                    <a:p>
                      <a:r>
                        <a:rPr lang="en-IN" dirty="0" smtClean="0"/>
                        <a:t>Mali</a:t>
                      </a:r>
                      <a:r>
                        <a:rPr lang="en-IN" baseline="0" dirty="0" smtClean="0"/>
                        <a:t> Komal</a:t>
                      </a:r>
                      <a:endParaRPr lang="en-IN" dirty="0"/>
                    </a:p>
                  </a:txBody>
                  <a:tcPr/>
                </a:tc>
                <a:tc>
                  <a:txBody>
                    <a:bodyPr/>
                    <a:lstStyle/>
                    <a:p>
                      <a:r>
                        <a:rPr lang="en-IN" dirty="0" smtClean="0"/>
                        <a:t>210930920025</a:t>
                      </a:r>
                      <a:endParaRPr lang="en-IN" dirty="0"/>
                    </a:p>
                  </a:txBody>
                  <a:tcPr/>
                </a:tc>
                <a:extLst>
                  <a:ext uri="{0D108BD9-81ED-4DB2-BD59-A6C34878D82A}">
                    <a16:rowId xmlns:a16="http://schemas.microsoft.com/office/drawing/2014/main" val="701080940"/>
                  </a:ext>
                </a:extLst>
              </a:tr>
              <a:tr h="907937">
                <a:tc>
                  <a:txBody>
                    <a:bodyPr/>
                    <a:lstStyle/>
                    <a:p>
                      <a:r>
                        <a:rPr lang="en-IN" dirty="0" smtClean="0"/>
                        <a:t>2</a:t>
                      </a:r>
                      <a:endParaRPr lang="en-IN" dirty="0"/>
                    </a:p>
                  </a:txBody>
                  <a:tcPr/>
                </a:tc>
                <a:tc>
                  <a:txBody>
                    <a:bodyPr/>
                    <a:lstStyle/>
                    <a:p>
                      <a:r>
                        <a:rPr lang="en-IN" dirty="0" smtClean="0"/>
                        <a:t>Nikam Rohini</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210930920031</a:t>
                      </a:r>
                    </a:p>
                    <a:p>
                      <a:endParaRPr lang="en-IN" dirty="0"/>
                    </a:p>
                  </a:txBody>
                  <a:tcPr/>
                </a:tc>
                <a:extLst>
                  <a:ext uri="{0D108BD9-81ED-4DB2-BD59-A6C34878D82A}">
                    <a16:rowId xmlns:a16="http://schemas.microsoft.com/office/drawing/2014/main" val="1916593489"/>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980728"/>
            <a:ext cx="4248472" cy="1877437"/>
          </a:xfrm>
          <a:prstGeom prst="rect">
            <a:avLst/>
          </a:prstGeom>
          <a:noFill/>
        </p:spPr>
        <p:txBody>
          <a:bodyPr wrap="square" rtlCol="0">
            <a:spAutoFit/>
          </a:bodyPr>
          <a:lstStyle/>
          <a:p>
            <a:r>
              <a:rPr lang="en-US" sz="3200" dirty="0" smtClean="0"/>
              <a:t>Conclusion</a:t>
            </a:r>
          </a:p>
          <a:p>
            <a:endParaRPr lang="en-US" sz="2800" dirty="0"/>
          </a:p>
          <a:p>
            <a:endParaRPr lang="en-US" sz="2800" dirty="0" smtClean="0"/>
          </a:p>
          <a:p>
            <a:r>
              <a:rPr lang="en-US" sz="2800" dirty="0" smtClean="0"/>
              <a:t> </a:t>
            </a:r>
            <a:endParaRPr lang="en-IN" sz="2800" dirty="0"/>
          </a:p>
        </p:txBody>
      </p:sp>
      <p:sp>
        <p:nvSpPr>
          <p:cNvPr id="3" name="TextBox 2"/>
          <p:cNvSpPr txBox="1"/>
          <p:nvPr/>
        </p:nvSpPr>
        <p:spPr>
          <a:xfrm>
            <a:off x="467544" y="1916832"/>
            <a:ext cx="8064896" cy="2800767"/>
          </a:xfrm>
          <a:prstGeom prst="rect">
            <a:avLst/>
          </a:prstGeom>
          <a:noFill/>
        </p:spPr>
        <p:txBody>
          <a:bodyPr wrap="square" rtlCol="0">
            <a:spAutoFit/>
          </a:bodyPr>
          <a:lstStyle/>
          <a:p>
            <a:r>
              <a:rPr lang="en-US" b="1" dirty="0"/>
              <a:t> </a:t>
            </a:r>
            <a:endParaRPr lang="en-IN" sz="2000" dirty="0"/>
          </a:p>
          <a:p>
            <a:r>
              <a:rPr lang="en-US" sz="2000" dirty="0"/>
              <a:t>  </a:t>
            </a:r>
            <a:r>
              <a:rPr lang="en-US" sz="2000" dirty="0" smtClean="0"/>
              <a:t>   </a:t>
            </a:r>
            <a:r>
              <a:rPr lang="en-US" sz="2000" dirty="0"/>
              <a:t>DAC-BOARD- , a web-portal where the </a:t>
            </a:r>
            <a:r>
              <a:rPr lang="en-US" sz="2000" dirty="0" smtClean="0"/>
              <a:t>DAC students </a:t>
            </a:r>
            <a:r>
              <a:rPr lang="en-US" sz="2000" dirty="0"/>
              <a:t>can register through their </a:t>
            </a:r>
            <a:r>
              <a:rPr lang="en-US" sz="2000" dirty="0" smtClean="0"/>
              <a:t>Id’s and </a:t>
            </a:r>
            <a:r>
              <a:rPr lang="en-US" sz="2000" dirty="0"/>
              <a:t>check out the details regarding their online sessions such as they can visit recordings </a:t>
            </a:r>
            <a:r>
              <a:rPr lang="en-US" sz="2000" dirty="0" smtClean="0"/>
              <a:t>as</a:t>
            </a:r>
            <a:r>
              <a:rPr lang="en-IN" sz="2000" dirty="0"/>
              <a:t> </a:t>
            </a:r>
            <a:r>
              <a:rPr lang="en-US" sz="2000" dirty="0" smtClean="0"/>
              <a:t>per  </a:t>
            </a:r>
            <a:r>
              <a:rPr lang="en-US" sz="2000" dirty="0"/>
              <a:t>schedule in one platform itself and can access the details of future scheduled lectures. </a:t>
            </a:r>
            <a:endParaRPr lang="en-IN" sz="2000" dirty="0"/>
          </a:p>
          <a:p>
            <a:r>
              <a:rPr lang="en-US" sz="2000" dirty="0"/>
              <a:t>       </a:t>
            </a:r>
            <a:r>
              <a:rPr lang="en-US" sz="2000" dirty="0" smtClean="0"/>
              <a:t>With </a:t>
            </a:r>
            <a:r>
              <a:rPr lang="en-US" sz="2000" dirty="0"/>
              <a:t>the help of this portal students can save time in searching data through what’s </a:t>
            </a:r>
            <a:r>
              <a:rPr lang="en-US" sz="2000" dirty="0" smtClean="0"/>
              <a:t>app</a:t>
            </a:r>
            <a:r>
              <a:rPr lang="en-IN" sz="2000" dirty="0"/>
              <a:t> </a:t>
            </a:r>
            <a:r>
              <a:rPr lang="en-US" sz="2000" dirty="0" smtClean="0"/>
              <a:t>or any other applications.</a:t>
            </a:r>
            <a:endParaRPr lang="en-IN" sz="2000" dirty="0" smtClean="0"/>
          </a:p>
          <a:p>
            <a:endParaRPr lang="en-IN" dirty="0"/>
          </a:p>
        </p:txBody>
      </p:sp>
    </p:spTree>
    <p:extLst>
      <p:ext uri="{BB962C8B-B14F-4D97-AF65-F5344CB8AC3E}">
        <p14:creationId xmlns:p14="http://schemas.microsoft.com/office/powerpoint/2010/main" val="1080793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988840"/>
            <a:ext cx="6912768" cy="1685077"/>
          </a:xfrm>
          <a:prstGeom prst="rect">
            <a:avLst/>
          </a:prstGeom>
        </p:spPr>
        <p:txBody>
          <a:bodyPr wrap="square">
            <a:spAutoFit/>
          </a:bodyPr>
          <a:lstStyle/>
          <a:p>
            <a:pPr marL="422275">
              <a:spcBef>
                <a:spcPts val="435"/>
              </a:spcBef>
              <a:spcAft>
                <a:spcPts val="0"/>
              </a:spcAft>
            </a:pPr>
            <a:r>
              <a:rPr lang="en-US" sz="1600" b="1" kern="0" dirty="0">
                <a:uFill>
                  <a:solidFill>
                    <a:srgbClr val="000000"/>
                  </a:solidFill>
                </a:uFill>
                <a:latin typeface="Times New Roman" panose="02020603050405020304" pitchFamily="18" charset="0"/>
                <a:ea typeface="Times New Roman" panose="02020603050405020304" pitchFamily="18" charset="0"/>
              </a:rPr>
              <a:t> </a:t>
            </a:r>
            <a:endParaRPr lang="en-IN" b="1" u="sng" kern="0" dirty="0">
              <a:uFill>
                <a:solidFill>
                  <a:srgbClr val="000000"/>
                </a:solidFill>
              </a:uFill>
              <a:latin typeface="Times New Roman" panose="02020603050405020304" pitchFamily="18" charset="0"/>
              <a:ea typeface="Times New Roman" panose="02020603050405020304" pitchFamily="18" charset="0"/>
            </a:endParaRPr>
          </a:p>
          <a:p>
            <a:pPr marL="342900" lvl="0" indent="-342900">
              <a:lnSpc>
                <a:spcPts val="1375"/>
              </a:lnSpc>
              <a:spcBef>
                <a:spcPts val="690"/>
              </a:spcBef>
              <a:spcAft>
                <a:spcPts val="0"/>
              </a:spcAft>
              <a:buFont typeface="+mj-lt"/>
              <a:buAutoNum type="arabicPeriod"/>
              <a:tabLst>
                <a:tab pos="639445" algn="l"/>
              </a:tabLst>
            </a:pPr>
            <a:r>
              <a:rPr lang="en-US" u="sng" dirty="0">
                <a:solidFill>
                  <a:srgbClr val="0000FF"/>
                </a:solidFill>
                <a:latin typeface="Times New Roman" panose="02020603050405020304" pitchFamily="18" charset="0"/>
                <a:ea typeface="Times New Roman" panose="02020603050405020304" pitchFamily="18" charset="0"/>
                <a:hlinkClick r:id="rId2"/>
              </a:rPr>
              <a:t>https://javatpoint.com</a:t>
            </a:r>
            <a:endParaRPr lang="en-IN" sz="1400" dirty="0">
              <a:latin typeface="Times New Roman" panose="02020603050405020304" pitchFamily="18" charset="0"/>
              <a:ea typeface="Times New Roman" panose="02020603050405020304" pitchFamily="18" charset="0"/>
            </a:endParaRPr>
          </a:p>
          <a:p>
            <a:pPr marL="342900" lvl="0" indent="-342900">
              <a:lnSpc>
                <a:spcPts val="1375"/>
              </a:lnSpc>
              <a:spcBef>
                <a:spcPts val="690"/>
              </a:spcBef>
              <a:spcAft>
                <a:spcPts val="0"/>
              </a:spcAft>
              <a:buFont typeface="+mj-lt"/>
              <a:buAutoNum type="arabicPeriod"/>
              <a:tabLst>
                <a:tab pos="639445" algn="l"/>
              </a:tabLst>
            </a:pPr>
            <a:r>
              <a:rPr lang="en-US" u="sng" dirty="0">
                <a:solidFill>
                  <a:srgbClr val="0000FF"/>
                </a:solidFill>
                <a:latin typeface="Times New Roman" panose="02020603050405020304" pitchFamily="18" charset="0"/>
                <a:ea typeface="Times New Roman" panose="02020603050405020304" pitchFamily="18" charset="0"/>
                <a:hlinkClick r:id="rId3"/>
              </a:rPr>
              <a:t>https://studentprojectguides.com</a:t>
            </a:r>
            <a:endParaRPr lang="en-IN" sz="1400" dirty="0">
              <a:latin typeface="Times New Roman" panose="02020603050405020304" pitchFamily="18" charset="0"/>
              <a:ea typeface="Times New Roman" panose="02020603050405020304" pitchFamily="18" charset="0"/>
            </a:endParaRPr>
          </a:p>
          <a:p>
            <a:pPr marL="342900" lvl="0" indent="-342900">
              <a:lnSpc>
                <a:spcPts val="1375"/>
              </a:lnSpc>
              <a:spcBef>
                <a:spcPts val="690"/>
              </a:spcBef>
              <a:spcAft>
                <a:spcPts val="0"/>
              </a:spcAft>
              <a:buFont typeface="+mj-lt"/>
              <a:buAutoNum type="arabicPeriod"/>
              <a:tabLst>
                <a:tab pos="639445" algn="l"/>
              </a:tabLst>
            </a:pPr>
            <a:r>
              <a:rPr lang="en-US" u="sng" dirty="0">
                <a:solidFill>
                  <a:srgbClr val="0000FF"/>
                </a:solidFill>
                <a:latin typeface="Times New Roman" panose="02020603050405020304" pitchFamily="18" charset="0"/>
                <a:ea typeface="Times New Roman" panose="02020603050405020304" pitchFamily="18" charset="0"/>
                <a:hlinkClick r:id="rId4"/>
              </a:rPr>
              <a:t>https://classroom.com</a:t>
            </a:r>
            <a:endParaRPr lang="en-IN" sz="1400" dirty="0">
              <a:latin typeface="Times New Roman" panose="02020603050405020304" pitchFamily="18" charset="0"/>
              <a:ea typeface="Times New Roman" panose="02020603050405020304" pitchFamily="18" charset="0"/>
            </a:endParaRPr>
          </a:p>
          <a:p>
            <a:pPr marL="342900" lvl="0" indent="-342900">
              <a:lnSpc>
                <a:spcPts val="1375"/>
              </a:lnSpc>
              <a:spcBef>
                <a:spcPts val="690"/>
              </a:spcBef>
              <a:spcAft>
                <a:spcPts val="0"/>
              </a:spcAft>
              <a:buFont typeface="+mj-lt"/>
              <a:buAutoNum type="arabicPeriod"/>
              <a:tabLst>
                <a:tab pos="639445" algn="l"/>
              </a:tabLst>
            </a:pPr>
            <a:r>
              <a:rPr lang="en-US" u="sng" dirty="0">
                <a:solidFill>
                  <a:srgbClr val="0000FF"/>
                </a:solidFill>
                <a:latin typeface="Times New Roman" panose="02020603050405020304" pitchFamily="18" charset="0"/>
                <a:ea typeface="Times New Roman" panose="02020603050405020304" pitchFamily="18" charset="0"/>
                <a:hlinkClick r:id="rId5"/>
              </a:rPr>
              <a:t>https://w3tschool.com</a:t>
            </a:r>
            <a:endParaRPr lang="en-IN" sz="1400" dirty="0">
              <a:latin typeface="Times New Roman" panose="02020603050405020304" pitchFamily="18" charset="0"/>
              <a:ea typeface="Times New Roman" panose="02020603050405020304" pitchFamily="18" charset="0"/>
            </a:endParaRPr>
          </a:p>
          <a:p>
            <a:pPr marL="342900" lvl="0" indent="-342900">
              <a:lnSpc>
                <a:spcPts val="1375"/>
              </a:lnSpc>
              <a:spcBef>
                <a:spcPts val="690"/>
              </a:spcBef>
              <a:spcAft>
                <a:spcPts val="0"/>
              </a:spcAft>
              <a:buFont typeface="+mj-lt"/>
              <a:buAutoNum type="arabicPeriod"/>
              <a:tabLst>
                <a:tab pos="639445" algn="l"/>
              </a:tabLst>
            </a:pPr>
            <a:r>
              <a:rPr lang="en-US" u="sng" dirty="0">
                <a:solidFill>
                  <a:srgbClr val="0000FF"/>
                </a:solidFill>
                <a:latin typeface="Times New Roman" panose="02020603050405020304" pitchFamily="18" charset="0"/>
                <a:ea typeface="Times New Roman" panose="02020603050405020304" pitchFamily="18" charset="0"/>
                <a:hlinkClick r:id="rId6"/>
              </a:rPr>
              <a:t>https://blogprototype.com</a:t>
            </a:r>
            <a:endParaRPr lang="en-IN" sz="1400"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059832" y="1052736"/>
            <a:ext cx="4464496" cy="584775"/>
          </a:xfrm>
          <a:prstGeom prst="rect">
            <a:avLst/>
          </a:prstGeom>
          <a:noFill/>
        </p:spPr>
        <p:txBody>
          <a:bodyPr wrap="square" rtlCol="0">
            <a:spAutoFit/>
          </a:bodyPr>
          <a:lstStyle/>
          <a:p>
            <a:r>
              <a:rPr lang="en-US" sz="3200" b="1" dirty="0" smtClean="0"/>
              <a:t>Reference</a:t>
            </a:r>
            <a:r>
              <a:rPr lang="en-US" dirty="0" smtClean="0"/>
              <a:t> </a:t>
            </a:r>
            <a:endParaRPr lang="en-IN" dirty="0"/>
          </a:p>
        </p:txBody>
      </p:sp>
    </p:spTree>
    <p:extLst>
      <p:ext uri="{BB962C8B-B14F-4D97-AF65-F5344CB8AC3E}">
        <p14:creationId xmlns:p14="http://schemas.microsoft.com/office/powerpoint/2010/main" val="67817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643182"/>
            <a:ext cx="7286676" cy="1200329"/>
          </a:xfrm>
          <a:prstGeom prst="rect">
            <a:avLst/>
          </a:prstGeom>
          <a:noFill/>
        </p:spPr>
        <p:txBody>
          <a:bodyPr wrap="square" rtlCol="0">
            <a:spAutoFit/>
          </a:bodyPr>
          <a:lstStyle/>
          <a:p>
            <a:pPr algn="ctr"/>
            <a:r>
              <a:rPr lang="en-US" sz="5400" dirty="0"/>
              <a:t>Thank You!</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764704"/>
            <a:ext cx="7000924" cy="5078313"/>
          </a:xfrm>
          <a:prstGeom prst="rect">
            <a:avLst/>
          </a:prstGeom>
          <a:noFill/>
        </p:spPr>
        <p:txBody>
          <a:bodyPr wrap="square" rtlCol="0">
            <a:spAutoFit/>
          </a:bodyPr>
          <a:lstStyle/>
          <a:p>
            <a:pPr algn="ctr"/>
            <a:r>
              <a:rPr lang="en-US" sz="4800" dirty="0"/>
              <a:t>Content</a:t>
            </a:r>
          </a:p>
          <a:p>
            <a:pPr marL="342900" indent="-342900">
              <a:lnSpc>
                <a:spcPct val="200000"/>
              </a:lnSpc>
              <a:buFont typeface="Wingdings" panose="05000000000000000000" pitchFamily="2" charset="2"/>
              <a:buChar char="Ø"/>
            </a:pPr>
            <a:r>
              <a:rPr lang="en-US" sz="2400" dirty="0"/>
              <a:t>Problem Statement</a:t>
            </a:r>
          </a:p>
          <a:p>
            <a:pPr marL="342900" indent="-342900">
              <a:lnSpc>
                <a:spcPct val="200000"/>
              </a:lnSpc>
              <a:buFont typeface="Wingdings" panose="05000000000000000000" pitchFamily="2" charset="2"/>
              <a:buChar char="Ø"/>
            </a:pPr>
            <a:r>
              <a:rPr lang="en-US" sz="2400" dirty="0"/>
              <a:t>Proposed Solution</a:t>
            </a:r>
          </a:p>
          <a:p>
            <a:pPr>
              <a:lnSpc>
                <a:spcPct val="200000"/>
              </a:lnSpc>
              <a:buFont typeface="Wingdings" pitchFamily="2" charset="2"/>
              <a:buChar char="Ø"/>
            </a:pPr>
            <a:r>
              <a:rPr lang="en-US" sz="2400" dirty="0"/>
              <a:t>Scope of project</a:t>
            </a:r>
          </a:p>
          <a:p>
            <a:pPr>
              <a:lnSpc>
                <a:spcPct val="200000"/>
              </a:lnSpc>
              <a:buFont typeface="Wingdings" pitchFamily="2" charset="2"/>
              <a:buChar char="Ø"/>
            </a:pPr>
            <a:r>
              <a:rPr lang="en-US" sz="2400" dirty="0"/>
              <a:t>Hardware and software </a:t>
            </a:r>
            <a:r>
              <a:rPr lang="en-US" sz="2400" dirty="0" smtClean="0"/>
              <a:t>requirements</a:t>
            </a:r>
          </a:p>
          <a:p>
            <a:pPr>
              <a:lnSpc>
                <a:spcPct val="200000"/>
              </a:lnSpc>
              <a:buFont typeface="Wingdings" pitchFamily="2" charset="2"/>
              <a:buChar char="Ø"/>
            </a:pPr>
            <a:r>
              <a:rPr lang="en-US" sz="2400" dirty="0" smtClean="0"/>
              <a:t>Conclusion</a:t>
            </a:r>
            <a:endParaRPr lang="en-US" sz="2400" dirty="0"/>
          </a:p>
          <a:p>
            <a:pPr>
              <a:lnSpc>
                <a:spcPct val="150000"/>
              </a:lnSpc>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571480"/>
            <a:ext cx="8104414" cy="4893647"/>
          </a:xfrm>
          <a:prstGeom prst="rect">
            <a:avLst/>
          </a:prstGeom>
          <a:noFill/>
        </p:spPr>
        <p:txBody>
          <a:bodyPr wrap="square" rtlCol="0">
            <a:spAutoFit/>
          </a:bodyPr>
          <a:lstStyle/>
          <a:p>
            <a:r>
              <a:rPr lang="en-US" sz="3600" dirty="0"/>
              <a:t>Problem Statement</a:t>
            </a:r>
          </a:p>
          <a:p>
            <a:endParaRPr lang="en-US" sz="3600" dirty="0"/>
          </a:p>
          <a:p>
            <a:r>
              <a:rPr lang="en-US" sz="2400" dirty="0"/>
              <a:t>Now-a-days due to pandemic situation ,the whole world moved towards virtual mode.</a:t>
            </a:r>
          </a:p>
          <a:p>
            <a:r>
              <a:rPr lang="en-US" sz="2400" dirty="0"/>
              <a:t>The students who are learning through online platforms , there are some of the issues due to lack of interactivity. And one of the major factor is that all the data for their classes are scattered , which makes it difficult to find each and every session recording, schedule and many more.</a:t>
            </a:r>
          </a:p>
          <a:p>
            <a:r>
              <a:rPr lang="en-US" sz="2400" dirty="0"/>
              <a:t>Due to this ,the time utilization is more in searching rather than studying.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928670"/>
            <a:ext cx="7858180" cy="4893647"/>
          </a:xfrm>
          <a:prstGeom prst="rect">
            <a:avLst/>
          </a:prstGeom>
          <a:noFill/>
        </p:spPr>
        <p:txBody>
          <a:bodyPr wrap="square" rtlCol="0">
            <a:spAutoFit/>
          </a:bodyPr>
          <a:lstStyle/>
          <a:p>
            <a:r>
              <a:rPr lang="en-US" sz="3600" dirty="0"/>
              <a:t>Proposed Solution</a:t>
            </a:r>
          </a:p>
          <a:p>
            <a:endParaRPr lang="en-US" sz="3600" dirty="0"/>
          </a:p>
          <a:p>
            <a:r>
              <a:rPr lang="en-US" sz="2400" dirty="0"/>
              <a:t>To overcome this problem we have designed </a:t>
            </a:r>
          </a:p>
          <a:p>
            <a:r>
              <a:rPr lang="en-US" sz="2400" dirty="0"/>
              <a:t>DAC-BOARD , a web-portal where the DAC students can register through their Id’s and check out the details regarding their online sessions such as they can visit recordings as per schedule in one platform itself and can access the details of future scheduled lectures. </a:t>
            </a:r>
          </a:p>
          <a:p>
            <a:r>
              <a:rPr lang="en-US" sz="2400" dirty="0"/>
              <a:t>With the help of this portal students can save time in searching data through what’s app or any other applications.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0726" y="620688"/>
            <a:ext cx="8103274" cy="4293483"/>
          </a:xfrm>
          <a:prstGeom prst="rect">
            <a:avLst/>
          </a:prstGeom>
          <a:noFill/>
        </p:spPr>
        <p:txBody>
          <a:bodyPr wrap="square" rtlCol="0">
            <a:spAutoFit/>
          </a:bodyPr>
          <a:lstStyle/>
          <a:p>
            <a:r>
              <a:rPr lang="en-US" sz="4800" dirty="0"/>
              <a:t>Scope of Project</a:t>
            </a:r>
          </a:p>
          <a:p>
            <a:endParaRPr lang="en-US" sz="2400" dirty="0"/>
          </a:p>
          <a:p>
            <a:endParaRPr lang="en-US" sz="2400" dirty="0"/>
          </a:p>
          <a:p>
            <a:pPr>
              <a:lnSpc>
                <a:spcPct val="150000"/>
              </a:lnSpc>
            </a:pPr>
            <a:r>
              <a:rPr lang="en-US" sz="2400" dirty="0"/>
              <a:t>The scope of this project is focused on designing and implementing a web based system for DAC-BOARD using innovative technology as a significance tool to provide user friendly and secure application for the Institute as well as Students.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091" y="492768"/>
            <a:ext cx="5796136" cy="23544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134" y="2821589"/>
            <a:ext cx="5805055" cy="4115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134" y="3233173"/>
            <a:ext cx="5760640" cy="287184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134350"/>
            <a:ext cx="6477000" cy="457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3651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6"/>
          <p:cNvSpPr>
            <a:spLocks noChangeArrowheads="1"/>
          </p:cNvSpPr>
          <p:nvPr/>
        </p:nvSpPr>
        <p:spPr bwMode="auto">
          <a:xfrm>
            <a:off x="0" y="3076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7"/>
          <p:cNvSpPr>
            <a:spLocks noChangeArrowheads="1"/>
          </p:cNvSpPr>
          <p:nvPr/>
        </p:nvSpPr>
        <p:spPr bwMode="auto">
          <a:xfrm>
            <a:off x="0" y="39925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8"/>
          <p:cNvSpPr>
            <a:spLocks noChangeArrowheads="1"/>
          </p:cNvSpPr>
          <p:nvPr/>
        </p:nvSpPr>
        <p:spPr bwMode="auto">
          <a:xfrm>
            <a:off x="0" y="7677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9"/>
          <p:cNvSpPr>
            <a:spLocks noChangeArrowheads="1"/>
          </p:cNvSpPr>
          <p:nvPr/>
        </p:nvSpPr>
        <p:spPr bwMode="auto">
          <a:xfrm>
            <a:off x="0" y="859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Pic : 1. Front Page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395536" y="620688"/>
            <a:ext cx="2448272" cy="1077218"/>
          </a:xfrm>
          <a:prstGeom prst="rect">
            <a:avLst/>
          </a:prstGeom>
          <a:noFill/>
        </p:spPr>
        <p:txBody>
          <a:bodyPr wrap="square" rtlCol="0">
            <a:spAutoFit/>
          </a:bodyPr>
          <a:lstStyle/>
          <a:p>
            <a:r>
              <a:rPr lang="en-US" sz="2800" b="1" dirty="0" smtClean="0"/>
              <a:t>Services:</a:t>
            </a:r>
          </a:p>
          <a:p>
            <a:endParaRPr lang="en-US" dirty="0" smtClean="0"/>
          </a:p>
          <a:p>
            <a:r>
              <a:rPr lang="en-US" dirty="0" smtClean="0"/>
              <a:t>1.Front Page </a:t>
            </a:r>
            <a:endParaRPr lang="en-IN" dirty="0"/>
          </a:p>
        </p:txBody>
      </p:sp>
    </p:spTree>
    <p:extLst>
      <p:ext uri="{BB962C8B-B14F-4D97-AF65-F5344CB8AC3E}">
        <p14:creationId xmlns:p14="http://schemas.microsoft.com/office/powerpoint/2010/main" val="222091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319922"/>
            <a:ext cx="6715125"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5561092"/>
            <a:ext cx="6686550" cy="542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4"/>
          <p:cNvSpPr>
            <a:spLocks noChangeArrowheads="1"/>
          </p:cNvSpPr>
          <p:nvPr/>
        </p:nvSpPr>
        <p:spPr bwMode="auto">
          <a:xfrm>
            <a:off x="88984" y="1058584"/>
            <a:ext cx="448301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2. Student</a:t>
            </a:r>
            <a:r>
              <a:rPr kumimoji="0" lang="en-US" altLang="en-US" sz="2000" i="0" u="none" strike="noStrike" cap="none" normalizeH="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200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Registration Page</a:t>
            </a:r>
            <a:endParaRPr kumimoji="0" lang="en-US" altLang="en-US" sz="12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48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708920"/>
            <a:ext cx="6722110" cy="2973705"/>
          </a:xfrm>
          <a:prstGeom prst="rect">
            <a:avLst/>
          </a:prstGeom>
          <a:noFill/>
          <a:ln>
            <a:noFill/>
          </a:ln>
        </p:spPr>
      </p:pic>
      <p:sp>
        <p:nvSpPr>
          <p:cNvPr id="4" name="TextBox 3"/>
          <p:cNvSpPr txBox="1"/>
          <p:nvPr/>
        </p:nvSpPr>
        <p:spPr>
          <a:xfrm>
            <a:off x="755576" y="1484784"/>
            <a:ext cx="3456384" cy="400110"/>
          </a:xfrm>
          <a:prstGeom prst="rect">
            <a:avLst/>
          </a:prstGeom>
          <a:noFill/>
        </p:spPr>
        <p:txBody>
          <a:bodyPr wrap="square" rtlCol="0">
            <a:spAutoFit/>
          </a:bodyPr>
          <a:lstStyle/>
          <a:p>
            <a:r>
              <a:rPr lang="en-US" sz="2000" dirty="0" smtClean="0"/>
              <a:t>3</a:t>
            </a:r>
            <a:r>
              <a:rPr lang="en-US" sz="2000" dirty="0"/>
              <a:t>. Student Login Page</a:t>
            </a:r>
            <a:endParaRPr lang="en-IN" sz="2000" dirty="0"/>
          </a:p>
        </p:txBody>
      </p:sp>
    </p:spTree>
    <p:extLst>
      <p:ext uri="{BB962C8B-B14F-4D97-AF65-F5344CB8AC3E}">
        <p14:creationId xmlns:p14="http://schemas.microsoft.com/office/powerpoint/2010/main" val="972139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290</TotalTime>
  <Words>330</Words>
  <Application>Microsoft Office PowerPoint</Application>
  <PresentationFormat>On-screen Show (4:3)</PresentationFormat>
  <Paragraphs>77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Lucida Sans Unicode</vt:lpstr>
      <vt:lpstr>Times New Roman</vt:lpstr>
      <vt:lpstr>Verdana</vt:lpstr>
      <vt:lpstr>Wingdings</vt:lpstr>
      <vt:lpstr>Wingdings 2</vt:lpstr>
      <vt:lpstr>Wingdings 3</vt:lpstr>
      <vt:lpstr>Concourse</vt:lpstr>
      <vt:lpstr> WELCOME  TO DAC-BOARD-PORTAL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DAC-BOARD</dc:title>
  <dc:creator>Dell</dc:creator>
  <cp:lastModifiedBy>admin</cp:lastModifiedBy>
  <cp:revision>45</cp:revision>
  <dcterms:created xsi:type="dcterms:W3CDTF">2021-03-26T19:06:23Z</dcterms:created>
  <dcterms:modified xsi:type="dcterms:W3CDTF">2022-04-14T09:07:59Z</dcterms:modified>
</cp:coreProperties>
</file>