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3"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4"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4519" autoAdjust="0"/>
  </p:normalViewPr>
  <p:slideViewPr>
    <p:cSldViewPr snapToGrid="0">
      <p:cViewPr varScale="1">
        <p:scale>
          <a:sx n="73" d="100"/>
          <a:sy n="73" d="100"/>
        </p:scale>
        <p:origin x="821"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C79A5-4A33-4F3E-81E4-77EC3926A77D}" type="datetimeFigureOut">
              <a:rPr lang="en-IN" smtClean="0"/>
              <a:pPr/>
              <a:t>15-04-2022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4EBCA-BF69-4052-8507-623721E7B8E2}" type="slidenum">
              <a:rPr lang="en-IN" smtClean="0"/>
              <a:pPr/>
              <a:t>‹#›</a:t>
            </a:fld>
            <a:endParaRPr lang="en-IN"/>
          </a:p>
        </p:txBody>
      </p:sp>
    </p:spTree>
    <p:extLst>
      <p:ext uri="{BB962C8B-B14F-4D97-AF65-F5344CB8AC3E}">
        <p14:creationId xmlns:p14="http://schemas.microsoft.com/office/powerpoint/2010/main" val="2017790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44EBCA-BF69-4052-8507-623721E7B8E2}" type="slidenum">
              <a:rPr lang="en-IN" smtClean="0"/>
              <a:pPr/>
              <a:t>7</a:t>
            </a:fld>
            <a:endParaRPr lang="en-IN"/>
          </a:p>
        </p:txBody>
      </p:sp>
    </p:spTree>
    <p:extLst>
      <p:ext uri="{BB962C8B-B14F-4D97-AF65-F5344CB8AC3E}">
        <p14:creationId xmlns:p14="http://schemas.microsoft.com/office/powerpoint/2010/main" val="367553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4/15/2022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4789-8DE4-43AA-874F-1BD56B373B6B}"/>
              </a:ext>
            </a:extLst>
          </p:cNvPr>
          <p:cNvSpPr>
            <a:spLocks noGrp="1"/>
          </p:cNvSpPr>
          <p:nvPr>
            <p:ph type="ctrTitle"/>
          </p:nvPr>
        </p:nvSpPr>
        <p:spPr>
          <a:xfrm>
            <a:off x="2236229" y="209189"/>
            <a:ext cx="8147992" cy="1262260"/>
          </a:xfrm>
        </p:spPr>
        <p:txBody>
          <a:bodyPr>
            <a:normAutofit fontScale="90000"/>
          </a:bodyPr>
          <a:lstStyle/>
          <a:p>
            <a:pPr algn="l"/>
            <a:r>
              <a:rPr lang="en-US" sz="4800" dirty="0"/>
              <a:t>AIRLINE RESERVATION SYSTEM</a:t>
            </a:r>
            <a:br>
              <a:rPr lang="en-US" sz="4800" dirty="0"/>
            </a:br>
            <a:r>
              <a:rPr lang="en-US" sz="4800" dirty="0"/>
              <a:t> </a:t>
            </a:r>
            <a:endParaRPr lang="en-IN" sz="4800" dirty="0"/>
          </a:p>
        </p:txBody>
      </p:sp>
      <p:sp>
        <p:nvSpPr>
          <p:cNvPr id="3" name="Subtitle 2">
            <a:extLst>
              <a:ext uri="{FF2B5EF4-FFF2-40B4-BE49-F238E27FC236}">
                <a16:creationId xmlns:a16="http://schemas.microsoft.com/office/drawing/2014/main" id="{28A382D1-55B0-4369-821F-31EE10481AA7}"/>
              </a:ext>
            </a:extLst>
          </p:cNvPr>
          <p:cNvSpPr>
            <a:spLocks noGrp="1"/>
          </p:cNvSpPr>
          <p:nvPr>
            <p:ph type="subTitle" idx="1"/>
          </p:nvPr>
        </p:nvSpPr>
        <p:spPr>
          <a:xfrm>
            <a:off x="2921071" y="209189"/>
            <a:ext cx="8854394" cy="7403965"/>
          </a:xfrm>
        </p:spPr>
        <p:txBody>
          <a:bodyPr>
            <a:normAutofit fontScale="62500" lnSpcReduction="20000"/>
          </a:bodyPr>
          <a:lstStyle/>
          <a:p>
            <a:pPr algn="l"/>
            <a:r>
              <a:rPr lang="en-US" dirty="0"/>
              <a:t> </a:t>
            </a:r>
          </a:p>
          <a:p>
            <a:pPr algn="l"/>
            <a:r>
              <a:rPr lang="en-IN" b="1" dirty="0"/>
              <a:t>                                </a:t>
            </a:r>
          </a:p>
          <a:p>
            <a:pPr algn="l"/>
            <a:r>
              <a:rPr lang="en-IN" b="1" i="1" dirty="0">
                <a:solidFill>
                  <a:schemeClr val="tx1">
                    <a:lumMod val="65000"/>
                    <a:lumOff val="35000"/>
                  </a:schemeClr>
                </a:solidFill>
              </a:rPr>
              <a:t>                                   </a:t>
            </a:r>
            <a:r>
              <a:rPr lang="en-IN" sz="3200" b="1" i="1" dirty="0">
                <a:solidFill>
                  <a:schemeClr val="tx1">
                    <a:lumMod val="65000"/>
                    <a:lumOff val="35000"/>
                  </a:schemeClr>
                </a:solidFill>
              </a:rPr>
              <a:t>C-DAC ADVANCED COMPUTING TRAINING </a:t>
            </a:r>
          </a:p>
          <a:p>
            <a:pPr algn="l"/>
            <a:r>
              <a:rPr lang="en-IN" sz="3200" b="1" i="1" dirty="0">
                <a:solidFill>
                  <a:schemeClr val="tx1">
                    <a:lumMod val="65000"/>
                    <a:lumOff val="35000"/>
                  </a:schemeClr>
                </a:solidFill>
              </a:rPr>
              <a:t>                                                  SCHOOL ATC,NETCOM  JAIPUR </a:t>
            </a:r>
            <a:endParaRPr lang="en-IN" b="1" i="1" dirty="0">
              <a:solidFill>
                <a:schemeClr val="tx1">
                  <a:lumMod val="65000"/>
                  <a:lumOff val="35000"/>
                </a:schemeClr>
              </a:solidFill>
            </a:endParaRPr>
          </a:p>
          <a:p>
            <a:pPr algn="l"/>
            <a:r>
              <a:rPr lang="en-IN" b="1" i="1" dirty="0">
                <a:solidFill>
                  <a:schemeClr val="tx1">
                    <a:lumMod val="65000"/>
                    <a:lumOff val="35000"/>
                  </a:schemeClr>
                </a:solidFill>
              </a:rPr>
              <a:t>  </a:t>
            </a:r>
          </a:p>
          <a:p>
            <a:pPr algn="l"/>
            <a:r>
              <a:rPr lang="en-IN" sz="2400" dirty="0"/>
              <a:t>                                                               </a:t>
            </a:r>
            <a:r>
              <a:rPr lang="en-IN" sz="3200" dirty="0"/>
              <a:t>Under Guidance of</a:t>
            </a:r>
          </a:p>
          <a:p>
            <a:pPr algn="l"/>
            <a:r>
              <a:rPr lang="en-IN" sz="3200" dirty="0"/>
              <a:t>                                               Prof. </a:t>
            </a:r>
            <a:r>
              <a:rPr lang="en-IN" sz="3200" b="1" dirty="0"/>
              <a:t>NISHANT SIR</a:t>
            </a:r>
          </a:p>
          <a:p>
            <a:pPr algn="l"/>
            <a:r>
              <a:rPr lang="en-IN" sz="3200" b="1" i="1" dirty="0"/>
              <a:t>                                            PGDAC Batch : Sep 2021</a:t>
            </a:r>
          </a:p>
          <a:p>
            <a:pPr algn="l"/>
            <a:r>
              <a:rPr lang="en-IN" sz="3200" b="1" i="1" dirty="0"/>
              <a:t>                                                        BY:</a:t>
            </a:r>
          </a:p>
          <a:p>
            <a:pPr algn="l"/>
            <a:r>
              <a:rPr lang="en-IN" sz="3200" b="1" i="1" dirty="0"/>
              <a:t>                                          </a:t>
            </a:r>
            <a:r>
              <a:rPr lang="en-IN" sz="3200" b="1" dirty="0"/>
              <a:t>   1.ROHIT SACHAN</a:t>
            </a:r>
          </a:p>
          <a:p>
            <a:pPr algn="l"/>
            <a:r>
              <a:rPr lang="en-IN" sz="3200" b="1" dirty="0"/>
              <a:t>                                             2.VISHANT MORI</a:t>
            </a:r>
          </a:p>
          <a:p>
            <a:pPr algn="l"/>
            <a:r>
              <a:rPr lang="en-IN" sz="3200" b="1" dirty="0"/>
              <a:t>                                             3.AKASH YALMAR</a:t>
            </a:r>
          </a:p>
          <a:p>
            <a:pPr algn="l"/>
            <a:r>
              <a:rPr lang="en-IN" sz="3200" b="1" dirty="0"/>
              <a:t>                                             4.SIDDHANUJA KAMBLE </a:t>
            </a:r>
          </a:p>
          <a:p>
            <a:pPr algn="l"/>
            <a:r>
              <a:rPr lang="en-IN" sz="3200" b="1" dirty="0"/>
              <a:t>                                              5.RASHMI SONKUSARE</a:t>
            </a:r>
          </a:p>
          <a:p>
            <a:pPr algn="l"/>
            <a:endParaRPr lang="en-IN" b="1" dirty="0"/>
          </a:p>
          <a:p>
            <a:pPr algn="ctr"/>
            <a:endParaRPr lang="en-IN" b="1" i="1" dirty="0">
              <a:solidFill>
                <a:schemeClr val="tx1">
                  <a:lumMod val="65000"/>
                  <a:lumOff val="35000"/>
                </a:schemeClr>
              </a:solidFill>
            </a:endParaRPr>
          </a:p>
          <a:p>
            <a:pPr algn="l"/>
            <a:r>
              <a:rPr lang="en-IN" sz="2400" dirty="0"/>
              <a:t>                                          </a:t>
            </a:r>
            <a:endParaRPr lang="en-IN" b="1" dirty="0"/>
          </a:p>
          <a:p>
            <a:pPr algn="l"/>
            <a:r>
              <a:rPr lang="en-IN" b="1" dirty="0"/>
              <a:t>                                 </a:t>
            </a:r>
            <a:endParaRPr lang="en-IN" b="1" i="1" dirty="0">
              <a:solidFill>
                <a:schemeClr val="tx1">
                  <a:lumMod val="65000"/>
                  <a:lumOff val="35000"/>
                </a:schemeClr>
              </a:solidFill>
            </a:endParaRPr>
          </a:p>
          <a:p>
            <a:pPr algn="ctr"/>
            <a:r>
              <a:rPr lang="en-IN" b="1" dirty="0"/>
              <a:t>                                                                </a:t>
            </a:r>
            <a:r>
              <a:rPr lang="en-IN" dirty="0"/>
              <a:t>  </a:t>
            </a:r>
            <a:endParaRPr lang="en-IN" sz="1600" dirty="0"/>
          </a:p>
          <a:p>
            <a:r>
              <a:rPr lang="en-IN" dirty="0"/>
              <a:t>                                                             </a:t>
            </a:r>
            <a:endParaRPr lang="en-IN" b="1" dirty="0"/>
          </a:p>
          <a:p>
            <a:pPr algn="ctr"/>
            <a:r>
              <a:rPr lang="en-IN" dirty="0"/>
              <a:t>                        </a:t>
            </a:r>
          </a:p>
          <a:p>
            <a:pPr algn="ctr"/>
            <a:r>
              <a:rPr lang="en-IN" b="1" i="1" dirty="0"/>
              <a:t>                                                                                                                 </a:t>
            </a:r>
            <a:endParaRPr lang="en-IN" sz="3600" b="1" i="1" dirty="0"/>
          </a:p>
        </p:txBody>
      </p:sp>
      <p:pic>
        <p:nvPicPr>
          <p:cNvPr id="4" name="Picture 3" descr="download (3).jfif"/>
          <p:cNvPicPr>
            <a:picLocks noChangeAspect="1"/>
          </p:cNvPicPr>
          <p:nvPr/>
        </p:nvPicPr>
        <p:blipFill>
          <a:blip r:embed="rId2"/>
          <a:stretch>
            <a:fillRect/>
          </a:stretch>
        </p:blipFill>
        <p:spPr>
          <a:xfrm>
            <a:off x="9848194" y="0"/>
            <a:ext cx="1818911" cy="1288974"/>
          </a:xfrm>
          <a:prstGeom prst="rect">
            <a:avLst/>
          </a:prstGeom>
        </p:spPr>
      </p:pic>
      <p:pic>
        <p:nvPicPr>
          <p:cNvPr id="6" name="Picture 5" descr="download (1).png"/>
          <p:cNvPicPr>
            <a:picLocks noChangeAspect="1"/>
          </p:cNvPicPr>
          <p:nvPr/>
        </p:nvPicPr>
        <p:blipFill>
          <a:blip r:embed="rId3"/>
          <a:stretch>
            <a:fillRect/>
          </a:stretch>
        </p:blipFill>
        <p:spPr>
          <a:xfrm>
            <a:off x="3156117" y="715536"/>
            <a:ext cx="939907" cy="573438"/>
          </a:xfrm>
          <a:prstGeom prst="rect">
            <a:avLst/>
          </a:prstGeom>
        </p:spPr>
      </p:pic>
    </p:spTree>
    <p:extLst>
      <p:ext uri="{BB962C8B-B14F-4D97-AF65-F5344CB8AC3E}">
        <p14:creationId xmlns:p14="http://schemas.microsoft.com/office/powerpoint/2010/main" val="158753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2EDE-6A4D-4CBB-9898-D667A9C2AAA4}"/>
              </a:ext>
            </a:extLst>
          </p:cNvPr>
          <p:cNvSpPr>
            <a:spLocks noGrp="1"/>
          </p:cNvSpPr>
          <p:nvPr>
            <p:ph type="title"/>
          </p:nvPr>
        </p:nvSpPr>
        <p:spPr>
          <a:xfrm>
            <a:off x="1484311" y="-150470"/>
            <a:ext cx="10018713" cy="1954193"/>
          </a:xfrm>
        </p:spPr>
        <p:txBody>
          <a:bodyPr>
            <a:normAutofit/>
          </a:bodyPr>
          <a:lstStyle/>
          <a:p>
            <a:pPr algn="ctr"/>
            <a:r>
              <a:rPr lang="en-US" sz="2000" b="1" i="1" dirty="0">
                <a:solidFill>
                  <a:schemeClr val="accent3">
                    <a:lumMod val="75000"/>
                  </a:schemeClr>
                </a:solidFill>
                <a:effectLst/>
                <a:latin typeface="Times New Roman" panose="02020603050405020304" pitchFamily="18" charset="0"/>
                <a:ea typeface="Times New Roman" panose="02020603050405020304" pitchFamily="18" charset="0"/>
              </a:rPr>
              <a:t>Second Level of Data Flow Diagram for</a:t>
            </a:r>
            <a:br>
              <a:rPr lang="en-IN" sz="2000" i="1" dirty="0">
                <a:solidFill>
                  <a:schemeClr val="accent3">
                    <a:lumMod val="75000"/>
                  </a:schemeClr>
                </a:solidFill>
                <a:effectLst/>
                <a:latin typeface="Times New Roman" panose="02020603050405020304" pitchFamily="18" charset="0"/>
                <a:ea typeface="Times New Roman" panose="02020603050405020304" pitchFamily="18" charset="0"/>
              </a:rPr>
            </a:br>
            <a:r>
              <a:rPr lang="en-US" sz="2000" b="1" i="1" dirty="0">
                <a:solidFill>
                  <a:schemeClr val="accent3">
                    <a:lumMod val="75000"/>
                  </a:schemeClr>
                </a:solidFill>
                <a:effectLst/>
                <a:latin typeface="Times New Roman" panose="02020603050405020304" pitchFamily="18" charset="0"/>
                <a:ea typeface="Times New Roman" panose="02020603050405020304" pitchFamily="18" charset="0"/>
              </a:rPr>
              <a:t>General Inquiry System</a:t>
            </a:r>
            <a:br>
              <a:rPr lang="en-IN" sz="2000" dirty="0">
                <a:effectLst/>
                <a:latin typeface="Times New Roman" panose="02020603050405020304" pitchFamily="18" charset="0"/>
                <a:ea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rPr>
            </a:br>
            <a:r>
              <a:rPr lang="en-US" sz="20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36291311-7E93-4391-A227-26AB8C3F3E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6508" y="824698"/>
            <a:ext cx="7751181" cy="5231757"/>
          </a:xfrm>
          <a:prstGeom prst="rect">
            <a:avLst/>
          </a:prstGeom>
          <a:noFill/>
          <a:ln>
            <a:noFill/>
          </a:ln>
        </p:spPr>
      </p:pic>
    </p:spTree>
    <p:extLst>
      <p:ext uri="{BB962C8B-B14F-4D97-AF65-F5344CB8AC3E}">
        <p14:creationId xmlns:p14="http://schemas.microsoft.com/office/powerpoint/2010/main" val="4095677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AA4C-44A4-4370-9ADC-75E6E56D1F2B}"/>
              </a:ext>
            </a:extLst>
          </p:cNvPr>
          <p:cNvSpPr>
            <a:spLocks noGrp="1"/>
          </p:cNvSpPr>
          <p:nvPr>
            <p:ph type="title"/>
          </p:nvPr>
        </p:nvSpPr>
        <p:spPr>
          <a:xfrm>
            <a:off x="1484311" y="685800"/>
            <a:ext cx="10018713" cy="274899"/>
          </a:xfrm>
        </p:spPr>
        <p:txBody>
          <a:bodyPr>
            <a:normAutofit fontScale="90000"/>
          </a:bodyPr>
          <a:lstStyle/>
          <a:p>
            <a:r>
              <a:rPr lang="en-US" sz="2400" b="1" i="1" dirty="0">
                <a:solidFill>
                  <a:schemeClr val="accent3">
                    <a:lumMod val="75000"/>
                  </a:schemeClr>
                </a:solidFill>
                <a:effectLst/>
                <a:latin typeface="Times New Roman" panose="02020603050405020304" pitchFamily="18" charset="0"/>
                <a:ea typeface="Times New Roman" panose="02020603050405020304" pitchFamily="18" charset="0"/>
              </a:rPr>
              <a:t>Third Level DATA FLOW DIAGRAM </a:t>
            </a:r>
            <a:br>
              <a:rPr lang="en-IN" sz="2400" b="1" i="1" dirty="0">
                <a:solidFill>
                  <a:schemeClr val="accent3">
                    <a:lumMod val="75000"/>
                  </a:schemeClr>
                </a:solidFill>
                <a:effectLst/>
                <a:latin typeface="Times New Roman" panose="02020603050405020304" pitchFamily="18" charset="0"/>
                <a:ea typeface="Times New Roman" panose="02020603050405020304" pitchFamily="18" charset="0"/>
              </a:rPr>
            </a:br>
            <a:r>
              <a:rPr lang="en-US" sz="2400" b="1" i="1" dirty="0">
                <a:solidFill>
                  <a:schemeClr val="accent3">
                    <a:lumMod val="75000"/>
                  </a:schemeClr>
                </a:solidFill>
                <a:effectLst/>
                <a:latin typeface="Times New Roman" panose="02020603050405020304" pitchFamily="18" charset="0"/>
                <a:ea typeface="Times New Roman" panose="02020603050405020304" pitchFamily="18" charset="0"/>
              </a:rPr>
              <a:t>OF BOOKING SECTION</a:t>
            </a:r>
            <a:br>
              <a:rPr lang="en-IN" sz="3600" dirty="0">
                <a:effectLst/>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AF9B1C96-6D98-4CBF-A2B4-E60A34551A86}"/>
              </a:ext>
            </a:extLst>
          </p:cNvPr>
          <p:cNvSpPr txBox="1"/>
          <p:nvPr/>
        </p:nvSpPr>
        <p:spPr>
          <a:xfrm>
            <a:off x="2618380" y="0"/>
            <a:ext cx="6094070" cy="646331"/>
          </a:xfrm>
          <a:prstGeom prst="rect">
            <a:avLst/>
          </a:prstGeom>
          <a:noFill/>
        </p:spPr>
        <p:txBody>
          <a:bodyPr wrap="square">
            <a:spAutoFit/>
          </a:bodyPr>
          <a:lstStyle/>
          <a:p>
            <a:pPr algn="ctr"/>
            <a:r>
              <a:rPr lang="en-US" sz="18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F623700F-B1B3-4188-912D-C0FB8A784A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0099" y="1062556"/>
            <a:ext cx="3318559" cy="5679836"/>
          </a:xfrm>
          <a:prstGeom prst="rect">
            <a:avLst/>
          </a:prstGeom>
          <a:noFill/>
          <a:ln>
            <a:noFill/>
          </a:ln>
        </p:spPr>
      </p:pic>
    </p:spTree>
    <p:extLst>
      <p:ext uri="{BB962C8B-B14F-4D97-AF65-F5344CB8AC3E}">
        <p14:creationId xmlns:p14="http://schemas.microsoft.com/office/powerpoint/2010/main" val="220246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7C30-E104-46AD-B7A0-6D9CF9E153FD}"/>
              </a:ext>
            </a:extLst>
          </p:cNvPr>
          <p:cNvSpPr>
            <a:spLocks noGrp="1"/>
          </p:cNvSpPr>
          <p:nvPr>
            <p:ph type="title"/>
          </p:nvPr>
        </p:nvSpPr>
        <p:spPr>
          <a:xfrm>
            <a:off x="1086643" y="127321"/>
            <a:ext cx="10018713" cy="1354239"/>
          </a:xfrm>
        </p:spPr>
        <p:txBody>
          <a:bodyPr>
            <a:normAutofit fontScale="90000"/>
          </a:bodyPr>
          <a:lstStyle/>
          <a:p>
            <a:r>
              <a:rPr lang="en-US" sz="3200" b="1" dirty="0">
                <a:solidFill>
                  <a:schemeClr val="accent3">
                    <a:lumMod val="75000"/>
                  </a:schemeClr>
                </a:solidFill>
                <a:effectLst/>
                <a:latin typeface="Times New Roman" panose="02020603050405020304" pitchFamily="18" charset="0"/>
                <a:ea typeface="Times New Roman" panose="02020603050405020304" pitchFamily="18" charset="0"/>
              </a:rPr>
              <a:t>SOFTWARE ENGINEERING APPROACH</a:t>
            </a:r>
            <a:br>
              <a:rPr lang="en-IN" sz="1800" dirty="0">
                <a:effectLst/>
                <a:latin typeface="Times New Roman" panose="02020603050405020304" pitchFamily="18" charset="0"/>
                <a:ea typeface="Times New Roman" panose="02020603050405020304" pitchFamily="18" charset="0"/>
              </a:rPr>
            </a:br>
            <a:br>
              <a:rPr lang="en-US" sz="4000" dirty="0"/>
            </a:br>
            <a:endParaRPr lang="en-IN" dirty="0"/>
          </a:p>
        </p:txBody>
      </p:sp>
      <p:sp>
        <p:nvSpPr>
          <p:cNvPr id="3" name="Content Placeholder 2">
            <a:extLst>
              <a:ext uri="{FF2B5EF4-FFF2-40B4-BE49-F238E27FC236}">
                <a16:creationId xmlns:a16="http://schemas.microsoft.com/office/drawing/2014/main" id="{D8E09581-ACB6-41AA-BBFD-36C7288B9594}"/>
              </a:ext>
            </a:extLst>
          </p:cNvPr>
          <p:cNvSpPr>
            <a:spLocks noGrp="1"/>
          </p:cNvSpPr>
          <p:nvPr>
            <p:ph idx="1"/>
          </p:nvPr>
        </p:nvSpPr>
        <p:spPr>
          <a:xfrm>
            <a:off x="1305417" y="304799"/>
            <a:ext cx="10018713" cy="3124201"/>
          </a:xfrm>
        </p:spPr>
        <p:txBody>
          <a:bodyPr>
            <a:normAutofit fontScale="85000" lnSpcReduction="20000"/>
          </a:bodyPr>
          <a:lstStyle/>
          <a:p>
            <a:pPr indent="457200" algn="just">
              <a:lnSpc>
                <a:spcPct val="200000"/>
              </a:lnSpc>
              <a:spcAft>
                <a:spcPts val="600"/>
              </a:spcAft>
            </a:pPr>
            <a:r>
              <a:rPr lang="en-US" sz="1800">
                <a:effectLst/>
                <a:latin typeface="Times New Roman" panose="02020603050405020304" pitchFamily="18" charset="0"/>
                <a:ea typeface="Times New Roman" panose="02020603050405020304" pitchFamily="18" charset="0"/>
              </a:rPr>
              <a:t>The field of software engineering is related to the development software in systematic manner unlike simple programs which can be developed in isolation and there may not be any systematic approach being followed. As there is large difference between programming and software engineering. As it provide models that lead to the production of well documented software in a manner that is predictable. For a mature process, it should be possible to determine in advance how much time and effort will be required to produce the final product. To develop successful software I have to follow some models, which act as guidelines.</a:t>
            </a:r>
            <a:endParaRPr lang="en-IN" sz="18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The model I have used is </a:t>
            </a:r>
            <a:r>
              <a:rPr lang="en-US" sz="1800" b="1">
                <a:effectLst/>
                <a:latin typeface="Times New Roman" panose="02020603050405020304" pitchFamily="18" charset="0"/>
                <a:ea typeface="Times New Roman" panose="02020603050405020304" pitchFamily="18" charset="0"/>
              </a:rPr>
              <a:t>Waterfall Model or Classic Life Cycle</a:t>
            </a:r>
            <a:r>
              <a:rPr lang="en-US" sz="1800">
                <a:effectLst/>
                <a:latin typeface="Times New Roman" panose="02020603050405020304" pitchFamily="18" charset="0"/>
                <a:ea typeface="Times New Roman" panose="02020603050405020304" pitchFamily="18" charset="0"/>
              </a:rPr>
              <a:t>. In this model first of all the existed system is observed. Then customer requirements are taken in consideration then planning, modeling, construction and finally deployment</a:t>
            </a:r>
            <a:endParaRPr lang="en-IN" dirty="0"/>
          </a:p>
        </p:txBody>
      </p:sp>
      <p:pic>
        <p:nvPicPr>
          <p:cNvPr id="7" name="Picture 6">
            <a:extLst>
              <a:ext uri="{FF2B5EF4-FFF2-40B4-BE49-F238E27FC236}">
                <a16:creationId xmlns:a16="http://schemas.microsoft.com/office/drawing/2014/main" id="{B5A9DD1E-0894-4EF5-B633-55E1D76E05C9}"/>
              </a:ext>
            </a:extLst>
          </p:cNvPr>
          <p:cNvPicPr>
            <a:picLocks noChangeAspect="1"/>
          </p:cNvPicPr>
          <p:nvPr/>
        </p:nvPicPr>
        <p:blipFill>
          <a:blip r:embed="rId2"/>
          <a:srcRect/>
          <a:stretch>
            <a:fillRect/>
          </a:stretch>
        </p:blipFill>
        <p:spPr bwMode="auto">
          <a:xfrm>
            <a:off x="3790949" y="3606478"/>
            <a:ext cx="4610100" cy="2876550"/>
          </a:xfrm>
          <a:prstGeom prst="rect">
            <a:avLst/>
          </a:prstGeom>
          <a:noFill/>
          <a:ln w="9525">
            <a:noFill/>
            <a:miter lim="800000"/>
            <a:headEnd/>
            <a:tailEnd/>
          </a:ln>
        </p:spPr>
      </p:pic>
    </p:spTree>
    <p:extLst>
      <p:ext uri="{BB962C8B-B14F-4D97-AF65-F5344CB8AC3E}">
        <p14:creationId xmlns:p14="http://schemas.microsoft.com/office/powerpoint/2010/main" val="303743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7009-DF72-49AA-B83A-0607BBDB906B}"/>
              </a:ext>
            </a:extLst>
          </p:cNvPr>
          <p:cNvSpPr>
            <a:spLocks noGrp="1"/>
          </p:cNvSpPr>
          <p:nvPr>
            <p:ph type="title"/>
          </p:nvPr>
        </p:nvSpPr>
        <p:spPr>
          <a:xfrm>
            <a:off x="1484310" y="-86359"/>
            <a:ext cx="10018713" cy="1224280"/>
          </a:xfrm>
        </p:spPr>
        <p:txBody>
          <a:bodyPr>
            <a:normAutofit/>
          </a:bodyPr>
          <a:lstStyle/>
          <a:p>
            <a:r>
              <a:rPr lang="en-US" sz="3200" b="1" dirty="0">
                <a:solidFill>
                  <a:schemeClr val="accent3">
                    <a:lumMod val="75000"/>
                  </a:schemeClr>
                </a:solidFill>
                <a:effectLst/>
                <a:latin typeface="Times New Roman" panose="02020603050405020304" pitchFamily="18" charset="0"/>
                <a:ea typeface="Times New Roman" panose="02020603050405020304" pitchFamily="18" charset="0"/>
              </a:rPr>
              <a:t>SYSTEM DESIGN</a:t>
            </a:r>
            <a:endParaRPr lang="en-IN" sz="3200" dirty="0">
              <a:solidFill>
                <a:schemeClr val="accent3">
                  <a:lumMod val="75000"/>
                </a:schemeClr>
              </a:solidFill>
            </a:endParaRPr>
          </a:p>
        </p:txBody>
      </p:sp>
      <p:sp>
        <p:nvSpPr>
          <p:cNvPr id="3" name="Content Placeholder 2">
            <a:extLst>
              <a:ext uri="{FF2B5EF4-FFF2-40B4-BE49-F238E27FC236}">
                <a16:creationId xmlns:a16="http://schemas.microsoft.com/office/drawing/2014/main" id="{FA792820-AB2F-403B-B74A-A006C5CE5C27}"/>
              </a:ext>
            </a:extLst>
          </p:cNvPr>
          <p:cNvSpPr>
            <a:spLocks noGrp="1"/>
          </p:cNvSpPr>
          <p:nvPr>
            <p:ph idx="1"/>
          </p:nvPr>
        </p:nvSpPr>
        <p:spPr>
          <a:xfrm>
            <a:off x="1484310" y="629921"/>
            <a:ext cx="10018713" cy="5161280"/>
          </a:xfrm>
        </p:spPr>
        <p:txBody>
          <a:bodyPr>
            <a:normAutofit fontScale="85000" lnSpcReduction="20000"/>
          </a:bodyPr>
          <a:lstStyle/>
          <a:p>
            <a:pPr indent="4572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The process of system design can be divided into three stages. They are:</a:t>
            </a:r>
            <a:endParaRPr lang="en-IN" sz="18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Symbol" panose="05050102010706020507" pitchFamily="18" charset="2"/>
              <a:buBlip>
                <a:blip r:embed="rId2"/>
              </a:buBlip>
              <a:tabLst>
                <a:tab pos="914400" algn="l"/>
              </a:tabLst>
            </a:pPr>
            <a:r>
              <a:rPr lang="en-US" sz="1800" dirty="0">
                <a:effectLst/>
                <a:latin typeface="Times New Roman" panose="02020603050405020304" pitchFamily="18" charset="0"/>
                <a:ea typeface="Times New Roman" panose="02020603050405020304" pitchFamily="18" charset="0"/>
              </a:rPr>
              <a:t>Structure design (already discussed)</a:t>
            </a:r>
            <a:endParaRPr lang="en-IN" sz="18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Symbol" panose="05050102010706020507" pitchFamily="18" charset="2"/>
              <a:buBlip>
                <a:blip r:embed="rId2"/>
              </a:buBlip>
              <a:tabLst>
                <a:tab pos="914400" algn="l"/>
              </a:tabLst>
            </a:pPr>
            <a:r>
              <a:rPr lang="en-US" sz="1800" dirty="0">
                <a:effectLst/>
                <a:latin typeface="Times New Roman" panose="02020603050405020304" pitchFamily="18" charset="0"/>
                <a:ea typeface="Times New Roman" panose="02020603050405020304" pitchFamily="18" charset="0"/>
              </a:rPr>
              <a:t>Database design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200000"/>
              </a:lnSpc>
              <a:spcAft>
                <a:spcPts val="600"/>
              </a:spcAft>
              <a:buFont typeface="Symbol" panose="05050102010706020507" pitchFamily="18" charset="2"/>
              <a:buBlip>
                <a:blip r:embed="rId2"/>
              </a:buBlip>
              <a:tabLst>
                <a:tab pos="914400" algn="l"/>
              </a:tabLst>
            </a:pPr>
            <a:r>
              <a:rPr lang="en-US" sz="1800" dirty="0">
                <a:effectLst/>
                <a:latin typeface="Times New Roman" panose="02020603050405020304" pitchFamily="18" charset="0"/>
                <a:ea typeface="Times New Roman" panose="02020603050405020304" pitchFamily="18" charset="0"/>
              </a:rPr>
              <a:t>Interface design</a:t>
            </a:r>
            <a:endParaRPr lang="en-IN" sz="18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As we know that system design is a solution to “How to approach to the creation of new system”. It provides the understudying and procedural details necessary for implementing the system. The steps involved during system design were as follow: -</a:t>
            </a:r>
            <a:endParaRPr lang="en-IN" sz="1800" dirty="0">
              <a:effectLst/>
              <a:latin typeface="Times New Roman" panose="02020603050405020304" pitchFamily="18" charset="0"/>
              <a:ea typeface="Times New Roman" panose="02020603050405020304" pitchFamily="18" charset="0"/>
            </a:endParaRPr>
          </a:p>
          <a:p>
            <a:pPr algn="just">
              <a:lnSpc>
                <a:spcPct val="200000"/>
              </a:lnSpc>
              <a:spcAft>
                <a:spcPts val="600"/>
              </a:spcAft>
            </a:pPr>
            <a:r>
              <a:rPr lang="en-US" sz="1800" b="1" dirty="0">
                <a:effectLst/>
                <a:latin typeface="Times New Roman" panose="02020603050405020304" pitchFamily="18" charset="0"/>
                <a:ea typeface="Times New Roman" panose="02020603050405020304" pitchFamily="18" charset="0"/>
              </a:rPr>
              <a:t>LOGICAL AND PHYSICAL DESIGN </a:t>
            </a:r>
            <a:endParaRPr lang="en-IN" sz="18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The current physical system was thoroughly reviewed from point of view how the data flow, what are file contents, its volumes and frequency etc.</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After this input, output specifications security &amp; control specification were prepared. It was also decided that how physical information will flow through the system and a physical design walkthrough</a:t>
            </a:r>
            <a:endParaRPr lang="en-IN" dirty="0"/>
          </a:p>
        </p:txBody>
      </p:sp>
    </p:spTree>
    <p:extLst>
      <p:ext uri="{BB962C8B-B14F-4D97-AF65-F5344CB8AC3E}">
        <p14:creationId xmlns:p14="http://schemas.microsoft.com/office/powerpoint/2010/main" val="219660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79-1A98-4698-AA54-603F15BF79DC}"/>
              </a:ext>
            </a:extLst>
          </p:cNvPr>
          <p:cNvSpPr>
            <a:spLocks noGrp="1"/>
          </p:cNvSpPr>
          <p:nvPr>
            <p:ph type="title"/>
          </p:nvPr>
        </p:nvSpPr>
        <p:spPr>
          <a:xfrm>
            <a:off x="1086643" y="-838200"/>
            <a:ext cx="10018713" cy="2453640"/>
          </a:xfrm>
        </p:spPr>
        <p:txBody>
          <a:bodyPr/>
          <a:lstStyle/>
          <a:p>
            <a:r>
              <a:rPr lang="en-US" sz="4000" b="1" dirty="0">
                <a:solidFill>
                  <a:schemeClr val="accent3">
                    <a:lumMod val="75000"/>
                  </a:schemeClr>
                </a:solidFill>
                <a:effectLst/>
                <a:latin typeface="Times New Roman" panose="02020603050405020304" pitchFamily="18" charset="0"/>
                <a:ea typeface="Times New Roman" panose="02020603050405020304" pitchFamily="18" charset="0"/>
              </a:rPr>
              <a:t>SYSTEM DESIGN</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5A20AE41-97BB-4FFC-82E7-700932A534FA}"/>
              </a:ext>
            </a:extLst>
          </p:cNvPr>
          <p:cNvSpPr>
            <a:spLocks noGrp="1"/>
          </p:cNvSpPr>
          <p:nvPr>
            <p:ph idx="1"/>
          </p:nvPr>
        </p:nvSpPr>
        <p:spPr>
          <a:xfrm>
            <a:off x="1503680" y="1940560"/>
            <a:ext cx="10354943" cy="2113280"/>
          </a:xfrm>
        </p:spPr>
        <p:txBody>
          <a:bodyPr>
            <a:noAutofit/>
          </a:bodyPr>
          <a:lstStyle/>
          <a:p>
            <a:pPr algn="just">
              <a:lnSpc>
                <a:spcPct val="200000"/>
              </a:lnSpc>
              <a:spcAft>
                <a:spcPts val="600"/>
              </a:spcAft>
            </a:pPr>
            <a:r>
              <a:rPr lang="en-US" sz="1600" b="1" dirty="0">
                <a:effectLst/>
                <a:latin typeface="Times New Roman" panose="02020603050405020304" pitchFamily="18" charset="0"/>
                <a:ea typeface="Times New Roman" panose="02020603050405020304" pitchFamily="18" charset="0"/>
              </a:rPr>
              <a:t>OUTPUT DESIGN</a:t>
            </a:r>
            <a:endParaRPr lang="en-IN" sz="16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600" dirty="0">
                <a:effectLst/>
                <a:latin typeface="Times New Roman" panose="02020603050405020304" pitchFamily="18" charset="0"/>
                <a:ea typeface="Times New Roman" panose="02020603050405020304" pitchFamily="18" charset="0"/>
              </a:rPr>
              <a:t>The format of outputs is designed in such a way that it is simple to read and interpret  In the present output we have clearly labeled title it contains date and time and all the fields are clearly mentioned (labeled).</a:t>
            </a:r>
            <a:endParaRPr lang="en-IN" sz="1600" dirty="0">
              <a:effectLst/>
              <a:latin typeface="Times New Roman" panose="02020603050405020304" pitchFamily="18" charset="0"/>
              <a:ea typeface="Times New Roman" panose="02020603050405020304" pitchFamily="18" charset="0"/>
            </a:endParaRPr>
          </a:p>
          <a:p>
            <a:pPr algn="just">
              <a:lnSpc>
                <a:spcPct val="200000"/>
              </a:lnSpc>
              <a:spcAft>
                <a:spcPts val="600"/>
              </a:spcAft>
            </a:pPr>
            <a:r>
              <a:rPr lang="en-US" sz="1600" b="1" dirty="0">
                <a:effectLst/>
                <a:latin typeface="Times New Roman" panose="02020603050405020304" pitchFamily="18" charset="0"/>
                <a:ea typeface="Times New Roman" panose="02020603050405020304" pitchFamily="18" charset="0"/>
              </a:rPr>
              <a:t>INPUT DESIGN</a:t>
            </a:r>
            <a:endParaRPr lang="en-IN" sz="16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600" dirty="0">
                <a:effectLst/>
                <a:latin typeface="Times New Roman" panose="02020603050405020304" pitchFamily="18" charset="0"/>
                <a:ea typeface="Times New Roman" panose="02020603050405020304" pitchFamily="18" charset="0"/>
              </a:rPr>
              <a:t>.Input should be as simple as possible. It  is design to reduce possibility of incorrect data being enter and the need of system user are considered with this view of mind several human factor is evaluated. </a:t>
            </a:r>
            <a:endParaRPr lang="en-IN" sz="1600" dirty="0">
              <a:effectLst/>
              <a:latin typeface="Times New Roman" panose="02020603050405020304" pitchFamily="18" charset="0"/>
              <a:ea typeface="Times New Roman" panose="02020603050405020304" pitchFamily="18" charset="0"/>
            </a:endParaRPr>
          </a:p>
          <a:p>
            <a:pPr algn="just">
              <a:lnSpc>
                <a:spcPct val="200000"/>
              </a:lnSpc>
              <a:spcAft>
                <a:spcPts val="600"/>
              </a:spcAft>
            </a:pPr>
            <a:r>
              <a:rPr lang="en-US" sz="1600" b="1" dirty="0">
                <a:effectLst/>
                <a:latin typeface="Times New Roman" panose="02020603050405020304" pitchFamily="18" charset="0"/>
                <a:ea typeface="Times New Roman" panose="02020603050405020304" pitchFamily="18" charset="0"/>
              </a:rPr>
              <a:t> SCREEN DESIGN</a:t>
            </a:r>
            <a:endParaRPr lang="en-IN" sz="16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600" dirty="0">
                <a:effectLst/>
                <a:latin typeface="Times New Roman" panose="02020603050405020304" pitchFamily="18" charset="0"/>
                <a:ea typeface="Times New Roman" panose="02020603050405020304" pitchFamily="18" charset="0"/>
              </a:rPr>
              <a:t>The screen design for inputting the inputs were also panned as the format of inputs.</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1600" dirty="0"/>
          </a:p>
        </p:txBody>
      </p:sp>
    </p:spTree>
    <p:extLst>
      <p:ext uri="{BB962C8B-B14F-4D97-AF65-F5344CB8AC3E}">
        <p14:creationId xmlns:p14="http://schemas.microsoft.com/office/powerpoint/2010/main" val="2276301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6797-A3E7-4921-9023-497DD47673D3}"/>
              </a:ext>
            </a:extLst>
          </p:cNvPr>
          <p:cNvSpPr>
            <a:spLocks noGrp="1"/>
          </p:cNvSpPr>
          <p:nvPr>
            <p:ph type="title"/>
          </p:nvPr>
        </p:nvSpPr>
        <p:spPr>
          <a:xfrm>
            <a:off x="1086643" y="-462280"/>
            <a:ext cx="10018713" cy="1752599"/>
          </a:xfrm>
        </p:spPr>
        <p:txBody>
          <a:bodyPr>
            <a:normAutofit/>
          </a:bodyPr>
          <a:lstStyle/>
          <a:p>
            <a:r>
              <a:rPr lang="en-US" b="1" dirty="0">
                <a:solidFill>
                  <a:schemeClr val="accent3">
                    <a:lumMod val="75000"/>
                  </a:schemeClr>
                </a:solidFill>
                <a:effectLst/>
                <a:latin typeface="Times New Roman" panose="02020603050405020304" pitchFamily="18" charset="0"/>
                <a:ea typeface="Times New Roman" panose="02020603050405020304" pitchFamily="18" charset="0"/>
              </a:rPr>
              <a:t>TESTING</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A9845F67-1346-40A8-8467-2339391762BA}"/>
              </a:ext>
            </a:extLst>
          </p:cNvPr>
          <p:cNvSpPr>
            <a:spLocks noGrp="1"/>
          </p:cNvSpPr>
          <p:nvPr>
            <p:ph idx="1"/>
          </p:nvPr>
        </p:nvSpPr>
        <p:spPr>
          <a:xfrm>
            <a:off x="1484310" y="640079"/>
            <a:ext cx="10018713" cy="5151121"/>
          </a:xfrm>
        </p:spPr>
        <p:txBody>
          <a:bodyPr>
            <a:normAutofit/>
          </a:bodyPr>
          <a:lstStyle/>
          <a:p>
            <a:pPr marL="2540" algn="just">
              <a:lnSpc>
                <a:spcPct val="200000"/>
              </a:lnSpc>
              <a:spcAft>
                <a:spcPts val="600"/>
              </a:spcAft>
            </a:pPr>
            <a:r>
              <a:rPr lang="en-US" sz="1800" b="1" dirty="0">
                <a:effectLst/>
                <a:latin typeface="Times New Roman" panose="02020603050405020304" pitchFamily="18" charset="0"/>
                <a:ea typeface="Times New Roman" panose="02020603050405020304" pitchFamily="18" charset="0"/>
              </a:rPr>
              <a:t>Software Testing</a:t>
            </a:r>
            <a:endParaRPr lang="en-IN" sz="18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Software testing is a process of </a:t>
            </a:r>
            <a:r>
              <a:rPr lang="en-US" sz="1800" i="1" dirty="0">
                <a:effectLst/>
                <a:latin typeface="Times New Roman" panose="02020603050405020304" pitchFamily="18" charset="0"/>
                <a:ea typeface="Times New Roman" panose="02020603050405020304" pitchFamily="18" charset="0"/>
              </a:rPr>
              <a:t>verifying </a:t>
            </a:r>
            <a:r>
              <a:rPr lang="en-US" sz="1800" dirty="0">
                <a:effectLst/>
                <a:latin typeface="Times New Roman" panose="02020603050405020304" pitchFamily="18" charset="0"/>
                <a:ea typeface="Times New Roman" panose="02020603050405020304" pitchFamily="18" charset="0"/>
              </a:rPr>
              <a:t>and </a:t>
            </a:r>
            <a:r>
              <a:rPr lang="en-US" sz="1800" i="1" dirty="0">
                <a:effectLst/>
                <a:latin typeface="Times New Roman" panose="02020603050405020304" pitchFamily="18" charset="0"/>
                <a:ea typeface="Times New Roman" panose="02020603050405020304" pitchFamily="18" charset="0"/>
              </a:rPr>
              <a:t>validating </a:t>
            </a:r>
            <a:r>
              <a:rPr lang="en-US" sz="1800" dirty="0">
                <a:effectLst/>
                <a:latin typeface="Times New Roman" panose="02020603050405020304" pitchFamily="18" charset="0"/>
                <a:ea typeface="Times New Roman" panose="02020603050405020304" pitchFamily="18" charset="0"/>
              </a:rPr>
              <a:t>that a software application or program. Software testing</a:t>
            </a:r>
            <a:endParaRPr lang="en-IN" sz="1800" dirty="0">
              <a:effectLst/>
              <a:latin typeface="Times New Roman" panose="02020603050405020304" pitchFamily="18" charset="0"/>
              <a:ea typeface="Times New Roman" panose="02020603050405020304" pitchFamily="18" charset="0"/>
            </a:endParaRPr>
          </a:p>
          <a:p>
            <a:pPr marL="685800" indent="-228600" algn="just">
              <a:lnSpc>
                <a:spcPct val="200000"/>
              </a:lnSpc>
              <a:spcAft>
                <a:spcPts val="600"/>
              </a:spcAft>
              <a:tabLst>
                <a:tab pos="685800" algn="l"/>
              </a:tabLst>
            </a:pPr>
            <a:r>
              <a:rPr lang="en-US" sz="1800" b="1"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Meets the business and technical requirements that guided its design and development, and </a:t>
            </a:r>
            <a:endParaRPr lang="en-IN" sz="1800" dirty="0">
              <a:effectLst/>
              <a:latin typeface="Times New Roman" panose="02020603050405020304" pitchFamily="18" charset="0"/>
              <a:ea typeface="Times New Roman" panose="02020603050405020304" pitchFamily="18" charset="0"/>
            </a:endParaRPr>
          </a:p>
          <a:p>
            <a:pPr marL="685800" indent="-228600" algn="just">
              <a:lnSpc>
                <a:spcPct val="200000"/>
              </a:lnSpc>
              <a:spcAft>
                <a:spcPts val="600"/>
              </a:spcAft>
              <a:tabLst>
                <a:tab pos="685800" algn="l"/>
              </a:tabLst>
            </a:pPr>
            <a:r>
              <a:rPr lang="en-US" sz="1800" b="1"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Works as expected. </a:t>
            </a:r>
            <a:endParaRPr lang="en-IN" sz="18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Software testing also identifies important </a:t>
            </a:r>
            <a:r>
              <a:rPr lang="en-US" sz="1800" i="1" dirty="0">
                <a:effectLst/>
                <a:latin typeface="Times New Roman" panose="02020603050405020304" pitchFamily="18" charset="0"/>
                <a:ea typeface="Times New Roman" panose="02020603050405020304" pitchFamily="18" charset="0"/>
              </a:rPr>
              <a:t>defects</a:t>
            </a:r>
            <a:r>
              <a:rPr lang="en-US" sz="1800" dirty="0">
                <a:effectLst/>
                <a:latin typeface="Times New Roman" panose="02020603050405020304" pitchFamily="18" charset="0"/>
                <a:ea typeface="Times New Roman" panose="02020603050405020304" pitchFamily="18" charset="0"/>
              </a:rPr>
              <a:t>, flaws, or errors in the application code that must be fixed. The modifier “important” in the previous sentence is, well, important because defects must be categorized by severity.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9387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A1CF-3075-4FAE-A039-532586C836C5}"/>
              </a:ext>
            </a:extLst>
          </p:cNvPr>
          <p:cNvSpPr>
            <a:spLocks noGrp="1"/>
          </p:cNvSpPr>
          <p:nvPr>
            <p:ph type="title"/>
          </p:nvPr>
        </p:nvSpPr>
        <p:spPr>
          <a:xfrm>
            <a:off x="1677351" y="2702560"/>
            <a:ext cx="10018713" cy="2540000"/>
          </a:xfrm>
        </p:spPr>
        <p:txBody>
          <a:bodyPr>
            <a:noAutofit/>
          </a:bodyPr>
          <a:lstStyle/>
          <a:p>
            <a:pPr marL="2540">
              <a:lnSpc>
                <a:spcPct val="200000"/>
              </a:lnSpc>
              <a:spcBef>
                <a:spcPts val="1200"/>
              </a:spcBef>
              <a:spcAft>
                <a:spcPts val="600"/>
              </a:spcAft>
            </a:pPr>
            <a:r>
              <a:rPr lang="en-US" sz="3200" b="1" i="1" dirty="0">
                <a:solidFill>
                  <a:schemeClr val="accent3">
                    <a:lumMod val="75000"/>
                  </a:schemeClr>
                </a:solidFill>
                <a:effectLst/>
                <a:latin typeface="Times New Roman" panose="02020603050405020304" pitchFamily="18" charset="0"/>
              </a:rPr>
              <a:t>Testing methods</a:t>
            </a:r>
            <a:br>
              <a:rPr lang="en-IN" sz="2000" b="1" i="1" dirty="0">
                <a:effectLst/>
                <a:latin typeface="Arial" panose="020B0604020202020204" pitchFamily="34" charset="0"/>
              </a:rPr>
            </a:br>
            <a:r>
              <a:rPr lang="en-US" sz="1800" dirty="0">
                <a:effectLst/>
                <a:latin typeface="Times New Roman" panose="02020603050405020304" pitchFamily="18" charset="0"/>
                <a:ea typeface="Times New Roman" panose="02020603050405020304" pitchFamily="18" charset="0"/>
              </a:rPr>
              <a:t>Software testing methods are traditionally divided into black box testing and white box testing. These two approaches are used to describe the point of view that a test engineer takes when designing test cases.</a:t>
            </a:r>
            <a:br>
              <a:rPr lang="en-US" sz="16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Specification-based testing</a:t>
            </a:r>
            <a:r>
              <a:rPr lang="en-US" sz="1800" dirty="0">
                <a:effectLst/>
                <a:latin typeface="Times New Roman" panose="02020603050405020304" pitchFamily="18" charset="0"/>
                <a:ea typeface="Times New Roman" panose="02020603050405020304" pitchFamily="18" charset="0"/>
              </a:rPr>
              <a:t>: Specification-based testing aims to test the functionality of software according to the applicable requirements. Thus, the tester inputs data into, and only sees the output from, the test object. This level of testing usually requires thorough test cases to be provided to the tester, who then can simply verify that for a given input, the output value (or behavior), either "is" or "is not" the same as the expected value specified in the test case</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endParaRPr lang="en-IN" sz="1600" dirty="0"/>
          </a:p>
        </p:txBody>
      </p:sp>
    </p:spTree>
    <p:extLst>
      <p:ext uri="{BB962C8B-B14F-4D97-AF65-F5344CB8AC3E}">
        <p14:creationId xmlns:p14="http://schemas.microsoft.com/office/powerpoint/2010/main" val="3172996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A1CF-3075-4FAE-A039-532586C836C5}"/>
              </a:ext>
            </a:extLst>
          </p:cNvPr>
          <p:cNvSpPr>
            <a:spLocks noGrp="1"/>
          </p:cNvSpPr>
          <p:nvPr>
            <p:ph type="title"/>
          </p:nvPr>
        </p:nvSpPr>
        <p:spPr>
          <a:xfrm>
            <a:off x="1484311" y="685800"/>
            <a:ext cx="10018713" cy="5562600"/>
          </a:xfrm>
        </p:spPr>
        <p:txBody>
          <a:bodyPr>
            <a:normAutofit/>
          </a:bodyPr>
          <a:lstStyle/>
          <a:p>
            <a:pPr marL="2540">
              <a:lnSpc>
                <a:spcPct val="200000"/>
              </a:lnSpc>
              <a:spcBef>
                <a:spcPts val="1200"/>
              </a:spcBef>
              <a:spcAft>
                <a:spcPts val="600"/>
              </a:spcAft>
            </a:pPr>
            <a:r>
              <a:rPr lang="en-US" sz="2800" b="1" dirty="0">
                <a:solidFill>
                  <a:schemeClr val="accent3">
                    <a:lumMod val="75000"/>
                  </a:schemeClr>
                </a:solidFill>
                <a:effectLst/>
                <a:latin typeface="Times New Roman" panose="02020603050405020304" pitchFamily="18" charset="0"/>
              </a:rPr>
              <a:t>Black box testing</a:t>
            </a:r>
            <a:br>
              <a:rPr lang="en-IN" sz="1800" b="1" dirty="0">
                <a:effectLst/>
                <a:latin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Black box testing treats the software as a "black box"—without any knowledge of internal implementation. Black box testing methods include: equivalence partitioning, boundary value analysis, all-pairs testing, fuzz testing, model-based testing, traceability matrix, exploratory testing and specification-based testing.</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074841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A1CF-3075-4FAE-A039-532586C836C5}"/>
              </a:ext>
            </a:extLst>
          </p:cNvPr>
          <p:cNvSpPr>
            <a:spLocks noGrp="1"/>
          </p:cNvSpPr>
          <p:nvPr>
            <p:ph type="title"/>
          </p:nvPr>
        </p:nvSpPr>
        <p:spPr>
          <a:xfrm>
            <a:off x="1484311" y="2098040"/>
            <a:ext cx="10018713" cy="2890520"/>
          </a:xfrm>
        </p:spPr>
        <p:txBody>
          <a:bodyPr>
            <a:normAutofit fontScale="90000"/>
          </a:bodyPr>
          <a:lstStyle/>
          <a:p>
            <a:pPr algn="l"/>
            <a:r>
              <a:rPr lang="en-US" sz="3600" b="1" dirty="0">
                <a:solidFill>
                  <a:schemeClr val="accent3">
                    <a:lumMod val="75000"/>
                  </a:schemeClr>
                </a:solidFill>
                <a:effectLst/>
                <a:latin typeface="Times New Roman" panose="02020603050405020304" pitchFamily="18" charset="0"/>
                <a:ea typeface="Times New Roman" panose="02020603050405020304" pitchFamily="18" charset="0"/>
              </a:rPr>
              <a:t>                      Advantages </a:t>
            </a:r>
            <a:r>
              <a:rPr lang="en-US" sz="3600" b="1" dirty="0">
                <a:solidFill>
                  <a:schemeClr val="accent3">
                    <a:lumMod val="75000"/>
                  </a:schemeClr>
                </a:solidFill>
                <a:latin typeface="Times New Roman" panose="02020603050405020304" pitchFamily="18" charset="0"/>
                <a:ea typeface="Times New Roman" panose="02020603050405020304" pitchFamily="18" charset="0"/>
              </a:rPr>
              <a:t>&amp;</a:t>
            </a:r>
            <a:r>
              <a:rPr lang="en-US" sz="3600" b="1" dirty="0">
                <a:solidFill>
                  <a:schemeClr val="accent3">
                    <a:lumMod val="75000"/>
                  </a:schemeClr>
                </a:solidFill>
                <a:effectLst/>
                <a:latin typeface="Times New Roman" panose="02020603050405020304" pitchFamily="18" charset="0"/>
                <a:ea typeface="Times New Roman" panose="02020603050405020304" pitchFamily="18" charset="0"/>
              </a:rPr>
              <a:t> Disadvantages</a:t>
            </a:r>
            <a:br>
              <a:rPr lang="en-US" sz="3600" b="1" dirty="0">
                <a:effectLst/>
                <a:latin typeface="Times New Roman" panose="02020603050405020304" pitchFamily="18" charset="0"/>
                <a:ea typeface="Times New Roman" panose="02020603050405020304" pitchFamily="18" charset="0"/>
              </a:rPr>
            </a:br>
            <a:br>
              <a:rPr lang="en-US" sz="3600" b="1" dirty="0">
                <a:effectLst/>
                <a:latin typeface="Times New Roman" panose="02020603050405020304" pitchFamily="18" charset="0"/>
                <a:ea typeface="Times New Roman" panose="02020603050405020304" pitchFamily="18" charset="0"/>
              </a:rPr>
            </a:br>
            <a:r>
              <a:rPr lang="en-US" sz="2700" dirty="0">
                <a:effectLst/>
                <a:latin typeface="Times New Roman" panose="02020603050405020304" pitchFamily="18" charset="0"/>
                <a:ea typeface="Times New Roman" panose="02020603050405020304" pitchFamily="18" charset="0"/>
              </a:rPr>
              <a:t>The black box tester has no "bonds" with the code, and a tester's perception is very simple: a code </a:t>
            </a:r>
            <a:r>
              <a:rPr lang="en-US" sz="2700" i="1" dirty="0">
                <a:effectLst/>
                <a:latin typeface="Times New Roman" panose="02020603050405020304" pitchFamily="18" charset="0"/>
                <a:ea typeface="Times New Roman" panose="02020603050405020304" pitchFamily="18" charset="0"/>
              </a:rPr>
              <a:t>must</a:t>
            </a:r>
            <a:r>
              <a:rPr lang="en-US" sz="2700" dirty="0">
                <a:effectLst/>
                <a:latin typeface="Times New Roman" panose="02020603050405020304" pitchFamily="18" charset="0"/>
                <a:ea typeface="Times New Roman" panose="02020603050405020304" pitchFamily="18" charset="0"/>
              </a:rPr>
              <a:t> have bugs. Using the principle, </a:t>
            </a:r>
            <a:br>
              <a:rPr lang="en-US" sz="2700" dirty="0">
                <a:effectLst/>
                <a:latin typeface="Times New Roman" panose="02020603050405020304" pitchFamily="18" charset="0"/>
                <a:ea typeface="Times New Roman" panose="02020603050405020304" pitchFamily="18" charset="0"/>
              </a:rPr>
            </a:br>
            <a:r>
              <a:rPr lang="en-US" sz="2700" dirty="0">
                <a:effectLst/>
                <a:latin typeface="Times New Roman" panose="02020603050405020304" pitchFamily="18" charset="0"/>
                <a:ea typeface="Times New Roman" panose="02020603050405020304" pitchFamily="18" charset="0"/>
              </a:rPr>
              <a:t>Ask and you shall receive," black box testers find bugs where programmers do not. </a:t>
            </a:r>
            <a:r>
              <a:rPr lang="en-US" sz="2700" i="1" dirty="0">
                <a:effectLst/>
                <a:latin typeface="Times New Roman" panose="02020603050405020304" pitchFamily="18" charset="0"/>
                <a:ea typeface="Times New Roman" panose="02020603050405020304" pitchFamily="18" charset="0"/>
              </a:rPr>
              <a:t>But,</a:t>
            </a:r>
            <a:r>
              <a:rPr lang="en-US" sz="2700" dirty="0">
                <a:effectLst/>
                <a:latin typeface="Times New Roman" panose="02020603050405020304" pitchFamily="18" charset="0"/>
                <a:ea typeface="Times New Roman" panose="02020603050405020304" pitchFamily="18" charset="0"/>
              </a:rPr>
              <a:t> on the other hand, black box testing has been said to be "like a walk in a dark labyrinth without a flashlight," because the tester doesn't know how the software being tested was actually constructed. As a result, there are situations </a:t>
            </a:r>
            <a:br>
              <a:rPr lang="en-US" sz="2700" dirty="0">
                <a:effectLst/>
                <a:latin typeface="Times New Roman" panose="02020603050405020304" pitchFamily="18" charset="0"/>
                <a:ea typeface="Times New Roman" panose="02020603050405020304" pitchFamily="18" charset="0"/>
              </a:rPr>
            </a:br>
            <a:r>
              <a:rPr lang="en-US" sz="2700" dirty="0">
                <a:effectLst/>
                <a:latin typeface="Times New Roman" panose="02020603050405020304" pitchFamily="18" charset="0"/>
                <a:ea typeface="Times New Roman" panose="02020603050405020304" pitchFamily="18" charset="0"/>
              </a:rPr>
              <a:t> (1) a tester writes many test cases to check something that could have been            tested by only one test case</a:t>
            </a:r>
            <a:r>
              <a:rPr lang="en-US" sz="2700" dirty="0">
                <a:latin typeface="Times New Roman" panose="02020603050405020304" pitchFamily="18" charset="0"/>
                <a:ea typeface="Times New Roman" panose="02020603050405020304" pitchFamily="18" charset="0"/>
              </a:rPr>
              <a:t>.</a:t>
            </a:r>
            <a:r>
              <a:rPr lang="en-US" sz="2700" dirty="0">
                <a:effectLst/>
                <a:latin typeface="Times New Roman" panose="02020603050405020304" pitchFamily="18" charset="0"/>
                <a:ea typeface="Times New Roman" panose="02020603050405020304" pitchFamily="18" charset="0"/>
              </a:rPr>
              <a:t> </a:t>
            </a:r>
            <a:br>
              <a:rPr lang="en-US" sz="2700" dirty="0">
                <a:effectLst/>
                <a:latin typeface="Times New Roman" panose="02020603050405020304" pitchFamily="18" charset="0"/>
                <a:ea typeface="Times New Roman" panose="02020603050405020304" pitchFamily="18" charset="0"/>
              </a:rPr>
            </a:br>
            <a:r>
              <a:rPr lang="en-US" sz="2700" dirty="0">
                <a:effectLst/>
                <a:latin typeface="Times New Roman" panose="02020603050405020304" pitchFamily="18" charset="0"/>
                <a:ea typeface="Times New Roman" panose="02020603050405020304" pitchFamily="18" charset="0"/>
              </a:rPr>
              <a:t> (2) some parts of the back-end are not tested at all. </a:t>
            </a:r>
            <a:br>
              <a:rPr lang="en-US" sz="2700" dirty="0">
                <a:effectLst/>
                <a:latin typeface="Times New Roman" panose="02020603050405020304" pitchFamily="18" charset="0"/>
                <a:ea typeface="Times New Roman" panose="02020603050405020304" pitchFamily="18" charset="0"/>
              </a:rPr>
            </a:br>
            <a:br>
              <a:rPr lang="en-US" sz="2700" dirty="0">
                <a:latin typeface="Times New Roman" panose="02020603050405020304" pitchFamily="18" charset="0"/>
                <a:ea typeface="Times New Roman" panose="02020603050405020304" pitchFamily="18" charset="0"/>
              </a:rPr>
            </a:br>
            <a:r>
              <a:rPr lang="en-US" sz="2700" dirty="0">
                <a:effectLst/>
                <a:latin typeface="Times New Roman" panose="02020603050405020304" pitchFamily="18" charset="0"/>
                <a:ea typeface="Times New Roman" panose="02020603050405020304" pitchFamily="18" charset="0"/>
              </a:rPr>
              <a:t>Therefore, black box testing has the advantage of "an unaffiliated opinion," on the one hand, and the disadvantage of "blind exploring," on the other. </a:t>
            </a:r>
            <a:br>
              <a:rPr lang="en-IN" sz="2700" dirty="0">
                <a:effectLst/>
                <a:latin typeface="Times New Roman" panose="02020603050405020304" pitchFamily="18" charset="0"/>
                <a:ea typeface="Times New Roman" panose="02020603050405020304" pitchFamily="18" charset="0"/>
              </a:rPr>
            </a:br>
            <a:br>
              <a:rPr lang="en-US" sz="27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IN" sz="3600" dirty="0"/>
          </a:p>
        </p:txBody>
      </p:sp>
    </p:spTree>
    <p:extLst>
      <p:ext uri="{BB962C8B-B14F-4D97-AF65-F5344CB8AC3E}">
        <p14:creationId xmlns:p14="http://schemas.microsoft.com/office/powerpoint/2010/main" val="3940569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282F-889E-4CFA-87C7-7007B6E22A41}"/>
              </a:ext>
            </a:extLst>
          </p:cNvPr>
          <p:cNvSpPr>
            <a:spLocks noGrp="1"/>
          </p:cNvSpPr>
          <p:nvPr>
            <p:ph type="title"/>
          </p:nvPr>
        </p:nvSpPr>
        <p:spPr>
          <a:xfrm>
            <a:off x="1358187" y="1947041"/>
            <a:ext cx="10018713" cy="1752599"/>
          </a:xfrm>
        </p:spPr>
        <p:txBody>
          <a:bodyPr>
            <a:normAutofit/>
          </a:bodyPr>
          <a:lstStyle/>
          <a:p>
            <a:r>
              <a:rPr lang="en-US" sz="8800" i="1"/>
              <a:t>THANK YOU....</a:t>
            </a:r>
            <a:endParaRPr lang="en-IN" sz="8800" i="1" dirty="0"/>
          </a:p>
        </p:txBody>
      </p:sp>
    </p:spTree>
    <p:extLst>
      <p:ext uri="{BB962C8B-B14F-4D97-AF65-F5344CB8AC3E}">
        <p14:creationId xmlns:p14="http://schemas.microsoft.com/office/powerpoint/2010/main" val="372484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5366-A0BE-4B52-BE0E-29104282D981}"/>
              </a:ext>
            </a:extLst>
          </p:cNvPr>
          <p:cNvSpPr>
            <a:spLocks noGrp="1"/>
          </p:cNvSpPr>
          <p:nvPr>
            <p:ph type="title"/>
          </p:nvPr>
        </p:nvSpPr>
        <p:spPr>
          <a:xfrm>
            <a:off x="1342070" y="-254001"/>
            <a:ext cx="10018713" cy="2579951"/>
          </a:xfrm>
        </p:spPr>
        <p:txBody>
          <a:bodyPr>
            <a:noAutofit/>
          </a:bodyPr>
          <a:lstStyle/>
          <a:p>
            <a:r>
              <a:rPr lang="en-US" sz="4400" b="1" dirty="0">
                <a:solidFill>
                  <a:schemeClr val="accent2">
                    <a:lumMod val="75000"/>
                  </a:schemeClr>
                </a:solidFill>
              </a:rPr>
              <a:t>CONTENT</a:t>
            </a:r>
            <a:br>
              <a:rPr lang="en-US" sz="4400" dirty="0"/>
            </a:br>
            <a:endParaRPr lang="en-IN" sz="4400" dirty="0"/>
          </a:p>
        </p:txBody>
      </p:sp>
      <p:sp>
        <p:nvSpPr>
          <p:cNvPr id="3" name="Content Placeholder 2">
            <a:extLst>
              <a:ext uri="{FF2B5EF4-FFF2-40B4-BE49-F238E27FC236}">
                <a16:creationId xmlns:a16="http://schemas.microsoft.com/office/drawing/2014/main" id="{1838438D-F4A5-45D0-8EC8-B8F05FDE43FE}"/>
              </a:ext>
            </a:extLst>
          </p:cNvPr>
          <p:cNvSpPr>
            <a:spLocks noGrp="1"/>
          </p:cNvSpPr>
          <p:nvPr>
            <p:ph idx="1"/>
          </p:nvPr>
        </p:nvSpPr>
        <p:spPr>
          <a:xfrm>
            <a:off x="1342070" y="822960"/>
            <a:ext cx="10018713" cy="5466080"/>
          </a:xfrm>
        </p:spPr>
        <p:txBody>
          <a:bodyPr>
            <a:normAutofit fontScale="32500" lnSpcReduction="20000"/>
          </a:bodyPr>
          <a:lstStyle/>
          <a:p>
            <a:pPr algn="ctr"/>
            <a:endParaRPr lang="en-US" sz="3200" dirty="0"/>
          </a:p>
          <a:p>
            <a:pPr algn="ctr"/>
            <a:endParaRPr lang="en-US" sz="3200" dirty="0"/>
          </a:p>
          <a:p>
            <a:pPr algn="ctr"/>
            <a:endParaRPr lang="en-US" sz="3200" dirty="0"/>
          </a:p>
          <a:p>
            <a:r>
              <a:rPr lang="en-US" sz="8000" dirty="0"/>
              <a:t>INTRODUCTION</a:t>
            </a:r>
          </a:p>
          <a:p>
            <a:r>
              <a:rPr lang="en-US" sz="8000" dirty="0"/>
              <a:t>PROBLEM DEFINAITION</a:t>
            </a:r>
          </a:p>
          <a:p>
            <a:r>
              <a:rPr lang="en-US" sz="8000" dirty="0"/>
              <a:t>OBJECTIVES</a:t>
            </a:r>
          </a:p>
          <a:p>
            <a:r>
              <a:rPr lang="en-US" sz="8000" dirty="0"/>
              <a:t>TOOLS AND PLATFORM USED</a:t>
            </a:r>
          </a:p>
          <a:p>
            <a:r>
              <a:rPr lang="en-US" sz="8000" dirty="0"/>
              <a:t>ANALYSIS</a:t>
            </a:r>
          </a:p>
          <a:p>
            <a:r>
              <a:rPr lang="en-US" sz="8000" dirty="0"/>
              <a:t>SOFTWARE ENGINEERING APPROCH</a:t>
            </a:r>
          </a:p>
          <a:p>
            <a:r>
              <a:rPr lang="en-US" sz="8000" dirty="0"/>
              <a:t>SYSTEM DESIGN</a:t>
            </a:r>
          </a:p>
          <a:p>
            <a:r>
              <a:rPr lang="en-US" sz="8000" dirty="0"/>
              <a:t>TESTING</a:t>
            </a:r>
          </a:p>
          <a:p>
            <a:r>
              <a:rPr lang="en-US" sz="8000" dirty="0"/>
              <a:t>ADAVANTAGES AND DISADVANTAGES</a:t>
            </a:r>
          </a:p>
          <a:p>
            <a:pPr algn="ctr"/>
            <a:endParaRPr lang="en-US" sz="3200" dirty="0"/>
          </a:p>
          <a:p>
            <a:pPr marL="0" indent="0" algn="ctr">
              <a:buNone/>
            </a:pPr>
            <a:endParaRPr lang="en-IN" sz="3200" dirty="0"/>
          </a:p>
          <a:p>
            <a:pPr algn="ctr"/>
            <a:endParaRPr lang="en-US" sz="3200" dirty="0"/>
          </a:p>
        </p:txBody>
      </p:sp>
    </p:spTree>
    <p:extLst>
      <p:ext uri="{BB962C8B-B14F-4D97-AF65-F5344CB8AC3E}">
        <p14:creationId xmlns:p14="http://schemas.microsoft.com/office/powerpoint/2010/main" val="43244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5128-78A8-47E7-A0E4-812A6B58B9EA}"/>
              </a:ext>
            </a:extLst>
          </p:cNvPr>
          <p:cNvSpPr>
            <a:spLocks noGrp="1"/>
          </p:cNvSpPr>
          <p:nvPr>
            <p:ph type="title"/>
          </p:nvPr>
        </p:nvSpPr>
        <p:spPr>
          <a:xfrm>
            <a:off x="1484311" y="1"/>
            <a:ext cx="7659689" cy="1066800"/>
          </a:xfrm>
        </p:spPr>
        <p:txBody>
          <a:bodyPr>
            <a:normAutofit fontScale="90000"/>
          </a:bodyPr>
          <a:lstStyle/>
          <a:p>
            <a:r>
              <a:rPr lang="en-US" dirty="0">
                <a:solidFill>
                  <a:schemeClr val="accent2">
                    <a:lumMod val="75000"/>
                  </a:schemeClr>
                </a:solidFill>
              </a:rPr>
              <a:t>               INTRODUCTION</a:t>
            </a:r>
            <a:br>
              <a:rPr lang="en-US" dirty="0"/>
            </a:br>
            <a:endParaRPr lang="en-IN" dirty="0"/>
          </a:p>
        </p:txBody>
      </p:sp>
      <p:sp>
        <p:nvSpPr>
          <p:cNvPr id="5" name="Content Placeholder 4">
            <a:extLst>
              <a:ext uri="{FF2B5EF4-FFF2-40B4-BE49-F238E27FC236}">
                <a16:creationId xmlns:a16="http://schemas.microsoft.com/office/drawing/2014/main" id="{F4C290AA-12DA-420E-B82D-057CDB3D3225}"/>
              </a:ext>
            </a:extLst>
          </p:cNvPr>
          <p:cNvSpPr>
            <a:spLocks noGrp="1"/>
          </p:cNvSpPr>
          <p:nvPr>
            <p:ph idx="1"/>
          </p:nvPr>
        </p:nvSpPr>
        <p:spPr>
          <a:xfrm>
            <a:off x="1382711" y="619932"/>
            <a:ext cx="10018713" cy="6850250"/>
          </a:xfrm>
        </p:spPr>
        <p:txBody>
          <a:bodyPr>
            <a:normAutofit/>
          </a:bodyPr>
          <a:lstStyle/>
          <a:p>
            <a:pPr algn="just"/>
            <a:r>
              <a:rPr lang="en-US" sz="1800" dirty="0">
                <a:effectLst/>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The Airline Ticket Booking System (ATBS) was one of the earliest changes to improve efficiency. ATBS eventually evolved into the Computer Reservations System (CRS), and then into Global Distribution System (GDS). The airline industry created the first GDS in the 1960s as a way to keep track of flight schedules, availability, and prices. Although accused of being “dinosaurs” due to their use of legacy system technology, GDSs were actually among the first e-commerce companies in the world facilitating B-2-B electronic commerce as early as the mid 1970s, when SABRE (owned by American Airline) and Apollo (United) began installing their propriety internal reservations systems in travel agencies.</a:t>
            </a:r>
          </a:p>
          <a:p>
            <a:pPr algn="ctr">
              <a:buClr>
                <a:schemeClr val="tx1"/>
              </a:buClr>
              <a:buFont typeface="Arial" pitchFamily="34" charset="0"/>
              <a:buChar char="•"/>
            </a:pPr>
            <a:endParaRPr lang="en-IN" sz="1800" dirty="0">
              <a:solidFill>
                <a:srgbClr val="000000"/>
              </a:solidFill>
              <a:effectLst/>
              <a:latin typeface="Courier"/>
              <a:ea typeface="Times New Roman" panose="02020603050405020304" pitchFamily="18" charset="0"/>
              <a:cs typeface="Courier"/>
            </a:endParaRPr>
          </a:p>
          <a:p>
            <a:pPr marL="342900" lvl="0" indent="-342900" algn="ctr">
              <a:lnSpc>
                <a:spcPct val="150000"/>
              </a:lnSpc>
              <a:buNone/>
              <a:tabLst>
                <a:tab pos="457200" algn="l"/>
              </a:tabLst>
            </a:pPr>
            <a:endParaRPr lang="en-IN" sz="1800" dirty="0">
              <a:effectLst/>
              <a:latin typeface="Courier"/>
              <a:ea typeface="Times New Roman" panose="02020603050405020304" pitchFamily="18" charset="0"/>
              <a:cs typeface="Courier"/>
            </a:endParaRPr>
          </a:p>
          <a:p>
            <a:br>
              <a:rPr lang="en-US" sz="1800" b="1" dirty="0">
                <a:effectLst/>
                <a:latin typeface="Times New Roman" panose="02020603050405020304" pitchFamily="18" charset="0"/>
                <a:ea typeface="Times New Roman" panose="02020603050405020304" pitchFamily="18" charset="0"/>
              </a:rPr>
            </a:b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3699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49C1-D0AC-4382-94DB-9A32823582AA}"/>
              </a:ext>
            </a:extLst>
          </p:cNvPr>
          <p:cNvSpPr>
            <a:spLocks noGrp="1"/>
          </p:cNvSpPr>
          <p:nvPr>
            <p:ph type="title"/>
          </p:nvPr>
        </p:nvSpPr>
        <p:spPr>
          <a:xfrm>
            <a:off x="1182469" y="-488271"/>
            <a:ext cx="10018713" cy="2145436"/>
          </a:xfrm>
        </p:spPr>
        <p:txBody>
          <a:bodyPr/>
          <a:lstStyle/>
          <a:p>
            <a:r>
              <a:rPr lang="en-US" sz="4000" dirty="0">
                <a:solidFill>
                  <a:schemeClr val="accent2">
                    <a:lumMod val="75000"/>
                  </a:schemeClr>
                </a:solidFill>
              </a:rPr>
              <a:t>PROBLEM DEFINAITION</a:t>
            </a:r>
            <a:br>
              <a:rPr lang="en-US" sz="4000" dirty="0"/>
            </a:br>
            <a:endParaRPr lang="en-IN" dirty="0"/>
          </a:p>
        </p:txBody>
      </p:sp>
      <p:sp>
        <p:nvSpPr>
          <p:cNvPr id="3" name="Content Placeholder 2">
            <a:extLst>
              <a:ext uri="{FF2B5EF4-FFF2-40B4-BE49-F238E27FC236}">
                <a16:creationId xmlns:a16="http://schemas.microsoft.com/office/drawing/2014/main" id="{0212A5DE-242B-4F3D-B913-AFF5140F5643}"/>
              </a:ext>
            </a:extLst>
          </p:cNvPr>
          <p:cNvSpPr>
            <a:spLocks noGrp="1"/>
          </p:cNvSpPr>
          <p:nvPr>
            <p:ph idx="1"/>
          </p:nvPr>
        </p:nvSpPr>
        <p:spPr>
          <a:xfrm>
            <a:off x="1342267" y="2336800"/>
            <a:ext cx="10018713" cy="2439385"/>
          </a:xfrm>
        </p:spPr>
        <p:txBody>
          <a:bodyPr>
            <a:noAutofit/>
          </a:bodyPr>
          <a:lstStyle/>
          <a:p>
            <a:pPr indent="457200" algn="just">
              <a:lnSpc>
                <a:spcPct val="200000"/>
              </a:lnSpc>
              <a:spcAft>
                <a:spcPts val="1400"/>
              </a:spcAft>
            </a:pPr>
            <a:r>
              <a:rPr lang="en-US" sz="1600" dirty="0">
                <a:effectLst/>
                <a:latin typeface="Times New Roman" panose="02020603050405020304" pitchFamily="18" charset="0"/>
                <a:ea typeface="Times New Roman" panose="02020603050405020304" pitchFamily="18" charset="0"/>
                <a:cs typeface="Courier"/>
              </a:rPr>
              <a:t>In 21</a:t>
            </a:r>
            <a:r>
              <a:rPr lang="en-US" sz="1600" baseline="30000" dirty="0">
                <a:effectLst/>
                <a:latin typeface="Times New Roman" panose="02020603050405020304" pitchFamily="18" charset="0"/>
                <a:ea typeface="Times New Roman" panose="02020603050405020304" pitchFamily="18" charset="0"/>
                <a:cs typeface="Courier"/>
              </a:rPr>
              <a:t>st</a:t>
            </a:r>
            <a:r>
              <a:rPr lang="en-US" sz="1600" dirty="0">
                <a:effectLst/>
                <a:latin typeface="Times New Roman" panose="02020603050405020304" pitchFamily="18" charset="0"/>
                <a:ea typeface="Times New Roman" panose="02020603050405020304" pitchFamily="18" charset="0"/>
                <a:cs typeface="Courier"/>
              </a:rPr>
              <a:t> century the world has become a global village where every thing is available in a single click of mouse button. Aviation sector is one of fastest mode of travel available with us, both at domestic and international level. To maintain such a large system is a hectic job. The present system is very time consuming and inefficient. </a:t>
            </a:r>
            <a:endParaRPr lang="en-IN" sz="1600" dirty="0">
              <a:effectLst/>
              <a:latin typeface="Courier"/>
              <a:ea typeface="Times New Roman" panose="02020603050405020304" pitchFamily="18" charset="0"/>
              <a:cs typeface="Courier"/>
            </a:endParaRPr>
          </a:p>
          <a:p>
            <a:pPr indent="457200" algn="just">
              <a:lnSpc>
                <a:spcPct val="200000"/>
              </a:lnSpc>
              <a:spcAft>
                <a:spcPts val="1400"/>
              </a:spcAft>
            </a:pPr>
            <a:r>
              <a:rPr lang="en-US" sz="1600" dirty="0">
                <a:effectLst/>
                <a:latin typeface="Times New Roman" panose="02020603050405020304" pitchFamily="18" charset="0"/>
                <a:ea typeface="Times New Roman" panose="02020603050405020304" pitchFamily="18" charset="0"/>
                <a:cs typeface="Courier"/>
              </a:rPr>
              <a:t>The definition of our problem lies in manual system and</a:t>
            </a:r>
            <a:r>
              <a:rPr lang="en-US" sz="1600" b="1" dirty="0">
                <a:effectLst/>
                <a:latin typeface="Times New Roman" panose="02020603050405020304" pitchFamily="18" charset="0"/>
                <a:ea typeface="Times New Roman" panose="02020603050405020304" pitchFamily="18" charset="0"/>
                <a:cs typeface="Courier"/>
              </a:rPr>
              <a:t> </a:t>
            </a:r>
            <a:r>
              <a:rPr lang="en-US" sz="1600" b="1" dirty="0">
                <a:latin typeface="Times New Roman" panose="02020603050405020304" pitchFamily="18" charset="0"/>
                <a:ea typeface="Times New Roman" panose="02020603050405020304" pitchFamily="18" charset="0"/>
                <a:cs typeface="Courier"/>
              </a:rPr>
              <a:t> a </a:t>
            </a:r>
            <a:r>
              <a:rPr lang="en-US" sz="1600" dirty="0">
                <a:effectLst/>
                <a:latin typeface="Times New Roman" panose="02020603050405020304" pitchFamily="18" charset="0"/>
                <a:ea typeface="Times New Roman" panose="02020603050405020304" pitchFamily="18" charset="0"/>
                <a:cs typeface="Courier"/>
              </a:rPr>
              <a:t>fully automated system. </a:t>
            </a:r>
            <a:endParaRPr lang="en-IN" sz="1600" dirty="0">
              <a:effectLst/>
              <a:latin typeface="Courier"/>
              <a:ea typeface="Times New Roman" panose="02020603050405020304" pitchFamily="18" charset="0"/>
              <a:cs typeface="Courier"/>
            </a:endParaRPr>
          </a:p>
          <a:p>
            <a:pPr marR="100330" indent="457200" algn="just">
              <a:lnSpc>
                <a:spcPct val="200000"/>
              </a:lnSpc>
              <a:spcAft>
                <a:spcPts val="1400"/>
              </a:spcAft>
            </a:pPr>
            <a:r>
              <a:rPr lang="en-US" sz="1600" b="1" i="1" u="sng" dirty="0">
                <a:effectLst/>
                <a:latin typeface="Times New Roman" panose="02020603050405020304" pitchFamily="18" charset="0"/>
                <a:ea typeface="Times New Roman" panose="02020603050405020304" pitchFamily="18" charset="0"/>
                <a:cs typeface="Courier"/>
              </a:rPr>
              <a:t>Manual system </a:t>
            </a:r>
            <a:r>
              <a:rPr lang="en-US" sz="1600" u="sng" dirty="0">
                <a:effectLst/>
                <a:latin typeface="Times New Roman" panose="02020603050405020304" pitchFamily="18" charset="0"/>
                <a:ea typeface="Times New Roman" panose="02020603050405020304" pitchFamily="18" charset="0"/>
                <a:cs typeface="Courier"/>
              </a:rPr>
              <a:t>:</a:t>
            </a:r>
            <a:r>
              <a:rPr lang="en-US" sz="1600" dirty="0">
                <a:effectLst/>
                <a:latin typeface="Times New Roman" panose="02020603050405020304" pitchFamily="18" charset="0"/>
                <a:ea typeface="Times New Roman" panose="02020603050405020304" pitchFamily="18" charset="0"/>
                <a:cs typeface="Courier"/>
              </a:rPr>
              <a:t> The system is more prone to errors and some times it encounters various problems which are unstructured.</a:t>
            </a:r>
            <a:endParaRPr lang="en-IN" sz="1600" dirty="0">
              <a:effectLst/>
              <a:latin typeface="Courier"/>
              <a:ea typeface="Times New Roman" panose="02020603050405020304" pitchFamily="18" charset="0"/>
              <a:cs typeface="Courier"/>
            </a:endParaRPr>
          </a:p>
          <a:p>
            <a:pPr indent="457200" algn="just">
              <a:lnSpc>
                <a:spcPct val="200000"/>
              </a:lnSpc>
              <a:spcAft>
                <a:spcPts val="1050"/>
              </a:spcAft>
            </a:pPr>
            <a:r>
              <a:rPr lang="en-US" sz="1600" b="1" i="1" u="sng" dirty="0">
                <a:effectLst/>
                <a:latin typeface="Times New Roman" panose="02020603050405020304" pitchFamily="18" charset="0"/>
                <a:ea typeface="Times New Roman" panose="02020603050405020304" pitchFamily="18" charset="0"/>
                <a:cs typeface="Courier"/>
              </a:rPr>
              <a:t>Technical  system</a:t>
            </a:r>
            <a:r>
              <a:rPr lang="en-US" sz="1600" b="1" i="1" dirty="0">
                <a:effectLst/>
                <a:latin typeface="Times New Roman" panose="02020603050405020304" pitchFamily="18" charset="0"/>
                <a:ea typeface="Times New Roman" panose="02020603050405020304" pitchFamily="18" charset="0"/>
                <a:cs typeface="Courier"/>
              </a:rPr>
              <a:t> </a:t>
            </a:r>
            <a:r>
              <a:rPr lang="en-US" sz="1600" dirty="0">
                <a:effectLst/>
                <a:latin typeface="Times New Roman" panose="02020603050405020304" pitchFamily="18" charset="0"/>
                <a:ea typeface="Times New Roman" panose="02020603050405020304" pitchFamily="18" charset="0"/>
                <a:cs typeface="Courier"/>
              </a:rPr>
              <a:t>: With the advent of latest technology if we do not update our system then our business will suffer massive losses financially. The technical system (we have proposed) contains the tools of latest trend i.e. computers printers, fax etc. The systems with this technology are very fast, accurate, user-friendly and reliable. </a:t>
            </a:r>
            <a:endParaRPr lang="en-IN" sz="1600" dirty="0">
              <a:effectLst/>
              <a:latin typeface="Courier"/>
              <a:ea typeface="Times New Roman" panose="02020603050405020304" pitchFamily="18" charset="0"/>
              <a:cs typeface="Courier"/>
            </a:endParaRPr>
          </a:p>
          <a:p>
            <a:br>
              <a:rPr lang="en-US" sz="1600" b="1" u="sng" dirty="0">
                <a:effectLst/>
                <a:latin typeface="Times New Roman" panose="02020603050405020304" pitchFamily="18" charset="0"/>
                <a:ea typeface="Times New Roman" panose="02020603050405020304" pitchFamily="18" charset="0"/>
              </a:rPr>
            </a:br>
            <a:endParaRPr lang="en-IN" sz="1600" dirty="0"/>
          </a:p>
        </p:txBody>
      </p:sp>
    </p:spTree>
    <p:extLst>
      <p:ext uri="{BB962C8B-B14F-4D97-AF65-F5344CB8AC3E}">
        <p14:creationId xmlns:p14="http://schemas.microsoft.com/office/powerpoint/2010/main" val="268567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414D-69A9-4D34-BBA2-40495E0DD61C}"/>
              </a:ext>
            </a:extLst>
          </p:cNvPr>
          <p:cNvSpPr>
            <a:spLocks noGrp="1"/>
          </p:cNvSpPr>
          <p:nvPr>
            <p:ph type="title"/>
          </p:nvPr>
        </p:nvSpPr>
        <p:spPr>
          <a:xfrm>
            <a:off x="1403031" y="1249680"/>
            <a:ext cx="10301289" cy="3055619"/>
          </a:xfrm>
        </p:spPr>
        <p:txBody>
          <a:bodyPr>
            <a:noAutofit/>
          </a:bodyPr>
          <a:lstStyle/>
          <a:p>
            <a:pPr>
              <a:lnSpc>
                <a:spcPct val="200000"/>
              </a:lnSpc>
            </a:pPr>
            <a:r>
              <a:rPr lang="en-US" sz="2800" b="1" i="1" dirty="0">
                <a:solidFill>
                  <a:schemeClr val="accent3">
                    <a:lumMod val="75000"/>
                  </a:schemeClr>
                </a:solidFill>
                <a:effectLst/>
                <a:latin typeface="Times New Roman" panose="02020603050405020304" pitchFamily="18" charset="0"/>
                <a:ea typeface="Times New Roman" panose="02020603050405020304" pitchFamily="18" charset="0"/>
                <a:cs typeface="Courier"/>
              </a:rPr>
              <a:t>Need of Airlines system </a:t>
            </a:r>
            <a:br>
              <a:rPr lang="en-IN" sz="1800" dirty="0">
                <a:effectLst/>
                <a:latin typeface="Courier"/>
                <a:ea typeface="Times New Roman" panose="02020603050405020304" pitchFamily="18" charset="0"/>
                <a:cs typeface="Courier"/>
              </a:rPr>
            </a:br>
            <a:r>
              <a:rPr lang="en-US" sz="1800" dirty="0">
                <a:effectLst/>
                <a:latin typeface="Times New Roman" panose="02020603050405020304" pitchFamily="18" charset="0"/>
                <a:ea typeface="Times New Roman" panose="02020603050405020304" pitchFamily="18" charset="0"/>
                <a:cs typeface="Courier"/>
              </a:rPr>
              <a:t>A few factors that direct us to develop a new system are given below -: </a:t>
            </a:r>
            <a:br>
              <a:rPr lang="en-IN" sz="1800" dirty="0">
                <a:effectLst/>
                <a:latin typeface="Courier"/>
                <a:ea typeface="Times New Roman" panose="02020603050405020304" pitchFamily="18" charset="0"/>
                <a:cs typeface="Courier"/>
              </a:rPr>
            </a:br>
            <a:r>
              <a:rPr lang="en-US" sz="1800" dirty="0">
                <a:effectLst/>
                <a:latin typeface="Times New Roman" panose="02020603050405020304" pitchFamily="18" charset="0"/>
                <a:ea typeface="Times New Roman" panose="02020603050405020304" pitchFamily="18" charset="0"/>
                <a:cs typeface="Courier"/>
              </a:rPr>
              <a:t>1) Faster System </a:t>
            </a:r>
            <a:br>
              <a:rPr lang="en-IN" sz="1800" dirty="0">
                <a:effectLst/>
                <a:latin typeface="Courier"/>
                <a:ea typeface="Times New Roman" panose="02020603050405020304" pitchFamily="18" charset="0"/>
                <a:cs typeface="Courier"/>
              </a:rPr>
            </a:br>
            <a:r>
              <a:rPr lang="en-US" sz="1800" dirty="0">
                <a:effectLst/>
                <a:latin typeface="Times New Roman" panose="02020603050405020304" pitchFamily="18" charset="0"/>
                <a:ea typeface="Times New Roman" panose="02020603050405020304" pitchFamily="18" charset="0"/>
                <a:cs typeface="Courier"/>
              </a:rPr>
              <a:t>2) Accuracy </a:t>
            </a:r>
            <a:br>
              <a:rPr lang="en-IN" sz="1800" dirty="0">
                <a:effectLst/>
                <a:latin typeface="Courier"/>
                <a:ea typeface="Times New Roman" panose="02020603050405020304" pitchFamily="18" charset="0"/>
                <a:cs typeface="Courier"/>
              </a:rPr>
            </a:br>
            <a:r>
              <a:rPr lang="en-US" sz="1800" dirty="0">
                <a:effectLst/>
                <a:latin typeface="Times New Roman" panose="02020603050405020304" pitchFamily="18" charset="0"/>
                <a:ea typeface="Times New Roman" panose="02020603050405020304" pitchFamily="18" charset="0"/>
                <a:cs typeface="Courier"/>
              </a:rPr>
              <a:t>3) Reliability </a:t>
            </a:r>
            <a:br>
              <a:rPr lang="en-IN" sz="1800" dirty="0">
                <a:effectLst/>
                <a:latin typeface="Courier"/>
                <a:ea typeface="Times New Roman" panose="02020603050405020304" pitchFamily="18" charset="0"/>
                <a:cs typeface="Courier"/>
              </a:rPr>
            </a:br>
            <a:r>
              <a:rPr lang="en-US" sz="1800" dirty="0">
                <a:effectLst/>
                <a:latin typeface="Times New Roman" panose="02020603050405020304" pitchFamily="18" charset="0"/>
                <a:ea typeface="Times New Roman" panose="02020603050405020304" pitchFamily="18" charset="0"/>
                <a:cs typeface="Courier"/>
              </a:rPr>
              <a:t>4) Informative </a:t>
            </a:r>
            <a:br>
              <a:rPr lang="en-IN" sz="1800" dirty="0">
                <a:effectLst/>
                <a:latin typeface="Courier"/>
                <a:ea typeface="Times New Roman" panose="02020603050405020304" pitchFamily="18" charset="0"/>
                <a:cs typeface="Courier"/>
              </a:rPr>
            </a:br>
            <a:r>
              <a:rPr lang="en-US" sz="1800" dirty="0">
                <a:effectLst/>
                <a:latin typeface="Times New Roman" panose="02020603050405020304" pitchFamily="18" charset="0"/>
                <a:ea typeface="Times New Roman" panose="02020603050405020304" pitchFamily="18" charset="0"/>
                <a:cs typeface="Courier"/>
              </a:rPr>
              <a:t>5) Reservations.</a:t>
            </a:r>
            <a:br>
              <a:rPr lang="en-IN" sz="1800" dirty="0">
                <a:effectLst/>
                <a:latin typeface="Courier"/>
                <a:ea typeface="Times New Roman" panose="02020603050405020304" pitchFamily="18" charset="0"/>
                <a:cs typeface="Courier"/>
              </a:rPr>
            </a:br>
            <a:r>
              <a:rPr lang="en-US" sz="1800" dirty="0">
                <a:solidFill>
                  <a:srgbClr val="000000"/>
                </a:solidFill>
                <a:effectLst/>
                <a:latin typeface="Courier"/>
                <a:ea typeface="Times New Roman" panose="02020603050405020304" pitchFamily="18" charset="0"/>
                <a:cs typeface="Courier"/>
              </a:rPr>
              <a:t> </a:t>
            </a:r>
            <a:br>
              <a:rPr lang="en-IN" sz="1800" dirty="0">
                <a:solidFill>
                  <a:srgbClr val="000000"/>
                </a:solidFill>
                <a:effectLst/>
                <a:latin typeface="Courier"/>
                <a:ea typeface="Times New Roman" panose="02020603050405020304" pitchFamily="18" charset="0"/>
                <a:cs typeface="Courier"/>
              </a:rPr>
            </a:br>
            <a:r>
              <a:rPr lang="en-US" sz="1800" dirty="0">
                <a:solidFill>
                  <a:srgbClr val="000000"/>
                </a:solidFill>
                <a:effectLst/>
                <a:latin typeface="Courier"/>
                <a:ea typeface="Times New Roman" panose="02020603050405020304" pitchFamily="18" charset="0"/>
                <a:cs typeface="Courier"/>
              </a:rPr>
              <a:t> </a:t>
            </a:r>
            <a:br>
              <a:rPr lang="en-IN" sz="1800" dirty="0">
                <a:solidFill>
                  <a:srgbClr val="000000"/>
                </a:solidFill>
                <a:effectLst/>
                <a:latin typeface="Courier"/>
                <a:ea typeface="Times New Roman" panose="02020603050405020304" pitchFamily="18" charset="0"/>
                <a:cs typeface="Courier"/>
              </a:rPr>
            </a:br>
            <a:endParaRPr lang="en-IN" sz="1800" dirty="0"/>
          </a:p>
        </p:txBody>
      </p:sp>
      <p:pic>
        <p:nvPicPr>
          <p:cNvPr id="4" name="Content Placeholder 3">
            <a:extLst>
              <a:ext uri="{FF2B5EF4-FFF2-40B4-BE49-F238E27FC236}">
                <a16:creationId xmlns:a16="http://schemas.microsoft.com/office/drawing/2014/main" id="{EF08D93B-9041-48A8-AD1C-EA75717A571C}"/>
              </a:ext>
            </a:extLst>
          </p:cNvPr>
          <p:cNvPicPr>
            <a:picLocks noGrp="1" noChangeAspect="1"/>
          </p:cNvPicPr>
          <p:nvPr>
            <p:ph idx="1"/>
          </p:nvPr>
        </p:nvPicPr>
        <p:blipFill>
          <a:blip r:embed="rId2"/>
          <a:srcRect/>
          <a:stretch>
            <a:fillRect/>
          </a:stretch>
        </p:blipFill>
        <p:spPr bwMode="auto">
          <a:xfrm>
            <a:off x="3440904" y="4192270"/>
            <a:ext cx="6105525" cy="2552700"/>
          </a:xfrm>
          <a:prstGeom prst="rect">
            <a:avLst/>
          </a:prstGeom>
          <a:noFill/>
          <a:ln w="9525">
            <a:noFill/>
            <a:miter lim="800000"/>
            <a:headEnd/>
            <a:tailEnd/>
          </a:ln>
        </p:spPr>
      </p:pic>
    </p:spTree>
    <p:extLst>
      <p:ext uri="{BB962C8B-B14F-4D97-AF65-F5344CB8AC3E}">
        <p14:creationId xmlns:p14="http://schemas.microsoft.com/office/powerpoint/2010/main" val="41883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3219-76C5-435F-81AD-1A5CF3E145D1}"/>
              </a:ext>
            </a:extLst>
          </p:cNvPr>
          <p:cNvSpPr>
            <a:spLocks noGrp="1"/>
          </p:cNvSpPr>
          <p:nvPr>
            <p:ph type="title"/>
          </p:nvPr>
        </p:nvSpPr>
        <p:spPr>
          <a:xfrm>
            <a:off x="1484311" y="71121"/>
            <a:ext cx="10018713" cy="1717040"/>
          </a:xfrm>
        </p:spPr>
        <p:txBody>
          <a:bodyPr>
            <a:normAutofit fontScale="90000"/>
          </a:bodyPr>
          <a:lstStyle/>
          <a:p>
            <a:pPr>
              <a:lnSpc>
                <a:spcPct val="150000"/>
              </a:lnSpc>
              <a:spcAft>
                <a:spcPts val="600"/>
              </a:spcAft>
            </a:pPr>
            <a:r>
              <a:rPr lang="en-US" sz="3600" b="1" i="1" dirty="0">
                <a:solidFill>
                  <a:schemeClr val="accent3">
                    <a:lumMod val="75000"/>
                  </a:schemeClr>
                </a:solidFill>
                <a:effectLst/>
                <a:latin typeface="Times New Roman" panose="02020603050405020304" pitchFamily="18" charset="0"/>
                <a:ea typeface="Times New Roman" panose="02020603050405020304" pitchFamily="18" charset="0"/>
              </a:rPr>
              <a:t>OBJECTIVES</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17E2B3E-427D-4DC3-979D-D515604F84C8}"/>
              </a:ext>
            </a:extLst>
          </p:cNvPr>
          <p:cNvSpPr>
            <a:spLocks noGrp="1"/>
          </p:cNvSpPr>
          <p:nvPr>
            <p:ph idx="1"/>
          </p:nvPr>
        </p:nvSpPr>
        <p:spPr>
          <a:xfrm>
            <a:off x="1484310" y="396239"/>
            <a:ext cx="10018713" cy="5394961"/>
          </a:xfrm>
        </p:spPr>
        <p:txBody>
          <a:bodyPr>
            <a:normAutofit/>
          </a:bodyPr>
          <a:lstStyle/>
          <a:p>
            <a:pPr marL="342900" lvl="0" indent="-342900">
              <a:lnSpc>
                <a:spcPct val="2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To develop a system to management of airlines, this will perform all the functions with a click of mouse button’s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2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To develop a system that has good management of data along with integrity and minimizing redundancy.</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2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To develop a system that will be user friendly in all possible ways.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2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To provide better customer support for passengers.</a:t>
            </a:r>
            <a:endParaRPr lang="en-IN" sz="1800" dirty="0">
              <a:effectLst/>
              <a:latin typeface="Times New Roman" panose="02020603050405020304" pitchFamily="18" charset="0"/>
              <a:ea typeface="Times New Roman" panose="02020603050405020304" pitchFamily="18" charset="0"/>
            </a:endParaRPr>
          </a:p>
          <a:p>
            <a:pPr>
              <a:lnSpc>
                <a:spcPct val="150000"/>
              </a:lnSpc>
              <a:spcAft>
                <a:spcPts val="600"/>
              </a:spcAft>
            </a:pP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5293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F42A-E11E-4C32-B0EF-D3EB4A4A7CB3}"/>
              </a:ext>
            </a:extLst>
          </p:cNvPr>
          <p:cNvSpPr>
            <a:spLocks noGrp="1"/>
          </p:cNvSpPr>
          <p:nvPr>
            <p:ph type="title"/>
          </p:nvPr>
        </p:nvSpPr>
        <p:spPr>
          <a:xfrm>
            <a:off x="1484311" y="0"/>
            <a:ext cx="10018713" cy="1452881"/>
          </a:xfrm>
        </p:spPr>
        <p:txBody>
          <a:bodyPr>
            <a:normAutofit/>
          </a:bodyPr>
          <a:lstStyle/>
          <a:p>
            <a:r>
              <a:rPr lang="en-US" sz="4000" dirty="0">
                <a:solidFill>
                  <a:schemeClr val="accent3">
                    <a:lumMod val="75000"/>
                  </a:schemeClr>
                </a:solidFill>
              </a:rPr>
              <a:t>TOOLS AND PLATFORM USED</a:t>
            </a:r>
            <a:br>
              <a:rPr lang="en-US" sz="4000" dirty="0"/>
            </a:br>
            <a:endParaRPr lang="en-IN" dirty="0"/>
          </a:p>
        </p:txBody>
      </p:sp>
      <p:sp>
        <p:nvSpPr>
          <p:cNvPr id="3" name="Content Placeholder 2">
            <a:extLst>
              <a:ext uri="{FF2B5EF4-FFF2-40B4-BE49-F238E27FC236}">
                <a16:creationId xmlns:a16="http://schemas.microsoft.com/office/drawing/2014/main" id="{E0F98D10-9DE6-4385-B093-85F199CA1221}"/>
              </a:ext>
            </a:extLst>
          </p:cNvPr>
          <p:cNvSpPr>
            <a:spLocks noGrp="1"/>
          </p:cNvSpPr>
          <p:nvPr>
            <p:ph idx="1"/>
          </p:nvPr>
        </p:nvSpPr>
        <p:spPr>
          <a:xfrm>
            <a:off x="1819591" y="1381760"/>
            <a:ext cx="10018713" cy="5405120"/>
          </a:xfrm>
        </p:spPr>
        <p:txBody>
          <a:bodyPr>
            <a:normAutofit lnSpcReduction="10000"/>
          </a:bodyPr>
          <a:lstStyle/>
          <a:p>
            <a:r>
              <a:rPr lang="en-US" sz="1800" b="1" dirty="0">
                <a:effectLst/>
                <a:latin typeface="Times New Roman" panose="02020603050405020304" pitchFamily="18" charset="0"/>
                <a:ea typeface="Times New Roman" panose="02020603050405020304" pitchFamily="18" charset="0"/>
              </a:rPr>
              <a:t>Programming Languages:-</a:t>
            </a:r>
            <a:r>
              <a:rPr lang="en-US" sz="1800" dirty="0">
                <a:effectLst/>
                <a:latin typeface="Times New Roman" panose="02020603050405020304" pitchFamily="18" charset="0"/>
                <a:ea typeface="Times New Roman" panose="02020603050405020304" pitchFamily="18" charset="0"/>
              </a:rPr>
              <a:t> In programming language we have Java, JDBC, </a:t>
            </a:r>
            <a:r>
              <a:rPr lang="en-US" sz="1800" dirty="0" err="1">
                <a:effectLst/>
                <a:latin typeface="Times New Roman" panose="02020603050405020304" pitchFamily="18" charset="0"/>
                <a:ea typeface="Times New Roman" panose="02020603050405020304" pitchFamily="18" charset="0"/>
              </a:rPr>
              <a:t>jsp</a:t>
            </a:r>
            <a:r>
              <a:rPr lang="en-US" sz="1800" dirty="0">
                <a:effectLst/>
                <a:latin typeface="Times New Roman" panose="02020603050405020304" pitchFamily="18" charset="0"/>
                <a:ea typeface="Times New Roman" panose="02020603050405020304" pitchFamily="18" charset="0"/>
              </a:rPr>
              <a:t>, Servlet, SQL etc.</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Relational Database: -</a:t>
            </a:r>
            <a:r>
              <a:rPr lang="en-US" sz="1800" dirty="0">
                <a:effectLst/>
                <a:latin typeface="Times New Roman" panose="02020603050405020304" pitchFamily="18" charset="0"/>
                <a:ea typeface="Times New Roman" panose="02020603050405020304" pitchFamily="18" charset="0"/>
              </a:rPr>
              <a:t>MYSQL, SQL Server, etc.</a:t>
            </a:r>
          </a:p>
          <a:p>
            <a:r>
              <a:rPr lang="en-US" sz="1800" b="1" dirty="0">
                <a:latin typeface="Times New Roman" panose="02020603050405020304" pitchFamily="18" charset="0"/>
                <a:ea typeface="Times New Roman" panose="02020603050405020304" pitchFamily="18" charset="0"/>
              </a:rPr>
              <a:t>Software Requirements</a:t>
            </a:r>
            <a:endParaRPr lang="en-US" sz="1800" b="1"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a:p>
            <a:pPr>
              <a:buNone/>
            </a:pPr>
            <a:endParaRPr lang="en-US" sz="1800" kern="1600" dirty="0">
              <a:latin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HARDWARE SPECIFICATIONS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Processor</a:t>
            </a:r>
            <a:r>
              <a:rPr lang="en-US" sz="1800" dirty="0">
                <a:effectLst/>
                <a:latin typeface="Times New Roman" panose="02020603050405020304" pitchFamily="18" charset="0"/>
                <a:ea typeface="Times New Roman" panose="02020603050405020304" pitchFamily="18" charset="0"/>
              </a:rPr>
              <a:t>		:        	 Intel Pentium or more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kern="1600" dirty="0">
                <a:effectLst/>
                <a:latin typeface="Times New Roman" panose="02020603050405020304" pitchFamily="18" charset="0"/>
              </a:rPr>
              <a:t>Ram 	</a:t>
            </a:r>
            <a:r>
              <a:rPr lang="en-US" sz="1800" b="0" kern="1600" dirty="0">
                <a:effectLst/>
                <a:latin typeface="Times New Roman" panose="02020603050405020304" pitchFamily="18" charset="0"/>
              </a:rPr>
              <a:t>       		:       	 128 MB or more</a:t>
            </a:r>
            <a:endParaRPr lang="en-IN" sz="1800" b="1" kern="1600" dirty="0">
              <a:effectLst/>
              <a:latin typeface="Arial" panose="020B0604020202020204" pitchFamily="34" charset="0"/>
            </a:endParaRPr>
          </a:p>
          <a:p>
            <a:pPr marL="0" indent="0">
              <a:buNone/>
            </a:pPr>
            <a:r>
              <a:rPr lang="en-US" sz="1800" b="1" dirty="0">
                <a:effectLst/>
                <a:latin typeface="Times New Roman" panose="02020603050405020304" pitchFamily="18" charset="0"/>
                <a:ea typeface="Times New Roman" panose="02020603050405020304" pitchFamily="18" charset="0"/>
              </a:rPr>
              <a:t>Cache	</a:t>
            </a:r>
            <a:r>
              <a:rPr lang="en-US" sz="1800" dirty="0">
                <a:effectLst/>
                <a:latin typeface="Times New Roman" panose="02020603050405020304" pitchFamily="18" charset="0"/>
                <a:ea typeface="Times New Roman" panose="02020603050405020304" pitchFamily="18" charset="0"/>
              </a:rPr>
              <a:t>		:	         512 KB</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Hard</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disk</a:t>
            </a:r>
            <a:r>
              <a:rPr lang="en-US" sz="1800" dirty="0">
                <a:effectLst/>
                <a:latin typeface="Times New Roman" panose="02020603050405020304" pitchFamily="18" charset="0"/>
                <a:ea typeface="Times New Roman" panose="02020603050405020304" pitchFamily="18" charset="0"/>
              </a:rPr>
              <a:t>		:	         16 GB hard disk recommended</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1800" b="0" kern="1600" dirty="0">
              <a:effectLst/>
              <a:latin typeface="Times New Roman" panose="02020603050405020304" pitchFamily="18" charset="0"/>
            </a:endParaRPr>
          </a:p>
          <a:p>
            <a:endParaRPr lang="en-IN" sz="1800" b="1" kern="1600" dirty="0">
              <a:effectLst/>
              <a:latin typeface="Arial" panose="020B0604020202020204" pitchFamily="34" charset="0"/>
            </a:endParaRPr>
          </a:p>
          <a:p>
            <a:endParaRPr lang="en-IN" dirty="0"/>
          </a:p>
        </p:txBody>
      </p:sp>
      <p:graphicFrame>
        <p:nvGraphicFramePr>
          <p:cNvPr id="6" name="Table 5"/>
          <p:cNvGraphicFramePr>
            <a:graphicFrameLocks noGrp="1"/>
          </p:cNvGraphicFramePr>
          <p:nvPr/>
        </p:nvGraphicFramePr>
        <p:xfrm>
          <a:off x="1985505" y="2223001"/>
          <a:ext cx="8128000" cy="1713567"/>
        </p:xfrm>
        <a:graphic>
          <a:graphicData uri="http://schemas.openxmlformats.org/drawingml/2006/table">
            <a:tbl>
              <a:tblPr firstRow="1" bandRow="1">
                <a:tableStyleId>{5C22544A-7EE6-4342-B048-85BDC9FD1C3A}</a:tableStyleId>
              </a:tblPr>
              <a:tblGrid>
                <a:gridCol w="4089831">
                  <a:extLst>
                    <a:ext uri="{9D8B030D-6E8A-4147-A177-3AD203B41FA5}">
                      <a16:colId xmlns:a16="http://schemas.microsoft.com/office/drawing/2014/main" val="20000"/>
                    </a:ext>
                  </a:extLst>
                </a:gridCol>
                <a:gridCol w="4038169">
                  <a:extLst>
                    <a:ext uri="{9D8B030D-6E8A-4147-A177-3AD203B41FA5}">
                      <a16:colId xmlns:a16="http://schemas.microsoft.com/office/drawing/2014/main" val="20001"/>
                    </a:ext>
                  </a:extLst>
                </a:gridCol>
              </a:tblGrid>
              <a:tr h="571189">
                <a:tc>
                  <a:txBody>
                    <a:bodyPr/>
                    <a:lstStyle/>
                    <a:p>
                      <a:pPr>
                        <a:buFont typeface="Arial" pitchFamily="34" charset="0"/>
                        <a:buChar char="•"/>
                      </a:pPr>
                      <a:r>
                        <a:rPr lang="en-US" dirty="0">
                          <a:solidFill>
                            <a:schemeClr val="tx1"/>
                          </a:solidFill>
                        </a:rPr>
                        <a:t>  Operating</a:t>
                      </a:r>
                      <a:r>
                        <a:rPr lang="en-US" baseline="0" dirty="0">
                          <a:solidFill>
                            <a:schemeClr val="tx1"/>
                          </a:solidFill>
                        </a:rPr>
                        <a:t> System </a:t>
                      </a:r>
                    </a:p>
                  </a:txBody>
                  <a:tcPr/>
                </a:tc>
                <a:tc>
                  <a:txBody>
                    <a:bodyPr/>
                    <a:lstStyle/>
                    <a:p>
                      <a:r>
                        <a:rPr lang="en-US" dirty="0">
                          <a:solidFill>
                            <a:schemeClr val="tx1"/>
                          </a:solidFill>
                        </a:rPr>
                        <a:t>Windows</a:t>
                      </a:r>
                      <a:r>
                        <a:rPr lang="en-US" dirty="0"/>
                        <a:t> </a:t>
                      </a:r>
                    </a:p>
                  </a:txBody>
                  <a:tcPr/>
                </a:tc>
                <a:extLst>
                  <a:ext uri="{0D108BD9-81ED-4DB2-BD59-A6C34878D82A}">
                    <a16:rowId xmlns:a16="http://schemas.microsoft.com/office/drawing/2014/main" val="10000"/>
                  </a:ext>
                </a:extLst>
              </a:tr>
              <a:tr h="571189">
                <a:tc>
                  <a:txBody>
                    <a:bodyPr/>
                    <a:lstStyle/>
                    <a:p>
                      <a:pPr>
                        <a:buFont typeface="Arial" pitchFamily="34" charset="0"/>
                        <a:buChar char="•"/>
                      </a:pPr>
                      <a:r>
                        <a:rPr lang="en-US" b="1" dirty="0">
                          <a:solidFill>
                            <a:schemeClr val="tx1"/>
                          </a:solidFill>
                        </a:rPr>
                        <a:t>  Front  End</a:t>
                      </a:r>
                    </a:p>
                  </a:txBody>
                  <a:tcPr/>
                </a:tc>
                <a:tc>
                  <a:txBody>
                    <a:bodyPr/>
                    <a:lstStyle/>
                    <a:p>
                      <a:r>
                        <a:rPr lang="en-US" b="1" dirty="0"/>
                        <a:t>CSS, JSP,</a:t>
                      </a:r>
                      <a:r>
                        <a:rPr lang="en-US" b="1" baseline="0" dirty="0"/>
                        <a:t> HTML</a:t>
                      </a:r>
                      <a:endParaRPr lang="en-US" b="1" dirty="0"/>
                    </a:p>
                  </a:txBody>
                  <a:tcPr/>
                </a:tc>
                <a:extLst>
                  <a:ext uri="{0D108BD9-81ED-4DB2-BD59-A6C34878D82A}">
                    <a16:rowId xmlns:a16="http://schemas.microsoft.com/office/drawing/2014/main" val="10001"/>
                  </a:ext>
                </a:extLst>
              </a:tr>
              <a:tr h="571189">
                <a:tc>
                  <a:txBody>
                    <a:bodyPr/>
                    <a:lstStyle/>
                    <a:p>
                      <a:pPr>
                        <a:buFont typeface="Arial" pitchFamily="34" charset="0"/>
                        <a:buChar char="•"/>
                      </a:pPr>
                      <a:r>
                        <a:rPr lang="en-US" dirty="0"/>
                        <a:t>  </a:t>
                      </a:r>
                      <a:r>
                        <a:rPr lang="en-US" b="1" dirty="0"/>
                        <a:t>Back</a:t>
                      </a:r>
                      <a:r>
                        <a:rPr lang="en-US" b="1" baseline="0" dirty="0"/>
                        <a:t> End</a:t>
                      </a:r>
                      <a:endParaRPr lang="en-US" b="1" dirty="0"/>
                    </a:p>
                  </a:txBody>
                  <a:tcPr/>
                </a:tc>
                <a:tc>
                  <a:txBody>
                    <a:bodyPr/>
                    <a:lstStyle/>
                    <a:p>
                      <a:r>
                        <a:rPr lang="en-US" b="1" dirty="0"/>
                        <a:t>JAVA</a:t>
                      </a:r>
                      <a:r>
                        <a:rPr lang="en-US" b="1" baseline="0" dirty="0"/>
                        <a:t> </a:t>
                      </a:r>
                      <a:r>
                        <a:rPr lang="en-US" b="1" baseline="0" dirty="0" err="1"/>
                        <a:t>Servelet</a:t>
                      </a:r>
                      <a:r>
                        <a:rPr lang="en-US" b="1" baseline="0" dirty="0"/>
                        <a:t>  JDBC</a:t>
                      </a:r>
                      <a:endParaRPr lang="en-US" b="1"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0969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B227-7F08-4406-B80E-CB8E8817D1D0}"/>
              </a:ext>
            </a:extLst>
          </p:cNvPr>
          <p:cNvSpPr>
            <a:spLocks noGrp="1"/>
          </p:cNvSpPr>
          <p:nvPr>
            <p:ph type="title"/>
          </p:nvPr>
        </p:nvSpPr>
        <p:spPr>
          <a:xfrm>
            <a:off x="1382711" y="-462281"/>
            <a:ext cx="10018713" cy="2524761"/>
          </a:xfrm>
        </p:spPr>
        <p:txBody>
          <a:bodyPr>
            <a:normAutofit/>
          </a:bodyPr>
          <a:lstStyle/>
          <a:p>
            <a:r>
              <a:rPr lang="en-US" sz="4400" b="1" dirty="0">
                <a:solidFill>
                  <a:schemeClr val="accent3">
                    <a:lumMod val="75000"/>
                  </a:schemeClr>
                </a:solidFill>
                <a:effectLst/>
                <a:latin typeface="Times New Roman" panose="02020603050405020304" pitchFamily="18" charset="0"/>
                <a:ea typeface="Times New Roman" panose="02020603050405020304" pitchFamily="18" charset="0"/>
              </a:rPr>
              <a:t>ANALYSIS</a:t>
            </a:r>
            <a:br>
              <a:rPr lang="en-US" sz="4400" b="1" dirty="0">
                <a:effectLst/>
                <a:latin typeface="Times New Roman" panose="02020603050405020304" pitchFamily="18" charset="0"/>
                <a:ea typeface="Times New Roman" panose="02020603050405020304" pitchFamily="18" charset="0"/>
              </a:rPr>
            </a:br>
            <a:r>
              <a:rPr lang="en-US" sz="2000" b="1" dirty="0">
                <a:effectLst/>
                <a:latin typeface="Times New Roman" panose="02020603050405020304" pitchFamily="18" charset="0"/>
                <a:ea typeface="Times New Roman" panose="02020603050405020304" pitchFamily="18" charset="0"/>
              </a:rPr>
              <a:t>DFD for Airline Reservation System</a:t>
            </a:r>
            <a:br>
              <a:rPr lang="en-IN" sz="2800" dirty="0"/>
            </a:br>
            <a:endParaRPr lang="en-IN" sz="4400" dirty="0"/>
          </a:p>
        </p:txBody>
      </p:sp>
      <p:sp>
        <p:nvSpPr>
          <p:cNvPr id="3" name="Content Placeholder 2">
            <a:extLst>
              <a:ext uri="{FF2B5EF4-FFF2-40B4-BE49-F238E27FC236}">
                <a16:creationId xmlns:a16="http://schemas.microsoft.com/office/drawing/2014/main" id="{5CBF882F-77D4-4B7E-A4AA-6E451C1B0087}"/>
              </a:ext>
            </a:extLst>
          </p:cNvPr>
          <p:cNvSpPr>
            <a:spLocks noGrp="1"/>
          </p:cNvSpPr>
          <p:nvPr>
            <p:ph idx="1"/>
          </p:nvPr>
        </p:nvSpPr>
        <p:spPr>
          <a:xfrm>
            <a:off x="1818640" y="1376680"/>
            <a:ext cx="9582785" cy="2524761"/>
          </a:xfrm>
        </p:spPr>
        <p:txBody>
          <a:bodyPr/>
          <a:lstStyle/>
          <a:p>
            <a:pPr marL="0" indent="0" algn="ctr">
              <a:buNone/>
            </a:pPr>
            <a:endParaRPr lang="en-IN" dirty="0"/>
          </a:p>
        </p:txBody>
      </p:sp>
      <p:sp>
        <p:nvSpPr>
          <p:cNvPr id="6" name="Rectangle 4">
            <a:extLst>
              <a:ext uri="{FF2B5EF4-FFF2-40B4-BE49-F238E27FC236}">
                <a16:creationId xmlns:a16="http://schemas.microsoft.com/office/drawing/2014/main" id="{654D95BE-0CEA-4724-AD15-04DC5CDFC5E6}"/>
              </a:ext>
            </a:extLst>
          </p:cNvPr>
          <p:cNvSpPr>
            <a:spLocks noChangeArrowheads="1"/>
          </p:cNvSpPr>
          <p:nvPr/>
        </p:nvSpPr>
        <p:spPr bwMode="auto">
          <a:xfrm>
            <a:off x="30481" y="711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CDA0DCE1-8F0F-4544-9C50-DF742D402B53}"/>
              </a:ext>
            </a:extLst>
          </p:cNvPr>
          <p:cNvGraphicFramePr>
            <a:graphicFrameLocks noChangeAspect="1"/>
          </p:cNvGraphicFramePr>
          <p:nvPr>
            <p:extLst>
              <p:ext uri="{D42A27DB-BD31-4B8C-83A1-F6EECF244321}">
                <p14:modId xmlns:p14="http://schemas.microsoft.com/office/powerpoint/2010/main" val="1850081352"/>
              </p:ext>
            </p:extLst>
          </p:nvPr>
        </p:nvGraphicFramePr>
        <p:xfrm>
          <a:off x="2377440" y="1297784"/>
          <a:ext cx="8615363" cy="4361331"/>
        </p:xfrm>
        <a:graphic>
          <a:graphicData uri="http://schemas.openxmlformats.org/presentationml/2006/ole">
            <mc:AlternateContent xmlns:mc="http://schemas.openxmlformats.org/markup-compatibility/2006">
              <mc:Choice xmlns:v="urn:schemas-microsoft-com:vml" Requires="v">
                <p:oleObj spid="_x0000_s1033" r:id="rId3" imgW="6027115" imgH="2660599" progId="">
                  <p:embed/>
                </p:oleObj>
              </mc:Choice>
              <mc:Fallback>
                <p:oleObj r:id="rId3" imgW="6027115" imgH="2660599"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440" y="1297784"/>
                        <a:ext cx="8615363" cy="4361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347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5234-1240-4299-B817-89F8426FF1AA}"/>
              </a:ext>
            </a:extLst>
          </p:cNvPr>
          <p:cNvSpPr>
            <a:spLocks noGrp="1"/>
          </p:cNvSpPr>
          <p:nvPr>
            <p:ph type="title"/>
          </p:nvPr>
        </p:nvSpPr>
        <p:spPr>
          <a:xfrm>
            <a:off x="1796891" y="685800"/>
            <a:ext cx="9706133" cy="4919662"/>
          </a:xfrm>
        </p:spPr>
        <p:txBody>
          <a:bodyPr/>
          <a:lstStyle/>
          <a:p>
            <a:pPr algn="ctr"/>
            <a:br>
              <a:rPr lang="en-US" dirty="0"/>
            </a:b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Text Box 11">
            <a:extLst>
              <a:ext uri="{FF2B5EF4-FFF2-40B4-BE49-F238E27FC236}">
                <a16:creationId xmlns:a16="http://schemas.microsoft.com/office/drawing/2014/main" id="{215CD88E-F5C6-4173-BE67-3F7721FB0BF0}"/>
              </a:ext>
            </a:extLst>
          </p:cNvPr>
          <p:cNvSpPr txBox="1">
            <a:spLocks noChangeArrowheads="1"/>
          </p:cNvSpPr>
          <p:nvPr/>
        </p:nvSpPr>
        <p:spPr bwMode="auto">
          <a:xfrm>
            <a:off x="5481323" y="1562099"/>
            <a:ext cx="5461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Log 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 Box 12">
            <a:extLst>
              <a:ext uri="{FF2B5EF4-FFF2-40B4-BE49-F238E27FC236}">
                <a16:creationId xmlns:a16="http://schemas.microsoft.com/office/drawing/2014/main" id="{C27600C5-1443-4302-9EA1-10C5C44489B8}"/>
              </a:ext>
            </a:extLst>
          </p:cNvPr>
          <p:cNvSpPr txBox="1">
            <a:spLocks noChangeArrowheads="1"/>
          </p:cNvSpPr>
          <p:nvPr/>
        </p:nvSpPr>
        <p:spPr bwMode="auto">
          <a:xfrm>
            <a:off x="6938489" y="1542097"/>
            <a:ext cx="5715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User Name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13">
            <a:extLst>
              <a:ext uri="{FF2B5EF4-FFF2-40B4-BE49-F238E27FC236}">
                <a16:creationId xmlns:a16="http://schemas.microsoft.com/office/drawing/2014/main" id="{316D2780-0DE3-4066-BD58-5AC4BCA38C83}"/>
              </a:ext>
            </a:extLst>
          </p:cNvPr>
          <p:cNvSpPr txBox="1">
            <a:spLocks noChangeArrowheads="1"/>
          </p:cNvSpPr>
          <p:nvPr/>
        </p:nvSpPr>
        <p:spPr bwMode="auto">
          <a:xfrm>
            <a:off x="6928567" y="2074069"/>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Password Verification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 Box 14">
            <a:extLst>
              <a:ext uri="{FF2B5EF4-FFF2-40B4-BE49-F238E27FC236}">
                <a16:creationId xmlns:a16="http://schemas.microsoft.com/office/drawing/2014/main" id="{7FD8FEDA-8AA9-4304-BAF3-D3870E70A759}"/>
              </a:ext>
            </a:extLst>
          </p:cNvPr>
          <p:cNvSpPr txBox="1">
            <a:spLocks noChangeArrowheads="1"/>
          </p:cNvSpPr>
          <p:nvPr/>
        </p:nvSpPr>
        <p:spPr bwMode="auto">
          <a:xfrm>
            <a:off x="8537894" y="1521141"/>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Verificaion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Success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Box 15">
            <a:extLst>
              <a:ext uri="{FF2B5EF4-FFF2-40B4-BE49-F238E27FC236}">
                <a16:creationId xmlns:a16="http://schemas.microsoft.com/office/drawing/2014/main" id="{4CC19104-D566-4E79-80A7-69C935B34EDB}"/>
              </a:ext>
            </a:extLst>
          </p:cNvPr>
          <p:cNvSpPr txBox="1">
            <a:spLocks noChangeArrowheads="1"/>
          </p:cNvSpPr>
          <p:nvPr/>
        </p:nvSpPr>
        <p:spPr bwMode="auto">
          <a:xfrm>
            <a:off x="8041835" y="2449034"/>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Verification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Fail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Oval 2">
            <a:extLst>
              <a:ext uri="{FF2B5EF4-FFF2-40B4-BE49-F238E27FC236}">
                <a16:creationId xmlns:a16="http://schemas.microsoft.com/office/drawing/2014/main" id="{CBB7A747-5D6C-4681-8E57-CD1FE497A87B}"/>
              </a:ext>
            </a:extLst>
          </p:cNvPr>
          <p:cNvSpPr>
            <a:spLocks noChangeArrowheads="1"/>
          </p:cNvSpPr>
          <p:nvPr/>
        </p:nvSpPr>
        <p:spPr bwMode="auto">
          <a:xfrm>
            <a:off x="9222105" y="1161732"/>
            <a:ext cx="1143000" cy="11430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Airline Reservation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System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3D68351-316A-4A63-A757-4D2B0299B723}"/>
              </a:ext>
            </a:extLst>
          </p:cNvPr>
          <p:cNvSpPr>
            <a:spLocks noChangeArrowheads="1"/>
          </p:cNvSpPr>
          <p:nvPr/>
        </p:nvSpPr>
        <p:spPr bwMode="auto">
          <a:xfrm>
            <a:off x="2579693" y="1371600"/>
            <a:ext cx="2475862" cy="93313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SYSTEM</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ADMINSTRATOR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 name="Line 4">
            <a:extLst>
              <a:ext uri="{FF2B5EF4-FFF2-40B4-BE49-F238E27FC236}">
                <a16:creationId xmlns:a16="http://schemas.microsoft.com/office/drawing/2014/main" id="{70C216BB-712F-489F-9589-8A8CAD991CA3}"/>
              </a:ext>
            </a:extLst>
          </p:cNvPr>
          <p:cNvCxnSpPr>
            <a:cxnSpLocks noChangeShapeType="1"/>
          </p:cNvCxnSpPr>
          <p:nvPr/>
        </p:nvCxnSpPr>
        <p:spPr bwMode="auto">
          <a:xfrm>
            <a:off x="5055555" y="1676399"/>
            <a:ext cx="5581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Oval 5">
            <a:extLst>
              <a:ext uri="{FF2B5EF4-FFF2-40B4-BE49-F238E27FC236}">
                <a16:creationId xmlns:a16="http://schemas.microsoft.com/office/drawing/2014/main" id="{ED97C03F-C6D9-4E21-BC73-7D508EB1E680}"/>
              </a:ext>
            </a:extLst>
          </p:cNvPr>
          <p:cNvSpPr>
            <a:spLocks noChangeArrowheads="1"/>
          </p:cNvSpPr>
          <p:nvPr/>
        </p:nvSpPr>
        <p:spPr bwMode="auto">
          <a:xfrm>
            <a:off x="5900661" y="1218566"/>
            <a:ext cx="1069577" cy="11430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ENTER </a:t>
            </a:r>
            <a:r>
              <a:rPr kumimoji="0" lang="en-US" altLang="en-US" sz="9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USERNAME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PASSWORD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2" name="Line 6">
            <a:extLst>
              <a:ext uri="{FF2B5EF4-FFF2-40B4-BE49-F238E27FC236}">
                <a16:creationId xmlns:a16="http://schemas.microsoft.com/office/drawing/2014/main" id="{C81BD252-4FFB-4F0B-BAA3-97E92961E574}"/>
              </a:ext>
            </a:extLst>
          </p:cNvPr>
          <p:cNvCxnSpPr>
            <a:cxnSpLocks noChangeShapeType="1"/>
          </p:cNvCxnSpPr>
          <p:nvPr/>
        </p:nvCxnSpPr>
        <p:spPr bwMode="auto">
          <a:xfrm>
            <a:off x="8650605" y="1554230"/>
            <a:ext cx="571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Oval 7">
            <a:extLst>
              <a:ext uri="{FF2B5EF4-FFF2-40B4-BE49-F238E27FC236}">
                <a16:creationId xmlns:a16="http://schemas.microsoft.com/office/drawing/2014/main" id="{29112501-130C-40C3-AB2A-0C7F370C6F1E}"/>
              </a:ext>
            </a:extLst>
          </p:cNvPr>
          <p:cNvSpPr>
            <a:spLocks noChangeArrowheads="1"/>
          </p:cNvSpPr>
          <p:nvPr/>
        </p:nvSpPr>
        <p:spPr bwMode="auto">
          <a:xfrm>
            <a:off x="7458394" y="1252538"/>
            <a:ext cx="1143000" cy="11430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VERIFIY </a:t>
            </a:r>
            <a:r>
              <a:rPr kumimoji="0" lang="en-US" altLang="en-US" sz="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USERNAME PASSWORD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4" name="Line 8">
            <a:extLst>
              <a:ext uri="{FF2B5EF4-FFF2-40B4-BE49-F238E27FC236}">
                <a16:creationId xmlns:a16="http://schemas.microsoft.com/office/drawing/2014/main" id="{09326775-9116-4347-93D0-F250806367DA}"/>
              </a:ext>
            </a:extLst>
          </p:cNvPr>
          <p:cNvCxnSpPr>
            <a:cxnSpLocks noChangeShapeType="1"/>
          </p:cNvCxnSpPr>
          <p:nvPr/>
        </p:nvCxnSpPr>
        <p:spPr bwMode="auto">
          <a:xfrm>
            <a:off x="6820854" y="1676399"/>
            <a:ext cx="637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Line 9">
            <a:extLst>
              <a:ext uri="{FF2B5EF4-FFF2-40B4-BE49-F238E27FC236}">
                <a16:creationId xmlns:a16="http://schemas.microsoft.com/office/drawing/2014/main" id="{CEBACD65-467E-4E08-B6B0-ACC7015A2E2F}"/>
              </a:ext>
            </a:extLst>
          </p:cNvPr>
          <p:cNvCxnSpPr>
            <a:cxnSpLocks noChangeShapeType="1"/>
            <a:endCxn id="16" idx="0"/>
          </p:cNvCxnSpPr>
          <p:nvPr/>
        </p:nvCxnSpPr>
        <p:spPr bwMode="auto">
          <a:xfrm>
            <a:off x="8081489" y="2350132"/>
            <a:ext cx="0" cy="64960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 name="Oval 10">
            <a:extLst>
              <a:ext uri="{FF2B5EF4-FFF2-40B4-BE49-F238E27FC236}">
                <a16:creationId xmlns:a16="http://schemas.microsoft.com/office/drawing/2014/main" id="{107A9942-1FBF-48CB-8E65-8049C0B43FF0}"/>
              </a:ext>
            </a:extLst>
          </p:cNvPr>
          <p:cNvSpPr>
            <a:spLocks noChangeArrowheads="1"/>
          </p:cNvSpPr>
          <p:nvPr/>
        </p:nvSpPr>
        <p:spPr bwMode="auto">
          <a:xfrm>
            <a:off x="7509989" y="2999734"/>
            <a:ext cx="1143000" cy="11430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EXIT FROM</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SYSTEM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5">
            <a:extLst>
              <a:ext uri="{FF2B5EF4-FFF2-40B4-BE49-F238E27FC236}">
                <a16:creationId xmlns:a16="http://schemas.microsoft.com/office/drawing/2014/main" id="{0386BBEE-BD81-47F9-BB48-0BC9D035542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21">
            <a:extLst>
              <a:ext uri="{FF2B5EF4-FFF2-40B4-BE49-F238E27FC236}">
                <a16:creationId xmlns:a16="http://schemas.microsoft.com/office/drawing/2014/main" id="{6E6C20D7-E1C4-4077-BB06-2CFA61A50868}"/>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712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1301</TotalTime>
  <Words>1517</Words>
  <Application>Microsoft Office PowerPoint</Application>
  <PresentationFormat>Widescreen</PresentationFormat>
  <Paragraphs>134</Paragraphs>
  <Slides>19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19</vt:i4>
      </vt:variant>
    </vt:vector>
  </HeadingPairs>
  <TitlesOfParts>
    <vt:vector size="26" baseType="lpstr">
      <vt:lpstr>Arial</vt:lpstr>
      <vt:lpstr>Calibri</vt:lpstr>
      <vt:lpstr>Corbel</vt:lpstr>
      <vt:lpstr>Courier</vt:lpstr>
      <vt:lpstr>Symbol</vt:lpstr>
      <vt:lpstr>Times New Roman</vt:lpstr>
      <vt:lpstr>Parallax</vt:lpstr>
      <vt:lpstr>AIRLINE RESERVATION SYSTEM  </vt:lpstr>
      <vt:lpstr>CONTENT </vt:lpstr>
      <vt:lpstr>               INTRODUCTION </vt:lpstr>
      <vt:lpstr>PROBLEM DEFINAITION </vt:lpstr>
      <vt:lpstr>Need of Airlines system  A few factors that direct us to develop a new system are given below -:  1) Faster System  2) Accuracy  3) Reliability  4) Informative  5) Reservations.     </vt:lpstr>
      <vt:lpstr>OBJECTIVES   </vt:lpstr>
      <vt:lpstr>TOOLS AND PLATFORM USED </vt:lpstr>
      <vt:lpstr>ANALYSIS DFD for Airline Reservation System </vt:lpstr>
      <vt:lpstr>      </vt:lpstr>
      <vt:lpstr>Second Level of Data Flow Diagram for General Inquiry System    </vt:lpstr>
      <vt:lpstr>Third Level DATA FLOW DIAGRAM  OF BOOKING SECTION </vt:lpstr>
      <vt:lpstr>SOFTWARE ENGINEERING APPROACH  </vt:lpstr>
      <vt:lpstr>SYSTEM DESIGN</vt:lpstr>
      <vt:lpstr>SYSTEM DESIGN</vt:lpstr>
      <vt:lpstr>TESTING</vt:lpstr>
      <vt:lpstr>Testing methods Software testing methods are traditionally divided into black box testing and white box testing. These two approaches are used to describe the point of view that a test engineer takes when designing test cases. Specification-based testing: Specification-based testing aims to test the functionality of software according to the applicable requirements. Thus, the tester inputs data into, and only sees the output from, the test object. This level of testing usually requires thorough test cases to be provided to the tester, who then can simply verify that for a given input, the output value (or behavior), either "is" or "is not" the same as the expected value specified in the test case    </vt:lpstr>
      <vt:lpstr>Black box testing Black box testing treats the software as a "black box"—without any knowledge of internal implementation. Black box testing methods include: equivalence partitioning, boundary value analysis, all-pairs testing, fuzz testing, model-based testing, traceability matrix, exploratory testing and specification-based testing. </vt:lpstr>
      <vt:lpstr>                      Advantages &amp; Disadvantages  The black box tester has no "bonds" with the code, and a tester's perception is very simple: a code must have bugs. Using the principle,  Ask and you shall receive," black box testers find bugs where programmers do not. But, on the other hand, black box testing has been said to be "like a walk in a dark labyrinth without a flashlight," because the tester doesn't know how the software being tested was actually constructed. As a result, there are situations   (1) a tester writes many test cases to check something that could have been            tested by only one test case.   (2) some parts of the back-end are not tested at all.   Therefore, black box testing has the advantage of "an unaffiliated opinion," on the one hand, and the disadvantage of "blind exploring," on the other.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TICKET BOOKING  SYSTEM</dc:title>
  <dc:creator>Akash Yalmar</dc:creator>
  <cp:lastModifiedBy>Akash Yalmar</cp:lastModifiedBy>
  <cp:revision>17</cp:revision>
  <dcterms:created xsi:type="dcterms:W3CDTF">2022-04-13T08:36:55Z</dcterms:created>
  <dcterms:modified xsi:type="dcterms:W3CDTF">2022-04-15T14:50:28Z</dcterms:modified>
</cp:coreProperties>
</file>