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9"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2ABE8-27D8-43C6-B4F3-8C17E5B9CDEF}" v="977" dt="2022-04-14T09:40:24.879"/>
    <p1510:client id="{D9EC33E0-D557-45EE-8C81-F3D509A8009D}" v="81" dt="2022-04-14T08:17:47.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1" d="100"/>
          <a:sy n="51" d="100"/>
        </p:scale>
        <p:origin x="74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41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06650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16741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1261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60868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17374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67627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997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574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223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533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30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630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75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85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701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782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4/16/2022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948962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06431-8F42-4B56-8FE6-5B7E7177E0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1" y="1985399"/>
            <a:ext cx="5577251" cy="1993127"/>
          </a:xfrm>
          <a:prstGeom prst="rect">
            <a:avLst/>
          </a:prstGeom>
        </p:spPr>
      </p:pic>
      <p:sp>
        <p:nvSpPr>
          <p:cNvPr id="4" name="Title 3">
            <a:extLst>
              <a:ext uri="{FF2B5EF4-FFF2-40B4-BE49-F238E27FC236}">
                <a16:creationId xmlns:a16="http://schemas.microsoft.com/office/drawing/2014/main" id="{3DEB6A7F-77CC-4970-A0EB-3B197C77BC87}"/>
              </a:ext>
            </a:extLst>
          </p:cNvPr>
          <p:cNvSpPr>
            <a:spLocks noGrp="1"/>
          </p:cNvSpPr>
          <p:nvPr>
            <p:ph type="ctrTitle"/>
          </p:nvPr>
        </p:nvSpPr>
        <p:spPr>
          <a:xfrm>
            <a:off x="2158584" y="685800"/>
            <a:ext cx="8379500" cy="1224954"/>
          </a:xfrm>
        </p:spPr>
        <p:txBody>
          <a:bodyPr>
            <a:normAutofit fontScale="90000"/>
          </a:bodyPr>
          <a:lstStyle/>
          <a:p>
            <a:pPr algn="ctr"/>
            <a:r>
              <a:rPr lang="en-IN" b="1" dirty="0"/>
              <a:t>CDAC ATC NETCOM JAIPUR</a:t>
            </a:r>
            <a:br>
              <a:rPr lang="en-IN" b="1" dirty="0"/>
            </a:br>
            <a:endParaRPr lang="en-IN" b="1" dirty="0"/>
          </a:p>
        </p:txBody>
      </p:sp>
      <p:sp>
        <p:nvSpPr>
          <p:cNvPr id="7" name="Subtitle 6">
            <a:extLst>
              <a:ext uri="{FF2B5EF4-FFF2-40B4-BE49-F238E27FC236}">
                <a16:creationId xmlns:a16="http://schemas.microsoft.com/office/drawing/2014/main" id="{6667254E-E8A3-4E5B-9075-343EF6688CFE}"/>
              </a:ext>
            </a:extLst>
          </p:cNvPr>
          <p:cNvSpPr>
            <a:spLocks noGrp="1"/>
          </p:cNvSpPr>
          <p:nvPr>
            <p:ph type="subTitle" idx="1"/>
          </p:nvPr>
        </p:nvSpPr>
        <p:spPr>
          <a:xfrm>
            <a:off x="2453052" y="4353532"/>
            <a:ext cx="6400800" cy="1947333"/>
          </a:xfrm>
        </p:spPr>
        <p:txBody>
          <a:bodyPr/>
          <a:lstStyle/>
          <a:p>
            <a:pPr algn="ctr"/>
            <a:r>
              <a:rPr lang="en-IN" b="1" dirty="0">
                <a:solidFill>
                  <a:schemeClr val="tx1"/>
                </a:solidFill>
              </a:rPr>
              <a:t>Project Guide</a:t>
            </a:r>
          </a:p>
          <a:p>
            <a:pPr algn="ctr"/>
            <a:r>
              <a:rPr lang="en-IN" b="1" dirty="0">
                <a:solidFill>
                  <a:schemeClr val="tx1"/>
                </a:solidFill>
              </a:rPr>
              <a:t>Mrs. Prajakta Mam</a:t>
            </a:r>
          </a:p>
          <a:p>
            <a:pPr algn="ctr"/>
            <a:r>
              <a:rPr lang="en-IN" b="1" dirty="0">
                <a:solidFill>
                  <a:schemeClr val="tx1"/>
                </a:solidFill>
              </a:rPr>
              <a:t>Mr. Bhanu Pratap Singh Sir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9FD2-59FE-846D-9CE4-38BDC74F84A6}"/>
              </a:ext>
            </a:extLst>
          </p:cNvPr>
          <p:cNvSpPr>
            <a:spLocks noGrp="1"/>
          </p:cNvSpPr>
          <p:nvPr>
            <p:ph type="title"/>
          </p:nvPr>
        </p:nvSpPr>
        <p:spPr>
          <a:xfrm>
            <a:off x="1268828" y="170165"/>
            <a:ext cx="8534400" cy="1507067"/>
          </a:xfrm>
        </p:spPr>
        <p:txBody>
          <a:bodyPr/>
          <a:lstStyle/>
          <a:p>
            <a:r>
              <a:rPr lang="en-US" sz="2800" b="1" u="sng" dirty="0">
                <a:ea typeface="+mj-lt"/>
                <a:cs typeface="+mj-lt"/>
              </a:rPr>
              <a:t>PROJECT FLOW DIAGRAM:</a:t>
            </a:r>
            <a:r>
              <a:rPr lang="en-US" sz="2800" b="1" dirty="0">
                <a:ea typeface="+mj-lt"/>
                <a:cs typeface="+mj-lt"/>
              </a:rPr>
              <a:t> </a:t>
            </a:r>
            <a:r>
              <a:rPr lang="en-US" sz="2800" dirty="0">
                <a:ea typeface="+mj-lt"/>
                <a:cs typeface="+mj-lt"/>
              </a:rPr>
              <a:t> Parent/User Data Flow (DFD)</a:t>
            </a:r>
            <a:endParaRPr lang="en-US" sz="2800" dirty="0"/>
          </a:p>
        </p:txBody>
      </p:sp>
      <p:pic>
        <p:nvPicPr>
          <p:cNvPr id="4" name="Picture 4" descr="Diagram&#10;&#10;Description automatically generated">
            <a:extLst>
              <a:ext uri="{FF2B5EF4-FFF2-40B4-BE49-F238E27FC236}">
                <a16:creationId xmlns:a16="http://schemas.microsoft.com/office/drawing/2014/main" id="{A70BE893-9B75-AD52-83C6-04F1027F3A76}"/>
              </a:ext>
            </a:extLst>
          </p:cNvPr>
          <p:cNvPicPr>
            <a:picLocks noGrp="1" noChangeAspect="1"/>
          </p:cNvPicPr>
          <p:nvPr>
            <p:ph idx="1"/>
          </p:nvPr>
        </p:nvPicPr>
        <p:blipFill>
          <a:blip r:embed="rId2"/>
          <a:stretch>
            <a:fillRect/>
          </a:stretch>
        </p:blipFill>
        <p:spPr>
          <a:xfrm>
            <a:off x="960025" y="1492202"/>
            <a:ext cx="9463153" cy="4899970"/>
          </a:xfrm>
        </p:spPr>
      </p:pic>
    </p:spTree>
    <p:extLst>
      <p:ext uri="{BB962C8B-B14F-4D97-AF65-F5344CB8AC3E}">
        <p14:creationId xmlns:p14="http://schemas.microsoft.com/office/powerpoint/2010/main" val="206165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555C-BE6D-6208-669C-4CD5E5C6FD40}"/>
              </a:ext>
            </a:extLst>
          </p:cNvPr>
          <p:cNvSpPr>
            <a:spLocks noGrp="1"/>
          </p:cNvSpPr>
          <p:nvPr>
            <p:ph type="title"/>
          </p:nvPr>
        </p:nvSpPr>
        <p:spPr>
          <a:xfrm>
            <a:off x="1073956" y="685801"/>
            <a:ext cx="8534400" cy="423471"/>
          </a:xfrm>
        </p:spPr>
        <p:txBody>
          <a:bodyPr>
            <a:normAutofit fontScale="90000"/>
          </a:bodyPr>
          <a:lstStyle/>
          <a:p>
            <a:r>
              <a:rPr lang="en-US" sz="4000" b="1" u="sng" dirty="0">
                <a:ea typeface="+mj-lt"/>
                <a:cs typeface="+mj-lt"/>
              </a:rPr>
              <a:t>PROJECT FLOW DIAGRAM:</a:t>
            </a:r>
            <a:r>
              <a:rPr lang="en-US" sz="4000" b="1" dirty="0">
                <a:ea typeface="+mj-lt"/>
                <a:cs typeface="+mj-lt"/>
              </a:rPr>
              <a:t>  </a:t>
            </a:r>
            <a:r>
              <a:rPr lang="en-US" sz="4000" dirty="0">
                <a:ea typeface="+mj-lt"/>
                <a:cs typeface="+mj-lt"/>
              </a:rPr>
              <a:t>E-R Diagram</a:t>
            </a:r>
            <a:endParaRPr lang="en-US" sz="4000" dirty="0"/>
          </a:p>
        </p:txBody>
      </p:sp>
      <p:pic>
        <p:nvPicPr>
          <p:cNvPr id="4" name="Picture 4" descr="Diagram&#10;&#10;Description automatically generated">
            <a:extLst>
              <a:ext uri="{FF2B5EF4-FFF2-40B4-BE49-F238E27FC236}">
                <a16:creationId xmlns:a16="http://schemas.microsoft.com/office/drawing/2014/main" id="{7AF3F362-8DEC-EDC8-A40A-61D624CD9233}"/>
              </a:ext>
            </a:extLst>
          </p:cNvPr>
          <p:cNvPicPr>
            <a:picLocks noGrp="1" noChangeAspect="1"/>
          </p:cNvPicPr>
          <p:nvPr>
            <p:ph idx="1"/>
          </p:nvPr>
        </p:nvPicPr>
        <p:blipFill>
          <a:blip r:embed="rId2"/>
          <a:stretch>
            <a:fillRect/>
          </a:stretch>
        </p:blipFill>
        <p:spPr>
          <a:xfrm>
            <a:off x="1304145" y="1379096"/>
            <a:ext cx="9813900" cy="5216576"/>
          </a:xfrm>
        </p:spPr>
      </p:pic>
    </p:spTree>
    <p:extLst>
      <p:ext uri="{BB962C8B-B14F-4D97-AF65-F5344CB8AC3E}">
        <p14:creationId xmlns:p14="http://schemas.microsoft.com/office/powerpoint/2010/main" val="222497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2D99-3F9F-9A6B-D536-4B745929C3BC}"/>
              </a:ext>
            </a:extLst>
          </p:cNvPr>
          <p:cNvSpPr>
            <a:spLocks noGrp="1"/>
          </p:cNvSpPr>
          <p:nvPr>
            <p:ph type="title"/>
          </p:nvPr>
        </p:nvSpPr>
        <p:spPr>
          <a:xfrm>
            <a:off x="684212" y="-264550"/>
            <a:ext cx="8534400" cy="1507067"/>
          </a:xfrm>
        </p:spPr>
        <p:txBody>
          <a:bodyPr/>
          <a:lstStyle/>
          <a:p>
            <a:r>
              <a:rPr lang="en-US" b="1" dirty="0"/>
              <a:t>Future Scope</a:t>
            </a:r>
          </a:p>
        </p:txBody>
      </p:sp>
      <p:sp>
        <p:nvSpPr>
          <p:cNvPr id="3" name="Content Placeholder 2">
            <a:extLst>
              <a:ext uri="{FF2B5EF4-FFF2-40B4-BE49-F238E27FC236}">
                <a16:creationId xmlns:a16="http://schemas.microsoft.com/office/drawing/2014/main" id="{5E8E130B-A0E9-1D8A-270B-77993EC127B4}"/>
              </a:ext>
            </a:extLst>
          </p:cNvPr>
          <p:cNvSpPr>
            <a:spLocks noGrp="1"/>
          </p:cNvSpPr>
          <p:nvPr>
            <p:ph idx="1"/>
          </p:nvPr>
        </p:nvSpPr>
        <p:spPr>
          <a:xfrm>
            <a:off x="684212" y="1242517"/>
            <a:ext cx="8534400" cy="3615267"/>
          </a:xfrm>
        </p:spPr>
        <p:txBody>
          <a:bodyPr vert="horz" lIns="91440" tIns="45720" rIns="91440" bIns="45720" rtlCol="0" anchor="t">
            <a:normAutofit/>
          </a:bodyPr>
          <a:lstStyle/>
          <a:p>
            <a:r>
              <a:rPr lang="en-US" sz="2400" dirty="0">
                <a:solidFill>
                  <a:schemeClr val="tx1"/>
                </a:solidFill>
              </a:rPr>
              <a:t>App Development</a:t>
            </a:r>
          </a:p>
          <a:p>
            <a:pPr>
              <a:buClr>
                <a:srgbClr val="8AD0D6"/>
              </a:buClr>
            </a:pPr>
            <a:r>
              <a:rPr lang="en-US" sz="2400" dirty="0">
                <a:solidFill>
                  <a:schemeClr val="tx1"/>
                </a:solidFill>
              </a:rPr>
              <a:t>Implementation  to provide care, support and protection for orphans.</a:t>
            </a:r>
          </a:p>
        </p:txBody>
      </p:sp>
    </p:spTree>
    <p:extLst>
      <p:ext uri="{BB962C8B-B14F-4D97-AF65-F5344CB8AC3E}">
        <p14:creationId xmlns:p14="http://schemas.microsoft.com/office/powerpoint/2010/main" val="419737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6755D-4B3B-F642-FF7F-F01A6016B80C}"/>
              </a:ext>
            </a:extLst>
          </p:cNvPr>
          <p:cNvSpPr>
            <a:spLocks noGrp="1"/>
          </p:cNvSpPr>
          <p:nvPr>
            <p:ph idx="1"/>
          </p:nvPr>
        </p:nvSpPr>
        <p:spPr>
          <a:xfrm>
            <a:off x="1103312" y="2426729"/>
            <a:ext cx="8946541" cy="4195481"/>
          </a:xfrm>
        </p:spPr>
        <p:txBody>
          <a:bodyPr vert="horz" lIns="91440" tIns="45720" rIns="91440" bIns="45720" rtlCol="0" anchor="t">
            <a:normAutofit/>
          </a:bodyPr>
          <a:lstStyle/>
          <a:p>
            <a:pPr marL="0" indent="0" algn="ctr">
              <a:buNone/>
            </a:pPr>
            <a:r>
              <a:rPr lang="en-US" sz="8000" b="1" dirty="0"/>
              <a:t>Thank you !</a:t>
            </a:r>
            <a:endParaRPr lang="en-US"/>
          </a:p>
        </p:txBody>
      </p:sp>
    </p:spTree>
    <p:extLst>
      <p:ext uri="{BB962C8B-B14F-4D97-AF65-F5344CB8AC3E}">
        <p14:creationId xmlns:p14="http://schemas.microsoft.com/office/powerpoint/2010/main" val="174394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6ACD-2A97-4510-BB83-56534A72FDF5}"/>
              </a:ext>
            </a:extLst>
          </p:cNvPr>
          <p:cNvSpPr>
            <a:spLocks noGrp="1"/>
          </p:cNvSpPr>
          <p:nvPr>
            <p:ph type="title"/>
          </p:nvPr>
        </p:nvSpPr>
        <p:spPr>
          <a:xfrm>
            <a:off x="4735253" y="1447800"/>
            <a:ext cx="6019800" cy="1143000"/>
          </a:xfrm>
        </p:spPr>
        <p:txBody>
          <a:bodyPr/>
          <a:lstStyle/>
          <a:p>
            <a:r>
              <a:rPr lang="en-IN" b="1" dirty="0"/>
              <a:t>Project name</a:t>
            </a:r>
          </a:p>
        </p:txBody>
      </p:sp>
      <p:sp>
        <p:nvSpPr>
          <p:cNvPr id="4" name="Text Placeholder 3">
            <a:extLst>
              <a:ext uri="{FF2B5EF4-FFF2-40B4-BE49-F238E27FC236}">
                <a16:creationId xmlns:a16="http://schemas.microsoft.com/office/drawing/2014/main" id="{72BCF38D-C037-4555-A2BA-249385E5B6AA}"/>
              </a:ext>
            </a:extLst>
          </p:cNvPr>
          <p:cNvSpPr>
            <a:spLocks noGrp="1"/>
          </p:cNvSpPr>
          <p:nvPr>
            <p:ph type="body" sz="half" idx="2"/>
          </p:nvPr>
        </p:nvSpPr>
        <p:spPr/>
        <p:txBody>
          <a:bodyPr>
            <a:normAutofit/>
          </a:bodyPr>
          <a:lstStyle/>
          <a:p>
            <a:r>
              <a:rPr lang="en-IN" sz="3600" b="1" dirty="0">
                <a:solidFill>
                  <a:schemeClr val="tx1"/>
                </a:solidFill>
              </a:rPr>
              <a:t>CHILD ADOPTION SYSTEM</a:t>
            </a:r>
          </a:p>
        </p:txBody>
      </p:sp>
      <p:pic>
        <p:nvPicPr>
          <p:cNvPr id="5" name="Picture 10">
            <a:extLst>
              <a:ext uri="{FF2B5EF4-FFF2-40B4-BE49-F238E27FC236}">
                <a16:creationId xmlns:a16="http://schemas.microsoft.com/office/drawing/2014/main" id="{0ECF90BA-8E07-43A2-8A56-173F785265D6}"/>
              </a:ext>
            </a:extLst>
          </p:cNvPr>
          <p:cNvPicPr>
            <a:picLocks noGrp="1" noChangeAspect="1"/>
          </p:cNvPicPr>
          <p:nvPr>
            <p:ph type="pic" idx="1"/>
          </p:nvPr>
        </p:nvPicPr>
        <p:blipFill>
          <a:blip r:embed="rId2"/>
          <a:srcRect l="22173" r="22173"/>
          <a:stretch>
            <a:fillRect/>
          </a:stretch>
        </p:blipFill>
        <p:spPr>
          <a:xfrm>
            <a:off x="989013" y="914400"/>
            <a:ext cx="3281362" cy="4572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7667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7A4C-83DF-19D3-1B08-7B9EA27C7C84}"/>
              </a:ext>
            </a:extLst>
          </p:cNvPr>
          <p:cNvSpPr>
            <a:spLocks noGrp="1"/>
          </p:cNvSpPr>
          <p:nvPr>
            <p:ph type="title"/>
          </p:nvPr>
        </p:nvSpPr>
        <p:spPr>
          <a:xfrm>
            <a:off x="646111" y="452718"/>
            <a:ext cx="9404723" cy="969210"/>
          </a:xfrm>
        </p:spPr>
        <p:txBody>
          <a:bodyPr>
            <a:normAutofit/>
          </a:bodyPr>
          <a:lstStyle/>
          <a:p>
            <a:pPr algn="ctr"/>
            <a:r>
              <a:rPr lang="en-US" sz="3200" b="1" u="sng" dirty="0">
                <a:solidFill>
                  <a:srgbClr val="FF0000"/>
                </a:solidFill>
                <a:cs typeface="Calibri Light"/>
              </a:rPr>
              <a:t>TEAM MEMBER ROLES AND RESPONSIBILITIES</a:t>
            </a:r>
            <a:endParaRPr lang="en-US"/>
          </a:p>
        </p:txBody>
      </p:sp>
      <p:graphicFrame>
        <p:nvGraphicFramePr>
          <p:cNvPr id="9" name="Content Placeholder 8">
            <a:extLst>
              <a:ext uri="{FF2B5EF4-FFF2-40B4-BE49-F238E27FC236}">
                <a16:creationId xmlns:a16="http://schemas.microsoft.com/office/drawing/2014/main" id="{2BDD555E-DE20-D015-F575-1C273622E517}"/>
              </a:ext>
            </a:extLst>
          </p:cNvPr>
          <p:cNvGraphicFramePr>
            <a:graphicFrameLocks noGrp="1"/>
          </p:cNvGraphicFramePr>
          <p:nvPr>
            <p:ph idx="1"/>
            <p:extLst>
              <p:ext uri="{D42A27DB-BD31-4B8C-83A1-F6EECF244321}">
                <p14:modId xmlns:p14="http://schemas.microsoft.com/office/powerpoint/2010/main" val="3092277420"/>
              </p:ext>
            </p:extLst>
          </p:nvPr>
        </p:nvGraphicFramePr>
        <p:xfrm>
          <a:off x="1103313" y="2052638"/>
          <a:ext cx="10276262" cy="3776214"/>
        </p:xfrm>
        <a:graphic>
          <a:graphicData uri="http://schemas.openxmlformats.org/drawingml/2006/table">
            <a:tbl>
              <a:tblPr firstRow="1" bandRow="1">
                <a:tableStyleId>{5C22544A-7EE6-4342-B048-85BDC9FD1C3A}</a:tableStyleId>
              </a:tblPr>
              <a:tblGrid>
                <a:gridCol w="4937823">
                  <a:extLst>
                    <a:ext uri="{9D8B030D-6E8A-4147-A177-3AD203B41FA5}">
                      <a16:colId xmlns:a16="http://schemas.microsoft.com/office/drawing/2014/main" val="1326167670"/>
                    </a:ext>
                  </a:extLst>
                </a:gridCol>
                <a:gridCol w="5338439">
                  <a:extLst>
                    <a:ext uri="{9D8B030D-6E8A-4147-A177-3AD203B41FA5}">
                      <a16:colId xmlns:a16="http://schemas.microsoft.com/office/drawing/2014/main" val="890695717"/>
                    </a:ext>
                  </a:extLst>
                </a:gridCol>
              </a:tblGrid>
              <a:tr h="1000025">
                <a:tc>
                  <a:txBody>
                    <a:bodyPr/>
                    <a:lstStyle/>
                    <a:p>
                      <a:pPr algn="ctr" fontAlgn="base"/>
                      <a:r>
                        <a:rPr lang="en-IN" sz="2800" dirty="0">
                          <a:solidFill>
                            <a:schemeClr val="bg1"/>
                          </a:solidFill>
                          <a:effectLst/>
                        </a:rPr>
                        <a:t>210930920016</a:t>
                      </a:r>
                      <a:endParaRPr lang="en-IN" sz="1400" b="1" i="0" dirty="0">
                        <a:solidFill>
                          <a:schemeClr val="bg1"/>
                        </a:solidFill>
                        <a:effectLst/>
                      </a:endParaRPr>
                    </a:p>
                  </a:txBody>
                  <a:tcPr>
                    <a:solidFill>
                      <a:schemeClr val="tx1">
                        <a:lumMod val="95000"/>
                      </a:schemeClr>
                    </a:solidFill>
                  </a:tcPr>
                </a:tc>
                <a:tc>
                  <a:txBody>
                    <a:bodyPr/>
                    <a:lstStyle/>
                    <a:p>
                      <a:pPr lvl="0" algn="ctr">
                        <a:buNone/>
                      </a:pPr>
                      <a:r>
                        <a:rPr lang="en-IN" sz="2800" b="1" i="0" u="none" strike="noStrike" noProof="0" dirty="0">
                          <a:solidFill>
                            <a:schemeClr val="bg1"/>
                          </a:solidFill>
                          <a:effectLst/>
                          <a:latin typeface="Century Gothic"/>
                        </a:rPr>
                        <a:t>Sandip Muralidhar Golekar </a:t>
                      </a:r>
                      <a:endParaRPr lang="en-US" dirty="0">
                        <a:solidFill>
                          <a:schemeClr val="bg1"/>
                        </a:solidFill>
                      </a:endParaRPr>
                    </a:p>
                  </a:txBody>
                  <a:tcPr>
                    <a:solidFill>
                      <a:schemeClr val="tx1">
                        <a:lumMod val="95000"/>
                      </a:schemeClr>
                    </a:solidFill>
                  </a:tcPr>
                </a:tc>
                <a:extLst>
                  <a:ext uri="{0D108BD9-81ED-4DB2-BD59-A6C34878D82A}">
                    <a16:rowId xmlns:a16="http://schemas.microsoft.com/office/drawing/2014/main" val="3360549941"/>
                  </a:ext>
                </a:extLst>
              </a:tr>
              <a:tr h="1000025">
                <a:tc>
                  <a:txBody>
                    <a:bodyPr/>
                    <a:lstStyle/>
                    <a:p>
                      <a:pPr algn="ctr" fontAlgn="base"/>
                      <a:r>
                        <a:rPr lang="en-IN" sz="2800" b="1" dirty="0">
                          <a:solidFill>
                            <a:schemeClr val="bg1"/>
                          </a:solidFill>
                          <a:effectLst/>
                        </a:rPr>
                        <a:t>210930920018</a:t>
                      </a:r>
                      <a:endParaRPr lang="en-IN" sz="1400" b="1" i="0" dirty="0">
                        <a:solidFill>
                          <a:schemeClr val="bg1"/>
                        </a:solidFill>
                        <a:effectLst/>
                      </a:endParaRPr>
                    </a:p>
                  </a:txBody>
                  <a:tcPr/>
                </a:tc>
                <a:tc>
                  <a:txBody>
                    <a:bodyPr/>
                    <a:lstStyle/>
                    <a:p>
                      <a:pPr lvl="0" algn="ctr">
                        <a:buNone/>
                      </a:pPr>
                      <a:r>
                        <a:rPr lang="en-IN" sz="2800" b="1" i="0" u="none" strike="noStrike" noProof="0" dirty="0">
                          <a:solidFill>
                            <a:schemeClr val="bg1"/>
                          </a:solidFill>
                          <a:effectLst/>
                          <a:latin typeface="Century Gothic"/>
                        </a:rPr>
                        <a:t>Bhushan Bhausaheb Gunjal </a:t>
                      </a:r>
                      <a:endParaRPr lang="en-US" b="1" dirty="0">
                        <a:solidFill>
                          <a:schemeClr val="bg1"/>
                        </a:solidFill>
                      </a:endParaRPr>
                    </a:p>
                  </a:txBody>
                  <a:tcPr/>
                </a:tc>
                <a:extLst>
                  <a:ext uri="{0D108BD9-81ED-4DB2-BD59-A6C34878D82A}">
                    <a16:rowId xmlns:a16="http://schemas.microsoft.com/office/drawing/2014/main" val="1330625953"/>
                  </a:ext>
                </a:extLst>
              </a:tr>
              <a:tr h="776139">
                <a:tc>
                  <a:txBody>
                    <a:bodyPr/>
                    <a:lstStyle/>
                    <a:p>
                      <a:pPr algn="ctr" fontAlgn="base"/>
                      <a:r>
                        <a:rPr lang="en-IN" sz="2800" b="1" dirty="0">
                          <a:solidFill>
                            <a:schemeClr val="bg1"/>
                          </a:solidFill>
                          <a:effectLst/>
                        </a:rPr>
                        <a:t>210930920024​</a:t>
                      </a:r>
                      <a:endParaRPr lang="en-IN" sz="1400" b="1" i="0">
                        <a:solidFill>
                          <a:schemeClr val="bg1"/>
                        </a:solidFill>
                        <a:effectLst/>
                      </a:endParaRPr>
                    </a:p>
                  </a:txBody>
                  <a:tcPr/>
                </a:tc>
                <a:tc>
                  <a:txBody>
                    <a:bodyPr/>
                    <a:lstStyle/>
                    <a:p>
                      <a:pPr algn="ctr" fontAlgn="base"/>
                      <a:r>
                        <a:rPr lang="en-IN" sz="2800" b="1" dirty="0">
                          <a:solidFill>
                            <a:schemeClr val="bg1"/>
                          </a:solidFill>
                          <a:effectLst/>
                        </a:rPr>
                        <a:t>Snehal Jagdish Mahale​</a:t>
                      </a:r>
                      <a:endParaRPr lang="en-IN" sz="2800" b="1" i="0">
                        <a:solidFill>
                          <a:schemeClr val="bg1"/>
                        </a:solidFill>
                        <a:effectLst/>
                      </a:endParaRPr>
                    </a:p>
                  </a:txBody>
                  <a:tcPr/>
                </a:tc>
                <a:extLst>
                  <a:ext uri="{0D108BD9-81ED-4DB2-BD59-A6C34878D82A}">
                    <a16:rowId xmlns:a16="http://schemas.microsoft.com/office/drawing/2014/main" val="2546484473"/>
                  </a:ext>
                </a:extLst>
              </a:tr>
              <a:tr h="1000025">
                <a:tc>
                  <a:txBody>
                    <a:bodyPr/>
                    <a:lstStyle/>
                    <a:p>
                      <a:pPr algn="ctr" fontAlgn="base"/>
                      <a:r>
                        <a:rPr lang="en-IN" sz="2800" b="1" dirty="0">
                          <a:solidFill>
                            <a:schemeClr val="bg1"/>
                          </a:solidFill>
                          <a:effectLst/>
                        </a:rPr>
                        <a:t>210930920030</a:t>
                      </a:r>
                      <a:endParaRPr lang="en-IN" sz="1400" b="1" i="0">
                        <a:solidFill>
                          <a:schemeClr val="bg1"/>
                        </a:solidFill>
                        <a:effectLst/>
                      </a:endParaRPr>
                    </a:p>
                  </a:txBody>
                  <a:tcPr/>
                </a:tc>
                <a:tc>
                  <a:txBody>
                    <a:bodyPr/>
                    <a:lstStyle/>
                    <a:p>
                      <a:pPr algn="ctr" fontAlgn="base"/>
                      <a:r>
                        <a:rPr lang="en-IN" sz="2800" b="1" dirty="0">
                          <a:solidFill>
                            <a:schemeClr val="bg1"/>
                          </a:solidFill>
                          <a:effectLst/>
                        </a:rPr>
                        <a:t>Hrishikesh Natha Nalavade</a:t>
                      </a:r>
                      <a:endParaRPr lang="en-IN" sz="2800" b="1" i="0" dirty="0">
                        <a:solidFill>
                          <a:schemeClr val="bg1"/>
                        </a:solidFill>
                        <a:effectLst/>
                      </a:endParaRPr>
                    </a:p>
                  </a:txBody>
                  <a:tcPr/>
                </a:tc>
                <a:extLst>
                  <a:ext uri="{0D108BD9-81ED-4DB2-BD59-A6C34878D82A}">
                    <a16:rowId xmlns:a16="http://schemas.microsoft.com/office/drawing/2014/main" val="151213814"/>
                  </a:ext>
                </a:extLst>
              </a:tr>
            </a:tbl>
          </a:graphicData>
        </a:graphic>
      </p:graphicFrame>
    </p:spTree>
    <p:extLst>
      <p:ext uri="{BB962C8B-B14F-4D97-AF65-F5344CB8AC3E}">
        <p14:creationId xmlns:p14="http://schemas.microsoft.com/office/powerpoint/2010/main" val="312112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4B74-AEC8-B5BB-397D-7D84C3D75A05}"/>
              </a:ext>
            </a:extLst>
          </p:cNvPr>
          <p:cNvSpPr>
            <a:spLocks noGrp="1"/>
          </p:cNvSpPr>
          <p:nvPr>
            <p:ph type="title"/>
          </p:nvPr>
        </p:nvSpPr>
        <p:spPr>
          <a:xfrm>
            <a:off x="1017048" y="688029"/>
            <a:ext cx="8499084" cy="1422399"/>
          </a:xfrm>
        </p:spPr>
        <p:txBody>
          <a:bodyPr>
            <a:normAutofit fontScale="90000"/>
          </a:bodyPr>
          <a:lstStyle/>
          <a:p>
            <a:r>
              <a:rPr lang="en-US" sz="4000" b="1" u="sng" dirty="0"/>
              <a:t>INTRODUCTION:</a:t>
            </a:r>
            <a:br>
              <a:rPr lang="en-US" sz="4800" b="1" u="sng" dirty="0"/>
            </a:br>
            <a:br>
              <a:rPr lang="en-US" sz="4800" b="1" u="sng" dirty="0"/>
            </a:br>
            <a:r>
              <a:rPr lang="en-US" sz="2400" dirty="0">
                <a:ea typeface="+mj-lt"/>
                <a:cs typeface="+mj-lt"/>
              </a:rPr>
              <a:t>What the Project &amp; why this project?</a:t>
            </a:r>
            <a:endParaRPr lang="en-US" sz="3200" b="1" u="sng" dirty="0"/>
          </a:p>
        </p:txBody>
      </p:sp>
      <p:sp>
        <p:nvSpPr>
          <p:cNvPr id="3" name="Content Placeholder 2">
            <a:extLst>
              <a:ext uri="{FF2B5EF4-FFF2-40B4-BE49-F238E27FC236}">
                <a16:creationId xmlns:a16="http://schemas.microsoft.com/office/drawing/2014/main" id="{D414B908-89C9-35DD-EAFE-733FE168C44C}"/>
              </a:ext>
            </a:extLst>
          </p:cNvPr>
          <p:cNvSpPr>
            <a:spLocks noGrp="1"/>
          </p:cNvSpPr>
          <p:nvPr>
            <p:ph idx="1"/>
          </p:nvPr>
        </p:nvSpPr>
        <p:spPr>
          <a:xfrm>
            <a:off x="1017048" y="2110428"/>
            <a:ext cx="9032805" cy="4137971"/>
          </a:xfrm>
        </p:spPr>
        <p:txBody>
          <a:bodyPr vert="horz" lIns="91440" tIns="45720" rIns="91440" bIns="45720" rtlCol="0" anchor="t">
            <a:normAutofit/>
          </a:bodyPr>
          <a:lstStyle/>
          <a:p>
            <a:endParaRPr lang="en-US" dirty="0"/>
          </a:p>
          <a:p>
            <a:pPr>
              <a:buClr>
                <a:srgbClr val="8AD0D6"/>
              </a:buClr>
            </a:pPr>
            <a:r>
              <a:rPr lang="en-US" dirty="0">
                <a:solidFill>
                  <a:schemeClr val="tx1"/>
                </a:solidFill>
                <a:ea typeface="+mj-lt"/>
                <a:cs typeface="+mj-lt"/>
              </a:rPr>
              <a:t>This project is to provide online help to the orphanage so that they could help the orphan children and people who want to adopt children. People who want to adopt any child can contact online and the admin will confirm the time of visit to the orphanage house to see the child or they can see the child's information on the website after registration.</a:t>
            </a:r>
          </a:p>
          <a:p>
            <a:pPr>
              <a:buClr>
                <a:srgbClr val="8AD0D6"/>
              </a:buClr>
            </a:pPr>
            <a:r>
              <a:rPr lang="en-US" dirty="0">
                <a:solidFill>
                  <a:schemeClr val="tx1"/>
                </a:solidFill>
                <a:ea typeface="+mj-lt"/>
                <a:cs typeface="+mj-lt"/>
              </a:rPr>
              <a:t>These children in the national building by providing care, support, and protection in our CHILD ADOPTION SYSTEM. The project proposed in this scheme is meant for providing additional support to the child by adopting.  </a:t>
            </a:r>
          </a:p>
        </p:txBody>
      </p:sp>
    </p:spTree>
    <p:extLst>
      <p:ext uri="{BB962C8B-B14F-4D97-AF65-F5344CB8AC3E}">
        <p14:creationId xmlns:p14="http://schemas.microsoft.com/office/powerpoint/2010/main" val="330151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0A7E-3B2D-60C0-9312-0471A7B21BA0}"/>
              </a:ext>
            </a:extLst>
          </p:cNvPr>
          <p:cNvSpPr>
            <a:spLocks noGrp="1"/>
          </p:cNvSpPr>
          <p:nvPr>
            <p:ph type="title"/>
          </p:nvPr>
        </p:nvSpPr>
        <p:spPr>
          <a:xfrm>
            <a:off x="1628592" y="260651"/>
            <a:ext cx="8534400" cy="1507067"/>
          </a:xfrm>
        </p:spPr>
        <p:txBody>
          <a:bodyPr/>
          <a:lstStyle/>
          <a:p>
            <a:pPr algn="ctr"/>
            <a:r>
              <a:rPr lang="en-US" b="1" u="sng" dirty="0"/>
              <a:t>PROJECT TECHNOLOGY STACK</a:t>
            </a:r>
            <a:endParaRPr lang="en-US" dirty="0"/>
          </a:p>
        </p:txBody>
      </p:sp>
      <p:sp>
        <p:nvSpPr>
          <p:cNvPr id="3" name="Content Placeholder 2">
            <a:extLst>
              <a:ext uri="{FF2B5EF4-FFF2-40B4-BE49-F238E27FC236}">
                <a16:creationId xmlns:a16="http://schemas.microsoft.com/office/drawing/2014/main" id="{925F7A7F-02AF-AB6F-BCC8-D74578EBBC38}"/>
              </a:ext>
            </a:extLst>
          </p:cNvPr>
          <p:cNvSpPr>
            <a:spLocks noGrp="1"/>
          </p:cNvSpPr>
          <p:nvPr>
            <p:ph idx="1"/>
          </p:nvPr>
        </p:nvSpPr>
        <p:spPr>
          <a:xfrm>
            <a:off x="1103312" y="2052918"/>
            <a:ext cx="10082352" cy="4195481"/>
          </a:xfrm>
        </p:spPr>
        <p:txBody>
          <a:bodyPr vert="horz" lIns="91440" tIns="45720" rIns="91440" bIns="45720" rtlCol="0" anchor="t">
            <a:normAutofit/>
          </a:bodyPr>
          <a:lstStyle/>
          <a:p>
            <a:endParaRPr lang="en-US" dirty="0">
              <a:solidFill>
                <a:schemeClr val="tx1"/>
              </a:solidFill>
            </a:endParaRPr>
          </a:p>
          <a:p>
            <a:pPr>
              <a:buClr>
                <a:srgbClr val="8AD0D6"/>
              </a:buClr>
            </a:pPr>
            <a:r>
              <a:rPr lang="en-US" dirty="0">
                <a:solidFill>
                  <a:schemeClr val="tx1"/>
                </a:solidFill>
              </a:rPr>
              <a:t>Backend Technologies:</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solidFill>
                  <a:schemeClr val="tx1"/>
                </a:solidFill>
              </a:rPr>
              <a:t>Frontend Technologies:</a:t>
            </a:r>
          </a:p>
        </p:txBody>
      </p:sp>
      <p:pic>
        <p:nvPicPr>
          <p:cNvPr id="4" name="Picture 4" descr="Table&#10;&#10;Description automatically generated">
            <a:extLst>
              <a:ext uri="{FF2B5EF4-FFF2-40B4-BE49-F238E27FC236}">
                <a16:creationId xmlns:a16="http://schemas.microsoft.com/office/drawing/2014/main" id="{20C2D461-A9F0-81CE-A0C4-CC432921F4A6}"/>
              </a:ext>
            </a:extLst>
          </p:cNvPr>
          <p:cNvPicPr>
            <a:picLocks noChangeAspect="1"/>
          </p:cNvPicPr>
          <p:nvPr/>
        </p:nvPicPr>
        <p:blipFill>
          <a:blip r:embed="rId2"/>
          <a:stretch>
            <a:fillRect/>
          </a:stretch>
        </p:blipFill>
        <p:spPr>
          <a:xfrm>
            <a:off x="4825042" y="2052918"/>
            <a:ext cx="6280030" cy="2083014"/>
          </a:xfrm>
          <a:prstGeom prst="rect">
            <a:avLst/>
          </a:prstGeom>
        </p:spPr>
      </p:pic>
      <p:pic>
        <p:nvPicPr>
          <p:cNvPr id="5" name="Picture 5" descr="A picture containing table&#10;&#10;Description automatically generated">
            <a:extLst>
              <a:ext uri="{FF2B5EF4-FFF2-40B4-BE49-F238E27FC236}">
                <a16:creationId xmlns:a16="http://schemas.microsoft.com/office/drawing/2014/main" id="{FBCACB86-97E9-C8B0-AC89-925E5F8E8A4F}"/>
              </a:ext>
            </a:extLst>
          </p:cNvPr>
          <p:cNvPicPr>
            <a:picLocks noChangeAspect="1"/>
          </p:cNvPicPr>
          <p:nvPr/>
        </p:nvPicPr>
        <p:blipFill>
          <a:blip r:embed="rId3"/>
          <a:stretch>
            <a:fillRect/>
          </a:stretch>
        </p:blipFill>
        <p:spPr>
          <a:xfrm>
            <a:off x="4825042" y="4252521"/>
            <a:ext cx="6280029" cy="1803526"/>
          </a:xfrm>
          <a:prstGeom prst="rect">
            <a:avLst/>
          </a:prstGeom>
        </p:spPr>
      </p:pic>
    </p:spTree>
    <p:extLst>
      <p:ext uri="{BB962C8B-B14F-4D97-AF65-F5344CB8AC3E}">
        <p14:creationId xmlns:p14="http://schemas.microsoft.com/office/powerpoint/2010/main" val="405442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AFB-3897-A49D-93F5-B746BDFA4D2D}"/>
              </a:ext>
            </a:extLst>
          </p:cNvPr>
          <p:cNvSpPr>
            <a:spLocks noGrp="1"/>
          </p:cNvSpPr>
          <p:nvPr>
            <p:ph type="title"/>
          </p:nvPr>
        </p:nvSpPr>
        <p:spPr>
          <a:xfrm>
            <a:off x="1704195" y="-172039"/>
            <a:ext cx="8534400" cy="1507067"/>
          </a:xfrm>
        </p:spPr>
        <p:txBody>
          <a:bodyPr/>
          <a:lstStyle/>
          <a:p>
            <a:r>
              <a:rPr lang="en-US" sz="3200" b="1" u="sng" dirty="0"/>
              <a:t>PROJECT FLOW DIAGRAM: </a:t>
            </a:r>
            <a:r>
              <a:rPr lang="en-US" sz="2800" dirty="0"/>
              <a:t>LOGIN Diagram</a:t>
            </a:r>
          </a:p>
        </p:txBody>
      </p:sp>
      <p:pic>
        <p:nvPicPr>
          <p:cNvPr id="4" name="Picture 4" descr="Diagram&#10;&#10;Description automatically generated">
            <a:extLst>
              <a:ext uri="{FF2B5EF4-FFF2-40B4-BE49-F238E27FC236}">
                <a16:creationId xmlns:a16="http://schemas.microsoft.com/office/drawing/2014/main" id="{01E8B032-1609-06B3-B387-054B8655D958}"/>
              </a:ext>
            </a:extLst>
          </p:cNvPr>
          <p:cNvPicPr>
            <a:picLocks noGrp="1" noChangeAspect="1"/>
          </p:cNvPicPr>
          <p:nvPr>
            <p:ph idx="1"/>
          </p:nvPr>
        </p:nvPicPr>
        <p:blipFill>
          <a:blip r:embed="rId2"/>
          <a:stretch>
            <a:fillRect/>
          </a:stretch>
        </p:blipFill>
        <p:spPr>
          <a:xfrm>
            <a:off x="1519869" y="1123182"/>
            <a:ext cx="8903053" cy="4871217"/>
          </a:xfrm>
        </p:spPr>
      </p:pic>
      <p:sp>
        <p:nvSpPr>
          <p:cNvPr id="5" name="TextBox 4">
            <a:extLst>
              <a:ext uri="{FF2B5EF4-FFF2-40B4-BE49-F238E27FC236}">
                <a16:creationId xmlns:a16="http://schemas.microsoft.com/office/drawing/2014/main" id="{C48F7CA8-0E50-F1C6-D386-8526BDE428AE}"/>
              </a:ext>
            </a:extLst>
          </p:cNvPr>
          <p:cNvSpPr txBox="1"/>
          <p:nvPr/>
        </p:nvSpPr>
        <p:spPr>
          <a:xfrm>
            <a:off x="8491268" y="5630174"/>
            <a:ext cx="3476446"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Login flow and Registration flow Dia</a:t>
            </a:r>
          </a:p>
        </p:txBody>
      </p:sp>
    </p:spTree>
    <p:extLst>
      <p:ext uri="{BB962C8B-B14F-4D97-AF65-F5344CB8AC3E}">
        <p14:creationId xmlns:p14="http://schemas.microsoft.com/office/powerpoint/2010/main" val="320508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3BA0-554F-D86E-75DF-88E92C56AE31}"/>
              </a:ext>
            </a:extLst>
          </p:cNvPr>
          <p:cNvSpPr>
            <a:spLocks noGrp="1"/>
          </p:cNvSpPr>
          <p:nvPr>
            <p:ph type="title"/>
          </p:nvPr>
        </p:nvSpPr>
        <p:spPr>
          <a:xfrm>
            <a:off x="894074" y="0"/>
            <a:ext cx="8534400" cy="1507067"/>
          </a:xfrm>
        </p:spPr>
        <p:txBody>
          <a:bodyPr/>
          <a:lstStyle/>
          <a:p>
            <a:r>
              <a:rPr lang="en-US" sz="3600" b="1" u="sng" dirty="0">
                <a:ea typeface="+mj-lt"/>
                <a:cs typeface="+mj-lt"/>
              </a:rPr>
              <a:t>PROJECT FLOW DIAGRAM:</a:t>
            </a:r>
            <a:r>
              <a:rPr lang="en-US" b="1" dirty="0">
                <a:ea typeface="+mj-lt"/>
                <a:cs typeface="+mj-lt"/>
              </a:rPr>
              <a:t> </a:t>
            </a:r>
            <a:r>
              <a:rPr lang="en-US" sz="3200" dirty="0">
                <a:ea typeface="+mj-lt"/>
                <a:cs typeface="+mj-lt"/>
              </a:rPr>
              <a:t>User Case Diagram</a:t>
            </a:r>
            <a:endParaRPr lang="en-US" sz="3200" dirty="0"/>
          </a:p>
        </p:txBody>
      </p:sp>
      <p:pic>
        <p:nvPicPr>
          <p:cNvPr id="4" name="Picture 4" descr="Chart, diagram, funnel chart&#10;&#10;Description automatically generated">
            <a:extLst>
              <a:ext uri="{FF2B5EF4-FFF2-40B4-BE49-F238E27FC236}">
                <a16:creationId xmlns:a16="http://schemas.microsoft.com/office/drawing/2014/main" id="{60B8A8F6-563B-5114-87DD-564A900116ED}"/>
              </a:ext>
            </a:extLst>
          </p:cNvPr>
          <p:cNvPicPr>
            <a:picLocks noGrp="1" noChangeAspect="1"/>
          </p:cNvPicPr>
          <p:nvPr>
            <p:ph idx="1"/>
          </p:nvPr>
        </p:nvPicPr>
        <p:blipFill>
          <a:blip r:embed="rId2"/>
          <a:stretch>
            <a:fillRect/>
          </a:stretch>
        </p:blipFill>
        <p:spPr>
          <a:xfrm>
            <a:off x="3389238" y="1139253"/>
            <a:ext cx="4450617" cy="5259908"/>
          </a:xfrm>
        </p:spPr>
      </p:pic>
    </p:spTree>
    <p:extLst>
      <p:ext uri="{BB962C8B-B14F-4D97-AF65-F5344CB8AC3E}">
        <p14:creationId xmlns:p14="http://schemas.microsoft.com/office/powerpoint/2010/main" val="233412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9CC2-197C-C101-C0B4-B223E8185050}"/>
              </a:ext>
            </a:extLst>
          </p:cNvPr>
          <p:cNvSpPr>
            <a:spLocks noGrp="1"/>
          </p:cNvSpPr>
          <p:nvPr>
            <p:ph type="title"/>
          </p:nvPr>
        </p:nvSpPr>
        <p:spPr>
          <a:xfrm>
            <a:off x="676091" y="291655"/>
            <a:ext cx="11331288" cy="926078"/>
          </a:xfrm>
        </p:spPr>
        <p:txBody>
          <a:bodyPr/>
          <a:lstStyle/>
          <a:p>
            <a:r>
              <a:rPr lang="en-US" sz="3600" b="1" u="sng" dirty="0"/>
              <a:t>PROJECT FLOW DIAGRAM:</a:t>
            </a:r>
            <a:r>
              <a:rPr lang="en-US" sz="4000" b="1" dirty="0"/>
              <a:t> </a:t>
            </a:r>
            <a:r>
              <a:rPr lang="en-US" sz="3200" dirty="0"/>
              <a:t>Admin Case Diagram</a:t>
            </a:r>
          </a:p>
        </p:txBody>
      </p:sp>
      <p:pic>
        <p:nvPicPr>
          <p:cNvPr id="4" name="Picture 4" descr="Diagram&#10;&#10;Description automatically generated">
            <a:extLst>
              <a:ext uri="{FF2B5EF4-FFF2-40B4-BE49-F238E27FC236}">
                <a16:creationId xmlns:a16="http://schemas.microsoft.com/office/drawing/2014/main" id="{BFC7BDEA-98E4-E880-6EC8-4D1940279E4B}"/>
              </a:ext>
            </a:extLst>
          </p:cNvPr>
          <p:cNvPicPr>
            <a:picLocks noGrp="1" noChangeAspect="1"/>
          </p:cNvPicPr>
          <p:nvPr>
            <p:ph idx="1"/>
          </p:nvPr>
        </p:nvPicPr>
        <p:blipFill>
          <a:blip r:embed="rId2"/>
          <a:stretch>
            <a:fillRect/>
          </a:stretch>
        </p:blipFill>
        <p:spPr>
          <a:xfrm>
            <a:off x="1882258" y="1290919"/>
            <a:ext cx="7906234" cy="5561329"/>
          </a:xfrm>
        </p:spPr>
      </p:pic>
    </p:spTree>
    <p:extLst>
      <p:ext uri="{BB962C8B-B14F-4D97-AF65-F5344CB8AC3E}">
        <p14:creationId xmlns:p14="http://schemas.microsoft.com/office/powerpoint/2010/main" val="51398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14CF-8F94-9155-CFDC-20CC62B2C292}"/>
              </a:ext>
            </a:extLst>
          </p:cNvPr>
          <p:cNvSpPr>
            <a:spLocks noGrp="1"/>
          </p:cNvSpPr>
          <p:nvPr>
            <p:ph type="title"/>
          </p:nvPr>
        </p:nvSpPr>
        <p:spPr>
          <a:xfrm>
            <a:off x="1103936" y="0"/>
            <a:ext cx="8534400" cy="1507067"/>
          </a:xfrm>
        </p:spPr>
        <p:txBody>
          <a:bodyPr/>
          <a:lstStyle/>
          <a:p>
            <a:r>
              <a:rPr lang="en-US" sz="3200" b="1" u="sng" dirty="0"/>
              <a:t>PROJECT FLOW DIAGRAM:</a:t>
            </a:r>
            <a:r>
              <a:rPr lang="en-US" sz="3200" b="1" dirty="0"/>
              <a:t>  </a:t>
            </a:r>
            <a:r>
              <a:rPr lang="en-US" sz="3200" dirty="0"/>
              <a:t>Admin Data Flow (DFD)</a:t>
            </a:r>
          </a:p>
        </p:txBody>
      </p:sp>
      <p:pic>
        <p:nvPicPr>
          <p:cNvPr id="4" name="Picture 4" descr="Diagram&#10;&#10;Description automatically generated">
            <a:extLst>
              <a:ext uri="{FF2B5EF4-FFF2-40B4-BE49-F238E27FC236}">
                <a16:creationId xmlns:a16="http://schemas.microsoft.com/office/drawing/2014/main" id="{F9EF1C35-DF26-D359-4238-47822A25442C}"/>
              </a:ext>
            </a:extLst>
          </p:cNvPr>
          <p:cNvPicPr>
            <a:picLocks noGrp="1" noChangeAspect="1"/>
          </p:cNvPicPr>
          <p:nvPr>
            <p:ph idx="1"/>
          </p:nvPr>
        </p:nvPicPr>
        <p:blipFill>
          <a:blip r:embed="rId2"/>
          <a:stretch>
            <a:fillRect/>
          </a:stretch>
        </p:blipFill>
        <p:spPr>
          <a:xfrm>
            <a:off x="1421808" y="1722240"/>
            <a:ext cx="8870264" cy="4511782"/>
          </a:xfrm>
        </p:spPr>
      </p:pic>
    </p:spTree>
    <p:extLst>
      <p:ext uri="{BB962C8B-B14F-4D97-AF65-F5344CB8AC3E}">
        <p14:creationId xmlns:p14="http://schemas.microsoft.com/office/powerpoint/2010/main" val="19508373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TotalTime>
  <Words>242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Slice</vt:lpstr>
      <vt:lpstr>CDAC ATC NETCOM JAIPUR </vt:lpstr>
      <vt:lpstr>Project name</vt:lpstr>
      <vt:lpstr>TEAM MEMBER ROLES AND RESPONSIBILITIES</vt:lpstr>
      <vt:lpstr>INTRODUCTION:  What the Project &amp; why this project?</vt:lpstr>
      <vt:lpstr>PROJECT TECHNOLOGY STACK</vt:lpstr>
      <vt:lpstr>PROJECT FLOW DIAGRAM: LOGIN Diagram</vt:lpstr>
      <vt:lpstr>PROJECT FLOW DIAGRAM: User Case Diagram</vt:lpstr>
      <vt:lpstr>PROJECT FLOW DIAGRAM: Admin Case Diagram</vt:lpstr>
      <vt:lpstr>PROJECT FLOW DIAGRAM:  Admin Data Flow (DFD)</vt:lpstr>
      <vt:lpstr>PROJECT FLOW DIAGRAM:  Parent/User Data Flow (DFD)</vt:lpstr>
      <vt:lpstr>PROJECT FLOW DIAGRAM:  E-R Diagram</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Bhushan Gunjal</cp:lastModifiedBy>
  <cp:revision>397</cp:revision>
  <dcterms:created xsi:type="dcterms:W3CDTF">2022-04-14T08:11:40Z</dcterms:created>
  <dcterms:modified xsi:type="dcterms:W3CDTF">2022-04-16T07:33:47Z</dcterms:modified>
</cp:coreProperties>
</file>