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7" r:id="rId3"/>
    <p:sldId id="257" r:id="rId4"/>
    <p:sldId id="258" r:id="rId5"/>
    <p:sldId id="259" r:id="rId6"/>
    <p:sldId id="260" r:id="rId7"/>
    <p:sldId id="261" r:id="rId8"/>
    <p:sldId id="262" r:id="rId9"/>
    <p:sldId id="263" r:id="rId10"/>
    <p:sldId id="270" r:id="rId11"/>
    <p:sldId id="271" r:id="rId12"/>
    <p:sldId id="268" r:id="rId13"/>
    <p:sldId id="269"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AE43B-D697-44E9-AC42-C38869242B59}" type="datetimeFigureOut">
              <a:rPr lang="en-US" smtClean="0"/>
              <a:pPr/>
              <a:t>4/16/2022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EB8D1E-604F-4342-A988-4E32933258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EB8D1E-604F-4342-A988-4E329332580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51875B-B612-4278-B576-B4083532E06A}" type="datetimeFigureOut">
              <a:rPr lang="en-US" smtClean="0"/>
              <a:pPr/>
              <a:t>4/16/2022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49F707F-ACAC-485B-80D7-4A1FF39603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51875B-B612-4278-B576-B4083532E06A}"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51875B-B612-4278-B576-B4083532E06A}"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51875B-B612-4278-B576-B4083532E06A}"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51875B-B612-4278-B576-B4083532E06A}"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707F-ACAC-485B-80D7-4A1FF39603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51875B-B612-4278-B576-B4083532E06A}" type="datetimeFigureOut">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51875B-B612-4278-B576-B4083532E06A}" type="datetimeFigureOut">
              <a:rPr lang="en-US" smtClean="0"/>
              <a:pPr/>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51875B-B612-4278-B576-B4083532E06A}" type="datetimeFigureOut">
              <a:rPr lang="en-US" smtClean="0"/>
              <a:pPr/>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1875B-B612-4278-B576-B4083532E06A}" type="datetimeFigureOut">
              <a:rPr lang="en-US" smtClean="0"/>
              <a:pPr/>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51875B-B612-4278-B576-B4083532E06A}" type="datetimeFigureOut">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707F-ACAC-485B-80D7-4A1FF39603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51875B-B612-4278-B576-B4083532E06A}" type="datetimeFigureOut">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49F707F-ACAC-485B-80D7-4A1FF396035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51875B-B612-4278-B576-B4083532E06A}" type="datetimeFigureOut">
              <a:rPr lang="en-US" smtClean="0"/>
              <a:pPr/>
              <a:t>4/16/2022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49F707F-ACAC-485B-80D7-4A1FF396035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88" y="571480"/>
            <a:ext cx="5929354" cy="928694"/>
          </a:xfrm>
        </p:spPr>
        <p:txBody>
          <a:bodyPr>
            <a:normAutofit/>
          </a:bodyPr>
          <a:lstStyle/>
          <a:p>
            <a:pPr algn="ctr"/>
            <a:r>
              <a:rPr lang="en-US" sz="4400" cap="all" dirty="0" smtClean="0"/>
              <a:t>PROJECT </a:t>
            </a:r>
            <a:r>
              <a:rPr lang="en-US" sz="4400" cap="all" dirty="0" err="1" smtClean="0"/>
              <a:t>pRESENTATION</a:t>
            </a:r>
            <a:endParaRPr lang="en-US" sz="4400" dirty="0">
              <a:solidFill>
                <a:schemeClr val="bg1"/>
              </a:solidFill>
              <a:latin typeface="Times New Roman" pitchFamily="18" charset="0"/>
              <a:cs typeface="Times New Roman" pitchFamily="18" charset="0"/>
            </a:endParaRPr>
          </a:p>
        </p:txBody>
      </p:sp>
      <p:sp>
        <p:nvSpPr>
          <p:cNvPr id="3" name="Rectangle 2"/>
          <p:cNvSpPr/>
          <p:nvPr/>
        </p:nvSpPr>
        <p:spPr>
          <a:xfrm>
            <a:off x="4071934" y="1714488"/>
            <a:ext cx="3697935" cy="707886"/>
          </a:xfrm>
          <a:prstGeom prst="rect">
            <a:avLst/>
          </a:prstGeom>
        </p:spPr>
        <p:txBody>
          <a:bodyPr wrap="square">
            <a:spAutoFit/>
          </a:bodyPr>
          <a:lstStyle/>
          <a:p>
            <a:pPr algn="ctr"/>
            <a:r>
              <a:rPr lang="en-GB" sz="2000" b="1" cap="all" dirty="0" smtClean="0">
                <a:latin typeface="Times New Roman" pitchFamily="18" charset="0"/>
                <a:cs typeface="Times New Roman" pitchFamily="18" charset="0"/>
              </a:rPr>
              <a:t>LIBRARY MANAGEMENT SYSTEM</a:t>
            </a:r>
            <a:endParaRPr lang="en-US" sz="2000" b="1" dirty="0">
              <a:latin typeface="Times New Roman" pitchFamily="18" charset="0"/>
              <a:cs typeface="Times New Roman" pitchFamily="18" charset="0"/>
            </a:endParaRPr>
          </a:p>
        </p:txBody>
      </p:sp>
      <p:pic>
        <p:nvPicPr>
          <p:cNvPr id="5" name="Picture 4" descr="C:\Users\Shree\Downloads\cdac atc logo!.png"/>
          <p:cNvPicPr/>
          <p:nvPr/>
        </p:nvPicPr>
        <p:blipFill>
          <a:blip r:embed="rId3" cstate="print"/>
          <a:srcRect/>
          <a:stretch>
            <a:fillRect/>
          </a:stretch>
        </p:blipFill>
        <p:spPr bwMode="auto">
          <a:xfrm>
            <a:off x="2824162" y="2953515"/>
            <a:ext cx="3495675" cy="950970"/>
          </a:xfrm>
          <a:prstGeom prst="rect">
            <a:avLst/>
          </a:prstGeom>
          <a:noFill/>
          <a:ln w="9525">
            <a:noFill/>
            <a:miter lim="800000"/>
            <a:headEnd/>
            <a:tailEnd/>
          </a:ln>
        </p:spPr>
      </p:pic>
      <p:sp>
        <p:nvSpPr>
          <p:cNvPr id="7" name="Rectangle 6"/>
          <p:cNvSpPr/>
          <p:nvPr/>
        </p:nvSpPr>
        <p:spPr>
          <a:xfrm>
            <a:off x="2571736" y="4071942"/>
            <a:ext cx="3697935" cy="707886"/>
          </a:xfrm>
          <a:prstGeom prst="rect">
            <a:avLst/>
          </a:prstGeom>
        </p:spPr>
        <p:txBody>
          <a:bodyPr wrap="square">
            <a:spAutoFit/>
          </a:bodyPr>
          <a:lstStyle/>
          <a:p>
            <a:pPr algn="ctr"/>
            <a:r>
              <a:rPr lang="en-GB" sz="2000" b="1" cap="all" dirty="0" smtClean="0">
                <a:latin typeface="Times New Roman" pitchFamily="18" charset="0"/>
                <a:cs typeface="Times New Roman" pitchFamily="18" charset="0"/>
              </a:rPr>
              <a:t>LIBRARY MANAGEMENT SYSTEM</a:t>
            </a:r>
            <a:endParaRPr lang="en-US" sz="2000" b="1" dirty="0">
              <a:latin typeface="Times New Roman" pitchFamily="18" charset="0"/>
              <a:cs typeface="Times New Roman" pitchFamily="18" charset="0"/>
            </a:endParaRPr>
          </a:p>
        </p:txBody>
      </p:sp>
      <p:sp>
        <p:nvSpPr>
          <p:cNvPr id="22529" name="Rectangle 1"/>
          <p:cNvSpPr>
            <a:spLocks noChangeArrowheads="1"/>
          </p:cNvSpPr>
          <p:nvPr/>
        </p:nvSpPr>
        <p:spPr bwMode="auto">
          <a:xfrm>
            <a:off x="571472" y="4857760"/>
            <a:ext cx="7572428"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Projected  Guide:                                                     Submitted By: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Mrs.Prajkta</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Patil</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Mrs.Puja</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Ravindra</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Bansode</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smtClean="0">
                <a:latin typeface="Times New Roman" pitchFamily="18" charset="0"/>
                <a:ea typeface="Calibri" pitchFamily="34" charset="0"/>
                <a:cs typeface="Times New Roman" pitchFamily="18" charset="0"/>
              </a:rPr>
              <a:t>          </a:t>
            </a:r>
            <a:r>
              <a:rPr lang="en-US" sz="1400" b="1" dirty="0" err="1" smtClean="0">
                <a:latin typeface="Times New Roman" pitchFamily="18" charset="0"/>
                <a:ea typeface="Calibri" pitchFamily="34" charset="0"/>
                <a:cs typeface="Times New Roman" pitchFamily="18" charset="0"/>
              </a:rPr>
              <a:t>Mr.Bhanu</a:t>
            </a:r>
            <a:r>
              <a:rPr lang="en-US" sz="1400" b="1" dirty="0" smtClean="0">
                <a:latin typeface="Times New Roman" pitchFamily="18" charset="0"/>
                <a:ea typeface="Calibri" pitchFamily="34" charset="0"/>
                <a:cs typeface="Times New Roman" pitchFamily="18" charset="0"/>
              </a:rPr>
              <a:t>  Sir</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30" name="Rectangle 2"/>
          <p:cNvSpPr>
            <a:spLocks noChangeArrowheads="1"/>
          </p:cNvSpPr>
          <p:nvPr/>
        </p:nvSpPr>
        <p:spPr bwMode="auto">
          <a:xfrm>
            <a:off x="0" y="5929330"/>
            <a:ext cx="9411487"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CDAC  Advanced Computing Training School, ATC  NETCOM ,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Jaipur</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Rajsthan</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DFD</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fontScale="775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3200" i="0"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DFD</a:t>
            </a:r>
            <a:r>
              <a:rPr kumimoji="0" lang="en-GB" sz="3200" i="0"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means Data Flow Diagram</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6" name="Title 1"/>
          <p:cNvSpPr txBox="1">
            <a:spLocks/>
          </p:cNvSpPr>
          <p:nvPr/>
        </p:nvSpPr>
        <p:spPr>
          <a:xfrm>
            <a:off x="785786"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38914" name="Picture 2" descr="C:\Users\Shree\Desktop\images\xLibrary,P20Management,P20System,P20First,P20Level.jpeg.pagespeed.ic.RmB8HHFoy0.jpg"/>
          <p:cNvPicPr>
            <a:picLocks noChangeAspect="1" noChangeArrowheads="1"/>
          </p:cNvPicPr>
          <p:nvPr/>
        </p:nvPicPr>
        <p:blipFill>
          <a:blip r:embed="rId3"/>
          <a:srcRect/>
          <a:stretch>
            <a:fillRect/>
          </a:stretch>
        </p:blipFill>
        <p:spPr bwMode="auto">
          <a:xfrm>
            <a:off x="785786" y="1714489"/>
            <a:ext cx="7839075" cy="471490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DFD</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fontScale="775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3200" i="0"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DFD</a:t>
            </a:r>
            <a:r>
              <a:rPr kumimoji="0" lang="en-GB" sz="3200" i="0"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means Data Flow Diagram</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1030" name="Picture 6" descr="Library Management System Dataflow Diagram (DFD) FreeProjectz"/>
          <p:cNvPicPr>
            <a:picLocks noChangeAspect="1" noChangeArrowheads="1"/>
          </p:cNvPicPr>
          <p:nvPr/>
        </p:nvPicPr>
        <p:blipFill>
          <a:blip r:embed="rId3"/>
          <a:srcRect/>
          <a:stretch>
            <a:fillRect/>
          </a:stretch>
        </p:blipFill>
        <p:spPr bwMode="auto">
          <a:xfrm>
            <a:off x="155575" y="1785926"/>
            <a:ext cx="8848725" cy="464347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DFD</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fontScale="775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3200" i="0"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DFD</a:t>
            </a:r>
            <a:r>
              <a:rPr kumimoji="0" lang="en-GB" sz="3200" i="0"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means Data Flow Diagram</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5" name="Picture 6" descr="Library Management System Dataflow Diagram (DFD) FreeProjectz"/>
          <p:cNvPicPr>
            <a:picLocks noChangeAspect="1" noChangeArrowheads="1"/>
          </p:cNvPicPr>
          <p:nvPr/>
        </p:nvPicPr>
        <p:blipFill>
          <a:blip r:embed="rId3"/>
          <a:srcRect/>
          <a:stretch>
            <a:fillRect/>
          </a:stretch>
        </p:blipFill>
        <p:spPr bwMode="auto">
          <a:xfrm>
            <a:off x="642910" y="2357430"/>
            <a:ext cx="7643866" cy="428630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DFD</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fontScale="775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3200" i="0"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DFD</a:t>
            </a:r>
            <a:r>
              <a:rPr kumimoji="0" lang="en-GB" sz="3200" i="0"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means Data Flow Diagram</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1030" name="Picture 6" descr="Library Management System Dataflow Diagram (DFD) FreeProjectz"/>
          <p:cNvPicPr>
            <a:picLocks noChangeAspect="1" noChangeArrowheads="1"/>
          </p:cNvPicPr>
          <p:nvPr/>
        </p:nvPicPr>
        <p:blipFill>
          <a:blip r:embed="rId3"/>
          <a:srcRect/>
          <a:stretch>
            <a:fillRect/>
          </a:stretch>
        </p:blipFill>
        <p:spPr bwMode="auto">
          <a:xfrm>
            <a:off x="155575" y="1785926"/>
            <a:ext cx="8848725" cy="464347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4357718"/>
          </a:xfrm>
        </p:spPr>
        <p:txBody>
          <a:bodyPr>
            <a:normAutofit fontScale="90000"/>
          </a:bodyPr>
          <a:lstStyle/>
          <a:p>
            <a:pPr algn="l"/>
            <a:r>
              <a:rPr lang="en-GB" sz="3600" u="sng" dirty="0" smtClean="0">
                <a:solidFill>
                  <a:schemeClr val="bg1"/>
                </a:solidFill>
                <a:latin typeface="Times New Roman" pitchFamily="18" charset="0"/>
                <a:cs typeface="Times New Roman" pitchFamily="18" charset="0"/>
              </a:rPr>
              <a:t>Team </a:t>
            </a:r>
            <a:r>
              <a:rPr lang="en-GB" sz="3600" u="sng" dirty="0" err="1" smtClean="0">
                <a:solidFill>
                  <a:schemeClr val="bg1"/>
                </a:solidFill>
                <a:latin typeface="Times New Roman" pitchFamily="18" charset="0"/>
                <a:cs typeface="Times New Roman" pitchFamily="18" charset="0"/>
              </a:rPr>
              <a:t>Memebers</a:t>
            </a:r>
            <a:r>
              <a:rPr lang="en-GB" sz="3600" u="sng" dirty="0" smtClean="0">
                <a:solidFill>
                  <a:schemeClr val="bg1"/>
                </a:solidFill>
                <a:latin typeface="Times New Roman" pitchFamily="18" charset="0"/>
                <a:cs typeface="Times New Roman" pitchFamily="18" charset="0"/>
              </a:rPr>
              <a:t> and </a:t>
            </a:r>
            <a:r>
              <a:rPr lang="en-GB" sz="3600" u="sng" dirty="0" err="1" smtClean="0">
                <a:solidFill>
                  <a:schemeClr val="bg1"/>
                </a:solidFill>
                <a:latin typeface="Times New Roman" pitchFamily="18" charset="0"/>
                <a:cs typeface="Times New Roman" pitchFamily="18" charset="0"/>
              </a:rPr>
              <a:t>Rsponsibility</a:t>
            </a: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r>
              <a:rPr lang="en-GB" sz="2700" dirty="0" err="1" smtClean="0">
                <a:solidFill>
                  <a:schemeClr val="bg1"/>
                </a:solidFill>
                <a:latin typeface="Times New Roman" pitchFamily="18" charset="0"/>
                <a:cs typeface="Times New Roman" pitchFamily="18" charset="0"/>
              </a:rPr>
              <a:t>Puja</a:t>
            </a:r>
            <a:r>
              <a:rPr lang="en-GB" sz="2700" dirty="0" smtClean="0">
                <a:solidFill>
                  <a:schemeClr val="bg1"/>
                </a:solidFill>
                <a:latin typeface="Times New Roman" pitchFamily="18" charset="0"/>
                <a:cs typeface="Times New Roman" pitchFamily="18" charset="0"/>
              </a:rPr>
              <a:t> </a:t>
            </a:r>
            <a:r>
              <a:rPr lang="en-GB" sz="2700" dirty="0" err="1" smtClean="0">
                <a:solidFill>
                  <a:schemeClr val="bg1"/>
                </a:solidFill>
                <a:latin typeface="Times New Roman" pitchFamily="18" charset="0"/>
                <a:cs typeface="Times New Roman" pitchFamily="18" charset="0"/>
              </a:rPr>
              <a:t>Ravindra</a:t>
            </a:r>
            <a:r>
              <a:rPr lang="en-GB" sz="2700" dirty="0" smtClean="0">
                <a:solidFill>
                  <a:schemeClr val="bg1"/>
                </a:solidFill>
                <a:latin typeface="Times New Roman" pitchFamily="18" charset="0"/>
                <a:cs typeface="Times New Roman" pitchFamily="18" charset="0"/>
              </a:rPr>
              <a:t> </a:t>
            </a:r>
            <a:r>
              <a:rPr lang="en-GB" sz="2700" dirty="0" err="1" smtClean="0">
                <a:solidFill>
                  <a:schemeClr val="bg1"/>
                </a:solidFill>
                <a:latin typeface="Times New Roman" pitchFamily="18" charset="0"/>
                <a:cs typeface="Times New Roman" pitchFamily="18" charset="0"/>
              </a:rPr>
              <a:t>Bansode</a:t>
            </a:r>
            <a:r>
              <a:rPr lang="en-GB" sz="2400" b="0" dirty="0" smtClean="0">
                <a:solidFill>
                  <a:schemeClr val="bg1"/>
                </a:solidFill>
                <a:latin typeface="Times New Roman" pitchFamily="18" charset="0"/>
                <a:cs typeface="Times New Roman" pitchFamily="18" charset="0"/>
              </a:rPr>
              <a:t/>
            </a:r>
            <a:br>
              <a:rPr lang="en-GB" sz="2400" b="0"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r>
              <a:rPr lang="en-GB" sz="3600" b="0" dirty="0" smtClean="0">
                <a:solidFill>
                  <a:schemeClr val="bg1"/>
                </a:solidFill>
                <a:latin typeface="Times New Roman" pitchFamily="18" charset="0"/>
                <a:cs typeface="Times New Roman" pitchFamily="18" charset="0"/>
              </a:rPr>
              <a:t>Responsibility is working on all projects requirements , like design, source code, project report, </a:t>
            </a:r>
            <a:r>
              <a:rPr lang="en-GB" sz="3600" b="0" dirty="0" err="1" smtClean="0">
                <a:solidFill>
                  <a:schemeClr val="bg1"/>
                </a:solidFill>
                <a:latin typeface="Times New Roman" pitchFamily="18" charset="0"/>
                <a:cs typeface="Times New Roman" pitchFamily="18" charset="0"/>
              </a:rPr>
              <a:t>ppt</a:t>
            </a:r>
            <a:r>
              <a:rPr lang="en-GB" sz="3600" b="0" dirty="0" smtClean="0">
                <a:solidFill>
                  <a:schemeClr val="bg1"/>
                </a:solidFill>
                <a:latin typeface="Times New Roman" pitchFamily="18" charset="0"/>
                <a:cs typeface="Times New Roman" pitchFamily="18" charset="0"/>
              </a:rPr>
              <a:t> etc.</a:t>
            </a: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520" y="1071546"/>
            <a:ext cx="6840876" cy="1784196"/>
          </a:xfrm>
        </p:spPr>
        <p:txBody>
          <a:bodyPr>
            <a:normAutofit/>
          </a:bodyPr>
          <a:lstStyle/>
          <a:p>
            <a:pPr algn="ctr"/>
            <a:r>
              <a:rPr lang="en-GB" sz="3600" u="sng" dirty="0" smtClean="0">
                <a:solidFill>
                  <a:schemeClr val="bg1"/>
                </a:solidFill>
                <a:latin typeface="Times New Roman" pitchFamily="18" charset="0"/>
                <a:cs typeface="Times New Roman" pitchFamily="18" charset="0"/>
              </a:rPr>
              <a:t>FUTURE SCOPE</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5" name="Title 1"/>
          <p:cNvSpPr txBox="1">
            <a:spLocks/>
          </p:cNvSpPr>
          <p:nvPr/>
        </p:nvSpPr>
        <p:spPr>
          <a:xfrm>
            <a:off x="857223" y="2000239"/>
            <a:ext cx="7072363" cy="2428893"/>
          </a:xfrm>
          <a:prstGeom prst="rect">
            <a:avLst/>
          </a:prstGeom>
          <a:ln>
            <a:noFill/>
          </a:ln>
        </p:spPr>
        <p:txBody>
          <a:bodyPr vert="horz" lIns="0" tIns="0" rIns="18288" bIns="0" anchor="b">
            <a:normAutofit fontScale="25000" lnSpcReduction="20000"/>
            <a:scene3d>
              <a:camera prst="orthographicFront"/>
              <a:lightRig rig="freezing" dir="t">
                <a:rot lat="0" lon="0" rev="5640000"/>
              </a:lightRig>
            </a:scene3d>
            <a:sp3d prstMaterial="flat">
              <a:bevelT w="38100" h="38100"/>
              <a:contourClr>
                <a:schemeClr val="tx2"/>
              </a:contourClr>
            </a:sp3d>
          </a:bodyPr>
          <a:lstStyle/>
          <a:p>
            <a:pPr lvl="0">
              <a:spcBef>
                <a:spcPct val="0"/>
              </a:spcBef>
              <a:buFont typeface="Arial" pitchFamily="34" charset="0"/>
              <a:buChar char="•"/>
            </a:pPr>
            <a:r>
              <a:rPr lang="en-US" sz="9600" b="1" dirty="0" smtClean="0">
                <a:solidFill>
                  <a:schemeClr val="bg1"/>
                </a:solidFill>
                <a:latin typeface="Times New Roman" pitchFamily="18" charset="0"/>
                <a:cs typeface="Times New Roman" pitchFamily="18" charset="0"/>
              </a:rPr>
              <a:t>To </a:t>
            </a:r>
            <a:r>
              <a:rPr lang="en-US" sz="9600" b="1" dirty="0">
                <a:solidFill>
                  <a:schemeClr val="bg1"/>
                </a:solidFill>
                <a:latin typeface="Times New Roman" pitchFamily="18" charset="0"/>
                <a:cs typeface="Times New Roman" pitchFamily="18" charset="0"/>
              </a:rPr>
              <a:t>assist the </a:t>
            </a:r>
            <a:r>
              <a:rPr lang="en-US" sz="9600" b="1" dirty="0" smtClean="0">
                <a:solidFill>
                  <a:schemeClr val="bg1"/>
                </a:solidFill>
                <a:latin typeface="Times New Roman" pitchFamily="18" charset="0"/>
                <a:cs typeface="Times New Roman" pitchFamily="18" charset="0"/>
              </a:rPr>
              <a:t>staff </a:t>
            </a:r>
            <a:r>
              <a:rPr lang="en-US" sz="9600" b="1" dirty="0">
                <a:solidFill>
                  <a:schemeClr val="bg1"/>
                </a:solidFill>
                <a:latin typeface="Times New Roman" pitchFamily="18" charset="0"/>
                <a:cs typeface="Times New Roman" pitchFamily="18" charset="0"/>
              </a:rPr>
              <a:t>in capturing the effort spent on their </a:t>
            </a:r>
            <a:r>
              <a:rPr lang="en-US" sz="9600" b="1" dirty="0" smtClean="0">
                <a:solidFill>
                  <a:schemeClr val="bg1"/>
                </a:solidFill>
                <a:latin typeface="Times New Roman" pitchFamily="18" charset="0"/>
                <a:cs typeface="Times New Roman" pitchFamily="18" charset="0"/>
              </a:rPr>
              <a:t>respective working areas</a:t>
            </a:r>
            <a:r>
              <a:rPr lang="en-US" sz="9600" dirty="0" smtClean="0">
                <a:solidFill>
                  <a:schemeClr val="bg1"/>
                </a:solidFill>
                <a:latin typeface="Times New Roman" pitchFamily="18" charset="0"/>
                <a:cs typeface="Times New Roman" pitchFamily="18" charset="0"/>
              </a:rPr>
              <a:t>. To utilize resources in an efficient manner by increasing their productivity through automation. The system generates types of information that can be used for various purposes. </a:t>
            </a:r>
          </a:p>
          <a:p>
            <a:pPr lvl="0">
              <a:spcBef>
                <a:spcPct val="0"/>
              </a:spcBef>
            </a:pPr>
            <a:endParaRPr lang="en-US" sz="5100" dirty="0" smtClean="0">
              <a:solidFill>
                <a:schemeClr val="bg1"/>
              </a:solidFill>
              <a:latin typeface="Times New Roman" pitchFamily="18" charset="0"/>
              <a:cs typeface="Times New Roman" pitchFamily="18" charset="0"/>
            </a:endParaRPr>
          </a:p>
          <a:p>
            <a:pPr lvl="0">
              <a:spcBef>
                <a:spcPct val="0"/>
              </a:spcBef>
            </a:pPr>
            <a:endParaRPr kumimoji="0" lang="en-US" sz="51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a:p>
            <a:pPr lvl="0">
              <a:spcBef>
                <a:spcPct val="0"/>
              </a:spcBef>
            </a:pPr>
            <a:endParaRPr lang="en-US" sz="5100" b="1" u="sng"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a:p>
            <a:pPr lvl="0">
              <a:spcBef>
                <a:spcPct val="0"/>
              </a:spcBef>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6" name="Title 1"/>
          <p:cNvSpPr txBox="1">
            <a:spLocks/>
          </p:cNvSpPr>
          <p:nvPr/>
        </p:nvSpPr>
        <p:spPr>
          <a:xfrm>
            <a:off x="785786" y="4357694"/>
            <a:ext cx="6786610" cy="1928826"/>
          </a:xfrm>
          <a:prstGeom prst="rect">
            <a:avLst/>
          </a:prstGeom>
          <a:ln>
            <a:noFill/>
          </a:ln>
        </p:spPr>
        <p:txBody>
          <a:bodyPr vert="horz" lIns="0" tIns="0" rIns="18288" bIns="0" anchor="b">
            <a:normAutofit fontScale="25000" lnSpcReduction="20000"/>
            <a:scene3d>
              <a:camera prst="orthographicFront"/>
              <a:lightRig rig="freezing" dir="t">
                <a:rot lat="0" lon="0" rev="5640000"/>
              </a:lightRig>
            </a:scene3d>
            <a:sp3d prstMaterial="flat">
              <a:bevelT w="38100" h="38100"/>
              <a:contourClr>
                <a:schemeClr val="tx2"/>
              </a:contourClr>
            </a:sp3d>
          </a:bodyPr>
          <a:lstStyle/>
          <a:p>
            <a:pPr lvl="0">
              <a:spcBef>
                <a:spcPct val="0"/>
              </a:spcBef>
              <a:buFont typeface="Arial" pitchFamily="34" charset="0"/>
              <a:buChar char="•"/>
            </a:pPr>
            <a:r>
              <a:rPr lang="en-US" sz="9600" dirty="0">
                <a:solidFill>
                  <a:schemeClr val="bg1"/>
                </a:solidFill>
                <a:latin typeface="Times New Roman" pitchFamily="18" charset="0"/>
                <a:cs typeface="Times New Roman" pitchFamily="18" charset="0"/>
              </a:rPr>
              <a:t>L</a:t>
            </a:r>
            <a:r>
              <a:rPr lang="en-US" sz="9600" dirty="0" smtClean="0">
                <a:solidFill>
                  <a:schemeClr val="bg1"/>
                </a:solidFill>
                <a:latin typeface="Times New Roman" pitchFamily="18" charset="0"/>
                <a:cs typeface="Times New Roman" pitchFamily="18" charset="0"/>
              </a:rPr>
              <a:t>ibrary </a:t>
            </a:r>
            <a:r>
              <a:rPr lang="en-US" sz="9600" dirty="0">
                <a:solidFill>
                  <a:schemeClr val="bg1"/>
                </a:solidFill>
                <a:latin typeface="Times New Roman" pitchFamily="18" charset="0"/>
                <a:cs typeface="Times New Roman" pitchFamily="18" charset="0"/>
              </a:rPr>
              <a:t>M</a:t>
            </a:r>
            <a:r>
              <a:rPr lang="en-US" sz="9600" dirty="0" smtClean="0">
                <a:solidFill>
                  <a:schemeClr val="bg1"/>
                </a:solidFill>
                <a:latin typeface="Times New Roman" pitchFamily="18" charset="0"/>
                <a:cs typeface="Times New Roman" pitchFamily="18" charset="0"/>
              </a:rPr>
              <a:t>anagement System are to </a:t>
            </a:r>
            <a:r>
              <a:rPr lang="en-US" sz="9600" b="1" dirty="0" smtClean="0">
                <a:solidFill>
                  <a:schemeClr val="bg1"/>
                </a:solidFill>
                <a:latin typeface="Times New Roman" pitchFamily="18" charset="0"/>
                <a:cs typeface="Times New Roman" pitchFamily="18" charset="0"/>
              </a:rPr>
              <a:t>reduce overheads and increase productivity</a:t>
            </a:r>
            <a:r>
              <a:rPr lang="en-US" sz="9600" dirty="0" smtClean="0">
                <a:solidFill>
                  <a:schemeClr val="bg1"/>
                </a:solidFill>
                <a:latin typeface="Times New Roman" pitchFamily="18" charset="0"/>
                <a:cs typeface="Times New Roman" pitchFamily="18" charset="0"/>
              </a:rPr>
              <a:t>. The librarians can maintain all library functions easily. In short, this system supports keeping the records of all transactions of the books available in the library</a:t>
            </a:r>
            <a:r>
              <a:rPr lang="en-US" sz="9600" dirty="0" smtClean="0">
                <a:solidFill>
                  <a:schemeClr val="bg1"/>
                </a:solidFill>
              </a:rPr>
              <a:t>.</a:t>
            </a:r>
            <a:endParaRPr lang="en-US" sz="9600" dirty="0" smtClean="0">
              <a:solidFill>
                <a:schemeClr val="bg1"/>
              </a:solidFill>
              <a:latin typeface="Times New Roman" pitchFamily="18" charset="0"/>
              <a:cs typeface="Times New Roman" pitchFamily="18" charset="0"/>
            </a:endParaRPr>
          </a:p>
          <a:p>
            <a:pPr lvl="0">
              <a:spcBef>
                <a:spcPct val="0"/>
              </a:spcBef>
            </a:pPr>
            <a:endParaRPr lang="en-US" sz="5100" dirty="0" smtClean="0">
              <a:solidFill>
                <a:schemeClr val="bg1"/>
              </a:solidFill>
              <a:latin typeface="Times New Roman" pitchFamily="18" charset="0"/>
              <a:cs typeface="Times New Roman" pitchFamily="18" charset="0"/>
            </a:endParaRPr>
          </a:p>
          <a:p>
            <a:pPr lvl="0">
              <a:spcBef>
                <a:spcPct val="0"/>
              </a:spcBef>
            </a:pPr>
            <a:endParaRPr kumimoji="0" lang="en-US" sz="51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a:p>
            <a:pPr lvl="0">
              <a:spcBef>
                <a:spcPct val="0"/>
              </a:spcBef>
            </a:pPr>
            <a:endParaRPr lang="en-US" sz="5100" b="1" u="sng"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a:p>
            <a:pPr lvl="0">
              <a:spcBef>
                <a:spcPct val="0"/>
              </a:spcBef>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520" y="3000372"/>
            <a:ext cx="6840876" cy="1500198"/>
          </a:xfrm>
        </p:spPr>
        <p:txBody>
          <a:bodyPr>
            <a:normAutofit fontScale="90000"/>
          </a:bodyPr>
          <a:lstStyle/>
          <a:p>
            <a:pPr algn="ctr"/>
            <a:r>
              <a:rPr lang="en-GB" sz="5300" u="sng" dirty="0" smtClean="0">
                <a:solidFill>
                  <a:schemeClr val="bg1"/>
                </a:solidFill>
                <a:latin typeface="Times New Roman" pitchFamily="18" charset="0"/>
                <a:cs typeface="Times New Roman" pitchFamily="18" charset="0"/>
              </a:rPr>
              <a:t>THANK YOU</a:t>
            </a: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6" name="Title 1"/>
          <p:cNvSpPr txBox="1">
            <a:spLocks/>
          </p:cNvSpPr>
          <p:nvPr/>
        </p:nvSpPr>
        <p:spPr>
          <a:xfrm>
            <a:off x="785786" y="4357694"/>
            <a:ext cx="6786610" cy="1928826"/>
          </a:xfrm>
          <a:prstGeom prst="rect">
            <a:avLst/>
          </a:prstGeom>
          <a:ln>
            <a:noFill/>
          </a:ln>
        </p:spPr>
        <p:txBody>
          <a:bodyPr vert="horz" lIns="0" tIns="0" rIns="18288" bIns="0" anchor="b">
            <a:normAutofit fontScale="55000" lnSpcReduction="20000"/>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lang="en-US" sz="5100" dirty="0" smtClean="0">
              <a:solidFill>
                <a:schemeClr val="bg1"/>
              </a:solidFill>
              <a:latin typeface="Times New Roman" pitchFamily="18" charset="0"/>
              <a:cs typeface="Times New Roman" pitchFamily="18" charset="0"/>
            </a:endParaRPr>
          </a:p>
          <a:p>
            <a:pPr lvl="0">
              <a:spcBef>
                <a:spcPct val="0"/>
              </a:spcBef>
            </a:pPr>
            <a:endParaRPr kumimoji="0" lang="en-US" sz="51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a:p>
            <a:pPr lvl="0">
              <a:spcBef>
                <a:spcPct val="0"/>
              </a:spcBef>
            </a:pPr>
            <a:endParaRPr lang="en-US" sz="5100" b="1" u="sng"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a:p>
            <a:pPr lvl="0">
              <a:spcBef>
                <a:spcPct val="0"/>
              </a:spcBef>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6929486" cy="3500462"/>
          </a:xfrm>
        </p:spPr>
        <p:txBody>
          <a:bodyPr>
            <a:normAutofit/>
          </a:bodyPr>
          <a:lstStyle/>
          <a:p>
            <a:r>
              <a:rPr lang="en-GB" sz="4400" dirty="0" smtClean="0">
                <a:solidFill>
                  <a:schemeClr val="bg1"/>
                </a:solidFill>
                <a:latin typeface="Times New Roman" pitchFamily="18" charset="0"/>
                <a:cs typeface="Times New Roman" pitchFamily="18" charset="0"/>
              </a:rPr>
              <a:t>LIBRARY  MANAGEMENT SYSTEM</a:t>
            </a:r>
            <a:endParaRPr lang="en-US" sz="4400"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60" y="428604"/>
            <a:ext cx="5143536" cy="928694"/>
          </a:xfrm>
        </p:spPr>
        <p:txBody>
          <a:bodyPr>
            <a:normAutofit/>
          </a:bodyPr>
          <a:lstStyle/>
          <a:p>
            <a:pPr algn="ctr"/>
            <a:r>
              <a:rPr lang="en-GB" sz="4400" u="sng" dirty="0" smtClean="0">
                <a:solidFill>
                  <a:schemeClr val="bg1"/>
                </a:solidFill>
                <a:latin typeface="Times New Roman" pitchFamily="18" charset="0"/>
                <a:cs typeface="Times New Roman" pitchFamily="18" charset="0"/>
              </a:rPr>
              <a:t>INTRODUCTION</a:t>
            </a:r>
            <a:endParaRPr lang="en-US" sz="4400" u="sng" dirty="0">
              <a:solidFill>
                <a:schemeClr val="bg1"/>
              </a:solidFill>
              <a:latin typeface="Times New Roman" pitchFamily="18" charset="0"/>
              <a:cs typeface="Times New Roman" pitchFamily="18" charset="0"/>
            </a:endParaRPr>
          </a:p>
        </p:txBody>
      </p:sp>
      <p:sp>
        <p:nvSpPr>
          <p:cNvPr id="4" name="Title 1"/>
          <p:cNvSpPr txBox="1">
            <a:spLocks/>
          </p:cNvSpPr>
          <p:nvPr/>
        </p:nvSpPr>
        <p:spPr>
          <a:xfrm>
            <a:off x="285720" y="1785926"/>
            <a:ext cx="7439076" cy="571504"/>
          </a:xfrm>
          <a:prstGeom prst="rect">
            <a:avLst/>
          </a:prstGeom>
          <a:ln>
            <a:noFill/>
          </a:ln>
        </p:spPr>
        <p:txBody>
          <a:bodyPr vert="horz" lIns="0" tIns="0" rIns="18288" bIns="0" anchor="b">
            <a:normAutofit fontScale="925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GB" sz="2400"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Library Management System is an application that is helpful for all student , teachers and any on</a:t>
            </a: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5" name="Title 1"/>
          <p:cNvSpPr txBox="1">
            <a:spLocks/>
          </p:cNvSpPr>
          <p:nvPr/>
        </p:nvSpPr>
        <p:spPr>
          <a:xfrm>
            <a:off x="281354" y="2500306"/>
            <a:ext cx="7595842" cy="1143008"/>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GB" sz="2400"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Library Management System is software that is designed to manage all the functions of a library.</a:t>
            </a: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6" name="Title 1"/>
          <p:cNvSpPr txBox="1">
            <a:spLocks/>
          </p:cNvSpPr>
          <p:nvPr/>
        </p:nvSpPr>
        <p:spPr>
          <a:xfrm>
            <a:off x="285720" y="3500438"/>
            <a:ext cx="7429552" cy="1000132"/>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GB" sz="2400"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Library Management System is software that is designed to manage all the functions of a library.</a:t>
            </a: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7" name="Title 1"/>
          <p:cNvSpPr txBox="1">
            <a:spLocks/>
          </p:cNvSpPr>
          <p:nvPr/>
        </p:nvSpPr>
        <p:spPr>
          <a:xfrm>
            <a:off x="357158" y="3652838"/>
            <a:ext cx="7510514" cy="199074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GB" sz="2400"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Library Management System is completely automates all your library’s activities.</a:t>
            </a: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a:bodyPr>
          <a:lstStyle/>
          <a:p>
            <a:pPr algn="ctr"/>
            <a:r>
              <a:rPr lang="en-GB" sz="3600" u="sng" dirty="0" smtClean="0">
                <a:solidFill>
                  <a:schemeClr val="bg1"/>
                </a:solidFill>
                <a:latin typeface="Times New Roman" pitchFamily="18" charset="0"/>
                <a:cs typeface="Times New Roman" pitchFamily="18" charset="0"/>
              </a:rPr>
              <a:t>LIBRARY  MANAGEMENT SYSTEM USES</a:t>
            </a: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2357454"/>
          </a:xfrm>
          <a:prstGeom prst="rect">
            <a:avLst/>
          </a:prstGeom>
          <a:ln>
            <a:noFill/>
          </a:ln>
        </p:spPr>
        <p:txBody>
          <a:bodyPr vert="horz" lIns="0" tIns="0" rIns="18288" bIns="0" anchor="b">
            <a:normAutofit fontScale="325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GB" sz="7400" i="0" u="none"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Library</a:t>
            </a:r>
            <a:r>
              <a:rPr kumimoji="0" lang="en-GB" sz="7400" i="0" u="none"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Management System is a software for monitoring and controlling the transaction in library.</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n-GB" sz="7400" baseline="0" dirty="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GB" sz="7400" i="0" u="none"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Which is mainly focus on  basic library operation.</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n-GB" sz="7400"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GB" sz="7400" i="0" u="none"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The system requirement  in library management system focuses on  the  possibility of search books by title, author  or subject by member </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USES CASE</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235745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r>
              <a:rPr lang="en-US" sz="2400" dirty="0" smtClean="0">
                <a:solidFill>
                  <a:schemeClr val="bg1"/>
                </a:solidFill>
                <a:latin typeface="Times New Roman" pitchFamily="18" charset="0"/>
                <a:cs typeface="Times New Roman" pitchFamily="18" charset="0"/>
              </a:rPr>
              <a:t>Use </a:t>
            </a:r>
            <a:r>
              <a:rPr lang="en-US" sz="2400" dirty="0">
                <a:solidFill>
                  <a:schemeClr val="bg1"/>
                </a:solidFill>
                <a:latin typeface="Times New Roman" pitchFamily="18" charset="0"/>
                <a:cs typeface="Times New Roman" pitchFamily="18" charset="0"/>
              </a:rPr>
              <a:t>cases of the Library Management System: </a:t>
            </a:r>
            <a:r>
              <a:rPr lang="en-US" sz="2400" b="1" dirty="0">
                <a:solidFill>
                  <a:schemeClr val="bg1"/>
                </a:solidFill>
                <a:latin typeface="Times New Roman" pitchFamily="18" charset="0"/>
                <a:cs typeface="Times New Roman" pitchFamily="18" charset="0"/>
              </a:rPr>
              <a:t>Add/Remove/Edit book</a:t>
            </a:r>
            <a:r>
              <a:rPr lang="en-US" sz="2400" dirty="0">
                <a:solidFill>
                  <a:schemeClr val="bg1"/>
                </a:solidFill>
                <a:latin typeface="Times New Roman" pitchFamily="18" charset="0"/>
                <a:cs typeface="Times New Roman" pitchFamily="18" charset="0"/>
              </a:rPr>
              <a:t>: To add, remove or modify a book or book item. Search catalog: To search books by title, author, subject or publication date. Register new account/cancel membership: To add a new member or cancel the membership of an existing member.</a:t>
            </a: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USES CASE</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235745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r>
              <a:rPr lang="en-US" sz="2400" b="1" dirty="0">
                <a:solidFill>
                  <a:schemeClr val="bg1"/>
                </a:solidFill>
                <a:latin typeface="Times New Roman" pitchFamily="18" charset="0"/>
                <a:cs typeface="Times New Roman" pitchFamily="18" charset="0"/>
              </a:rPr>
              <a:t>Use case diagrams</a:t>
            </a:r>
            <a:r>
              <a:rPr lang="en-US" sz="2400" dirty="0">
                <a:solidFill>
                  <a:schemeClr val="bg1"/>
                </a:solidFill>
                <a:latin typeface="Times New Roman" pitchFamily="18" charset="0"/>
                <a:cs typeface="Times New Roman" pitchFamily="18" charset="0"/>
              </a:rPr>
              <a:t> referred as a Behavior model or diagram. It simply describes and displays the relation or interaction between the users or customers and providers of application service or the system. It describes different actions that a system performs in collaboration to achieve something with one or more users of the system. Use case diagram is used a lot nowadays to manage the system</a:t>
            </a:r>
            <a:r>
              <a:rPr lang="en-US" sz="2400" dirty="0">
                <a:latin typeface="Times New Roman" pitchFamily="18" charset="0"/>
                <a:cs typeface="Times New Roman" pitchFamily="18" charset="0"/>
              </a:rPr>
              <a:t>.</a:t>
            </a: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USES CASE</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pic>
        <p:nvPicPr>
          <p:cNvPr id="1026" name="Picture 2" descr="C:\Users\Shree\Desktop\images\Untitled2741.png"/>
          <p:cNvPicPr>
            <a:picLocks noChangeAspect="1" noChangeArrowheads="1"/>
          </p:cNvPicPr>
          <p:nvPr/>
        </p:nvPicPr>
        <p:blipFill>
          <a:blip r:embed="rId3"/>
          <a:srcRect/>
          <a:stretch>
            <a:fillRect/>
          </a:stretch>
        </p:blipFill>
        <p:spPr bwMode="auto">
          <a:xfrm>
            <a:off x="1785918" y="1928802"/>
            <a:ext cx="5287963" cy="46783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UML DIAGRAMS</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643182"/>
            <a:ext cx="6929486" cy="571504"/>
          </a:xfrm>
          <a:prstGeom prst="rect">
            <a:avLst/>
          </a:prstGeom>
          <a:ln>
            <a:noFill/>
          </a:ln>
        </p:spPr>
        <p:txBody>
          <a:bodyPr vert="horz" lIns="0" tIns="0" rIns="18288" bIns="0" anchor="b">
            <a:normAutofit fontScale="750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GB" sz="2500" dirty="0" smtClean="0">
                <a:solidFill>
                  <a:schemeClr val="bg1"/>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UML Diagram’s is Unified Modelling Language</a:t>
            </a: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10242" name="AutoShape 2" descr="Library Management Syste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Library Management Syste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Library Management Syste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Library Management Syste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9" name="Picture 9"/>
          <p:cNvPicPr>
            <a:picLocks noChangeAspect="1" noChangeArrowheads="1"/>
          </p:cNvPicPr>
          <p:nvPr/>
        </p:nvPicPr>
        <p:blipFill>
          <a:blip r:embed="rId3"/>
          <a:srcRect/>
          <a:stretch>
            <a:fillRect/>
          </a:stretch>
        </p:blipFill>
        <p:spPr bwMode="auto">
          <a:xfrm>
            <a:off x="1176338" y="3071810"/>
            <a:ext cx="6791325" cy="350046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6929486" cy="1143008"/>
          </a:xfrm>
        </p:spPr>
        <p:txBody>
          <a:bodyPr>
            <a:normAutofit fontScale="90000"/>
          </a:bodyPr>
          <a:lstStyle/>
          <a:p>
            <a:pPr algn="ctr"/>
            <a:r>
              <a:rPr lang="en-GB" sz="3600" u="sng" dirty="0" smtClean="0">
                <a:solidFill>
                  <a:schemeClr val="bg1"/>
                </a:solidFill>
                <a:latin typeface="Times New Roman" pitchFamily="18" charset="0"/>
                <a:cs typeface="Times New Roman" pitchFamily="18" charset="0"/>
              </a:rPr>
              <a:t>LIBRARY  MANAGEMENT SYSTEM DFD</a:t>
            </a:r>
            <a:br>
              <a:rPr lang="en-GB" sz="3600" u="sng" dirty="0" smtClean="0">
                <a:solidFill>
                  <a:schemeClr val="bg1"/>
                </a:solidFill>
                <a:latin typeface="Times New Roman" pitchFamily="18" charset="0"/>
                <a:cs typeface="Times New Roman" pitchFamily="18" charset="0"/>
              </a:rPr>
            </a:br>
            <a:r>
              <a:rPr lang="en-GB" sz="3600" u="sng" dirty="0" smtClean="0">
                <a:solidFill>
                  <a:schemeClr val="bg1"/>
                </a:solidFill>
                <a:latin typeface="Times New Roman" pitchFamily="18" charset="0"/>
                <a:cs typeface="Times New Roman" pitchFamily="18" charset="0"/>
              </a:rPr>
              <a:t/>
            </a:r>
            <a:br>
              <a:rPr lang="en-GB" sz="3600" u="sng" dirty="0" smtClean="0">
                <a:solidFill>
                  <a:schemeClr val="bg1"/>
                </a:solidFill>
                <a:latin typeface="Times New Roman" pitchFamily="18" charset="0"/>
                <a:cs typeface="Times New Roman" pitchFamily="18" charset="0"/>
              </a:rPr>
            </a:br>
            <a:endParaRPr lang="en-US" sz="3600" u="sng"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795310" y="2928934"/>
            <a:ext cx="6929486" cy="107157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endParaRPr kumimoji="0" lang="en-US" sz="2400"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4" name="Title 1"/>
          <p:cNvSpPr txBox="1">
            <a:spLocks/>
          </p:cNvSpPr>
          <p:nvPr/>
        </p:nvSpPr>
        <p:spPr>
          <a:xfrm>
            <a:off x="795310" y="2000240"/>
            <a:ext cx="6929486" cy="1000132"/>
          </a:xfrm>
          <a:prstGeom prst="rect">
            <a:avLst/>
          </a:prstGeom>
          <a:ln>
            <a:noFill/>
          </a:ln>
        </p:spPr>
        <p:txBody>
          <a:bodyPr vert="horz" lIns="0" tIns="0" rIns="18288" bIns="0" anchor="b">
            <a:normAutofit fontScale="77500" lnSpcReduction="20000"/>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3200" i="0"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DFD</a:t>
            </a:r>
            <a:r>
              <a:rPr kumimoji="0" lang="en-GB" sz="3200" i="0" strike="noStrike" kern="1200" cap="none" spc="0" normalizeH="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means Data Flow Diagram</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a:r>
            <a:br>
              <a:rPr kumimoji="0" lang="en-GB" sz="3600" b="1" i="0" u="sng" strike="noStrike" kern="1200" cap="none" spc="0" normalizeH="0" baseline="0" noProof="0" dirty="0" smtClean="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br>
            <a:endParaRPr kumimoji="0" lang="en-US" sz="3600" b="1" i="0" u="sng"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1031" name="Picture 7" descr="C:\Users\Shree\Desktop\images\xLibrary,P20Management,P20System,P20Zero,P20Level.jpeg.pagespeed.ic.39c4ILxZSs.jpg"/>
          <p:cNvPicPr>
            <a:picLocks noChangeAspect="1" noChangeArrowheads="1"/>
          </p:cNvPicPr>
          <p:nvPr/>
        </p:nvPicPr>
        <p:blipFill>
          <a:blip r:embed="rId3"/>
          <a:srcRect/>
          <a:stretch>
            <a:fillRect/>
          </a:stretch>
        </p:blipFill>
        <p:spPr bwMode="auto">
          <a:xfrm>
            <a:off x="1357313" y="2357429"/>
            <a:ext cx="6429375" cy="416719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599</TotalTime>
  <Words>307</Words>
  <Application>Microsoft Office PowerPoint</Application>
  <PresentationFormat>On-screen Show (4:3)</PresentationFormat>
  <Paragraphs>74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PROJECT pRESENTATION</vt:lpstr>
      <vt:lpstr>LIBRARY  MANAGEMENT SYSTEM</vt:lpstr>
      <vt:lpstr>INTRODUCTION</vt:lpstr>
      <vt:lpstr>LIBRARY  MANAGEMENT SYSTEM USES</vt:lpstr>
      <vt:lpstr>LIBRARY  MANAGEMENT SYSTEM USES CASE </vt:lpstr>
      <vt:lpstr>LIBRARY  MANAGEMENT SYSTEM USES CASE </vt:lpstr>
      <vt:lpstr>LIBRARY  MANAGEMENT SYSTEM USES CASE </vt:lpstr>
      <vt:lpstr>LIBRARY  MANAGEMENT SYSTEM UML DIAGRAMS </vt:lpstr>
      <vt:lpstr>LIBRARY  MANAGEMENT SYSTEM DFD  </vt:lpstr>
      <vt:lpstr>LIBRARY  MANAGEMENT SYSTEM DFD  </vt:lpstr>
      <vt:lpstr>LIBRARY  MANAGEMENT SYSTEM DFD  </vt:lpstr>
      <vt:lpstr>LIBRARY  MANAGEMENT SYSTEM DFD  </vt:lpstr>
      <vt:lpstr>LIBRARY  MANAGEMENT SYSTEM DFD  </vt:lpstr>
      <vt:lpstr>Team Memebers and Rsponsibility  Puja Ravindra Bansode  Responsibility is working on all projects requirements , like design, source code, project report, ppt etc.  </vt:lpstr>
      <vt:lpstr>FUTURE SCOPE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Shree</dc:creator>
  <cp:lastModifiedBy>Shree</cp:lastModifiedBy>
  <cp:revision>28</cp:revision>
  <dcterms:created xsi:type="dcterms:W3CDTF">2022-04-14T07:07:23Z</dcterms:created>
  <dcterms:modified xsi:type="dcterms:W3CDTF">2022-04-16T15:11:07Z</dcterms:modified>
</cp:coreProperties>
</file>