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handoutMasterIdLst>
    <p:handoutMasterId r:id="rId16"/>
  </p:handoutMasterIdLst>
  <p:sldIdLst>
    <p:sldId id="256" r:id="rId2"/>
    <p:sldId id="271" r:id="rId3"/>
    <p:sldId id="279" r:id="rId4"/>
    <p:sldId id="280" r:id="rId5"/>
    <p:sldId id="257" r:id="rId6"/>
    <p:sldId id="283" r:id="rId7"/>
    <p:sldId id="287" r:id="rId8"/>
    <p:sldId id="286" r:id="rId9"/>
    <p:sldId id="284" r:id="rId10"/>
    <p:sldId id="285" r:id="rId11"/>
    <p:sldId id="290" r:id="rId12"/>
    <p:sldId id="282" r:id="rId13"/>
    <p:sldId id="2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71"/>
            <p14:sldId id="279"/>
            <p14:sldId id="280"/>
            <p14:sldId id="257"/>
            <p14:sldId id="283"/>
            <p14:sldId id="287"/>
            <p14:sldId id="286"/>
            <p14:sldId id="284"/>
            <p14:sldId id="285"/>
            <p14:sldId id="290"/>
            <p14:sldId id="282"/>
            <p14:sldId id="28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5D4D"/>
    <a:srgbClr val="D24726"/>
    <a:srgbClr val="404040"/>
    <a:srgbClr val="FF9B45"/>
    <a:srgbClr val="DD462F"/>
    <a:srgbClr val="F8CFB6"/>
    <a:srgbClr val="F8CAB6"/>
    <a:srgbClr val="923922"/>
    <a:srgbClr val="F5F5F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72" d="100"/>
          <a:sy n="72" d="100"/>
        </p:scale>
        <p:origin x="61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5.png"/></Relationships>
</file>

<file path=ppt/diagrams/_rels/data2.xml.rels><?xml version="1.0" encoding="UTF-8" standalone="yes"?>
<Relationships xmlns="http://schemas.openxmlformats.org/package/2006/relationships"><Relationship Id="rId1" Type="http://schemas.openxmlformats.org/officeDocument/2006/relationships/image" Target="../media/image9.png"/></Relationships>
</file>

<file path=ppt/diagrams/_rels/data3.xml.rels><?xml version="1.0" encoding="UTF-8" standalone="yes"?>
<Relationships xmlns="http://schemas.openxmlformats.org/package/2006/relationships"><Relationship Id="rId2" Type="http://schemas.microsoft.com/office/2007/relationships/hdphoto" Target="../media/hdphoto2.wdp"/><Relationship Id="rId1"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1" Type="http://schemas.openxmlformats.org/officeDocument/2006/relationships/image" Target="../media/image9.png"/></Relationships>
</file>

<file path=ppt/diagrams/_rels/drawing3.xml.rels><?xml version="1.0" encoding="UTF-8" standalone="yes"?>
<Relationships xmlns="http://schemas.openxmlformats.org/package/2006/relationships"><Relationship Id="rId2" Type="http://schemas.microsoft.com/office/2007/relationships/hdphoto" Target="../media/hdphoto2.wdp"/><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4973DC-800A-4A9C-9E6D-A684403EC304}" type="doc">
      <dgm:prSet loTypeId="urn:microsoft.com/office/officeart/2008/layout/BendingPictureBlocks" loCatId="picture" qsTypeId="urn:microsoft.com/office/officeart/2005/8/quickstyle/simple5" qsCatId="simple" csTypeId="urn:microsoft.com/office/officeart/2005/8/colors/accent1_2" csCatId="accent1" phldr="1"/>
      <dgm:spPr/>
    </dgm:pt>
    <dgm:pt modelId="{42F52678-50BA-4EEF-BCD8-5DD0C4282560}">
      <dgm:prSet phldrT="[Text]"/>
      <dgm:spPr/>
      <dgm:t>
        <a:bodyPr/>
        <a:lstStyle/>
        <a:p>
          <a:r>
            <a:rPr lang="en-IN" dirty="0">
              <a:latin typeface="Times New Roman" panose="02020603050405020304" pitchFamily="18" charset="0"/>
              <a:cs typeface="Times New Roman" panose="02020603050405020304" pitchFamily="18" charset="0"/>
            </a:rPr>
            <a:t>Use Case</a:t>
          </a:r>
        </a:p>
        <a:p>
          <a:r>
            <a:rPr lang="en-IN" dirty="0">
              <a:latin typeface="Times New Roman" panose="02020603050405020304" pitchFamily="18" charset="0"/>
              <a:cs typeface="Times New Roman" panose="02020603050405020304" pitchFamily="18" charset="0"/>
            </a:rPr>
            <a:t>Diagram</a:t>
          </a:r>
        </a:p>
      </dgm:t>
    </dgm:pt>
    <dgm:pt modelId="{436BA92A-E411-4735-94CC-929DE40104E5}" type="parTrans" cxnId="{7789E4AA-30A2-48D3-B77B-E65294DB1330}">
      <dgm:prSet/>
      <dgm:spPr/>
      <dgm:t>
        <a:bodyPr/>
        <a:lstStyle/>
        <a:p>
          <a:endParaRPr lang="en-IN"/>
        </a:p>
      </dgm:t>
    </dgm:pt>
    <dgm:pt modelId="{B8BE8C5B-F84D-431F-BA84-8973F140C70B}" type="sibTrans" cxnId="{7789E4AA-30A2-48D3-B77B-E65294DB1330}">
      <dgm:prSet/>
      <dgm:spPr/>
      <dgm:t>
        <a:bodyPr/>
        <a:lstStyle/>
        <a:p>
          <a:endParaRPr lang="en-IN"/>
        </a:p>
      </dgm:t>
    </dgm:pt>
    <dgm:pt modelId="{EAEE3641-1D1F-4E4E-A1B0-DD3F7BC1580A}" type="pres">
      <dgm:prSet presAssocID="{0E4973DC-800A-4A9C-9E6D-A684403EC304}" presName="Name0" presStyleCnt="0">
        <dgm:presLayoutVars>
          <dgm:dir/>
          <dgm:resizeHandles/>
        </dgm:presLayoutVars>
      </dgm:prSet>
      <dgm:spPr/>
    </dgm:pt>
    <dgm:pt modelId="{F95AA15B-7228-4E0B-84E0-28F4B1A3F6BE}" type="pres">
      <dgm:prSet presAssocID="{42F52678-50BA-4EEF-BCD8-5DD0C4282560}" presName="composite" presStyleCnt="0"/>
      <dgm:spPr/>
    </dgm:pt>
    <dgm:pt modelId="{2BD7BF0F-3FC8-47E5-9223-4EC92624A287}" type="pres">
      <dgm:prSet presAssocID="{42F52678-50BA-4EEF-BCD8-5DD0C4282560}" presName="rect1" presStyleLbl="bgImgPlace1" presStyleIdx="0" presStyleCnt="1" custScaleX="169837" custScaleY="110104"/>
      <dgm:spPr>
        <a:blipFill>
          <a:blip xmlns:r="http://schemas.openxmlformats.org/officeDocument/2006/relationships" r:embed="rId1"/>
          <a:srcRect/>
          <a:stretch>
            <a:fillRect t="-3000" b="-3000"/>
          </a:stretch>
        </a:blipFill>
      </dgm:spPr>
    </dgm:pt>
    <dgm:pt modelId="{2AC7EA4B-3800-4B2F-8859-74D5B3136C22}" type="pres">
      <dgm:prSet presAssocID="{42F52678-50BA-4EEF-BCD8-5DD0C4282560}" presName="rect2" presStyleLbl="node1" presStyleIdx="0" presStyleCnt="1" custScaleX="64767" custScaleY="31893" custLinFactNeighborX="8618" custLinFactNeighborY="16784">
        <dgm:presLayoutVars>
          <dgm:bulletEnabled val="1"/>
        </dgm:presLayoutVars>
      </dgm:prSet>
      <dgm:spPr/>
    </dgm:pt>
  </dgm:ptLst>
  <dgm:cxnLst>
    <dgm:cxn modelId="{12C8833B-F86F-4664-A5A0-8404A51B8177}" type="presOf" srcId="{42F52678-50BA-4EEF-BCD8-5DD0C4282560}" destId="{2AC7EA4B-3800-4B2F-8859-74D5B3136C22}" srcOrd="0" destOrd="0" presId="urn:microsoft.com/office/officeart/2008/layout/BendingPictureBlocks"/>
    <dgm:cxn modelId="{7789E4AA-30A2-48D3-B77B-E65294DB1330}" srcId="{0E4973DC-800A-4A9C-9E6D-A684403EC304}" destId="{42F52678-50BA-4EEF-BCD8-5DD0C4282560}" srcOrd="0" destOrd="0" parTransId="{436BA92A-E411-4735-94CC-929DE40104E5}" sibTransId="{B8BE8C5B-F84D-431F-BA84-8973F140C70B}"/>
    <dgm:cxn modelId="{9599F1E7-0555-4B58-95E9-F99F40AE25B2}" type="presOf" srcId="{0E4973DC-800A-4A9C-9E6D-A684403EC304}" destId="{EAEE3641-1D1F-4E4E-A1B0-DD3F7BC1580A}" srcOrd="0" destOrd="0" presId="urn:microsoft.com/office/officeart/2008/layout/BendingPictureBlocks"/>
    <dgm:cxn modelId="{9C035F7E-0B15-40A1-832B-38748C8A91F7}" type="presParOf" srcId="{EAEE3641-1D1F-4E4E-A1B0-DD3F7BC1580A}" destId="{F95AA15B-7228-4E0B-84E0-28F4B1A3F6BE}" srcOrd="0" destOrd="0" presId="urn:microsoft.com/office/officeart/2008/layout/BendingPictureBlocks"/>
    <dgm:cxn modelId="{A0382563-AD13-4742-AD9C-BDF98C58D33D}" type="presParOf" srcId="{F95AA15B-7228-4E0B-84E0-28F4B1A3F6BE}" destId="{2BD7BF0F-3FC8-47E5-9223-4EC92624A287}" srcOrd="0" destOrd="0" presId="urn:microsoft.com/office/officeart/2008/layout/BendingPictureBlocks"/>
    <dgm:cxn modelId="{231DE871-E87C-4428-98B4-7D62BF02CFDA}" type="presParOf" srcId="{F95AA15B-7228-4E0B-84E0-28F4B1A3F6BE}" destId="{2AC7EA4B-3800-4B2F-8859-74D5B3136C22}" srcOrd="1" destOrd="0" presId="urn:microsoft.com/office/officeart/2008/layout/Bend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4973DC-800A-4A9C-9E6D-A684403EC304}" type="doc">
      <dgm:prSet loTypeId="urn:microsoft.com/office/officeart/2008/layout/BendingPictureBlocks" loCatId="picture" qsTypeId="urn:microsoft.com/office/officeart/2005/8/quickstyle/simple2" qsCatId="simple" csTypeId="urn:microsoft.com/office/officeart/2005/8/colors/accent1_2" csCatId="accent1" phldr="1"/>
      <dgm:spPr/>
    </dgm:pt>
    <dgm:pt modelId="{42F52678-50BA-4EEF-BCD8-5DD0C4282560}">
      <dgm:prSet phldrT="[Text]"/>
      <dgm:spPr/>
      <dgm:t>
        <a:bodyPr/>
        <a:lstStyle/>
        <a:p>
          <a:r>
            <a:rPr lang="en-IN" b="0" i="0" dirty="0">
              <a:latin typeface="Times New Roman" panose="02020603050405020304" pitchFamily="18" charset="0"/>
              <a:cs typeface="Times New Roman" panose="02020603050405020304" pitchFamily="18" charset="0"/>
            </a:rPr>
            <a:t>Data Flow Diagram</a:t>
          </a:r>
          <a:endParaRPr lang="en-IN" dirty="0">
            <a:latin typeface="Times New Roman" panose="02020603050405020304" pitchFamily="18" charset="0"/>
            <a:cs typeface="Times New Roman" panose="02020603050405020304" pitchFamily="18" charset="0"/>
          </a:endParaRPr>
        </a:p>
      </dgm:t>
    </dgm:pt>
    <dgm:pt modelId="{B8BE8C5B-F84D-431F-BA84-8973F140C70B}" type="sibTrans" cxnId="{7789E4AA-30A2-48D3-B77B-E65294DB1330}">
      <dgm:prSet/>
      <dgm:spPr/>
      <dgm:t>
        <a:bodyPr/>
        <a:lstStyle/>
        <a:p>
          <a:endParaRPr lang="en-IN"/>
        </a:p>
      </dgm:t>
    </dgm:pt>
    <dgm:pt modelId="{436BA92A-E411-4735-94CC-929DE40104E5}" type="parTrans" cxnId="{7789E4AA-30A2-48D3-B77B-E65294DB1330}">
      <dgm:prSet/>
      <dgm:spPr/>
      <dgm:t>
        <a:bodyPr/>
        <a:lstStyle/>
        <a:p>
          <a:endParaRPr lang="en-IN"/>
        </a:p>
      </dgm:t>
    </dgm:pt>
    <dgm:pt modelId="{EAEE3641-1D1F-4E4E-A1B0-DD3F7BC1580A}" type="pres">
      <dgm:prSet presAssocID="{0E4973DC-800A-4A9C-9E6D-A684403EC304}" presName="Name0" presStyleCnt="0">
        <dgm:presLayoutVars>
          <dgm:dir/>
          <dgm:resizeHandles/>
        </dgm:presLayoutVars>
      </dgm:prSet>
      <dgm:spPr/>
    </dgm:pt>
    <dgm:pt modelId="{F95AA15B-7228-4E0B-84E0-28F4B1A3F6BE}" type="pres">
      <dgm:prSet presAssocID="{42F52678-50BA-4EEF-BCD8-5DD0C4282560}" presName="composite" presStyleCnt="0"/>
      <dgm:spPr/>
    </dgm:pt>
    <dgm:pt modelId="{2BD7BF0F-3FC8-47E5-9223-4EC92624A287}" type="pres">
      <dgm:prSet presAssocID="{42F52678-50BA-4EEF-BCD8-5DD0C4282560}" presName="rect1" presStyleLbl="bgImgPlace1" presStyleIdx="0" presStyleCnt="1" custScaleX="169837" custScaleY="117521" custLinFactNeighborY="-23"/>
      <dgm:spPr>
        <a:blipFill rotWithShape="1">
          <a:blip xmlns:r="http://schemas.openxmlformats.org/officeDocument/2006/relationships" r:embed="rId1"/>
          <a:srcRect/>
          <a:stretch>
            <a:fillRect t="-7000" b="-7000"/>
          </a:stretch>
        </a:blipFill>
      </dgm:spPr>
    </dgm:pt>
    <dgm:pt modelId="{2AC7EA4B-3800-4B2F-8859-74D5B3136C22}" type="pres">
      <dgm:prSet presAssocID="{42F52678-50BA-4EEF-BCD8-5DD0C4282560}" presName="rect2" presStyleLbl="node1" presStyleIdx="0" presStyleCnt="1" custScaleX="62357" custScaleY="21134" custLinFactNeighborX="-35890" custLinFactNeighborY="42841">
        <dgm:presLayoutVars>
          <dgm:bulletEnabled val="1"/>
        </dgm:presLayoutVars>
      </dgm:prSet>
      <dgm:spPr/>
    </dgm:pt>
  </dgm:ptLst>
  <dgm:cxnLst>
    <dgm:cxn modelId="{12C8833B-F86F-4664-A5A0-8404A51B8177}" type="presOf" srcId="{42F52678-50BA-4EEF-BCD8-5DD0C4282560}" destId="{2AC7EA4B-3800-4B2F-8859-74D5B3136C22}" srcOrd="0" destOrd="0" presId="urn:microsoft.com/office/officeart/2008/layout/BendingPictureBlocks"/>
    <dgm:cxn modelId="{7789E4AA-30A2-48D3-B77B-E65294DB1330}" srcId="{0E4973DC-800A-4A9C-9E6D-A684403EC304}" destId="{42F52678-50BA-4EEF-BCD8-5DD0C4282560}" srcOrd="0" destOrd="0" parTransId="{436BA92A-E411-4735-94CC-929DE40104E5}" sibTransId="{B8BE8C5B-F84D-431F-BA84-8973F140C70B}"/>
    <dgm:cxn modelId="{9599F1E7-0555-4B58-95E9-F99F40AE25B2}" type="presOf" srcId="{0E4973DC-800A-4A9C-9E6D-A684403EC304}" destId="{EAEE3641-1D1F-4E4E-A1B0-DD3F7BC1580A}" srcOrd="0" destOrd="0" presId="urn:microsoft.com/office/officeart/2008/layout/BendingPictureBlocks"/>
    <dgm:cxn modelId="{9C035F7E-0B15-40A1-832B-38748C8A91F7}" type="presParOf" srcId="{EAEE3641-1D1F-4E4E-A1B0-DD3F7BC1580A}" destId="{F95AA15B-7228-4E0B-84E0-28F4B1A3F6BE}" srcOrd="0" destOrd="0" presId="urn:microsoft.com/office/officeart/2008/layout/BendingPictureBlocks"/>
    <dgm:cxn modelId="{A0382563-AD13-4742-AD9C-BDF98C58D33D}" type="presParOf" srcId="{F95AA15B-7228-4E0B-84E0-28F4B1A3F6BE}" destId="{2BD7BF0F-3FC8-47E5-9223-4EC92624A287}" srcOrd="0" destOrd="0" presId="urn:microsoft.com/office/officeart/2008/layout/BendingPictureBlocks"/>
    <dgm:cxn modelId="{231DE871-E87C-4428-98B4-7D62BF02CFDA}" type="presParOf" srcId="{F95AA15B-7228-4E0B-84E0-28F4B1A3F6BE}" destId="{2AC7EA4B-3800-4B2F-8859-74D5B3136C22}" srcOrd="1" destOrd="0" presId="urn:microsoft.com/office/officeart/2008/layout/Bend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889563-2AA0-4665-8157-FB4F4C0464C7}" type="doc">
      <dgm:prSet loTypeId="urn:microsoft.com/office/officeart/2008/layout/BendingPictureCaption" loCatId="picture" qsTypeId="urn:microsoft.com/office/officeart/2005/8/quickstyle/simple3" qsCatId="simple" csTypeId="urn:microsoft.com/office/officeart/2005/8/colors/accent1_2" csCatId="accent1" phldr="1"/>
      <dgm:spPr/>
    </dgm:pt>
    <dgm:pt modelId="{473CC4B4-7750-4788-951C-2691F94FB6CD}">
      <dgm:prSet phldrT="[Text]"/>
      <dgm:spPr/>
      <dgm:t>
        <a:bodyPr/>
        <a:lstStyle/>
        <a:p>
          <a:r>
            <a:rPr lang="en-IN" dirty="0">
              <a:latin typeface="Times New Roman" panose="02020603050405020304" pitchFamily="18" charset="0"/>
              <a:cs typeface="Times New Roman" panose="02020603050405020304" pitchFamily="18" charset="0"/>
            </a:rPr>
            <a:t>E-R Diagram</a:t>
          </a:r>
        </a:p>
      </dgm:t>
    </dgm:pt>
    <dgm:pt modelId="{79E93614-0950-4E39-B21C-5ABE735235E1}" type="parTrans" cxnId="{3EC0F84B-2810-4B36-B11B-3E98CF994992}">
      <dgm:prSet/>
      <dgm:spPr/>
      <dgm:t>
        <a:bodyPr/>
        <a:lstStyle/>
        <a:p>
          <a:endParaRPr lang="en-IN"/>
        </a:p>
      </dgm:t>
    </dgm:pt>
    <dgm:pt modelId="{01BFEAD7-F6A0-4817-A630-E87AC2F4632A}" type="sibTrans" cxnId="{3EC0F84B-2810-4B36-B11B-3E98CF994992}">
      <dgm:prSet/>
      <dgm:spPr/>
      <dgm:t>
        <a:bodyPr/>
        <a:lstStyle/>
        <a:p>
          <a:endParaRPr lang="en-IN"/>
        </a:p>
      </dgm:t>
    </dgm:pt>
    <dgm:pt modelId="{DEB61939-C0ED-4E51-B472-E4F3B5BA0E67}" type="pres">
      <dgm:prSet presAssocID="{F1889563-2AA0-4665-8157-FB4F4C0464C7}" presName="diagram" presStyleCnt="0">
        <dgm:presLayoutVars>
          <dgm:dir/>
        </dgm:presLayoutVars>
      </dgm:prSet>
      <dgm:spPr/>
    </dgm:pt>
    <dgm:pt modelId="{5408A511-4B45-4352-B20C-C077B7146E21}" type="pres">
      <dgm:prSet presAssocID="{473CC4B4-7750-4788-951C-2691F94FB6CD}" presName="composite" presStyleCnt="0"/>
      <dgm:spPr/>
    </dgm:pt>
    <dgm:pt modelId="{E5A8825A-E33A-4F16-88E7-1F8AC8358487}" type="pres">
      <dgm:prSet presAssocID="{473CC4B4-7750-4788-951C-2691F94FB6CD}" presName="Image" presStyleLbl="bgShp" presStyleIdx="0" presStyleCnt="1" custScaleX="157942" custScaleY="109890"/>
      <dgm:spPr>
        <a:blipFill rotWithShape="1">
          <a:blip xmlns:r="http://schemas.openxmlformats.org/officeDocument/2006/relationships" r:embed="rId1">
            <a:extLst>
              <a:ext uri="{BEBA8EAE-BF5A-486C-A8C5-ECC9F3942E4B}">
                <a14:imgProps xmlns:a14="http://schemas.microsoft.com/office/drawing/2010/main">
                  <a14:imgLayer r:embed="rId2">
                    <a14:imgEffect>
                      <a14:sharpenSoften amount="25000"/>
                    </a14:imgEffect>
                    <a14:imgEffect>
                      <a14:saturation sat="99000"/>
                    </a14:imgEffect>
                    <a14:imgEffect>
                      <a14:brightnessContrast bright="5000" contrast="-20000"/>
                    </a14:imgEffect>
                  </a14:imgLayer>
                </a14:imgProps>
              </a:ext>
              <a:ext uri="{28A0092B-C50C-407E-A947-70E740481C1C}">
                <a14:useLocalDpi xmlns:a14="http://schemas.microsoft.com/office/drawing/2010/main" val="0"/>
              </a:ext>
            </a:extLst>
          </a:blip>
          <a:srcRect/>
          <a:stretch>
            <a:fillRect l="-16000" r="-16000"/>
          </a:stretch>
        </a:blipFill>
      </dgm:spPr>
    </dgm:pt>
    <dgm:pt modelId="{3CA1A168-6CB8-4DF0-9B18-95CFC87A9A07}" type="pres">
      <dgm:prSet presAssocID="{473CC4B4-7750-4788-951C-2691F94FB6CD}" presName="Parent" presStyleLbl="node0" presStyleIdx="0" presStyleCnt="1" custScaleX="39317" custScaleY="26376" custLinFactNeighborX="55105" custLinFactNeighborY="7817">
        <dgm:presLayoutVars>
          <dgm:bulletEnabled val="1"/>
        </dgm:presLayoutVars>
      </dgm:prSet>
      <dgm:spPr/>
    </dgm:pt>
  </dgm:ptLst>
  <dgm:cxnLst>
    <dgm:cxn modelId="{F43A8A30-1DC8-49A4-AB67-15EEC1C8EBEF}" type="presOf" srcId="{F1889563-2AA0-4665-8157-FB4F4C0464C7}" destId="{DEB61939-C0ED-4E51-B472-E4F3B5BA0E67}" srcOrd="0" destOrd="0" presId="urn:microsoft.com/office/officeart/2008/layout/BendingPictureCaption"/>
    <dgm:cxn modelId="{3EC0F84B-2810-4B36-B11B-3E98CF994992}" srcId="{F1889563-2AA0-4665-8157-FB4F4C0464C7}" destId="{473CC4B4-7750-4788-951C-2691F94FB6CD}" srcOrd="0" destOrd="0" parTransId="{79E93614-0950-4E39-B21C-5ABE735235E1}" sibTransId="{01BFEAD7-F6A0-4817-A630-E87AC2F4632A}"/>
    <dgm:cxn modelId="{4178C1F3-61EA-42C2-9ADF-B58DCDE2AFE5}" type="presOf" srcId="{473CC4B4-7750-4788-951C-2691F94FB6CD}" destId="{3CA1A168-6CB8-4DF0-9B18-95CFC87A9A07}" srcOrd="0" destOrd="0" presId="urn:microsoft.com/office/officeart/2008/layout/BendingPictureCaption"/>
    <dgm:cxn modelId="{D0E7A625-8F01-4997-9C0F-5BCBC2243667}" type="presParOf" srcId="{DEB61939-C0ED-4E51-B472-E4F3B5BA0E67}" destId="{5408A511-4B45-4352-B20C-C077B7146E21}" srcOrd="0" destOrd="0" presId="urn:microsoft.com/office/officeart/2008/layout/BendingPictureCaption"/>
    <dgm:cxn modelId="{6BCFFB8C-EC57-41AD-BEDB-2785C7F03704}" type="presParOf" srcId="{5408A511-4B45-4352-B20C-C077B7146E21}" destId="{E5A8825A-E33A-4F16-88E7-1F8AC8358487}" srcOrd="0" destOrd="0" presId="urn:microsoft.com/office/officeart/2008/layout/BendingPictureCaption"/>
    <dgm:cxn modelId="{23E38330-9A62-4EDF-B97D-F87A030B0B98}" type="presParOf" srcId="{5408A511-4B45-4352-B20C-C077B7146E21}" destId="{3CA1A168-6CB8-4DF0-9B18-95CFC87A9A07}"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7BF0F-3FC8-47E5-9223-4EC92624A287}">
      <dsp:nvSpPr>
        <dsp:cNvPr id="0" name=""/>
        <dsp:cNvSpPr/>
      </dsp:nvSpPr>
      <dsp:spPr>
        <a:xfrm>
          <a:off x="705376" y="162553"/>
          <a:ext cx="8850847" cy="4826013"/>
        </a:xfrm>
        <a:prstGeom prst="rect">
          <a:avLst/>
        </a:prstGeom>
        <a:blipFill>
          <a:blip xmlns:r="http://schemas.openxmlformats.org/officeDocument/2006/relationships" r:embed="rId1"/>
          <a:srcRect/>
          <a:stretch>
            <a:fillRect t="-3000" b="-3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2AC7EA4B-3800-4B2F-8859-74D5B3136C22}">
      <dsp:nvSpPr>
        <dsp:cNvPr id="0" name=""/>
        <dsp:cNvSpPr/>
      </dsp:nvSpPr>
      <dsp:spPr>
        <a:xfrm>
          <a:off x="1324648" y="3662428"/>
          <a:ext cx="1829266" cy="90077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latin typeface="Times New Roman" panose="02020603050405020304" pitchFamily="18" charset="0"/>
              <a:cs typeface="Times New Roman" panose="02020603050405020304" pitchFamily="18" charset="0"/>
            </a:rPr>
            <a:t>Use Case</a:t>
          </a:r>
        </a:p>
        <a:p>
          <a:pPr marL="0" lvl="0" indent="0" algn="ctr" defTabSz="1022350">
            <a:lnSpc>
              <a:spcPct val="90000"/>
            </a:lnSpc>
            <a:spcBef>
              <a:spcPct val="0"/>
            </a:spcBef>
            <a:spcAft>
              <a:spcPct val="35000"/>
            </a:spcAft>
            <a:buNone/>
          </a:pPr>
          <a:r>
            <a:rPr lang="en-IN" sz="2300" kern="1200" dirty="0">
              <a:latin typeface="Times New Roman" panose="02020603050405020304" pitchFamily="18" charset="0"/>
              <a:cs typeface="Times New Roman" panose="02020603050405020304" pitchFamily="18" charset="0"/>
            </a:rPr>
            <a:t>Diagram</a:t>
          </a:r>
        </a:p>
      </dsp:txBody>
      <dsp:txXfrm>
        <a:off x="1324648" y="3662428"/>
        <a:ext cx="1829266" cy="9007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7BF0F-3FC8-47E5-9223-4EC92624A287}">
      <dsp:nvSpPr>
        <dsp:cNvPr id="0" name=""/>
        <dsp:cNvSpPr/>
      </dsp:nvSpPr>
      <dsp:spPr>
        <a:xfrm>
          <a:off x="705376" y="0"/>
          <a:ext cx="8850847" cy="5151111"/>
        </a:xfrm>
        <a:prstGeom prst="rect">
          <a:avLst/>
        </a:prstGeom>
        <a:blipFill rotWithShape="1">
          <a:blip xmlns:r="http://schemas.openxmlformats.org/officeDocument/2006/relationships" r:embed="rId1"/>
          <a:srcRect/>
          <a:stretch>
            <a:fillRect t="-7000" b="-7000"/>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2AC7EA4B-3800-4B2F-8859-74D5B3136C22}">
      <dsp:nvSpPr>
        <dsp:cNvPr id="0" name=""/>
        <dsp:cNvSpPr/>
      </dsp:nvSpPr>
      <dsp:spPr>
        <a:xfrm>
          <a:off x="101607" y="4550314"/>
          <a:ext cx="1761199" cy="59690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dirty="0">
              <a:latin typeface="Times New Roman" panose="02020603050405020304" pitchFamily="18" charset="0"/>
              <a:cs typeface="Times New Roman" panose="02020603050405020304" pitchFamily="18" charset="0"/>
            </a:rPr>
            <a:t>Data Flow Diagram</a:t>
          </a:r>
          <a:endParaRPr lang="en-IN" sz="1700" kern="1200" dirty="0">
            <a:latin typeface="Times New Roman" panose="02020603050405020304" pitchFamily="18" charset="0"/>
            <a:cs typeface="Times New Roman" panose="02020603050405020304" pitchFamily="18" charset="0"/>
          </a:endParaRPr>
        </a:p>
      </dsp:txBody>
      <dsp:txXfrm>
        <a:off x="101607" y="4550314"/>
        <a:ext cx="1761199" cy="5969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8825A-E33A-4F16-88E7-1F8AC8358487}">
      <dsp:nvSpPr>
        <dsp:cNvPr id="0" name=""/>
        <dsp:cNvSpPr/>
      </dsp:nvSpPr>
      <dsp:spPr>
        <a:xfrm>
          <a:off x="4906" y="2529"/>
          <a:ext cx="10056975" cy="5170948"/>
        </a:xfrm>
        <a:prstGeom prst="rect">
          <a:avLst/>
        </a:prstGeom>
        <a:blipFill rotWithShape="1">
          <a:blip xmlns:r="http://schemas.openxmlformats.org/officeDocument/2006/relationships" r:embed="rId1">
            <a:extLst>
              <a:ext uri="{BEBA8EAE-BF5A-486C-A8C5-ECC9F3942E4B}">
                <a14:imgProps xmlns:a14="http://schemas.microsoft.com/office/drawing/2010/main">
                  <a14:imgLayer r:embed="rId2">
                    <a14:imgEffect>
                      <a14:sharpenSoften amount="25000"/>
                    </a14:imgEffect>
                    <a14:imgEffect>
                      <a14:saturation sat="99000"/>
                    </a14:imgEffect>
                    <a14:imgEffect>
                      <a14:brightnessContrast bright="5000" contrast="-20000"/>
                    </a14:imgEffect>
                  </a14:imgLayer>
                </a14:imgProps>
              </a:ext>
              <a:ext uri="{28A0092B-C50C-407E-A947-70E740481C1C}">
                <a14:useLocalDpi xmlns:a14="http://schemas.microsoft.com/office/drawing/2010/main" val="0"/>
              </a:ext>
            </a:extLst>
          </a:blip>
          <a:srcRect/>
          <a:stretch>
            <a:fillRect l="-16000" r="-16000"/>
          </a:stretch>
        </a:blipFill>
        <a:ln>
          <a:noFill/>
        </a:ln>
        <a:effectLst/>
      </dsp:spPr>
      <dsp:style>
        <a:lnRef idx="0">
          <a:scrgbClr r="0" g="0" b="0"/>
        </a:lnRef>
        <a:fillRef idx="1">
          <a:scrgbClr r="0" g="0" b="0"/>
        </a:fillRef>
        <a:effectRef idx="1">
          <a:scrgbClr r="0" g="0" b="0"/>
        </a:effectRef>
        <a:fontRef idx="minor"/>
      </dsp:style>
    </dsp:sp>
    <dsp:sp modelId="{3CA1A168-6CB8-4DF0-9B18-95CFC87A9A07}">
      <dsp:nvSpPr>
        <dsp:cNvPr id="0" name=""/>
        <dsp:cNvSpPr/>
      </dsp:nvSpPr>
      <dsp:spPr>
        <a:xfrm>
          <a:off x="7825051" y="4676055"/>
          <a:ext cx="2157283" cy="347792"/>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5000"/>
            </a:spcAft>
            <a:buNone/>
          </a:pPr>
          <a:r>
            <a:rPr lang="en-IN" sz="2000" kern="1200" dirty="0">
              <a:latin typeface="Times New Roman" panose="02020603050405020304" pitchFamily="18" charset="0"/>
              <a:cs typeface="Times New Roman" panose="02020603050405020304" pitchFamily="18" charset="0"/>
            </a:rPr>
            <a:t>E-R Diagram</a:t>
          </a:r>
        </a:p>
      </dsp:txBody>
      <dsp:txXfrm>
        <a:off x="7825051" y="4676055"/>
        <a:ext cx="2157283" cy="347792"/>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16-Apr-22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16-Apr-22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16-Apr-22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16-Apr-22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53760" y="1694730"/>
            <a:ext cx="5804233" cy="1734270"/>
          </a:xfrm>
        </p:spPr>
        <p:txBody>
          <a:bodyPr anchor="ctr" anchorCtr="0">
            <a:normAutofit/>
          </a:bodyPr>
          <a:lstStyle/>
          <a:p>
            <a:r>
              <a:rPr lang="en-IN" sz="4800" dirty="0">
                <a:solidFill>
                  <a:schemeClr val="accent3">
                    <a:lumMod val="20000"/>
                    <a:lumOff val="80000"/>
                  </a:schemeClr>
                </a:solidFill>
                <a:effectLst/>
                <a:latin typeface="Times New Roman" panose="02020603050405020304" pitchFamily="18" charset="0"/>
                <a:ea typeface="Calibri" panose="020F0502020204030204" pitchFamily="34" charset="0"/>
              </a:rPr>
              <a:t>ONLINE PARKING</a:t>
            </a:r>
            <a:br>
              <a:rPr lang="en-IN" sz="4800" dirty="0">
                <a:solidFill>
                  <a:schemeClr val="accent3">
                    <a:lumMod val="20000"/>
                    <a:lumOff val="80000"/>
                  </a:schemeClr>
                </a:solidFill>
                <a:effectLst/>
                <a:latin typeface="Times New Roman" panose="02020603050405020304" pitchFamily="18" charset="0"/>
                <a:ea typeface="Calibri" panose="020F0502020204030204" pitchFamily="34" charset="0"/>
              </a:rPr>
            </a:br>
            <a:r>
              <a:rPr lang="en-IN" sz="4800" dirty="0">
                <a:solidFill>
                  <a:schemeClr val="accent3">
                    <a:lumMod val="20000"/>
                    <a:lumOff val="80000"/>
                  </a:schemeClr>
                </a:solidFill>
                <a:effectLst/>
                <a:latin typeface="Times New Roman" panose="02020603050405020304" pitchFamily="18" charset="0"/>
                <a:ea typeface="Calibri" panose="020F0502020204030204" pitchFamily="34" charset="0"/>
              </a:rPr>
              <a:t>PORTAL</a:t>
            </a:r>
            <a:endParaRPr lang="en-US" sz="11500" dirty="0">
              <a:solidFill>
                <a:schemeClr val="accent3">
                  <a:lumMod val="20000"/>
                  <a:lumOff val="80000"/>
                </a:schemeClr>
              </a:solidFill>
            </a:endParaRPr>
          </a:p>
        </p:txBody>
      </p:sp>
      <p:sp>
        <p:nvSpPr>
          <p:cNvPr id="3" name="Subtitle 2"/>
          <p:cNvSpPr>
            <a:spLocks noGrp="1"/>
          </p:cNvSpPr>
          <p:nvPr>
            <p:ph type="subTitle" idx="4294967295"/>
          </p:nvPr>
        </p:nvSpPr>
        <p:spPr>
          <a:xfrm>
            <a:off x="5953759" y="3763617"/>
            <a:ext cx="3402275" cy="2211347"/>
          </a:xfrm>
        </p:spPr>
        <p:txBody>
          <a:bodyPr>
            <a:normAutofit/>
          </a:bodyPr>
          <a:lstStyle/>
          <a:p>
            <a:pPr marL="0" indent="0">
              <a:lnSpc>
                <a:spcPct val="100000"/>
              </a:lnSpc>
              <a:buNone/>
            </a:pPr>
            <a:r>
              <a:rPr lang="en-IN" sz="3600" b="1" dirty="0">
                <a:solidFill>
                  <a:schemeClr val="accent6">
                    <a:lumMod val="60000"/>
                    <a:lumOff val="40000"/>
                  </a:schemeClr>
                </a:solidFill>
                <a:effectLst/>
                <a:latin typeface="Times New Roman" panose="02020603050405020304" pitchFamily="18" charset="0"/>
                <a:ea typeface="Calibri" panose="020F0502020204030204" pitchFamily="34" charset="0"/>
              </a:rPr>
              <a:t>Guided By</a:t>
            </a:r>
          </a:p>
          <a:p>
            <a:pPr>
              <a:lnSpc>
                <a:spcPct val="100000"/>
              </a:lnSpc>
            </a:pPr>
            <a:r>
              <a:rPr lang="en-IN" sz="2600" b="1" dirty="0">
                <a:solidFill>
                  <a:schemeClr val="accent4">
                    <a:lumMod val="40000"/>
                    <a:lumOff val="60000"/>
                  </a:schemeClr>
                </a:solidFill>
                <a:latin typeface="Times New Roman" panose="02020603050405020304" pitchFamily="18" charset="0"/>
              </a:rPr>
              <a:t>Prof. Nishant Sir</a:t>
            </a:r>
            <a:endParaRPr lang="en-US" sz="2600" dirty="0">
              <a:solidFill>
                <a:schemeClr val="accent4">
                  <a:lumMod val="40000"/>
                  <a:lumOff val="60000"/>
                </a:schemeClr>
              </a:solidFill>
            </a:endParaRPr>
          </a:p>
          <a:p>
            <a:pPr marL="0" indent="0">
              <a:lnSpc>
                <a:spcPct val="100000"/>
              </a:lnSpc>
              <a:buNone/>
            </a:pPr>
            <a:r>
              <a:rPr lang="en-IN" sz="2600" b="1" dirty="0">
                <a:solidFill>
                  <a:schemeClr val="accent4">
                    <a:lumMod val="40000"/>
                    <a:lumOff val="60000"/>
                  </a:schemeClr>
                </a:solidFill>
                <a:latin typeface="Times New Roman" panose="02020603050405020304" pitchFamily="18" charset="0"/>
              </a:rPr>
              <a:t>Prof. Prajakta Mam</a:t>
            </a:r>
          </a:p>
        </p:txBody>
      </p:sp>
      <p:pic>
        <p:nvPicPr>
          <p:cNvPr id="5" name="Picture 4">
            <a:extLst>
              <a:ext uri="{FF2B5EF4-FFF2-40B4-BE49-F238E27FC236}">
                <a16:creationId xmlns:a16="http://schemas.microsoft.com/office/drawing/2014/main" id="{F603834C-9E2F-4CDB-9E3B-EF69E9CC70B2}"/>
              </a:ext>
            </a:extLst>
          </p:cNvPr>
          <p:cNvPicPr>
            <a:picLocks noChangeAspect="1"/>
          </p:cNvPicPr>
          <p:nvPr/>
        </p:nvPicPr>
        <p:blipFill>
          <a:blip r:embed="rId3"/>
          <a:stretch>
            <a:fillRect/>
          </a:stretch>
        </p:blipFill>
        <p:spPr>
          <a:xfrm>
            <a:off x="703216" y="612684"/>
            <a:ext cx="5250544" cy="5348170"/>
          </a:xfrm>
          <a:prstGeom prst="rect">
            <a:avLst/>
          </a:prstGeom>
          <a:ln>
            <a:noFill/>
          </a:ln>
          <a:effectLst>
            <a:softEdge rad="112500"/>
          </a:effectLst>
        </p:spPr>
      </p:pic>
      <p:pic>
        <p:nvPicPr>
          <p:cNvPr id="7" name="Picture 6">
            <a:extLst>
              <a:ext uri="{FF2B5EF4-FFF2-40B4-BE49-F238E27FC236}">
                <a16:creationId xmlns:a16="http://schemas.microsoft.com/office/drawing/2014/main" id="{A6A9826A-4EFA-4F3F-A36D-31E1A8CD5545}"/>
              </a:ext>
            </a:extLst>
          </p:cNvPr>
          <p:cNvPicPr>
            <a:picLocks noChangeAspect="1"/>
          </p:cNvPicPr>
          <p:nvPr/>
        </p:nvPicPr>
        <p:blipFill>
          <a:blip r:embed="rId4"/>
          <a:stretch>
            <a:fillRect/>
          </a:stretch>
        </p:blipFill>
        <p:spPr>
          <a:xfrm>
            <a:off x="8765509" y="431765"/>
            <a:ext cx="2992484" cy="1141718"/>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89156" cy="640080"/>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PROJECT FLOW DIAGRAM:</a:t>
            </a:r>
            <a:r>
              <a:rPr lang="en-IN" dirty="0">
                <a:latin typeface="Times New Roman" panose="02020603050405020304" pitchFamily="18" charset="0"/>
                <a:cs typeface="Times New Roman" panose="02020603050405020304" pitchFamily="18" charset="0"/>
              </a:rPr>
              <a:t> Entity-Relationship Diagram</a:t>
            </a:r>
            <a:endParaRPr lang="en-US" dirty="0">
              <a:latin typeface="Times New Roman" panose="02020603050405020304" pitchFamily="18" charset="0"/>
              <a:cs typeface="Times New Roman" panose="02020603050405020304" pitchFamily="18" charset="0"/>
            </a:endParaRPr>
          </a:p>
        </p:txBody>
      </p:sp>
      <p:graphicFrame>
        <p:nvGraphicFramePr>
          <p:cNvPr id="11" name="Diagram 10">
            <a:extLst>
              <a:ext uri="{FF2B5EF4-FFF2-40B4-BE49-F238E27FC236}">
                <a16:creationId xmlns:a16="http://schemas.microsoft.com/office/drawing/2014/main" id="{62EB222F-364A-4532-8DF1-6E0D94CBBD46}"/>
              </a:ext>
            </a:extLst>
          </p:cNvPr>
          <p:cNvGraphicFramePr/>
          <p:nvPr>
            <p:extLst>
              <p:ext uri="{D42A27DB-BD31-4B8C-83A1-F6EECF244321}">
                <p14:modId xmlns:p14="http://schemas.microsoft.com/office/powerpoint/2010/main" val="2276711111"/>
              </p:ext>
            </p:extLst>
          </p:nvPr>
        </p:nvGraphicFramePr>
        <p:xfrm>
          <a:off x="1062606" y="1459684"/>
          <a:ext cx="10066788" cy="5176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88602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74B80-4282-48CE-8293-FF52EC7D3FF3}"/>
              </a:ext>
            </a:extLst>
          </p:cNvPr>
          <p:cNvSpPr>
            <a:spLocks noGrp="1"/>
          </p:cNvSpPr>
          <p:nvPr>
            <p:ph type="title"/>
          </p:nvPr>
        </p:nvSpPr>
        <p:spPr>
          <a:xfrm>
            <a:off x="521207" y="448056"/>
            <a:ext cx="11081513" cy="640080"/>
          </a:xfrm>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TEAM MEMBER AND THEIR RESPONSIBILITIES</a:t>
            </a:r>
          </a:p>
        </p:txBody>
      </p:sp>
      <p:sp>
        <p:nvSpPr>
          <p:cNvPr id="3" name="Content Placeholder 2">
            <a:extLst>
              <a:ext uri="{FF2B5EF4-FFF2-40B4-BE49-F238E27FC236}">
                <a16:creationId xmlns:a16="http://schemas.microsoft.com/office/drawing/2014/main" id="{55294CC3-9148-46EE-A90F-EB47639D516F}"/>
              </a:ext>
            </a:extLst>
          </p:cNvPr>
          <p:cNvSpPr>
            <a:spLocks noGrp="1"/>
          </p:cNvSpPr>
          <p:nvPr>
            <p:ph sz="quarter" idx="10"/>
          </p:nvPr>
        </p:nvSpPr>
        <p:spPr>
          <a:xfrm>
            <a:off x="670560" y="1808480"/>
            <a:ext cx="10393680" cy="3606800"/>
          </a:xfrm>
        </p:spPr>
        <p:txBody>
          <a:bodyPr>
            <a:normAutofit/>
          </a:bodyPr>
          <a:lstStyle/>
          <a:p>
            <a:pPr>
              <a:lnSpc>
                <a:spcPct val="100000"/>
              </a:lnSpc>
            </a:pPr>
            <a:r>
              <a:rPr lang="en-IN" sz="1800" dirty="0">
                <a:solidFill>
                  <a:srgbClr val="002060"/>
                </a:solidFill>
                <a:latin typeface="Times New Roman" panose="02020603050405020304" pitchFamily="18" charset="0"/>
                <a:cs typeface="Times New Roman" panose="02020603050405020304" pitchFamily="18" charset="0"/>
              </a:rPr>
              <a:t>210930920002 -- Akash Tiwari V. --(Frontend)</a:t>
            </a:r>
          </a:p>
          <a:p>
            <a:pPr>
              <a:lnSpc>
                <a:spcPct val="100000"/>
              </a:lnSpc>
            </a:pPr>
            <a:r>
              <a:rPr lang="en-IN" sz="1800" dirty="0">
                <a:solidFill>
                  <a:srgbClr val="002060"/>
                </a:solidFill>
                <a:latin typeface="Times New Roman" panose="02020603050405020304" pitchFamily="18" charset="0"/>
                <a:cs typeface="Times New Roman" panose="02020603050405020304" pitchFamily="18" charset="0"/>
              </a:rPr>
              <a:t>210930920019 -- </a:t>
            </a:r>
            <a:r>
              <a:rPr lang="en-IN" sz="1800" dirty="0" err="1">
                <a:solidFill>
                  <a:srgbClr val="002060"/>
                </a:solidFill>
                <a:latin typeface="Times New Roman" panose="02020603050405020304" pitchFamily="18" charset="0"/>
                <a:cs typeface="Times New Roman" panose="02020603050405020304" pitchFamily="18" charset="0"/>
              </a:rPr>
              <a:t>Phapale</a:t>
            </a:r>
            <a:r>
              <a:rPr lang="en-IN" sz="1800" dirty="0">
                <a:solidFill>
                  <a:srgbClr val="002060"/>
                </a:solidFill>
                <a:latin typeface="Times New Roman" panose="02020603050405020304" pitchFamily="18" charset="0"/>
                <a:cs typeface="Times New Roman" panose="02020603050405020304" pitchFamily="18" charset="0"/>
              </a:rPr>
              <a:t> Kajal B. --(Backend)</a:t>
            </a:r>
          </a:p>
          <a:p>
            <a:pPr>
              <a:lnSpc>
                <a:spcPct val="100000"/>
              </a:lnSpc>
            </a:pPr>
            <a:r>
              <a:rPr lang="en-IN" sz="1800" dirty="0">
                <a:solidFill>
                  <a:srgbClr val="002060"/>
                </a:solidFill>
                <a:latin typeface="Times New Roman" panose="02020603050405020304" pitchFamily="18" charset="0"/>
                <a:cs typeface="Times New Roman" panose="02020603050405020304" pitchFamily="18" charset="0"/>
              </a:rPr>
              <a:t>210930920020 -- </a:t>
            </a:r>
            <a:r>
              <a:rPr lang="en-IN" sz="1800" dirty="0" err="1">
                <a:solidFill>
                  <a:srgbClr val="002060"/>
                </a:solidFill>
                <a:latin typeface="Times New Roman" panose="02020603050405020304" pitchFamily="18" charset="0"/>
                <a:cs typeface="Times New Roman" panose="02020603050405020304" pitchFamily="18" charset="0"/>
              </a:rPr>
              <a:t>Kanse</a:t>
            </a:r>
            <a:r>
              <a:rPr lang="en-IN" sz="1800" dirty="0">
                <a:solidFill>
                  <a:srgbClr val="002060"/>
                </a:solidFill>
                <a:latin typeface="Times New Roman" panose="02020603050405020304" pitchFamily="18" charset="0"/>
                <a:cs typeface="Times New Roman" panose="02020603050405020304" pitchFamily="18" charset="0"/>
              </a:rPr>
              <a:t> </a:t>
            </a:r>
            <a:r>
              <a:rPr lang="en-IN" sz="1800" dirty="0" err="1">
                <a:solidFill>
                  <a:srgbClr val="002060"/>
                </a:solidFill>
                <a:latin typeface="Times New Roman" panose="02020603050405020304" pitchFamily="18" charset="0"/>
                <a:cs typeface="Times New Roman" panose="02020603050405020304" pitchFamily="18" charset="0"/>
              </a:rPr>
              <a:t>Akshay</a:t>
            </a:r>
            <a:r>
              <a:rPr lang="en-IN" sz="1800" dirty="0">
                <a:solidFill>
                  <a:srgbClr val="002060"/>
                </a:solidFill>
                <a:latin typeface="Times New Roman" panose="02020603050405020304" pitchFamily="18" charset="0"/>
                <a:cs typeface="Times New Roman" panose="02020603050405020304" pitchFamily="18" charset="0"/>
              </a:rPr>
              <a:t> B. --(Backend)</a:t>
            </a:r>
          </a:p>
          <a:p>
            <a:pPr>
              <a:lnSpc>
                <a:spcPct val="100000"/>
              </a:lnSpc>
            </a:pPr>
            <a:r>
              <a:rPr lang="en-IN" sz="1800" dirty="0">
                <a:solidFill>
                  <a:srgbClr val="002060"/>
                </a:solidFill>
                <a:latin typeface="Times New Roman" panose="02020603050405020304" pitchFamily="18" charset="0"/>
                <a:cs typeface="Times New Roman" panose="02020603050405020304" pitchFamily="18" charset="0"/>
              </a:rPr>
              <a:t>210930920042 -- Rathod Shital S. --(Frontend)</a:t>
            </a:r>
          </a:p>
          <a:p>
            <a:pPr>
              <a:lnSpc>
                <a:spcPct val="100000"/>
              </a:lnSpc>
            </a:pPr>
            <a:r>
              <a:rPr lang="en-IN" sz="1800" dirty="0">
                <a:solidFill>
                  <a:srgbClr val="002060"/>
                </a:solidFill>
                <a:latin typeface="Times New Roman" panose="02020603050405020304" pitchFamily="18" charset="0"/>
                <a:cs typeface="Times New Roman" panose="02020603050405020304" pitchFamily="18" charset="0"/>
              </a:rPr>
              <a:t>210930920043 -- Rathod </a:t>
            </a:r>
            <a:r>
              <a:rPr lang="en-IN" sz="1800" dirty="0" err="1">
                <a:solidFill>
                  <a:srgbClr val="002060"/>
                </a:solidFill>
                <a:latin typeface="Times New Roman" panose="02020603050405020304" pitchFamily="18" charset="0"/>
                <a:cs typeface="Times New Roman" panose="02020603050405020304" pitchFamily="18" charset="0"/>
              </a:rPr>
              <a:t>Vekateshkumar</a:t>
            </a:r>
            <a:r>
              <a:rPr lang="en-IN" sz="1800" dirty="0">
                <a:solidFill>
                  <a:srgbClr val="002060"/>
                </a:solidFill>
                <a:latin typeface="Times New Roman" panose="02020603050405020304" pitchFamily="18" charset="0"/>
                <a:cs typeface="Times New Roman" panose="02020603050405020304" pitchFamily="18" charset="0"/>
              </a:rPr>
              <a:t> P. --(Backend)</a:t>
            </a:r>
          </a:p>
          <a:p>
            <a:endParaRPr lang="en-IN" dirty="0"/>
          </a:p>
        </p:txBody>
      </p:sp>
    </p:spTree>
    <p:extLst>
      <p:ext uri="{BB962C8B-B14F-4D97-AF65-F5344CB8AC3E}">
        <p14:creationId xmlns:p14="http://schemas.microsoft.com/office/powerpoint/2010/main" val="1995175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FUTURE SCOPE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9555802-E886-445E-BB41-0C145493659F}"/>
              </a:ext>
            </a:extLst>
          </p:cNvPr>
          <p:cNvSpPr txBox="1"/>
          <p:nvPr/>
        </p:nvSpPr>
        <p:spPr>
          <a:xfrm>
            <a:off x="650329" y="1682351"/>
            <a:ext cx="8068112" cy="814325"/>
          </a:xfrm>
          <a:prstGeom prst="rect">
            <a:avLst/>
          </a:prstGeom>
          <a:noFill/>
        </p:spPr>
        <p:txBody>
          <a:bodyPr wrap="square">
            <a:spAutoFit/>
          </a:bodyPr>
          <a:lstStyle/>
          <a:p>
            <a:pPr marL="438150" indent="-285750" algn="just">
              <a:lnSpc>
                <a:spcPct val="96000"/>
              </a:lnSpc>
              <a:spcAft>
                <a:spcPts val="145"/>
              </a:spcAft>
              <a:buFont typeface="Arial" panose="020B0604020202020204" pitchFamily="34" charset="0"/>
              <a:buChar char="•"/>
            </a:pPr>
            <a:r>
              <a:rPr lang="en-IN" sz="2400" dirty="0">
                <a:solidFill>
                  <a:srgbClr val="000000"/>
                </a:solidFill>
                <a:effectLst/>
                <a:latin typeface="Times New Roman" panose="02020603050405020304" pitchFamily="18" charset="0"/>
                <a:ea typeface="Calibri" panose="020F0502020204030204" pitchFamily="34" charset="0"/>
              </a:rPr>
              <a:t> Implementation of Live Location</a:t>
            </a:r>
            <a:endParaRPr lang="en-IN" sz="2400" dirty="0">
              <a:solidFill>
                <a:srgbClr val="000000"/>
              </a:solidFill>
              <a:effectLst/>
              <a:latin typeface="Calibri" panose="020F0502020204030204" pitchFamily="34" charset="0"/>
              <a:ea typeface="Calibri" panose="020F0502020204030204" pitchFamily="34" charset="0"/>
            </a:endParaRPr>
          </a:p>
          <a:p>
            <a:pPr marL="438150" indent="-285750" algn="just">
              <a:lnSpc>
                <a:spcPct val="96000"/>
              </a:lnSpc>
              <a:spcAft>
                <a:spcPts val="145"/>
              </a:spcAft>
              <a:buFont typeface="Arial" panose="020B0604020202020204" pitchFamily="34" charset="0"/>
              <a:buChar char="•"/>
            </a:pPr>
            <a:r>
              <a:rPr lang="en-IN" sz="2400" dirty="0">
                <a:solidFill>
                  <a:srgbClr val="000000"/>
                </a:solidFill>
                <a:effectLst/>
                <a:latin typeface="Times New Roman" panose="02020603050405020304" pitchFamily="18" charset="0"/>
                <a:ea typeface="Calibri" panose="020F0502020204030204" pitchFamily="34" charset="0"/>
              </a:rPr>
              <a:t> App Development.</a:t>
            </a:r>
            <a:endParaRPr lang="en-IN" sz="2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0982B-5E53-4AF2-89F6-AB466A78FA3B}"/>
              </a:ext>
            </a:extLst>
          </p:cNvPr>
          <p:cNvSpPr>
            <a:spLocks noGrp="1"/>
          </p:cNvSpPr>
          <p:nvPr>
            <p:ph type="title"/>
          </p:nvPr>
        </p:nvSpPr>
        <p:spPr>
          <a:xfrm>
            <a:off x="763398" y="570451"/>
            <a:ext cx="10554842" cy="5220749"/>
          </a:xfrm>
        </p:spPr>
        <p:txBody>
          <a:bodyPr>
            <a:noAutofit/>
          </a:bodyPr>
          <a:lstStyle/>
          <a:p>
            <a:br>
              <a:rPr lang="en-IN" sz="5400" dirty="0">
                <a:solidFill>
                  <a:schemeClr val="bg1">
                    <a:lumMod val="85000"/>
                  </a:schemeClr>
                </a:solidFill>
                <a:latin typeface="Times New Roman" panose="02020603050405020304" pitchFamily="18" charset="0"/>
                <a:cs typeface="Times New Roman" panose="02020603050405020304" pitchFamily="18" charset="0"/>
              </a:rPr>
            </a:br>
            <a:br>
              <a:rPr lang="en-IN" sz="5400" dirty="0">
                <a:solidFill>
                  <a:schemeClr val="bg1">
                    <a:lumMod val="85000"/>
                  </a:schemeClr>
                </a:solidFill>
                <a:latin typeface="Times New Roman" panose="02020603050405020304" pitchFamily="18" charset="0"/>
                <a:cs typeface="Times New Roman" panose="02020603050405020304" pitchFamily="18" charset="0"/>
              </a:rPr>
            </a:br>
            <a:br>
              <a:rPr lang="en-IN" sz="5400" dirty="0">
                <a:solidFill>
                  <a:schemeClr val="bg1">
                    <a:lumMod val="85000"/>
                  </a:schemeClr>
                </a:solidFill>
                <a:latin typeface="Times New Roman" panose="02020603050405020304" pitchFamily="18" charset="0"/>
                <a:cs typeface="Times New Roman" panose="02020603050405020304" pitchFamily="18" charset="0"/>
              </a:rPr>
            </a:br>
            <a:br>
              <a:rPr lang="en-IN" sz="5400" dirty="0">
                <a:solidFill>
                  <a:schemeClr val="bg1">
                    <a:lumMod val="85000"/>
                  </a:schemeClr>
                </a:solidFill>
                <a:latin typeface="Times New Roman" panose="02020603050405020304" pitchFamily="18" charset="0"/>
                <a:cs typeface="Times New Roman" panose="02020603050405020304" pitchFamily="18" charset="0"/>
              </a:rPr>
            </a:br>
            <a:br>
              <a:rPr lang="en-IN" sz="5400" dirty="0">
                <a:solidFill>
                  <a:schemeClr val="bg1">
                    <a:lumMod val="85000"/>
                  </a:schemeClr>
                </a:solidFill>
                <a:latin typeface="Times New Roman" panose="02020603050405020304" pitchFamily="18" charset="0"/>
                <a:cs typeface="Times New Roman" panose="02020603050405020304" pitchFamily="18" charset="0"/>
              </a:rPr>
            </a:br>
            <a:br>
              <a:rPr lang="en-IN" sz="5400" dirty="0">
                <a:solidFill>
                  <a:schemeClr val="bg1">
                    <a:lumMod val="85000"/>
                  </a:schemeClr>
                </a:solidFill>
                <a:latin typeface="Times New Roman" panose="02020603050405020304" pitchFamily="18" charset="0"/>
                <a:cs typeface="Times New Roman" panose="02020603050405020304" pitchFamily="18" charset="0"/>
              </a:rPr>
            </a:br>
            <a:r>
              <a:rPr lang="en-IN" sz="5400" dirty="0">
                <a:solidFill>
                  <a:schemeClr val="bg1">
                    <a:lumMod val="85000"/>
                  </a:schemeClr>
                </a:solidFill>
                <a:latin typeface="Times New Roman" panose="02020603050405020304" pitchFamily="18" charset="0"/>
                <a:cs typeface="Times New Roman" panose="02020603050405020304" pitchFamily="18" charset="0"/>
              </a:rPr>
              <a:t>                                                                                     </a:t>
            </a:r>
            <a:br>
              <a:rPr lang="en-IN" sz="5400" dirty="0">
                <a:solidFill>
                  <a:schemeClr val="bg1">
                    <a:lumMod val="85000"/>
                  </a:schemeClr>
                </a:solidFill>
                <a:latin typeface="Times New Roman" panose="02020603050405020304" pitchFamily="18" charset="0"/>
                <a:cs typeface="Times New Roman" panose="02020603050405020304" pitchFamily="18" charset="0"/>
              </a:rPr>
            </a:br>
            <a:br>
              <a:rPr lang="en-IN" sz="5400" dirty="0">
                <a:solidFill>
                  <a:schemeClr val="bg1">
                    <a:lumMod val="85000"/>
                  </a:schemeClr>
                </a:solidFill>
                <a:latin typeface="Times New Roman" panose="02020603050405020304" pitchFamily="18" charset="0"/>
                <a:cs typeface="Times New Roman" panose="02020603050405020304" pitchFamily="18" charset="0"/>
              </a:rPr>
            </a:br>
            <a:br>
              <a:rPr lang="en-IN" sz="5400" dirty="0">
                <a:solidFill>
                  <a:schemeClr val="bg1">
                    <a:lumMod val="85000"/>
                  </a:schemeClr>
                </a:solidFill>
                <a:latin typeface="Times New Roman" panose="02020603050405020304" pitchFamily="18" charset="0"/>
                <a:cs typeface="Times New Roman" panose="02020603050405020304" pitchFamily="18" charset="0"/>
              </a:rPr>
            </a:br>
            <a:r>
              <a:rPr lang="en-IN" sz="5400" dirty="0">
                <a:solidFill>
                  <a:schemeClr val="bg1">
                    <a:lumMod val="85000"/>
                  </a:schemeClr>
                </a:solidFill>
                <a:latin typeface="Times New Roman" panose="02020603050405020304" pitchFamily="18" charset="0"/>
                <a:cs typeface="Times New Roman" panose="02020603050405020304" pitchFamily="18" charset="0"/>
              </a:rPr>
              <a:t>       </a:t>
            </a:r>
            <a:br>
              <a:rPr lang="en-IN" sz="5400" dirty="0">
                <a:solidFill>
                  <a:schemeClr val="bg1">
                    <a:lumMod val="85000"/>
                  </a:schemeClr>
                </a:solidFill>
                <a:latin typeface="Times New Roman" panose="02020603050405020304" pitchFamily="18" charset="0"/>
                <a:cs typeface="Times New Roman" panose="02020603050405020304" pitchFamily="18" charset="0"/>
              </a:rPr>
            </a:br>
            <a:br>
              <a:rPr lang="en-IN" sz="5400" dirty="0">
                <a:solidFill>
                  <a:schemeClr val="bg1">
                    <a:lumMod val="85000"/>
                  </a:schemeClr>
                </a:solidFill>
                <a:latin typeface="Times New Roman" panose="02020603050405020304" pitchFamily="18" charset="0"/>
                <a:cs typeface="Times New Roman" panose="02020603050405020304" pitchFamily="18" charset="0"/>
              </a:rPr>
            </a:br>
            <a:br>
              <a:rPr lang="en-IN" sz="5400" dirty="0">
                <a:solidFill>
                  <a:schemeClr val="bg1">
                    <a:lumMod val="85000"/>
                  </a:schemeClr>
                </a:solidFill>
                <a:latin typeface="Times New Roman" panose="02020603050405020304" pitchFamily="18" charset="0"/>
                <a:cs typeface="Times New Roman" panose="02020603050405020304" pitchFamily="18" charset="0"/>
              </a:rPr>
            </a:br>
            <a:br>
              <a:rPr lang="en-IN" sz="3600" dirty="0">
                <a:solidFill>
                  <a:srgbClr val="A35D4D"/>
                </a:solidFill>
                <a:latin typeface="Times New Roman" panose="02020603050405020304" pitchFamily="18" charset="0"/>
                <a:cs typeface="Times New Roman" panose="02020603050405020304" pitchFamily="18" charset="0"/>
              </a:rPr>
            </a:br>
            <a:br>
              <a:rPr lang="en-IN" sz="3600" dirty="0">
                <a:solidFill>
                  <a:srgbClr val="A35D4D"/>
                </a:solidFill>
                <a:latin typeface="Times New Roman" panose="02020603050405020304" pitchFamily="18" charset="0"/>
                <a:cs typeface="Times New Roman" panose="02020603050405020304" pitchFamily="18" charset="0"/>
              </a:rPr>
            </a:br>
            <a:br>
              <a:rPr lang="en-IN" sz="3600" dirty="0">
                <a:solidFill>
                  <a:schemeClr val="bg2"/>
                </a:solidFill>
                <a:latin typeface="Times New Roman" panose="02020603050405020304" pitchFamily="18" charset="0"/>
                <a:cs typeface="Times New Roman" panose="02020603050405020304" pitchFamily="18" charset="0"/>
              </a:rPr>
            </a:br>
            <a:br>
              <a:rPr lang="en-IN" sz="3600" dirty="0">
                <a:solidFill>
                  <a:schemeClr val="bg2"/>
                </a:solidFill>
                <a:latin typeface="Times New Roman" panose="02020603050405020304" pitchFamily="18" charset="0"/>
                <a:cs typeface="Times New Roman" panose="02020603050405020304" pitchFamily="18" charset="0"/>
              </a:rPr>
            </a:br>
            <a:r>
              <a:rPr lang="en-IN" sz="5400" dirty="0">
                <a:solidFill>
                  <a:schemeClr val="bg2"/>
                </a:solidFill>
                <a:latin typeface="Times New Roman" panose="02020603050405020304" pitchFamily="18" charset="0"/>
                <a:cs typeface="Times New Roman" panose="02020603050405020304" pitchFamily="18" charset="0"/>
              </a:rPr>
              <a:t>                     </a:t>
            </a:r>
            <a:r>
              <a:rPr lang="en-IN" sz="5400" dirty="0">
                <a:solidFill>
                  <a:schemeClr val="bg1">
                    <a:lumMod val="85000"/>
                  </a:schemeClr>
                </a:solidFill>
                <a:latin typeface="Times New Roman" panose="02020603050405020304" pitchFamily="18" charset="0"/>
                <a:cs typeface="Times New Roman" panose="02020603050405020304" pitchFamily="18" charset="0"/>
              </a:rPr>
              <a:t>Thank You!</a:t>
            </a:r>
            <a:br>
              <a:rPr lang="en-IN" sz="5400" dirty="0">
                <a:solidFill>
                  <a:schemeClr val="bg2"/>
                </a:solidFill>
                <a:latin typeface="Times New Roman" panose="02020603050405020304" pitchFamily="18" charset="0"/>
                <a:cs typeface="Times New Roman" panose="02020603050405020304" pitchFamily="18" charset="0"/>
              </a:rPr>
            </a:br>
            <a:br>
              <a:rPr lang="en-IN" sz="3600" dirty="0">
                <a:solidFill>
                  <a:schemeClr val="bg2"/>
                </a:solidFill>
                <a:latin typeface="Times New Roman" panose="02020603050405020304" pitchFamily="18" charset="0"/>
                <a:cs typeface="Times New Roman" panose="02020603050405020304" pitchFamily="18" charset="0"/>
              </a:rPr>
            </a:br>
            <a:br>
              <a:rPr lang="en-IN" sz="3600" dirty="0">
                <a:solidFill>
                  <a:schemeClr val="bg2"/>
                </a:solidFill>
                <a:latin typeface="Times New Roman" panose="02020603050405020304" pitchFamily="18" charset="0"/>
                <a:cs typeface="Times New Roman" panose="02020603050405020304" pitchFamily="18" charset="0"/>
              </a:rPr>
            </a:br>
            <a:br>
              <a:rPr lang="en-IN" sz="3600" dirty="0">
                <a:solidFill>
                  <a:schemeClr val="bg2"/>
                </a:solidFill>
                <a:latin typeface="Times New Roman" panose="02020603050405020304" pitchFamily="18" charset="0"/>
                <a:cs typeface="Times New Roman" panose="02020603050405020304" pitchFamily="18" charset="0"/>
              </a:rPr>
            </a:br>
            <a:endParaRPr lang="en-IN" sz="36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369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368543"/>
            <a:ext cx="10501927" cy="640080"/>
          </a:xfrm>
        </p:spPr>
        <p:txBody>
          <a:bodyPr>
            <a:noAutofit/>
          </a:bodyPr>
          <a:lstStyle/>
          <a:p>
            <a:pPr marL="6350" marR="15240" indent="-6350" algn="just">
              <a:lnSpc>
                <a:spcPct val="107000"/>
              </a:lnSpc>
              <a:spcAft>
                <a:spcPts val="670"/>
              </a:spcAft>
            </a:pPr>
            <a:r>
              <a:rPr lang="en-IN" b="1" dirty="0">
                <a:solidFill>
                  <a:srgbClr val="000000"/>
                </a:solidFill>
                <a:effectLst/>
                <a:latin typeface="Times New Roman" panose="02020603050405020304" pitchFamily="18" charset="0"/>
                <a:ea typeface="Calibri" panose="020F0502020204030204" pitchFamily="34" charset="0"/>
              </a:rPr>
              <a:t>INTRODUCTION :  </a:t>
            </a:r>
            <a:r>
              <a:rPr lang="en-US" dirty="0"/>
              <a:t>What is the project &amp; why this project</a:t>
            </a:r>
            <a:endParaRPr lang="en-IN" b="1" dirty="0">
              <a:solidFill>
                <a:srgbClr val="000000"/>
              </a:solidFill>
              <a:effectLst/>
              <a:latin typeface="Calibri" panose="020F0502020204030204" pitchFamily="34" charset="0"/>
              <a:ea typeface="Calibri" panose="020F0502020204030204" pitchFamily="34" charset="0"/>
            </a:endParaRPr>
          </a:p>
        </p:txBody>
      </p:sp>
      <p:sp>
        <p:nvSpPr>
          <p:cNvPr id="38" name="Content Placeholder 17"/>
          <p:cNvSpPr txBox="1">
            <a:spLocks/>
          </p:cNvSpPr>
          <p:nvPr/>
        </p:nvSpPr>
        <p:spPr>
          <a:xfrm>
            <a:off x="541609" y="1524707"/>
            <a:ext cx="5657855" cy="4817369"/>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IN" sz="1800" dirty="0">
                <a:solidFill>
                  <a:schemeClr val="tx1"/>
                </a:solidFill>
                <a:latin typeface="Times New Roman" panose="02020603050405020304" pitchFamily="18" charset="0"/>
                <a:ea typeface="Calibri" panose="020F0502020204030204" pitchFamily="34" charset="0"/>
              </a:rPr>
              <a:t>. A parking lot or car park is a dedicated cleared area that is intended for parking vehicles</a:t>
            </a:r>
          </a:p>
          <a:p>
            <a:pPr>
              <a:spcAft>
                <a:spcPts val="600"/>
              </a:spcAft>
              <a:defRPr/>
            </a:pPr>
            <a:r>
              <a:rPr lang="en-IN" sz="1800" dirty="0">
                <a:solidFill>
                  <a:schemeClr val="tx1"/>
                </a:solidFill>
                <a:latin typeface="Times New Roman" panose="02020603050405020304" pitchFamily="18" charset="0"/>
                <a:ea typeface="Calibri" panose="020F0502020204030204" pitchFamily="34" charset="0"/>
              </a:rPr>
              <a:t>Parking now-a-days is a problem  in every big city, it consumes a lot of time to find the right place to park.</a:t>
            </a:r>
            <a:endParaRPr lang="en-IN" sz="1800" dirty="0">
              <a:solidFill>
                <a:srgbClr val="000000"/>
              </a:solidFill>
              <a:latin typeface="Times New Roman" panose="02020603050405020304" pitchFamily="18" charset="0"/>
              <a:ea typeface="Calibri" panose="020F0502020204030204" pitchFamily="34" charset="0"/>
            </a:endParaRPr>
          </a:p>
          <a:p>
            <a:pPr>
              <a:spcAft>
                <a:spcPts val="600"/>
              </a:spcAft>
              <a:defRPr/>
            </a:pPr>
            <a:r>
              <a:rPr lang="en-IN" sz="1800" dirty="0">
                <a:solidFill>
                  <a:schemeClr val="tx1"/>
                </a:solidFill>
                <a:effectLst/>
                <a:latin typeface="Times New Roman" panose="02020603050405020304" pitchFamily="18" charset="0"/>
                <a:ea typeface="Calibri" panose="020F0502020204030204" pitchFamily="34" charset="0"/>
              </a:rPr>
              <a:t>Shopping malls, sports stadiums, megachurches, and similar venues often feature parking lots over large areas</a:t>
            </a:r>
            <a:r>
              <a:rPr lang="en-IN" sz="1800" dirty="0">
                <a:solidFill>
                  <a:schemeClr val="tx1"/>
                </a:solidFill>
                <a:latin typeface="Times New Roman" panose="02020603050405020304" pitchFamily="18" charset="0"/>
                <a:ea typeface="Calibri" panose="020F0502020204030204" pitchFamily="34" charset="0"/>
              </a:rPr>
              <a:t>.</a:t>
            </a:r>
          </a:p>
          <a:p>
            <a:pPr>
              <a:spcAft>
                <a:spcPts val="600"/>
              </a:spcAft>
              <a:defRPr/>
            </a:pPr>
            <a:r>
              <a:rPr lang="en-IN" sz="1800" dirty="0">
                <a:solidFill>
                  <a:schemeClr val="tx1"/>
                </a:solidFill>
                <a:latin typeface="Times New Roman" panose="02020603050405020304" pitchFamily="18" charset="0"/>
                <a:ea typeface="Calibri" panose="020F0502020204030204" pitchFamily="34" charset="0"/>
              </a:rPr>
              <a:t>This project is about mobile management of parking areas. </a:t>
            </a:r>
          </a:p>
          <a:p>
            <a:pPr>
              <a:spcAft>
                <a:spcPts val="600"/>
              </a:spcAft>
              <a:defRPr/>
            </a:pPr>
            <a:r>
              <a:rPr lang="en-IN" sz="1800" dirty="0">
                <a:solidFill>
                  <a:schemeClr val="tx1"/>
                </a:solidFill>
                <a:effectLst/>
                <a:latin typeface="Times New Roman" panose="02020603050405020304" pitchFamily="18" charset="0"/>
                <a:ea typeface="Calibri" panose="020F0502020204030204" pitchFamily="34" charset="0"/>
              </a:rPr>
              <a:t>It overcomes the problem of finding a parking space in commercial areas that unnecessary consumes time. </a:t>
            </a:r>
          </a:p>
          <a:p>
            <a:pPr>
              <a:spcAft>
                <a:spcPts val="600"/>
              </a:spcAft>
              <a:defRPr/>
            </a:pPr>
            <a:r>
              <a:rPr lang="en-IN" sz="1800" dirty="0">
                <a:solidFill>
                  <a:schemeClr val="tx1"/>
                </a:solidFill>
                <a:latin typeface="Times New Roman" panose="02020603050405020304" pitchFamily="18" charset="0"/>
                <a:ea typeface="Calibri" panose="020F0502020204030204" pitchFamily="34" charset="0"/>
              </a:rPr>
              <a:t>T</a:t>
            </a:r>
            <a:r>
              <a:rPr lang="en-IN" sz="1800" dirty="0">
                <a:solidFill>
                  <a:schemeClr val="tx1"/>
                </a:solidFill>
                <a:effectLst/>
                <a:latin typeface="Times New Roman" panose="02020603050405020304" pitchFamily="18" charset="0"/>
                <a:ea typeface="Calibri" panose="020F0502020204030204" pitchFamily="34" charset="0"/>
              </a:rPr>
              <a:t>his system assist the user to find and book the space online for parking and it will help the management to reduce the parking issue and also increase their revenue. </a:t>
            </a:r>
          </a:p>
          <a:p>
            <a:pPr>
              <a:spcAft>
                <a:spcPts val="600"/>
              </a:spcAft>
              <a:defRPr/>
            </a:pPr>
            <a:r>
              <a:rPr lang="en-IN" sz="1800" dirty="0">
                <a:solidFill>
                  <a:schemeClr val="tx1"/>
                </a:solidFill>
                <a:effectLst/>
                <a:latin typeface="Times New Roman" panose="02020603050405020304" pitchFamily="18" charset="0"/>
                <a:ea typeface="Calibri" panose="020F0502020204030204" pitchFamily="34" charset="0"/>
              </a:rPr>
              <a:t>This system will save the user time in search of parking areas and reduce the need of human resources in order to manage parking space. </a:t>
            </a:r>
            <a:endParaRPr lang="en-US" dirty="0">
              <a:solidFill>
                <a:schemeClr val="tx1"/>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F55EA965-AC68-4E9D-9A12-6570576383A5}"/>
              </a:ext>
            </a:extLst>
          </p:cNvPr>
          <p:cNvPicPr>
            <a:picLocks noChangeAspect="1"/>
          </p:cNvPicPr>
          <p:nvPr/>
        </p:nvPicPr>
        <p:blipFill>
          <a:blip r:embed="rId2"/>
          <a:stretch>
            <a:fillRect/>
          </a:stretch>
        </p:blipFill>
        <p:spPr>
          <a:xfrm>
            <a:off x="6864625" y="1603348"/>
            <a:ext cx="4916557" cy="4660085"/>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0080657" cy="640080"/>
          </a:xfrm>
        </p:spPr>
        <p:txBody>
          <a:bodyPr>
            <a:normAutofit/>
          </a:bodyPr>
          <a:lstStyle/>
          <a:p>
            <a:r>
              <a:rPr lang="en-IN" b="1" dirty="0">
                <a:solidFill>
                  <a:srgbClr val="000000"/>
                </a:solidFill>
                <a:effectLst/>
                <a:latin typeface="Times New Roman" panose="02020603050405020304" pitchFamily="18" charset="0"/>
                <a:ea typeface="Calibri" panose="020F0502020204030204" pitchFamily="34" charset="0"/>
              </a:rPr>
              <a:t>EXISTING  SYSTEM &amp;  PROPOSED SYSTEM </a:t>
            </a:r>
            <a:endParaRPr lang="en-US" sz="4000" dirty="0">
              <a:latin typeface="Segoe UI Light" panose="020B0502040204020203" pitchFamily="34" charset="0"/>
              <a:cs typeface="Segoe UI Light" panose="020B0502040204020203" pitchFamily="34" charset="0"/>
            </a:endParaRPr>
          </a:p>
        </p:txBody>
      </p:sp>
      <p:sp>
        <p:nvSpPr>
          <p:cNvPr id="25" name="Content Placeholder 17"/>
          <p:cNvSpPr txBox="1">
            <a:spLocks/>
          </p:cNvSpPr>
          <p:nvPr/>
        </p:nvSpPr>
        <p:spPr>
          <a:xfrm>
            <a:off x="541609" y="1706647"/>
            <a:ext cx="10951308" cy="64008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2000"/>
              </a:spcAft>
              <a:buNone/>
            </a:pPr>
            <a:r>
              <a:rPr lang="en-IN" sz="2000" b="1" dirty="0">
                <a:solidFill>
                  <a:srgbClr val="000000"/>
                </a:solidFill>
                <a:effectLst/>
                <a:latin typeface="Times New Roman" panose="02020603050405020304" pitchFamily="18" charset="0"/>
                <a:ea typeface="Calibri" panose="020F0502020204030204" pitchFamily="34" charset="0"/>
              </a:rPr>
              <a:t>Existing System :</a:t>
            </a:r>
            <a:endParaRPr lang="en-US" sz="2000" dirty="0">
              <a:latin typeface="Segoe UI" panose="020B0502040204020203" pitchFamily="34" charset="0"/>
              <a:cs typeface="Segoe UI" panose="020B0502040204020203" pitchFamily="34" charset="0"/>
            </a:endParaRPr>
          </a:p>
        </p:txBody>
      </p:sp>
      <p:sp>
        <p:nvSpPr>
          <p:cNvPr id="21" name="Content Placeholder 17"/>
          <p:cNvSpPr txBox="1">
            <a:spLocks/>
          </p:cNvSpPr>
          <p:nvPr/>
        </p:nvSpPr>
        <p:spPr>
          <a:xfrm>
            <a:off x="1056513" y="2416028"/>
            <a:ext cx="10436404" cy="128351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152400" indent="0" algn="just">
              <a:lnSpc>
                <a:spcPct val="96000"/>
              </a:lnSpc>
              <a:spcAft>
                <a:spcPts val="145"/>
              </a:spcAft>
              <a:buNone/>
            </a:pPr>
            <a:r>
              <a:rPr lang="en-IN" sz="1800" dirty="0">
                <a:solidFill>
                  <a:srgbClr val="000000"/>
                </a:solidFill>
                <a:effectLst/>
                <a:latin typeface="Times New Roman" panose="02020603050405020304" pitchFamily="18" charset="0"/>
                <a:ea typeface="Calibri" panose="020F0502020204030204" pitchFamily="34" charset="0"/>
              </a:rPr>
              <a:t>	In the existing Online Parking Reservation systems, domestic and local level parking areas are not covered also parking for various vehicles are not preferred. So this makes the current system trivial and incomplete.</a:t>
            </a:r>
            <a:endParaRPr lang="en-IN" sz="1800" dirty="0">
              <a:solidFill>
                <a:srgbClr val="000000"/>
              </a:solidFill>
              <a:effectLst/>
              <a:latin typeface="Calibri" panose="020F0502020204030204" pitchFamily="34" charset="0"/>
              <a:ea typeface="Calibri" panose="020F0502020204030204" pitchFamily="34" charset="0"/>
            </a:endParaRPr>
          </a:p>
        </p:txBody>
      </p:sp>
      <p:sp>
        <p:nvSpPr>
          <p:cNvPr id="32" name="Content Placeholder 17"/>
          <p:cNvSpPr txBox="1">
            <a:spLocks/>
          </p:cNvSpPr>
          <p:nvPr/>
        </p:nvSpPr>
        <p:spPr>
          <a:xfrm>
            <a:off x="541609" y="3867322"/>
            <a:ext cx="10951308" cy="5368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600"/>
              </a:spcAft>
              <a:buNone/>
              <a:defRPr/>
            </a:pPr>
            <a:r>
              <a:rPr lang="en-IN" sz="2000" b="1" dirty="0">
                <a:solidFill>
                  <a:srgbClr val="000000"/>
                </a:solidFill>
                <a:effectLst/>
                <a:latin typeface="Times New Roman" panose="02020603050405020304" pitchFamily="18" charset="0"/>
                <a:ea typeface="Calibri" panose="020F0502020204030204" pitchFamily="34" charset="0"/>
              </a:rPr>
              <a:t>Proposed System:</a:t>
            </a:r>
            <a:endParaRPr lang="en-US" sz="2000" dirty="0">
              <a:solidFill>
                <a:prstClr val="black">
                  <a:lumMod val="75000"/>
                  <a:lumOff val="25000"/>
                </a:prstClr>
              </a:solidFill>
              <a:cs typeface="Segoe UI"/>
            </a:endParaRPr>
          </a:p>
        </p:txBody>
      </p:sp>
      <p:sp>
        <p:nvSpPr>
          <p:cNvPr id="40" name="Content Placeholder 17"/>
          <p:cNvSpPr txBox="1">
            <a:spLocks/>
          </p:cNvSpPr>
          <p:nvPr/>
        </p:nvSpPr>
        <p:spPr>
          <a:xfrm>
            <a:off x="1056513" y="4532243"/>
            <a:ext cx="10436404" cy="13925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152400" indent="0" algn="just">
              <a:lnSpc>
                <a:spcPct val="107000"/>
              </a:lnSpc>
              <a:spcAft>
                <a:spcPts val="800"/>
              </a:spcAft>
              <a:buNone/>
            </a:pPr>
            <a:r>
              <a:rPr lang="en-IN" sz="1800" dirty="0">
                <a:solidFill>
                  <a:srgbClr val="000000"/>
                </a:solidFill>
                <a:effectLst/>
                <a:latin typeface="Times New Roman" panose="02020603050405020304" pitchFamily="18" charset="0"/>
                <a:ea typeface="Calibri" panose="020F0502020204030204" pitchFamily="34" charset="0"/>
              </a:rPr>
              <a:t>	The proposed Online Parking Reservation system provides a smarter way for customer to select parking location, parking duration, extend parking duration. It also provides parking reservation for various types of vehicles under one parking portal.</a:t>
            </a:r>
            <a:endParaRPr lang="en-IN"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a:solidFill>
                  <a:srgbClr val="000000"/>
                </a:solidFill>
                <a:latin typeface="Times New Roman" panose="02020603050405020304" pitchFamily="18" charset="0"/>
                <a:ea typeface="Calibri" panose="020F0502020204030204" pitchFamily="34" charset="0"/>
              </a:rPr>
              <a:t>P</a:t>
            </a:r>
            <a:r>
              <a:rPr lang="en-IN" b="1" dirty="0">
                <a:solidFill>
                  <a:srgbClr val="000000"/>
                </a:solidFill>
                <a:effectLst/>
                <a:latin typeface="Times New Roman" panose="02020603050405020304" pitchFamily="18" charset="0"/>
                <a:ea typeface="Calibri" panose="020F0502020204030204" pitchFamily="34" charset="0"/>
              </a:rPr>
              <a:t>ROJECT TECHNOLOGY STACK</a:t>
            </a:r>
            <a:endParaRPr lang="en-US" dirty="0">
              <a:latin typeface="Segoe UI Light" panose="020B0502040204020203" pitchFamily="34" charset="0"/>
              <a:cs typeface="Segoe UI Light" panose="020B0502040204020203" pitchFamily="34" charset="0"/>
            </a:endParaRPr>
          </a:p>
        </p:txBody>
      </p:sp>
      <p:sp>
        <p:nvSpPr>
          <p:cNvPr id="16" name="Content Placeholder 17"/>
          <p:cNvSpPr txBox="1">
            <a:spLocks/>
          </p:cNvSpPr>
          <p:nvPr/>
        </p:nvSpPr>
        <p:spPr>
          <a:xfrm>
            <a:off x="901215" y="1958189"/>
            <a:ext cx="2651153"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1000"/>
              </a:spcBef>
              <a:spcAft>
                <a:spcPts val="600"/>
              </a:spcAft>
              <a:buNone/>
            </a:pPr>
            <a:r>
              <a:rPr lang="en-US" sz="1800" dirty="0">
                <a:solidFill>
                  <a:schemeClr val="tx1"/>
                </a:solidFill>
                <a:latin typeface="Times New Roman" panose="02020603050405020304" pitchFamily="18" charset="0"/>
                <a:cs typeface="Times New Roman" panose="02020603050405020304" pitchFamily="18" charset="0"/>
              </a:rPr>
              <a:t>Backend Technologies :</a:t>
            </a:r>
          </a:p>
        </p:txBody>
      </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9" name="Content Placeholder 17"/>
          <p:cNvSpPr txBox="1">
            <a:spLocks/>
          </p:cNvSpPr>
          <p:nvPr/>
        </p:nvSpPr>
        <p:spPr>
          <a:xfrm>
            <a:off x="901215" y="4360521"/>
            <a:ext cx="2960186"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1000"/>
              </a:spcBef>
              <a:spcAft>
                <a:spcPts val="600"/>
              </a:spcAft>
              <a:buNone/>
            </a:pPr>
            <a:r>
              <a:rPr lang="en-US" sz="1800" dirty="0">
                <a:latin typeface="Times New Roman" panose="02020603050405020304" pitchFamily="18" charset="0"/>
                <a:cs typeface="Times New Roman" panose="02020603050405020304" pitchFamily="18" charset="0"/>
              </a:rPr>
              <a:t>Frontend Technologies :</a:t>
            </a:r>
          </a:p>
        </p:txBody>
      </p:sp>
      <p:pic>
        <p:nvPicPr>
          <p:cNvPr id="4" name="Picture 3">
            <a:extLst>
              <a:ext uri="{FF2B5EF4-FFF2-40B4-BE49-F238E27FC236}">
                <a16:creationId xmlns:a16="http://schemas.microsoft.com/office/drawing/2014/main" id="{049F2E5D-DA98-446E-BBB4-2A9606CAA33C}"/>
              </a:ext>
            </a:extLst>
          </p:cNvPr>
          <p:cNvPicPr>
            <a:picLocks noChangeAspect="1"/>
          </p:cNvPicPr>
          <p:nvPr/>
        </p:nvPicPr>
        <p:blipFill>
          <a:blip r:embed="rId2"/>
          <a:stretch>
            <a:fillRect/>
          </a:stretch>
        </p:blipFill>
        <p:spPr>
          <a:xfrm>
            <a:off x="4352271" y="1543385"/>
            <a:ext cx="6291617" cy="2121592"/>
          </a:xfrm>
          <a:prstGeom prst="rect">
            <a:avLst/>
          </a:prstGeom>
        </p:spPr>
      </p:pic>
      <p:graphicFrame>
        <p:nvGraphicFramePr>
          <p:cNvPr id="8" name="Table 7">
            <a:extLst>
              <a:ext uri="{FF2B5EF4-FFF2-40B4-BE49-F238E27FC236}">
                <a16:creationId xmlns:a16="http://schemas.microsoft.com/office/drawing/2014/main" id="{33537AD2-FDE5-4E44-98E7-36E684FA8953}"/>
              </a:ext>
            </a:extLst>
          </p:cNvPr>
          <p:cNvGraphicFramePr>
            <a:graphicFrameLocks noGrp="1"/>
          </p:cNvGraphicFramePr>
          <p:nvPr>
            <p:extLst>
              <p:ext uri="{D42A27DB-BD31-4B8C-83A1-F6EECF244321}">
                <p14:modId xmlns:p14="http://schemas.microsoft.com/office/powerpoint/2010/main" val="1722712580"/>
              </p:ext>
            </p:extLst>
          </p:nvPr>
        </p:nvGraphicFramePr>
        <p:xfrm>
          <a:off x="4352272" y="4521201"/>
          <a:ext cx="6291616" cy="1110671"/>
        </p:xfrm>
        <a:graphic>
          <a:graphicData uri="http://schemas.openxmlformats.org/drawingml/2006/table">
            <a:tbl>
              <a:tblPr firstRow="1" firstCol="1" bandRow="1">
                <a:tableStyleId>{5C22544A-7EE6-4342-B048-85BDC9FD1C3A}</a:tableStyleId>
              </a:tblPr>
              <a:tblGrid>
                <a:gridCol w="2793720">
                  <a:extLst>
                    <a:ext uri="{9D8B030D-6E8A-4147-A177-3AD203B41FA5}">
                      <a16:colId xmlns:a16="http://schemas.microsoft.com/office/drawing/2014/main" val="146570840"/>
                    </a:ext>
                  </a:extLst>
                </a:gridCol>
                <a:gridCol w="3497896">
                  <a:extLst>
                    <a:ext uri="{9D8B030D-6E8A-4147-A177-3AD203B41FA5}">
                      <a16:colId xmlns:a16="http://schemas.microsoft.com/office/drawing/2014/main" val="164495064"/>
                    </a:ext>
                  </a:extLst>
                </a:gridCol>
              </a:tblGrid>
              <a:tr h="362139">
                <a:tc>
                  <a:txBody>
                    <a:bodyPr/>
                    <a:lstStyle/>
                    <a:p>
                      <a:pPr marL="158750" marR="22860" indent="-6350" algn="ctr">
                        <a:lnSpc>
                          <a:spcPct val="107000"/>
                        </a:lnSpc>
                        <a:spcAft>
                          <a:spcPts val="145"/>
                        </a:spcAft>
                      </a:pPr>
                      <a:r>
                        <a:rPr lang="en-IN" sz="1200" dirty="0">
                          <a:effectLst/>
                        </a:rPr>
                        <a:t>Category</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7155" marR="73025" marT="4445" marB="0"/>
                </a:tc>
                <a:tc>
                  <a:txBody>
                    <a:bodyPr/>
                    <a:lstStyle/>
                    <a:p>
                      <a:pPr marL="158750" marR="17780" indent="-6350" algn="ctr">
                        <a:lnSpc>
                          <a:spcPct val="107000"/>
                        </a:lnSpc>
                        <a:spcAft>
                          <a:spcPts val="145"/>
                        </a:spcAft>
                      </a:pPr>
                      <a:r>
                        <a:rPr lang="en-IN" sz="1200" dirty="0">
                          <a:effectLst/>
                        </a:rPr>
                        <a:t>Technology Name</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7155" marR="73025" marT="4445" marB="0"/>
                </a:tc>
                <a:extLst>
                  <a:ext uri="{0D108BD9-81ED-4DB2-BD59-A6C34878D82A}">
                    <a16:rowId xmlns:a16="http://schemas.microsoft.com/office/drawing/2014/main" val="1082938737"/>
                  </a:ext>
                </a:extLst>
              </a:tr>
              <a:tr h="387237">
                <a:tc>
                  <a:txBody>
                    <a:bodyPr/>
                    <a:lstStyle/>
                    <a:p>
                      <a:pPr marL="158750" marR="22225" indent="-6350" algn="ctr">
                        <a:lnSpc>
                          <a:spcPct val="107000"/>
                        </a:lnSpc>
                        <a:spcAft>
                          <a:spcPts val="145"/>
                        </a:spcAft>
                      </a:pPr>
                      <a:r>
                        <a:rPr lang="en-IN" sz="1200">
                          <a:effectLst/>
                        </a:rPr>
                        <a:t>Framework</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7155" marR="73025" marT="4445" marB="0"/>
                </a:tc>
                <a:tc>
                  <a:txBody>
                    <a:bodyPr/>
                    <a:lstStyle/>
                    <a:p>
                      <a:pPr marL="158750" marR="21590" indent="-6350" algn="ctr">
                        <a:lnSpc>
                          <a:spcPct val="107000"/>
                        </a:lnSpc>
                        <a:spcAft>
                          <a:spcPts val="145"/>
                        </a:spcAft>
                      </a:pPr>
                      <a:r>
                        <a:rPr lang="en-IN" sz="1200" dirty="0" err="1">
                          <a:effectLst/>
                        </a:rPr>
                        <a:t>ReactJs</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7155" marR="73025" marT="4445" marB="0"/>
                </a:tc>
                <a:extLst>
                  <a:ext uri="{0D108BD9-81ED-4DB2-BD59-A6C34878D82A}">
                    <a16:rowId xmlns:a16="http://schemas.microsoft.com/office/drawing/2014/main" val="1051303313"/>
                  </a:ext>
                </a:extLst>
              </a:tr>
              <a:tr h="361295">
                <a:tc>
                  <a:txBody>
                    <a:bodyPr/>
                    <a:lstStyle/>
                    <a:p>
                      <a:pPr marL="158750" marR="22225" indent="-6350" algn="ctr">
                        <a:lnSpc>
                          <a:spcPct val="107000"/>
                        </a:lnSpc>
                        <a:spcAft>
                          <a:spcPts val="145"/>
                        </a:spcAft>
                      </a:pPr>
                      <a:r>
                        <a:rPr lang="en-IN" sz="1200">
                          <a:effectLst/>
                        </a:rPr>
                        <a:t>Language</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7155" marR="73025" marT="4445" marB="0"/>
                </a:tc>
                <a:tc>
                  <a:txBody>
                    <a:bodyPr/>
                    <a:lstStyle/>
                    <a:p>
                      <a:pPr marL="158750" indent="-6350" algn="ctr">
                        <a:lnSpc>
                          <a:spcPct val="107000"/>
                        </a:lnSpc>
                        <a:spcAft>
                          <a:spcPts val="145"/>
                        </a:spcAft>
                      </a:pPr>
                      <a:r>
                        <a:rPr lang="en-IN" sz="1200" dirty="0">
                          <a:effectLst/>
                        </a:rPr>
                        <a:t>HTML, CSS, </a:t>
                      </a:r>
                      <a:r>
                        <a:rPr lang="en-IN" sz="1200" dirty="0" err="1">
                          <a:effectLst/>
                        </a:rPr>
                        <a:t>Javascript</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7155" marR="73025" marT="4445" marB="0"/>
                </a:tc>
                <a:extLst>
                  <a:ext uri="{0D108BD9-81ED-4DB2-BD59-A6C34878D82A}">
                    <a16:rowId xmlns:a16="http://schemas.microsoft.com/office/drawing/2014/main" val="2705417506"/>
                  </a:ext>
                </a:extLst>
              </a:tr>
            </a:tbl>
          </a:graphicData>
        </a:graphic>
      </p:graphicFrame>
    </p:spTree>
    <p:extLst>
      <p:ext uri="{BB962C8B-B14F-4D97-AF65-F5344CB8AC3E}">
        <p14:creationId xmlns:p14="http://schemas.microsoft.com/office/powerpoint/2010/main" val="259683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382582" cy="640080"/>
          </a:xfrm>
        </p:spPr>
        <p:txBody>
          <a:bodyPr>
            <a:normAutofit/>
          </a:bodyPr>
          <a:lstStyle/>
          <a:p>
            <a:pPr lvl="0"/>
            <a:r>
              <a:rPr lang="en-IN" b="1" dirty="0">
                <a:solidFill>
                  <a:schemeClr val="tx1"/>
                </a:solidFill>
                <a:latin typeface="Times New Roman" panose="02020603050405020304" pitchFamily="18" charset="0"/>
                <a:cs typeface="Times New Roman" panose="02020603050405020304" pitchFamily="18" charset="0"/>
              </a:rPr>
              <a:t>PROJECT FLOW DIAGRAM: </a:t>
            </a:r>
            <a:r>
              <a:rPr lang="en-IN" dirty="0">
                <a:latin typeface="Times New Roman" panose="02020603050405020304" pitchFamily="18" charset="0"/>
                <a:cs typeface="Times New Roman" panose="02020603050405020304" pitchFamily="18" charset="0"/>
              </a:rPr>
              <a:t> </a:t>
            </a:r>
            <a:r>
              <a:rPr lang="en-IN" sz="2700" dirty="0">
                <a:latin typeface="Times New Roman" panose="02020603050405020304" pitchFamily="18" charset="0"/>
                <a:cs typeface="Times New Roman" panose="02020603050405020304" pitchFamily="18" charset="0"/>
              </a:rPr>
              <a:t>USE CASE Diagram</a:t>
            </a:r>
            <a:endParaRPr lang="en-US" sz="2700" dirty="0">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1D387A07-8F7A-41F6-A0C8-1B3F960847E0}"/>
              </a:ext>
            </a:extLst>
          </p:cNvPr>
          <p:cNvGraphicFramePr>
            <a:graphicFrameLocks noGrp="1"/>
          </p:cNvGraphicFramePr>
          <p:nvPr>
            <p:ph sz="quarter" idx="10"/>
            <p:extLst>
              <p:ext uri="{D42A27DB-BD31-4B8C-83A1-F6EECF244321}">
                <p14:modId xmlns:p14="http://schemas.microsoft.com/office/powerpoint/2010/main" val="1467432962"/>
              </p:ext>
            </p:extLst>
          </p:nvPr>
        </p:nvGraphicFramePr>
        <p:xfrm>
          <a:off x="965200" y="1422400"/>
          <a:ext cx="10261600" cy="5151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576" y="311747"/>
            <a:ext cx="11072378" cy="640080"/>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PROJECT FLOW DIAGRAM: </a:t>
            </a:r>
            <a:r>
              <a:rPr lang="en-IN" sz="2800" b="0" u="none" dirty="0">
                <a:uFillTx/>
                <a:latin typeface="Times New Roman" panose="02020603050405020304" pitchFamily="18" charset="0"/>
                <a:cs typeface="Times New Roman" panose="02020603050405020304" pitchFamily="18" charset="0"/>
              </a:rPr>
              <a:t>Admin Activity Diagram</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00CFA61-8593-498F-BC26-1550B02A89F1}"/>
              </a:ext>
            </a:extLst>
          </p:cNvPr>
          <p:cNvPicPr/>
          <p:nvPr/>
        </p:nvPicPr>
        <p:blipFill rotWithShape="1">
          <a:blip r:embed="rId2" cstate="print">
            <a:extLst>
              <a:ext uri="{28A0092B-C50C-407E-A947-70E740481C1C}">
                <a14:useLocalDpi xmlns:a14="http://schemas.microsoft.com/office/drawing/2010/main" val="0"/>
              </a:ext>
            </a:extLst>
          </a:blip>
          <a:srcRect l="12094" t="2062" r="29191" b="14622"/>
          <a:stretch/>
        </p:blipFill>
        <p:spPr>
          <a:xfrm>
            <a:off x="1934817" y="1378226"/>
            <a:ext cx="8507896" cy="51680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43416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72378" cy="640080"/>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PROJECT FLOW DIAGRAM:   </a:t>
            </a:r>
            <a:r>
              <a:rPr lang="en-IN" dirty="0">
                <a:solidFill>
                  <a:schemeClr val="tx1"/>
                </a:solidFill>
                <a:latin typeface="Times New Roman" panose="02020603050405020304" pitchFamily="18" charset="0"/>
                <a:cs typeface="Times New Roman" panose="02020603050405020304" pitchFamily="18" charset="0"/>
              </a:rPr>
              <a:t>U</a:t>
            </a:r>
            <a:r>
              <a:rPr lang="en-IN" sz="2800" b="0" u="none" dirty="0">
                <a:uFillTx/>
                <a:latin typeface="Times New Roman" panose="02020603050405020304" pitchFamily="18" charset="0"/>
                <a:cs typeface="Times New Roman" panose="02020603050405020304" pitchFamily="18" charset="0"/>
              </a:rPr>
              <a:t>ser Activity Diagram</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24DE47E-3F95-4594-B2FC-215299942365}"/>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2361" t="778" r="18939" b="19030"/>
          <a:stretch/>
        </p:blipFill>
        <p:spPr>
          <a:xfrm>
            <a:off x="1311965" y="1431235"/>
            <a:ext cx="9895727" cy="52044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148375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19A2-9953-4431-B67F-2B7157DFA06D}"/>
              </a:ext>
            </a:extLst>
          </p:cNvPr>
          <p:cNvSpPr>
            <a:spLocks noGrp="1"/>
          </p:cNvSpPr>
          <p:nvPr>
            <p:ph type="title"/>
          </p:nvPr>
        </p:nvSpPr>
        <p:spPr>
          <a:xfrm>
            <a:off x="521207" y="448056"/>
            <a:ext cx="10090866" cy="640080"/>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PROJECT FLOW DIAGRAM:</a:t>
            </a:r>
            <a:r>
              <a:rPr lang="en-IN" dirty="0">
                <a:latin typeface="Times New Roman" panose="02020603050405020304" pitchFamily="18" charset="0"/>
                <a:cs typeface="Times New Roman" panose="02020603050405020304" pitchFamily="18" charset="0"/>
              </a:rPr>
              <a:t> Architecture Diagram</a:t>
            </a:r>
            <a:endParaRPr lang="en-IN" dirty="0"/>
          </a:p>
        </p:txBody>
      </p:sp>
      <p:pic>
        <p:nvPicPr>
          <p:cNvPr id="4" name="Content Placeholder 3">
            <a:extLst>
              <a:ext uri="{FF2B5EF4-FFF2-40B4-BE49-F238E27FC236}">
                <a16:creationId xmlns:a16="http://schemas.microsoft.com/office/drawing/2014/main" id="{56B3F947-9F3A-4D3B-BECA-A7138E1A2A78}"/>
              </a:ext>
            </a:extLst>
          </p:cNvPr>
          <p:cNvPicPr>
            <a:picLocks noGrp="1"/>
          </p:cNvPicPr>
          <p:nvPr>
            <p:ph sz="quarter" idx="10"/>
          </p:nvPr>
        </p:nvPicPr>
        <p:blipFill>
          <a:blip r:embed="rId2"/>
          <a:stretch>
            <a:fillRect/>
          </a:stretch>
        </p:blipFill>
        <p:spPr>
          <a:xfrm>
            <a:off x="746621" y="1317070"/>
            <a:ext cx="10528183" cy="52179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84614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376092" cy="640080"/>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PROJECT FLOW DIAGRAM:</a:t>
            </a:r>
            <a:r>
              <a:rPr lang="en-IN" dirty="0">
                <a:latin typeface="Times New Roman" panose="02020603050405020304" pitchFamily="18" charset="0"/>
                <a:cs typeface="Times New Roman" panose="02020603050405020304" pitchFamily="18" charset="0"/>
              </a:rPr>
              <a:t> </a:t>
            </a:r>
            <a:r>
              <a:rPr lang="en-IN" b="0" i="0" dirty="0">
                <a:latin typeface="Times New Roman" panose="02020603050405020304" pitchFamily="18" charset="0"/>
                <a:cs typeface="Times New Roman" panose="02020603050405020304" pitchFamily="18" charset="0"/>
              </a:rPr>
              <a:t>Data Flow Diagram (DFD)</a:t>
            </a: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1D387A07-8F7A-41F6-A0C8-1B3F960847E0}"/>
              </a:ext>
            </a:extLst>
          </p:cNvPr>
          <p:cNvGraphicFramePr>
            <a:graphicFrameLocks noGrp="1"/>
          </p:cNvGraphicFramePr>
          <p:nvPr>
            <p:ph sz="quarter" idx="10"/>
            <p:extLst>
              <p:ext uri="{D42A27DB-BD31-4B8C-83A1-F6EECF244321}">
                <p14:modId xmlns:p14="http://schemas.microsoft.com/office/powerpoint/2010/main" val="2021482955"/>
              </p:ext>
            </p:extLst>
          </p:nvPr>
        </p:nvGraphicFramePr>
        <p:xfrm>
          <a:off x="965200" y="1422400"/>
          <a:ext cx="10261600" cy="5151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416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{DC205218-F134-4BEA-87F1-4869E34CBF15}tf10001108_win32</Template>
  <TotalTime>406</TotalTime>
  <Words>417</Words>
  <Application>Microsoft Office PowerPoint</Application>
  <PresentationFormat>Widescreen</PresentationFormat>
  <Paragraphs>48</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 UI</vt:lpstr>
      <vt:lpstr>Segoe UI Light</vt:lpstr>
      <vt:lpstr>Times New Roman</vt:lpstr>
      <vt:lpstr>WelcomeDoc</vt:lpstr>
      <vt:lpstr>ONLINE PARKING PORTAL</vt:lpstr>
      <vt:lpstr>INTRODUCTION :  What is the project &amp; why this project</vt:lpstr>
      <vt:lpstr>EXISTING  SYSTEM &amp;  PROPOSED SYSTEM </vt:lpstr>
      <vt:lpstr>PROJECT TECHNOLOGY STACK</vt:lpstr>
      <vt:lpstr>PROJECT FLOW DIAGRAM:  USE CASE Diagram</vt:lpstr>
      <vt:lpstr>PROJECT FLOW DIAGRAM: Admin Activity Diagram</vt:lpstr>
      <vt:lpstr>PROJECT FLOW DIAGRAM:   User Activity Diagram</vt:lpstr>
      <vt:lpstr>PROJECT FLOW DIAGRAM: Architecture Diagram</vt:lpstr>
      <vt:lpstr>PROJECT FLOW DIAGRAM: Data Flow Diagram (DFD)</vt:lpstr>
      <vt:lpstr>PROJECT FLOW DIAGRAM: Entity-Relationship Diagram</vt:lpstr>
      <vt:lpstr>TEAM MEMBER AND THEIR RESPONSIBILITIES</vt:lpstr>
      <vt:lpstr>FUTURE SCOPE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shitalrathod2905@outlook.com</dc:creator>
  <cp:keywords/>
  <cp:lastModifiedBy>venkatesh rathod</cp:lastModifiedBy>
  <cp:revision>50</cp:revision>
  <dcterms:created xsi:type="dcterms:W3CDTF">2022-04-13T07:06:58Z</dcterms:created>
  <dcterms:modified xsi:type="dcterms:W3CDTF">2022-04-16T07:39:13Z</dcterms:modified>
  <cp:version/>
</cp:coreProperties>
</file>