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comments/comment1.xml" ContentType="application/vnd.openxmlformats-officedocument.presentationml.comment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notesMasterIdLst>
    <p:notesMasterId r:id="rId33"/>
  </p:notesMasterIdLst>
  <p:handoutMasterIdLst>
    <p:handoutMasterId r:id="rId34"/>
  </p:handoutMasterIdLst>
  <p:sldIdLst>
    <p:sldId id="256" r:id="rId2"/>
    <p:sldId id="257" r:id="rId3"/>
    <p:sldId id="258" r:id="rId4"/>
    <p:sldId id="259" r:id="rId5"/>
    <p:sldId id="260" r:id="rId6"/>
    <p:sldId id="261" r:id="rId7"/>
    <p:sldId id="262" r:id="rId8"/>
    <p:sldId id="264" r:id="rId9"/>
    <p:sldId id="265" r:id="rId10"/>
    <p:sldId id="266" r:id="rId11"/>
    <p:sldId id="267" r:id="rId12"/>
    <p:sldId id="269" r:id="rId13"/>
    <p:sldId id="271" r:id="rId14"/>
    <p:sldId id="273" r:id="rId15"/>
    <p:sldId id="284" r:id="rId16"/>
    <p:sldId id="268" r:id="rId17"/>
    <p:sldId id="281" r:id="rId18"/>
    <p:sldId id="285" r:id="rId19"/>
    <p:sldId id="275" r:id="rId20"/>
    <p:sldId id="286" r:id="rId21"/>
    <p:sldId id="287" r:id="rId22"/>
    <p:sldId id="288" r:id="rId23"/>
    <p:sldId id="289" r:id="rId24"/>
    <p:sldId id="290" r:id="rId25"/>
    <p:sldId id="291" r:id="rId26"/>
    <p:sldId id="292" r:id="rId27"/>
    <p:sldId id="293" r:id="rId28"/>
    <p:sldId id="294" r:id="rId29"/>
    <p:sldId id="278" r:id="rId30"/>
    <p:sldId id="270" r:id="rId31"/>
    <p:sldId id="279"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jas ghungarde" initials="Tg" lastIdx="1" clrIdx="0">
    <p:extLst>
      <p:ext uri="{19B8F6BF-5375-455C-9EA6-DF929625EA0E}">
        <p15:presenceInfo xmlns="" xmlns:p15="http://schemas.microsoft.com/office/powerpoint/2012/main" userId="54a9baa4792318d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394" autoAdjust="0"/>
  </p:normalViewPr>
  <p:slideViewPr>
    <p:cSldViewPr snapToGrid="0">
      <p:cViewPr varScale="1">
        <p:scale>
          <a:sx n="73" d="100"/>
          <a:sy n="73" d="100"/>
        </p:scale>
        <p:origin x="-600"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4-15T21:49:37.846" idx="1">
    <p:pos x="10" y="10"/>
    <p:text/>
    <p:extLst>
      <p:ext uri="{C676402C-5697-4E1C-873F-D02D1690AC5C}">
        <p15:threadingInfo xmlns="" xmlns:p15="http://schemas.microsoft.com/office/powerpoint/2012/main" timeZoneBias="-33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F659EF6A-0BCF-47AF-B091-080770A0DC8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USER DASHBOARD</a:t>
            </a:r>
          </a:p>
        </p:txBody>
      </p:sp>
      <p:sp>
        <p:nvSpPr>
          <p:cNvPr id="3" name="Date Placeholder 2">
            <a:extLst>
              <a:ext uri="{FF2B5EF4-FFF2-40B4-BE49-F238E27FC236}">
                <a16:creationId xmlns="" xmlns:a16="http://schemas.microsoft.com/office/drawing/2014/main" id="{94673A64-932E-4A45-BC07-0DBF4931C06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FEB5C4-E52B-4F44-9639-5E29F8D2306A}" type="datetimeFigureOut">
              <a:rPr lang="en-IN" smtClean="0"/>
              <a:pPr/>
              <a:t>16-04-2022</a:t>
            </a:fld>
            <a:endParaRPr lang="en-IN"/>
          </a:p>
        </p:txBody>
      </p:sp>
      <p:sp>
        <p:nvSpPr>
          <p:cNvPr id="4" name="Footer Placeholder 3">
            <a:extLst>
              <a:ext uri="{FF2B5EF4-FFF2-40B4-BE49-F238E27FC236}">
                <a16:creationId xmlns="" xmlns:a16="http://schemas.microsoft.com/office/drawing/2014/main" id="{C12C9069-6D9E-4C8B-BE78-1B3F2A53D14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 xmlns:a16="http://schemas.microsoft.com/office/drawing/2014/main" id="{493B3288-DD06-4729-B96B-8F961EEF599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402E68-C4D8-4EE7-B230-29C85EFB7E21}" type="slidenum">
              <a:rPr lang="en-IN" smtClean="0"/>
              <a:pPr/>
              <a:t>‹#›</a:t>
            </a:fld>
            <a:endParaRPr lang="en-IN"/>
          </a:p>
        </p:txBody>
      </p:sp>
    </p:spTree>
    <p:extLst>
      <p:ext uri="{BB962C8B-B14F-4D97-AF65-F5344CB8AC3E}">
        <p14:creationId xmlns="" xmlns:p14="http://schemas.microsoft.com/office/powerpoint/2010/main" val="1610538753"/>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USER DASHBOARD</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96DA79-52DF-4F5E-ADDF-B1D27775F35F}" type="datetimeFigureOut">
              <a:rPr lang="en-IN" smtClean="0"/>
              <a:pPr/>
              <a:t>16-04-2022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0E9280-8931-4EF0-927D-64D01F4F2361}" type="slidenum">
              <a:rPr lang="en-IN" smtClean="0"/>
              <a:pPr/>
              <a:t>‹#›</a:t>
            </a:fld>
            <a:endParaRPr lang="en-IN"/>
          </a:p>
        </p:txBody>
      </p:sp>
    </p:spTree>
    <p:extLst>
      <p:ext uri="{BB962C8B-B14F-4D97-AF65-F5344CB8AC3E}">
        <p14:creationId xmlns="" xmlns:p14="http://schemas.microsoft.com/office/powerpoint/2010/main" val="396831363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910080" y="359898"/>
            <a:ext cx="987552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910080" y="1850064"/>
            <a:ext cx="987552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18B47FCE-9F67-4EDE-8E15-0D4656E03259}" type="datetimeFigureOut">
              <a:rPr lang="en-US" smtClean="0"/>
              <a:pPr/>
              <a:t>16/04/2022</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E1B74C8C-88EE-4BD2-99F9-0A0D8115C332}" type="slidenum">
              <a:rPr lang="en-US" smtClean="0"/>
              <a:pPr/>
              <a:t>‹#›</a:t>
            </a:fld>
            <a:endParaRPr lang="en-US"/>
          </a:p>
        </p:txBody>
      </p:sp>
      <p:sp>
        <p:nvSpPr>
          <p:cNvPr id="8" name="Oval 7"/>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542901" y="1345016"/>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8B47FCE-9F67-4EDE-8E15-0D4656E03259}" type="datetimeFigureOut">
              <a:rPr lang="en-US" smtClean="0"/>
              <a:pPr/>
              <a:t>16/04/2022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B74C8C-88EE-4BD2-99F9-0A0D8115C33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274640"/>
            <a:ext cx="2438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524000" y="274641"/>
            <a:ext cx="7416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8B47FCE-9F67-4EDE-8E15-0D4656E03259}" type="datetimeFigureOut">
              <a:rPr lang="en-US" smtClean="0"/>
              <a:pPr/>
              <a:t>16/04/2022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B74C8C-88EE-4BD2-99F9-0A0D8115C33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8B47FCE-9F67-4EDE-8E15-0D4656E03259}" type="datetimeFigureOut">
              <a:rPr lang="en-US" smtClean="0"/>
              <a:pPr/>
              <a:t>16/04/2022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B74C8C-88EE-4BD2-99F9-0A0D8115C33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043853" y="-54"/>
            <a:ext cx="9144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437856" y="2600325"/>
            <a:ext cx="85344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3437856" y="1066800"/>
            <a:ext cx="85344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8B47FCE-9F67-4EDE-8E15-0D4656E03259}" type="datetimeFigureOut">
              <a:rPr lang="en-US" smtClean="0"/>
              <a:pPr/>
              <a:t>16/04/2022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B74C8C-88EE-4BD2-99F9-0A0D8115C332}" type="slidenum">
              <a:rPr lang="en-US" smtClean="0"/>
              <a:pPr/>
              <a:t>‹#›</a:t>
            </a:fld>
            <a:endParaRPr lang="en-US"/>
          </a:p>
        </p:txBody>
      </p:sp>
      <p:sp>
        <p:nvSpPr>
          <p:cNvPr id="10" name="Rectangle 9"/>
          <p:cNvSpPr/>
          <p:nvPr/>
        </p:nvSpPr>
        <p:spPr bwMode="invGray">
          <a:xfrm>
            <a:off x="3048000" y="0"/>
            <a:ext cx="1016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896428" y="2814656"/>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3210752" y="2745870"/>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lstStyle/>
          <a:p>
            <a:r>
              <a:rPr kumimoji="0" lang="en-US"/>
              <a:t>Click to edit Master title style</a:t>
            </a:r>
          </a:p>
        </p:txBody>
      </p:sp>
      <p:sp>
        <p:nvSpPr>
          <p:cNvPr id="3" name="Content Placeholder 2"/>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8B47FCE-9F67-4EDE-8E15-0D4656E03259}" type="datetimeFigureOut">
              <a:rPr lang="en-US" smtClean="0"/>
              <a:pPr/>
              <a:t>16/04/2022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B74C8C-88EE-4BD2-99F9-0A0D8115C33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5160336"/>
            <a:ext cx="109728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21792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8B47FCE-9F67-4EDE-8E15-0D4656E03259}" type="datetimeFigureOut">
              <a:rPr lang="en-US" smtClean="0"/>
              <a:pPr/>
              <a:t>16/04/2022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B74C8C-88EE-4BD2-99F9-0A0D8115C33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18B47FCE-9F67-4EDE-8E15-0D4656E03259}" type="datetimeFigureOut">
              <a:rPr lang="en-US" smtClean="0"/>
              <a:pPr/>
              <a:t>16/04/2022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B74C8C-88EE-4BD2-99F9-0A0D8115C33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353312" y="0"/>
            <a:ext cx="10838688"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18B47FCE-9F67-4EDE-8E15-0D4656E03259}" type="datetimeFigureOut">
              <a:rPr lang="en-US" smtClean="0"/>
              <a:pPr/>
              <a:t>16/04/2022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B74C8C-88EE-4BD2-99F9-0A0D8115C332}" type="slidenum">
              <a:rPr lang="en-US" smtClean="0"/>
              <a:pPr/>
              <a:t>‹#›</a:t>
            </a:fld>
            <a:endParaRPr lang="en-US"/>
          </a:p>
        </p:txBody>
      </p:sp>
      <p:sp>
        <p:nvSpPr>
          <p:cNvPr id="6" name="Rectangle 5"/>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16778"/>
            <a:ext cx="508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609600" y="1406964"/>
            <a:ext cx="508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609600" y="2133601"/>
            <a:ext cx="108712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8B47FCE-9F67-4EDE-8E15-0D4656E03259}" type="datetimeFigureOut">
              <a:rPr lang="en-US" smtClean="0"/>
              <a:pPr/>
              <a:t>16/04/2022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B74C8C-88EE-4BD2-99F9-0A0D8115C33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49195" y="1066800"/>
            <a:ext cx="36576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18B47FCE-9F67-4EDE-8E15-0D4656E03259}" type="datetimeFigureOut">
              <a:rPr lang="en-US" smtClean="0"/>
              <a:pPr/>
              <a:t>16/04/2022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B74C8C-88EE-4BD2-99F9-0A0D8115C332}" type="slidenum">
              <a:rPr lang="en-US" smtClean="0"/>
              <a:pPr/>
              <a:t>‹#›</a:t>
            </a:fld>
            <a:endParaRPr lang="en-US"/>
          </a:p>
        </p:txBody>
      </p:sp>
      <p:sp>
        <p:nvSpPr>
          <p:cNvPr id="8" name="Rectangle 7"/>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1117600" y="1143004"/>
            <a:ext cx="58928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528967" y="954341"/>
            <a:ext cx="9144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6671556" y="936786"/>
            <a:ext cx="865632"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1117600" y="4800600"/>
            <a:ext cx="58928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087902" y="-815922"/>
            <a:ext cx="2185183"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25089" y="21103"/>
            <a:ext cx="2269588"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243842"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350498" y="-54"/>
            <a:ext cx="10841503"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914144" y="274638"/>
            <a:ext cx="999744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914144" y="1447800"/>
            <a:ext cx="999744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4775200" y="6305550"/>
            <a:ext cx="28448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8B47FCE-9F67-4EDE-8E15-0D4656E03259}" type="datetimeFigureOut">
              <a:rPr lang="en-US" smtClean="0"/>
              <a:pPr/>
              <a:t>16/04/2022</a:t>
            </a:fld>
            <a:endParaRPr lang="en-US"/>
          </a:p>
        </p:txBody>
      </p:sp>
      <p:sp>
        <p:nvSpPr>
          <p:cNvPr id="10" name="Footer Placeholder 9"/>
          <p:cNvSpPr>
            <a:spLocks noGrp="1"/>
          </p:cNvSpPr>
          <p:nvPr>
            <p:ph type="ftr" sz="quarter" idx="3"/>
          </p:nvPr>
        </p:nvSpPr>
        <p:spPr>
          <a:xfrm>
            <a:off x="7620000" y="6305550"/>
            <a:ext cx="38608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11484864" y="6305550"/>
            <a:ext cx="6096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E1B74C8C-88EE-4BD2-99F9-0A0D8115C332}" type="slidenum">
              <a:rPr lang="en-US" smtClean="0"/>
              <a:pPr/>
              <a:t>‹#›</a:t>
            </a:fld>
            <a:endParaRPr lang="en-US"/>
          </a:p>
        </p:txBody>
      </p:sp>
      <p:sp>
        <p:nvSpPr>
          <p:cNvPr id="15" name="Rectangle 14"/>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140269-7308-4A72-B114-E51D456B15E0}"/>
              </a:ext>
            </a:extLst>
          </p:cNvPr>
          <p:cNvSpPr>
            <a:spLocks noGrp="1"/>
          </p:cNvSpPr>
          <p:nvPr>
            <p:ph type="ctrTitle"/>
          </p:nvPr>
        </p:nvSpPr>
        <p:spPr>
          <a:xfrm>
            <a:off x="2612570" y="1596213"/>
            <a:ext cx="8577043" cy="689788"/>
          </a:xfrm>
        </p:spPr>
        <p:txBody>
          <a:bodyPr>
            <a:normAutofit/>
          </a:bodyPr>
          <a:lstStyle/>
          <a:p>
            <a:r>
              <a:rPr lang="en-US" sz="3600" b="1" i="1" dirty="0">
                <a:solidFill>
                  <a:srgbClr val="0070C0"/>
                </a:solidFill>
                <a:latin typeface="Algerian" pitchFamily="82" charset="0"/>
              </a:rPr>
              <a:t>Water Plant Management System</a:t>
            </a:r>
          </a:p>
        </p:txBody>
      </p:sp>
      <p:sp>
        <p:nvSpPr>
          <p:cNvPr id="3" name="Subtitle 2">
            <a:extLst>
              <a:ext uri="{FF2B5EF4-FFF2-40B4-BE49-F238E27FC236}">
                <a16:creationId xmlns="" xmlns:a16="http://schemas.microsoft.com/office/drawing/2014/main" id="{822EAF56-C110-4E79-86C6-ACCDEF3C974A}"/>
              </a:ext>
            </a:extLst>
          </p:cNvPr>
          <p:cNvSpPr>
            <a:spLocks noGrp="1"/>
          </p:cNvSpPr>
          <p:nvPr>
            <p:ph type="subTitle" idx="1"/>
          </p:nvPr>
        </p:nvSpPr>
        <p:spPr>
          <a:xfrm>
            <a:off x="2612570" y="3579374"/>
            <a:ext cx="9144000" cy="3212043"/>
          </a:xfrm>
        </p:spPr>
        <p:txBody>
          <a:bodyPr>
            <a:normAutofit/>
          </a:bodyPr>
          <a:lstStyle/>
          <a:p>
            <a:pPr algn="ctr"/>
            <a:endParaRPr lang="en-US" dirty="0">
              <a:solidFill>
                <a:srgbClr val="002060"/>
              </a:solidFill>
            </a:endParaRPr>
          </a:p>
          <a:p>
            <a:pPr algn="ctr"/>
            <a:r>
              <a:rPr lang="en-US" dirty="0">
                <a:solidFill>
                  <a:srgbClr val="002060"/>
                </a:solidFill>
              </a:rPr>
              <a:t>GROUP MEMBERS</a:t>
            </a:r>
          </a:p>
          <a:p>
            <a:pPr algn="l"/>
            <a:r>
              <a:rPr lang="en-US" dirty="0">
                <a:solidFill>
                  <a:srgbClr val="002060"/>
                </a:solidFill>
              </a:rPr>
              <a:t>    NAME            PRN NO</a:t>
            </a:r>
          </a:p>
          <a:p>
            <a:pPr marL="457200" indent="-457200" algn="l">
              <a:buFont typeface="Arial" panose="020B0604020202020204" pitchFamily="34" charset="0"/>
              <a:buAutoNum type="arabicParenR"/>
            </a:pPr>
            <a:r>
              <a:rPr lang="en-US" sz="1600" dirty="0">
                <a:solidFill>
                  <a:srgbClr val="002060"/>
                </a:solidFill>
                <a:latin typeface="Bahnschrift SemiBold Condensed" panose="020B0502040204020203" pitchFamily="34" charset="0"/>
              </a:rPr>
              <a:t> Dipti  </a:t>
            </a:r>
            <a:r>
              <a:rPr lang="en-US" sz="1600" dirty="0" err="1">
                <a:solidFill>
                  <a:srgbClr val="002060"/>
                </a:solidFill>
                <a:latin typeface="Bahnschrift SemiBold Condensed" panose="020B0502040204020203" pitchFamily="34" charset="0"/>
              </a:rPr>
              <a:t>Sarwade</a:t>
            </a:r>
            <a:r>
              <a:rPr lang="en-US" sz="1600" dirty="0">
                <a:solidFill>
                  <a:srgbClr val="002060"/>
                </a:solidFill>
                <a:latin typeface="Bahnschrift SemiBold Condensed" panose="020B0502040204020203" pitchFamily="34" charset="0"/>
              </a:rPr>
              <a:t>         </a:t>
            </a:r>
            <a:r>
              <a:rPr lang="en-US" sz="1600" dirty="0">
                <a:solidFill>
                  <a:srgbClr val="002060"/>
                </a:solidFill>
              </a:rPr>
              <a:t>-     </a:t>
            </a:r>
            <a:r>
              <a:rPr lang="en-US" sz="1600">
                <a:solidFill>
                  <a:srgbClr val="002060"/>
                </a:solidFill>
                <a:latin typeface="Bauhaus 93" panose="04030905020B02020C02" pitchFamily="82" charset="0"/>
              </a:rPr>
              <a:t>210930920015     </a:t>
            </a:r>
            <a:r>
              <a:rPr lang="en-US" sz="1600" smtClean="0">
                <a:solidFill>
                  <a:srgbClr val="002060"/>
                </a:solidFill>
                <a:latin typeface="Bauhaus 93" panose="04030905020B02020C02" pitchFamily="82" charset="0"/>
              </a:rPr>
              <a:t>[</a:t>
            </a:r>
            <a:r>
              <a:rPr lang="en-US" sz="1600" smtClean="0">
                <a:solidFill>
                  <a:srgbClr val="002060"/>
                </a:solidFill>
                <a:latin typeface="Bauhaus 93" panose="04030905020B02020C02" pitchFamily="82" charset="0"/>
              </a:rPr>
              <a:t>TEAM</a:t>
            </a:r>
            <a:r>
              <a:rPr lang="en-US" sz="1600" smtClean="0">
                <a:solidFill>
                  <a:srgbClr val="002060"/>
                </a:solidFill>
                <a:latin typeface="Bauhaus 93" panose="04030905020B02020C02" pitchFamily="82" charset="0"/>
              </a:rPr>
              <a:t> </a:t>
            </a:r>
            <a:r>
              <a:rPr lang="en-US" sz="1600" dirty="0">
                <a:solidFill>
                  <a:srgbClr val="002060"/>
                </a:solidFill>
                <a:latin typeface="Bauhaus 93" panose="04030905020B02020C02" pitchFamily="82" charset="0"/>
              </a:rPr>
              <a:t>LEADER]</a:t>
            </a:r>
            <a:endParaRPr lang="en-US" sz="1600" dirty="0">
              <a:solidFill>
                <a:srgbClr val="002060"/>
              </a:solidFill>
            </a:endParaRPr>
          </a:p>
          <a:p>
            <a:pPr marL="457200" indent="-457200" algn="l">
              <a:buFont typeface="Arial" panose="020B0604020202020204" pitchFamily="34" charset="0"/>
              <a:buAutoNum type="arabicParenR"/>
            </a:pPr>
            <a:r>
              <a:rPr lang="en-US" sz="1600" dirty="0">
                <a:solidFill>
                  <a:srgbClr val="002060"/>
                </a:solidFill>
                <a:latin typeface="Bahnschrift SemiBold Condensed" panose="020B0502040204020203" pitchFamily="34" charset="0"/>
              </a:rPr>
              <a:t>Tejas ghungarde       </a:t>
            </a:r>
            <a:r>
              <a:rPr lang="en-US" sz="1600" dirty="0">
                <a:solidFill>
                  <a:srgbClr val="002060"/>
                </a:solidFill>
              </a:rPr>
              <a:t>-     </a:t>
            </a:r>
            <a:r>
              <a:rPr lang="en-US" sz="1600" dirty="0">
                <a:solidFill>
                  <a:srgbClr val="002060"/>
                </a:solidFill>
                <a:latin typeface="Bauhaus 93" panose="04030905020B02020C02" pitchFamily="82" charset="0"/>
              </a:rPr>
              <a:t>210930920051</a:t>
            </a:r>
            <a:endParaRPr lang="en-US" sz="1600" dirty="0">
              <a:solidFill>
                <a:srgbClr val="002060"/>
              </a:solidFill>
              <a:latin typeface="Bahnschrift SemiBold Condensed" panose="020B0502040204020203" pitchFamily="34" charset="0"/>
            </a:endParaRPr>
          </a:p>
          <a:p>
            <a:pPr marL="457200" indent="-457200" algn="l">
              <a:buAutoNum type="arabicParenR"/>
            </a:pPr>
            <a:r>
              <a:rPr lang="en-US" sz="1600" dirty="0">
                <a:solidFill>
                  <a:srgbClr val="002060"/>
                </a:solidFill>
                <a:latin typeface="Bahnschrift SemiBold Condensed" panose="020B0502040204020203" pitchFamily="34" charset="0"/>
              </a:rPr>
              <a:t> Deepak Bhagat         </a:t>
            </a:r>
            <a:r>
              <a:rPr lang="en-US" sz="1600" dirty="0">
                <a:solidFill>
                  <a:srgbClr val="002060"/>
                </a:solidFill>
              </a:rPr>
              <a:t>-     </a:t>
            </a:r>
            <a:r>
              <a:rPr lang="en-US" sz="1600" dirty="0">
                <a:solidFill>
                  <a:srgbClr val="002060"/>
                </a:solidFill>
                <a:latin typeface="Bauhaus 93" panose="04030905020B02020C02" pitchFamily="82" charset="0"/>
              </a:rPr>
              <a:t>210930920011</a:t>
            </a:r>
            <a:r>
              <a:rPr lang="en-US" sz="1600" dirty="0">
                <a:solidFill>
                  <a:srgbClr val="002060"/>
                </a:solidFill>
              </a:rPr>
              <a:t>                                                                                                               </a:t>
            </a:r>
          </a:p>
          <a:p>
            <a:pPr marL="457200" indent="-457200" algn="l">
              <a:buFont typeface="Arial" panose="020B0604020202020204" pitchFamily="34" charset="0"/>
              <a:buAutoNum type="arabicParenR"/>
            </a:pPr>
            <a:r>
              <a:rPr lang="en-US" sz="1600" dirty="0">
                <a:solidFill>
                  <a:srgbClr val="002060"/>
                </a:solidFill>
                <a:latin typeface="Bahnschrift SemiBold Condensed" panose="020B0502040204020203" pitchFamily="34" charset="0"/>
              </a:rPr>
              <a:t>Govind </a:t>
            </a:r>
            <a:r>
              <a:rPr lang="en-US" sz="1600" dirty="0" err="1">
                <a:solidFill>
                  <a:srgbClr val="002060"/>
                </a:solidFill>
                <a:latin typeface="Bahnschrift SemiBold Condensed" panose="020B0502040204020203" pitchFamily="34" charset="0"/>
              </a:rPr>
              <a:t>Dudhewar</a:t>
            </a:r>
            <a:r>
              <a:rPr lang="en-US" sz="1600" dirty="0">
                <a:solidFill>
                  <a:srgbClr val="002060"/>
                </a:solidFill>
                <a:latin typeface="Bahnschrift SemiBold Condensed" panose="020B0502040204020203" pitchFamily="34" charset="0"/>
              </a:rPr>
              <a:t>   </a:t>
            </a:r>
            <a:r>
              <a:rPr lang="en-US" sz="1600" dirty="0">
                <a:solidFill>
                  <a:srgbClr val="002060"/>
                </a:solidFill>
              </a:rPr>
              <a:t>-       </a:t>
            </a:r>
            <a:r>
              <a:rPr lang="en-US" sz="1600" dirty="0">
                <a:solidFill>
                  <a:srgbClr val="002060"/>
                </a:solidFill>
                <a:latin typeface="Bauhaus 93" panose="04030905020B02020C02" pitchFamily="82" charset="0"/>
              </a:rPr>
              <a:t>210930920017</a:t>
            </a:r>
          </a:p>
          <a:p>
            <a:pPr marL="457200" indent="-457200" algn="l">
              <a:buAutoNum type="arabicParenR"/>
            </a:pPr>
            <a:r>
              <a:rPr lang="en-US" sz="1600" dirty="0" err="1">
                <a:solidFill>
                  <a:srgbClr val="002060"/>
                </a:solidFill>
                <a:latin typeface="Bahnschrift SemiBold Condensed" panose="020B0502040204020203" pitchFamily="34" charset="0"/>
              </a:rPr>
              <a:t>Payal</a:t>
            </a:r>
            <a:r>
              <a:rPr lang="en-US" sz="1600" dirty="0">
                <a:solidFill>
                  <a:srgbClr val="002060"/>
                </a:solidFill>
                <a:latin typeface="Bahnschrift SemiBold Condensed" panose="020B0502040204020203" pitchFamily="34" charset="0"/>
              </a:rPr>
              <a:t> </a:t>
            </a:r>
            <a:r>
              <a:rPr lang="en-US" sz="1600" dirty="0" err="1">
                <a:solidFill>
                  <a:srgbClr val="002060"/>
                </a:solidFill>
                <a:latin typeface="Bahnschrift SemiBold Condensed" panose="020B0502040204020203" pitchFamily="34" charset="0"/>
              </a:rPr>
              <a:t>Magare</a:t>
            </a:r>
            <a:r>
              <a:rPr lang="en-US" sz="1600" dirty="0">
                <a:solidFill>
                  <a:srgbClr val="002060"/>
                </a:solidFill>
                <a:latin typeface="Bahnschrift SemiBold Condensed" panose="020B0502040204020203" pitchFamily="34" charset="0"/>
              </a:rPr>
              <a:t>            </a:t>
            </a:r>
            <a:r>
              <a:rPr lang="en-US" sz="1600" dirty="0">
                <a:solidFill>
                  <a:srgbClr val="002060"/>
                </a:solidFill>
              </a:rPr>
              <a:t>-    </a:t>
            </a:r>
            <a:r>
              <a:rPr lang="en-US" sz="1600" dirty="0">
                <a:solidFill>
                  <a:srgbClr val="002060"/>
                </a:solidFill>
                <a:latin typeface="Bauhaus 93" panose="04030905020B02020C02" pitchFamily="82" charset="0"/>
              </a:rPr>
              <a:t>210930920036</a:t>
            </a:r>
          </a:p>
          <a:p>
            <a:pPr algn="l"/>
            <a:endParaRPr lang="en-US" dirty="0">
              <a:solidFill>
                <a:schemeClr val="accent3">
                  <a:lumMod val="50000"/>
                </a:schemeClr>
              </a:solidFill>
            </a:endParaRPr>
          </a:p>
          <a:p>
            <a:pPr marL="457200" indent="-457200" algn="l">
              <a:buAutoNum type="arabicParenR"/>
            </a:pPr>
            <a:endParaRPr lang="en-US" dirty="0">
              <a:solidFill>
                <a:schemeClr val="accent3">
                  <a:lumMod val="50000"/>
                </a:schemeClr>
              </a:solidFill>
            </a:endParaRPr>
          </a:p>
          <a:p>
            <a:pPr marL="457200" indent="-457200" algn="l">
              <a:buAutoNum type="arabicParenR"/>
            </a:pPr>
            <a:endParaRPr lang="en-US" dirty="0">
              <a:solidFill>
                <a:schemeClr val="accent3">
                  <a:lumMod val="50000"/>
                </a:schemeClr>
              </a:solidFill>
            </a:endParaRPr>
          </a:p>
          <a:p>
            <a:pPr algn="l"/>
            <a:endParaRPr lang="en-US" dirty="0">
              <a:solidFill>
                <a:schemeClr val="accent3">
                  <a:lumMod val="50000"/>
                </a:schemeClr>
              </a:solidFill>
            </a:endParaRPr>
          </a:p>
          <a:p>
            <a:pPr algn="l"/>
            <a:endParaRPr lang="en-US" dirty="0">
              <a:solidFill>
                <a:schemeClr val="accent3">
                  <a:lumMod val="50000"/>
                </a:schemeClr>
              </a:solidFill>
            </a:endParaRPr>
          </a:p>
          <a:p>
            <a:pPr marL="457200" indent="-457200" algn="l">
              <a:buAutoNum type="arabicParenR"/>
            </a:pPr>
            <a:endParaRPr lang="en-US" dirty="0">
              <a:solidFill>
                <a:schemeClr val="accent3">
                  <a:lumMod val="50000"/>
                </a:schemeClr>
              </a:solidFill>
            </a:endParaRPr>
          </a:p>
        </p:txBody>
      </p:sp>
      <p:pic>
        <p:nvPicPr>
          <p:cNvPr id="4" name="Picture 3">
            <a:extLst>
              <a:ext uri="{FF2B5EF4-FFF2-40B4-BE49-F238E27FC236}">
                <a16:creationId xmlns="" xmlns:a16="http://schemas.microsoft.com/office/drawing/2014/main" id="{2E71F239-40EA-4768-8487-105A00B030CC}"/>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944862" y="2592280"/>
            <a:ext cx="2902997" cy="1464815"/>
          </a:xfrm>
          <a:prstGeom prst="rect">
            <a:avLst/>
          </a:prstGeom>
        </p:spPr>
      </p:pic>
      <p:sp>
        <p:nvSpPr>
          <p:cNvPr id="7" name="Subtitle 2">
            <a:extLst>
              <a:ext uri="{FF2B5EF4-FFF2-40B4-BE49-F238E27FC236}">
                <a16:creationId xmlns="" xmlns:a16="http://schemas.microsoft.com/office/drawing/2014/main" id="{8E103121-7295-4E94-A6A9-3A469DDB7182}"/>
              </a:ext>
            </a:extLst>
          </p:cNvPr>
          <p:cNvSpPr txBox="1">
            <a:spLocks/>
          </p:cNvSpPr>
          <p:nvPr/>
        </p:nvSpPr>
        <p:spPr>
          <a:xfrm>
            <a:off x="1354182" y="763480"/>
            <a:ext cx="9144000" cy="832733"/>
          </a:xfrm>
          <a:prstGeom prst="rect">
            <a:avLst/>
          </a:prstGeom>
        </p:spPr>
        <p:txBody>
          <a:bodyPr vert="horz" lIns="91440" tIns="45720" rIns="91440" bIns="45720" rtlCol="0">
            <a:normAutofit fontScale="2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4000" b="0" i="0" dirty="0">
                <a:solidFill>
                  <a:srgbClr val="777777"/>
                </a:solidFill>
                <a:effectLst/>
                <a:latin typeface="arial" panose="020B0604020202020204" pitchFamily="34" charset="0"/>
              </a:rPr>
              <a:t>  </a:t>
            </a:r>
          </a:p>
          <a:p>
            <a:r>
              <a:rPr lang="en-IN" sz="16000" b="1" i="0" dirty="0">
                <a:solidFill>
                  <a:srgbClr val="777777"/>
                </a:solidFill>
                <a:effectLst/>
                <a:latin typeface="arial" panose="020B0604020202020204" pitchFamily="34" charset="0"/>
              </a:rPr>
              <a:t>    CDAC ATC NETCOM JAIPUR</a:t>
            </a:r>
          </a:p>
          <a:p>
            <a:r>
              <a:rPr lang="en-US" sz="16000" dirty="0">
                <a:solidFill>
                  <a:schemeClr val="accent3">
                    <a:lumMod val="50000"/>
                  </a:schemeClr>
                </a:solidFill>
              </a:rPr>
              <a:t> </a:t>
            </a:r>
          </a:p>
          <a:p>
            <a:endParaRPr lang="en-US" dirty="0">
              <a:solidFill>
                <a:schemeClr val="accent3">
                  <a:lumMod val="50000"/>
                </a:schemeClr>
              </a:solidFill>
            </a:endParaRPr>
          </a:p>
        </p:txBody>
      </p:sp>
      <p:sp>
        <p:nvSpPr>
          <p:cNvPr id="8" name="Subtitle 2">
            <a:extLst>
              <a:ext uri="{FF2B5EF4-FFF2-40B4-BE49-F238E27FC236}">
                <a16:creationId xmlns="" xmlns:a16="http://schemas.microsoft.com/office/drawing/2014/main" id="{7FC924D7-4EE2-4DBF-BF4D-647441E049A2}"/>
              </a:ext>
            </a:extLst>
          </p:cNvPr>
          <p:cNvSpPr txBox="1">
            <a:spLocks/>
          </p:cNvSpPr>
          <p:nvPr/>
        </p:nvSpPr>
        <p:spPr>
          <a:xfrm>
            <a:off x="1523998" y="4376203"/>
            <a:ext cx="9144000" cy="56159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solidFill>
                <a:schemeClr val="accent3">
                  <a:lumMod val="50000"/>
                </a:schemeClr>
              </a:solidFill>
            </a:endParaRPr>
          </a:p>
        </p:txBody>
      </p:sp>
    </p:spTree>
    <p:extLst>
      <p:ext uri="{BB962C8B-B14F-4D97-AF65-F5344CB8AC3E}">
        <p14:creationId xmlns="" xmlns:p14="http://schemas.microsoft.com/office/powerpoint/2010/main" val="940187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76E56DBC-B1AF-4166-8225-29F836859C10}"/>
              </a:ext>
            </a:extLst>
          </p:cNvPr>
          <p:cNvSpPr txBox="1"/>
          <p:nvPr/>
        </p:nvSpPr>
        <p:spPr>
          <a:xfrm>
            <a:off x="899817" y="284736"/>
            <a:ext cx="5751941" cy="523220"/>
          </a:xfrm>
          <a:prstGeom prst="rect">
            <a:avLst/>
          </a:prstGeom>
          <a:noFill/>
        </p:spPr>
        <p:txBody>
          <a:bodyPr wrap="square" rtlCol="0">
            <a:spAutoFit/>
          </a:bodyPr>
          <a:lstStyle/>
          <a:p>
            <a:r>
              <a:rPr lang="en-IN" sz="2800" b="1" dirty="0">
                <a:solidFill>
                  <a:srgbClr val="002060"/>
                </a:solidFill>
                <a:latin typeface="Gill Sans Ultra Bold" panose="020B0A02020104020203" pitchFamily="34" charset="0"/>
              </a:rPr>
              <a:t>     </a:t>
            </a:r>
            <a:r>
              <a:rPr lang="en-IN" sz="2800" b="1" dirty="0">
                <a:solidFill>
                  <a:srgbClr val="002060"/>
                </a:solidFill>
                <a:latin typeface="Calibri" panose="020F0502020204030204" pitchFamily="34" charset="0"/>
                <a:cs typeface="Calibri" panose="020F0502020204030204" pitchFamily="34" charset="0"/>
              </a:rPr>
              <a:t>Specific Requirement:</a:t>
            </a:r>
            <a:endParaRPr lang="en-IN" sz="2800" dirty="0">
              <a:solidFill>
                <a:srgbClr val="002060"/>
              </a:solidFill>
              <a:latin typeface="Calibri" panose="020F0502020204030204" pitchFamily="34" charset="0"/>
              <a:cs typeface="Calibri" panose="020F0502020204030204" pitchFamily="34" charset="0"/>
            </a:endParaRPr>
          </a:p>
        </p:txBody>
      </p:sp>
      <p:sp>
        <p:nvSpPr>
          <p:cNvPr id="3" name="TextBox 2">
            <a:extLst>
              <a:ext uri="{FF2B5EF4-FFF2-40B4-BE49-F238E27FC236}">
                <a16:creationId xmlns="" xmlns:a16="http://schemas.microsoft.com/office/drawing/2014/main" id="{DCBAEA08-3A31-46CC-8A9D-74F8D559473F}"/>
              </a:ext>
            </a:extLst>
          </p:cNvPr>
          <p:cNvSpPr txBox="1"/>
          <p:nvPr/>
        </p:nvSpPr>
        <p:spPr>
          <a:xfrm>
            <a:off x="1112881" y="925862"/>
            <a:ext cx="4784504" cy="369332"/>
          </a:xfrm>
          <a:prstGeom prst="rect">
            <a:avLst/>
          </a:prstGeom>
          <a:noFill/>
        </p:spPr>
        <p:txBody>
          <a:bodyPr wrap="square" rtlCol="0">
            <a:spAutoFit/>
          </a:bodyPr>
          <a:lstStyle/>
          <a:p>
            <a:r>
              <a:rPr lang="en-IN" b="1" dirty="0"/>
              <a:t>   External Interface Requirements:</a:t>
            </a:r>
            <a:endParaRPr lang="en-IN" dirty="0"/>
          </a:p>
        </p:txBody>
      </p:sp>
      <p:sp>
        <p:nvSpPr>
          <p:cNvPr id="4" name="TextBox 3">
            <a:extLst>
              <a:ext uri="{FF2B5EF4-FFF2-40B4-BE49-F238E27FC236}">
                <a16:creationId xmlns="" xmlns:a16="http://schemas.microsoft.com/office/drawing/2014/main" id="{A34D58FF-42B0-4B34-8E37-AA31CED1AAEC}"/>
              </a:ext>
            </a:extLst>
          </p:cNvPr>
          <p:cNvSpPr txBox="1"/>
          <p:nvPr/>
        </p:nvSpPr>
        <p:spPr>
          <a:xfrm>
            <a:off x="1122518" y="1476980"/>
            <a:ext cx="2382615" cy="369332"/>
          </a:xfrm>
          <a:prstGeom prst="rect">
            <a:avLst/>
          </a:prstGeom>
          <a:noFill/>
        </p:spPr>
        <p:txBody>
          <a:bodyPr wrap="square" rtlCol="0">
            <a:spAutoFit/>
          </a:bodyPr>
          <a:lstStyle/>
          <a:p>
            <a:r>
              <a:rPr lang="en-IN" b="1" dirty="0"/>
              <a:t>    User Interfaces:</a:t>
            </a:r>
          </a:p>
        </p:txBody>
      </p:sp>
      <p:sp>
        <p:nvSpPr>
          <p:cNvPr id="5" name="TextBox 4">
            <a:extLst>
              <a:ext uri="{FF2B5EF4-FFF2-40B4-BE49-F238E27FC236}">
                <a16:creationId xmlns="" xmlns:a16="http://schemas.microsoft.com/office/drawing/2014/main" id="{50D4E6F6-49E4-4663-BA2C-E7BFCE33C73F}"/>
              </a:ext>
            </a:extLst>
          </p:cNvPr>
          <p:cNvSpPr txBox="1"/>
          <p:nvPr/>
        </p:nvSpPr>
        <p:spPr>
          <a:xfrm>
            <a:off x="1423851" y="1846312"/>
            <a:ext cx="10218960" cy="1938992"/>
          </a:xfrm>
          <a:prstGeom prst="rect">
            <a:avLst/>
          </a:prstGeom>
          <a:noFill/>
        </p:spPr>
        <p:txBody>
          <a:bodyPr wrap="square" rtlCol="0">
            <a:spAutoFit/>
          </a:bodyPr>
          <a:lstStyle/>
          <a:p>
            <a:pPr marL="285750" indent="-285750">
              <a:buFont typeface="Arial" charset="0"/>
              <a:buChar char="•"/>
            </a:pPr>
            <a:r>
              <a:rPr lang="en-IN" sz="2000" dirty="0">
                <a:latin typeface="Arial" pitchFamily="34" charset="0"/>
                <a:cs typeface="Arial" pitchFamily="34" charset="0"/>
              </a:rPr>
              <a:t>All the users will see the its </a:t>
            </a:r>
            <a:r>
              <a:rPr lang="en-IN" sz="2000" dirty="0" err="1">
                <a:latin typeface="Arial" pitchFamily="34" charset="0"/>
                <a:cs typeface="Arial" pitchFamily="34" charset="0"/>
              </a:rPr>
              <a:t>dashbord</a:t>
            </a:r>
            <a:r>
              <a:rPr lang="en-IN" sz="2000" dirty="0">
                <a:latin typeface="Arial" pitchFamily="34" charset="0"/>
                <a:cs typeface="Arial" pitchFamily="34" charset="0"/>
              </a:rPr>
              <a:t> when they enter in this website. This page</a:t>
            </a:r>
          </a:p>
          <a:p>
            <a:r>
              <a:rPr lang="en-IN" sz="2000" dirty="0">
                <a:latin typeface="Arial" pitchFamily="34" charset="0"/>
                <a:cs typeface="Arial" pitchFamily="34" charset="0"/>
              </a:rPr>
              <a:t>     asks the users a username and a password.</a:t>
            </a:r>
          </a:p>
          <a:p>
            <a:pPr marL="285750" indent="-285750">
              <a:buFont typeface="Arial" charset="0"/>
              <a:buChar char="•"/>
            </a:pPr>
            <a:r>
              <a:rPr lang="en-IN" sz="2000" dirty="0">
                <a:latin typeface="Arial" pitchFamily="34" charset="0"/>
                <a:cs typeface="Arial" pitchFamily="34" charset="0"/>
              </a:rPr>
              <a:t>After being authenticated by correct username and password, user will be</a:t>
            </a:r>
          </a:p>
          <a:p>
            <a:r>
              <a:rPr lang="en-IN" sz="2000" dirty="0">
                <a:latin typeface="Arial" pitchFamily="34" charset="0"/>
                <a:cs typeface="Arial" pitchFamily="34" charset="0"/>
              </a:rPr>
              <a:t>     redirect to their corresponding profile where they can do various activities.</a:t>
            </a:r>
          </a:p>
          <a:p>
            <a:r>
              <a:rPr lang="en-IN" sz="2000" dirty="0"/>
              <a:t> </a:t>
            </a:r>
          </a:p>
          <a:p>
            <a:r>
              <a:rPr lang="en-IN" sz="2000" dirty="0"/>
              <a:t> </a:t>
            </a:r>
          </a:p>
        </p:txBody>
      </p:sp>
      <p:sp>
        <p:nvSpPr>
          <p:cNvPr id="6" name="TextBox 5">
            <a:extLst>
              <a:ext uri="{FF2B5EF4-FFF2-40B4-BE49-F238E27FC236}">
                <a16:creationId xmlns="" xmlns:a16="http://schemas.microsoft.com/office/drawing/2014/main" id="{66B72459-C2A0-435D-955E-4A26A82C218F}"/>
              </a:ext>
            </a:extLst>
          </p:cNvPr>
          <p:cNvSpPr txBox="1"/>
          <p:nvPr/>
        </p:nvSpPr>
        <p:spPr>
          <a:xfrm>
            <a:off x="1221028" y="3700069"/>
            <a:ext cx="2958163" cy="369332"/>
          </a:xfrm>
          <a:prstGeom prst="rect">
            <a:avLst/>
          </a:prstGeom>
          <a:noFill/>
        </p:spPr>
        <p:txBody>
          <a:bodyPr wrap="square" rtlCol="0">
            <a:spAutoFit/>
          </a:bodyPr>
          <a:lstStyle/>
          <a:p>
            <a:r>
              <a:rPr lang="en-IN" b="1" dirty="0"/>
              <a:t>   Hardware Interfaces:</a:t>
            </a:r>
          </a:p>
        </p:txBody>
      </p:sp>
      <p:sp>
        <p:nvSpPr>
          <p:cNvPr id="7" name="TextBox 6">
            <a:extLst>
              <a:ext uri="{FF2B5EF4-FFF2-40B4-BE49-F238E27FC236}">
                <a16:creationId xmlns="" xmlns:a16="http://schemas.microsoft.com/office/drawing/2014/main" id="{4E777B4E-62D3-492A-8590-440BF6CFD918}"/>
              </a:ext>
            </a:extLst>
          </p:cNvPr>
          <p:cNvSpPr txBox="1"/>
          <p:nvPr/>
        </p:nvSpPr>
        <p:spPr>
          <a:xfrm>
            <a:off x="1221028" y="4523596"/>
            <a:ext cx="8482529" cy="707886"/>
          </a:xfrm>
          <a:prstGeom prst="rect">
            <a:avLst/>
          </a:prstGeom>
          <a:noFill/>
        </p:spPr>
        <p:txBody>
          <a:bodyPr wrap="square" rtlCol="0">
            <a:spAutoFit/>
          </a:bodyPr>
          <a:lstStyle/>
          <a:p>
            <a:pPr marL="285750" indent="-285750">
              <a:buFont typeface="Arial" charset="0"/>
              <a:buChar char="•"/>
            </a:pPr>
            <a:r>
              <a:rPr lang="en-IN" sz="2000" dirty="0">
                <a:latin typeface="Arial" pitchFamily="34" charset="0"/>
                <a:cs typeface="Arial" pitchFamily="34" charset="0"/>
              </a:rPr>
              <a:t>No extra hardware interfaces are needed The system will use the standard hardware and data communication resources.</a:t>
            </a:r>
          </a:p>
        </p:txBody>
      </p:sp>
    </p:spTree>
    <p:extLst>
      <p:ext uri="{BB962C8B-B14F-4D97-AF65-F5344CB8AC3E}">
        <p14:creationId xmlns="" xmlns:p14="http://schemas.microsoft.com/office/powerpoint/2010/main" val="3577060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8D35E97C-9612-4DD5-802C-472C006F68E8}"/>
              </a:ext>
            </a:extLst>
          </p:cNvPr>
          <p:cNvPicPr>
            <a:picLocks noChangeAspect="1"/>
          </p:cNvPicPr>
          <p:nvPr/>
        </p:nvPicPr>
        <p:blipFill>
          <a:blip r:embed="rId2"/>
          <a:stretch>
            <a:fillRect/>
          </a:stretch>
        </p:blipFill>
        <p:spPr>
          <a:xfrm>
            <a:off x="0" y="819909"/>
            <a:ext cx="12118019" cy="6038092"/>
          </a:xfrm>
          <a:prstGeom prst="rect">
            <a:avLst/>
          </a:prstGeom>
        </p:spPr>
      </p:pic>
      <p:sp>
        <p:nvSpPr>
          <p:cNvPr id="4" name="TextBox 3"/>
          <p:cNvSpPr txBox="1"/>
          <p:nvPr/>
        </p:nvSpPr>
        <p:spPr>
          <a:xfrm>
            <a:off x="4454434" y="235133"/>
            <a:ext cx="4820195" cy="584775"/>
          </a:xfrm>
          <a:prstGeom prst="rect">
            <a:avLst/>
          </a:prstGeom>
          <a:noFill/>
        </p:spPr>
        <p:txBody>
          <a:bodyPr wrap="square" rtlCol="0">
            <a:spAutoFit/>
          </a:bodyPr>
          <a:lstStyle/>
          <a:p>
            <a:pPr algn="ctr"/>
            <a:r>
              <a:rPr lang="en-US" sz="3200" dirty="0">
                <a:solidFill>
                  <a:srgbClr val="0070C0"/>
                </a:solidFill>
                <a:latin typeface="Algerian" pitchFamily="82" charset="0"/>
              </a:rPr>
              <a:t>HOME-PAGE</a:t>
            </a:r>
          </a:p>
        </p:txBody>
      </p:sp>
    </p:spTree>
    <p:extLst>
      <p:ext uri="{BB962C8B-B14F-4D97-AF65-F5344CB8AC3E}">
        <p14:creationId xmlns="" xmlns:p14="http://schemas.microsoft.com/office/powerpoint/2010/main" val="3112254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59BED0D0-DC1E-402C-AE2A-A029C716F730}"/>
              </a:ext>
            </a:extLst>
          </p:cNvPr>
          <p:cNvPicPr>
            <a:picLocks noChangeAspect="1"/>
          </p:cNvPicPr>
          <p:nvPr/>
        </p:nvPicPr>
        <p:blipFill rotWithShape="1">
          <a:blip r:embed="rId2"/>
          <a:srcRect b="3451"/>
          <a:stretch/>
        </p:blipFill>
        <p:spPr>
          <a:xfrm>
            <a:off x="0" y="443883"/>
            <a:ext cx="12192000" cy="6414117"/>
          </a:xfrm>
          <a:prstGeom prst="rect">
            <a:avLst/>
          </a:prstGeom>
        </p:spPr>
      </p:pic>
      <p:sp>
        <p:nvSpPr>
          <p:cNvPr id="4" name="TextBox 3"/>
          <p:cNvSpPr txBox="1"/>
          <p:nvPr/>
        </p:nvSpPr>
        <p:spPr>
          <a:xfrm>
            <a:off x="3997234" y="0"/>
            <a:ext cx="3775166"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70C0"/>
                </a:solidFill>
                <a:effectLst/>
                <a:uLnTx/>
                <a:uFillTx/>
                <a:latin typeface="Algerian" pitchFamily="82" charset="0"/>
                <a:ea typeface="+mn-ea"/>
                <a:cs typeface="+mn-cs"/>
              </a:rPr>
              <a:t>SIGN UP PAGE:</a:t>
            </a:r>
          </a:p>
        </p:txBody>
      </p:sp>
    </p:spTree>
    <p:extLst>
      <p:ext uri="{BB962C8B-B14F-4D97-AF65-F5344CB8AC3E}">
        <p14:creationId xmlns="" xmlns:p14="http://schemas.microsoft.com/office/powerpoint/2010/main" val="666218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8C66664D-CE49-45D7-A344-F857F231921F}"/>
              </a:ext>
            </a:extLst>
          </p:cNvPr>
          <p:cNvPicPr>
            <a:picLocks noChangeAspect="1"/>
          </p:cNvPicPr>
          <p:nvPr/>
        </p:nvPicPr>
        <p:blipFill rotWithShape="1">
          <a:blip r:embed="rId2"/>
          <a:srcRect b="4016"/>
          <a:stretch/>
        </p:blipFill>
        <p:spPr>
          <a:xfrm>
            <a:off x="0" y="796834"/>
            <a:ext cx="12192000" cy="6061166"/>
          </a:xfrm>
          <a:prstGeom prst="rect">
            <a:avLst/>
          </a:prstGeom>
        </p:spPr>
      </p:pic>
      <p:sp>
        <p:nvSpPr>
          <p:cNvPr id="4" name="TextBox 3"/>
          <p:cNvSpPr txBox="1"/>
          <p:nvPr/>
        </p:nvSpPr>
        <p:spPr>
          <a:xfrm>
            <a:off x="5094514" y="209006"/>
            <a:ext cx="2782389" cy="523220"/>
          </a:xfrm>
          <a:prstGeom prst="rect">
            <a:avLst/>
          </a:prstGeom>
          <a:noFill/>
        </p:spPr>
        <p:txBody>
          <a:bodyPr wrap="square" rtlCol="0">
            <a:spAutoFit/>
          </a:bodyPr>
          <a:lstStyle/>
          <a:p>
            <a:pPr algn="ctr"/>
            <a:r>
              <a:rPr lang="en-US" sz="2800" dirty="0">
                <a:solidFill>
                  <a:srgbClr val="0070C0"/>
                </a:solidFill>
                <a:latin typeface="Algerian" pitchFamily="82" charset="0"/>
              </a:rPr>
              <a:t>LOG IN PAGE:</a:t>
            </a:r>
          </a:p>
        </p:txBody>
      </p:sp>
    </p:spTree>
    <p:extLst>
      <p:ext uri="{BB962C8B-B14F-4D97-AF65-F5344CB8AC3E}">
        <p14:creationId xmlns="" xmlns:p14="http://schemas.microsoft.com/office/powerpoint/2010/main" val="862845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1C4F3EE8-B97C-4E89-8EFC-ADC181C52BDD}"/>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796834"/>
            <a:ext cx="12192000" cy="6061166"/>
          </a:xfrm>
          <a:prstGeom prst="rect">
            <a:avLst/>
          </a:prstGeom>
        </p:spPr>
      </p:pic>
      <p:sp>
        <p:nvSpPr>
          <p:cNvPr id="4" name="TextBox 3"/>
          <p:cNvSpPr txBox="1"/>
          <p:nvPr/>
        </p:nvSpPr>
        <p:spPr>
          <a:xfrm>
            <a:off x="4245429" y="287383"/>
            <a:ext cx="5721531" cy="584775"/>
          </a:xfrm>
          <a:prstGeom prst="rect">
            <a:avLst/>
          </a:prstGeom>
          <a:noFill/>
        </p:spPr>
        <p:txBody>
          <a:bodyPr wrap="square" rtlCol="0">
            <a:spAutoFit/>
          </a:bodyPr>
          <a:lstStyle/>
          <a:p>
            <a:pPr algn="ctr"/>
            <a:r>
              <a:rPr lang="en-US" sz="3200" dirty="0">
                <a:solidFill>
                  <a:srgbClr val="0070C0"/>
                </a:solidFill>
                <a:latin typeface="Algerian" pitchFamily="82" charset="0"/>
              </a:rPr>
              <a:t>ADMIN DASHBOARD</a:t>
            </a:r>
          </a:p>
        </p:txBody>
      </p:sp>
    </p:spTree>
    <p:extLst>
      <p:ext uri="{BB962C8B-B14F-4D97-AF65-F5344CB8AC3E}">
        <p14:creationId xmlns="" xmlns:p14="http://schemas.microsoft.com/office/powerpoint/2010/main" val="640834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DCCB3431-A6E2-4132-BE54-E16482DD060D}"/>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2965" y="861134"/>
            <a:ext cx="12146070" cy="5996865"/>
          </a:xfrm>
          <a:prstGeom prst="rect">
            <a:avLst/>
          </a:prstGeom>
        </p:spPr>
      </p:pic>
      <p:sp>
        <p:nvSpPr>
          <p:cNvPr id="5" name="TextBox 4">
            <a:extLst>
              <a:ext uri="{FF2B5EF4-FFF2-40B4-BE49-F238E27FC236}">
                <a16:creationId xmlns="" xmlns:a16="http://schemas.microsoft.com/office/drawing/2014/main" id="{929E3A90-3105-4628-9AB5-9C1E2BB0545E}"/>
              </a:ext>
            </a:extLst>
          </p:cNvPr>
          <p:cNvSpPr txBox="1"/>
          <p:nvPr/>
        </p:nvSpPr>
        <p:spPr>
          <a:xfrm>
            <a:off x="4048217" y="248575"/>
            <a:ext cx="3669594" cy="861774"/>
          </a:xfrm>
          <a:prstGeom prst="rect">
            <a:avLst/>
          </a:prstGeom>
          <a:noFill/>
        </p:spPr>
        <p:txBody>
          <a:bodyPr wrap="none" rtlCol="0">
            <a:spAutoFit/>
          </a:bodyPr>
          <a:lstStyle/>
          <a:p>
            <a:pPr algn="ctr"/>
            <a:r>
              <a:rPr lang="en-US" sz="3200" dirty="0">
                <a:solidFill>
                  <a:srgbClr val="0070C0"/>
                </a:solidFill>
                <a:latin typeface="Algerian" pitchFamily="82" charset="0"/>
              </a:rPr>
              <a:t>USER DASHBOARD</a:t>
            </a:r>
          </a:p>
          <a:p>
            <a:endParaRPr lang="en-IN" dirty="0"/>
          </a:p>
        </p:txBody>
      </p:sp>
    </p:spTree>
    <p:extLst>
      <p:ext uri="{BB962C8B-B14F-4D97-AF65-F5344CB8AC3E}">
        <p14:creationId xmlns="" xmlns:p14="http://schemas.microsoft.com/office/powerpoint/2010/main" val="883496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5E7D1338-915B-48FB-AD3E-D3076ACA775D}"/>
              </a:ext>
            </a:extLst>
          </p:cNvPr>
          <p:cNvPicPr>
            <a:picLocks noChangeAspect="1"/>
          </p:cNvPicPr>
          <p:nvPr/>
        </p:nvPicPr>
        <p:blipFill>
          <a:blip r:embed="rId2"/>
          <a:stretch>
            <a:fillRect/>
          </a:stretch>
        </p:blipFill>
        <p:spPr>
          <a:xfrm>
            <a:off x="0" y="692332"/>
            <a:ext cx="12192000" cy="6165668"/>
          </a:xfrm>
          <a:prstGeom prst="rect">
            <a:avLst/>
          </a:prstGeom>
        </p:spPr>
      </p:pic>
      <p:sp>
        <p:nvSpPr>
          <p:cNvPr id="4" name="TextBox 3"/>
          <p:cNvSpPr txBox="1"/>
          <p:nvPr/>
        </p:nvSpPr>
        <p:spPr>
          <a:xfrm>
            <a:off x="4140926" y="0"/>
            <a:ext cx="4911634" cy="523220"/>
          </a:xfrm>
          <a:prstGeom prst="rect">
            <a:avLst/>
          </a:prstGeom>
          <a:noFill/>
        </p:spPr>
        <p:txBody>
          <a:bodyPr wrap="square" rtlCol="0">
            <a:spAutoFit/>
          </a:bodyPr>
          <a:lstStyle/>
          <a:p>
            <a:pPr algn="ctr"/>
            <a:r>
              <a:rPr lang="en-US" sz="2800" dirty="0">
                <a:solidFill>
                  <a:srgbClr val="0070C0"/>
                </a:solidFill>
                <a:latin typeface="Algerian" pitchFamily="82" charset="0"/>
              </a:rPr>
              <a:t>All PRODUCTS:</a:t>
            </a:r>
          </a:p>
        </p:txBody>
      </p:sp>
      <p:pic>
        <p:nvPicPr>
          <p:cNvPr id="1026" name="Picture 2" descr="C:\Users\SHREE\Documents\images\allproduct.png"/>
          <p:cNvPicPr>
            <a:picLocks noChangeAspect="1" noChangeArrowheads="1"/>
          </p:cNvPicPr>
          <p:nvPr/>
        </p:nvPicPr>
        <p:blipFill>
          <a:blip r:embed="rId3"/>
          <a:srcRect/>
          <a:stretch>
            <a:fillRect/>
          </a:stretch>
        </p:blipFill>
        <p:spPr bwMode="auto">
          <a:xfrm>
            <a:off x="-19050" y="528638"/>
            <a:ext cx="12230100" cy="5800725"/>
          </a:xfrm>
          <a:prstGeom prst="rect">
            <a:avLst/>
          </a:prstGeom>
          <a:noFill/>
        </p:spPr>
      </p:pic>
    </p:spTree>
    <p:extLst>
      <p:ext uri="{BB962C8B-B14F-4D97-AF65-F5344CB8AC3E}">
        <p14:creationId xmlns="" xmlns:p14="http://schemas.microsoft.com/office/powerpoint/2010/main" val="10337754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4B29766C-B2FC-475F-ACB9-614AD47464F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1072323"/>
            <a:ext cx="12192000" cy="5785677"/>
          </a:xfrm>
          <a:prstGeom prst="rect">
            <a:avLst/>
          </a:prstGeom>
        </p:spPr>
      </p:pic>
      <p:sp>
        <p:nvSpPr>
          <p:cNvPr id="2" name="TextBox 1">
            <a:extLst>
              <a:ext uri="{FF2B5EF4-FFF2-40B4-BE49-F238E27FC236}">
                <a16:creationId xmlns="" xmlns:a16="http://schemas.microsoft.com/office/drawing/2014/main" id="{06A30C3D-A305-4FBB-AC37-4B36E89C6CBB}"/>
              </a:ext>
            </a:extLst>
          </p:cNvPr>
          <p:cNvSpPr txBox="1"/>
          <p:nvPr/>
        </p:nvSpPr>
        <p:spPr>
          <a:xfrm>
            <a:off x="4465468" y="497150"/>
            <a:ext cx="3630967" cy="584775"/>
          </a:xfrm>
          <a:prstGeom prst="rect">
            <a:avLst/>
          </a:prstGeom>
          <a:noFill/>
        </p:spPr>
        <p:txBody>
          <a:bodyPr wrap="square" rtlCol="0">
            <a:spAutoFit/>
          </a:bodyPr>
          <a:lstStyle/>
          <a:p>
            <a:pPr algn="ctr"/>
            <a:r>
              <a:rPr lang="en-US" sz="3200" dirty="0">
                <a:solidFill>
                  <a:srgbClr val="0070C0"/>
                </a:solidFill>
                <a:latin typeface="Algerian" pitchFamily="82" charset="0"/>
              </a:rPr>
              <a:t>ADD PRODUCTS</a:t>
            </a:r>
            <a:endParaRPr lang="en-IN" sz="3200" dirty="0"/>
          </a:p>
        </p:txBody>
      </p:sp>
    </p:spTree>
    <p:extLst>
      <p:ext uri="{BB962C8B-B14F-4D97-AF65-F5344CB8AC3E}">
        <p14:creationId xmlns="" xmlns:p14="http://schemas.microsoft.com/office/powerpoint/2010/main" val="30779117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E162DD13-A3A2-48C9-A711-8122991C72B7}"/>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905522"/>
            <a:ext cx="12192000" cy="5952478"/>
          </a:xfrm>
          <a:prstGeom prst="rect">
            <a:avLst/>
          </a:prstGeom>
        </p:spPr>
      </p:pic>
      <p:sp>
        <p:nvSpPr>
          <p:cNvPr id="4" name="TextBox 3">
            <a:extLst>
              <a:ext uri="{FF2B5EF4-FFF2-40B4-BE49-F238E27FC236}">
                <a16:creationId xmlns="" xmlns:a16="http://schemas.microsoft.com/office/drawing/2014/main" id="{E2EC5BDA-05C6-4B25-AB00-EF3BAF67A3EB}"/>
              </a:ext>
            </a:extLst>
          </p:cNvPr>
          <p:cNvSpPr txBox="1"/>
          <p:nvPr/>
        </p:nvSpPr>
        <p:spPr>
          <a:xfrm>
            <a:off x="4385569" y="301841"/>
            <a:ext cx="3112511" cy="584775"/>
          </a:xfrm>
          <a:prstGeom prst="rect">
            <a:avLst/>
          </a:prstGeom>
          <a:noFill/>
        </p:spPr>
        <p:txBody>
          <a:bodyPr wrap="square" rtlCol="0">
            <a:spAutoFit/>
          </a:bodyPr>
          <a:lstStyle/>
          <a:p>
            <a:pPr algn="ctr"/>
            <a:r>
              <a:rPr lang="en-US" sz="3200" dirty="0">
                <a:solidFill>
                  <a:srgbClr val="0070C0"/>
                </a:solidFill>
                <a:latin typeface="Algerian" pitchFamily="82" charset="0"/>
              </a:rPr>
              <a:t>ALL </a:t>
            </a:r>
            <a:r>
              <a:rPr lang="en-US" sz="3200" dirty="0" smtClean="0">
                <a:solidFill>
                  <a:srgbClr val="0070C0"/>
                </a:solidFill>
                <a:latin typeface="Algerian" pitchFamily="82" charset="0"/>
              </a:rPr>
              <a:t>PRODUCT</a:t>
            </a:r>
            <a:endParaRPr lang="en-IN" sz="3200" dirty="0"/>
          </a:p>
        </p:txBody>
      </p:sp>
    </p:spTree>
    <p:extLst>
      <p:ext uri="{BB962C8B-B14F-4D97-AF65-F5344CB8AC3E}">
        <p14:creationId xmlns="" xmlns:p14="http://schemas.microsoft.com/office/powerpoint/2010/main" val="3604257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6BBE45DD-C835-4E2B-8179-5C57D1F9418B}"/>
              </a:ext>
            </a:extLst>
          </p:cNvPr>
          <p:cNvPicPr>
            <a:picLocks noChangeAspect="1"/>
          </p:cNvPicPr>
          <p:nvPr/>
        </p:nvPicPr>
        <p:blipFill rotWithShape="1">
          <a:blip r:embed="rId2"/>
          <a:srcRect b="3828"/>
          <a:stretch/>
        </p:blipFill>
        <p:spPr>
          <a:xfrm>
            <a:off x="0" y="665825"/>
            <a:ext cx="12192000" cy="6192175"/>
          </a:xfrm>
          <a:prstGeom prst="rect">
            <a:avLst/>
          </a:prstGeom>
        </p:spPr>
      </p:pic>
      <p:sp>
        <p:nvSpPr>
          <p:cNvPr id="4" name="TextBox 3"/>
          <p:cNvSpPr txBox="1"/>
          <p:nvPr/>
        </p:nvSpPr>
        <p:spPr>
          <a:xfrm>
            <a:off x="3749040" y="195943"/>
            <a:ext cx="5003074" cy="584775"/>
          </a:xfrm>
          <a:prstGeom prst="rect">
            <a:avLst/>
          </a:prstGeom>
          <a:noFill/>
        </p:spPr>
        <p:txBody>
          <a:bodyPr wrap="square" rtlCol="0">
            <a:spAutoFit/>
          </a:bodyPr>
          <a:lstStyle/>
          <a:p>
            <a:pPr algn="ctr"/>
            <a:r>
              <a:rPr lang="en-US" sz="3200" dirty="0">
                <a:solidFill>
                  <a:srgbClr val="0070C0"/>
                </a:solidFill>
                <a:latin typeface="Algerian" pitchFamily="82" charset="0"/>
              </a:rPr>
              <a:t>      ADD ORDER:</a:t>
            </a:r>
          </a:p>
        </p:txBody>
      </p:sp>
    </p:spTree>
    <p:extLst>
      <p:ext uri="{BB962C8B-B14F-4D97-AF65-F5344CB8AC3E}">
        <p14:creationId xmlns="" xmlns:p14="http://schemas.microsoft.com/office/powerpoint/2010/main" val="323413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425037-200B-4AEC-8792-A4CA315B7A5E}"/>
              </a:ext>
            </a:extLst>
          </p:cNvPr>
          <p:cNvSpPr>
            <a:spLocks noGrp="1"/>
          </p:cNvSpPr>
          <p:nvPr>
            <p:ph type="title"/>
          </p:nvPr>
        </p:nvSpPr>
        <p:spPr>
          <a:xfrm>
            <a:off x="838200" y="18255"/>
            <a:ext cx="10515600" cy="1325563"/>
          </a:xfrm>
        </p:spPr>
        <p:txBody>
          <a:bodyPr/>
          <a:lstStyle/>
          <a:p>
            <a:r>
              <a:rPr lang="en-US" dirty="0">
                <a:latin typeface="Gill Sans Ultra Bold" panose="020B0A02020104020203" pitchFamily="34" charset="0"/>
              </a:rPr>
              <a:t>Table Of Content</a:t>
            </a:r>
          </a:p>
        </p:txBody>
      </p:sp>
      <p:sp>
        <p:nvSpPr>
          <p:cNvPr id="3" name="Content Placeholder 2">
            <a:extLst>
              <a:ext uri="{FF2B5EF4-FFF2-40B4-BE49-F238E27FC236}">
                <a16:creationId xmlns="" xmlns:a16="http://schemas.microsoft.com/office/drawing/2014/main" id="{5337D949-223D-4E68-A34D-923CBBDBCBB9}"/>
              </a:ext>
            </a:extLst>
          </p:cNvPr>
          <p:cNvSpPr>
            <a:spLocks noGrp="1"/>
          </p:cNvSpPr>
          <p:nvPr>
            <p:ph idx="1"/>
          </p:nvPr>
        </p:nvSpPr>
        <p:spPr>
          <a:xfrm>
            <a:off x="838200" y="1343818"/>
            <a:ext cx="10515600" cy="4833145"/>
          </a:xfrm>
        </p:spPr>
        <p:txBody>
          <a:bodyPr/>
          <a:lstStyle/>
          <a:p>
            <a:pPr marL="514350" indent="-514350">
              <a:buFont typeface="+mj-lt"/>
              <a:buAutoNum type="arabicPeriod"/>
            </a:pPr>
            <a:r>
              <a:rPr lang="en-US" dirty="0">
                <a:latin typeface="Arial" pitchFamily="34" charset="0"/>
                <a:cs typeface="Arial" pitchFamily="34" charset="0"/>
              </a:rPr>
              <a:t>Introduction</a:t>
            </a:r>
          </a:p>
          <a:p>
            <a:pPr marL="514350" indent="-514350">
              <a:buFont typeface="+mj-lt"/>
              <a:buAutoNum type="arabicPeriod"/>
            </a:pPr>
            <a:r>
              <a:rPr lang="en-US" dirty="0">
                <a:latin typeface="Arial" pitchFamily="34" charset="0"/>
                <a:cs typeface="Arial" pitchFamily="34" charset="0"/>
              </a:rPr>
              <a:t>Need of project</a:t>
            </a:r>
          </a:p>
          <a:p>
            <a:pPr marL="514350" indent="-514350">
              <a:buFont typeface="+mj-lt"/>
              <a:buAutoNum type="arabicPeriod"/>
            </a:pPr>
            <a:r>
              <a:rPr lang="en-US" dirty="0">
                <a:latin typeface="Arial" pitchFamily="34" charset="0"/>
                <a:cs typeface="Arial" pitchFamily="34" charset="0"/>
              </a:rPr>
              <a:t>Modules In Project</a:t>
            </a:r>
          </a:p>
          <a:p>
            <a:pPr marL="514350" indent="-514350">
              <a:buFont typeface="+mj-lt"/>
              <a:buAutoNum type="arabicPeriod"/>
            </a:pPr>
            <a:r>
              <a:rPr lang="en-US" dirty="0">
                <a:latin typeface="Arial" pitchFamily="34" charset="0"/>
                <a:cs typeface="Arial" pitchFamily="34" charset="0"/>
              </a:rPr>
              <a:t>Design and Implementation Constraints</a:t>
            </a:r>
          </a:p>
          <a:p>
            <a:pPr marL="514350" indent="-514350">
              <a:buFont typeface="+mj-lt"/>
              <a:buAutoNum type="arabicPeriod"/>
            </a:pPr>
            <a:r>
              <a:rPr lang="en-US" dirty="0">
                <a:latin typeface="Arial" pitchFamily="34" charset="0"/>
                <a:cs typeface="Arial" pitchFamily="34" charset="0"/>
              </a:rPr>
              <a:t>Specific Requirement</a:t>
            </a:r>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 xmlns:p14="http://schemas.microsoft.com/office/powerpoint/2010/main" val="13949637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49040" y="195943"/>
            <a:ext cx="5003074" cy="584775"/>
          </a:xfrm>
          <a:prstGeom prst="rect">
            <a:avLst/>
          </a:prstGeom>
          <a:noFill/>
        </p:spPr>
        <p:txBody>
          <a:bodyPr wrap="square" rtlCol="0">
            <a:spAutoFit/>
          </a:bodyPr>
          <a:lstStyle/>
          <a:p>
            <a:pPr algn="ctr"/>
            <a:r>
              <a:rPr lang="en-US" sz="3200" dirty="0">
                <a:solidFill>
                  <a:srgbClr val="0070C0"/>
                </a:solidFill>
                <a:latin typeface="Algerian" pitchFamily="82" charset="0"/>
              </a:rPr>
              <a:t>      </a:t>
            </a:r>
            <a:r>
              <a:rPr lang="en-US" sz="3200" dirty="0" smtClean="0">
                <a:solidFill>
                  <a:srgbClr val="0070C0"/>
                </a:solidFill>
                <a:latin typeface="Algerian" pitchFamily="82" charset="0"/>
              </a:rPr>
              <a:t>All </a:t>
            </a:r>
            <a:r>
              <a:rPr lang="en-US" sz="3200" dirty="0">
                <a:solidFill>
                  <a:srgbClr val="0070C0"/>
                </a:solidFill>
                <a:latin typeface="Algerian" pitchFamily="82" charset="0"/>
              </a:rPr>
              <a:t>ORDER:</a:t>
            </a:r>
          </a:p>
        </p:txBody>
      </p:sp>
      <p:pic>
        <p:nvPicPr>
          <p:cNvPr id="2051" name="Picture 3" descr="C:\Users\SHREE\Documents\allorder.png"/>
          <p:cNvPicPr>
            <a:picLocks noChangeAspect="1" noChangeArrowheads="1"/>
          </p:cNvPicPr>
          <p:nvPr/>
        </p:nvPicPr>
        <p:blipFill>
          <a:blip r:embed="rId2"/>
          <a:srcRect/>
          <a:stretch>
            <a:fillRect/>
          </a:stretch>
        </p:blipFill>
        <p:spPr bwMode="auto">
          <a:xfrm>
            <a:off x="0" y="1154023"/>
            <a:ext cx="12268200" cy="5229225"/>
          </a:xfrm>
          <a:prstGeom prst="rect">
            <a:avLst/>
          </a:prstGeom>
          <a:noFill/>
        </p:spPr>
      </p:pic>
    </p:spTree>
    <p:extLst>
      <p:ext uri="{BB962C8B-B14F-4D97-AF65-F5344CB8AC3E}">
        <p14:creationId xmlns="" xmlns:p14="http://schemas.microsoft.com/office/powerpoint/2010/main" val="3234135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49040" y="195943"/>
            <a:ext cx="5003074" cy="584775"/>
          </a:xfrm>
          <a:prstGeom prst="rect">
            <a:avLst/>
          </a:prstGeom>
          <a:noFill/>
        </p:spPr>
        <p:txBody>
          <a:bodyPr wrap="square" rtlCol="0">
            <a:spAutoFit/>
          </a:bodyPr>
          <a:lstStyle/>
          <a:p>
            <a:pPr algn="ctr"/>
            <a:r>
              <a:rPr lang="en-US" sz="3200" dirty="0">
                <a:solidFill>
                  <a:srgbClr val="0070C0"/>
                </a:solidFill>
                <a:latin typeface="Algerian" pitchFamily="82" charset="0"/>
              </a:rPr>
              <a:t>      </a:t>
            </a:r>
            <a:r>
              <a:rPr lang="en-US" sz="3200" dirty="0" smtClean="0">
                <a:solidFill>
                  <a:srgbClr val="0070C0"/>
                </a:solidFill>
                <a:latin typeface="Algerian" pitchFamily="82" charset="0"/>
              </a:rPr>
              <a:t>All user:</a:t>
            </a:r>
            <a:endParaRPr lang="en-US" sz="3200" dirty="0">
              <a:solidFill>
                <a:srgbClr val="0070C0"/>
              </a:solidFill>
              <a:latin typeface="Algerian" pitchFamily="82" charset="0"/>
            </a:endParaRPr>
          </a:p>
        </p:txBody>
      </p:sp>
      <p:pic>
        <p:nvPicPr>
          <p:cNvPr id="3074" name="Picture 2" descr="C:\Users\SHREE\Documents\images\listofusers.png"/>
          <p:cNvPicPr>
            <a:picLocks noChangeAspect="1" noChangeArrowheads="1"/>
          </p:cNvPicPr>
          <p:nvPr/>
        </p:nvPicPr>
        <p:blipFill>
          <a:blip r:embed="rId2"/>
          <a:srcRect/>
          <a:stretch>
            <a:fillRect/>
          </a:stretch>
        </p:blipFill>
        <p:spPr bwMode="auto">
          <a:xfrm>
            <a:off x="76199" y="1158649"/>
            <a:ext cx="12115801" cy="5324475"/>
          </a:xfrm>
          <a:prstGeom prst="rect">
            <a:avLst/>
          </a:prstGeom>
          <a:noFill/>
        </p:spPr>
      </p:pic>
    </p:spTree>
    <p:extLst>
      <p:ext uri="{BB962C8B-B14F-4D97-AF65-F5344CB8AC3E}">
        <p14:creationId xmlns="" xmlns:p14="http://schemas.microsoft.com/office/powerpoint/2010/main" val="3234135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49040" y="195943"/>
            <a:ext cx="5003074" cy="584775"/>
          </a:xfrm>
          <a:prstGeom prst="rect">
            <a:avLst/>
          </a:prstGeom>
          <a:noFill/>
        </p:spPr>
        <p:txBody>
          <a:bodyPr wrap="square" rtlCol="0">
            <a:spAutoFit/>
          </a:bodyPr>
          <a:lstStyle/>
          <a:p>
            <a:pPr algn="ctr"/>
            <a:r>
              <a:rPr lang="en-US" sz="3200" dirty="0">
                <a:solidFill>
                  <a:srgbClr val="0070C0"/>
                </a:solidFill>
                <a:latin typeface="Algerian" pitchFamily="82" charset="0"/>
              </a:rPr>
              <a:t>      </a:t>
            </a:r>
            <a:r>
              <a:rPr lang="en-US" sz="3200" dirty="0" smtClean="0">
                <a:solidFill>
                  <a:srgbClr val="0070C0"/>
                </a:solidFill>
                <a:latin typeface="Algerian" pitchFamily="82" charset="0"/>
              </a:rPr>
              <a:t>update product:</a:t>
            </a:r>
            <a:endParaRPr lang="en-US" sz="3200" dirty="0">
              <a:solidFill>
                <a:srgbClr val="0070C0"/>
              </a:solidFill>
              <a:latin typeface="Algerian" pitchFamily="82" charset="0"/>
            </a:endParaRPr>
          </a:p>
        </p:txBody>
      </p:sp>
      <p:pic>
        <p:nvPicPr>
          <p:cNvPr id="4098" name="Picture 2"/>
          <p:cNvPicPr>
            <a:picLocks noChangeAspect="1" noChangeArrowheads="1"/>
          </p:cNvPicPr>
          <p:nvPr/>
        </p:nvPicPr>
        <p:blipFill>
          <a:blip r:embed="rId2"/>
          <a:srcRect/>
          <a:stretch>
            <a:fillRect/>
          </a:stretch>
        </p:blipFill>
        <p:spPr bwMode="auto">
          <a:xfrm>
            <a:off x="-22225" y="747713"/>
            <a:ext cx="12231688" cy="5362575"/>
          </a:xfrm>
          <a:prstGeom prst="rect">
            <a:avLst/>
          </a:prstGeom>
          <a:noFill/>
          <a:ln w="9525">
            <a:noFill/>
            <a:miter lim="800000"/>
            <a:headEnd/>
            <a:tailEnd/>
          </a:ln>
          <a:effectLst/>
        </p:spPr>
      </p:pic>
    </p:spTree>
    <p:extLst>
      <p:ext uri="{BB962C8B-B14F-4D97-AF65-F5344CB8AC3E}">
        <p14:creationId xmlns="" xmlns:p14="http://schemas.microsoft.com/office/powerpoint/2010/main" val="3234135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49040" y="195943"/>
            <a:ext cx="5003074" cy="584775"/>
          </a:xfrm>
          <a:prstGeom prst="rect">
            <a:avLst/>
          </a:prstGeom>
          <a:noFill/>
        </p:spPr>
        <p:txBody>
          <a:bodyPr wrap="square" rtlCol="0">
            <a:spAutoFit/>
          </a:bodyPr>
          <a:lstStyle/>
          <a:p>
            <a:pPr algn="ctr"/>
            <a:r>
              <a:rPr lang="en-US" sz="3200" dirty="0">
                <a:solidFill>
                  <a:srgbClr val="0070C0"/>
                </a:solidFill>
                <a:latin typeface="Algerian" pitchFamily="82" charset="0"/>
              </a:rPr>
              <a:t>      </a:t>
            </a:r>
            <a:r>
              <a:rPr lang="en-US" sz="3200" dirty="0" smtClean="0">
                <a:solidFill>
                  <a:srgbClr val="0070C0"/>
                </a:solidFill>
                <a:latin typeface="Algerian" pitchFamily="82" charset="0"/>
              </a:rPr>
              <a:t>update Order:</a:t>
            </a:r>
            <a:endParaRPr lang="en-US" sz="3200" dirty="0">
              <a:solidFill>
                <a:srgbClr val="0070C0"/>
              </a:solidFill>
              <a:latin typeface="Algerian" pitchFamily="82" charset="0"/>
            </a:endParaRPr>
          </a:p>
        </p:txBody>
      </p:sp>
      <p:pic>
        <p:nvPicPr>
          <p:cNvPr id="5122" name="Picture 2" descr="C:\Users\SHREE\Documents\updateorder.png"/>
          <p:cNvPicPr>
            <a:picLocks noChangeAspect="1" noChangeArrowheads="1"/>
          </p:cNvPicPr>
          <p:nvPr/>
        </p:nvPicPr>
        <p:blipFill>
          <a:blip r:embed="rId2"/>
          <a:srcRect/>
          <a:stretch>
            <a:fillRect/>
          </a:stretch>
        </p:blipFill>
        <p:spPr bwMode="auto">
          <a:xfrm>
            <a:off x="-38100" y="913039"/>
            <a:ext cx="12230100" cy="5553075"/>
          </a:xfrm>
          <a:prstGeom prst="rect">
            <a:avLst/>
          </a:prstGeom>
          <a:noFill/>
        </p:spPr>
      </p:pic>
    </p:spTree>
    <p:extLst>
      <p:ext uri="{BB962C8B-B14F-4D97-AF65-F5344CB8AC3E}">
        <p14:creationId xmlns="" xmlns:p14="http://schemas.microsoft.com/office/powerpoint/2010/main" val="3234135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49040" y="195943"/>
            <a:ext cx="5003074" cy="584775"/>
          </a:xfrm>
          <a:prstGeom prst="rect">
            <a:avLst/>
          </a:prstGeom>
          <a:noFill/>
        </p:spPr>
        <p:txBody>
          <a:bodyPr wrap="square" rtlCol="0">
            <a:spAutoFit/>
          </a:bodyPr>
          <a:lstStyle/>
          <a:p>
            <a:pPr algn="ctr"/>
            <a:r>
              <a:rPr lang="en-US" sz="3200" dirty="0">
                <a:solidFill>
                  <a:srgbClr val="0070C0"/>
                </a:solidFill>
                <a:latin typeface="Algerian" pitchFamily="82" charset="0"/>
              </a:rPr>
              <a:t>      </a:t>
            </a:r>
            <a:r>
              <a:rPr lang="en-US" sz="3200" dirty="0" smtClean="0">
                <a:solidFill>
                  <a:srgbClr val="0070C0"/>
                </a:solidFill>
                <a:latin typeface="Algerian" pitchFamily="82" charset="0"/>
              </a:rPr>
              <a:t>update user:</a:t>
            </a:r>
            <a:endParaRPr lang="en-US" sz="3200" dirty="0">
              <a:solidFill>
                <a:srgbClr val="0070C0"/>
              </a:solidFill>
              <a:latin typeface="Algerian" pitchFamily="82" charset="0"/>
            </a:endParaRPr>
          </a:p>
        </p:txBody>
      </p:sp>
      <p:pic>
        <p:nvPicPr>
          <p:cNvPr id="6146" name="Picture 2" descr="C:\Users\SHREE\Documents\updateuser.png"/>
          <p:cNvPicPr>
            <a:picLocks noChangeAspect="1" noChangeArrowheads="1"/>
          </p:cNvPicPr>
          <p:nvPr/>
        </p:nvPicPr>
        <p:blipFill>
          <a:blip r:embed="rId2"/>
          <a:srcRect/>
          <a:stretch>
            <a:fillRect/>
          </a:stretch>
        </p:blipFill>
        <p:spPr bwMode="auto">
          <a:xfrm>
            <a:off x="-1" y="849358"/>
            <a:ext cx="12192001" cy="5734050"/>
          </a:xfrm>
          <a:prstGeom prst="rect">
            <a:avLst/>
          </a:prstGeom>
          <a:noFill/>
        </p:spPr>
      </p:pic>
    </p:spTree>
    <p:extLst>
      <p:ext uri="{BB962C8B-B14F-4D97-AF65-F5344CB8AC3E}">
        <p14:creationId xmlns="" xmlns:p14="http://schemas.microsoft.com/office/powerpoint/2010/main" val="3234135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49040" y="195943"/>
            <a:ext cx="5003074" cy="584775"/>
          </a:xfrm>
          <a:prstGeom prst="rect">
            <a:avLst/>
          </a:prstGeom>
          <a:noFill/>
        </p:spPr>
        <p:txBody>
          <a:bodyPr wrap="square" rtlCol="0">
            <a:spAutoFit/>
          </a:bodyPr>
          <a:lstStyle/>
          <a:p>
            <a:pPr algn="ctr"/>
            <a:r>
              <a:rPr lang="en-US" sz="3200" dirty="0">
                <a:solidFill>
                  <a:srgbClr val="0070C0"/>
                </a:solidFill>
                <a:latin typeface="Algerian" pitchFamily="82" charset="0"/>
              </a:rPr>
              <a:t>      </a:t>
            </a:r>
            <a:r>
              <a:rPr lang="en-US" sz="3200" dirty="0" smtClean="0">
                <a:solidFill>
                  <a:srgbClr val="0070C0"/>
                </a:solidFill>
                <a:latin typeface="Algerian" pitchFamily="82" charset="0"/>
              </a:rPr>
              <a:t>Logout:</a:t>
            </a:r>
            <a:endParaRPr lang="en-US" sz="3200" dirty="0">
              <a:solidFill>
                <a:srgbClr val="0070C0"/>
              </a:solidFill>
              <a:latin typeface="Algerian" pitchFamily="82" charset="0"/>
            </a:endParaRPr>
          </a:p>
        </p:txBody>
      </p:sp>
      <p:pic>
        <p:nvPicPr>
          <p:cNvPr id="7170" name="Picture 2"/>
          <p:cNvPicPr>
            <a:picLocks noChangeAspect="1" noChangeArrowheads="1"/>
          </p:cNvPicPr>
          <p:nvPr/>
        </p:nvPicPr>
        <p:blipFill>
          <a:blip r:embed="rId2"/>
          <a:srcRect/>
          <a:stretch>
            <a:fillRect/>
          </a:stretch>
        </p:blipFill>
        <p:spPr bwMode="auto">
          <a:xfrm>
            <a:off x="365760" y="829900"/>
            <a:ext cx="11495314" cy="5792969"/>
          </a:xfrm>
          <a:prstGeom prst="rect">
            <a:avLst/>
          </a:prstGeom>
          <a:noFill/>
          <a:ln w="9525">
            <a:noFill/>
            <a:miter lim="800000"/>
            <a:headEnd/>
            <a:tailEnd/>
          </a:ln>
          <a:effectLst/>
        </p:spPr>
      </p:pic>
    </p:spTree>
    <p:extLst>
      <p:ext uri="{BB962C8B-B14F-4D97-AF65-F5344CB8AC3E}">
        <p14:creationId xmlns="" xmlns:p14="http://schemas.microsoft.com/office/powerpoint/2010/main" val="3234135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49040" y="195943"/>
            <a:ext cx="5003074" cy="584775"/>
          </a:xfrm>
          <a:prstGeom prst="rect">
            <a:avLst/>
          </a:prstGeom>
          <a:noFill/>
        </p:spPr>
        <p:txBody>
          <a:bodyPr wrap="square" rtlCol="0">
            <a:spAutoFit/>
          </a:bodyPr>
          <a:lstStyle/>
          <a:p>
            <a:pPr algn="ctr"/>
            <a:r>
              <a:rPr lang="en-US" sz="3200" dirty="0">
                <a:solidFill>
                  <a:srgbClr val="0070C0"/>
                </a:solidFill>
                <a:latin typeface="Algerian" pitchFamily="82" charset="0"/>
              </a:rPr>
              <a:t>      </a:t>
            </a:r>
            <a:r>
              <a:rPr lang="en-US" sz="3200" dirty="0" smtClean="0">
                <a:solidFill>
                  <a:srgbClr val="0070C0"/>
                </a:solidFill>
                <a:latin typeface="Algerian" pitchFamily="82" charset="0"/>
              </a:rPr>
              <a:t>user Table:</a:t>
            </a:r>
            <a:endParaRPr lang="en-US" sz="3200" dirty="0">
              <a:solidFill>
                <a:srgbClr val="0070C0"/>
              </a:solidFill>
              <a:latin typeface="Algerian" pitchFamily="82" charset="0"/>
            </a:endParaRPr>
          </a:p>
        </p:txBody>
      </p:sp>
      <p:pic>
        <p:nvPicPr>
          <p:cNvPr id="7170" name="Picture 2"/>
          <p:cNvPicPr>
            <a:picLocks noChangeAspect="1" noChangeArrowheads="1"/>
          </p:cNvPicPr>
          <p:nvPr/>
        </p:nvPicPr>
        <p:blipFill>
          <a:blip r:embed="rId2"/>
          <a:srcRect/>
          <a:stretch>
            <a:fillRect/>
          </a:stretch>
        </p:blipFill>
        <p:spPr bwMode="auto">
          <a:xfrm>
            <a:off x="365760" y="829900"/>
            <a:ext cx="11495314" cy="5792969"/>
          </a:xfrm>
          <a:prstGeom prst="rect">
            <a:avLst/>
          </a:prstGeom>
          <a:noFill/>
          <a:ln w="9525">
            <a:noFill/>
            <a:miter lim="800000"/>
            <a:headEnd/>
            <a:tailEnd/>
          </a:ln>
          <a:effectLst/>
        </p:spPr>
      </p:pic>
      <p:pic>
        <p:nvPicPr>
          <p:cNvPr id="5" name="Picture 4">
            <a:extLst>
              <a:ext uri="{FF2B5EF4-FFF2-40B4-BE49-F238E27FC236}">
                <a16:creationId xmlns="" xmlns:a16="http://schemas.microsoft.com/office/drawing/2014/main" id="{02E3AE32-7B18-46B8-B69F-83F3A10A01F4}"/>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 y="809897"/>
            <a:ext cx="12192000" cy="6048103"/>
          </a:xfrm>
          <a:prstGeom prst="rect">
            <a:avLst/>
          </a:prstGeom>
        </p:spPr>
      </p:pic>
    </p:spTree>
    <p:extLst>
      <p:ext uri="{BB962C8B-B14F-4D97-AF65-F5344CB8AC3E}">
        <p14:creationId xmlns="" xmlns:p14="http://schemas.microsoft.com/office/powerpoint/2010/main" val="3234135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49040" y="195943"/>
            <a:ext cx="5003074" cy="584775"/>
          </a:xfrm>
          <a:prstGeom prst="rect">
            <a:avLst/>
          </a:prstGeom>
          <a:noFill/>
        </p:spPr>
        <p:txBody>
          <a:bodyPr wrap="square" rtlCol="0">
            <a:spAutoFit/>
          </a:bodyPr>
          <a:lstStyle/>
          <a:p>
            <a:pPr algn="ctr"/>
            <a:r>
              <a:rPr lang="en-US" sz="3200" dirty="0">
                <a:solidFill>
                  <a:srgbClr val="0070C0"/>
                </a:solidFill>
                <a:latin typeface="Algerian" pitchFamily="82" charset="0"/>
              </a:rPr>
              <a:t>      </a:t>
            </a:r>
            <a:r>
              <a:rPr lang="en-US" sz="3200" dirty="0" smtClean="0">
                <a:solidFill>
                  <a:srgbClr val="0070C0"/>
                </a:solidFill>
                <a:latin typeface="Algerian" pitchFamily="82" charset="0"/>
              </a:rPr>
              <a:t>Product Table:</a:t>
            </a:r>
            <a:endParaRPr lang="en-US" sz="3200" dirty="0">
              <a:solidFill>
                <a:srgbClr val="0070C0"/>
              </a:solidFill>
              <a:latin typeface="Algerian" pitchFamily="82" charset="0"/>
            </a:endParaRPr>
          </a:p>
        </p:txBody>
      </p:sp>
      <p:pic>
        <p:nvPicPr>
          <p:cNvPr id="7170" name="Picture 2"/>
          <p:cNvPicPr>
            <a:picLocks noChangeAspect="1" noChangeArrowheads="1"/>
          </p:cNvPicPr>
          <p:nvPr/>
        </p:nvPicPr>
        <p:blipFill>
          <a:blip r:embed="rId2"/>
          <a:srcRect/>
          <a:stretch>
            <a:fillRect/>
          </a:stretch>
        </p:blipFill>
        <p:spPr bwMode="auto">
          <a:xfrm>
            <a:off x="365760" y="829900"/>
            <a:ext cx="11495314" cy="5792969"/>
          </a:xfrm>
          <a:prstGeom prst="rect">
            <a:avLst/>
          </a:prstGeom>
          <a:noFill/>
          <a:ln w="9525">
            <a:noFill/>
            <a:miter lim="800000"/>
            <a:headEnd/>
            <a:tailEnd/>
          </a:ln>
          <a:effectLst/>
        </p:spPr>
      </p:pic>
      <p:pic>
        <p:nvPicPr>
          <p:cNvPr id="5" name="Picture 4">
            <a:extLst>
              <a:ext uri="{FF2B5EF4-FFF2-40B4-BE49-F238E27FC236}">
                <a16:creationId xmlns="" xmlns:a16="http://schemas.microsoft.com/office/drawing/2014/main" id="{02E3AE32-7B18-46B8-B69F-83F3A10A01F4}"/>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 y="809897"/>
            <a:ext cx="12192000" cy="6048103"/>
          </a:xfrm>
          <a:prstGeom prst="rect">
            <a:avLst/>
          </a:prstGeom>
        </p:spPr>
      </p:pic>
    </p:spTree>
    <p:extLst>
      <p:ext uri="{BB962C8B-B14F-4D97-AF65-F5344CB8AC3E}">
        <p14:creationId xmlns="" xmlns:p14="http://schemas.microsoft.com/office/powerpoint/2010/main" val="3234135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49040" y="195943"/>
            <a:ext cx="5003074" cy="584775"/>
          </a:xfrm>
          <a:prstGeom prst="rect">
            <a:avLst/>
          </a:prstGeom>
          <a:noFill/>
        </p:spPr>
        <p:txBody>
          <a:bodyPr wrap="square" rtlCol="0">
            <a:spAutoFit/>
          </a:bodyPr>
          <a:lstStyle/>
          <a:p>
            <a:pPr algn="ctr"/>
            <a:r>
              <a:rPr lang="en-US" sz="3200" dirty="0">
                <a:solidFill>
                  <a:srgbClr val="0070C0"/>
                </a:solidFill>
                <a:latin typeface="Algerian" pitchFamily="82" charset="0"/>
              </a:rPr>
              <a:t>      </a:t>
            </a:r>
            <a:r>
              <a:rPr lang="en-US" sz="3200" dirty="0" smtClean="0">
                <a:solidFill>
                  <a:srgbClr val="0070C0"/>
                </a:solidFill>
                <a:latin typeface="Algerian" pitchFamily="82" charset="0"/>
              </a:rPr>
              <a:t>order Table:</a:t>
            </a:r>
            <a:endParaRPr lang="en-US" sz="3200" dirty="0">
              <a:solidFill>
                <a:srgbClr val="0070C0"/>
              </a:solidFill>
              <a:latin typeface="Algerian" pitchFamily="82" charset="0"/>
            </a:endParaRPr>
          </a:p>
        </p:txBody>
      </p:sp>
      <p:pic>
        <p:nvPicPr>
          <p:cNvPr id="6" name="Picture 5">
            <a:extLst>
              <a:ext uri="{FF2B5EF4-FFF2-40B4-BE49-F238E27FC236}">
                <a16:creationId xmlns="" xmlns:a16="http://schemas.microsoft.com/office/drawing/2014/main" id="{3C93AEBF-BCA0-4F2C-BE99-09BC7A777739}"/>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1531271"/>
            <a:ext cx="12192000" cy="4794069"/>
          </a:xfrm>
          <a:prstGeom prst="rect">
            <a:avLst/>
          </a:prstGeom>
        </p:spPr>
      </p:pic>
    </p:spTree>
    <p:extLst>
      <p:ext uri="{BB962C8B-B14F-4D97-AF65-F5344CB8AC3E}">
        <p14:creationId xmlns="" xmlns:p14="http://schemas.microsoft.com/office/powerpoint/2010/main" val="3234135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54878C-0ADA-45C4-A521-1B0A7912C9CB}"/>
              </a:ext>
            </a:extLst>
          </p:cNvPr>
          <p:cNvSpPr>
            <a:spLocks noGrp="1"/>
          </p:cNvSpPr>
          <p:nvPr>
            <p:ph type="title"/>
          </p:nvPr>
        </p:nvSpPr>
        <p:spPr>
          <a:xfrm>
            <a:off x="1593668" y="296214"/>
            <a:ext cx="9760131" cy="1017432"/>
          </a:xfrm>
        </p:spPr>
        <p:txBody>
          <a:bodyPr/>
          <a:lstStyle/>
          <a:p>
            <a:r>
              <a:rPr lang="en-US" dirty="0">
                <a:latin typeface="Gill Sans Ultra Bold" panose="020B0A02020104020203" pitchFamily="34" charset="0"/>
              </a:rPr>
              <a:t>Future Scope</a:t>
            </a:r>
          </a:p>
        </p:txBody>
      </p:sp>
      <p:sp>
        <p:nvSpPr>
          <p:cNvPr id="3" name="Content Placeholder 2">
            <a:extLst>
              <a:ext uri="{FF2B5EF4-FFF2-40B4-BE49-F238E27FC236}">
                <a16:creationId xmlns="" xmlns:a16="http://schemas.microsoft.com/office/drawing/2014/main" id="{D51FC7A6-0612-4233-BE2D-903C3CA77FF9}"/>
              </a:ext>
            </a:extLst>
          </p:cNvPr>
          <p:cNvSpPr>
            <a:spLocks noGrp="1"/>
          </p:cNvSpPr>
          <p:nvPr>
            <p:ph idx="1"/>
          </p:nvPr>
        </p:nvSpPr>
        <p:spPr>
          <a:xfrm>
            <a:off x="1489166" y="1545465"/>
            <a:ext cx="9864634" cy="4631498"/>
          </a:xfrm>
        </p:spPr>
        <p:txBody>
          <a:bodyPr>
            <a:normAutofit/>
          </a:bodyPr>
          <a:lstStyle/>
          <a:p>
            <a:r>
              <a:rPr lang="en-US" sz="2400" dirty="0">
                <a:latin typeface="Arial" pitchFamily="34" charset="0"/>
                <a:cs typeface="Arial" pitchFamily="34" charset="0"/>
              </a:rPr>
              <a:t>This Project can be further extended to supplier role where different supplier can add their products to site.</a:t>
            </a:r>
          </a:p>
          <a:p>
            <a:endParaRPr lang="en-US" sz="2400" dirty="0">
              <a:latin typeface="Arial" pitchFamily="34" charset="0"/>
              <a:cs typeface="Arial" pitchFamily="34" charset="0"/>
            </a:endParaRPr>
          </a:p>
          <a:p>
            <a:r>
              <a:rPr lang="en-US" sz="2400" dirty="0">
                <a:latin typeface="Arial" pitchFamily="34" charset="0"/>
                <a:cs typeface="Arial" pitchFamily="34" charset="0"/>
              </a:rPr>
              <a:t>Online payment and verification facility can be added to user.</a:t>
            </a:r>
          </a:p>
          <a:p>
            <a:endParaRPr lang="en-US" sz="2400" dirty="0">
              <a:latin typeface="Arial" pitchFamily="34" charset="0"/>
              <a:cs typeface="Arial" pitchFamily="34" charset="0"/>
            </a:endParaRPr>
          </a:p>
          <a:p>
            <a:r>
              <a:rPr lang="en-US" sz="2400" dirty="0">
                <a:latin typeface="Arial" pitchFamily="34" charset="0"/>
                <a:cs typeface="Arial" pitchFamily="34" charset="0"/>
              </a:rPr>
              <a:t>Water for industry, hospitals, events in bulk quantity will be provided by water plant .</a:t>
            </a:r>
          </a:p>
          <a:p>
            <a:pPr marL="0" indent="0">
              <a:buNone/>
            </a:pPr>
            <a:endParaRPr lang="en-US" sz="2400" dirty="0"/>
          </a:p>
          <a:p>
            <a:endParaRPr lang="en-US" sz="2400" dirty="0"/>
          </a:p>
        </p:txBody>
      </p:sp>
    </p:spTree>
    <p:extLst>
      <p:ext uri="{BB962C8B-B14F-4D97-AF65-F5344CB8AC3E}">
        <p14:creationId xmlns="" xmlns:p14="http://schemas.microsoft.com/office/powerpoint/2010/main" val="586324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43CF70-4CE4-48DC-B7B6-EC1D130E3831}"/>
              </a:ext>
            </a:extLst>
          </p:cNvPr>
          <p:cNvSpPr>
            <a:spLocks noGrp="1"/>
          </p:cNvSpPr>
          <p:nvPr>
            <p:ph type="title"/>
          </p:nvPr>
        </p:nvSpPr>
        <p:spPr>
          <a:xfrm>
            <a:off x="1436914" y="66510"/>
            <a:ext cx="9916885" cy="766003"/>
          </a:xfrm>
        </p:spPr>
        <p:txBody>
          <a:bodyPr/>
          <a:lstStyle/>
          <a:p>
            <a:r>
              <a:rPr lang="en-US" dirty="0">
                <a:latin typeface="Gill Sans Ultra Bold" panose="020B0A02020104020203" pitchFamily="34" charset="0"/>
              </a:rPr>
              <a:t>Introduction</a:t>
            </a:r>
          </a:p>
        </p:txBody>
      </p:sp>
      <p:sp>
        <p:nvSpPr>
          <p:cNvPr id="3" name="Content Placeholder 2">
            <a:extLst>
              <a:ext uri="{FF2B5EF4-FFF2-40B4-BE49-F238E27FC236}">
                <a16:creationId xmlns="" xmlns:a16="http://schemas.microsoft.com/office/drawing/2014/main" id="{2882B65B-1300-43E2-BCEA-DE6824789D8D}"/>
              </a:ext>
            </a:extLst>
          </p:cNvPr>
          <p:cNvSpPr>
            <a:spLocks noGrp="1"/>
          </p:cNvSpPr>
          <p:nvPr>
            <p:ph idx="1"/>
          </p:nvPr>
        </p:nvSpPr>
        <p:spPr>
          <a:xfrm>
            <a:off x="1672046" y="1037230"/>
            <a:ext cx="9681754" cy="5820770"/>
          </a:xfrm>
        </p:spPr>
        <p:txBody>
          <a:bodyPr>
            <a:normAutofit/>
          </a:bodyPr>
          <a:lstStyle/>
          <a:p>
            <a:r>
              <a:rPr lang="en-IN" sz="2400" b="1" dirty="0">
                <a:latin typeface="Arial" pitchFamily="34" charset="0"/>
                <a:cs typeface="Arial" pitchFamily="34" charset="0"/>
              </a:rPr>
              <a:t>Existing System</a:t>
            </a:r>
          </a:p>
          <a:p>
            <a:pPr marL="82296" indent="0">
              <a:buNone/>
            </a:pPr>
            <a:endParaRPr lang="en-IN" sz="2400" b="1" dirty="0">
              <a:latin typeface="Arial" pitchFamily="34" charset="0"/>
              <a:cs typeface="Arial" pitchFamily="34" charset="0"/>
            </a:endParaRPr>
          </a:p>
          <a:p>
            <a:r>
              <a:rPr lang="en-IN" sz="2400" dirty="0">
                <a:latin typeface="Arial" pitchFamily="34" charset="0"/>
                <a:cs typeface="Arial" pitchFamily="34" charset="0"/>
              </a:rPr>
              <a:t>The present system is a manual system. Manual system involves paper work in the form of maintaining  various files and manuals. Maintaining critical information in the files and manuals is full of risk and a tedious process.</a:t>
            </a:r>
          </a:p>
        </p:txBody>
      </p:sp>
    </p:spTree>
    <p:extLst>
      <p:ext uri="{BB962C8B-B14F-4D97-AF65-F5344CB8AC3E}">
        <p14:creationId xmlns="" xmlns:p14="http://schemas.microsoft.com/office/powerpoint/2010/main" val="15487240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0EE14A-B97B-45D7-88AD-0F5FB2122A95}"/>
              </a:ext>
            </a:extLst>
          </p:cNvPr>
          <p:cNvSpPr>
            <a:spLocks noGrp="1"/>
          </p:cNvSpPr>
          <p:nvPr>
            <p:ph type="title"/>
          </p:nvPr>
        </p:nvSpPr>
        <p:spPr>
          <a:xfrm>
            <a:off x="715370" y="33067"/>
            <a:ext cx="10515600" cy="743802"/>
          </a:xfrm>
        </p:spPr>
        <p:txBody>
          <a:bodyPr>
            <a:normAutofit/>
          </a:bodyPr>
          <a:lstStyle/>
          <a:p>
            <a:r>
              <a:rPr lang="en-US" sz="4200" dirty="0">
                <a:latin typeface="Gill Sans Ultra Bold" panose="020B0A02020104020203" pitchFamily="34" charset="0"/>
              </a:rPr>
              <a:t>    Conclusion</a:t>
            </a:r>
          </a:p>
        </p:txBody>
      </p:sp>
      <p:sp>
        <p:nvSpPr>
          <p:cNvPr id="8" name="Content Placeholder 7">
            <a:extLst>
              <a:ext uri="{FF2B5EF4-FFF2-40B4-BE49-F238E27FC236}">
                <a16:creationId xmlns="" xmlns:a16="http://schemas.microsoft.com/office/drawing/2014/main" id="{6793E305-72E4-4C2E-90C3-40198D854BD7}"/>
              </a:ext>
            </a:extLst>
          </p:cNvPr>
          <p:cNvSpPr>
            <a:spLocks noGrp="1"/>
          </p:cNvSpPr>
          <p:nvPr>
            <p:ph idx="1"/>
          </p:nvPr>
        </p:nvSpPr>
        <p:spPr>
          <a:xfrm>
            <a:off x="1658982" y="1187355"/>
            <a:ext cx="9571987" cy="4716653"/>
          </a:xfrm>
        </p:spPr>
        <p:txBody>
          <a:bodyPr>
            <a:normAutofit/>
          </a:bodyPr>
          <a:lstStyle/>
          <a:p>
            <a:r>
              <a:rPr lang="en-IN" sz="2400" dirty="0">
                <a:latin typeface="Arial" pitchFamily="34" charset="0"/>
                <a:cs typeface="Arial" pitchFamily="34" charset="0"/>
              </a:rPr>
              <a:t>Water Plant management system puts </a:t>
            </a:r>
            <a:r>
              <a:rPr lang="en-IN" sz="2400" dirty="0" smtClean="0">
                <a:latin typeface="Arial" pitchFamily="34" charset="0"/>
                <a:cs typeface="Arial" pitchFamily="34" charset="0"/>
              </a:rPr>
              <a:t> </a:t>
            </a:r>
            <a:r>
              <a:rPr lang="en-IN" sz="2400" dirty="0">
                <a:latin typeface="Arial" pitchFamily="34" charset="0"/>
                <a:cs typeface="Arial" pitchFamily="34" charset="0"/>
              </a:rPr>
              <a:t>the actual working of a water plant in traditional way.</a:t>
            </a:r>
          </a:p>
          <a:p>
            <a:pPr marL="0" indent="0">
              <a:buNone/>
            </a:pPr>
            <a:endParaRPr lang="en-IN" sz="2400" dirty="0">
              <a:latin typeface="Arial" pitchFamily="34" charset="0"/>
              <a:cs typeface="Arial" pitchFamily="34" charset="0"/>
            </a:endParaRPr>
          </a:p>
          <a:p>
            <a:r>
              <a:rPr lang="en-IN" sz="2400" dirty="0">
                <a:latin typeface="Arial" pitchFamily="34" charset="0"/>
                <a:cs typeface="Arial" pitchFamily="34" charset="0"/>
              </a:rPr>
              <a:t>Putting water plant at online mode for customers and management is main key feature for project.</a:t>
            </a:r>
          </a:p>
          <a:p>
            <a:pPr marL="0" indent="0">
              <a:buNone/>
            </a:pPr>
            <a:endParaRPr lang="en-IN" sz="2400" dirty="0">
              <a:latin typeface="Arial" pitchFamily="34" charset="0"/>
              <a:cs typeface="Arial" pitchFamily="34" charset="0"/>
            </a:endParaRPr>
          </a:p>
          <a:p>
            <a:r>
              <a:rPr lang="en-IN" sz="2400" dirty="0">
                <a:latin typeface="Arial" pitchFamily="34" charset="0"/>
                <a:cs typeface="Arial" pitchFamily="34" charset="0"/>
              </a:rPr>
              <a:t>Customers </a:t>
            </a:r>
            <a:r>
              <a:rPr lang="en-IN" sz="2400" dirty="0" smtClean="0">
                <a:latin typeface="Arial" pitchFamily="34" charset="0"/>
                <a:cs typeface="Arial" pitchFamily="34" charset="0"/>
              </a:rPr>
              <a:t>can </a:t>
            </a:r>
            <a:r>
              <a:rPr lang="en-IN" sz="2400" dirty="0">
                <a:latin typeface="Arial" pitchFamily="34" charset="0"/>
                <a:cs typeface="Arial" pitchFamily="34" charset="0"/>
              </a:rPr>
              <a:t>online products and admin can manage orders at ease through this project using this website anywhere and anytime for their own comfort</a:t>
            </a:r>
            <a:endParaRPr lang="en-US" sz="2400" dirty="0">
              <a:latin typeface="Arial" pitchFamily="34" charset="0"/>
              <a:cs typeface="Arial" pitchFamily="34" charset="0"/>
            </a:endParaRPr>
          </a:p>
        </p:txBody>
      </p:sp>
    </p:spTree>
    <p:extLst>
      <p:ext uri="{BB962C8B-B14F-4D97-AF65-F5344CB8AC3E}">
        <p14:creationId xmlns="" xmlns:p14="http://schemas.microsoft.com/office/powerpoint/2010/main" val="5561881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176DA13-1B45-40ED-8F09-63BEFAFBB83E}"/>
              </a:ext>
            </a:extLst>
          </p:cNvPr>
          <p:cNvSpPr>
            <a:spLocks noGrp="1"/>
          </p:cNvSpPr>
          <p:nvPr>
            <p:ph idx="1"/>
          </p:nvPr>
        </p:nvSpPr>
        <p:spPr>
          <a:xfrm>
            <a:off x="2399348" y="2329645"/>
            <a:ext cx="8596668" cy="3880773"/>
          </a:xfrm>
        </p:spPr>
        <p:txBody>
          <a:bodyPr>
            <a:normAutofit/>
          </a:bodyPr>
          <a:lstStyle/>
          <a:p>
            <a:pPr algn="ctr">
              <a:buNone/>
            </a:pPr>
            <a:r>
              <a:rPr lang="en-US" sz="8800" i="1" dirty="0">
                <a:latin typeface="Algerian" panose="04020705040A02060702" pitchFamily="82" charset="0"/>
              </a:rPr>
              <a:t>THANK YOU…!</a:t>
            </a:r>
            <a:endParaRPr lang="en-IN" sz="8800" i="1" dirty="0">
              <a:latin typeface="Algerian" panose="04020705040A02060702" pitchFamily="82" charset="0"/>
            </a:endParaRPr>
          </a:p>
        </p:txBody>
      </p:sp>
    </p:spTree>
    <p:extLst>
      <p:ext uri="{BB962C8B-B14F-4D97-AF65-F5344CB8AC3E}">
        <p14:creationId xmlns="" xmlns:p14="http://schemas.microsoft.com/office/powerpoint/2010/main" val="2523184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E828E99-EB7B-4473-94BB-1E4A15D353BC}"/>
              </a:ext>
            </a:extLst>
          </p:cNvPr>
          <p:cNvSpPr>
            <a:spLocks noGrp="1"/>
          </p:cNvSpPr>
          <p:nvPr>
            <p:ph idx="1"/>
          </p:nvPr>
        </p:nvSpPr>
        <p:spPr>
          <a:xfrm>
            <a:off x="1345474" y="350071"/>
            <a:ext cx="10432544" cy="5835769"/>
          </a:xfrm>
        </p:spPr>
        <p:txBody>
          <a:bodyPr>
            <a:normAutofit/>
          </a:bodyPr>
          <a:lstStyle/>
          <a:p>
            <a:r>
              <a:rPr lang="en-IN" sz="2400" b="1" u="sng" dirty="0"/>
              <a:t>Proposed System</a:t>
            </a:r>
          </a:p>
          <a:p>
            <a:pPr marL="82296" indent="0">
              <a:buNone/>
            </a:pPr>
            <a:endParaRPr lang="en-IN" sz="2400" b="1" u="sng" dirty="0"/>
          </a:p>
          <a:p>
            <a:r>
              <a:rPr lang="en-IN" sz="2400" dirty="0">
                <a:latin typeface="Arial" pitchFamily="34" charset="0"/>
                <a:cs typeface="Arial" pitchFamily="34" charset="0"/>
              </a:rPr>
              <a:t>Online web application of Water Plant will provide benefits to customer as well as plant management  Customer can use this like E-commerce and plant management can keep track and details of customers.</a:t>
            </a:r>
          </a:p>
          <a:p>
            <a:pPr marL="82296" indent="0">
              <a:buNone/>
            </a:pPr>
            <a:endParaRPr lang="en-US" sz="2400" dirty="0"/>
          </a:p>
        </p:txBody>
      </p:sp>
    </p:spTree>
    <p:extLst>
      <p:ext uri="{BB962C8B-B14F-4D97-AF65-F5344CB8AC3E}">
        <p14:creationId xmlns="" xmlns:p14="http://schemas.microsoft.com/office/powerpoint/2010/main" val="4188365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A8F843-2C29-41F7-95EB-72E2DC120253}"/>
              </a:ext>
            </a:extLst>
          </p:cNvPr>
          <p:cNvSpPr>
            <a:spLocks noGrp="1"/>
          </p:cNvSpPr>
          <p:nvPr>
            <p:ph type="title"/>
          </p:nvPr>
        </p:nvSpPr>
        <p:spPr>
          <a:xfrm>
            <a:off x="838200" y="1"/>
            <a:ext cx="10515600" cy="900751"/>
          </a:xfrm>
        </p:spPr>
        <p:txBody>
          <a:bodyPr/>
          <a:lstStyle/>
          <a:p>
            <a:r>
              <a:rPr lang="en-US" sz="3600" dirty="0">
                <a:effectLst/>
                <a:latin typeface="Gill Sans Ultra Bold" panose="020B0A02020104020203" pitchFamily="34" charset="0"/>
                <a:cs typeface="Calibri" panose="020F0502020204030204" pitchFamily="34" charset="0"/>
              </a:rPr>
              <a:t>     </a:t>
            </a:r>
            <a:r>
              <a:rPr lang="en-US" sz="3600" dirty="0">
                <a:effectLst/>
                <a:latin typeface="Calibri" panose="020F0502020204030204" pitchFamily="34" charset="0"/>
                <a:cs typeface="Calibri" panose="020F0502020204030204" pitchFamily="34" charset="0"/>
              </a:rPr>
              <a:t>Need Of Project</a:t>
            </a:r>
            <a:endParaRPr lang="en-US" dirty="0">
              <a:effectLst/>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 xmlns:a16="http://schemas.microsoft.com/office/drawing/2014/main" id="{55A62EBF-D5BD-4C25-B691-7ACF916A1B6B}"/>
              </a:ext>
            </a:extLst>
          </p:cNvPr>
          <p:cNvSpPr>
            <a:spLocks noGrp="1"/>
          </p:cNvSpPr>
          <p:nvPr>
            <p:ph idx="1"/>
          </p:nvPr>
        </p:nvSpPr>
        <p:spPr>
          <a:xfrm>
            <a:off x="1240970" y="900752"/>
            <a:ext cx="10414217" cy="5609230"/>
          </a:xfrm>
        </p:spPr>
        <p:txBody>
          <a:bodyPr>
            <a:noAutofit/>
          </a:bodyPr>
          <a:lstStyle/>
          <a:p>
            <a:r>
              <a:rPr lang="en-IN" sz="2000" dirty="0">
                <a:latin typeface="Arial" pitchFamily="34" charset="0"/>
                <a:cs typeface="Arial" pitchFamily="34" charset="0"/>
              </a:rPr>
              <a:t>Unfortunately sufficient safe portable water is not available everywhere in the country, either harmful chemical substances are found in the layers of earth which enter in to water or it may be contaminated due to pathogenic micro-organisms.</a:t>
            </a:r>
          </a:p>
          <a:p>
            <a:pPr marL="0" indent="0">
              <a:buNone/>
            </a:pPr>
            <a:endParaRPr lang="en-IN" sz="2000" dirty="0">
              <a:latin typeface="Arial" pitchFamily="34" charset="0"/>
              <a:cs typeface="Arial" pitchFamily="34" charset="0"/>
            </a:endParaRPr>
          </a:p>
          <a:p>
            <a:r>
              <a:rPr lang="en-IN" sz="2000" dirty="0">
                <a:latin typeface="Arial" pitchFamily="34" charset="0"/>
                <a:cs typeface="Arial" pitchFamily="34" charset="0"/>
              </a:rPr>
              <a:t>If such water is consumed, the body suffers from water born diseases. Due to this, it has become imperative to process and bottle safe portable water for the mankind in prevailing conditions.</a:t>
            </a:r>
          </a:p>
          <a:p>
            <a:endParaRPr lang="en-IN" sz="2000" dirty="0">
              <a:latin typeface="Arial" pitchFamily="34" charset="0"/>
              <a:cs typeface="Arial" pitchFamily="34" charset="0"/>
            </a:endParaRPr>
          </a:p>
          <a:p>
            <a:pPr marL="0" indent="0">
              <a:buNone/>
            </a:pPr>
            <a:endParaRPr lang="en-US" sz="2000" dirty="0">
              <a:latin typeface="Arial" pitchFamily="34" charset="0"/>
              <a:cs typeface="Arial" pitchFamily="34" charset="0"/>
            </a:endParaRPr>
          </a:p>
        </p:txBody>
      </p:sp>
    </p:spTree>
    <p:extLst>
      <p:ext uri="{BB962C8B-B14F-4D97-AF65-F5344CB8AC3E}">
        <p14:creationId xmlns="" xmlns:p14="http://schemas.microsoft.com/office/powerpoint/2010/main" val="1896859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B63024-77E7-4042-87A4-8AB7C0FD6831}"/>
              </a:ext>
            </a:extLst>
          </p:cNvPr>
          <p:cNvSpPr>
            <a:spLocks noGrp="1"/>
          </p:cNvSpPr>
          <p:nvPr>
            <p:ph type="title"/>
          </p:nvPr>
        </p:nvSpPr>
        <p:spPr>
          <a:xfrm>
            <a:off x="1332410" y="259308"/>
            <a:ext cx="10112829" cy="779380"/>
          </a:xfrm>
        </p:spPr>
        <p:txBody>
          <a:bodyPr>
            <a:normAutofit fontScale="90000"/>
          </a:bodyPr>
          <a:lstStyle/>
          <a:p>
            <a:r>
              <a:rPr lang="en-IN" dirty="0">
                <a:latin typeface="Gill Sans Ultra Bold" panose="020B0A02020104020203" pitchFamily="34" charset="0"/>
              </a:rPr>
              <a:t/>
            </a:r>
            <a:br>
              <a:rPr lang="en-IN" dirty="0">
                <a:latin typeface="Gill Sans Ultra Bold" panose="020B0A02020104020203" pitchFamily="34" charset="0"/>
              </a:rPr>
            </a:br>
            <a:r>
              <a:rPr lang="en-IN" dirty="0">
                <a:latin typeface="Gill Sans Ultra Bold" panose="020B0A02020104020203" pitchFamily="34" charset="0"/>
              </a:rPr>
              <a:t/>
            </a:r>
            <a:br>
              <a:rPr lang="en-IN" dirty="0">
                <a:latin typeface="Gill Sans Ultra Bold" panose="020B0A02020104020203" pitchFamily="34" charset="0"/>
              </a:rPr>
            </a:br>
            <a:r>
              <a:rPr lang="en-IN" sz="3600" dirty="0">
                <a:latin typeface="Algerian" panose="04020705040A02060702" pitchFamily="82" charset="0"/>
              </a:rPr>
              <a:t>Benefits of Water Plant Management System</a:t>
            </a:r>
            <a:r>
              <a:rPr lang="en-IN" dirty="0">
                <a:latin typeface="Gill Sans Ultra Bold" panose="020B0A02020104020203" pitchFamily="34" charset="0"/>
              </a:rPr>
              <a:t/>
            </a:r>
            <a:br>
              <a:rPr lang="en-IN" dirty="0">
                <a:latin typeface="Gill Sans Ultra Bold" panose="020B0A02020104020203" pitchFamily="34" charset="0"/>
              </a:rPr>
            </a:br>
            <a:r>
              <a:rPr lang="en-IN" dirty="0"/>
              <a:t/>
            </a:r>
            <a:br>
              <a:rPr lang="en-IN" dirty="0"/>
            </a:br>
            <a:endParaRPr lang="en-US" dirty="0"/>
          </a:p>
        </p:txBody>
      </p:sp>
      <p:sp>
        <p:nvSpPr>
          <p:cNvPr id="4" name="TextBox 3">
            <a:extLst>
              <a:ext uri="{FF2B5EF4-FFF2-40B4-BE49-F238E27FC236}">
                <a16:creationId xmlns="" xmlns:a16="http://schemas.microsoft.com/office/drawing/2014/main" id="{B40281AB-31C5-47D1-AFD2-0E44713440F1}"/>
              </a:ext>
            </a:extLst>
          </p:cNvPr>
          <p:cNvSpPr txBox="1"/>
          <p:nvPr/>
        </p:nvSpPr>
        <p:spPr>
          <a:xfrm>
            <a:off x="1449977" y="1146412"/>
            <a:ext cx="9776844" cy="1938992"/>
          </a:xfrm>
          <a:prstGeom prst="rect">
            <a:avLst/>
          </a:prstGeom>
          <a:noFill/>
        </p:spPr>
        <p:txBody>
          <a:bodyPr wrap="square" rtlCol="0">
            <a:spAutoFit/>
          </a:bodyPr>
          <a:lstStyle/>
          <a:p>
            <a:pPr marL="285750" indent="-285750">
              <a:buFont typeface="Arial" charset="0"/>
              <a:buChar char="•"/>
            </a:pPr>
            <a:endParaRPr lang="en-IN" sz="2000" dirty="0">
              <a:latin typeface="Algerian" panose="04020705040A02060702" pitchFamily="82" charset="0"/>
            </a:endParaRPr>
          </a:p>
          <a:p>
            <a:pPr marL="285750" indent="-285750">
              <a:buFont typeface="Arial" charset="0"/>
              <a:buChar char="•"/>
            </a:pPr>
            <a:r>
              <a:rPr lang="en-IN" sz="2000" dirty="0">
                <a:latin typeface="Arial" pitchFamily="34" charset="0"/>
                <a:cs typeface="Arial" pitchFamily="34" charset="0"/>
              </a:rPr>
              <a:t>This online Water Plant Management System is fully functional and flexible.</a:t>
            </a:r>
          </a:p>
          <a:p>
            <a:endParaRPr lang="en-IN" sz="2000" dirty="0">
              <a:latin typeface="Arial" pitchFamily="34" charset="0"/>
              <a:cs typeface="Arial" pitchFamily="34" charset="0"/>
            </a:endParaRPr>
          </a:p>
          <a:p>
            <a:pPr marL="285750" indent="-285750">
              <a:buFont typeface="Arial" charset="0"/>
              <a:buChar char="•"/>
            </a:pPr>
            <a:r>
              <a:rPr lang="en-IN" sz="2000" dirty="0">
                <a:latin typeface="Arial" pitchFamily="34" charset="0"/>
                <a:cs typeface="Arial" pitchFamily="34" charset="0"/>
              </a:rPr>
              <a:t>Eco-friendly: The monitoring of the water plant management and the overall business becomes easy and includes the least of paper work.</a:t>
            </a:r>
          </a:p>
          <a:p>
            <a:endParaRPr lang="en-IN" sz="2000" dirty="0">
              <a:latin typeface="Arial" pitchFamily="34" charset="0"/>
              <a:cs typeface="Arial" pitchFamily="34" charset="0"/>
            </a:endParaRPr>
          </a:p>
        </p:txBody>
      </p:sp>
    </p:spTree>
    <p:extLst>
      <p:ext uri="{BB962C8B-B14F-4D97-AF65-F5344CB8AC3E}">
        <p14:creationId xmlns="" xmlns:p14="http://schemas.microsoft.com/office/powerpoint/2010/main" val="3923660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0EE14A-B97B-45D7-88AD-0F5FB2122A95}"/>
              </a:ext>
            </a:extLst>
          </p:cNvPr>
          <p:cNvSpPr>
            <a:spLocks noGrp="1"/>
          </p:cNvSpPr>
          <p:nvPr>
            <p:ph type="title"/>
          </p:nvPr>
        </p:nvSpPr>
        <p:spPr>
          <a:xfrm>
            <a:off x="715370" y="33067"/>
            <a:ext cx="10515600" cy="743802"/>
          </a:xfrm>
        </p:spPr>
        <p:txBody>
          <a:bodyPr>
            <a:normAutofit/>
          </a:bodyPr>
          <a:lstStyle/>
          <a:p>
            <a:r>
              <a:rPr lang="en-US" sz="4200" dirty="0">
                <a:latin typeface="Algerian" panose="04020705040A02060702" pitchFamily="82" charset="0"/>
                <a:cs typeface="Calibri" panose="020F0502020204030204" pitchFamily="34" charset="0"/>
              </a:rPr>
              <a:t>     </a:t>
            </a:r>
            <a:r>
              <a:rPr lang="en-US" sz="3600" dirty="0">
                <a:latin typeface="Algerian" panose="04020705040A02060702" pitchFamily="82" charset="0"/>
                <a:cs typeface="Calibri" panose="020F0502020204030204" pitchFamily="34" charset="0"/>
              </a:rPr>
              <a:t>Modules In Project</a:t>
            </a:r>
            <a:endParaRPr lang="en-US" sz="4200" dirty="0">
              <a:latin typeface="Algerian" panose="04020705040A02060702" pitchFamily="82" charset="0"/>
              <a:cs typeface="Calibri" panose="020F0502020204030204" pitchFamily="34" charset="0"/>
            </a:endParaRPr>
          </a:p>
        </p:txBody>
      </p:sp>
      <p:sp>
        <p:nvSpPr>
          <p:cNvPr id="3" name="Content Placeholder 2">
            <a:extLst>
              <a:ext uri="{FF2B5EF4-FFF2-40B4-BE49-F238E27FC236}">
                <a16:creationId xmlns="" xmlns:a16="http://schemas.microsoft.com/office/drawing/2014/main" id="{1C3E2884-2840-4339-ABE9-E3AA733BD8DF}"/>
              </a:ext>
            </a:extLst>
          </p:cNvPr>
          <p:cNvSpPr>
            <a:spLocks noGrp="1"/>
          </p:cNvSpPr>
          <p:nvPr>
            <p:ph idx="1"/>
          </p:nvPr>
        </p:nvSpPr>
        <p:spPr>
          <a:xfrm>
            <a:off x="1345473" y="1179408"/>
            <a:ext cx="9163303" cy="2833300"/>
          </a:xfrm>
        </p:spPr>
        <p:txBody>
          <a:bodyPr>
            <a:normAutofit/>
          </a:bodyPr>
          <a:lstStyle/>
          <a:p>
            <a:r>
              <a:rPr lang="en-IN" sz="2000" dirty="0">
                <a:latin typeface="Arial" pitchFamily="34" charset="0"/>
                <a:cs typeface="Arial" pitchFamily="34" charset="0"/>
              </a:rPr>
              <a:t>Admin can login to the system.</a:t>
            </a:r>
          </a:p>
          <a:p>
            <a:r>
              <a:rPr lang="en-IN" sz="2000" dirty="0">
                <a:latin typeface="Arial" pitchFamily="34" charset="0"/>
                <a:cs typeface="Arial" pitchFamily="34" charset="0"/>
              </a:rPr>
              <a:t>View the list of Orders.</a:t>
            </a:r>
          </a:p>
          <a:p>
            <a:r>
              <a:rPr lang="en-IN" sz="2000" dirty="0">
                <a:latin typeface="Arial" pitchFamily="34" charset="0"/>
                <a:cs typeface="Arial" pitchFamily="34" charset="0"/>
              </a:rPr>
              <a:t>View the list  of  products.</a:t>
            </a:r>
          </a:p>
          <a:p>
            <a:r>
              <a:rPr lang="en-IN" sz="2000" dirty="0">
                <a:latin typeface="Arial" pitchFamily="34" charset="0"/>
                <a:cs typeface="Arial" pitchFamily="34" charset="0"/>
              </a:rPr>
              <a:t>View the list of Users.</a:t>
            </a:r>
          </a:p>
          <a:p>
            <a:r>
              <a:rPr lang="en-IN" sz="2000" dirty="0">
                <a:latin typeface="Arial" pitchFamily="34" charset="0"/>
                <a:cs typeface="Arial" pitchFamily="34" charset="0"/>
              </a:rPr>
              <a:t>Manage Orders.</a:t>
            </a:r>
          </a:p>
          <a:p>
            <a:r>
              <a:rPr lang="en-IN" sz="2000" dirty="0">
                <a:latin typeface="Arial" pitchFamily="34" charset="0"/>
                <a:cs typeface="Arial" pitchFamily="34" charset="0"/>
              </a:rPr>
              <a:t>Manage Products.</a:t>
            </a:r>
          </a:p>
          <a:p>
            <a:r>
              <a:rPr lang="en-IN" sz="2000" dirty="0">
                <a:latin typeface="Arial" pitchFamily="34" charset="0"/>
                <a:cs typeface="Arial" pitchFamily="34" charset="0"/>
              </a:rPr>
              <a:t>Manage Customers.</a:t>
            </a:r>
          </a:p>
          <a:p>
            <a:endParaRPr lang="en-IN" sz="2000" dirty="0"/>
          </a:p>
          <a:p>
            <a:endParaRPr lang="en-US" sz="2000" dirty="0"/>
          </a:p>
        </p:txBody>
      </p:sp>
      <p:sp>
        <p:nvSpPr>
          <p:cNvPr id="4" name="TextBox 3">
            <a:extLst>
              <a:ext uri="{FF2B5EF4-FFF2-40B4-BE49-F238E27FC236}">
                <a16:creationId xmlns="" xmlns:a16="http://schemas.microsoft.com/office/drawing/2014/main" id="{63677983-621C-4829-B00C-576F25543676}"/>
              </a:ext>
            </a:extLst>
          </p:cNvPr>
          <p:cNvSpPr txBox="1"/>
          <p:nvPr/>
        </p:nvSpPr>
        <p:spPr>
          <a:xfrm>
            <a:off x="715370" y="748520"/>
            <a:ext cx="3033670" cy="430887"/>
          </a:xfrm>
          <a:prstGeom prst="rect">
            <a:avLst/>
          </a:prstGeom>
          <a:noFill/>
        </p:spPr>
        <p:txBody>
          <a:bodyPr wrap="square" rtlCol="0">
            <a:spAutoFit/>
          </a:bodyPr>
          <a:lstStyle/>
          <a:p>
            <a:r>
              <a:rPr lang="en-IN" sz="2200" b="1" dirty="0"/>
              <a:t>		Admin:</a:t>
            </a:r>
          </a:p>
        </p:txBody>
      </p:sp>
      <p:sp>
        <p:nvSpPr>
          <p:cNvPr id="5" name="TextBox 4">
            <a:extLst>
              <a:ext uri="{FF2B5EF4-FFF2-40B4-BE49-F238E27FC236}">
                <a16:creationId xmlns="" xmlns:a16="http://schemas.microsoft.com/office/drawing/2014/main" id="{E8ECE98C-044A-4260-A18D-4C95046CB27F}"/>
              </a:ext>
            </a:extLst>
          </p:cNvPr>
          <p:cNvSpPr txBox="1"/>
          <p:nvPr/>
        </p:nvSpPr>
        <p:spPr>
          <a:xfrm>
            <a:off x="1384663" y="4344564"/>
            <a:ext cx="6251926" cy="1938992"/>
          </a:xfrm>
          <a:prstGeom prst="rect">
            <a:avLst/>
          </a:prstGeom>
          <a:noFill/>
        </p:spPr>
        <p:txBody>
          <a:bodyPr wrap="square" rtlCol="0">
            <a:spAutoFit/>
          </a:bodyPr>
          <a:lstStyle/>
          <a:p>
            <a:pPr marL="285750" indent="-285750">
              <a:buFont typeface="Arial" charset="0"/>
              <a:buChar char="•"/>
            </a:pPr>
            <a:r>
              <a:rPr lang="en-IN" sz="2000" dirty="0">
                <a:latin typeface="Arial" pitchFamily="34" charset="0"/>
                <a:cs typeface="Arial" pitchFamily="34" charset="0"/>
              </a:rPr>
              <a:t>Customer can login to the system.</a:t>
            </a:r>
          </a:p>
          <a:p>
            <a:pPr marL="285750" indent="-285750">
              <a:buFont typeface="Arial" charset="0"/>
              <a:buChar char="•"/>
            </a:pPr>
            <a:r>
              <a:rPr lang="en-IN" sz="2000" dirty="0">
                <a:latin typeface="Arial" pitchFamily="34" charset="0"/>
                <a:cs typeface="Arial" pitchFamily="34" charset="0"/>
              </a:rPr>
              <a:t>View his/her details.</a:t>
            </a:r>
          </a:p>
          <a:p>
            <a:pPr marL="285750" indent="-285750">
              <a:buFont typeface="Arial" charset="0"/>
              <a:buChar char="•"/>
            </a:pPr>
            <a:r>
              <a:rPr lang="en-IN" sz="2000" dirty="0">
                <a:latin typeface="Arial" pitchFamily="34" charset="0"/>
                <a:cs typeface="Arial" pitchFamily="34" charset="0"/>
              </a:rPr>
              <a:t>View Products.</a:t>
            </a:r>
          </a:p>
          <a:p>
            <a:pPr marL="285750" indent="-285750">
              <a:buFont typeface="Arial" charset="0"/>
              <a:buChar char="•"/>
            </a:pPr>
            <a:r>
              <a:rPr lang="en-IN" sz="2000" dirty="0">
                <a:latin typeface="Arial" pitchFamily="34" charset="0"/>
                <a:cs typeface="Arial" pitchFamily="34" charset="0"/>
              </a:rPr>
              <a:t>Place Orders.</a:t>
            </a:r>
          </a:p>
          <a:p>
            <a:endParaRPr lang="en-IN" sz="2000" dirty="0">
              <a:latin typeface="Arial" pitchFamily="34" charset="0"/>
              <a:cs typeface="Arial" pitchFamily="34" charset="0"/>
            </a:endParaRPr>
          </a:p>
          <a:p>
            <a:pPr marL="285750" indent="-285750">
              <a:buFont typeface="Arial" charset="0"/>
              <a:buChar char="•"/>
            </a:pPr>
            <a:endParaRPr lang="en-IN" sz="2000" dirty="0"/>
          </a:p>
        </p:txBody>
      </p:sp>
      <p:sp>
        <p:nvSpPr>
          <p:cNvPr id="6" name="TextBox 5">
            <a:extLst>
              <a:ext uri="{FF2B5EF4-FFF2-40B4-BE49-F238E27FC236}">
                <a16:creationId xmlns="" xmlns:a16="http://schemas.microsoft.com/office/drawing/2014/main" id="{78B8384E-6696-44DF-90B1-8754A02EC6DD}"/>
              </a:ext>
            </a:extLst>
          </p:cNvPr>
          <p:cNvSpPr txBox="1"/>
          <p:nvPr/>
        </p:nvSpPr>
        <p:spPr>
          <a:xfrm>
            <a:off x="715369" y="3944454"/>
            <a:ext cx="3752127" cy="400110"/>
          </a:xfrm>
          <a:prstGeom prst="rect">
            <a:avLst/>
          </a:prstGeom>
          <a:noFill/>
        </p:spPr>
        <p:txBody>
          <a:bodyPr wrap="square" rtlCol="0">
            <a:spAutoFit/>
          </a:bodyPr>
          <a:lstStyle/>
          <a:p>
            <a:r>
              <a:rPr lang="en-IN" sz="2000" b="1" dirty="0"/>
              <a:t>		Customer</a:t>
            </a:r>
            <a:r>
              <a:rPr lang="en-IN" b="1" dirty="0"/>
              <a:t>:</a:t>
            </a:r>
          </a:p>
        </p:txBody>
      </p:sp>
    </p:spTree>
    <p:extLst>
      <p:ext uri="{BB962C8B-B14F-4D97-AF65-F5344CB8AC3E}">
        <p14:creationId xmlns="" xmlns:p14="http://schemas.microsoft.com/office/powerpoint/2010/main" val="3901965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51128" y="166265"/>
            <a:ext cx="7337160" cy="523220"/>
          </a:xfrm>
          <a:prstGeom prst="rect">
            <a:avLst/>
          </a:prstGeom>
          <a:noFill/>
        </p:spPr>
        <p:txBody>
          <a:bodyPr wrap="square" rtlCol="0">
            <a:spAutoFit/>
          </a:bodyPr>
          <a:lstStyle/>
          <a:p>
            <a:r>
              <a:rPr lang="en-IN" sz="2800" b="1" dirty="0">
                <a:solidFill>
                  <a:srgbClr val="002060"/>
                </a:solidFill>
                <a:latin typeface="Arial" pitchFamily="34" charset="0"/>
                <a:cs typeface="Arial" pitchFamily="34" charset="0"/>
              </a:rPr>
              <a:t>Operating Environment:</a:t>
            </a:r>
            <a:endParaRPr lang="en-IN" sz="2800" dirty="0">
              <a:solidFill>
                <a:srgbClr val="002060"/>
              </a:solidFill>
              <a:latin typeface="Arial" pitchFamily="34" charset="0"/>
              <a:cs typeface="Arial" pitchFamily="34" charset="0"/>
            </a:endParaRPr>
          </a:p>
        </p:txBody>
      </p:sp>
      <p:sp>
        <p:nvSpPr>
          <p:cNvPr id="3" name="TextBox 2"/>
          <p:cNvSpPr txBox="1"/>
          <p:nvPr/>
        </p:nvSpPr>
        <p:spPr>
          <a:xfrm>
            <a:off x="1459281" y="1046910"/>
            <a:ext cx="2376264" cy="400110"/>
          </a:xfrm>
          <a:prstGeom prst="rect">
            <a:avLst/>
          </a:prstGeom>
          <a:noFill/>
        </p:spPr>
        <p:txBody>
          <a:bodyPr wrap="square" rtlCol="0">
            <a:spAutoFit/>
          </a:bodyPr>
          <a:lstStyle/>
          <a:p>
            <a:r>
              <a:rPr lang="en-IN" sz="2000" dirty="0"/>
              <a:t>Server Side:</a:t>
            </a:r>
          </a:p>
        </p:txBody>
      </p:sp>
      <p:sp>
        <p:nvSpPr>
          <p:cNvPr id="4" name="TextBox 3"/>
          <p:cNvSpPr txBox="1"/>
          <p:nvPr/>
        </p:nvSpPr>
        <p:spPr>
          <a:xfrm>
            <a:off x="2387588" y="1622690"/>
            <a:ext cx="6300700" cy="1477328"/>
          </a:xfrm>
          <a:prstGeom prst="rect">
            <a:avLst/>
          </a:prstGeom>
          <a:noFill/>
        </p:spPr>
        <p:txBody>
          <a:bodyPr wrap="square" rtlCol="0">
            <a:spAutoFit/>
          </a:bodyPr>
          <a:lstStyle/>
          <a:p>
            <a:r>
              <a:rPr lang="en-IN" b="1" dirty="0"/>
              <a:t>Processor: Intel® Xeon® processor 3500 series</a:t>
            </a:r>
          </a:p>
          <a:p>
            <a:r>
              <a:rPr lang="nn-NO" b="1" dirty="0"/>
              <a:t>HDD: Minimum 500GB Disk Space</a:t>
            </a:r>
          </a:p>
          <a:p>
            <a:r>
              <a:rPr lang="en-IN" b="1" dirty="0"/>
              <a:t>RAM: Minimum 2GB </a:t>
            </a:r>
          </a:p>
          <a:p>
            <a:r>
              <a:rPr lang="en-IN" b="1" dirty="0"/>
              <a:t>OS: Windows 8.1, Linux 6 </a:t>
            </a:r>
          </a:p>
          <a:p>
            <a:r>
              <a:rPr lang="en-IN" b="1" dirty="0"/>
              <a:t>Database: Oracle 11g</a:t>
            </a:r>
            <a:endParaRPr lang="en-IN" dirty="0"/>
          </a:p>
        </p:txBody>
      </p:sp>
      <p:sp>
        <p:nvSpPr>
          <p:cNvPr id="5" name="TextBox 4"/>
          <p:cNvSpPr txBox="1"/>
          <p:nvPr/>
        </p:nvSpPr>
        <p:spPr>
          <a:xfrm>
            <a:off x="1459281" y="3633113"/>
            <a:ext cx="5040560" cy="400110"/>
          </a:xfrm>
          <a:prstGeom prst="rect">
            <a:avLst/>
          </a:prstGeom>
          <a:noFill/>
        </p:spPr>
        <p:txBody>
          <a:bodyPr wrap="square" rtlCol="0">
            <a:spAutoFit/>
          </a:bodyPr>
          <a:lstStyle/>
          <a:p>
            <a:r>
              <a:rPr lang="en-IN" sz="2000" dirty="0"/>
              <a:t>Client Side (minimum requirement):</a:t>
            </a:r>
          </a:p>
        </p:txBody>
      </p:sp>
      <p:sp>
        <p:nvSpPr>
          <p:cNvPr id="6" name="TextBox 5"/>
          <p:cNvSpPr txBox="1"/>
          <p:nvPr/>
        </p:nvSpPr>
        <p:spPr>
          <a:xfrm>
            <a:off x="2495600" y="4446991"/>
            <a:ext cx="6084676" cy="1200329"/>
          </a:xfrm>
          <a:prstGeom prst="rect">
            <a:avLst/>
          </a:prstGeom>
          <a:noFill/>
        </p:spPr>
        <p:txBody>
          <a:bodyPr wrap="square" rtlCol="0">
            <a:spAutoFit/>
          </a:bodyPr>
          <a:lstStyle/>
          <a:p>
            <a:r>
              <a:rPr lang="en-IN" b="1" dirty="0"/>
              <a:t>Processor: Intel Dual Core</a:t>
            </a:r>
          </a:p>
          <a:p>
            <a:r>
              <a:rPr lang="nn-NO" b="1" dirty="0"/>
              <a:t>HDD: Minimum 80GB Disk Space</a:t>
            </a:r>
          </a:p>
          <a:p>
            <a:r>
              <a:rPr lang="en-IN" b="1" dirty="0"/>
              <a:t>RAM: Minimum 1GB</a:t>
            </a:r>
          </a:p>
          <a:p>
            <a:r>
              <a:rPr lang="en-IN" b="1" dirty="0"/>
              <a:t>OS: Windows 7, Linux</a:t>
            </a:r>
            <a:endParaRPr lang="en-IN" dirty="0"/>
          </a:p>
        </p:txBody>
      </p:sp>
    </p:spTree>
    <p:extLst>
      <p:ext uri="{BB962C8B-B14F-4D97-AF65-F5344CB8AC3E}">
        <p14:creationId xmlns="" xmlns:p14="http://schemas.microsoft.com/office/powerpoint/2010/main" val="3747433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7228" y="683858"/>
            <a:ext cx="9374212" cy="523220"/>
          </a:xfrm>
          <a:prstGeom prst="rect">
            <a:avLst/>
          </a:prstGeom>
          <a:noFill/>
        </p:spPr>
        <p:txBody>
          <a:bodyPr wrap="square" rtlCol="0">
            <a:spAutoFit/>
          </a:bodyPr>
          <a:lstStyle/>
          <a:p>
            <a:r>
              <a:rPr lang="en-IN" sz="2800" b="1" dirty="0">
                <a:solidFill>
                  <a:srgbClr val="002060"/>
                </a:solidFill>
                <a:latin typeface="Algerian" panose="04020705040A02060702" pitchFamily="82" charset="0"/>
                <a:cs typeface="Calibri" panose="020F0502020204030204" pitchFamily="34" charset="0"/>
              </a:rPr>
              <a:t>Design and Implementation Constraints:</a:t>
            </a:r>
            <a:endParaRPr lang="en-IN" sz="2800" dirty="0">
              <a:solidFill>
                <a:srgbClr val="002060"/>
              </a:solidFill>
              <a:latin typeface="Algerian" panose="04020705040A02060702" pitchFamily="82" charset="0"/>
              <a:cs typeface="Calibri" panose="020F0502020204030204" pitchFamily="34" charset="0"/>
            </a:endParaRPr>
          </a:p>
        </p:txBody>
      </p:sp>
      <p:sp>
        <p:nvSpPr>
          <p:cNvPr id="3" name="TextBox 2"/>
          <p:cNvSpPr txBox="1"/>
          <p:nvPr/>
        </p:nvSpPr>
        <p:spPr>
          <a:xfrm>
            <a:off x="1515291" y="1656613"/>
            <a:ext cx="9211849" cy="3816429"/>
          </a:xfrm>
          <a:prstGeom prst="rect">
            <a:avLst/>
          </a:prstGeom>
          <a:noFill/>
        </p:spPr>
        <p:txBody>
          <a:bodyPr wrap="square" rtlCol="0">
            <a:spAutoFit/>
          </a:bodyPr>
          <a:lstStyle/>
          <a:p>
            <a:pPr marL="285750" indent="-285750">
              <a:buFont typeface="Arial" charset="0"/>
              <a:buChar char="•"/>
            </a:pPr>
            <a:r>
              <a:rPr lang="en-IN" sz="2200" dirty="0">
                <a:latin typeface="Arial" pitchFamily="34" charset="0"/>
                <a:cs typeface="Arial" pitchFamily="34" charset="0"/>
              </a:rPr>
              <a:t>The application will use Spring Boot, JavaScript, jQuery and </a:t>
            </a:r>
            <a:r>
              <a:rPr lang="en-IN" sz="2200" dirty="0" err="1">
                <a:latin typeface="Arial" pitchFamily="34" charset="0"/>
                <a:cs typeface="Arial" pitchFamily="34" charset="0"/>
              </a:rPr>
              <a:t>css</a:t>
            </a:r>
            <a:r>
              <a:rPr lang="en-IN" sz="2200" dirty="0">
                <a:latin typeface="Arial" pitchFamily="34" charset="0"/>
                <a:cs typeface="Arial" pitchFamily="34" charset="0"/>
              </a:rPr>
              <a:t> as main web technologies.</a:t>
            </a:r>
          </a:p>
          <a:p>
            <a:pPr marL="285750" indent="-285750">
              <a:buFont typeface="Arial" charset="0"/>
              <a:buChar char="•"/>
            </a:pPr>
            <a:endParaRPr lang="en-IN" sz="2200" dirty="0">
              <a:latin typeface="Arial" pitchFamily="34" charset="0"/>
              <a:cs typeface="Arial" pitchFamily="34" charset="0"/>
            </a:endParaRPr>
          </a:p>
          <a:p>
            <a:pPr marL="285750" indent="-285750">
              <a:buFont typeface="Arial" charset="0"/>
              <a:buChar char="•"/>
            </a:pPr>
            <a:r>
              <a:rPr lang="en-IN" sz="2200" dirty="0">
                <a:latin typeface="Arial" pitchFamily="34" charset="0"/>
                <a:cs typeface="Arial" pitchFamily="34" charset="0"/>
              </a:rPr>
              <a:t>Several types of validations make this web application a secured one and SQL Injections can also be prevented.</a:t>
            </a:r>
          </a:p>
          <a:p>
            <a:pPr marL="285750" indent="-285750">
              <a:buFont typeface="Arial" charset="0"/>
              <a:buChar char="•"/>
            </a:pPr>
            <a:endParaRPr lang="en-IN" sz="2200" dirty="0">
              <a:latin typeface="Arial" pitchFamily="34" charset="0"/>
              <a:cs typeface="Arial" pitchFamily="34" charset="0"/>
            </a:endParaRPr>
          </a:p>
          <a:p>
            <a:pPr marL="285750" indent="-285750">
              <a:buFont typeface="Arial" charset="0"/>
              <a:buChar char="•"/>
            </a:pPr>
            <a:r>
              <a:rPr lang="en-IN" sz="2200" dirty="0">
                <a:latin typeface="Arial" pitchFamily="34" charset="0"/>
                <a:cs typeface="Arial" pitchFamily="34" charset="0"/>
              </a:rPr>
              <a:t>Since Water plant Management system is a web-based application, internet connection must be established.</a:t>
            </a:r>
          </a:p>
          <a:p>
            <a:pPr marL="285750" indent="-285750">
              <a:buFont typeface="Arial" charset="0"/>
              <a:buChar char="•"/>
            </a:pPr>
            <a:endParaRPr lang="en-IN" sz="2200" dirty="0">
              <a:latin typeface="Arial" pitchFamily="34" charset="0"/>
              <a:cs typeface="Arial" pitchFamily="34" charset="0"/>
            </a:endParaRPr>
          </a:p>
          <a:p>
            <a:pPr marL="285750" indent="-285750">
              <a:buFont typeface="Arial" charset="0"/>
              <a:buChar char="•"/>
            </a:pPr>
            <a:r>
              <a:rPr lang="en-IN" sz="2200" dirty="0">
                <a:latin typeface="Arial" pitchFamily="34" charset="0"/>
                <a:cs typeface="Arial" pitchFamily="34" charset="0"/>
              </a:rPr>
              <a:t>The Water Plant Management System will be used on PCs and will function via internet  </a:t>
            </a:r>
            <a:r>
              <a:rPr lang="en-IN" sz="2200" dirty="0" smtClean="0">
                <a:latin typeface="Arial" pitchFamily="34" charset="0"/>
                <a:cs typeface="Arial" pitchFamily="34" charset="0"/>
              </a:rPr>
              <a:t>in </a:t>
            </a:r>
            <a:r>
              <a:rPr lang="en-IN" sz="2200" dirty="0">
                <a:latin typeface="Arial" pitchFamily="34" charset="0"/>
                <a:cs typeface="Arial" pitchFamily="34" charset="0"/>
              </a:rPr>
              <a:t>any web browser.</a:t>
            </a:r>
          </a:p>
        </p:txBody>
      </p:sp>
    </p:spTree>
    <p:extLst>
      <p:ext uri="{BB962C8B-B14F-4D97-AF65-F5344CB8AC3E}">
        <p14:creationId xmlns="" xmlns:p14="http://schemas.microsoft.com/office/powerpoint/2010/main" val="25223844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496</TotalTime>
  <Words>705</Words>
  <Application>Microsoft Office PowerPoint</Application>
  <PresentationFormat>Custom</PresentationFormat>
  <Paragraphs>116</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Solstice</vt:lpstr>
      <vt:lpstr>Water Plant Management System</vt:lpstr>
      <vt:lpstr>Table Of Content</vt:lpstr>
      <vt:lpstr>Introduction</vt:lpstr>
      <vt:lpstr>Slide 4</vt:lpstr>
      <vt:lpstr>     Need Of Project</vt:lpstr>
      <vt:lpstr>  Benefits of Water Plant Management System  </vt:lpstr>
      <vt:lpstr>     Modules In Project</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Future Scope</vt:lpstr>
      <vt:lpstr>    Conclusion</vt:lpstr>
      <vt:lpstr>Slide 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Plant Management System</dc:title>
  <dc:creator>Girish Shinde</dc:creator>
  <cp:lastModifiedBy>SHREE</cp:lastModifiedBy>
  <cp:revision>105</cp:revision>
  <dcterms:created xsi:type="dcterms:W3CDTF">2021-03-29T10:02:04Z</dcterms:created>
  <dcterms:modified xsi:type="dcterms:W3CDTF">2022-04-16T03:44:55Z</dcterms:modified>
</cp:coreProperties>
</file>