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9" r:id="rId4"/>
    <p:sldId id="366" r:id="rId5"/>
    <p:sldId id="258" r:id="rId6"/>
    <p:sldId id="367" r:id="rId7"/>
    <p:sldId id="259" r:id="rId8"/>
    <p:sldId id="260" r:id="rId9"/>
    <p:sldId id="265" r:id="rId10"/>
    <p:sldId id="266" r:id="rId11"/>
    <p:sldId id="267" r:id="rId12"/>
    <p:sldId id="317" r:id="rId13"/>
    <p:sldId id="419" r:id="rId14"/>
    <p:sldId id="313" r:id="rId15"/>
    <p:sldId id="325" r:id="rId16"/>
    <p:sldId id="318" r:id="rId17"/>
    <p:sldId id="372" r:id="rId18"/>
    <p:sldId id="373" r:id="rId19"/>
    <p:sldId id="379" r:id="rId20"/>
    <p:sldId id="332" r:id="rId21"/>
    <p:sldId id="333" r:id="rId22"/>
    <p:sldId id="334" r:id="rId23"/>
    <p:sldId id="335" r:id="rId24"/>
    <p:sldId id="374" r:id="rId25"/>
    <p:sldId id="340" r:id="rId26"/>
    <p:sldId id="370" r:id="rId27"/>
    <p:sldId id="362" r:id="rId28"/>
    <p:sldId id="271" r:id="rId29"/>
    <p:sldId id="320" r:id="rId30"/>
    <p:sldId id="321" r:id="rId31"/>
    <p:sldId id="322" r:id="rId32"/>
    <p:sldId id="323" r:id="rId33"/>
    <p:sldId id="288" r:id="rId34"/>
    <p:sldId id="361" r:id="rId35"/>
    <p:sldId id="339" r:id="rId36"/>
    <p:sldId id="336" r:id="rId37"/>
    <p:sldId id="337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E9A06C-4173-4220-B179-4471F55E23F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907E0A-0995-4931-99D0-D3006B24B18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7.png"/><Relationship Id="rId7" Type="http://schemas.openxmlformats.org/officeDocument/2006/relationships/image" Target="../media/image2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61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F420-4637-43DC-B3FC-F91153974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u="sng" dirty="0">
                <a:latin typeface="Algerian" pitchFamily="82" charset="0"/>
                <a:cs typeface="AngsanaUPC" panose="02020603050405020304" pitchFamily="18" charset="-34"/>
              </a:rPr>
              <a:t>WILCOXON MANN-WHITNEY Test</a:t>
            </a:r>
            <a:endParaRPr lang="en-IN" sz="5200" u="sng" dirty="0">
              <a:latin typeface="Algerian" pitchFamily="82" charset="0"/>
              <a:cs typeface="Angsana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AE650-0D92-4CA2-ADFC-EAE1EDE85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800" b="1" u="sng" dirty="0">
                <a:latin typeface="Rockwell" pitchFamily="18" charset="0"/>
                <a:cs typeface="Arial" panose="020B0604020202020204" pitchFamily="34" charset="0"/>
              </a:rPr>
              <a:t>A SIMULATION STUDY </a:t>
            </a:r>
          </a:p>
          <a:p>
            <a:r>
              <a:rPr lang="en-US" sz="11200" dirty="0">
                <a:latin typeface="Arial" panose="020B0604020202020204" pitchFamily="34" charset="0"/>
                <a:cs typeface="Arial" panose="020B0604020202020204" pitchFamily="34" charset="0"/>
              </a:rPr>
              <a:t>Payel Ghosal</a:t>
            </a:r>
          </a:p>
          <a:p>
            <a:r>
              <a:rPr lang="en-US" sz="1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anose="020B0604020202020204" pitchFamily="34" charset="0"/>
              </a:rPr>
              <a:t> </a:t>
            </a:r>
            <a:endParaRPr lang="en-IN" sz="1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1712F-12F7-4794-A500-FDCDB43C8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2" y="314295"/>
            <a:ext cx="7212960" cy="6314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A82D14-117E-4891-9591-A6AA7B93FC99}"/>
                  </a:ext>
                </a:extLst>
              </p:cNvPr>
              <p:cNvSpPr txBox="1"/>
              <p:nvPr/>
            </p:nvSpPr>
            <p:spPr>
              <a:xfrm>
                <a:off x="7639672" y="2526384"/>
                <a:ext cx="38987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Sample size 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=25 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Observation : </a:t>
                </a: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The histograms corresponding to the four distributions are similar.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A82D14-117E-4891-9591-A6AA7B93F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72" y="2526384"/>
                <a:ext cx="3898736" cy="2308324"/>
              </a:xfrm>
              <a:prstGeom prst="rect">
                <a:avLst/>
              </a:prstGeom>
              <a:blipFill>
                <a:blip r:embed="rId3"/>
                <a:stretch>
                  <a:fillRect l="-1250" r="-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92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E09D77-8B19-4CF8-8CB0-8155209A3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7" y="382636"/>
            <a:ext cx="7162725" cy="6270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76AF97-C26E-42F4-9D94-31C1DFC92455}"/>
                  </a:ext>
                </a:extLst>
              </p:cNvPr>
              <p:cNvSpPr txBox="1"/>
              <p:nvPr/>
            </p:nvSpPr>
            <p:spPr>
              <a:xfrm>
                <a:off x="7512842" y="2363830"/>
                <a:ext cx="425181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Sample size 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=35 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Observation : </a:t>
                </a: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The histograms corresponding to the four distributions are similar.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76AF97-C26E-42F4-9D94-31C1DFC9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42" y="2363830"/>
                <a:ext cx="4251810" cy="2308324"/>
              </a:xfrm>
              <a:prstGeom prst="rect">
                <a:avLst/>
              </a:prstGeom>
              <a:blipFill>
                <a:blip r:embed="rId3"/>
                <a:stretch>
                  <a:fillRect l="-1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30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6407BD-5640-4F73-A626-CD633B9CF20D}"/>
                  </a:ext>
                </a:extLst>
              </p:cNvPr>
              <p:cNvSpPr txBox="1"/>
              <p:nvPr/>
            </p:nvSpPr>
            <p:spPr>
              <a:xfrm>
                <a:off x="676634" y="2100606"/>
                <a:ext cx="1055802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Footlight MT Light" panose="0204060206030A020304" pitchFamily="18" charset="0"/>
                  </a:rPr>
                  <a:t>So, for both sided alternatives, the histograms corresponding to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distributions considered, are similar, for all combinations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taken.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>
                  <a:latin typeface="Footlight MT Light" panose="0204060206030A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Footlight MT Light" panose="0204060206030A020304" pitchFamily="18" charset="0"/>
                  </a:rPr>
                  <a:t>The simulation study agrees with the fact that Mann-Whitney statistic is distribution free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en-IN" sz="2400" b="0" dirty="0">
                  <a:latin typeface="Footlight MT Light" panose="0204060206030A020304" pitchFamily="18" charset="0"/>
                </a:endParaRP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6407BD-5640-4F73-A626-CD633B9C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34" y="2100606"/>
                <a:ext cx="10558021" cy="2308324"/>
              </a:xfrm>
              <a:prstGeom prst="rect">
                <a:avLst/>
              </a:prstGeom>
              <a:blipFill>
                <a:blip r:embed="rId2"/>
                <a:stretch>
                  <a:fillRect l="-808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28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9EF675-0221-4C34-8D00-3586FB346B54}"/>
                  </a:ext>
                </a:extLst>
              </p:cNvPr>
              <p:cNvSpPr txBox="1"/>
              <p:nvPr/>
            </p:nvSpPr>
            <p:spPr>
              <a:xfrm>
                <a:off x="799072" y="1944142"/>
                <a:ext cx="10338487" cy="446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ootlight MT Light" panose="0204060206030A020304" pitchFamily="18" charset="0"/>
                  </a:rPr>
                  <a:t>There is another way of visualize whether two distributions are equal or not, i.e. comparing empirical CDF of two different test statistic.(Visualize in next two slides.)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ootlight MT Light" panose="0204060206030A020304" pitchFamily="18" charset="0"/>
                  </a:rPr>
                  <a:t>We proceed a formal test  based on that. That is </a:t>
                </a:r>
                <a:r>
                  <a:rPr lang="en-US" b="1" dirty="0">
                    <a:latin typeface="Footlight MT Light" panose="0204060206030A020304" pitchFamily="18" charset="0"/>
                  </a:rPr>
                  <a:t>Kolmogorov-Smirnov Two Sample Test</a:t>
                </a:r>
                <a:r>
                  <a:rPr lang="en-US" dirty="0">
                    <a:latin typeface="Footlight MT Light" panose="0204060206030A020304" pitchFamily="18" charset="0"/>
                  </a:rPr>
                  <a:t>, The two-sample Kolmogorov-Smirnov test is used to test whether two samples come from the same distribution.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Footlight MT Light" panose="0204060206030A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ootlight MT Light" panose="0204060206030A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ootlight MT Light" panose="0204060206030A020304" pitchFamily="18" charset="0"/>
                  </a:rPr>
                  <a:t> Test statistic for two sample KS test is </a:t>
                </a: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   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Footlight MT Light" panose="0204060206030A020304" pitchFamily="18" charset="0"/>
                  </a:rPr>
                  <a:t> : empirical CDF of the first sample.</a:t>
                </a: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Footlight MT Light" panose="0204060206030A020304" pitchFamily="18" charset="0"/>
                  </a:rPr>
                  <a:t> :empirical CDF of the second sample.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Footlight MT Light" panose="0204060206030A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>
                    <a:latin typeface="Footlight MT Light" panose="0204060206030A020304" pitchFamily="18" charset="0"/>
                  </a:rPr>
                  <a:t> rejected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>
                    <a:latin typeface="Footlight MT Light" panose="0204060206030A020304" pitchFamily="18" charset="0"/>
                  </a:rPr>
                  <a:t> is sufficiently large.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Footlight MT Light" panose="0204060206030A020304" pitchFamily="18" charset="0"/>
                  </a:rPr>
                  <a:t>For large samples, the null hypothesis is rejected at level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IN" dirty="0">
                    <a:latin typeface="Footlight MT Light" panose="0204060206030A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IN" dirty="0">
                    <a:latin typeface="Footlight MT Light" panose="0204060206030A0203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IN" dirty="0">
                    <a:latin typeface="Footlight MT Light" panose="0204060206030A020304" pitchFamily="18" charset="0"/>
                  </a:rPr>
                  <a:t> is a constant.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9EF675-0221-4C34-8D00-3586FB34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72" y="1944142"/>
                <a:ext cx="10338487" cy="4466928"/>
              </a:xfrm>
              <a:prstGeom prst="rect">
                <a:avLst/>
              </a:prstGeom>
              <a:blipFill>
                <a:blip r:embed="rId2"/>
                <a:stretch>
                  <a:fillRect l="-354" t="-819" r="-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FEBD74-349D-46D3-A397-E6DB270E603F}"/>
              </a:ext>
            </a:extLst>
          </p:cNvPr>
          <p:cNvSpPr txBox="1"/>
          <p:nvPr/>
        </p:nvSpPr>
        <p:spPr>
          <a:xfrm>
            <a:off x="1103870" y="617838"/>
            <a:ext cx="9868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ANOTHER WAY OF VISUALIZATION OF DISTRIBUTION FREE CHARACTERISTIC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3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7CF0F1-F039-4085-A3A2-C44F4C02BFC3}"/>
                  </a:ext>
                </a:extLst>
              </p:cNvPr>
              <p:cNvSpPr txBox="1"/>
              <p:nvPr/>
            </p:nvSpPr>
            <p:spPr>
              <a:xfrm>
                <a:off x="368084" y="5356066"/>
                <a:ext cx="2078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7CF0F1-F039-4085-A3A2-C44F4C02B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84" y="5356066"/>
                <a:ext cx="20780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6A47DD-54BB-47C2-9679-D63F821942DA}"/>
                  </a:ext>
                </a:extLst>
              </p:cNvPr>
              <p:cNvSpPr txBox="1"/>
              <p:nvPr/>
            </p:nvSpPr>
            <p:spPr>
              <a:xfrm>
                <a:off x="3715685" y="5289743"/>
                <a:ext cx="1715588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=15,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6A47DD-54BB-47C2-9679-D63F8219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85" y="5289743"/>
                <a:ext cx="1715588" cy="369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55FB6BF-6204-4386-AB2C-DB78BC152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605"/>
            <a:ext cx="3045041" cy="3619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B0AEAD-5798-4205-9BFB-2A6DEDF99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58" y="1736605"/>
            <a:ext cx="3045042" cy="3619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26FED-EBF9-421C-9EEC-5D841891B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604"/>
            <a:ext cx="3045041" cy="3619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A326BE-263C-4858-99A8-D43F753E2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041" y="1736604"/>
            <a:ext cx="3045042" cy="3619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AF384D-5885-42DC-81F3-BA0D84BD0431}"/>
                  </a:ext>
                </a:extLst>
              </p:cNvPr>
              <p:cNvSpPr txBox="1"/>
              <p:nvPr/>
            </p:nvSpPr>
            <p:spPr>
              <a:xfrm>
                <a:off x="6556075" y="5289744"/>
                <a:ext cx="2124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=25,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AF384D-5885-42DC-81F3-BA0D84BD0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75" y="5289744"/>
                <a:ext cx="21248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9DF9E2-CDDE-4C8E-AF60-CF866B6C1403}"/>
                  </a:ext>
                </a:extLst>
              </p:cNvPr>
              <p:cNvSpPr txBox="1"/>
              <p:nvPr/>
            </p:nvSpPr>
            <p:spPr>
              <a:xfrm>
                <a:off x="9601116" y="5356066"/>
                <a:ext cx="2124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=35,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9DF9E2-CDDE-4C8E-AF60-CF866B6C1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16" y="5356066"/>
                <a:ext cx="21248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79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075C29-9229-4DB3-8185-F0B501858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737262"/>
              </p:ext>
            </p:extLst>
          </p:nvPr>
        </p:nvGraphicFramePr>
        <p:xfrm>
          <a:off x="394319" y="1798992"/>
          <a:ext cx="1118808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778">
                  <a:extLst>
                    <a:ext uri="{9D8B030D-6E8A-4147-A177-3AD203B41FA5}">
                      <a16:colId xmlns:a16="http://schemas.microsoft.com/office/drawing/2014/main" val="1658829080"/>
                    </a:ext>
                  </a:extLst>
                </a:gridCol>
                <a:gridCol w="1624461">
                  <a:extLst>
                    <a:ext uri="{9D8B030D-6E8A-4147-A177-3AD203B41FA5}">
                      <a16:colId xmlns:a16="http://schemas.microsoft.com/office/drawing/2014/main" val="960511050"/>
                    </a:ext>
                  </a:extLst>
                </a:gridCol>
                <a:gridCol w="1831735">
                  <a:extLst>
                    <a:ext uri="{9D8B030D-6E8A-4147-A177-3AD203B41FA5}">
                      <a16:colId xmlns:a16="http://schemas.microsoft.com/office/drawing/2014/main" val="1999830820"/>
                    </a:ext>
                  </a:extLst>
                </a:gridCol>
                <a:gridCol w="1263898">
                  <a:extLst>
                    <a:ext uri="{9D8B030D-6E8A-4147-A177-3AD203B41FA5}">
                      <a16:colId xmlns:a16="http://schemas.microsoft.com/office/drawing/2014/main" val="2601745249"/>
                    </a:ext>
                  </a:extLst>
                </a:gridCol>
                <a:gridCol w="1785942">
                  <a:extLst>
                    <a:ext uri="{9D8B030D-6E8A-4147-A177-3AD203B41FA5}">
                      <a16:colId xmlns:a16="http://schemas.microsoft.com/office/drawing/2014/main" val="2662090592"/>
                    </a:ext>
                  </a:extLst>
                </a:gridCol>
                <a:gridCol w="1419595">
                  <a:extLst>
                    <a:ext uri="{9D8B030D-6E8A-4147-A177-3AD203B41FA5}">
                      <a16:colId xmlns:a16="http://schemas.microsoft.com/office/drawing/2014/main" val="864017329"/>
                    </a:ext>
                  </a:extLst>
                </a:gridCol>
                <a:gridCol w="1712672">
                  <a:extLst>
                    <a:ext uri="{9D8B030D-6E8A-4147-A177-3AD203B41FA5}">
                      <a16:colId xmlns:a16="http://schemas.microsoft.com/office/drawing/2014/main" val="206226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SAMPLE </a:t>
                      </a:r>
                    </a:p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 vs</a:t>
                      </a:r>
                    </a:p>
                    <a:p>
                      <a:r>
                        <a:rPr lang="en-IN" dirty="0"/>
                        <a:t>CAUCHY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 vs</a:t>
                      </a:r>
                    </a:p>
                    <a:p>
                      <a:r>
                        <a:rPr lang="en-IN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 vs</a:t>
                      </a:r>
                    </a:p>
                    <a:p>
                      <a:r>
                        <a:rPr lang="en-IN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CAUCHY vs</a:t>
                      </a:r>
                    </a:p>
                    <a:p>
                      <a:r>
                        <a:rPr lang="en-IN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CAUCHY vs</a:t>
                      </a:r>
                    </a:p>
                    <a:p>
                      <a:r>
                        <a:rPr lang="en-IN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EXPONENTIAL vs</a:t>
                      </a:r>
                    </a:p>
                    <a:p>
                      <a:r>
                        <a:rPr lang="en-IN" dirty="0"/>
                        <a:t>LOGISTIC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1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n=5</a:t>
                      </a:r>
                    </a:p>
                    <a:p>
                      <a:r>
                        <a:rPr lang="en-IN" dirty="0"/>
                        <a:t>m=10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n=15</a:t>
                      </a:r>
                    </a:p>
                    <a:p>
                      <a:r>
                        <a:rPr lang="en-IN" dirty="0"/>
                        <a:t>m=20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3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n=25</a:t>
                      </a:r>
                    </a:p>
                    <a:p>
                      <a:r>
                        <a:rPr lang="en-IN" dirty="0"/>
                        <a:t>m=30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0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n=35</a:t>
                      </a:r>
                    </a:p>
                    <a:p>
                      <a:r>
                        <a:rPr lang="en-IN" dirty="0"/>
                        <a:t>m=50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51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06DF361-467D-4ADA-A489-E1D31102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latin typeface="Rockwell" panose="02060603020205020403" pitchFamily="18" charset="0"/>
              </a:rPr>
              <a:t>p-values for 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351996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DAFAD-71EC-4BE1-8209-6E99DC743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900" y="2003425"/>
                <a:ext cx="10515600" cy="3368675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latin typeface="Footlight MT Light" panose="0204060206030A020304" pitchFamily="18" charset="0"/>
                  </a:rPr>
                  <a:t>We changed the sample size for the one sided alternatives also, and observed the same.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400" dirty="0">
                    <a:latin typeface="Footlight MT Light" panose="0204060206030A020304" pitchFamily="18" charset="0"/>
                  </a:rPr>
                  <a:t>For all the three alternatives, the histograms corresponding to the four distributions are similar.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400" dirty="0">
                    <a:latin typeface="Footlight MT Light" panose="0204060206030A020304" pitchFamily="18" charset="0"/>
                  </a:rPr>
                  <a:t>The Kolmogorov-Smirnov test accepts the null hypothesis in almost all of the cases.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400" dirty="0">
                    <a:latin typeface="Footlight MT Light" panose="0204060206030A020304" pitchFamily="18" charset="0"/>
                  </a:rPr>
                  <a:t>So, our simulation study supports that Wilcoxon Mann-Whitney statistic for testing location alternative is distribution free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DAFAD-71EC-4BE1-8209-6E99DC743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900" y="2003425"/>
                <a:ext cx="10515600" cy="3368675"/>
              </a:xfrm>
              <a:blipFill>
                <a:blip r:embed="rId2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A4240F8-0FE0-4970-BE7F-40A5DAF1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Observations :</a:t>
            </a:r>
          </a:p>
        </p:txBody>
      </p:sp>
    </p:spTree>
    <p:extLst>
      <p:ext uri="{BB962C8B-B14F-4D97-AF65-F5344CB8AC3E}">
        <p14:creationId xmlns:p14="http://schemas.microsoft.com/office/powerpoint/2010/main" val="415323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PARAMETRIC COUNTERPART</a:t>
            </a:r>
          </a:p>
        </p:txBody>
      </p:sp>
    </p:spTree>
    <p:extLst>
      <p:ext uri="{BB962C8B-B14F-4D97-AF65-F5344CB8AC3E}">
        <p14:creationId xmlns:p14="http://schemas.microsoft.com/office/powerpoint/2010/main" val="273597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842ABF-5092-4D06-B551-FD2D08F62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506027"/>
                <a:ext cx="10972800" cy="5501265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en-IN" sz="2400" dirty="0">
                    <a:latin typeface="Footlight MT Light" panose="0204060206030A020304" pitchFamily="18" charset="0"/>
                  </a:rPr>
                  <a:t>We shall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are iid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are iid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is unknown.</a:t>
                </a:r>
              </a:p>
              <a:p>
                <a:pPr marL="109728" indent="0">
                  <a:buNone/>
                </a:pPr>
                <a:endParaRPr lang="en-IN" sz="2400" dirty="0">
                  <a:latin typeface="Footlight MT Light" panose="0204060206030A020304" pitchFamily="18" charset="0"/>
                </a:endParaRPr>
              </a:p>
              <a:p>
                <a:r>
                  <a:rPr lang="en-IN" sz="2400" dirty="0">
                    <a:latin typeface="Footlight MT Light" panose="0204060206030A020304" pitchFamily="18" charset="0"/>
                  </a:rPr>
                  <a:t>Here, we shall perform all the above tests (for the same sample sizes considered for the non-parametric test) using a t-statistic.</a:t>
                </a:r>
              </a:p>
              <a:p>
                <a:pPr marL="109728" indent="0">
                  <a:buNone/>
                </a:pPr>
                <a:endParaRPr lang="en-IN" sz="2400" dirty="0">
                  <a:latin typeface="Footlight MT Light" panose="0204060206030A020304" pitchFamily="18" charset="0"/>
                </a:endParaRPr>
              </a:p>
              <a:p>
                <a:pPr marL="109728" indent="0">
                  <a:buNone/>
                </a:pPr>
                <a:endParaRPr lang="en-IN" sz="2400" dirty="0">
                  <a:latin typeface="Footlight MT Light" panose="0204060206030A020304" pitchFamily="18" charset="0"/>
                </a:endParaRPr>
              </a:p>
              <a:p>
                <a:r>
                  <a:rPr lang="en-IN" sz="2400" dirty="0">
                    <a:latin typeface="Footlight MT Light" panose="0204060206030A020304" pitchFamily="18" charset="0"/>
                  </a:rPr>
                  <a:t>We want to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against the following alternatives ,</a:t>
                </a:r>
              </a:p>
              <a:p>
                <a:pPr marL="109728" indent="0">
                  <a:buNone/>
                </a:pPr>
                <a:r>
                  <a:rPr lang="en-IN" sz="2400" dirty="0">
                    <a:latin typeface="Footlight MT Light" panose="0204060206030A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/>
                      </a:rPr>
                      <m:t>&gt;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  ; 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 &amp;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pPr marL="109728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842ABF-5092-4D06-B551-FD2D08F62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06027"/>
                <a:ext cx="10972800" cy="5501265"/>
              </a:xfrm>
              <a:blipFill rotWithShape="1">
                <a:blip r:embed="rId2"/>
                <a:stretch>
                  <a:fillRect t="-887" r="-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8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6F86DD8-EF7B-4965-87A7-C872CDB7D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3480"/>
                <a:ext cx="11002392" cy="449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latin typeface="Footlight MT Light" panose="0204060206030A020304" pitchFamily="18" charset="0"/>
                  </a:rPr>
                  <a:t>The t-statistic is 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̅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√(</m:t>
                        </m:r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where</a:t>
                </a:r>
              </a:p>
              <a:p>
                <a:pPr marL="109728" indent="0">
                  <a:buNone/>
                </a:pPr>
                <a:r>
                  <a:rPr lang="en-IN" sz="2400" dirty="0">
                    <a:latin typeface="Footlight MT Light" panose="0204060206030A020304" pitchFamily="18" charset="0"/>
                  </a:rPr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̅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is the pooled estimator of the common variance. </a:t>
                </a:r>
              </a:p>
              <a:p>
                <a:pPr marL="109728" indent="0">
                  <a:buNone/>
                </a:pPr>
                <a:r>
                  <a:rPr lang="en-IN" sz="2400" dirty="0">
                    <a:latin typeface="Footlight MT Light" panose="0204060206030A020304" pitchFamily="18" charset="0"/>
                  </a:rPr>
                  <a:t>			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/>
                        </a:rPr>
                        <m:t>𝒕</m:t>
                      </m:r>
                      <m:r>
                        <a:rPr lang="en-IN" sz="2800" b="1" i="1" smtClean="0">
                          <a:latin typeface="Cambria Math"/>
                        </a:rPr>
                        <m:t>~</m:t>
                      </m:r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en-IN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8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IN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IN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IN" sz="2800" b="1" i="1" smtClean="0">
                          <a:latin typeface="Cambria Math"/>
                        </a:rPr>
                        <m:t> </m:t>
                      </m:r>
                      <m:r>
                        <a:rPr lang="en-IN" sz="2800" b="1" i="1" smtClean="0">
                          <a:latin typeface="Cambria Math"/>
                        </a:rPr>
                        <m:t>𝒖𝒏𝒅𝒆𝒓</m:t>
                      </m:r>
                      <m:r>
                        <a:rPr lang="en-IN" sz="2800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latin typeface="Footlight MT Light" panose="0204060206030A020304" pitchFamily="18" charset="0"/>
                </a:endParaRPr>
              </a:p>
              <a:p>
                <a:pPr marL="109728" indent="0">
                  <a:buNone/>
                </a:pPr>
                <a:r>
                  <a:rPr lang="en-IN" sz="2400" dirty="0">
                    <a:latin typeface="Footlight MT Light" panose="0204060206030A020304" pitchFamily="18" charset="0"/>
                  </a:rPr>
                  <a:t>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in favour of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for large values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b="0" dirty="0">
                  <a:latin typeface="Footlight MT Light" panose="0204060206030A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b="0" dirty="0">
                    <a:latin typeface="Footlight MT Light" panose="0204060206030A020304" pitchFamily="18" charset="0"/>
                  </a:rPr>
                  <a:t> for </a:t>
                </a:r>
                <a:r>
                  <a:rPr lang="en-IN" sz="2400" dirty="0">
                    <a:latin typeface="Footlight MT Light" panose="0204060206030A020304" pitchFamily="18" charset="0"/>
                  </a:rPr>
                  <a:t>small</a:t>
                </a:r>
                <a:r>
                  <a:rPr lang="en-IN" sz="2400" b="0" dirty="0">
                    <a:latin typeface="Footlight MT Light" panose="0204060206030A020304" pitchFamily="18" charset="0"/>
                  </a:rPr>
                  <a:t> values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b="0" dirty="0">
                  <a:latin typeface="Footlight MT Light" panose="0204060206030A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b="0" dirty="0">
                    <a:latin typeface="Footlight MT Light" panose="0204060206030A020304" pitchFamily="18" charset="0"/>
                  </a:rPr>
                  <a:t> for </a:t>
                </a:r>
                <a:r>
                  <a:rPr lang="en-IN" sz="2400" dirty="0">
                    <a:latin typeface="Footlight MT Light" panose="0204060206030A020304" pitchFamily="18" charset="0"/>
                  </a:rPr>
                  <a:t>both large and </a:t>
                </a:r>
                <a:r>
                  <a:rPr lang="en-IN" sz="2400" b="0" dirty="0">
                    <a:latin typeface="Footlight MT Light" panose="0204060206030A020304" pitchFamily="18" charset="0"/>
                  </a:rPr>
                  <a:t>small va</a:t>
                </a:r>
                <a:r>
                  <a:rPr lang="en-IN" sz="2400" dirty="0">
                    <a:latin typeface="Footlight MT Light" panose="0204060206030A020304" pitchFamily="18" charset="0"/>
                  </a:rPr>
                  <a:t>lues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b="0" dirty="0">
                  <a:latin typeface="Footlight MT Light" panose="0204060206030A020304" pitchFamily="18" charset="0"/>
                </a:endParaRPr>
              </a:p>
              <a:p>
                <a:pPr marL="109728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6F86DD8-EF7B-4965-87A7-C872CDB7D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3480"/>
                <a:ext cx="11002392" cy="4492640"/>
              </a:xfrm>
              <a:prstGeom prst="rect">
                <a:avLst/>
              </a:prstGeom>
              <a:blipFill rotWithShape="1">
                <a:blip r:embed="rId2"/>
                <a:stretch>
                  <a:fillRect r="-720" b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6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CB4981-D1F7-4C4A-95EF-4551C1DC6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177" y="1735487"/>
                <a:ext cx="10515600" cy="297719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Footlight MT Light" panose="0204060206030A020304" pitchFamily="18" charset="0"/>
                  </a:rPr>
                  <a:t>Suppose, we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>
                    <a:latin typeface="Footlight MT Light" panose="0204060206030A020304" pitchFamily="18" charset="0"/>
                  </a:rPr>
                  <a:t> populations with DF-s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(both continuous), possibly differing only in location,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/>
                      </a:rPr>
                      <m:t>=</m:t>
                    </m:r>
                    <m:r>
                      <a:rPr lang="en-IN" sz="2400" b="0" i="1" smtClean="0">
                        <a:latin typeface="Cambria Math"/>
                      </a:rPr>
                      <m:t>𝐹</m:t>
                    </m:r>
                    <m:r>
                      <a:rPr lang="en-IN" sz="2400" b="0" i="1" smtClean="0">
                        <a:latin typeface="Cambria Math"/>
                      </a:rPr>
                      <m:t>(</m:t>
                    </m:r>
                    <m:r>
                      <a:rPr lang="en-IN" sz="2400" b="0" i="1" smtClean="0">
                        <a:latin typeface="Cambria Math"/>
                      </a:rPr>
                      <m:t>𝑥</m:t>
                    </m:r>
                    <m:r>
                      <a:rPr lang="en-IN" sz="2400" b="0" i="1" smtClean="0">
                        <a:latin typeface="Cambria Math"/>
                      </a:rPr>
                      <m:t>−</m:t>
                    </m:r>
                    <m:r>
                      <a:rPr lang="en-IN" sz="2400" b="0" i="1" smtClean="0">
                        <a:latin typeface="Cambria Math"/>
                      </a:rPr>
                      <m:t>𝜃</m:t>
                    </m:r>
                    <m:r>
                      <a:rPr lang="en-I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Footlight MT Light" panose="0204060206030A020304" pitchFamily="18" charset="0"/>
                  </a:rPr>
                  <a:t>To test if they actually differs or, they are same.</a:t>
                </a:r>
              </a:p>
              <a:p>
                <a:r>
                  <a:rPr lang="en-IN" sz="2400" dirty="0">
                    <a:latin typeface="Footlight MT Light" panose="0204060206030A020304" pitchFamily="18" charset="0"/>
                  </a:rPr>
                  <a:t>Let,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,……,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,……,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be 2 random samples from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respectively. </a:t>
                </a:r>
              </a:p>
              <a:p>
                <a:pPr marL="0" indent="0" algn="ctr">
                  <a:buNone/>
                </a:pPr>
                <a:endParaRPr lang="en-IN" sz="2400" dirty="0">
                  <a:latin typeface="Footlight MT Light" panose="0204060206030A020304" pitchFamily="18" charset="0"/>
                </a:endParaRPr>
              </a:p>
              <a:p>
                <a:pPr marL="0" indent="0" algn="ctr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   </a:t>
                </a:r>
              </a:p>
              <a:p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</a:t>
                </a:r>
              </a:p>
              <a:p>
                <a:pPr marL="457200" lvl="1" indent="0">
                  <a:buNone/>
                </a:pPr>
                <a:r>
                  <a:rPr lang="en-IN" sz="1600" dirty="0"/>
                  <a:t>                                          </a:t>
                </a:r>
              </a:p>
              <a:p>
                <a:pPr marL="457200" lvl="1" indent="0">
                  <a:buNone/>
                </a:pPr>
                <a:r>
                  <a:rPr lang="en-IN" sz="1600" dirty="0"/>
                  <a:t>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CB4981-D1F7-4C4A-95EF-4551C1DC6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177" y="1735487"/>
                <a:ext cx="10515600" cy="2977190"/>
              </a:xfrm>
              <a:blipFill>
                <a:blip r:embed="rId2"/>
                <a:stretch>
                  <a:fillRect t="-1844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DE2D2F6-A053-4172-9616-2D2183A3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69" y="428625"/>
            <a:ext cx="10515600" cy="113347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INTRODUCTION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7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30D85-7B61-485E-9D11-CE3215EF9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638"/>
            <a:ext cx="6978256" cy="58845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F78AEE-99DA-4759-A357-2E211C638E4F}"/>
                  </a:ext>
                </a:extLst>
              </p:cNvPr>
              <p:cNvSpPr txBox="1"/>
              <p:nvPr/>
            </p:nvSpPr>
            <p:spPr>
              <a:xfrm>
                <a:off x="7981025" y="2694050"/>
                <a:ext cx="41369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Sample size 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Observation :</a:t>
                </a: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The histograms corresponding to the four distributions are not similar.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F78AEE-99DA-4759-A357-2E211C63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25" y="2694050"/>
                <a:ext cx="4136995" cy="2031325"/>
              </a:xfrm>
              <a:prstGeom prst="rect">
                <a:avLst/>
              </a:prstGeom>
              <a:blipFill>
                <a:blip r:embed="rId3"/>
                <a:stretch>
                  <a:fillRect l="-1178" r="-1473" b="-3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46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62C29-01ED-4928-94B1-9480C5832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638"/>
            <a:ext cx="6978256" cy="591120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8188AD-6A65-4230-9445-A352E72E772B}"/>
                  </a:ext>
                </a:extLst>
              </p:cNvPr>
              <p:cNvSpPr txBox="1"/>
              <p:nvPr/>
            </p:nvSpPr>
            <p:spPr>
              <a:xfrm>
                <a:off x="7816456" y="1937577"/>
                <a:ext cx="391209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Sample size 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=15,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Observation :</a:t>
                </a: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The histograms corresponding to the Normal, Exponential and Logistic distribution are similar. However that of the Cauchy distribution is markedly different.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8188AD-6A65-4230-9445-A352E72E7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56" y="1937577"/>
                <a:ext cx="3912093" cy="3139321"/>
              </a:xfrm>
              <a:prstGeom prst="rect">
                <a:avLst/>
              </a:prstGeom>
              <a:blipFill>
                <a:blip r:embed="rId3"/>
                <a:stretch>
                  <a:fillRect l="-1246" r="-4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95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69AA-F4A6-43B2-BAAF-5964BA664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638"/>
            <a:ext cx="6978256" cy="57673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612DCE-4F32-42CD-AF0F-2DF22D17D990}"/>
                  </a:ext>
                </a:extLst>
              </p:cNvPr>
              <p:cNvSpPr txBox="1"/>
              <p:nvPr/>
            </p:nvSpPr>
            <p:spPr>
              <a:xfrm>
                <a:off x="7816456" y="2004170"/>
                <a:ext cx="391094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Sample size 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=25,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Observation :</a:t>
                </a: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The histograms corresponding to the Normal, Exponential and Logistic distributions are similar. However, that of the Cauchy distribution is markedly different.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612DCE-4F32-42CD-AF0F-2DF22D17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56" y="2004170"/>
                <a:ext cx="3910946" cy="3139321"/>
              </a:xfrm>
              <a:prstGeom prst="rect">
                <a:avLst/>
              </a:prstGeom>
              <a:blipFill>
                <a:blip r:embed="rId3"/>
                <a:stretch>
                  <a:fillRect l="-1246" r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87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A96EF-A2C1-4579-89B0-BD14E1045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638"/>
            <a:ext cx="6978256" cy="569115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3C62CE-032A-4B43-835B-1E07A711E7A6}"/>
                  </a:ext>
                </a:extLst>
              </p:cNvPr>
              <p:cNvSpPr txBox="1"/>
              <p:nvPr/>
            </p:nvSpPr>
            <p:spPr>
              <a:xfrm>
                <a:off x="7738943" y="2136338"/>
                <a:ext cx="392097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Sample size 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=15,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Observation :</a:t>
                </a: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The histograms corresponding to the Normal, Exponential and Logistic distributions are similar. However, that of the Cauchy distribution is markedly different.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3C62CE-032A-4B43-835B-1E07A711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943" y="2136338"/>
                <a:ext cx="3920971" cy="3139321"/>
              </a:xfrm>
              <a:prstGeom prst="rect">
                <a:avLst/>
              </a:prstGeom>
              <a:blipFill>
                <a:blip r:embed="rId3"/>
                <a:stretch>
                  <a:fillRect l="-1400" r="-4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53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1A81E-4F96-4D93-939B-09D21A988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8" y="1166019"/>
            <a:ext cx="3083510" cy="45259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A31C7-A066-4EFA-AF45-D3091E1BB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38" y="1166019"/>
            <a:ext cx="3083511" cy="4544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840A40-0E69-41F7-890E-635E6422C5C1}"/>
                  </a:ext>
                </a:extLst>
              </p:cNvPr>
              <p:cNvSpPr txBox="1"/>
              <p:nvPr/>
            </p:nvSpPr>
            <p:spPr>
              <a:xfrm>
                <a:off x="1041648" y="5691981"/>
                <a:ext cx="1766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840A40-0E69-41F7-890E-635E6422C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48" y="5691981"/>
                <a:ext cx="17666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F2CC62-D931-45EC-B97B-7E9CE1633106}"/>
                  </a:ext>
                </a:extLst>
              </p:cNvPr>
              <p:cNvSpPr txBox="1"/>
              <p:nvPr/>
            </p:nvSpPr>
            <p:spPr>
              <a:xfrm>
                <a:off x="2929631" y="5710077"/>
                <a:ext cx="3786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F2CC62-D931-45EC-B97B-7E9CE1633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31" y="5710077"/>
                <a:ext cx="37864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28A9D24-2D2D-41CB-B9DE-AA9948686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62" y="1175067"/>
            <a:ext cx="3083511" cy="4525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189C9A-EBA4-4F04-BF95-8CBF393338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73" y="1175067"/>
            <a:ext cx="2864527" cy="4544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85D7A4-3B43-454A-B2EB-BDD8571010F2}"/>
                  </a:ext>
                </a:extLst>
              </p:cNvPr>
              <p:cNvSpPr txBox="1"/>
              <p:nvPr/>
            </p:nvSpPr>
            <p:spPr>
              <a:xfrm>
                <a:off x="6716122" y="5701029"/>
                <a:ext cx="1899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85D7A4-3B43-454A-B2EB-BDD85710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122" y="5701029"/>
                <a:ext cx="18998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A5C496-A088-42B7-97CF-EB649F74E904}"/>
                  </a:ext>
                </a:extLst>
              </p:cNvPr>
              <p:cNvSpPr txBox="1"/>
              <p:nvPr/>
            </p:nvSpPr>
            <p:spPr>
              <a:xfrm>
                <a:off x="9910426" y="569198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A5C496-A088-42B7-97CF-EB649F74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426" y="5691981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95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242BA6C-8925-4683-BFDC-329BF0E787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33245932"/>
                  </p:ext>
                </p:extLst>
              </p:nvPr>
            </p:nvGraphicFramePr>
            <p:xfrm>
              <a:off x="278907" y="1793289"/>
              <a:ext cx="11714827" cy="34735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882">
                      <a:extLst>
                        <a:ext uri="{9D8B030D-6E8A-4147-A177-3AD203B41FA5}">
                          <a16:colId xmlns:a16="http://schemas.microsoft.com/office/drawing/2014/main" val="228220234"/>
                        </a:ext>
                      </a:extLst>
                    </a:gridCol>
                    <a:gridCol w="1653882">
                      <a:extLst>
                        <a:ext uri="{9D8B030D-6E8A-4147-A177-3AD203B41FA5}">
                          <a16:colId xmlns:a16="http://schemas.microsoft.com/office/drawing/2014/main" val="824531526"/>
                        </a:ext>
                      </a:extLst>
                    </a:gridCol>
                    <a:gridCol w="1799910">
                      <a:extLst>
                        <a:ext uri="{9D8B030D-6E8A-4147-A177-3AD203B41FA5}">
                          <a16:colId xmlns:a16="http://schemas.microsoft.com/office/drawing/2014/main" val="951068210"/>
                        </a:ext>
                      </a:extLst>
                    </a:gridCol>
                    <a:gridCol w="1507854">
                      <a:extLst>
                        <a:ext uri="{9D8B030D-6E8A-4147-A177-3AD203B41FA5}">
                          <a16:colId xmlns:a16="http://schemas.microsoft.com/office/drawing/2014/main" val="2161926481"/>
                        </a:ext>
                      </a:extLst>
                    </a:gridCol>
                    <a:gridCol w="1746853">
                      <a:extLst>
                        <a:ext uri="{9D8B030D-6E8A-4147-A177-3AD203B41FA5}">
                          <a16:colId xmlns:a16="http://schemas.microsoft.com/office/drawing/2014/main" val="3593607548"/>
                        </a:ext>
                      </a:extLst>
                    </a:gridCol>
                    <a:gridCol w="1560911">
                      <a:extLst>
                        <a:ext uri="{9D8B030D-6E8A-4147-A177-3AD203B41FA5}">
                          <a16:colId xmlns:a16="http://schemas.microsoft.com/office/drawing/2014/main" val="3350619730"/>
                        </a:ext>
                      </a:extLst>
                    </a:gridCol>
                    <a:gridCol w="1791535">
                      <a:extLst>
                        <a:ext uri="{9D8B030D-6E8A-4147-A177-3AD203B41FA5}">
                          <a16:colId xmlns:a16="http://schemas.microsoft.com/office/drawing/2014/main" val="3151723218"/>
                        </a:ext>
                      </a:extLst>
                    </a:gridCol>
                  </a:tblGrid>
                  <a:tr h="91318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SAMPLE </a:t>
                          </a:r>
                        </a:p>
                        <a:p>
                          <a:r>
                            <a:rPr lang="en-IN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NORMAL vs</a:t>
                          </a:r>
                        </a:p>
                        <a:p>
                          <a:r>
                            <a:rPr lang="en-IN" dirty="0"/>
                            <a:t>CAUCHY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NORMAL vs</a:t>
                          </a:r>
                        </a:p>
                        <a:p>
                          <a:r>
                            <a:rPr lang="en-IN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NORMAL vs</a:t>
                          </a:r>
                        </a:p>
                        <a:p>
                          <a:r>
                            <a:rPr lang="en-IN" dirty="0"/>
                            <a:t>LOGISTIC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CAUCHY vs</a:t>
                          </a:r>
                        </a:p>
                        <a:p>
                          <a:r>
                            <a:rPr lang="en-IN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CAUCHY vs</a:t>
                          </a:r>
                        </a:p>
                        <a:p>
                          <a:r>
                            <a:rPr lang="en-IN" dirty="0"/>
                            <a:t>LOGISTIC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LOGISTIC vs</a:t>
                          </a:r>
                        </a:p>
                        <a:p>
                          <a:r>
                            <a:rPr lang="en-IN" dirty="0"/>
                            <a:t>EXPONENTIAL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21047"/>
                      </a:ext>
                    </a:extLst>
                  </a:tr>
                  <a:tr h="37034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n=5</a:t>
                          </a:r>
                        </a:p>
                        <a:p>
                          <a:r>
                            <a:rPr lang="en-IN" dirty="0"/>
                            <a:t>m=10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9.31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1.19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1.17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9.32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1.96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1.63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639141"/>
                      </a:ext>
                    </a:extLst>
                  </a:tr>
                  <a:tr h="37034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n=15</a:t>
                          </a:r>
                        </a:p>
                        <a:p>
                          <a:r>
                            <a:rPr lang="en-IN" dirty="0"/>
                            <a:t>m=20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5.73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3.39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9.17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9.99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4.92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5.60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014686"/>
                      </a:ext>
                    </a:extLst>
                  </a:tr>
                  <a:tr h="37034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n=25</a:t>
                          </a:r>
                        </a:p>
                        <a:p>
                          <a:r>
                            <a:rPr lang="en-IN" dirty="0"/>
                            <a:t>m=30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4.21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7.27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6.67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4.96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4.92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7.11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511623"/>
                      </a:ext>
                    </a:extLst>
                  </a:tr>
                  <a:tr h="37034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n=35</a:t>
                          </a:r>
                        </a:p>
                        <a:p>
                          <a:r>
                            <a:rPr lang="en-IN" dirty="0"/>
                            <a:t>m=50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7.94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2.49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1.91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8.07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4.08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2.81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235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242BA6C-8925-4683-BFDC-329BF0E787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33245932"/>
                  </p:ext>
                </p:extLst>
              </p:nvPr>
            </p:nvGraphicFramePr>
            <p:xfrm>
              <a:off x="278907" y="1793289"/>
              <a:ext cx="11714827" cy="34735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882">
                      <a:extLst>
                        <a:ext uri="{9D8B030D-6E8A-4147-A177-3AD203B41FA5}">
                          <a16:colId xmlns:a16="http://schemas.microsoft.com/office/drawing/2014/main" val="228220234"/>
                        </a:ext>
                      </a:extLst>
                    </a:gridCol>
                    <a:gridCol w="1653882">
                      <a:extLst>
                        <a:ext uri="{9D8B030D-6E8A-4147-A177-3AD203B41FA5}">
                          <a16:colId xmlns:a16="http://schemas.microsoft.com/office/drawing/2014/main" val="824531526"/>
                        </a:ext>
                      </a:extLst>
                    </a:gridCol>
                    <a:gridCol w="1799910">
                      <a:extLst>
                        <a:ext uri="{9D8B030D-6E8A-4147-A177-3AD203B41FA5}">
                          <a16:colId xmlns:a16="http://schemas.microsoft.com/office/drawing/2014/main" val="951068210"/>
                        </a:ext>
                      </a:extLst>
                    </a:gridCol>
                    <a:gridCol w="1507854">
                      <a:extLst>
                        <a:ext uri="{9D8B030D-6E8A-4147-A177-3AD203B41FA5}">
                          <a16:colId xmlns:a16="http://schemas.microsoft.com/office/drawing/2014/main" val="2161926481"/>
                        </a:ext>
                      </a:extLst>
                    </a:gridCol>
                    <a:gridCol w="1746853">
                      <a:extLst>
                        <a:ext uri="{9D8B030D-6E8A-4147-A177-3AD203B41FA5}">
                          <a16:colId xmlns:a16="http://schemas.microsoft.com/office/drawing/2014/main" val="3593607548"/>
                        </a:ext>
                      </a:extLst>
                    </a:gridCol>
                    <a:gridCol w="1560911">
                      <a:extLst>
                        <a:ext uri="{9D8B030D-6E8A-4147-A177-3AD203B41FA5}">
                          <a16:colId xmlns:a16="http://schemas.microsoft.com/office/drawing/2014/main" val="3350619730"/>
                        </a:ext>
                      </a:extLst>
                    </a:gridCol>
                    <a:gridCol w="1791535">
                      <a:extLst>
                        <a:ext uri="{9D8B030D-6E8A-4147-A177-3AD203B41FA5}">
                          <a16:colId xmlns:a16="http://schemas.microsoft.com/office/drawing/2014/main" val="3151723218"/>
                        </a:ext>
                      </a:extLst>
                    </a:gridCol>
                  </a:tblGrid>
                  <a:tr h="91318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SAMPLE </a:t>
                          </a:r>
                        </a:p>
                        <a:p>
                          <a:r>
                            <a:rPr lang="en-IN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NORMAL vs</a:t>
                          </a:r>
                        </a:p>
                        <a:p>
                          <a:r>
                            <a:rPr lang="en-IN" dirty="0"/>
                            <a:t>CAUCHY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NORMAL vs</a:t>
                          </a:r>
                        </a:p>
                        <a:p>
                          <a:r>
                            <a:rPr lang="en-IN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NORMAL vs</a:t>
                          </a:r>
                        </a:p>
                        <a:p>
                          <a:r>
                            <a:rPr lang="en-IN" dirty="0"/>
                            <a:t>LOGISTIC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CAUCHY vs</a:t>
                          </a:r>
                        </a:p>
                        <a:p>
                          <a:r>
                            <a:rPr lang="en-IN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CAUCHY vs</a:t>
                          </a:r>
                        </a:p>
                        <a:p>
                          <a:r>
                            <a:rPr lang="en-IN" dirty="0"/>
                            <a:t>LOGISTIC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LOGISTIC vs</a:t>
                          </a:r>
                        </a:p>
                        <a:p>
                          <a:r>
                            <a:rPr lang="en-IN" dirty="0"/>
                            <a:t>EXPONENTIAL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210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n=5</a:t>
                          </a:r>
                        </a:p>
                        <a:p>
                          <a:r>
                            <a:rPr lang="en-IN" dirty="0"/>
                            <a:t>m=10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7619" r="-508824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407" t="-147619" r="-369153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306" t="-147619" r="-339113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8746" t="-147619" r="-193031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6719" t="-147619" r="-116406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4422" t="-147619" r="-1361" b="-3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6391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n=15</a:t>
                          </a:r>
                        </a:p>
                        <a:p>
                          <a:r>
                            <a:rPr lang="en-IN" dirty="0"/>
                            <a:t>m=20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47619" r="-508824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407" t="-247619" r="-369153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306" t="-247619" r="-339113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8746" t="-247619" r="-193031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6719" t="-247619" r="-11640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4422" t="-247619" r="-1361" b="-2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80146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n=25</a:t>
                          </a:r>
                        </a:p>
                        <a:p>
                          <a:r>
                            <a:rPr lang="en-IN" dirty="0"/>
                            <a:t>m=30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7619" r="-508824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407" t="-347619" r="-369153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306" t="-347619" r="-339113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8746" t="-347619" r="-19303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6719" t="-347619" r="-11640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4422" t="-347619" r="-1361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5116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n=35</a:t>
                          </a:r>
                        </a:p>
                        <a:p>
                          <a:r>
                            <a:rPr lang="en-IN" dirty="0"/>
                            <a:t>m=50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47619" r="-508824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407" t="-447619" r="-36915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306" t="-447619" r="-33911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8746" t="-447619" r="-193031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6719" t="-447619" r="-11640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4422" t="-447619" r="-1361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52358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C50FC62-2F6E-41F2-AF7F-FF2468BB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Rockwell" panose="02060603020205020403" pitchFamily="18" charset="0"/>
              </a:rPr>
              <a:t>p-values for KOLMOGORV-SMIRNOV TEST</a:t>
            </a:r>
          </a:p>
        </p:txBody>
      </p:sp>
    </p:spTree>
    <p:extLst>
      <p:ext uri="{BB962C8B-B14F-4D97-AF65-F5344CB8AC3E}">
        <p14:creationId xmlns:p14="http://schemas.microsoft.com/office/powerpoint/2010/main" val="23815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723983-932C-4CE2-B397-6531A595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Footlight MT Light" panose="0204060206030A020304" pitchFamily="18" charset="0"/>
              </a:rPr>
              <a:t>In almost all of the cases, the Kolmogorov-Smirnov test rejects the null hypothesis in favour of the alternative hypothesis.</a:t>
            </a:r>
          </a:p>
          <a:p>
            <a:r>
              <a:rPr lang="en-IN" dirty="0">
                <a:latin typeface="Footlight MT Light" panose="0204060206030A020304" pitchFamily="18" charset="0"/>
              </a:rPr>
              <a:t>In some cases, the null hypothesis was accepted for Cauchy vs Exponential distributions, and Exponential vs Logistic distributions.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F9A18-5800-42A6-BD55-D75517ED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Observation :</a:t>
            </a:r>
          </a:p>
        </p:txBody>
      </p:sp>
    </p:spTree>
    <p:extLst>
      <p:ext uri="{BB962C8B-B14F-4D97-AF65-F5344CB8AC3E}">
        <p14:creationId xmlns:p14="http://schemas.microsoft.com/office/powerpoint/2010/main" val="4071174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Limiting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25667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1DEE6-D1D0-4395-B3CA-BFF77EE21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154"/>
                <a:ext cx="10515600" cy="4793640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latin typeface="Footlight MT Light" pitchFamily="18" charset="0"/>
                  </a:rPr>
                  <a:t>Consider the following statistic: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/>
                        </a:rPr>
                        <m:t>𝑻</m:t>
                      </m:r>
                      <m:r>
                        <a:rPr lang="en-IN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 smtClean="0">
                              <a:latin typeface="Cambria Math"/>
                            </a:rPr>
                            <m:t>𝑼</m:t>
                          </m:r>
                          <m:r>
                            <a:rPr lang="en-IN" sz="2400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1" i="1" smtClean="0">
                                  <a:latin typeface="Cambria Math"/>
                                </a:rPr>
                                <m:t>𝒎𝒏</m:t>
                              </m:r>
                            </m:num>
                            <m:den>
                              <m:r>
                                <a:rPr lang="en-IN" sz="2400" b="1" i="1" smtClean="0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𝒎𝒏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𝒎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𝟏𝟐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IN" sz="2400" b="1" dirty="0"/>
              </a:p>
              <a:p>
                <a:pPr marL="0" indent="0" algn="ctr">
                  <a:buNone/>
                </a:pPr>
                <a:endParaRPr lang="en-IN" sz="2400" dirty="0"/>
              </a:p>
              <a:p>
                <a:r>
                  <a:rPr lang="en-IN" sz="2400" dirty="0">
                    <a:latin typeface="Footlight MT Light" pitchFamily="18" charset="0"/>
                  </a:rPr>
                  <a:t>To verify through simulation study if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Footlight MT Light" pitchFamily="18" charset="0"/>
                  </a:rPr>
                  <a:t>asymptotically follows a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/>
                      </a:rPr>
                      <m:t>𝑵</m:t>
                    </m:r>
                    <m:r>
                      <a:rPr lang="en-IN" sz="2400" b="1" i="1" smtClean="0">
                        <a:latin typeface="Cambria Math"/>
                      </a:rPr>
                      <m:t>(</m:t>
                    </m:r>
                    <m:r>
                      <a:rPr lang="en-IN" sz="2400" b="1" i="1" smtClean="0">
                        <a:latin typeface="Cambria Math"/>
                      </a:rPr>
                      <m:t>𝟎</m:t>
                    </m:r>
                    <m:r>
                      <a:rPr lang="en-IN" sz="2400" b="1" i="1" smtClean="0">
                        <a:latin typeface="Cambria Math"/>
                      </a:rPr>
                      <m:t>,</m:t>
                    </m:r>
                    <m:r>
                      <a:rPr lang="en-IN" sz="2400" b="1" i="1" smtClean="0">
                        <a:latin typeface="Cambria Math"/>
                      </a:rPr>
                      <m:t>𝟏</m:t>
                    </m:r>
                    <m:r>
                      <a:rPr lang="en-I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>
                    <a:latin typeface="Footlight MT Light" pitchFamily="18" charset="0"/>
                  </a:rPr>
                  <a:t>distribution.</a:t>
                </a:r>
              </a:p>
              <a:p>
                <a:r>
                  <a:rPr lang="en-IN" sz="2400" dirty="0">
                    <a:latin typeface="Footlight MT Light" pitchFamily="18" charset="0"/>
                  </a:rPr>
                  <a:t>For that, we increase the total sample size, and draw samples from each of the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sz="2400" dirty="0">
                    <a:latin typeface="Footlight MT Light" pitchFamily="18" charset="0"/>
                  </a:rPr>
                  <a:t> distributions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/>
                      </a:rPr>
                      <m:t>1000</m:t>
                    </m:r>
                  </m:oMath>
                </a14:m>
                <a:r>
                  <a:rPr lang="en-IN" sz="2400" dirty="0">
                    <a:latin typeface="Footlight MT Light" pitchFamily="18" charset="0"/>
                  </a:rPr>
                  <a:t> times for each sample size.</a:t>
                </a:r>
              </a:p>
              <a:p>
                <a:r>
                  <a:rPr lang="en-IN" sz="2400" dirty="0">
                    <a:latin typeface="Footlight MT Light" pitchFamily="18" charset="0"/>
                  </a:rPr>
                  <a:t>We check whether sampling distribution of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/>
                      </a:rPr>
                      <m:t>1000</m:t>
                    </m:r>
                  </m:oMath>
                </a14:m>
                <a:r>
                  <a:rPr lang="en-IN" sz="2400" dirty="0">
                    <a:latin typeface="Footlight MT Light" pitchFamily="18" charset="0"/>
                  </a:rPr>
                  <a:t> obtained values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sz="2400" dirty="0">
                    <a:latin typeface="Footlight MT Light" pitchFamily="18" charset="0"/>
                  </a:rPr>
                  <a:t> is normal or not through histograms and Shapiro-</a:t>
                </a:r>
                <a:r>
                  <a:rPr lang="en-IN" sz="2400" dirty="0" err="1">
                    <a:latin typeface="Footlight MT Light" pitchFamily="18" charset="0"/>
                  </a:rPr>
                  <a:t>Wilks</a:t>
                </a:r>
                <a:r>
                  <a:rPr lang="en-IN" sz="2400" dirty="0">
                    <a:latin typeface="Footlight MT Light" pitchFamily="18" charset="0"/>
                  </a:rPr>
                  <a:t> Test. </a:t>
                </a:r>
              </a:p>
              <a:p>
                <a:endParaRPr lang="en-IN" sz="2400" dirty="0">
                  <a:latin typeface="Footlight MT Light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E1DEE6-D1D0-4395-B3CA-BFF77EE21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154"/>
                <a:ext cx="10515600" cy="4793640"/>
              </a:xfrm>
              <a:blipFill rotWithShape="1">
                <a:blip r:embed="rId2"/>
                <a:stretch>
                  <a:fillRect t="-1144" b="-6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969AB8B-F467-4131-8ECD-1E232954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69" y="130664"/>
            <a:ext cx="10515600" cy="1147151"/>
          </a:xfrm>
        </p:spPr>
        <p:txBody>
          <a:bodyPr>
            <a:normAutofit/>
          </a:bodyPr>
          <a:lstStyle/>
          <a:p>
            <a:r>
              <a:rPr 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Non-Parametric Test</a:t>
            </a:r>
            <a:endParaRPr lang="en-I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49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7075E-49D7-43E6-9965-982C7B6F0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17" y="1480161"/>
            <a:ext cx="5670353" cy="40765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0EF9A-A6F6-4285-BD04-128C93CA3D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7877" y="365125"/>
                <a:ext cx="6518031" cy="1325563"/>
              </a:xfrm>
            </p:spPr>
            <p:txBody>
              <a:bodyPr/>
              <a:lstStyle/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ckwell" pitchFamily="18" charset="0"/>
                  </a:rPr>
                  <a:t>Both sided Test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/>
                      </a:rPr>
                      <m:t>(</m:t>
                    </m:r>
                    <m:r>
                      <a:rPr lang="en-IN" sz="2400" i="1" dirty="0" smtClean="0">
                        <a:latin typeface="Cambria Math"/>
                      </a:rPr>
                      <m:t>𝑛</m:t>
                    </m:r>
                    <m:r>
                      <a:rPr lang="en-IN" sz="2400" i="1" dirty="0" smtClean="0">
                        <a:latin typeface="Cambria Math"/>
                      </a:rPr>
                      <m:t>=5,</m:t>
                    </m:r>
                    <m:r>
                      <a:rPr lang="en-IN" sz="2400" i="1" dirty="0" smtClean="0">
                        <a:latin typeface="Cambria Math"/>
                      </a:rPr>
                      <m:t>𝑚</m:t>
                    </m:r>
                    <m:r>
                      <a:rPr lang="en-IN" sz="2400" i="1" dirty="0" smtClean="0">
                        <a:latin typeface="Cambria Math"/>
                      </a:rPr>
                      <m:t>=10)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250EF9A-A6F6-4285-BD04-128C93CA3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7877" y="365125"/>
                <a:ext cx="6518031" cy="1325563"/>
              </a:xfrm>
              <a:blipFill rotWithShape="1">
                <a:blip r:embed="rId3"/>
                <a:stretch>
                  <a:fillRect l="-3929" b="-1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21415" y="480646"/>
                <a:ext cx="4783016" cy="541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>
                    <a:latin typeface="Footlight MT Light" pitchFamily="18" charset="0"/>
                  </a:rPr>
                  <a:t>Observations :</a:t>
                </a:r>
              </a:p>
              <a:p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The histograms corresponding to the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Footlight MT Light" pitchFamily="18" charset="0"/>
                  </a:rPr>
                  <a:t>distributions are similar.</a:t>
                </a:r>
              </a:p>
              <a:p>
                <a:endParaRPr lang="en-IN" dirty="0"/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>
                    <a:latin typeface="Footlight MT Light" pitchFamily="18" charset="0"/>
                  </a:rPr>
                  <a:t>values  for Shapiro-</a:t>
                </a:r>
                <a:r>
                  <a:rPr lang="en-IN" dirty="0" err="1">
                    <a:latin typeface="Footlight MT Light" pitchFamily="18" charset="0"/>
                  </a:rPr>
                  <a:t>Wilks</a:t>
                </a:r>
                <a:r>
                  <a:rPr lang="en-IN" dirty="0">
                    <a:latin typeface="Footlight MT Light" pitchFamily="18" charset="0"/>
                  </a:rPr>
                  <a:t> test: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Normal: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7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Cauchy: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2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Exponential: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7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Logistic: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5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IN" b="0" dirty="0">
                  <a:ea typeface="Cambria Math"/>
                </a:endParaRPr>
              </a:p>
              <a:p>
                <a:pPr lvl="1"/>
                <a:endParaRPr lang="en-IN" b="0" dirty="0">
                  <a:ea typeface="Cambria Math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IN" b="0" dirty="0">
                    <a:ea typeface="Cambria Math"/>
                  </a:rPr>
                  <a:t>-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values for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IN" b="0" dirty="0">
                    <a:ea typeface="Cambria Math"/>
                  </a:rPr>
                  <a:t>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sample Kolmogorov-Smirnov test are: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Normal-Cauchy: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0.90134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Normal-Exponential: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0.52796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0.12345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Cauchy-Exponential: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0.46532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Cauchy-Logistic: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0.22020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Exponential-Logistic: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0.54414</m:t>
                    </m:r>
                  </m:oMath>
                </a14:m>
                <a:endParaRPr lang="en-IN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15" y="480646"/>
                <a:ext cx="4783016" cy="5416868"/>
              </a:xfrm>
              <a:prstGeom prst="rect">
                <a:avLst/>
              </a:prstGeom>
              <a:blipFill rotWithShape="1">
                <a:blip r:embed="rId4"/>
                <a:stretch>
                  <a:fillRect l="-1658" t="-788" b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3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9923" y="1356701"/>
                <a:ext cx="10515600" cy="48799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Footlight MT Light" panose="0204060206030A020304" pitchFamily="18" charset="0"/>
                  </a:rPr>
                  <a:t>Our null hypothesis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sz="2400" i="1">
                        <a:latin typeface="Cambria Math"/>
                      </a:rPr>
                      <m:t>:</m:t>
                    </m:r>
                    <m:r>
                      <a:rPr lang="en-IN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/>
                      </a:rPr>
                      <m:t>=</m:t>
                    </m:r>
                    <m:r>
                      <a:rPr lang="en-IN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/>
                      </a:rPr>
                      <m:t> 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Footlight MT Light" panose="0204060206030A020304" pitchFamily="18" charset="0"/>
                  </a:rPr>
                  <a:t>The alternatives are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/>
                      </a:rPr>
                      <m:t>:</m:t>
                    </m:r>
                    <m:r>
                      <a:rPr lang="en-IN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/>
                      </a:rPr>
                      <m:t>≥</m:t>
                    </m:r>
                    <m:r>
                      <a:rPr lang="en-IN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/>
                      </a:rPr>
                      <m:t> 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/>
                      </a:rPr>
                      <m:t>&gt;</m:t>
                    </m:r>
                    <m:r>
                      <a:rPr lang="en-IN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𝑥</m:t>
                    </m:r>
                  </m:oMath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/>
                      </a:rPr>
                      <m:t>:</m:t>
                    </m:r>
                    <m:r>
                      <a:rPr lang="en-IN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/>
                      </a:rPr>
                      <m:t>≤</m:t>
                    </m:r>
                    <m:r>
                      <a:rPr lang="en-IN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/>
                      </a:rPr>
                      <m:t> 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/>
                      </a:rPr>
                      <m:t>&lt;</m:t>
                    </m:r>
                    <m:r>
                      <a:rPr lang="en-IN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𝑥</m:t>
                    </m:r>
                  </m:oMath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latin typeface="Cambria Math"/>
                      </a:rPr>
                      <m:t>:</m:t>
                    </m:r>
                    <m:r>
                      <a:rPr lang="en-IN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𝑥</m:t>
                    </m:r>
                  </m:oMath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endParaRPr lang="en-IN" sz="2400" dirty="0">
                  <a:latin typeface="Footlight MT Light" panose="0204060206030A020304" pitchFamily="18" charset="0"/>
                </a:endParaRPr>
              </a:p>
              <a:p>
                <a:r>
                  <a:rPr lang="en-IN" sz="2400" dirty="0">
                    <a:latin typeface="Footlight MT Light" panose="0204060206030A020304" pitchFamily="18" charset="0"/>
                  </a:rPr>
                  <a:t>Null hypothesis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:</m:t>
                    </m:r>
                    <m:r>
                      <a:rPr lang="en-IN" sz="2400" b="0" i="1" smtClean="0">
                        <a:latin typeface="Cambria Math"/>
                      </a:rPr>
                      <m:t>𝜃</m:t>
                    </m:r>
                    <m:r>
                      <a:rPr lang="en-IN" sz="2400" b="0" i="1" smtClean="0">
                        <a:latin typeface="Cambria Math"/>
                      </a:rPr>
                      <m:t>=</m:t>
                    </m:r>
                    <m:r>
                      <a:rPr lang="en-IN" sz="2400" b="0" i="1" smtClean="0">
                        <a:latin typeface="Cambria Math"/>
                      </a:rPr>
                      <m:t>0</m:t>
                    </m:r>
                  </m:oMath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r>
                  <a:rPr lang="en-IN" sz="2400" dirty="0">
                    <a:latin typeface="Footlight MT Light" panose="0204060206030A020304" pitchFamily="18" charset="0"/>
                  </a:rPr>
                  <a:t>Alternatives are respectively,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/>
                        </a:rPr>
                        <m:t>:</m:t>
                      </m:r>
                      <m:r>
                        <a:rPr lang="en-IN" sz="2400" b="0" i="1" smtClean="0">
                          <a:latin typeface="Cambria Math"/>
                        </a:rPr>
                        <m:t>𝜃</m:t>
                      </m:r>
                      <m:r>
                        <a:rPr lang="en-IN" sz="2400" b="0" i="1" smtClean="0">
                          <a:latin typeface="Cambria Math"/>
                        </a:rPr>
                        <m:t>&gt;</m:t>
                      </m:r>
                      <m:r>
                        <a:rPr lang="en-IN" sz="2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/>
                        </a:rPr>
                        <m:t>:</m:t>
                      </m:r>
                      <m:r>
                        <a:rPr lang="en-IN" sz="2400" b="0" i="1" smtClean="0">
                          <a:latin typeface="Cambria Math"/>
                        </a:rPr>
                        <m:t>𝜃</m:t>
                      </m:r>
                      <m:r>
                        <a:rPr lang="en-IN" sz="2400" b="0" i="1" smtClean="0">
                          <a:latin typeface="Cambria Math"/>
                        </a:rPr>
                        <m:t>&lt;</m:t>
                      </m:r>
                      <m:r>
                        <a:rPr lang="en-IN" sz="2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IN" sz="2400" b="0" i="1" smtClean="0">
                          <a:latin typeface="Cambria Math"/>
                        </a:rPr>
                        <m:t>:</m:t>
                      </m:r>
                      <m:r>
                        <a:rPr lang="en-IN" sz="2400" b="0" i="1" smtClean="0">
                          <a:latin typeface="Cambria Math"/>
                        </a:rPr>
                        <m:t>𝜃</m:t>
                      </m:r>
                      <m:r>
                        <a:rPr lang="en-IN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IN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923" y="1356701"/>
                <a:ext cx="10515600" cy="48799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6319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98C01-42F3-4BFB-9267-C1391742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69" y="1595926"/>
            <a:ext cx="5380940" cy="410148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8250EF9A-A6F6-4285-BD04-128C93CA3D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4432" y="340395"/>
                <a:ext cx="6424246" cy="1325563"/>
              </a:xfrm>
            </p:spPr>
            <p:txBody>
              <a:bodyPr/>
              <a:lstStyle/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ckwell" pitchFamily="18" charset="0"/>
                  </a:rPr>
                  <a:t>Both sided Test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latin typeface="Cambria Math"/>
                      </a:rPr>
                      <m:t> </m:t>
                    </m:r>
                    <m:r>
                      <a:rPr lang="en-IN" sz="2400" i="1" dirty="0" smtClean="0">
                        <a:latin typeface="Cambria Math"/>
                      </a:rPr>
                      <m:t>(</m:t>
                    </m:r>
                    <m:r>
                      <a:rPr lang="en-IN" sz="2400" i="1" dirty="0" smtClean="0">
                        <a:latin typeface="Cambria Math"/>
                      </a:rPr>
                      <m:t>𝑛</m:t>
                    </m:r>
                    <m:r>
                      <a:rPr lang="en-IN" sz="2400" i="1" dirty="0" smtClean="0">
                        <a:latin typeface="Cambria Math"/>
                      </a:rPr>
                      <m:t>=15,</m:t>
                    </m:r>
                    <m:r>
                      <a:rPr lang="en-IN" sz="2400" i="1" dirty="0" smtClean="0">
                        <a:latin typeface="Cambria Math"/>
                      </a:rPr>
                      <m:t>𝑚</m:t>
                    </m:r>
                    <m:r>
                      <a:rPr lang="en-IN" sz="2400" i="1" dirty="0" smtClean="0">
                        <a:latin typeface="Cambria Math"/>
                      </a:rPr>
                      <m:t>=20)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xmlns="" id="{8250EF9A-A6F6-4285-BD04-128C93CA3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4432" y="340395"/>
                <a:ext cx="6424246" cy="1325563"/>
              </a:xfrm>
              <a:blipFill rotWithShape="1">
                <a:blip r:embed="rId3"/>
                <a:stretch>
                  <a:fillRect l="-3985" r="-2087" b="-1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21415" y="569546"/>
                <a:ext cx="4783016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>
                    <a:latin typeface="Footlight MT Light" pitchFamily="18" charset="0"/>
                  </a:rPr>
                  <a:t>Observations :</a:t>
                </a:r>
              </a:p>
              <a:p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The histograms corresponding to the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Footlight MT Light" pitchFamily="18" charset="0"/>
                  </a:rPr>
                  <a:t>distributions are similar.</a:t>
                </a:r>
              </a:p>
              <a:p>
                <a:endParaRPr lang="en-IN" dirty="0"/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>
                    <a:latin typeface="Footlight MT Light" pitchFamily="18" charset="0"/>
                  </a:rPr>
                  <a:t>values  for Shapiro-</a:t>
                </a:r>
                <a:r>
                  <a:rPr lang="en-IN" dirty="0" err="1">
                    <a:latin typeface="Footlight MT Light" pitchFamily="18" charset="0"/>
                  </a:rPr>
                  <a:t>Wilks</a:t>
                </a:r>
                <a:r>
                  <a:rPr lang="en-IN" dirty="0">
                    <a:latin typeface="Footlight MT Light" pitchFamily="18" charset="0"/>
                  </a:rPr>
                  <a:t> test: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Normal: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0.324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Cauchy: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0.018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Exponential: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0.011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Logistic: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0.043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lvl="1"/>
                <a:endParaRPr lang="en-IN" b="0" dirty="0">
                  <a:ea typeface="Cambria Math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IN" b="0" dirty="0">
                    <a:ea typeface="Cambria Math"/>
                  </a:rPr>
                  <a:t>-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values for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IN" b="0" dirty="0">
                    <a:ea typeface="Cambria Math"/>
                  </a:rPr>
                  <a:t>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sample Kolmogorov-Smirnov test are: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Normal-Cauchy: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0.67773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Normal-Exponential: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0.37513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0.25943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Cauchy-Exponential: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0.74421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Cauchy-Logistic: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0.96998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Exponential-Logistic: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0.66088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lvl="1"/>
                <a:endParaRPr lang="en-IN" dirty="0">
                  <a:latin typeface="Footlight MT Light" pitchFamily="18" charset="0"/>
                  <a:ea typeface="Cambria Math"/>
                </a:endParaRPr>
              </a:p>
              <a:p>
                <a:pPr lvl="1"/>
                <a:endParaRPr lang="en-IN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15" y="569546"/>
                <a:ext cx="4783016" cy="5970865"/>
              </a:xfrm>
              <a:prstGeom prst="rect">
                <a:avLst/>
              </a:prstGeom>
              <a:blipFill rotWithShape="1">
                <a:blip r:embed="rId4"/>
                <a:stretch>
                  <a:fillRect l="-1658" t="-714" r="-1020" b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766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764B6-92F9-4FA3-9130-FEAF359BE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35845"/>
            <a:ext cx="5650523" cy="41381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8250EF9A-A6F6-4285-BD04-128C93CA3D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6418385" cy="1325563"/>
              </a:xfrm>
            </p:spPr>
            <p:txBody>
              <a:bodyPr/>
              <a:lstStyle/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ckwell" pitchFamily="18" charset="0"/>
                  </a:rPr>
                  <a:t>Both sided Test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latin typeface="Cambria Math"/>
                      </a:rPr>
                      <m:t> </m:t>
                    </m:r>
                    <m:r>
                      <a:rPr lang="en-IN" sz="2400" i="1" dirty="0" smtClean="0">
                        <a:latin typeface="Cambria Math"/>
                      </a:rPr>
                      <m:t>(</m:t>
                    </m:r>
                    <m:r>
                      <a:rPr lang="en-IN" sz="2400" i="1" dirty="0" smtClean="0">
                        <a:latin typeface="Cambria Math"/>
                      </a:rPr>
                      <m:t>𝑛</m:t>
                    </m:r>
                    <m:r>
                      <a:rPr lang="en-IN" sz="2400" i="1" dirty="0" smtClean="0">
                        <a:latin typeface="Cambria Math"/>
                      </a:rPr>
                      <m:t>=</m:t>
                    </m:r>
                    <m:r>
                      <a:rPr lang="en-IN" sz="2400" i="1" dirty="0" smtClean="0">
                        <a:latin typeface="Cambria Math"/>
                      </a:rPr>
                      <m:t>20</m:t>
                    </m:r>
                    <m:r>
                      <a:rPr lang="en-IN" sz="2400" i="1" dirty="0" smtClean="0">
                        <a:latin typeface="Cambria Math"/>
                      </a:rPr>
                      <m:t>,</m:t>
                    </m:r>
                    <m:r>
                      <a:rPr lang="en-IN" sz="2400" i="1" dirty="0" smtClean="0">
                        <a:latin typeface="Cambria Math"/>
                      </a:rPr>
                      <m:t>𝑚</m:t>
                    </m:r>
                    <m:r>
                      <a:rPr lang="en-IN" sz="2400" i="1" dirty="0" smtClean="0">
                        <a:latin typeface="Cambria Math"/>
                      </a:rPr>
                      <m:t>=</m:t>
                    </m:r>
                    <m:r>
                      <a:rPr lang="en-IN" sz="2400" i="1" dirty="0" smtClean="0">
                        <a:latin typeface="Cambria Math"/>
                      </a:rPr>
                      <m:t>25</m:t>
                    </m:r>
                    <m:r>
                      <a:rPr lang="en-IN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xmlns="" id="{8250EF9A-A6F6-4285-BD04-128C93CA3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6418385" cy="1325563"/>
              </a:xfrm>
              <a:blipFill rotWithShape="1">
                <a:blip r:embed="rId3"/>
                <a:stretch>
                  <a:fillRect l="-3992" r="-2186" b="-1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21415" y="593969"/>
                <a:ext cx="4783016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>
                    <a:latin typeface="Footlight MT Light" pitchFamily="18" charset="0"/>
                  </a:rPr>
                  <a:t>Observations :</a:t>
                </a:r>
              </a:p>
              <a:p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The histograms corresponding to the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Footlight MT Light" pitchFamily="18" charset="0"/>
                  </a:rPr>
                  <a:t>distributions are similar.</a:t>
                </a:r>
              </a:p>
              <a:p>
                <a:endParaRPr lang="en-IN" dirty="0"/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>
                    <a:latin typeface="Footlight MT Light" pitchFamily="18" charset="0"/>
                  </a:rPr>
                  <a:t>values  for Shapiro-</a:t>
                </a:r>
                <a:r>
                  <a:rPr lang="en-IN" dirty="0" err="1">
                    <a:latin typeface="Footlight MT Light" pitchFamily="18" charset="0"/>
                  </a:rPr>
                  <a:t>Wilks</a:t>
                </a:r>
                <a:r>
                  <a:rPr lang="en-IN" dirty="0">
                    <a:latin typeface="Footlight MT Light" pitchFamily="18" charset="0"/>
                  </a:rPr>
                  <a:t> test: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Normal: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</a:rPr>
                      <m:t>1079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Cauchy: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</a:rPr>
                      <m:t>2253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Exponential: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</a:rPr>
                      <m:t>2316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Logistic: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</a:rPr>
                      <m:t>0497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lvl="1"/>
                <a:endParaRPr lang="en-IN" b="0" dirty="0">
                  <a:ea typeface="Cambria Math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IN" b="0" dirty="0">
                    <a:ea typeface="Cambria Math"/>
                  </a:rPr>
                  <a:t>-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values for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IN" b="0" dirty="0">
                    <a:ea typeface="Cambria Math"/>
                  </a:rPr>
                  <a:t>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sample Kolmogorov-Smirnov test are: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19387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Cauchy-Logistic: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46532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Exponential-Logistic: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69453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lvl="1"/>
                <a:r>
                  <a:rPr lang="en-IN" dirty="0">
                    <a:latin typeface="Footlight MT Light" pitchFamily="18" charset="0"/>
                    <a:ea typeface="Cambria Math"/>
                  </a:rPr>
                  <a:t>(Only these 3 are given, as Shapiro-</a:t>
                </a:r>
                <a:r>
                  <a:rPr lang="en-IN" dirty="0" err="1">
                    <a:latin typeface="Footlight MT Light" pitchFamily="18" charset="0"/>
                    <a:ea typeface="Cambria Math"/>
                  </a:rPr>
                  <a:t>Wilks</a:t>
                </a:r>
                <a:r>
                  <a:rPr lang="en-IN" dirty="0">
                    <a:latin typeface="Footlight MT Light" pitchFamily="18" charset="0"/>
                    <a:ea typeface="Cambria Math"/>
                  </a:rPr>
                  <a:t> test in case of normal, exponential and Cauchy are accepted, so distribution of statistic are same for them.)</a:t>
                </a:r>
                <a:endParaRPr lang="en-IN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15" y="593969"/>
                <a:ext cx="4783016" cy="5693866"/>
              </a:xfrm>
              <a:prstGeom prst="rect">
                <a:avLst/>
              </a:prstGeom>
              <a:blipFill rotWithShape="1">
                <a:blip r:embed="rId4"/>
                <a:stretch>
                  <a:fillRect l="-1658" t="-749" r="-1020" b="-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44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ABFA5-87B1-41E9-A839-70F55E28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22" y="1571381"/>
            <a:ext cx="6142893" cy="41729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250EF9A-A6F6-4285-BD04-128C93CA3D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7153" y="365125"/>
                <a:ext cx="10515600" cy="1325563"/>
              </a:xfrm>
            </p:spPr>
            <p:txBody>
              <a:bodyPr/>
              <a:lstStyle/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ckwell" pitchFamily="18" charset="0"/>
                  </a:rPr>
                  <a:t>Both sided Test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latin typeface="Cambria Math"/>
                      </a:rPr>
                      <m:t> </m:t>
                    </m:r>
                    <m:r>
                      <a:rPr lang="en-IN" sz="2400" i="1" dirty="0" smtClean="0">
                        <a:latin typeface="Cambria Math"/>
                      </a:rPr>
                      <m:t>(</m:t>
                    </m:r>
                    <m:r>
                      <a:rPr lang="en-IN" sz="2400" i="1" dirty="0" smtClean="0">
                        <a:latin typeface="Cambria Math"/>
                      </a:rPr>
                      <m:t>𝑛</m:t>
                    </m:r>
                    <m:r>
                      <a:rPr lang="en-IN" sz="2400" i="1" dirty="0" smtClean="0">
                        <a:latin typeface="Cambria Math"/>
                      </a:rPr>
                      <m:t>=25,</m:t>
                    </m:r>
                    <m:r>
                      <a:rPr lang="en-IN" sz="2400" i="1" dirty="0" smtClean="0">
                        <a:latin typeface="Cambria Math"/>
                      </a:rPr>
                      <m:t>𝑚</m:t>
                    </m:r>
                    <m:r>
                      <a:rPr lang="en-IN" sz="2400" i="1" dirty="0" smtClean="0">
                        <a:latin typeface="Cambria Math"/>
                      </a:rPr>
                      <m:t>=30)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xmlns="" id="{8250EF9A-A6F6-4285-BD04-128C93CA3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7153" y="365125"/>
                <a:ext cx="10515600" cy="1325563"/>
              </a:xfrm>
              <a:blipFill rotWithShape="1">
                <a:blip r:embed="rId3"/>
                <a:stretch>
                  <a:fillRect l="-2435" b="-1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21415" y="2063262"/>
                <a:ext cx="4783016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>
                    <a:latin typeface="Footlight MT Light" pitchFamily="18" charset="0"/>
                  </a:rPr>
                  <a:t>Observations :</a:t>
                </a:r>
              </a:p>
              <a:p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The histograms corresponding to the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Footlight MT Light" pitchFamily="18" charset="0"/>
                  </a:rPr>
                  <a:t>distributions are similar.</a:t>
                </a:r>
              </a:p>
              <a:p>
                <a:endParaRPr lang="en-IN" dirty="0"/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>
                    <a:latin typeface="Footlight MT Light" pitchFamily="18" charset="0"/>
                  </a:rPr>
                  <a:t>values  for Shapiro-</a:t>
                </a:r>
                <a:r>
                  <a:rPr lang="en-IN" dirty="0" err="1">
                    <a:latin typeface="Footlight MT Light" pitchFamily="18" charset="0"/>
                  </a:rPr>
                  <a:t>Wilks</a:t>
                </a:r>
                <a:r>
                  <a:rPr lang="en-IN" dirty="0">
                    <a:latin typeface="Footlight MT Light" pitchFamily="18" charset="0"/>
                  </a:rPr>
                  <a:t> test: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Normal: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0.58050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Cauchy: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0.62860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Exponential: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0.21719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Logistic: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0.31063</m:t>
                    </m:r>
                  </m:oMath>
                </a14:m>
                <a:endParaRPr lang="en-IN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15" y="2063262"/>
                <a:ext cx="4783016" cy="2923877"/>
              </a:xfrm>
              <a:prstGeom prst="rect">
                <a:avLst/>
              </a:prstGeom>
              <a:blipFill rotWithShape="1">
                <a:blip r:embed="rId4"/>
                <a:stretch>
                  <a:fillRect l="-1658" t="-1458" b="-2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1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BAA8695-F9C4-4CE1-B30D-AF6556A190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970820"/>
                  </p:ext>
                </p:extLst>
              </p:nvPr>
            </p:nvGraphicFramePr>
            <p:xfrm>
              <a:off x="684348" y="729707"/>
              <a:ext cx="6668952" cy="4583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3052">
                      <a:extLst>
                        <a:ext uri="{9D8B030D-6E8A-4147-A177-3AD203B41FA5}">
                          <a16:colId xmlns:a16="http://schemas.microsoft.com/office/drawing/2014/main" val="1477051071"/>
                        </a:ext>
                      </a:extLst>
                    </a:gridCol>
                    <a:gridCol w="1405116">
                      <a:extLst>
                        <a:ext uri="{9D8B030D-6E8A-4147-A177-3AD203B41FA5}">
                          <a16:colId xmlns:a16="http://schemas.microsoft.com/office/drawing/2014/main" val="3634873231"/>
                        </a:ext>
                      </a:extLst>
                    </a:gridCol>
                    <a:gridCol w="1389084">
                      <a:extLst>
                        <a:ext uri="{9D8B030D-6E8A-4147-A177-3AD203B41FA5}">
                          <a16:colId xmlns:a16="http://schemas.microsoft.com/office/drawing/2014/main" val="3316478908"/>
                        </a:ext>
                      </a:extLst>
                    </a:gridCol>
                    <a:gridCol w="1389084">
                      <a:extLst>
                        <a:ext uri="{9D8B030D-6E8A-4147-A177-3AD203B41FA5}">
                          <a16:colId xmlns:a16="http://schemas.microsoft.com/office/drawing/2014/main" val="2796365"/>
                        </a:ext>
                      </a:extLst>
                    </a:gridCol>
                    <a:gridCol w="1112616">
                      <a:extLst>
                        <a:ext uri="{9D8B030D-6E8A-4147-A177-3AD203B41FA5}">
                          <a16:colId xmlns:a16="http://schemas.microsoft.com/office/drawing/2014/main" val="277271015"/>
                        </a:ext>
                      </a:extLst>
                    </a:gridCol>
                  </a:tblGrid>
                  <a:tr h="629193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>
                              <a:latin typeface="Footlight MT Light" pitchFamily="18" charset="0"/>
                            </a:rPr>
                            <a:t>Total number of times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i="1" dirty="0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600" dirty="0">
                              <a:latin typeface="Footlight MT Light" pitchFamily="18" charset="0"/>
                            </a:rPr>
                            <a:t>-value &gt; 0.05 (in 100)</a:t>
                          </a:r>
                          <a:endParaRPr lang="en-IN" sz="2600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sz="2300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998565"/>
                      </a:ext>
                    </a:extLst>
                  </a:tr>
                  <a:tr h="761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Sample Size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=5,</m:t>
                                </m:r>
                              </m:oMath>
                            </m:oMathPara>
                          </a14:m>
                          <a:endParaRPr lang="en-I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=15,</m:t>
                                </m:r>
                              </m:oMath>
                            </m:oMathPara>
                          </a14:m>
                          <a:endParaRPr lang="en-I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=20,</m:t>
                                </m:r>
                              </m:oMath>
                            </m:oMathPara>
                          </a14:m>
                          <a:endParaRPr lang="en-I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=25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=25,</m:t>
                                </m:r>
                              </m:oMath>
                            </m:oMathPara>
                          </a14:m>
                          <a:endParaRPr lang="en-I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68349"/>
                      </a:ext>
                    </a:extLst>
                  </a:tr>
                  <a:tr h="75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95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465200"/>
                      </a:ext>
                    </a:extLst>
                  </a:tr>
                  <a:tr h="75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Cauchy 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86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230935"/>
                      </a:ext>
                    </a:extLst>
                  </a:tr>
                  <a:tr h="75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Exponential 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87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89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152063"/>
                      </a:ext>
                    </a:extLst>
                  </a:tr>
                  <a:tr h="75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Logistic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95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677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AA8695-F9C4-4CE1-B30D-AF6556A190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970820"/>
                  </p:ext>
                </p:extLst>
              </p:nvPr>
            </p:nvGraphicFramePr>
            <p:xfrm>
              <a:off x="684348" y="729707"/>
              <a:ext cx="6668952" cy="4583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30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77051071"/>
                        </a:ext>
                      </a:extLst>
                    </a:gridCol>
                    <a:gridCol w="14051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34873231"/>
                        </a:ext>
                      </a:extLst>
                    </a:gridCol>
                    <a:gridCol w="13890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16478908"/>
                        </a:ext>
                      </a:extLst>
                    </a:gridCol>
                    <a:gridCol w="13890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96365"/>
                        </a:ext>
                      </a:extLst>
                    </a:gridCol>
                    <a:gridCol w="11126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271015"/>
                        </a:ext>
                      </a:extLst>
                    </a:gridCol>
                  </a:tblGrid>
                  <a:tr h="629193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738" r="-91" b="-6300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sz="2300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0599856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Sample Size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7403" t="-74667" r="-276623" b="-33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74667" r="-180263" b="-33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322" t="-74667" r="-81057" b="-33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7814" t="-74667" r="-546" b="-33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54168349"/>
                      </a:ext>
                    </a:extLst>
                  </a:tr>
                  <a:tr h="75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7403" t="-209600" r="-276623" b="-29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209600" r="-180263" b="-29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322" t="-209600" r="-81057" b="-29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7814" t="-209600" r="-546" b="-2992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88465200"/>
                      </a:ext>
                    </a:extLst>
                  </a:tr>
                  <a:tr h="75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Cauchy 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7403" t="-309600" r="-276623" b="-19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309600" r="-180263" b="-19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322" t="-309600" r="-81057" b="-19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7814" t="-309600" r="-546" b="-1992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85230935"/>
                      </a:ext>
                    </a:extLst>
                  </a:tr>
                  <a:tr h="75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Exponential 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7403" t="-412903" r="-276623" b="-1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12903" r="-180263" b="-1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322" t="-412903" r="-81057" b="-1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7814" t="-412903" r="-546" b="-1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12152063"/>
                      </a:ext>
                    </a:extLst>
                  </a:tr>
                  <a:tr h="75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Logistic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7403" t="-508800" r="-276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508800" r="-1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322" t="-508800" r="-81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7814" t="-508800" r="-5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986770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83500" y="510930"/>
                <a:ext cx="4165600" cy="492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>
                    <a:latin typeface="Footlight MT Light" pitchFamily="18" charset="0"/>
                  </a:rPr>
                  <a:t>Observations:</a:t>
                </a:r>
              </a:p>
              <a:p>
                <a:endParaRPr lang="en-IN" sz="2200" b="1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For samples from Normal distribution,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90%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cases,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attains normality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=15, </m:t>
                    </m:r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=20.</m:t>
                    </m:r>
                  </m:oMath>
                </a14:m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For samples from Cauchy distribution,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9</m:t>
                    </m:r>
                    <m:r>
                      <a:rPr lang="en-IN" b="0" i="1" smtClean="0">
                        <a:latin typeface="Cambria Math"/>
                      </a:rPr>
                      <m:t>3</m:t>
                    </m:r>
                    <m:r>
                      <a:rPr lang="en-IN" i="1">
                        <a:latin typeface="Cambria Math"/>
                      </a:rPr>
                      <m:t>%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cases,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attains normality 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=20, 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=25.</m:t>
                    </m:r>
                  </m:oMath>
                </a14:m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For samples from Exponential distribution,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9</m:t>
                    </m:r>
                    <m:r>
                      <a:rPr lang="en-IN" b="0" i="1" smtClean="0">
                        <a:latin typeface="Cambria Math"/>
                      </a:rPr>
                      <m:t>6</m:t>
                    </m:r>
                    <m:r>
                      <a:rPr lang="en-IN" i="1">
                        <a:latin typeface="Cambria Math"/>
                      </a:rPr>
                      <m:t>%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cases,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attains normality 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=25, 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=30.</m:t>
                    </m:r>
                  </m:oMath>
                </a14:m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For samples from Logistic distribution,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9</m:t>
                    </m:r>
                    <m:r>
                      <a:rPr lang="en-IN" b="0" i="1" smtClean="0">
                        <a:latin typeface="Cambria Math"/>
                      </a:rPr>
                      <m:t>3</m:t>
                    </m:r>
                    <m:r>
                      <a:rPr lang="en-IN" i="1">
                        <a:latin typeface="Cambria Math"/>
                      </a:rPr>
                      <m:t>%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cases,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attains normality 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=15, 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=20.</m:t>
                    </m:r>
                  </m:oMath>
                </a14:m>
                <a:endParaRPr lang="en-IN" dirty="0">
                  <a:latin typeface="Footlight MT Light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500" y="510930"/>
                <a:ext cx="4165600" cy="4924425"/>
              </a:xfrm>
              <a:prstGeom prst="rect">
                <a:avLst/>
              </a:prstGeom>
              <a:blipFill rotWithShape="1">
                <a:blip r:embed="rId3"/>
                <a:stretch>
                  <a:fillRect l="-1754" t="-866" r="-439" b="-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317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E1DEE6-D1D0-4395-B3CA-BFF77EE21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>
                    <a:latin typeface="Footlight MT Light" pitchFamily="18" charset="0"/>
                  </a:rPr>
                  <a:t>Consider the following statistic: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IN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 smtClean="0">
                              <a:latin typeface="Cambria Math"/>
                            </a:rPr>
                            <m:t>𝒕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𝒎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1" i="1" smtClean="0">
                                          <a:latin typeface="Cambria Math"/>
                                        </a:rPr>
                                        <m:t>𝒎</m:t>
                                      </m:r>
                                      <m:r>
                                        <a:rPr lang="en-IN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IN" sz="24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IN" sz="2400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IN" sz="2400" b="1" dirty="0"/>
              </a:p>
              <a:p>
                <a:pPr marL="0" indent="0" algn="ctr">
                  <a:buNone/>
                </a:pPr>
                <a:endParaRPr lang="en-IN" sz="2400" dirty="0"/>
              </a:p>
              <a:p>
                <a:r>
                  <a:rPr lang="en-IN" sz="2400" dirty="0">
                    <a:latin typeface="Footlight MT Light" pitchFamily="18" charset="0"/>
                  </a:rPr>
                  <a:t>To verify through simulation study if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Footlight MT Light" pitchFamily="18" charset="0"/>
                  </a:rPr>
                  <a:t>asymptotically follows a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𝑁</m:t>
                    </m:r>
                    <m:r>
                      <a:rPr lang="en-IN" sz="2400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Footlight MT Light" pitchFamily="18" charset="0"/>
                  </a:rPr>
                  <a:t>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:</m:t>
                    </m:r>
                    <m:r>
                      <a:rPr lang="en-IN" sz="2400" b="0" i="1" smtClean="0">
                        <a:latin typeface="Cambria Math"/>
                      </a:rPr>
                      <m:t>𝜃</m:t>
                    </m:r>
                    <m:r>
                      <a:rPr lang="en-IN" sz="2400" b="0" i="1" smtClean="0">
                        <a:latin typeface="Cambria Math"/>
                      </a:rPr>
                      <m:t>=0.</m:t>
                    </m:r>
                  </m:oMath>
                </a14:m>
                <a:endParaRPr lang="en-IN" sz="2400" dirty="0">
                  <a:latin typeface="Footlight MT Light" pitchFamily="18" charset="0"/>
                </a:endParaRPr>
              </a:p>
              <a:p>
                <a:r>
                  <a:rPr lang="en-IN" sz="2400" dirty="0">
                    <a:latin typeface="Footlight MT Light" pitchFamily="18" charset="0"/>
                  </a:rPr>
                  <a:t>For that, we increase the total sample size, and draw samples from each of the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sz="2400" dirty="0">
                    <a:latin typeface="Footlight MT Light" pitchFamily="18" charset="0"/>
                  </a:rPr>
                  <a:t> distributions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/>
                      </a:rPr>
                      <m:t>1000</m:t>
                    </m:r>
                  </m:oMath>
                </a14:m>
                <a:r>
                  <a:rPr lang="en-IN" sz="2400" dirty="0">
                    <a:latin typeface="Footlight MT Light" pitchFamily="18" charset="0"/>
                  </a:rPr>
                  <a:t> times for each sample size.</a:t>
                </a:r>
              </a:p>
              <a:p>
                <a:r>
                  <a:rPr lang="en-IN" sz="2400" dirty="0">
                    <a:latin typeface="Footlight MT Light" pitchFamily="18" charset="0"/>
                  </a:rPr>
                  <a:t>We check whether sampling distribution of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/>
                      </a:rPr>
                      <m:t>1000</m:t>
                    </m:r>
                  </m:oMath>
                </a14:m>
                <a:r>
                  <a:rPr lang="en-IN" sz="2400" dirty="0">
                    <a:latin typeface="Footlight MT Light" pitchFamily="18" charset="0"/>
                  </a:rPr>
                  <a:t> obtained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2400" dirty="0">
                    <a:latin typeface="Footlight MT Light" pitchFamily="18" charset="0"/>
                  </a:rPr>
                  <a:t> is normal or not through histograms and Shapiro-</a:t>
                </a:r>
                <a:r>
                  <a:rPr lang="en-IN" sz="2400" dirty="0" err="1">
                    <a:latin typeface="Footlight MT Light" pitchFamily="18" charset="0"/>
                  </a:rPr>
                  <a:t>Wilks</a:t>
                </a:r>
                <a:r>
                  <a:rPr lang="en-IN" sz="2400" dirty="0">
                    <a:latin typeface="Footlight MT Light" pitchFamily="18" charset="0"/>
                  </a:rPr>
                  <a:t> Test. </a:t>
                </a:r>
              </a:p>
              <a:p>
                <a:endParaRPr lang="en-IN" sz="2400" dirty="0">
                  <a:latin typeface="Footlight MT Light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E1DEE6-D1D0-4395-B3CA-BFF77EE21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Parametric Counterpart</a:t>
            </a:r>
          </a:p>
        </p:txBody>
      </p:sp>
    </p:spTree>
    <p:extLst>
      <p:ext uri="{BB962C8B-B14F-4D97-AF65-F5344CB8AC3E}">
        <p14:creationId xmlns:p14="http://schemas.microsoft.com/office/powerpoint/2010/main" val="404512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79B3C-952E-417C-9D1F-305D74C18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81700" cy="41510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8250EF9A-A6F6-4285-BD04-128C93CA3D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59817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ckwell" pitchFamily="18" charset="0"/>
                  </a:rPr>
                  <a:t>Both sided Test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/>
                      </a:rPr>
                      <m:t>(</m:t>
                    </m:r>
                    <m:r>
                      <a:rPr lang="en-IN" sz="2000" i="1" dirty="0" smtClean="0">
                        <a:latin typeface="Cambria Math"/>
                      </a:rPr>
                      <m:t>𝑛</m:t>
                    </m:r>
                    <m:r>
                      <a:rPr lang="en-IN" sz="2000" i="1" dirty="0" smtClean="0">
                        <a:latin typeface="Cambria Math"/>
                      </a:rPr>
                      <m:t>=5,</m:t>
                    </m:r>
                    <m:r>
                      <a:rPr lang="en-IN" sz="2000" i="1" dirty="0" smtClean="0">
                        <a:latin typeface="Cambria Math"/>
                      </a:rPr>
                      <m:t>𝑚</m:t>
                    </m:r>
                    <m:r>
                      <a:rPr lang="en-IN" sz="2000" i="1" dirty="0" smtClean="0">
                        <a:latin typeface="Cambria Math"/>
                      </a:rPr>
                      <m:t>=10)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50EF9A-A6F6-4285-BD04-128C93CA3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5981700" cy="1325563"/>
              </a:xfrm>
              <a:prstGeom prst="rect">
                <a:avLst/>
              </a:prstGeom>
              <a:blipFill rotWithShape="1">
                <a:blip r:embed="rId3"/>
                <a:stretch>
                  <a:fillRect l="-4281" b="-1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21415" y="480646"/>
                <a:ext cx="4783016" cy="541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>
                    <a:latin typeface="Footlight MT Light" pitchFamily="18" charset="0"/>
                  </a:rPr>
                  <a:t>Observations :</a:t>
                </a:r>
              </a:p>
              <a:p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The histograms corresponding to the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Footlight MT Light" pitchFamily="18" charset="0"/>
                  </a:rPr>
                  <a:t>distributions do not seem to be similar.</a:t>
                </a:r>
              </a:p>
              <a:p>
                <a:endParaRPr lang="en-IN" dirty="0"/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>
                    <a:latin typeface="Footlight MT Light" pitchFamily="18" charset="0"/>
                  </a:rPr>
                  <a:t>values  for Shapiro-</a:t>
                </a:r>
                <a:r>
                  <a:rPr lang="en-IN" dirty="0" err="1">
                    <a:latin typeface="Footlight MT Light" pitchFamily="18" charset="0"/>
                  </a:rPr>
                  <a:t>Wilks</a:t>
                </a:r>
                <a:r>
                  <a:rPr lang="en-IN" dirty="0">
                    <a:latin typeface="Footlight MT Light" pitchFamily="18" charset="0"/>
                  </a:rPr>
                  <a:t> test: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Normal: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1.415×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Cauchy: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2</m:t>
                    </m:r>
                    <m:r>
                      <a:rPr lang="en-IN" i="1">
                        <a:latin typeface="Cambria Math"/>
                      </a:rPr>
                      <m:t>.448×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15</m:t>
                        </m:r>
                      </m:sup>
                    </m:sSup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Exponential: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</a:rPr>
                      <m:t>8</m:t>
                    </m:r>
                    <m:r>
                      <a:rPr lang="en-IN" b="0" i="1" dirty="0" smtClean="0">
                        <a:latin typeface="Cambria Math"/>
                      </a:rPr>
                      <m:t>.773</m:t>
                    </m:r>
                    <m:r>
                      <a:rPr lang="en-IN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  <m:r>
                          <a:rPr lang="en-IN" i="1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Logistic: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2.979×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IN" b="0" dirty="0">
                  <a:ea typeface="Cambria Math"/>
                </a:endParaRPr>
              </a:p>
              <a:p>
                <a:pPr lvl="1"/>
                <a:endParaRPr lang="en-IN" b="0" dirty="0">
                  <a:ea typeface="Cambria Math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IN" b="0" dirty="0">
                    <a:ea typeface="Cambria Math"/>
                  </a:rPr>
                  <a:t>-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values for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IN" b="0" dirty="0">
                    <a:ea typeface="Cambria Math"/>
                  </a:rPr>
                  <a:t>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sample Kolmogorov-Smirnov test are: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Normal-Cauchy: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0.0906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Normal-Exponential: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0.6434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0.3591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Cauchy-Exponential: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0.5621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Cauchy-Logistic: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0.0388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Exponential-Logistic: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0.0821</m:t>
                    </m:r>
                  </m:oMath>
                </a14:m>
                <a:endParaRPr lang="en-IN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15" y="480646"/>
                <a:ext cx="4783016" cy="5416868"/>
              </a:xfrm>
              <a:prstGeom prst="rect">
                <a:avLst/>
              </a:prstGeom>
              <a:blipFill rotWithShape="1">
                <a:blip r:embed="rId4"/>
                <a:stretch>
                  <a:fillRect l="-1658" t="-788" b="-10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41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8CDE7-C529-477D-963F-4CB00F6D0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184900" cy="40544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8250EF9A-A6F6-4285-BD04-128C93CA3D61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6219092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ckwell" pitchFamily="18" charset="0"/>
                  </a:rPr>
                  <a:t>Both sided Test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/>
                      </a:rPr>
                      <m:t>(</m:t>
                    </m:r>
                    <m:r>
                      <a:rPr lang="en-IN" sz="2000" i="1" dirty="0" smtClean="0">
                        <a:latin typeface="Cambria Math"/>
                      </a:rPr>
                      <m:t>𝑛</m:t>
                    </m:r>
                    <m:r>
                      <a:rPr lang="en-IN" sz="2000" i="1" dirty="0" smtClean="0">
                        <a:latin typeface="Cambria Math"/>
                      </a:rPr>
                      <m:t>=</m:t>
                    </m:r>
                    <m:r>
                      <a:rPr lang="en-IN" sz="2000" i="1" dirty="0" smtClean="0">
                        <a:latin typeface="Cambria Math"/>
                      </a:rPr>
                      <m:t>15</m:t>
                    </m:r>
                    <m:r>
                      <a:rPr lang="en-IN" sz="2000" i="1" dirty="0" smtClean="0">
                        <a:latin typeface="Cambria Math"/>
                      </a:rPr>
                      <m:t>,</m:t>
                    </m:r>
                    <m:r>
                      <a:rPr lang="en-IN" sz="2000" i="1" dirty="0" smtClean="0">
                        <a:latin typeface="Cambria Math"/>
                      </a:rPr>
                      <m:t>𝑚</m:t>
                    </m:r>
                    <m:r>
                      <a:rPr lang="en-IN" sz="2000" i="1" dirty="0" smtClean="0">
                        <a:latin typeface="Cambria Math"/>
                      </a:rPr>
                      <m:t>=</m:t>
                    </m:r>
                    <m:r>
                      <a:rPr lang="en-IN" sz="2000" i="1" dirty="0" smtClean="0">
                        <a:latin typeface="Cambria Math"/>
                      </a:rPr>
                      <m:t>20</m:t>
                    </m:r>
                    <m:r>
                      <a:rPr lang="en-IN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250EF9A-A6F6-4285-BD04-128C93CA3D6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6219092" cy="1325563"/>
              </a:xfrm>
              <a:prstGeom prst="rect">
                <a:avLst/>
              </a:prstGeom>
              <a:blipFill rotWithShape="1">
                <a:blip r:embed="rId3"/>
                <a:stretch>
                  <a:fillRect l="-4314" r="-2941" b="-2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21415" y="480646"/>
                <a:ext cx="4783016" cy="541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>
                    <a:latin typeface="Footlight MT Light" pitchFamily="18" charset="0"/>
                  </a:rPr>
                  <a:t>Observations :</a:t>
                </a:r>
              </a:p>
              <a:p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The histograms corresponding to the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Footlight MT Light" pitchFamily="18" charset="0"/>
                  </a:rPr>
                  <a:t>distributions do not seem to be similar.</a:t>
                </a:r>
              </a:p>
              <a:p>
                <a:endParaRPr lang="en-IN" dirty="0"/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>
                    <a:latin typeface="Footlight MT Light" pitchFamily="18" charset="0"/>
                  </a:rPr>
                  <a:t>values  for Shapiro-</a:t>
                </a:r>
                <a:r>
                  <a:rPr lang="en-IN" dirty="0" err="1">
                    <a:latin typeface="Footlight MT Light" pitchFamily="18" charset="0"/>
                  </a:rPr>
                  <a:t>Wilks</a:t>
                </a:r>
                <a:r>
                  <a:rPr lang="en-IN" dirty="0">
                    <a:latin typeface="Footlight MT Light" pitchFamily="18" charset="0"/>
                  </a:rPr>
                  <a:t> test: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Normal: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</a:rPr>
                      <m:t>611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Cauchy: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4</m:t>
                    </m:r>
                    <m:r>
                      <a:rPr lang="en-IN" b="0" i="1" smtClean="0">
                        <a:latin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</a:rPr>
                      <m:t>01</m:t>
                    </m:r>
                    <m:r>
                      <a:rPr lang="en-IN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26</m:t>
                        </m:r>
                      </m:sup>
                    </m:sSup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Exponential: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1</m:t>
                    </m:r>
                    <m:r>
                      <a:rPr lang="en-IN" b="0" i="1" dirty="0" smtClean="0">
                        <a:latin typeface="Cambria Math"/>
                      </a:rPr>
                      <m:t>.</m:t>
                    </m:r>
                    <m:r>
                      <a:rPr lang="en-IN" b="0" i="1" dirty="0" smtClean="0">
                        <a:latin typeface="Cambria Math"/>
                      </a:rPr>
                      <m:t>93</m:t>
                    </m:r>
                    <m:r>
                      <a:rPr lang="en-IN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Logistic: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</a:rPr>
                      <m:t>163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lvl="1"/>
                <a:endParaRPr lang="en-IN" b="0" dirty="0">
                  <a:ea typeface="Cambria Math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IN" b="0" dirty="0">
                    <a:ea typeface="Cambria Math"/>
                  </a:rPr>
                  <a:t>-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values for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IN" b="0" dirty="0">
                    <a:ea typeface="Cambria Math"/>
                  </a:rPr>
                  <a:t>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sample Kolmogorov-Smirnov test are: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Normal-Cauchy: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0098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Normal-Exponential: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3591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0014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Cauchy-Exponential: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5352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Cauchy-Logistic: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0017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Exponential-Logistic: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1861</m:t>
                    </m:r>
                  </m:oMath>
                </a14:m>
                <a:endParaRPr lang="en-IN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15" y="480646"/>
                <a:ext cx="4783016" cy="5416868"/>
              </a:xfrm>
              <a:prstGeom prst="rect">
                <a:avLst/>
              </a:prstGeom>
              <a:blipFill rotWithShape="1">
                <a:blip r:embed="rId4"/>
                <a:stretch>
                  <a:fillRect l="-1658" t="-788" b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817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627E9-FEBF-4B2D-A085-B2707FD5E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57900" cy="42656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8250EF9A-A6F6-4285-BD04-128C93CA3D61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6277708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ckwell" pitchFamily="18" charset="0"/>
                  </a:rPr>
                  <a:t>Both sided Test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/>
                      </a:rPr>
                      <m:t>(</m:t>
                    </m:r>
                    <m:r>
                      <a:rPr lang="en-IN" sz="2000" i="1" dirty="0" smtClean="0">
                        <a:latin typeface="Cambria Math"/>
                      </a:rPr>
                      <m:t>𝑛</m:t>
                    </m:r>
                    <m:r>
                      <a:rPr lang="en-IN" sz="2000" i="1" dirty="0" smtClean="0">
                        <a:latin typeface="Cambria Math"/>
                      </a:rPr>
                      <m:t>=25,</m:t>
                    </m:r>
                    <m:r>
                      <a:rPr lang="en-IN" sz="2000" i="1" dirty="0" smtClean="0">
                        <a:latin typeface="Cambria Math"/>
                      </a:rPr>
                      <m:t>𝑚</m:t>
                    </m:r>
                    <m:r>
                      <a:rPr lang="en-IN" sz="2000" i="1" dirty="0" smtClean="0">
                        <a:latin typeface="Cambria Math"/>
                      </a:rPr>
                      <m:t>=30)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250EF9A-A6F6-4285-BD04-128C93CA3D6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6277708" cy="1325563"/>
              </a:xfrm>
              <a:prstGeom prst="rect">
                <a:avLst/>
              </a:prstGeom>
              <a:blipFill rotWithShape="1">
                <a:blip r:embed="rId3"/>
                <a:stretch>
                  <a:fillRect l="-4276" r="-2041" b="-2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21415" y="353646"/>
                <a:ext cx="4783016" cy="652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>
                    <a:latin typeface="Footlight MT Light" pitchFamily="18" charset="0"/>
                  </a:rPr>
                  <a:t>Observations :</a:t>
                </a:r>
              </a:p>
              <a:p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The histograms corresponding to the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Footlight MT Light" pitchFamily="18" charset="0"/>
                  </a:rPr>
                  <a:t>distributions do not seem to be similar.</a:t>
                </a:r>
              </a:p>
              <a:p>
                <a:endParaRPr lang="en-IN" dirty="0"/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>
                    <a:latin typeface="Footlight MT Light" pitchFamily="18" charset="0"/>
                  </a:rPr>
                  <a:t>values  for Shapiro-</a:t>
                </a:r>
                <a:r>
                  <a:rPr lang="en-IN" dirty="0" err="1">
                    <a:latin typeface="Footlight MT Light" pitchFamily="18" charset="0"/>
                  </a:rPr>
                  <a:t>Wilks</a:t>
                </a:r>
                <a:r>
                  <a:rPr lang="en-IN" dirty="0">
                    <a:latin typeface="Footlight MT Light" pitchFamily="18" charset="0"/>
                  </a:rPr>
                  <a:t> test: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Normal: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0.173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Cauchy: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3.57</m:t>
                    </m:r>
                    <m:r>
                      <a:rPr lang="en-IN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29</m:t>
                        </m:r>
                      </m:sup>
                    </m:sSup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Exponential: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0.503</m:t>
                    </m:r>
                  </m:oMath>
                </a14:m>
                <a:endParaRPr lang="en-IN" dirty="0"/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</a:rPr>
                  <a:t>Logistic: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0.789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lvl="1"/>
                <a:endParaRPr lang="en-IN" b="0" dirty="0">
                  <a:ea typeface="Cambria Math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IN" b="0" dirty="0">
                    <a:ea typeface="Cambria Math"/>
                  </a:rPr>
                  <a:t>-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values for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IN" b="0" dirty="0">
                    <a:ea typeface="Cambria Math"/>
                  </a:rPr>
                  <a:t> </a:t>
                </a:r>
                <a:r>
                  <a:rPr lang="en-IN" b="0" dirty="0">
                    <a:latin typeface="Footlight MT Light" pitchFamily="18" charset="0"/>
                    <a:ea typeface="Cambria Math"/>
                  </a:rPr>
                  <a:t>sample Kolmogorov-Smirnov test are: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Normal-Cauchy: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0.0214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Normal-Exponential: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0.0027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Normal-Logistic: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0.0014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Cauchy-Exponential: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0.5352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dirty="0">
                    <a:latin typeface="Footlight MT Light" pitchFamily="18" charset="0"/>
                    <a:ea typeface="Cambria Math"/>
                  </a:rPr>
                  <a:t>Cauchy-Logistic: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0.0017</m:t>
                    </m:r>
                  </m:oMath>
                </a14:m>
                <a:endParaRPr lang="en-IN" dirty="0">
                  <a:ea typeface="Cambria Math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lang="en-IN" b="0" dirty="0">
                    <a:latin typeface="Footlight MT Light" pitchFamily="18" charset="0"/>
                    <a:ea typeface="Cambria Math"/>
                  </a:rPr>
                  <a:t>Exponential-Logistic:</a:t>
                </a:r>
                <a:r>
                  <a:rPr lang="en-IN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0.9841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lvl="1"/>
                <a:r>
                  <a:rPr lang="en-IN" dirty="0">
                    <a:latin typeface="Footlight MT Light" pitchFamily="18" charset="0"/>
                    <a:ea typeface="Cambria Math"/>
                  </a:rPr>
                  <a:t>(From the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IN" dirty="0">
                    <a:latin typeface="Footlight MT Light" pitchFamily="18" charset="0"/>
                    <a:ea typeface="Cambria Math"/>
                  </a:rPr>
                  <a:t>-values of Kolmogorov- Smirnov test, the statistic does not seem to be distribution free)</a:t>
                </a:r>
              </a:p>
              <a:p>
                <a:pPr lvl="1"/>
                <a:endParaRPr lang="en-IN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15" y="353646"/>
                <a:ext cx="4783016" cy="6524863"/>
              </a:xfrm>
              <a:prstGeom prst="rect">
                <a:avLst/>
              </a:prstGeom>
              <a:blipFill rotWithShape="1">
                <a:blip r:embed="rId4"/>
                <a:stretch>
                  <a:fillRect l="-1658" t="-654" r="-1020" b="-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781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BAA8695-F9C4-4CE1-B30D-AF6556A190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369375"/>
                  </p:ext>
                </p:extLst>
              </p:nvPr>
            </p:nvGraphicFramePr>
            <p:xfrm>
              <a:off x="657971" y="1003300"/>
              <a:ext cx="6580052" cy="45936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013">
                      <a:extLst>
                        <a:ext uri="{9D8B030D-6E8A-4147-A177-3AD203B41FA5}">
                          <a16:colId xmlns:a16="http://schemas.microsoft.com/office/drawing/2014/main" val="1477051071"/>
                        </a:ext>
                      </a:extLst>
                    </a:gridCol>
                    <a:gridCol w="1645013">
                      <a:extLst>
                        <a:ext uri="{9D8B030D-6E8A-4147-A177-3AD203B41FA5}">
                          <a16:colId xmlns:a16="http://schemas.microsoft.com/office/drawing/2014/main" val="3634873231"/>
                        </a:ext>
                      </a:extLst>
                    </a:gridCol>
                    <a:gridCol w="1645013">
                      <a:extLst>
                        <a:ext uri="{9D8B030D-6E8A-4147-A177-3AD203B41FA5}">
                          <a16:colId xmlns:a16="http://schemas.microsoft.com/office/drawing/2014/main" val="3316478908"/>
                        </a:ext>
                      </a:extLst>
                    </a:gridCol>
                    <a:gridCol w="1645013">
                      <a:extLst>
                        <a:ext uri="{9D8B030D-6E8A-4147-A177-3AD203B41FA5}">
                          <a16:colId xmlns:a16="http://schemas.microsoft.com/office/drawing/2014/main" val="2796365"/>
                        </a:ext>
                      </a:extLst>
                    </a:gridCol>
                  </a:tblGrid>
                  <a:tr h="704362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>
                              <a:latin typeface="Footlight MT Light" pitchFamily="18" charset="0"/>
                            </a:rPr>
                            <a:t>Total number of times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i="1" dirty="0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600" dirty="0">
                              <a:latin typeface="Footlight MT Light" pitchFamily="18" charset="0"/>
                            </a:rPr>
                            <a:t>-value &gt; 0.05 (in 100)</a:t>
                          </a:r>
                          <a:endParaRPr lang="en-IN" sz="2600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sz="2600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998565"/>
                      </a:ext>
                    </a:extLst>
                  </a:tr>
                  <a:tr h="743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Sample Size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=5,</m:t>
                                </m:r>
                              </m:oMath>
                            </m:oMathPara>
                          </a14:m>
                          <a:endParaRPr lang="en-I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=15,</m:t>
                                </m:r>
                              </m:oMath>
                            </m:oMathPara>
                          </a14:m>
                          <a:endParaRPr lang="en-I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=25,</m:t>
                                </m:r>
                              </m:oMath>
                            </m:oMathPara>
                          </a14:m>
                          <a:endParaRPr lang="en-I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68349"/>
                      </a:ext>
                    </a:extLst>
                  </a:tr>
                  <a:tr h="743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21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86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92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465200"/>
                      </a:ext>
                    </a:extLst>
                  </a:tr>
                  <a:tr h="743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Cauchy 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1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0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0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230935"/>
                      </a:ext>
                    </a:extLst>
                  </a:tr>
                  <a:tr h="743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Exponential 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1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81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90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152063"/>
                      </a:ext>
                    </a:extLst>
                  </a:tr>
                  <a:tr h="743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Logistic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38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90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93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677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AA8695-F9C4-4CE1-B30D-AF6556A190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369375"/>
                  </p:ext>
                </p:extLst>
              </p:nvPr>
            </p:nvGraphicFramePr>
            <p:xfrm>
              <a:off x="657971" y="1003300"/>
              <a:ext cx="6580052" cy="45936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0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77051071"/>
                        </a:ext>
                      </a:extLst>
                    </a:gridCol>
                    <a:gridCol w="16450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34873231"/>
                        </a:ext>
                      </a:extLst>
                    </a:gridCol>
                    <a:gridCol w="16450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16478908"/>
                        </a:ext>
                      </a:extLst>
                    </a:gridCol>
                    <a:gridCol w="16450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96365"/>
                        </a:ext>
                      </a:extLst>
                    </a:gridCol>
                  </a:tblGrid>
                  <a:tr h="704362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" t="-7826" r="-93" b="-5556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sz="2600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0599856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Sample Size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70" t="-82667" r="-200000" b="-3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115" t="-82667" r="-100743" b="-3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2667" r="-370" b="-3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54168349"/>
                      </a:ext>
                    </a:extLst>
                  </a:tr>
                  <a:tr h="743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21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86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92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88465200"/>
                      </a:ext>
                    </a:extLst>
                  </a:tr>
                  <a:tr h="743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Cauchy 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1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0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0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85230935"/>
                      </a:ext>
                    </a:extLst>
                  </a:tr>
                  <a:tr h="743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Exponential 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1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81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90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12152063"/>
                      </a:ext>
                    </a:extLst>
                  </a:tr>
                  <a:tr h="743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Logistic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Footlight MT Light" pitchFamily="18" charset="0"/>
                            </a:rPr>
                            <a:t>population</a:t>
                          </a:r>
                          <a:endParaRPr lang="en-IN" dirty="0">
                            <a:latin typeface="Footlight MT Light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38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90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itchFamily="18" charset="0"/>
                              <a:ea typeface="Cambria Math" pitchFamily="18" charset="0"/>
                            </a:rPr>
                            <a:t>93</a:t>
                          </a:r>
                          <a:endParaRPr lang="en-IN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986770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83500" y="698500"/>
                <a:ext cx="4165600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>
                    <a:latin typeface="Footlight MT Light" pitchFamily="18" charset="0"/>
                  </a:rPr>
                  <a:t>Observations:</a:t>
                </a:r>
              </a:p>
              <a:p>
                <a:endParaRPr lang="en-IN" sz="2200" b="1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For samples from Normal distribution,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92%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cases,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attains normality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=25, </m:t>
                    </m:r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=30.</m:t>
                    </m:r>
                  </m:oMath>
                </a14:m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For samples from Cauchy distribution, even for large sample sizes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=40,</m:t>
                    </m:r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=50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, this percentage is about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2%</m:t>
                    </m:r>
                    <m:r>
                      <a:rPr lang="en-IN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</a:t>
                </a:r>
              </a:p>
              <a:p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For samples from Exponential distribution,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9</m:t>
                    </m:r>
                    <m:r>
                      <a:rPr lang="en-IN" b="0" i="1" smtClean="0">
                        <a:latin typeface="Cambria Math"/>
                      </a:rPr>
                      <m:t>0</m:t>
                    </m:r>
                    <m:r>
                      <a:rPr lang="en-IN" i="1">
                        <a:latin typeface="Cambria Math"/>
                      </a:rPr>
                      <m:t>%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cases,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attains normality 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=25, 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=30.</m:t>
                    </m:r>
                  </m:oMath>
                </a14:m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IN" dirty="0">
                  <a:latin typeface="Footlight MT Light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latin typeface="Footlight MT Light" pitchFamily="18" charset="0"/>
                  </a:rPr>
                  <a:t>For samples from Logistic distribution,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9</m:t>
                    </m:r>
                    <m:r>
                      <a:rPr lang="en-IN" b="0" i="1" smtClean="0">
                        <a:latin typeface="Cambria Math"/>
                      </a:rPr>
                      <m:t>3</m:t>
                    </m:r>
                    <m:r>
                      <a:rPr lang="en-IN" i="1">
                        <a:latin typeface="Cambria Math"/>
                      </a:rPr>
                      <m:t>%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cases,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>
                    <a:latin typeface="Footlight MT Light" pitchFamily="18" charset="0"/>
                  </a:rPr>
                  <a:t> attains normality 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=25, 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=30.</m:t>
                    </m:r>
                  </m:oMath>
                </a14:m>
                <a:endParaRPr lang="en-IN" dirty="0">
                  <a:latin typeface="Footlight MT Light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500" y="698500"/>
                <a:ext cx="4165600" cy="5201424"/>
              </a:xfrm>
              <a:prstGeom prst="rect">
                <a:avLst/>
              </a:prstGeom>
              <a:blipFill rotWithShape="1">
                <a:blip r:embed="rId3"/>
                <a:stretch>
                  <a:fillRect l="-1754" t="-821" r="-439" b="-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46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4754" y="1122239"/>
                <a:ext cx="10515600" cy="5090991"/>
              </a:xfrm>
            </p:spPr>
            <p:txBody>
              <a:bodyPr/>
              <a:lstStyle/>
              <a:p>
                <a:r>
                  <a:rPr lang="en-IN" sz="2400" dirty="0">
                    <a:latin typeface="Footlight MT Light" panose="0204060206030A020304" pitchFamily="18" charset="0"/>
                  </a:rPr>
                  <a:t>Appropriate test statistic: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/>
                        </a:rPr>
                        <m:t>𝑊</m:t>
                      </m:r>
                      <m:r>
                        <a:rPr lang="en-IN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/>
                            </a:rPr>
                            <m:t>𝑖</m:t>
                          </m:r>
                          <m:r>
                            <a:rPr lang="en-IN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pPr marL="0" indent="0" algn="ctr">
                  <a:buNone/>
                </a:pPr>
                <a:endParaRPr lang="en-IN" sz="2400" dirty="0">
                  <a:latin typeface="Footlight MT Light" panose="0204060206030A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/>
                        </a:rPr>
                        <m:t>𝑈</m:t>
                      </m:r>
                      <m:r>
                        <a:rPr lang="en-IN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/>
                            </a:rPr>
                            <m:t>𝑖</m:t>
                          </m:r>
                          <m:r>
                            <a:rPr lang="en-IN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IN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IN" sz="240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IN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>
                  <a:latin typeface="Footlight MT Light" panose="0204060206030A020304" pitchFamily="18" charset="0"/>
                </a:endParaRPr>
              </a:p>
              <a:p>
                <a:r>
                  <a:rPr lang="en-IN" sz="2400" dirty="0">
                    <a:latin typeface="Footlight MT Light" panose="0204060206030A020304" pitchFamily="18" charset="0"/>
                  </a:rPr>
                  <a:t>We are going to use the 2</a:t>
                </a:r>
                <a:r>
                  <a:rPr lang="en-IN" sz="2400" baseline="30000" dirty="0">
                    <a:latin typeface="Footlight MT Light" panose="0204060206030A020304" pitchFamily="18" charset="0"/>
                  </a:rPr>
                  <a:t>nd</a:t>
                </a:r>
                <a:r>
                  <a:rPr lang="en-IN" sz="2400" dirty="0">
                    <a:latin typeface="Footlight MT Light" panose="0204060206030A020304" pitchFamily="18" charset="0"/>
                  </a:rPr>
                  <a:t> one (W is a linear shift of U).</a:t>
                </a:r>
              </a:p>
              <a:p>
                <a:r>
                  <a:rPr lang="en-IN" sz="2400" dirty="0">
                    <a:latin typeface="Footlight MT Light" panose="0204060206030A020304" pitchFamily="18" charset="0"/>
                  </a:rPr>
                  <a:t>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in favour of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, if observed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𝑈</m:t>
                    </m:r>
                    <m:r>
                      <a:rPr lang="en-IN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is too small.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, if observed value of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𝑈</m:t>
                    </m:r>
                    <m:r>
                      <a:rPr lang="en-I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is too large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, if observed value of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𝑈</m:t>
                    </m:r>
                    <m:r>
                      <a:rPr lang="en-I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is too small or too large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54" y="1122239"/>
                <a:ext cx="10515600" cy="5090991"/>
              </a:xfrm>
              <a:blipFill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177557"/>
            <a:ext cx="10515600" cy="1111982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0049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B963A-8FCE-4715-92B8-11059780C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338" y="1319597"/>
                <a:ext cx="10515600" cy="4075113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SzPct val="86000"/>
                  <a:buFont typeface="+mj-lt"/>
                  <a:buAutoNum type="arabicPeriod"/>
                </a:pPr>
                <a:r>
                  <a:rPr lang="en-US" sz="2400" dirty="0">
                    <a:latin typeface="Footlight MT Light" panose="0204060206030A020304" pitchFamily="18" charset="0"/>
                  </a:rPr>
                  <a:t>We verify that the Mann-Whitney Statistic is distribution free under the null hypothesis. </a:t>
                </a:r>
              </a:p>
              <a:p>
                <a:pPr marL="514350" indent="-514350">
                  <a:buSzPct val="86000"/>
                  <a:buFont typeface="+mj-lt"/>
                  <a:buAutoNum type="arabicPeriod"/>
                </a:pPr>
                <a:r>
                  <a:rPr lang="en-US" sz="2400" dirty="0">
                    <a:latin typeface="Footlight MT Light" panose="0204060206030A020304" pitchFamily="18" charset="0"/>
                  </a:rPr>
                  <a:t>For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Footlight MT Light" panose="0204060206030A020304" pitchFamily="18" charset="0"/>
                  </a:rPr>
                  <a:t> (specified), we estimate the size of the test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Footlight MT Light" panose="0204060206030A020304" pitchFamily="18" charset="0"/>
                  </a:rPr>
                  <a:t> and plot the estimated sizes against the increasing sample sizes.</a:t>
                </a:r>
              </a:p>
              <a:p>
                <a:pPr marL="514350" indent="-514350">
                  <a:buSzPct val="86000"/>
                  <a:buFont typeface="+mj-lt"/>
                  <a:buAutoNum type="arabicPeriod"/>
                </a:pPr>
                <a:r>
                  <a:rPr lang="en-US" sz="2400" dirty="0">
                    <a:latin typeface="Footlight MT Light" panose="0204060206030A020304" pitchFamily="18" charset="0"/>
                  </a:rPr>
                  <a:t>For fixed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we show how the underlying distribution affects the power function </a:t>
                </a:r>
                <a:r>
                  <a:rPr lang="en-US" sz="2400" dirty="0">
                    <a:latin typeface="Footlight MT Light" panose="0204060206030A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ootlight MT Light" panose="0204060206030A020304" pitchFamily="18" charset="0"/>
                  </a:rPr>
                  <a:t>) </a:t>
                </a:r>
                <a:r>
                  <a:rPr lang="en-IN" sz="2400" dirty="0">
                    <a:latin typeface="Footlight MT Light" panose="0204060206030A020304" pitchFamily="18" charset="0"/>
                  </a:rPr>
                  <a:t>of the test for the Mann-Whitney statistic for varying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 and also for varying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𝑁</m:t>
                    </m:r>
                    <m:r>
                      <a:rPr lang="en-IN" sz="2400" b="0" i="1" smtClean="0">
                        <a:latin typeface="Cambria Math"/>
                      </a:rPr>
                      <m:t>=</m:t>
                    </m:r>
                    <m:r>
                      <a:rPr lang="en-IN" sz="2400" b="0" i="1" smtClean="0">
                        <a:latin typeface="Cambria Math"/>
                      </a:rPr>
                      <m:t>𝑚</m:t>
                    </m:r>
                    <m:r>
                      <a:rPr lang="en-IN" sz="2400" b="0" i="1" smtClean="0">
                        <a:latin typeface="Cambria Math"/>
                      </a:rPr>
                      <m:t>+</m:t>
                    </m:r>
                    <m:r>
                      <a:rPr lang="en-IN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>
                    <a:latin typeface="Footlight MT Light" panose="0204060206030A020304" pitchFamily="18" charset="0"/>
                  </a:rPr>
                  <a:t>.</a:t>
                </a:r>
              </a:p>
              <a:p>
                <a:pPr marL="514350" indent="-514350">
                  <a:buSzPct val="86000"/>
                  <a:buFont typeface="+mj-lt"/>
                  <a:buAutoNum type="arabicPeriod"/>
                </a:pPr>
                <a:r>
                  <a:rPr lang="en-US" sz="2400" dirty="0">
                    <a:latin typeface="Footlight MT Light" panose="0204060206030A020304" pitchFamily="18" charset="0"/>
                  </a:rPr>
                  <a:t>We study the limiting distribution of the statistic.</a:t>
                </a:r>
              </a:p>
              <a:p>
                <a:pPr marL="514350" indent="-514350">
                  <a:buSzPct val="86000"/>
                  <a:buFont typeface="+mj-lt"/>
                  <a:buAutoNum type="arabicPeriod"/>
                </a:pPr>
                <a:r>
                  <a:rPr lang="en-US" sz="2400" dirty="0">
                    <a:latin typeface="Footlight MT Light" panose="0204060206030A020304" pitchFamily="18" charset="0"/>
                  </a:rPr>
                  <a:t>We carry out the corresponding parametric test and make a comparison with the non-parametric test.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5B963A-8FCE-4715-92B8-11059780C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38" y="1319597"/>
                <a:ext cx="10515600" cy="4075113"/>
              </a:xfrm>
              <a:blipFill rotWithShape="1">
                <a:blip r:embed="rId2"/>
                <a:stretch>
                  <a:fillRect l="-464" t="-1345" r="-522" b="-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F6382FA-CA02-423F-BEC7-2C09817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6597"/>
            <a:ext cx="10972800" cy="114300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What we discuss here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2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DISTRIBUTION OF STATISTIC</a:t>
            </a:r>
          </a:p>
        </p:txBody>
      </p:sp>
    </p:spTree>
    <p:extLst>
      <p:ext uri="{BB962C8B-B14F-4D97-AF65-F5344CB8AC3E}">
        <p14:creationId xmlns:p14="http://schemas.microsoft.com/office/powerpoint/2010/main" val="158370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504C4-66DC-4597-8547-100CE4138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220" y="1380876"/>
                <a:ext cx="10515600" cy="473857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Footlight MT Light" panose="0204060206030A020304" pitchFamily="18" charset="0"/>
                  </a:rPr>
                  <a:t>Mann-Whitney statistic is distribution free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b="0" dirty="0">
                    <a:latin typeface="Footlight MT Light" panose="0204060206030A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Footlight MT Light" panose="0204060206030A020304" pitchFamily="18" charset="0"/>
                  </a:rPr>
                  <a:t>We shall try to verify this through a simulation study.</a:t>
                </a:r>
                <a:endParaRPr lang="en-US" sz="2400" b="0" dirty="0">
                  <a:latin typeface="Footlight MT Light" panose="0204060206030A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Footlight MT Light" panose="0204060206030A020304" pitchFamily="18" charset="0"/>
                  </a:rPr>
                  <a:t>For that, we draw samples from four continuous distributions : </a:t>
                </a:r>
              </a:p>
              <a:p>
                <a:pPr marL="720000">
                  <a:spcBef>
                    <a:spcPts val="240"/>
                  </a:spcBef>
                  <a:buFont typeface="Wingdings" pitchFamily="2" charset="2"/>
                  <a:buChar char="Ø"/>
                </a:pPr>
                <a:r>
                  <a:rPr lang="en-US" sz="2400" dirty="0">
                    <a:latin typeface="Footlight MT Light" panose="0204060206030A020304" pitchFamily="18" charset="0"/>
                  </a:rPr>
                  <a:t> Normal</a:t>
                </a:r>
              </a:p>
              <a:p>
                <a:pPr marL="720000">
                  <a:spcBef>
                    <a:spcPts val="240"/>
                  </a:spcBef>
                  <a:buFont typeface="Wingdings" pitchFamily="2" charset="2"/>
                  <a:buChar char="Ø"/>
                </a:pPr>
                <a:r>
                  <a:rPr lang="en-US" sz="2400" dirty="0">
                    <a:latin typeface="Footlight MT Light" panose="0204060206030A020304" pitchFamily="18" charset="0"/>
                  </a:rPr>
                  <a:t> Cauchy</a:t>
                </a:r>
              </a:p>
              <a:p>
                <a:pPr marL="720000">
                  <a:spcBef>
                    <a:spcPts val="240"/>
                  </a:spcBef>
                  <a:buFont typeface="Wingdings" pitchFamily="2" charset="2"/>
                  <a:buChar char="Ø"/>
                </a:pPr>
                <a:r>
                  <a:rPr lang="en-US" sz="2400" dirty="0">
                    <a:latin typeface="Footlight MT Light" panose="0204060206030A020304" pitchFamily="18" charset="0"/>
                  </a:rPr>
                  <a:t> Exponential and </a:t>
                </a:r>
              </a:p>
              <a:p>
                <a:pPr marL="720000">
                  <a:spcBef>
                    <a:spcPts val="240"/>
                  </a:spcBef>
                  <a:buFont typeface="Wingdings" pitchFamily="2" charset="2"/>
                  <a:buChar char="Ø"/>
                </a:pPr>
                <a:r>
                  <a:rPr lang="en-US" sz="2400" dirty="0">
                    <a:latin typeface="Footlight MT Light" panose="0204060206030A020304" pitchFamily="18" charset="0"/>
                  </a:rPr>
                  <a:t> Logistic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Footlight MT Light" panose="0204060206030A020304" pitchFamily="18" charset="0"/>
                  </a:rPr>
                  <a:t>We have kept the scale parameters of all the four distributions same.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Footlight MT Light" panose="0204060206030A020304" pitchFamily="18" charset="0"/>
                  </a:rPr>
                  <a:t>Note that, Normal, Cauchy and Logistic are location families, and exponential becomes shifted exponential after location shift.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504C4-66DC-4597-8547-100CE4138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220" y="1380876"/>
                <a:ext cx="10515600" cy="4738570"/>
              </a:xfrm>
              <a:blipFill>
                <a:blip r:embed="rId2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3284186-17FA-42D6-9B31-1C02530B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DISTRIBUTION FREE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2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56D726-0677-47DD-823C-BA937A29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1" y="414038"/>
            <a:ext cx="7096483" cy="6212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2A485B-5EDB-4C52-B69F-922AE8DE8AF0}"/>
                  </a:ext>
                </a:extLst>
              </p:cNvPr>
              <p:cNvSpPr txBox="1"/>
              <p:nvPr/>
            </p:nvSpPr>
            <p:spPr>
              <a:xfrm>
                <a:off x="7850710" y="2504735"/>
                <a:ext cx="401581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Sample size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=5 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IN" b="0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Observation : </a:t>
                </a: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The histograms corresponding to the four distributions are similar.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2A485B-5EDB-4C52-B69F-922AE8DE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710" y="2504735"/>
                <a:ext cx="4015819" cy="2031325"/>
              </a:xfrm>
              <a:prstGeom prst="rect">
                <a:avLst/>
              </a:prstGeom>
              <a:blipFill>
                <a:blip r:embed="rId3"/>
                <a:stretch>
                  <a:fillRect l="-1366" b="-3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94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7260EC-57F6-415F-A60D-5CB86C004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5" y="418008"/>
            <a:ext cx="6953212" cy="6087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2418A3-890A-4F9A-AEC3-EDD9698068F4}"/>
                  </a:ext>
                </a:extLst>
              </p:cNvPr>
              <p:cNvSpPr txBox="1"/>
              <p:nvPr/>
            </p:nvSpPr>
            <p:spPr>
              <a:xfrm>
                <a:off x="7682845" y="2582944"/>
                <a:ext cx="399686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Sample size 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=15 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IN" dirty="0">
                  <a:latin typeface="Footlight MT Light" panose="0204060206030A020304" pitchFamily="18" charset="0"/>
                </a:endParaRPr>
              </a:p>
              <a:p>
                <a:endParaRPr lang="en-IN" dirty="0">
                  <a:latin typeface="Footlight MT Light" panose="0204060206030A020304" pitchFamily="18" charset="0"/>
                </a:endParaRP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Observation : </a:t>
                </a:r>
              </a:p>
              <a:p>
                <a:r>
                  <a:rPr lang="en-IN" dirty="0">
                    <a:latin typeface="Footlight MT Light" panose="0204060206030A020304" pitchFamily="18" charset="0"/>
                  </a:rPr>
                  <a:t>The histograms corresponding to the four distributions are similar.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2418A3-890A-4F9A-AEC3-EDD96980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45" y="2582944"/>
                <a:ext cx="3996860" cy="2308324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201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</TotalTime>
  <Words>2523</Words>
  <Application>Microsoft Office PowerPoint</Application>
  <PresentationFormat>Widescreen</PresentationFormat>
  <Paragraphs>451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Algerian</vt:lpstr>
      <vt:lpstr>Arial</vt:lpstr>
      <vt:lpstr>Baskerville Old Face</vt:lpstr>
      <vt:lpstr>Cambria Math</vt:lpstr>
      <vt:lpstr>Footlight MT Light</vt:lpstr>
      <vt:lpstr>Lucida Sans Unicode</vt:lpstr>
      <vt:lpstr>Rockwell</vt:lpstr>
      <vt:lpstr>Verdana</vt:lpstr>
      <vt:lpstr>Wingdings</vt:lpstr>
      <vt:lpstr>Wingdings 2</vt:lpstr>
      <vt:lpstr>Wingdings 3</vt:lpstr>
      <vt:lpstr>Concourse</vt:lpstr>
      <vt:lpstr>WILCOXON MANN-WHITNEY Test</vt:lpstr>
      <vt:lpstr>INTRODUCTION</vt:lpstr>
      <vt:lpstr>INTRODUCTION</vt:lpstr>
      <vt:lpstr>INTRODUCTION</vt:lpstr>
      <vt:lpstr>What we discuss here</vt:lpstr>
      <vt:lpstr>DISTRIBUTION OF STATISTIC</vt:lpstr>
      <vt:lpstr>DISTRIBUTION FREE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p-values for KOLMOGOROV-SMIRNOV TEST</vt:lpstr>
      <vt:lpstr>Observations :</vt:lpstr>
      <vt:lpstr>PARAMETRIC COUNTERPART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p-values for KOLMOGORV-SMIRNOV TEST</vt:lpstr>
      <vt:lpstr>Observation :</vt:lpstr>
      <vt:lpstr>Limiting Distribution</vt:lpstr>
      <vt:lpstr>Non-Parametric Test</vt:lpstr>
      <vt:lpstr>Both sided Test (n=5,m=10)</vt:lpstr>
      <vt:lpstr>Both sided Test (n=15,m=20)</vt:lpstr>
      <vt:lpstr>Both sided Test (n=20,m=25)</vt:lpstr>
      <vt:lpstr>Both sided Test (n=25,m=30)</vt:lpstr>
      <vt:lpstr>PowerPoint Presentation</vt:lpstr>
      <vt:lpstr>Parametric Counterpart</vt:lpstr>
      <vt:lpstr>PowerPoint Presentation</vt:lpstr>
      <vt:lpstr>Both sided Test(n=15,m=20)</vt:lpstr>
      <vt:lpstr>Both sided Test(n=25,m=30)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STUDY</dc:title>
  <dc:creator>Anirban Mandal</dc:creator>
  <cp:lastModifiedBy>Payel Ghosal</cp:lastModifiedBy>
  <cp:revision>214</cp:revision>
  <dcterms:created xsi:type="dcterms:W3CDTF">2020-03-12T17:15:52Z</dcterms:created>
  <dcterms:modified xsi:type="dcterms:W3CDTF">2024-04-29T00:37:28Z</dcterms:modified>
</cp:coreProperties>
</file>