
<file path=[Content_Types].xml><?xml version="1.0" encoding="utf-8"?>
<Types xmlns="http://schemas.openxmlformats.org/package/2006/content-types">
  <Default Extension="001" ContentType="image/png"/>
  <Default Extension="005" ContentType="image/png"/>
  <Default Extension="01" ContentType="image/png"/>
  <Default Extension="1" ContentType="image/png"/>
  <Default Extension="2" ContentType="image/png"/>
  <Default Extension="3" ContentType="image/pn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68" r:id="rId2"/>
    <p:sldId id="269" r:id="rId3"/>
    <p:sldId id="289" r:id="rId4"/>
    <p:sldId id="293" r:id="rId5"/>
    <p:sldId id="296" r:id="rId6"/>
    <p:sldId id="363" r:id="rId7"/>
    <p:sldId id="300" r:id="rId8"/>
    <p:sldId id="304" r:id="rId9"/>
    <p:sldId id="306" r:id="rId10"/>
    <p:sldId id="421" r:id="rId11"/>
    <p:sldId id="369" r:id="rId12"/>
    <p:sldId id="380" r:id="rId13"/>
    <p:sldId id="381" r:id="rId14"/>
    <p:sldId id="382" r:id="rId15"/>
    <p:sldId id="383" r:id="rId16"/>
    <p:sldId id="384" r:id="rId17"/>
    <p:sldId id="385" r:id="rId18"/>
    <p:sldId id="386" r:id="rId19"/>
    <p:sldId id="387" r:id="rId20"/>
    <p:sldId id="390" r:id="rId21"/>
    <p:sldId id="391" r:id="rId22"/>
    <p:sldId id="392" r:id="rId23"/>
    <p:sldId id="394" r:id="rId24"/>
    <p:sldId id="395" r:id="rId25"/>
    <p:sldId id="397" r:id="rId26"/>
    <p:sldId id="398" r:id="rId27"/>
    <p:sldId id="399" r:id="rId28"/>
    <p:sldId id="324" r:id="rId29"/>
    <p:sldId id="400" r:id="rId30"/>
    <p:sldId id="402" r:id="rId31"/>
    <p:sldId id="42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85" d="100"/>
          <a:sy n="85"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6E9A06C-4173-4220-B179-4471F55E23F6}" type="datetimeFigureOut">
              <a:rPr lang="en-IN" smtClean="0"/>
              <a:t>28-04-2024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907E0A-0995-4931-99D0-D3006B24B1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E9A06C-4173-4220-B179-4471F55E23F6}"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E9A06C-4173-4220-B179-4471F55E23F6}"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E9A06C-4173-4220-B179-4471F55E23F6}"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6E9A06C-4173-4220-B179-4471F55E23F6}"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07E0A-0995-4931-99D0-D3006B24B189}"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E9A06C-4173-4220-B179-4471F55E23F6}"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07E0A-0995-4931-99D0-D3006B24B189}"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6E9A06C-4173-4220-B179-4471F55E23F6}"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907E0A-0995-4931-99D0-D3006B24B18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E9A06C-4173-4220-B179-4471F55E23F6}"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907E0A-0995-4931-99D0-D3006B24B189}"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9A06C-4173-4220-B179-4471F55E23F6}"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907E0A-0995-4931-99D0-D3006B24B1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86E9A06C-4173-4220-B179-4471F55E23F6}"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07E0A-0995-4931-99D0-D3006B24B18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6E9A06C-4173-4220-B179-4471F55E23F6}" type="datetimeFigureOut">
              <a:rPr lang="en-IN" smtClean="0"/>
              <a:t>28-04-2024</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907E0A-0995-4931-99D0-D3006B24B189}"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6E9A06C-4173-4220-B179-4471F55E23F6}" type="datetimeFigureOut">
              <a:rPr lang="en-IN" smtClean="0"/>
              <a:t>28-04-2024</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D907E0A-0995-4931-99D0-D3006B24B1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60.png"/><Relationship Id="rId2" Type="http://schemas.openxmlformats.org/officeDocument/2006/relationships/image" Target="../media/image14.3"/><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40.png"/><Relationship Id="rId2" Type="http://schemas.openxmlformats.org/officeDocument/2006/relationships/image" Target="../media/image10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1"/><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6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3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40.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730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5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54.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70.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90.png"/><Relationship Id="rId1" Type="http://schemas.openxmlformats.org/officeDocument/2006/relationships/slideLayout" Target="../slideLayouts/slideLayout2.xml"/><Relationship Id="rId5" Type="http://schemas.openxmlformats.org/officeDocument/2006/relationships/image" Target="../media/image163.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40.png"/><Relationship Id="rId1" Type="http://schemas.openxmlformats.org/officeDocument/2006/relationships/slideLayout" Target="../slideLayouts/slideLayout2.xml"/><Relationship Id="rId5" Type="http://schemas.openxmlformats.org/officeDocument/2006/relationships/image" Target="../media/image166.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700.png"/><Relationship Id="rId1" Type="http://schemas.openxmlformats.org/officeDocument/2006/relationships/slideLayout" Target="../slideLayouts/slideLayout2.xml"/><Relationship Id="rId5" Type="http://schemas.openxmlformats.org/officeDocument/2006/relationships/image" Target="../media/image169.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73.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001"/><Relationship Id="rId2" Type="http://schemas.openxmlformats.org/officeDocument/2006/relationships/image" Target="../media/image760.png"/><Relationship Id="rId1" Type="http://schemas.openxmlformats.org/officeDocument/2006/relationships/slideLayout" Target="../slideLayouts/slideLayout5.xml"/><Relationship Id="rId5" Type="http://schemas.openxmlformats.org/officeDocument/2006/relationships/image" Target="../media/image79.png"/><Relationship Id="rId4" Type="http://schemas.openxmlformats.org/officeDocument/2006/relationships/image" Target="../media/image3.005"/></Relationships>
</file>

<file path=ppt/slides/_rels/slide3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01"/><Relationship Id="rId2" Type="http://schemas.openxmlformats.org/officeDocument/2006/relationships/image" Target="../media/image80.png"/><Relationship Id="rId1" Type="http://schemas.openxmlformats.org/officeDocument/2006/relationships/slideLayout" Target="../slideLayouts/slideLayout5.xml"/><Relationship Id="rId5" Type="http://schemas.openxmlformats.org/officeDocument/2006/relationships/image" Target="../media/image8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1"/><Relationship Id="rId2" Type="http://schemas.openxmlformats.org/officeDocument/2006/relationships/image" Target="../media/image84.png"/><Relationship Id="rId1" Type="http://schemas.openxmlformats.org/officeDocument/2006/relationships/slideLayout" Target="../slideLayouts/slideLayout5.xml"/><Relationship Id="rId5" Type="http://schemas.openxmlformats.org/officeDocument/2006/relationships/image" Target="../media/image87.png"/><Relationship Id="rId4" Type="http://schemas.openxmlformats.org/officeDocument/2006/relationships/image" Target="../media/image7.3"/></Relationships>
</file>

<file path=ppt/slides/_rels/slide6.xml.rels><?xml version="1.0" encoding="UTF-8" standalone="yes"?>
<Relationships xmlns="http://schemas.openxmlformats.org/package/2006/relationships"><Relationship Id="rId2" Type="http://schemas.openxmlformats.org/officeDocument/2006/relationships/image" Target="../media/image8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8.001"/><Relationship Id="rId1" Type="http://schemas.openxmlformats.org/officeDocument/2006/relationships/slideLayout" Target="../slideLayouts/slideLayout5.xml"/><Relationship Id="rId5" Type="http://schemas.openxmlformats.org/officeDocument/2006/relationships/image" Target="../media/image98.png"/><Relationship Id="rId4" Type="http://schemas.openxmlformats.org/officeDocument/2006/relationships/image" Target="../media/image9.005"/></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01"/><Relationship Id="rId1" Type="http://schemas.openxmlformats.org/officeDocument/2006/relationships/slideLayout" Target="../slideLayouts/slideLayout5.xml"/><Relationship Id="rId5" Type="http://schemas.openxmlformats.org/officeDocument/2006/relationships/image" Target="../media/image10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2.1"/><Relationship Id="rId1" Type="http://schemas.openxmlformats.org/officeDocument/2006/relationships/slideLayout" Target="../slideLayouts/slideLayout5.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3.2"/></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SIZE OF THE TEST</a:t>
            </a:r>
          </a:p>
        </p:txBody>
      </p:sp>
    </p:spTree>
    <p:extLst>
      <p:ext uri="{BB962C8B-B14F-4D97-AF65-F5344CB8AC3E}">
        <p14:creationId xmlns:p14="http://schemas.microsoft.com/office/powerpoint/2010/main" val="230782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C5AD7E-135B-4DA5-AA21-D483A4A66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1" y="719015"/>
            <a:ext cx="5544038" cy="5059485"/>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187331" y="5934780"/>
                <a:ext cx="2192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=0.3</m:t>
                      </m:r>
                    </m:oMath>
                  </m:oMathPara>
                </a14:m>
                <a:endParaRPr lang="en-IN" dirty="0"/>
              </a:p>
            </p:txBody>
          </p:sp>
        </mc:Choice>
        <mc:Fallback xmlns="">
          <p:sp>
            <p:nvSpPr>
              <p:cNvPr id="10" name="TextBox 9"/>
              <p:cNvSpPr txBox="1">
                <a:spLocks noRot="1" noChangeAspect="1" noMove="1" noResize="1" noEditPoints="1" noAdjustHandles="1" noChangeArrowheads="1" noChangeShapeType="1" noTextEdit="1"/>
              </p:cNvSpPr>
              <p:nvPr/>
            </p:nvSpPr>
            <p:spPr>
              <a:xfrm>
                <a:off x="2187331" y="5934780"/>
                <a:ext cx="2192215" cy="369332"/>
              </a:xfrm>
              <a:prstGeom prst="rect">
                <a:avLst/>
              </a:prstGeom>
              <a:blipFill rotWithShape="1">
                <a:blip r:embed="rId3"/>
                <a:stretch>
                  <a:fillRect t="-6667" b="-28333"/>
                </a:stretch>
              </a:blipFill>
            </p:spPr>
            <p:txBody>
              <a:bodyPr/>
              <a:lstStyle/>
              <a:p>
                <a:r>
                  <a:rPr lang="en-IN">
                    <a:noFill/>
                  </a:rPr>
                  <a:t> </a:t>
                </a:r>
              </a:p>
            </p:txBody>
          </p:sp>
        </mc:Fallback>
      </mc:AlternateContent>
      <p:sp>
        <p:nvSpPr>
          <p:cNvPr id="2" name="TextBox 1"/>
          <p:cNvSpPr txBox="1"/>
          <p:nvPr/>
        </p:nvSpPr>
        <p:spPr>
          <a:xfrm>
            <a:off x="6604000" y="508000"/>
            <a:ext cx="4953000" cy="2031325"/>
          </a:xfrm>
          <a:prstGeom prst="rect">
            <a:avLst/>
          </a:prstGeom>
          <a:noFill/>
        </p:spPr>
        <p:txBody>
          <a:bodyPr wrap="square" rtlCol="0">
            <a:spAutoFit/>
          </a:bodyPr>
          <a:lstStyle/>
          <a:p>
            <a:r>
              <a:rPr lang="en-IN" dirty="0">
                <a:latin typeface="Footlight MT Light" pitchFamily="18" charset="0"/>
              </a:rPr>
              <a:t>Here also, we can observe that in case of samples arising out of normal, logistic and exponential distribution, the estimate of size gets close to the actual level as the total sample size increases, but for samples from Cauchy distribution, the estimate of size is always much more higher than actual level of the test. </a:t>
            </a:r>
          </a:p>
        </p:txBody>
      </p:sp>
      <p:sp>
        <p:nvSpPr>
          <p:cNvPr id="4" name="TextBox 3"/>
          <p:cNvSpPr txBox="1"/>
          <p:nvPr/>
        </p:nvSpPr>
        <p:spPr>
          <a:xfrm>
            <a:off x="6604000" y="3098800"/>
            <a:ext cx="5257800" cy="3416320"/>
          </a:xfrm>
          <a:prstGeom prst="rect">
            <a:avLst/>
          </a:prstGeom>
          <a:noFill/>
        </p:spPr>
        <p:txBody>
          <a:bodyPr wrap="square" rtlCol="0">
            <a:spAutoFit/>
          </a:bodyPr>
          <a:lstStyle/>
          <a:p>
            <a:pPr marL="285750" indent="-285750">
              <a:buFont typeface="Wingdings" pitchFamily="2" charset="2"/>
              <a:buChar char="Ø"/>
            </a:pPr>
            <a:r>
              <a:rPr lang="en-IN" dirty="0">
                <a:latin typeface="Footlight MT Light" pitchFamily="18" charset="0"/>
              </a:rPr>
              <a:t>Above observation supports the fact that the statistic is not distribution free.</a:t>
            </a:r>
          </a:p>
          <a:p>
            <a:pPr marL="285750" indent="-285750">
              <a:buFont typeface="Wingdings" pitchFamily="2" charset="2"/>
              <a:buChar char="Ø"/>
            </a:pPr>
            <a:r>
              <a:rPr lang="en-IN" dirty="0">
                <a:latin typeface="Footlight MT Light" pitchFamily="18" charset="0"/>
              </a:rPr>
              <a:t>The statistic performs perfectly when the sample arises out of a normal distribution.</a:t>
            </a:r>
          </a:p>
          <a:p>
            <a:pPr marL="285750" indent="-285750">
              <a:buFont typeface="Wingdings" pitchFamily="2" charset="2"/>
              <a:buChar char="Ø"/>
            </a:pPr>
            <a:r>
              <a:rPr lang="en-IN" dirty="0">
                <a:latin typeface="Footlight MT Light" pitchFamily="18" charset="0"/>
              </a:rPr>
              <a:t>We observe that, for samples from logistic and exponential distribution also, the estimate of size gets closer to actual level as the total sample size increases.</a:t>
            </a:r>
          </a:p>
          <a:p>
            <a:pPr marL="285750" indent="-285750">
              <a:buFont typeface="Wingdings" pitchFamily="2" charset="2"/>
              <a:buChar char="Ø"/>
            </a:pPr>
            <a:r>
              <a:rPr lang="en-IN" dirty="0">
                <a:latin typeface="Footlight MT Light" pitchFamily="18" charset="0"/>
              </a:rPr>
              <a:t>But, for sample from Cauchy distribution, the estimated size does not at all go close to the actual level of the test, so the distribution of the statistic deviates from normality very highly.</a:t>
            </a:r>
          </a:p>
        </p:txBody>
      </p:sp>
    </p:spTree>
    <p:extLst>
      <p:ext uri="{BB962C8B-B14F-4D97-AF65-F5344CB8AC3E}">
        <p14:creationId xmlns:p14="http://schemas.microsoft.com/office/powerpoint/2010/main" val="240549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Algerian" pitchFamily="82" charset="0"/>
              </a:rPr>
              <a:t>POWER FUNCTION</a:t>
            </a:r>
          </a:p>
        </p:txBody>
      </p:sp>
    </p:spTree>
    <p:extLst>
      <p:ext uri="{BB962C8B-B14F-4D97-AF65-F5344CB8AC3E}">
        <p14:creationId xmlns:p14="http://schemas.microsoft.com/office/powerpoint/2010/main" val="383277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0B7702-4C2E-41FD-9313-3AFE288A3858}"/>
                  </a:ext>
                </a:extLst>
              </p:cNvPr>
              <p:cNvSpPr>
                <a:spLocks noGrp="1"/>
              </p:cNvSpPr>
              <p:nvPr>
                <p:ph type="title"/>
              </p:nvPr>
            </p:nvSpPr>
            <p:spPr/>
            <p:txBody>
              <a:bodyPr>
                <a:normAutofit/>
              </a:bodyPr>
              <a:lstStyle/>
              <a:p>
                <a:r>
                  <a:rPr lang="en-US" sz="3200" dirty="0">
                    <a:latin typeface="Rockwell" panose="02060603020205020403" pitchFamily="18" charset="0"/>
                  </a:rPr>
                  <a:t>POWER FUNCTION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𝛽</m:t>
                        </m:r>
                      </m:e>
                      <m:sub>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𝑚</m:t>
                        </m:r>
                      </m:sub>
                    </m:sSub>
                    <m:r>
                      <a:rPr lang="en-US" sz="3200" b="0" i="1" smtClean="0">
                        <a:latin typeface="Cambria Math" panose="02040503050406030204" pitchFamily="18" charset="0"/>
                      </a:rPr>
                      <m:t>(</m:t>
                    </m:r>
                    <m:r>
                      <a:rPr lang="en-US" sz="3200" b="0" i="1" smtClean="0">
                        <a:latin typeface="Cambria Math" panose="02040503050406030204" pitchFamily="18" charset="0"/>
                      </a:rPr>
                      <m:t>𝜃</m:t>
                    </m:r>
                    <m:r>
                      <a:rPr lang="en-US" sz="3200" b="0" i="1" smtClean="0">
                        <a:latin typeface="Cambria Math" panose="02040503050406030204" pitchFamily="18" charset="0"/>
                      </a:rPr>
                      <m:t>)</m:t>
                    </m:r>
                  </m:oMath>
                </a14:m>
                <a:r>
                  <a:rPr lang="en-US" sz="3200" dirty="0">
                    <a:latin typeface="Rockwell" panose="02060603020205020403" pitchFamily="18" charset="0"/>
                  </a:rPr>
                  <a:t>)</a:t>
                </a:r>
                <a:endParaRPr lang="en-IN" sz="3200" dirty="0">
                  <a:latin typeface="Rockwell" panose="02060603020205020403" pitchFamily="18" charset="0"/>
                </a:endParaRPr>
              </a:p>
            </p:txBody>
          </p:sp>
        </mc:Choice>
        <mc:Fallback xmlns="">
          <p:sp>
            <p:nvSpPr>
              <p:cNvPr id="2" name="Title 1">
                <a:extLst>
                  <a:ext uri="{FF2B5EF4-FFF2-40B4-BE49-F238E27FC236}">
                    <a16:creationId xmlns:a16="http://schemas.microsoft.com/office/drawing/2014/main" id="{8C0B7702-4C2E-41FD-9313-3AFE288A385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0108C-FAED-4E3A-BE6D-A5802F33E37A}"/>
                  </a:ext>
                </a:extLst>
              </p:cNvPr>
              <p:cNvSpPr>
                <a:spLocks noGrp="1"/>
              </p:cNvSpPr>
              <p:nvPr>
                <p:ph idx="1"/>
              </p:nvPr>
            </p:nvSpPr>
            <p:spPr>
              <a:xfrm>
                <a:off x="838200" y="1494695"/>
                <a:ext cx="10515600" cy="4351338"/>
              </a:xfrm>
            </p:spPr>
            <p:txBody>
              <a:bodyPr>
                <a:normAutofit/>
              </a:bodyPr>
              <a:lstStyle/>
              <a:p>
                <a:r>
                  <a:rPr lang="en-US" sz="2400" dirty="0">
                    <a:latin typeface="Footlight MT Light" panose="0204060206030A020304" pitchFamily="18" charset="0"/>
                  </a:rPr>
                  <a:t>Here we consider the power function for two-sided alternative.</a:t>
                </a:r>
              </a:p>
              <a:p>
                <a14:m>
                  <m:oMath xmlns:m="http://schemas.openxmlformats.org/officeDocument/2006/math">
                    <m:r>
                      <a:rPr lang="en-US" sz="2400" b="0" i="1" smtClean="0">
                        <a:latin typeface="Cambria Math" panose="02040503050406030204" pitchFamily="18" charset="0"/>
                      </a:rPr>
                      <m:t>𝜃</m:t>
                    </m:r>
                  </m:oMath>
                </a14:m>
                <a:r>
                  <a:rPr lang="en-US" sz="2400" dirty="0">
                    <a:latin typeface="Footlight MT Light" panose="0204060206030A020304" pitchFamily="18" charset="0"/>
                  </a:rPr>
                  <a:t> is location parameter and we vary </a:t>
                </a:r>
                <a14:m>
                  <m:oMath xmlns:m="http://schemas.openxmlformats.org/officeDocument/2006/math">
                    <m:r>
                      <a:rPr lang="en-US" sz="2400" b="0" i="1" smtClean="0">
                        <a:latin typeface="Cambria Math" panose="02040503050406030204" pitchFamily="18" charset="0"/>
                      </a:rPr>
                      <m:t>𝜃</m:t>
                    </m:r>
                  </m:oMath>
                </a14:m>
                <a:r>
                  <a:rPr lang="en-US" sz="2400" dirty="0">
                    <a:latin typeface="Footlight MT Light" panose="0204060206030A020304" pitchFamily="18" charset="0"/>
                  </a:rPr>
                  <a:t> for fixed sample size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US" sz="2400" dirty="0">
                    <a:latin typeface="Footlight MT Light" panose="0204060206030A020304" pitchFamily="18" charset="0"/>
                  </a:rPr>
                  <a:t>and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latin typeface="Footlight MT Light" panose="0204060206030A020304" pitchFamily="18" charset="0"/>
                  </a:rPr>
                  <a:t> </a:t>
                </a:r>
              </a:p>
              <a:p>
                <a:r>
                  <a:rPr lang="en-US" sz="2400" dirty="0">
                    <a:latin typeface="Footlight MT Light" panose="0204060206030A020304" pitchFamily="18" charset="0"/>
                  </a:rPr>
                  <a:t>For fixed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oMath>
                </a14:m>
                <a:r>
                  <a:rPr lang="en-IN" sz="2400" dirty="0">
                    <a:latin typeface="Footlight MT Light" panose="0204060206030A020304" pitchFamily="18" charset="0"/>
                  </a:rPr>
                  <a:t>and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 </m:t>
                    </m:r>
                  </m:oMath>
                </a14:m>
                <a:r>
                  <a:rPr lang="en-IN" sz="2400" dirty="0">
                    <a:latin typeface="Footlight MT Light" panose="0204060206030A020304" pitchFamily="18" charset="0"/>
                  </a:rPr>
                  <a:t>we show how the underlying distribution affects the power function of the test for the Mann-Whitney statistic when </a:t>
                </a:r>
                <a14:m>
                  <m:oMath xmlns:m="http://schemas.openxmlformats.org/officeDocument/2006/math">
                    <m:r>
                      <a:rPr lang="en-US" sz="2400" b="0" i="1" smtClean="0">
                        <a:latin typeface="Cambria Math" panose="02040503050406030204" pitchFamily="18" charset="0"/>
                      </a:rPr>
                      <m:t>𝜃</m:t>
                    </m:r>
                  </m:oMath>
                </a14:m>
                <a:r>
                  <a:rPr lang="en-IN" sz="2400" dirty="0">
                    <a:latin typeface="Footlight MT Light" panose="0204060206030A020304" pitchFamily="18" charset="0"/>
                  </a:rPr>
                  <a:t> is varying. </a:t>
                </a:r>
              </a:p>
              <a:p>
                <a:r>
                  <a:rPr lang="en-IN" sz="2400" dirty="0">
                    <a:latin typeface="Footlight MT Light" panose="0204060206030A020304" pitchFamily="18" charset="0"/>
                  </a:rPr>
                  <a:t>Here we show for the following distribution</a:t>
                </a:r>
              </a:p>
              <a:p>
                <a:pPr lvl="1"/>
                <a:r>
                  <a:rPr lang="en-IN" sz="2000" dirty="0">
                    <a:latin typeface="Footlight MT Light" panose="0204060206030A020304" pitchFamily="18" charset="0"/>
                  </a:rPr>
                  <a:t>Normal (Symmetric)</a:t>
                </a:r>
              </a:p>
              <a:p>
                <a:pPr lvl="1"/>
                <a:r>
                  <a:rPr lang="en-IN" sz="2000" dirty="0">
                    <a:latin typeface="Footlight MT Light" panose="0204060206030A020304" pitchFamily="18" charset="0"/>
                  </a:rPr>
                  <a:t>Cauchy (Symmetric, heavy tailed, moments do not exist)</a:t>
                </a:r>
              </a:p>
              <a:p>
                <a:pPr lvl="1"/>
                <a:r>
                  <a:rPr lang="en-IN" sz="2000" dirty="0">
                    <a:latin typeface="Footlight MT Light" panose="0204060206030A020304" pitchFamily="18" charset="0"/>
                  </a:rPr>
                  <a:t>Exponential (Positively Skewed)</a:t>
                </a:r>
              </a:p>
              <a:p>
                <a:pPr lvl="1"/>
                <a:r>
                  <a:rPr lang="en-IN" sz="2000" dirty="0">
                    <a:latin typeface="Footlight MT Light" panose="0204060206030A020304" pitchFamily="18" charset="0"/>
                  </a:rPr>
                  <a:t>Logistic (Symmetric, heavy tailed, moments exist)</a:t>
                </a:r>
              </a:p>
              <a:p>
                <a:pPr lvl="1"/>
                <a:endParaRPr lang="en-IN" sz="2000" dirty="0"/>
              </a:p>
              <a:p>
                <a:pPr lvl="1"/>
                <a:endParaRPr lang="en-IN" sz="2000" dirty="0"/>
              </a:p>
            </p:txBody>
          </p:sp>
        </mc:Choice>
        <mc:Fallback xmlns="">
          <p:sp>
            <p:nvSpPr>
              <p:cNvPr id="3" name="Content Placeholder 2">
                <a:extLst>
                  <a:ext uri="{FF2B5EF4-FFF2-40B4-BE49-F238E27FC236}">
                    <a16:creationId xmlns:a16="http://schemas.microsoft.com/office/drawing/2014/main" id="{E4B0108C-FAED-4E3A-BE6D-A5802F33E37A}"/>
                  </a:ext>
                </a:extLst>
              </p:cNvPr>
              <p:cNvSpPr>
                <a:spLocks noGrp="1" noRot="1" noChangeAspect="1" noMove="1" noResize="1" noEditPoints="1" noAdjustHandles="1" noChangeArrowheads="1" noChangeShapeType="1" noTextEdit="1"/>
              </p:cNvSpPr>
              <p:nvPr>
                <p:ph idx="1"/>
              </p:nvPr>
            </p:nvSpPr>
            <p:spPr>
              <a:xfrm>
                <a:off x="838200" y="1494695"/>
                <a:ext cx="10515600" cy="4351338"/>
              </a:xfrm>
              <a:blipFill>
                <a:blip r:embed="rId3"/>
                <a:stretch>
                  <a:fillRect t="-1261"/>
                </a:stretch>
              </a:blipFill>
            </p:spPr>
            <p:txBody>
              <a:bodyPr/>
              <a:lstStyle/>
              <a:p>
                <a:r>
                  <a:rPr lang="en-IN">
                    <a:noFill/>
                  </a:rPr>
                  <a:t> </a:t>
                </a:r>
              </a:p>
            </p:txBody>
          </p:sp>
        </mc:Fallback>
      </mc:AlternateContent>
    </p:spTree>
    <p:extLst>
      <p:ext uri="{BB962C8B-B14F-4D97-AF65-F5344CB8AC3E}">
        <p14:creationId xmlns:p14="http://schemas.microsoft.com/office/powerpoint/2010/main" val="202235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B8F4A6-28C6-4F50-BBCE-BB2369C81CA0}"/>
              </a:ext>
            </a:extLst>
          </p:cNvPr>
          <p:cNvSpPr txBox="1"/>
          <p:nvPr/>
        </p:nvSpPr>
        <p:spPr>
          <a:xfrm>
            <a:off x="7017924" y="694901"/>
            <a:ext cx="46242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Here we plot the power function of the Mann-Whitney Statistic against different values of the location parameter, where sample size is fixed.</a:t>
            </a:r>
          </a:p>
          <a:p>
            <a:pPr marL="285750" indent="-285750">
              <a:buFont typeface="Arial" panose="020B0604020202020204" pitchFamily="34" charset="0"/>
              <a:buChar char="•"/>
            </a:pPr>
            <a:r>
              <a:rPr lang="en-US" b="1" dirty="0">
                <a:latin typeface="Footlight MT Light" panose="0204060206030A020304" pitchFamily="18" charset="0"/>
              </a:rPr>
              <a:t>Observations:</a:t>
            </a:r>
          </a:p>
          <a:p>
            <a:pPr marL="800100" lvl="1" indent="-342900">
              <a:buFont typeface="+mj-lt"/>
              <a:buAutoNum type="arabicPeriod"/>
            </a:pPr>
            <a:r>
              <a:rPr lang="en-US" dirty="0">
                <a:latin typeface="Footlight MT Light" panose="0204060206030A020304" pitchFamily="18" charset="0"/>
              </a:rPr>
              <a:t>Exponential has more power than the other three distributions.</a:t>
            </a:r>
          </a:p>
          <a:p>
            <a:pPr marL="800100" lvl="1" indent="-342900">
              <a:buFont typeface="+mj-lt"/>
              <a:buAutoNum type="arabicPeriod"/>
            </a:pPr>
            <a:r>
              <a:rPr lang="en-US" dirty="0">
                <a:latin typeface="Footlight MT Light" panose="0204060206030A020304" pitchFamily="18" charset="0"/>
              </a:rPr>
              <a:t>Normal has less power than exponential but for higher values of the parameter power plot moderately coincide with the exponential one.</a:t>
            </a:r>
          </a:p>
          <a:p>
            <a:pPr marL="800100" lvl="1" indent="-342900">
              <a:buFont typeface="+mj-lt"/>
              <a:buAutoNum type="arabicPeriod"/>
            </a:pPr>
            <a:r>
              <a:rPr lang="en-US" dirty="0">
                <a:latin typeface="Footlight MT Light" panose="0204060206030A020304" pitchFamily="18" charset="0"/>
              </a:rPr>
              <a:t>Cauchy has the least power among the four distribution under consideration.</a:t>
            </a:r>
          </a:p>
          <a:p>
            <a:pPr marL="800100" lvl="1" indent="-342900">
              <a:buFont typeface="+mj-lt"/>
              <a:buAutoNum type="arabicPeriod"/>
            </a:pPr>
            <a:r>
              <a:rPr lang="en-US" dirty="0">
                <a:latin typeface="Footlight MT Light" panose="0204060206030A020304" pitchFamily="18" charset="0"/>
              </a:rPr>
              <a:t>Logistic has moderately higher power than the Cauchy distribution and less power than the Normal distribution.</a:t>
            </a:r>
          </a:p>
        </p:txBody>
      </p:sp>
      <p:pic>
        <p:nvPicPr>
          <p:cNvPr id="3" name="Picture 2">
            <a:extLst>
              <a:ext uri="{FF2B5EF4-FFF2-40B4-BE49-F238E27FC236}">
                <a16:creationId xmlns:a16="http://schemas.microsoft.com/office/drawing/2014/main" id="{967417CF-570B-4D1D-9645-892045D37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23" y="328180"/>
            <a:ext cx="6039693" cy="6201640"/>
          </a:xfrm>
          <a:prstGeom prst="rect">
            <a:avLst/>
          </a:prstGeom>
        </p:spPr>
      </p:pic>
    </p:spTree>
    <p:extLst>
      <p:ext uri="{BB962C8B-B14F-4D97-AF65-F5344CB8AC3E}">
        <p14:creationId xmlns:p14="http://schemas.microsoft.com/office/powerpoint/2010/main" val="343567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6FAC9B-8ED9-4BB1-BD16-C821C5DAD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31" y="328180"/>
            <a:ext cx="6039693" cy="620164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ACFF39-67E7-43A4-B6B0-43325AE52549}"/>
                  </a:ext>
                </a:extLst>
              </p:cNvPr>
              <p:cNvSpPr txBox="1"/>
              <p:nvPr/>
            </p:nvSpPr>
            <p:spPr>
              <a:xfrm>
                <a:off x="7384869" y="2151017"/>
                <a:ext cx="3309257"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Power function of Mann-Whitney statistic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IN"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IN" dirty="0">
                    <a:latin typeface="Footlight MT Light" panose="0204060206030A020304" pitchFamily="18" charset="0"/>
                  </a:rPr>
                  <a:t> or equivalently,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IN" b="0" i="1" smtClean="0">
                        <a:latin typeface="Cambria Math" panose="02040503050406030204" pitchFamily="18" charset="0"/>
                      </a:rPr>
                      <m:t>≤</m:t>
                    </m:r>
                    <m:r>
                      <a:rPr lang="en-US" b="0" i="1" smtClean="0">
                        <a:latin typeface="Cambria Math" panose="02040503050406030204" pitchFamily="18" charset="0"/>
                      </a:rPr>
                      <m:t>0</m:t>
                    </m:r>
                  </m:oMath>
                </a14:m>
                <a:endParaRPr lang="en-IN" dirty="0">
                  <a:latin typeface="Footlight MT Light" panose="0204060206030A020304" pitchFamily="18" charset="0"/>
                </a:endParaRPr>
              </a:p>
              <a:p>
                <a:pPr marL="285750" indent="-285750">
                  <a:buFont typeface="Arial" panose="020B0604020202020204" pitchFamily="34" charset="0"/>
                  <a:buChar char="•"/>
                </a:pPr>
                <a:r>
                  <a:rPr lang="en-IN" dirty="0">
                    <a:latin typeface="Footlight MT Light" panose="0204060206030A020304" pitchFamily="18" charset="0"/>
                  </a:rPr>
                  <a:t>Observation:</a:t>
                </a:r>
              </a:p>
              <a:p>
                <a:pPr marL="742950" lvl="1" indent="-285750">
                  <a:buFont typeface="Arial" panose="020B0604020202020204" pitchFamily="34" charset="0"/>
                  <a:buChar char="•"/>
                </a:pPr>
                <a:r>
                  <a:rPr lang="en-IN" dirty="0">
                    <a:latin typeface="Footlight MT Light" panose="0204060206030A020304" pitchFamily="18" charset="0"/>
                  </a:rPr>
                  <a:t>Same as previous but power of all the four plot is higher than the previous power plot of both sided alternative. </a:t>
                </a:r>
              </a:p>
            </p:txBody>
          </p:sp>
        </mc:Choice>
        <mc:Fallback xmlns="">
          <p:sp>
            <p:nvSpPr>
              <p:cNvPr id="3" name="TextBox 2">
                <a:extLst>
                  <a:ext uri="{FF2B5EF4-FFF2-40B4-BE49-F238E27FC236}">
                    <a16:creationId xmlns:a16="http://schemas.microsoft.com/office/drawing/2014/main" id="{F8ACFF39-67E7-43A4-B6B0-43325AE52549}"/>
                  </a:ext>
                </a:extLst>
              </p:cNvPr>
              <p:cNvSpPr txBox="1">
                <a:spLocks noRot="1" noChangeAspect="1" noMove="1" noResize="1" noEditPoints="1" noAdjustHandles="1" noChangeArrowheads="1" noChangeShapeType="1" noTextEdit="1"/>
              </p:cNvSpPr>
              <p:nvPr/>
            </p:nvSpPr>
            <p:spPr>
              <a:xfrm>
                <a:off x="7384869" y="2151017"/>
                <a:ext cx="3309257" cy="2862322"/>
              </a:xfrm>
              <a:prstGeom prst="rect">
                <a:avLst/>
              </a:prstGeom>
              <a:blipFill>
                <a:blip r:embed="rId3"/>
                <a:stretch>
                  <a:fillRect l="-1105" t="-1279" r="-2947" b="-2559"/>
                </a:stretch>
              </a:blipFill>
            </p:spPr>
            <p:txBody>
              <a:bodyPr/>
              <a:lstStyle/>
              <a:p>
                <a:r>
                  <a:rPr lang="en-IN">
                    <a:noFill/>
                  </a:rPr>
                  <a:t> </a:t>
                </a:r>
              </a:p>
            </p:txBody>
          </p:sp>
        </mc:Fallback>
      </mc:AlternateContent>
    </p:spTree>
    <p:extLst>
      <p:ext uri="{BB962C8B-B14F-4D97-AF65-F5344CB8AC3E}">
        <p14:creationId xmlns:p14="http://schemas.microsoft.com/office/powerpoint/2010/main" val="225417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C70E1-D30E-48C8-9A3B-1498DC825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38" y="328180"/>
            <a:ext cx="6039693" cy="620164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33D4019-C47B-4CCD-B09C-E659E7BF1CF8}"/>
                  </a:ext>
                </a:extLst>
              </p:cNvPr>
              <p:cNvSpPr txBox="1"/>
              <p:nvPr/>
            </p:nvSpPr>
            <p:spPr>
              <a:xfrm>
                <a:off x="7384869" y="2151017"/>
                <a:ext cx="330925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itchFamily="18" charset="0"/>
                  </a:rPr>
                  <a:t>Power function of Mann-Whitney statistic under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IN"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IN" dirty="0">
                    <a:latin typeface="Footlight MT Light" pitchFamily="18" charset="0"/>
                  </a:rPr>
                  <a:t> or equivalently,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IN" b="0" i="1" smtClean="0">
                        <a:latin typeface="Cambria Math" panose="02040503050406030204" pitchFamily="18" charset="0"/>
                      </a:rPr>
                      <m:t>≥</m:t>
                    </m:r>
                    <m:r>
                      <a:rPr lang="en-US" b="0" i="1" smtClean="0">
                        <a:latin typeface="Cambria Math" panose="02040503050406030204" pitchFamily="18" charset="0"/>
                      </a:rPr>
                      <m:t>0</m:t>
                    </m:r>
                  </m:oMath>
                </a14:m>
                <a:endParaRPr lang="en-IN" dirty="0">
                  <a:latin typeface="Footlight MT Light" pitchFamily="18" charset="0"/>
                </a:endParaRPr>
              </a:p>
              <a:p>
                <a:pPr marL="285750" indent="-285750">
                  <a:buFont typeface="Arial" panose="020B0604020202020204" pitchFamily="34" charset="0"/>
                  <a:buChar char="•"/>
                </a:pPr>
                <a:r>
                  <a:rPr lang="en-IN" dirty="0">
                    <a:latin typeface="Footlight MT Light" pitchFamily="18" charset="0"/>
                  </a:rPr>
                  <a:t>Observation:</a:t>
                </a:r>
              </a:p>
              <a:p>
                <a:pPr marL="742950" lvl="1" indent="-285750">
                  <a:buFont typeface="Arial" panose="020B0604020202020204" pitchFamily="34" charset="0"/>
                  <a:buChar char="•"/>
                </a:pPr>
                <a:r>
                  <a:rPr lang="en-IN" dirty="0">
                    <a:latin typeface="Footlight MT Light" pitchFamily="18" charset="0"/>
                  </a:rPr>
                  <a:t>Same as previous. </a:t>
                </a:r>
              </a:p>
            </p:txBody>
          </p:sp>
        </mc:Choice>
        <mc:Fallback xmlns="">
          <p:sp>
            <p:nvSpPr>
              <p:cNvPr id="4" name="TextBox 3">
                <a:extLst>
                  <a:ext uri="{FF2B5EF4-FFF2-40B4-BE49-F238E27FC236}">
                    <a16:creationId xmlns:a16="http://schemas.microsoft.com/office/drawing/2014/main" id="{B33D4019-C47B-4CCD-B09C-E659E7BF1CF8}"/>
                  </a:ext>
                </a:extLst>
              </p:cNvPr>
              <p:cNvSpPr txBox="1">
                <a:spLocks noRot="1" noChangeAspect="1" noMove="1" noResize="1" noEditPoints="1" noAdjustHandles="1" noChangeArrowheads="1" noChangeShapeType="1" noTextEdit="1"/>
              </p:cNvSpPr>
              <p:nvPr/>
            </p:nvSpPr>
            <p:spPr>
              <a:xfrm>
                <a:off x="7384869" y="2151017"/>
                <a:ext cx="3309257" cy="1754326"/>
              </a:xfrm>
              <a:prstGeom prst="rect">
                <a:avLst/>
              </a:prstGeom>
              <a:blipFill>
                <a:blip r:embed="rId3"/>
                <a:stretch>
                  <a:fillRect l="-1105" t="-2083" b="-4514"/>
                </a:stretch>
              </a:blipFill>
            </p:spPr>
            <p:txBody>
              <a:bodyPr/>
              <a:lstStyle/>
              <a:p>
                <a:r>
                  <a:rPr lang="en-IN">
                    <a:noFill/>
                  </a:rPr>
                  <a:t> </a:t>
                </a:r>
              </a:p>
            </p:txBody>
          </p:sp>
        </mc:Fallback>
      </mc:AlternateContent>
    </p:spTree>
    <p:extLst>
      <p:ext uri="{BB962C8B-B14F-4D97-AF65-F5344CB8AC3E}">
        <p14:creationId xmlns:p14="http://schemas.microsoft.com/office/powerpoint/2010/main" val="72205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9F188-E1E9-428F-B4A4-6226AFBA4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11" y="328180"/>
            <a:ext cx="6039693" cy="6201640"/>
          </a:xfrm>
          <a:prstGeom prst="rect">
            <a:avLst/>
          </a:prstGeom>
        </p:spPr>
      </p:pic>
      <p:sp>
        <p:nvSpPr>
          <p:cNvPr id="4" name="TextBox 3">
            <a:extLst>
              <a:ext uri="{FF2B5EF4-FFF2-40B4-BE49-F238E27FC236}">
                <a16:creationId xmlns:a16="http://schemas.microsoft.com/office/drawing/2014/main" id="{4FDFAB4B-8CD7-4BB2-800E-49BC0EEB0B48}"/>
              </a:ext>
            </a:extLst>
          </p:cNvPr>
          <p:cNvSpPr txBox="1"/>
          <p:nvPr/>
        </p:nvSpPr>
        <p:spPr>
          <a:xfrm>
            <a:off x="7550332" y="1558834"/>
            <a:ext cx="3823063"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Footlight MT Light" panose="0204060206030A020304" pitchFamily="18" charset="0"/>
              </a:rPr>
              <a:t>Here we plot the power function of Mann-Whitney Statistic and corresponding Fisher t-statistic</a:t>
            </a:r>
          </a:p>
          <a:p>
            <a:pPr marL="285750" indent="-285750">
              <a:buFont typeface="Arial" panose="020B0604020202020204" pitchFamily="34" charset="0"/>
              <a:buChar char="•"/>
            </a:pPr>
            <a:r>
              <a:rPr lang="en-US" b="1" dirty="0">
                <a:latin typeface="Footlight MT Light" panose="0204060206030A020304" pitchFamily="18" charset="0"/>
              </a:rPr>
              <a:t>Observation:</a:t>
            </a:r>
          </a:p>
          <a:p>
            <a:pPr marL="800100" lvl="1" indent="-342900">
              <a:buFont typeface="+mj-lt"/>
              <a:buAutoNum type="arabicPeriod"/>
            </a:pPr>
            <a:r>
              <a:rPr lang="en-US" dirty="0">
                <a:latin typeface="Footlight MT Light" panose="0204060206030A020304" pitchFamily="18" charset="0"/>
              </a:rPr>
              <a:t>Power function of the t-statistic is moderately higher than Mann-Whitney statistic.</a:t>
            </a:r>
          </a:p>
          <a:p>
            <a:pPr marL="800100" lvl="1" indent="-342900">
              <a:buFont typeface="+mj-lt"/>
              <a:buAutoNum type="arabicPeriod"/>
            </a:pPr>
            <a:r>
              <a:rPr lang="en-US" dirty="0">
                <a:latin typeface="Footlight MT Light" panose="0204060206030A020304" pitchFamily="18" charset="0"/>
              </a:rPr>
              <a:t>Here we have performed t-test, which is the MP test when sample actually comes from normal. So, parametric counter part has higher power as expected</a:t>
            </a:r>
            <a:r>
              <a:rPr lang="en-US" dirty="0"/>
              <a:t>.</a:t>
            </a:r>
          </a:p>
          <a:p>
            <a:pPr lvl="1"/>
            <a:endParaRPr lang="en-US"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68245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EDF4BA-4A5C-4AA8-97F3-6EBC3620D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27" y="328180"/>
            <a:ext cx="6039693" cy="6201640"/>
          </a:xfrm>
          <a:prstGeom prst="rect">
            <a:avLst/>
          </a:prstGeom>
        </p:spPr>
      </p:pic>
      <p:sp>
        <p:nvSpPr>
          <p:cNvPr id="7" name="TextBox 6">
            <a:extLst>
              <a:ext uri="{FF2B5EF4-FFF2-40B4-BE49-F238E27FC236}">
                <a16:creationId xmlns:a16="http://schemas.microsoft.com/office/drawing/2014/main" id="{545242EB-7A93-4810-922D-A1EC06996044}"/>
              </a:ext>
            </a:extLst>
          </p:cNvPr>
          <p:cNvSpPr txBox="1"/>
          <p:nvPr/>
        </p:nvSpPr>
        <p:spPr>
          <a:xfrm>
            <a:off x="7262949" y="1428206"/>
            <a:ext cx="4049485" cy="2862322"/>
          </a:xfrm>
          <a:prstGeom prst="rect">
            <a:avLst/>
          </a:prstGeom>
          <a:noFill/>
        </p:spPr>
        <p:txBody>
          <a:bodyPr wrap="square" rtlCol="0">
            <a:spAutoFit/>
          </a:bodyPr>
          <a:lstStyle/>
          <a:p>
            <a:r>
              <a:rPr lang="en-US" b="1" dirty="0">
                <a:latin typeface="Footlight MT Light" panose="0204060206030A020304" pitchFamily="18" charset="0"/>
              </a:rPr>
              <a:t>Observation:</a:t>
            </a:r>
          </a:p>
          <a:p>
            <a:pPr marL="342900" indent="-342900">
              <a:buFont typeface="+mj-lt"/>
              <a:buAutoNum type="arabicPeriod"/>
            </a:pPr>
            <a:r>
              <a:rPr lang="en-US" dirty="0">
                <a:latin typeface="Footlight MT Light" panose="0204060206030A020304" pitchFamily="18" charset="0"/>
              </a:rPr>
              <a:t>Samples come from Cauchy population but we have used the t-statistic which makes normal assumption. So, the power gets decreased.</a:t>
            </a:r>
          </a:p>
          <a:p>
            <a:pPr marL="342900" indent="-342900">
              <a:buFont typeface="+mj-lt"/>
              <a:buAutoNum type="arabicPeriod"/>
            </a:pPr>
            <a:r>
              <a:rPr lang="en-US" dirty="0">
                <a:latin typeface="Footlight MT Light" panose="0204060206030A020304" pitchFamily="18" charset="0"/>
              </a:rPr>
              <a:t>Since Mann-Whitney statistic does not require any distributional assumption, here power is more than t-test.  </a:t>
            </a:r>
            <a:endParaRPr lang="en-IN" dirty="0">
              <a:latin typeface="Footlight MT Light" panose="0204060206030A020304" pitchFamily="18" charset="0"/>
            </a:endParaRPr>
          </a:p>
        </p:txBody>
      </p:sp>
    </p:spTree>
    <p:extLst>
      <p:ext uri="{BB962C8B-B14F-4D97-AF65-F5344CB8AC3E}">
        <p14:creationId xmlns:p14="http://schemas.microsoft.com/office/powerpoint/2010/main" val="384966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7465B-FD0A-4523-B985-3D1DCC6DD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74" y="328180"/>
            <a:ext cx="6039693" cy="6201640"/>
          </a:xfrm>
          <a:prstGeom prst="rect">
            <a:avLst/>
          </a:prstGeom>
        </p:spPr>
      </p:pic>
      <p:sp>
        <p:nvSpPr>
          <p:cNvPr id="5" name="TextBox 4">
            <a:extLst>
              <a:ext uri="{FF2B5EF4-FFF2-40B4-BE49-F238E27FC236}">
                <a16:creationId xmlns:a16="http://schemas.microsoft.com/office/drawing/2014/main" id="{1A129E6E-BD39-4A25-A747-ED2FC444C913}"/>
              </a:ext>
            </a:extLst>
          </p:cNvPr>
          <p:cNvSpPr txBox="1"/>
          <p:nvPr/>
        </p:nvSpPr>
        <p:spPr>
          <a:xfrm>
            <a:off x="6932023" y="2011684"/>
            <a:ext cx="4702628" cy="2585323"/>
          </a:xfrm>
          <a:prstGeom prst="rect">
            <a:avLst/>
          </a:prstGeom>
          <a:noFill/>
        </p:spPr>
        <p:txBody>
          <a:bodyPr wrap="square" rtlCol="0">
            <a:spAutoFit/>
          </a:bodyPr>
          <a:lstStyle/>
          <a:p>
            <a:r>
              <a:rPr lang="en-US" b="1" dirty="0">
                <a:latin typeface="Footlight MT Light" panose="0204060206030A020304" pitchFamily="18" charset="0"/>
              </a:rPr>
              <a:t>Observation:</a:t>
            </a:r>
          </a:p>
          <a:p>
            <a:pPr marL="342900" indent="-342900">
              <a:buFont typeface="+mj-lt"/>
              <a:buAutoNum type="arabicPeriod"/>
            </a:pPr>
            <a:r>
              <a:rPr lang="en-US" dirty="0">
                <a:latin typeface="Footlight MT Light" panose="0204060206030A020304" pitchFamily="18" charset="0"/>
              </a:rPr>
              <a:t>We have used the t-statistic assuming the sample to be normal, but samples come from exponential population. So, the power gets decreased but not like Cauchy distribution.</a:t>
            </a:r>
          </a:p>
          <a:p>
            <a:pPr marL="342900" indent="-342900">
              <a:buFont typeface="+mj-lt"/>
              <a:buAutoNum type="arabicPeriod"/>
            </a:pPr>
            <a:r>
              <a:rPr lang="en-US" dirty="0">
                <a:latin typeface="Footlight MT Light" panose="0204060206030A020304" pitchFamily="18" charset="0"/>
              </a:rPr>
              <a:t>Since Mann-Whitney statistic does not require any distributional assumption, here power is moderately higher than t-test.</a:t>
            </a:r>
            <a:endParaRPr lang="en-IN" dirty="0">
              <a:latin typeface="Footlight MT Light" panose="0204060206030A020304" pitchFamily="18" charset="0"/>
            </a:endParaRPr>
          </a:p>
        </p:txBody>
      </p:sp>
    </p:spTree>
    <p:extLst>
      <p:ext uri="{BB962C8B-B14F-4D97-AF65-F5344CB8AC3E}">
        <p14:creationId xmlns:p14="http://schemas.microsoft.com/office/powerpoint/2010/main" val="316177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44D2FA-9F38-48D1-BA9C-F92E851FA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91" y="310763"/>
            <a:ext cx="6039693" cy="620164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99DF45-D703-4E29-A12A-E768788FD3FA}"/>
                  </a:ext>
                </a:extLst>
              </p:cNvPr>
              <p:cNvSpPr txBox="1"/>
              <p:nvPr/>
            </p:nvSpPr>
            <p:spPr>
              <a:xfrm>
                <a:off x="7184571" y="1550126"/>
                <a:ext cx="4075612" cy="2862322"/>
              </a:xfrm>
              <a:prstGeom prst="rect">
                <a:avLst/>
              </a:prstGeom>
              <a:noFill/>
            </p:spPr>
            <p:txBody>
              <a:bodyPr wrap="square" rtlCol="0">
                <a:spAutoFit/>
              </a:bodyPr>
              <a:lstStyle/>
              <a:p>
                <a:r>
                  <a:rPr lang="en-US" b="1" dirty="0">
                    <a:latin typeface="Footlight MT Light" panose="0204060206030A020304" pitchFamily="18" charset="0"/>
                  </a:rPr>
                  <a:t>Observation:</a:t>
                </a:r>
              </a:p>
              <a:p>
                <a:pPr marL="342900" indent="-342900">
                  <a:buFont typeface="+mj-lt"/>
                  <a:buAutoNum type="arabicPeriod"/>
                </a:pPr>
                <a:r>
                  <a:rPr lang="en-US" dirty="0">
                    <a:latin typeface="Footlight MT Light" panose="0204060206030A020304" pitchFamily="18" charset="0"/>
                  </a:rPr>
                  <a:t>Here also, t-test has more power than Mann-Whitney test except for a neighborhood of </a:t>
                </a:r>
                <a14:m>
                  <m:oMath xmlns:m="http://schemas.openxmlformats.org/officeDocument/2006/math">
                    <m:r>
                      <a:rPr lang="en-US" b="0" i="1" smtClean="0">
                        <a:latin typeface="Cambria Math" panose="02040503050406030204" pitchFamily="18" charset="0"/>
                      </a:rPr>
                      <m:t>0.</m:t>
                    </m:r>
                  </m:oMath>
                </a14:m>
                <a:endParaRPr lang="en-US" b="0" dirty="0">
                  <a:latin typeface="Footlight MT Light" panose="0204060206030A020304" pitchFamily="18" charset="0"/>
                </a:endParaRPr>
              </a:p>
              <a:p>
                <a:pPr marL="342900" indent="-342900">
                  <a:buFont typeface="+mj-lt"/>
                  <a:buAutoNum type="arabicPeriod"/>
                </a:pPr>
                <a:r>
                  <a:rPr lang="en-US" dirty="0">
                    <a:latin typeface="Footlight MT Light" panose="0204060206030A020304" pitchFamily="18" charset="0"/>
                  </a:rPr>
                  <a:t>In a neighborhood of </a:t>
                </a:r>
                <a14:m>
                  <m:oMath xmlns:m="http://schemas.openxmlformats.org/officeDocument/2006/math">
                    <m:r>
                      <a:rPr lang="en-US" b="0" i="1" smtClean="0">
                        <a:latin typeface="Cambria Math" panose="02040503050406030204" pitchFamily="18" charset="0"/>
                      </a:rPr>
                      <m:t>0,</m:t>
                    </m:r>
                  </m:oMath>
                </a14:m>
                <a:r>
                  <a:rPr lang="en-US" dirty="0">
                    <a:latin typeface="Footlight MT Light" panose="0204060206030A020304" pitchFamily="18" charset="0"/>
                  </a:rPr>
                  <a:t> both the power functions overlap, perhaps due to the fact that, Mann-Whitney is locally most powerful rank test for testing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=0, </m:t>
                    </m:r>
                  </m:oMath>
                </a14:m>
                <a:r>
                  <a:rPr lang="en-US" dirty="0">
                    <a:latin typeface="Footlight MT Light" panose="0204060206030A020304" pitchFamily="18" charset="0"/>
                  </a:rPr>
                  <a:t>when sample comes from logistic population.</a:t>
                </a:r>
              </a:p>
            </p:txBody>
          </p:sp>
        </mc:Choice>
        <mc:Fallback xmlns="">
          <p:sp>
            <p:nvSpPr>
              <p:cNvPr id="5" name="TextBox 4">
                <a:extLst>
                  <a:ext uri="{FF2B5EF4-FFF2-40B4-BE49-F238E27FC236}">
                    <a16:creationId xmlns:a16="http://schemas.microsoft.com/office/drawing/2014/main" id="{6A99DF45-D703-4E29-A12A-E768788FD3FA}"/>
                  </a:ext>
                </a:extLst>
              </p:cNvPr>
              <p:cNvSpPr txBox="1">
                <a:spLocks noRot="1" noChangeAspect="1" noMove="1" noResize="1" noEditPoints="1" noAdjustHandles="1" noChangeArrowheads="1" noChangeShapeType="1" noTextEdit="1"/>
              </p:cNvSpPr>
              <p:nvPr/>
            </p:nvSpPr>
            <p:spPr>
              <a:xfrm>
                <a:off x="7184571" y="1550126"/>
                <a:ext cx="4075612" cy="2862322"/>
              </a:xfrm>
              <a:prstGeom prst="rect">
                <a:avLst/>
              </a:prstGeom>
              <a:blipFill>
                <a:blip r:embed="rId3"/>
                <a:stretch>
                  <a:fillRect l="-1347" t="-1064" r="-2395" b="-2340"/>
                </a:stretch>
              </a:blipFill>
            </p:spPr>
            <p:txBody>
              <a:bodyPr/>
              <a:lstStyle/>
              <a:p>
                <a:r>
                  <a:rPr lang="en-IN">
                    <a:noFill/>
                  </a:rPr>
                  <a:t> </a:t>
                </a:r>
              </a:p>
            </p:txBody>
          </p:sp>
        </mc:Fallback>
      </mc:AlternateContent>
    </p:spTree>
    <p:extLst>
      <p:ext uri="{BB962C8B-B14F-4D97-AF65-F5344CB8AC3E}">
        <p14:creationId xmlns:p14="http://schemas.microsoft.com/office/powerpoint/2010/main" val="263679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8C9112-4DD8-4389-9A3F-706216FF3057}"/>
                  </a:ext>
                </a:extLst>
              </p:cNvPr>
              <p:cNvSpPr>
                <a:spLocks noGrp="1"/>
              </p:cNvSpPr>
              <p:nvPr>
                <p:ph idx="1"/>
              </p:nvPr>
            </p:nvSpPr>
            <p:spPr>
              <a:xfrm>
                <a:off x="873369" y="1728150"/>
                <a:ext cx="10515600" cy="4351338"/>
              </a:xfrm>
            </p:spPr>
            <p:txBody>
              <a:bodyPr>
                <a:normAutofit/>
              </a:bodyPr>
              <a:lstStyle/>
              <a:p>
                <a:pPr>
                  <a:lnSpc>
                    <a:spcPct val="100000"/>
                  </a:lnSpc>
                </a:pPr>
                <a:r>
                  <a:rPr lang="en-IN" sz="2400" dirty="0">
                    <a:latin typeface="Footlight MT Light" pitchFamily="18" charset="0"/>
                  </a:rPr>
                  <a:t>Here, we try to estimate size of the test and check(graphically) whether it asymptotically attains its level or not.</a:t>
                </a:r>
              </a:p>
              <a:p>
                <a:pPr>
                  <a:lnSpc>
                    <a:spcPct val="100000"/>
                  </a:lnSpc>
                </a:pPr>
                <a:r>
                  <a:rPr lang="en-IN" sz="2400" dirty="0">
                    <a:latin typeface="Footlight MT Light" pitchFamily="18" charset="0"/>
                  </a:rPr>
                  <a:t>For that, we draw samples of different sizes from the </a:t>
                </a:r>
                <a14:m>
                  <m:oMath xmlns:m="http://schemas.openxmlformats.org/officeDocument/2006/math">
                    <m:r>
                      <a:rPr lang="en-IN" sz="2400" b="0" i="1" smtClean="0">
                        <a:latin typeface="Cambria Math"/>
                      </a:rPr>
                      <m:t>4</m:t>
                    </m:r>
                  </m:oMath>
                </a14:m>
                <a:r>
                  <a:rPr lang="en-IN" sz="2400" dirty="0">
                    <a:latin typeface="Footlight MT Light" pitchFamily="18" charset="0"/>
                  </a:rPr>
                  <a:t> distributions 10000 times, and test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oMath>
                </a14:m>
                <a:r>
                  <a:rPr lang="en-IN" sz="2400" dirty="0">
                    <a:latin typeface="Footlight MT Light" pitchFamily="18" charset="0"/>
                  </a:rPr>
                  <a:t> against all </a:t>
                </a:r>
                <a14:m>
                  <m:oMath xmlns:m="http://schemas.openxmlformats.org/officeDocument/2006/math">
                    <m:r>
                      <a:rPr lang="en-IN" sz="2400" b="0" i="1" smtClean="0">
                        <a:latin typeface="Cambria Math"/>
                      </a:rPr>
                      <m:t>3 </m:t>
                    </m:r>
                  </m:oMath>
                </a14:m>
                <a:r>
                  <a:rPr lang="en-IN" sz="2400" dirty="0">
                    <a:latin typeface="Footlight MT Light" pitchFamily="18" charset="0"/>
                  </a:rPr>
                  <a:t>alternatives fixing the level.</a:t>
                </a:r>
              </a:p>
              <a:p>
                <a:pPr>
                  <a:lnSpc>
                    <a:spcPct val="100000"/>
                  </a:lnSpc>
                </a:pPr>
                <a:r>
                  <a:rPr lang="en-IN" sz="2400" dirty="0">
                    <a:latin typeface="Footlight MT Light" pitchFamily="18" charset="0"/>
                  </a:rPr>
                  <a:t>We estimate size of the test by the proportion of cases where test is rejected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r>
                      <a:rPr lang="en-IN" sz="2400" b="0" i="1" smtClean="0">
                        <a:latin typeface="Cambria Math"/>
                      </a:rPr>
                      <m:t>𝜃</m:t>
                    </m:r>
                    <m:r>
                      <a:rPr lang="en-IN" sz="2400" b="0" i="1" smtClean="0">
                        <a:latin typeface="Cambria Math"/>
                      </a:rPr>
                      <m:t>=0</m:t>
                    </m:r>
                  </m:oMath>
                </a14:m>
                <a:endParaRPr lang="en-IN" sz="2400" dirty="0">
                  <a:latin typeface="Footlight MT Light" pitchFamily="18" charset="0"/>
                </a:endParaRPr>
              </a:p>
              <a:p>
                <a:pPr>
                  <a:lnSpc>
                    <a:spcPct val="100000"/>
                  </a:lnSpc>
                </a:pPr>
                <a:r>
                  <a:rPr lang="en-IN" sz="2400" dirty="0">
                    <a:latin typeface="Footlight MT Light" pitchFamily="18" charset="0"/>
                  </a:rPr>
                  <a:t>We increase the total sample size and plot the estimated sizes against the total sample sizes, and check whether they approach to the fixed level.</a:t>
                </a:r>
              </a:p>
            </p:txBody>
          </p:sp>
        </mc:Choice>
        <mc:Fallback xmlns="">
          <p:sp>
            <p:nvSpPr>
              <p:cNvPr id="3" name="Content Placeholder 2">
                <a:extLst>
                  <a:ext uri="{FF2B5EF4-FFF2-40B4-BE49-F238E27FC236}">
                    <a16:creationId xmlns="" xmlns:a16="http://schemas.microsoft.com/office/drawing/2014/main" id="{338C9112-4DD8-4389-9A3F-706216FF3057}"/>
                  </a:ext>
                </a:extLst>
              </p:cNvPr>
              <p:cNvSpPr>
                <a:spLocks noGrp="1" noRot="1" noChangeAspect="1" noMove="1" noResize="1" noEditPoints="1" noAdjustHandles="1" noChangeArrowheads="1" noChangeShapeType="1" noTextEdit="1"/>
              </p:cNvSpPr>
              <p:nvPr>
                <p:ph idx="1"/>
              </p:nvPr>
            </p:nvSpPr>
            <p:spPr>
              <a:xfrm>
                <a:off x="873369" y="1728150"/>
                <a:ext cx="10515600" cy="4351338"/>
              </a:xfrm>
              <a:blipFill rotWithShape="1">
                <a:blip r:embed="rId2"/>
                <a:stretch>
                  <a:fillRect t="-1261"/>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1CE540AF-F91E-4CD4-BAE9-39B4837866CF}"/>
              </a:ext>
            </a:extLst>
          </p:cNvPr>
          <p:cNvSpPr>
            <a:spLocks noGrp="1"/>
          </p:cNvSpPr>
          <p:nvPr>
            <p:ph type="title"/>
          </p:nvPr>
        </p:nvSpPr>
        <p:spPr>
          <a:xfrm>
            <a:off x="838200" y="470633"/>
            <a:ext cx="10515600" cy="1325563"/>
          </a:xfrm>
        </p:spPr>
        <p:txBody>
          <a:bodyPr>
            <a:normAutofit fontScale="90000"/>
          </a:bodyPr>
          <a:lstStyle/>
          <a:p>
            <a:r>
              <a:rPr lang="en-US" dirty="0">
                <a:effectLst>
                  <a:outerShdw blurRad="38100" dist="38100" dir="2700000" algn="tl">
                    <a:srgbClr val="000000">
                      <a:alpha val="43137"/>
                    </a:srgbClr>
                  </a:outerShdw>
                </a:effectLst>
                <a:latin typeface="Rockwell" pitchFamily="18" charset="0"/>
              </a:rPr>
              <a:t>Size of the Non-Parametric Test</a:t>
            </a:r>
            <a:br>
              <a:rPr lang="en-US" b="0" dirty="0"/>
            </a:br>
            <a:endParaRPr lang="en-IN" dirty="0"/>
          </a:p>
        </p:txBody>
      </p:sp>
    </p:spTree>
    <p:extLst>
      <p:ext uri="{BB962C8B-B14F-4D97-AF65-F5344CB8AC3E}">
        <p14:creationId xmlns:p14="http://schemas.microsoft.com/office/powerpoint/2010/main" val="1945360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AA60-FE4B-4B2D-A672-326DBDC13AEC}"/>
              </a:ext>
            </a:extLst>
          </p:cNvPr>
          <p:cNvSpPr>
            <a:spLocks noGrp="1"/>
          </p:cNvSpPr>
          <p:nvPr>
            <p:ph type="title"/>
          </p:nvPr>
        </p:nvSpPr>
        <p:spPr>
          <a:xfrm>
            <a:off x="838200" y="2559688"/>
            <a:ext cx="10515600" cy="1325563"/>
          </a:xfrm>
        </p:spPr>
        <p:txBody>
          <a:bodyPr>
            <a:noAutofit/>
          </a:bodyPr>
          <a:lstStyle/>
          <a:p>
            <a:pPr algn="ctr"/>
            <a:r>
              <a:rPr lang="en-US" sz="4800" dirty="0">
                <a:latin typeface="Algerian" panose="04020705040A02060702" pitchFamily="82" charset="0"/>
              </a:rPr>
              <a:t>ASYMPTOTIC BEHAVIOUR OF POWER FUNCTION</a:t>
            </a:r>
            <a:endParaRPr lang="en-IN" sz="4800" dirty="0">
              <a:latin typeface="Algerian" panose="04020705040A02060702" pitchFamily="82" charset="0"/>
            </a:endParaRPr>
          </a:p>
        </p:txBody>
      </p:sp>
    </p:spTree>
    <p:extLst>
      <p:ext uri="{BB962C8B-B14F-4D97-AF65-F5344CB8AC3E}">
        <p14:creationId xmlns:p14="http://schemas.microsoft.com/office/powerpoint/2010/main" val="51952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0B7702-4C2E-41FD-9313-3AFE288A3858}"/>
                  </a:ext>
                </a:extLst>
              </p:cNvPr>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latin typeface="Rockwell" panose="02060603020205020403" pitchFamily="18" charset="0"/>
                  </a:rPr>
                  <a:t>POWER FUNCTION (</a:t>
                </a:r>
                <a14:m>
                  <m:oMath xmlns:m="http://schemas.openxmlformats.org/officeDocument/2006/math">
                    <m:sSub>
                      <m:sSubPr>
                        <m:ctrlPr>
                          <a:rPr lang="en-US" sz="4000" b="0" i="1" smtClean="0">
                            <a:effectLst>
                              <a:outerShdw blurRad="38100" dist="38100" dir="2700000" algn="tl">
                                <a:srgbClr val="000000">
                                  <a:alpha val="43137"/>
                                </a:srgbClr>
                              </a:outerShdw>
                            </a:effectLst>
                            <a:latin typeface="Cambria Math" panose="02040503050406030204" pitchFamily="18" charset="0"/>
                          </a:rPr>
                        </m:ctrlPr>
                      </m:sSubPr>
                      <m:e>
                        <m:r>
                          <a:rPr lang="en-US" sz="4000" b="0" i="1" smtClean="0">
                            <a:effectLst>
                              <a:outerShdw blurRad="38100" dist="38100" dir="2700000" algn="tl">
                                <a:srgbClr val="000000">
                                  <a:alpha val="43137"/>
                                </a:srgbClr>
                              </a:outerShdw>
                            </a:effectLst>
                            <a:latin typeface="Cambria Math" panose="02040503050406030204" pitchFamily="18" charset="0"/>
                          </a:rPr>
                          <m:t>𝛽</m:t>
                        </m:r>
                      </m:e>
                      <m:sub>
                        <m:r>
                          <a:rPr lang="en-US" sz="4000" b="0" i="1" smtClean="0">
                            <a:effectLst>
                              <a:outerShdw blurRad="38100" dist="38100" dir="2700000" algn="tl">
                                <a:srgbClr val="000000">
                                  <a:alpha val="43137"/>
                                </a:srgbClr>
                              </a:outerShdw>
                            </a:effectLst>
                            <a:latin typeface="Cambria Math" panose="02040503050406030204" pitchFamily="18" charset="0"/>
                          </a:rPr>
                          <m:t>𝑛</m:t>
                        </m:r>
                        <m:r>
                          <a:rPr lang="en-US" sz="4000" b="0" i="1" smtClean="0">
                            <a:effectLst>
                              <a:outerShdw blurRad="38100" dist="38100" dir="2700000" algn="tl">
                                <a:srgbClr val="000000">
                                  <a:alpha val="43137"/>
                                </a:srgbClr>
                              </a:outerShdw>
                            </a:effectLst>
                            <a:latin typeface="Cambria Math" panose="02040503050406030204" pitchFamily="18" charset="0"/>
                          </a:rPr>
                          <m:t>,</m:t>
                        </m:r>
                        <m:r>
                          <a:rPr lang="en-US" sz="4000" b="0" i="1" smtClean="0">
                            <a:effectLst>
                              <a:outerShdw blurRad="38100" dist="38100" dir="2700000" algn="tl">
                                <a:srgbClr val="000000">
                                  <a:alpha val="43137"/>
                                </a:srgbClr>
                              </a:outerShdw>
                            </a:effectLst>
                            <a:latin typeface="Cambria Math" panose="02040503050406030204" pitchFamily="18" charset="0"/>
                          </a:rPr>
                          <m:t>𝑚</m:t>
                        </m:r>
                      </m:sub>
                    </m:sSub>
                    <m:r>
                      <a:rPr lang="en-US" sz="4000" b="0" i="1" smtClean="0">
                        <a:effectLst>
                          <a:outerShdw blurRad="38100" dist="38100" dir="2700000" algn="tl">
                            <a:srgbClr val="000000">
                              <a:alpha val="43137"/>
                            </a:srgbClr>
                          </a:outerShdw>
                        </a:effectLst>
                        <a:latin typeface="Cambria Math" panose="02040503050406030204" pitchFamily="18" charset="0"/>
                      </a:rPr>
                      <m:t>(</m:t>
                    </m:r>
                    <m:r>
                      <a:rPr lang="en-US" sz="4000" b="0" i="1" smtClean="0">
                        <a:effectLst>
                          <a:outerShdw blurRad="38100" dist="38100" dir="2700000" algn="tl">
                            <a:srgbClr val="000000">
                              <a:alpha val="43137"/>
                            </a:srgbClr>
                          </a:outerShdw>
                        </a:effectLst>
                        <a:latin typeface="Cambria Math" panose="02040503050406030204" pitchFamily="18" charset="0"/>
                      </a:rPr>
                      <m:t>𝜃</m:t>
                    </m:r>
                    <m:r>
                      <a:rPr lang="en-US" sz="4000" b="0" i="1" smtClean="0">
                        <a:effectLst>
                          <a:outerShdw blurRad="38100" dist="38100" dir="2700000" algn="tl">
                            <a:srgbClr val="000000">
                              <a:alpha val="43137"/>
                            </a:srgbClr>
                          </a:outerShdw>
                        </a:effectLst>
                        <a:latin typeface="Cambria Math" panose="02040503050406030204" pitchFamily="18" charset="0"/>
                      </a:rPr>
                      <m:t>)</m:t>
                    </m:r>
                  </m:oMath>
                </a14:m>
                <a:r>
                  <a:rPr lang="en-US" sz="4000" dirty="0">
                    <a:effectLst>
                      <a:outerShdw blurRad="38100" dist="38100" dir="2700000" algn="tl">
                        <a:srgbClr val="000000">
                          <a:alpha val="43137"/>
                        </a:srgbClr>
                      </a:outerShdw>
                    </a:effectLst>
                    <a:latin typeface="Rockwell" panose="02060603020205020403" pitchFamily="18" charset="0"/>
                  </a:rPr>
                  <a:t>)</a:t>
                </a:r>
                <a:endParaRPr lang="en-IN" sz="4000" dirty="0">
                  <a:effectLst>
                    <a:outerShdw blurRad="38100" dist="38100" dir="2700000" algn="tl">
                      <a:srgbClr val="000000">
                        <a:alpha val="43137"/>
                      </a:srgbClr>
                    </a:outerShdw>
                  </a:effectLst>
                  <a:latin typeface="Rockwell" panose="02060603020205020403" pitchFamily="18" charset="0"/>
                </a:endParaRPr>
              </a:p>
            </p:txBody>
          </p:sp>
        </mc:Choice>
        <mc:Fallback xmlns="">
          <p:sp>
            <p:nvSpPr>
              <p:cNvPr id="2" name="Title 1">
                <a:extLst>
                  <a:ext uri="{FF2B5EF4-FFF2-40B4-BE49-F238E27FC236}">
                    <a16:creationId xmlns:a16="http://schemas.microsoft.com/office/drawing/2014/main" id="{8C0B7702-4C2E-41FD-9313-3AFE288A385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B0108C-FAED-4E3A-BE6D-A5802F33E37A}"/>
                  </a:ext>
                </a:extLst>
              </p:cNvPr>
              <p:cNvSpPr>
                <a:spLocks noGrp="1"/>
              </p:cNvSpPr>
              <p:nvPr>
                <p:ph idx="1"/>
              </p:nvPr>
            </p:nvSpPr>
            <p:spPr>
              <a:xfrm>
                <a:off x="825794" y="1669340"/>
                <a:ext cx="10012680" cy="4545874"/>
              </a:xfrm>
            </p:spPr>
            <p:txBody>
              <a:bodyPr>
                <a:normAutofit fontScale="77500" lnSpcReduction="20000"/>
              </a:bodyPr>
              <a:lstStyle/>
              <a:p>
                <a:r>
                  <a:rPr lang="en-US" sz="2600" dirty="0">
                    <a:latin typeface="Footlight MT Light" panose="0204060206030A020304" pitchFamily="18" charset="0"/>
                  </a:rPr>
                  <a:t>Our case total sample size vary from 5 to 70 and </a:t>
                </a:r>
                <a14:m>
                  <m:oMath xmlns:m="http://schemas.openxmlformats.org/officeDocument/2006/math">
                    <m:r>
                      <a:rPr lang="en-US" sz="2600" b="0" i="1" smtClean="0">
                        <a:latin typeface="Cambria Math" panose="02040503050406030204" pitchFamily="18" charset="0"/>
                      </a:rPr>
                      <m:t>𝜃</m:t>
                    </m:r>
                    <m:r>
                      <a:rPr lang="en-US" sz="2600" b="0" i="1" smtClean="0">
                        <a:latin typeface="Cambria Math" panose="02040503050406030204" pitchFamily="18" charset="0"/>
                      </a:rPr>
                      <m:t> </m:t>
                    </m:r>
                  </m:oMath>
                </a14:m>
                <a:r>
                  <a:rPr lang="en-US" sz="2600" dirty="0">
                    <a:latin typeface="Footlight MT Light" panose="0204060206030A020304" pitchFamily="18" charset="0"/>
                  </a:rPr>
                  <a:t>is fixed.</a:t>
                </a:r>
              </a:p>
              <a:p>
                <a:r>
                  <a:rPr lang="en-US" sz="2600" dirty="0">
                    <a:latin typeface="Footlight MT Light" panose="0204060206030A020304" pitchFamily="18" charset="0"/>
                  </a:rPr>
                  <a:t>Result :</a:t>
                </a:r>
              </a:p>
              <a:p>
                <a:pPr marL="0" indent="0">
                  <a:buNone/>
                </a:pPr>
                <a:r>
                  <a:rPr lang="en-US" sz="2600" dirty="0">
                    <a:latin typeface="Footlight MT Light" panose="0204060206030A020304" pitchFamily="18"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oMath>
                </a14:m>
                <a:r>
                  <a:rPr lang="en-US" sz="2600" b="0" dirty="0">
                    <a:latin typeface="Footlight MT Light" panose="0204060206030A020304" pitchFamily="18" charset="0"/>
                  </a:rPr>
                  <a:t> is a test statistic for testing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𝐻</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 :  </m:t>
                    </m:r>
                    <m:r>
                      <a:rPr lang="en-US" sz="2600" b="0" i="1" smtClean="0">
                        <a:latin typeface="Cambria Math" panose="02040503050406030204" pitchFamily="18" charset="0"/>
                      </a:rPr>
                      <m:t>𝐹</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r>
                      <a:rPr lang="en-US" sz="2600" b="0" i="1" smtClean="0">
                        <a:latin typeface="Cambria Math" panose="02040503050406030204" pitchFamily="18" charset="0"/>
                      </a:rPr>
                      <m:t>𝐺</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oMath>
                </a14:m>
                <a:r>
                  <a:rPr lang="en-US" sz="2600" b="0" dirty="0">
                    <a:latin typeface="Footlight MT Light" panose="0204060206030A020304" pitchFamily="18" charset="0"/>
                  </a:rPr>
                  <a:t> against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𝐻</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𝐹</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𝑥</m:t>
                        </m:r>
                      </m:e>
                    </m:d>
                    <m:r>
                      <a:rPr lang="en-US" sz="2600" b="0" i="1" smtClean="0">
                        <a:latin typeface="Cambria Math" panose="02040503050406030204" pitchFamily="18" charset="0"/>
                      </a:rPr>
                      <m:t>≥</m:t>
                    </m:r>
                    <m:r>
                      <a:rPr lang="en-US" sz="2600" b="0" i="1" smtClean="0">
                        <a:latin typeface="Cambria Math" panose="02040503050406030204" pitchFamily="18" charset="0"/>
                      </a:rPr>
                      <m:t>𝐺</m:t>
                    </m:r>
                    <m:r>
                      <a:rPr lang="en-US" sz="2600" b="0" i="1" smtClean="0">
                        <a:latin typeface="Cambria Math" panose="02040503050406030204" pitchFamily="18" charset="0"/>
                      </a:rPr>
                      <m:t>(</m:t>
                    </m:r>
                    <m:r>
                      <a:rPr lang="en-US" sz="2600" b="0" i="1" smtClean="0">
                        <a:latin typeface="Cambria Math" panose="02040503050406030204" pitchFamily="18" charset="0"/>
                      </a:rPr>
                      <m:t>𝑥</m:t>
                    </m:r>
                    <m:r>
                      <a:rPr lang="en-US" sz="2600" b="0" i="1" smtClean="0">
                        <a:latin typeface="Cambria Math" panose="02040503050406030204" pitchFamily="18" charset="0"/>
                      </a:rPr>
                      <m:t>)</m:t>
                    </m:r>
                  </m:oMath>
                </a14:m>
                <a:r>
                  <a:rPr lang="en-US" sz="2600" b="0" dirty="0">
                    <a:latin typeface="Footlight MT Light" panose="0204060206030A020304" pitchFamily="18" charset="0"/>
                  </a:rPr>
                  <a:t> . So, we reject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𝐻</m:t>
                        </m:r>
                      </m:e>
                      <m:sub>
                        <m:r>
                          <a:rPr lang="en-US" sz="2600" b="0" i="1" smtClean="0">
                            <a:latin typeface="Cambria Math" panose="02040503050406030204" pitchFamily="18" charset="0"/>
                          </a:rPr>
                          <m:t>0</m:t>
                        </m:r>
                      </m:sub>
                    </m:sSub>
                  </m:oMath>
                </a14:m>
                <a:r>
                  <a:rPr lang="en-US" sz="2600" b="0" dirty="0">
                    <a:latin typeface="Footlight MT Light" panose="0204060206030A020304" pitchFamily="18" charset="0"/>
                  </a:rPr>
                  <a:t> for large values of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oMath>
                </a14:m>
                <a:r>
                  <a:rPr lang="en-US" sz="2600" b="0" dirty="0">
                    <a:latin typeface="Footlight MT Light" panose="0204060206030A020304" pitchFamily="18" charset="0"/>
                  </a:rPr>
                  <a:t> and satisfies the following </a:t>
                </a:r>
              </a:p>
              <a:p>
                <a:pPr marL="971550" lvl="1" indent="-514350">
                  <a:buFont typeface="+mj-lt"/>
                  <a:buAutoNum type="romanLcPeriod"/>
                </a:pP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r>
                      <a:rPr lang="en-US" sz="2600" b="0" i="1" smtClean="0">
                        <a:latin typeface="Cambria Math" panose="02040503050406030204" pitchFamily="18" charset="0"/>
                      </a:rPr>
                      <m:t> </m:t>
                    </m:r>
                    <m:groupChr>
                      <m:groupChrPr>
                        <m:chr m:val="→"/>
                        <m:vertJc m:val="bot"/>
                        <m:ctrlPr>
                          <a:rPr lang="en-US" sz="2600" b="0" i="1" smtClean="0">
                            <a:latin typeface="Cambria Math" panose="02040503050406030204" pitchFamily="18" charset="0"/>
                          </a:rPr>
                        </m:ctrlPr>
                      </m:groupChrPr>
                      <m:e>
                        <m:r>
                          <m:rPr>
                            <m:brk m:alnAt="2"/>
                          </m:rPr>
                          <a:rPr lang="en-US" sz="2600" b="0" i="1" smtClean="0">
                            <a:latin typeface="Cambria Math" panose="02040503050406030204" pitchFamily="18" charset="0"/>
                          </a:rPr>
                          <m:t>𝑝</m:t>
                        </m:r>
                      </m:e>
                    </m:groupCh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𝜇</m:t>
                        </m:r>
                      </m:e>
                      <m:sub>
                        <m:r>
                          <a:rPr lang="en-US" sz="2600" b="0" i="1" smtClean="0">
                            <a:latin typeface="Cambria Math" panose="02040503050406030204" pitchFamily="18" charset="0"/>
                            <a:ea typeface="Cambria Math" panose="02040503050406030204" pitchFamily="18" charset="0"/>
                          </a:rPr>
                          <m:t>𝐺</m:t>
                        </m:r>
                      </m:sub>
                    </m:sSub>
                    <m:r>
                      <a:rPr lang="en-US" sz="2600" b="0" i="1" smtClean="0">
                        <a:latin typeface="Cambria Math" panose="02040503050406030204" pitchFamily="18" charset="0"/>
                        <a:ea typeface="Cambria Math" panose="02040503050406030204" pitchFamily="18" charset="0"/>
                      </a:rPr>
                      <m:t>, </m:t>
                    </m:r>
                  </m:oMath>
                </a14:m>
                <a:r>
                  <a:rPr lang="en-US" sz="2600" b="0" dirty="0">
                    <a:latin typeface="Footlight MT Light" panose="0204060206030A020304" pitchFamily="18" charset="0"/>
                  </a:rPr>
                  <a:t>as </a:t>
                </a:r>
                <a14:m>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 → ∞</m:t>
                    </m:r>
                  </m:oMath>
                </a14:m>
                <a:r>
                  <a:rPr lang="en-US" sz="2600" b="0" dirty="0">
                    <a:latin typeface="Footlight MT Light" panose="0204060206030A020304" pitchFamily="18" charset="0"/>
                  </a:rPr>
                  <a:t> </a:t>
                </a:r>
              </a:p>
              <a:p>
                <a:pPr marL="971550" lvl="1" indent="-514350">
                  <a:buFont typeface="+mj-lt"/>
                  <a:buAutoNum type="romanLcPeriod"/>
                </a:pPr>
                <a:r>
                  <a:rPr lang="en-US" sz="2600" i="1" dirty="0">
                    <a:latin typeface="Footlight MT Light" panose="0204060206030A020304" pitchFamily="18"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𝐺</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0</m:t>
                        </m:r>
                      </m:sub>
                    </m:sSub>
                  </m:oMath>
                </a14:m>
                <a:r>
                  <a:rPr lang="en-US" sz="2600" dirty="0">
                    <a:latin typeface="Footlight MT Light" panose="0204060206030A020304" pitchFamily="18" charset="0"/>
                  </a:rPr>
                  <a:t> </a:t>
                </a:r>
                <a14:m>
                  <m:oMath xmlns:m="http://schemas.openxmlformats.org/officeDocument/2006/math">
                    <m:r>
                      <a:rPr lang="en-US" sz="2600" i="1" dirty="0">
                        <a:latin typeface="Cambria Math" panose="02040503050406030204" pitchFamily="18" charset="0"/>
                      </a:rPr>
                      <m:t>∀ </m:t>
                    </m:r>
                    <m:r>
                      <a:rPr lang="en-US" sz="2600" i="1" dirty="0">
                        <a:latin typeface="Cambria Math" panose="02040503050406030204" pitchFamily="18" charset="0"/>
                      </a:rPr>
                      <m:t>𝐺</m:t>
                    </m:r>
                    <m:r>
                      <a:rPr lang="en-US" sz="2600" i="1" dirty="0">
                        <a:latin typeface="Cambria Math" panose="02040503050406030204" pitchFamily="18" charset="0"/>
                      </a:rPr>
                      <m:t>∈</m:t>
                    </m:r>
                    <m:sSub>
                      <m:sSubPr>
                        <m:ctrlPr>
                          <a:rPr lang="en-US" sz="2600" i="1" dirty="0">
                            <a:latin typeface="Cambria Math" panose="02040503050406030204" pitchFamily="18" charset="0"/>
                          </a:rPr>
                        </m:ctrlPr>
                      </m:sSubPr>
                      <m:e>
                        <m:r>
                          <m:rPr>
                            <m:sty m:val="p"/>
                          </m:rPr>
                          <a:rPr lang="en-US" sz="2600" dirty="0">
                            <a:latin typeface="Cambria Math" panose="02040503050406030204" pitchFamily="18" charset="0"/>
                          </a:rPr>
                          <m:t>Ω</m:t>
                        </m:r>
                      </m:e>
                      <m:sub>
                        <m:r>
                          <a:rPr lang="en-US" sz="2600" i="1" dirty="0">
                            <a:latin typeface="Cambria Math" panose="02040503050406030204" pitchFamily="18" charset="0"/>
                          </a:rPr>
                          <m:t>0</m:t>
                        </m:r>
                      </m:sub>
                    </m:sSub>
                  </m:oMath>
                </a14:m>
                <a:r>
                  <a:rPr lang="en-US" sz="2600" dirty="0">
                    <a:latin typeface="Footlight MT Light" panose="0204060206030A020304" pitchFamily="18" charset="0"/>
                  </a:rPr>
                  <a:t> and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𝐺</m:t>
                        </m:r>
                      </m:sub>
                    </m:sSub>
                    <m:r>
                      <a:rPr lang="en-US" sz="2600" i="1">
                        <a:latin typeface="Cambria Math" panose="02040503050406030204" pitchFamily="18" charset="0"/>
                      </a:rPr>
                      <m:t>&gt;</m:t>
                    </m:r>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0</m:t>
                        </m:r>
                      </m:sub>
                    </m:sSub>
                  </m:oMath>
                </a14:m>
                <a:r>
                  <a:rPr lang="en-US" sz="2600" dirty="0">
                    <a:latin typeface="Footlight MT Light" panose="0204060206030A020304" pitchFamily="18" charset="0"/>
                  </a:rPr>
                  <a:t> </a:t>
                </a:r>
                <a14:m>
                  <m:oMath xmlns:m="http://schemas.openxmlformats.org/officeDocument/2006/math">
                    <m:r>
                      <a:rPr lang="en-US" sz="2600" i="1" dirty="0">
                        <a:latin typeface="Cambria Math" panose="02040503050406030204" pitchFamily="18" charset="0"/>
                      </a:rPr>
                      <m:t>∀ </m:t>
                    </m:r>
                    <m:r>
                      <a:rPr lang="en-US" sz="2600" i="1" dirty="0">
                        <a:latin typeface="Cambria Math" panose="02040503050406030204" pitchFamily="18" charset="0"/>
                      </a:rPr>
                      <m:t>𝐺</m:t>
                    </m:r>
                    <m:r>
                      <a:rPr lang="en-US" sz="2600" i="1" dirty="0">
                        <a:latin typeface="Cambria Math" panose="02040503050406030204" pitchFamily="18" charset="0"/>
                      </a:rPr>
                      <m:t>∈</m:t>
                    </m:r>
                    <m:sSub>
                      <m:sSubPr>
                        <m:ctrlPr>
                          <a:rPr lang="en-US" sz="2600" i="1" dirty="0">
                            <a:latin typeface="Cambria Math" panose="02040503050406030204" pitchFamily="18" charset="0"/>
                          </a:rPr>
                        </m:ctrlPr>
                      </m:sSubPr>
                      <m:e>
                        <m:r>
                          <m:rPr>
                            <m:sty m:val="p"/>
                          </m:rPr>
                          <a:rPr lang="en-US" sz="2600" dirty="0">
                            <a:latin typeface="Cambria Math" panose="02040503050406030204" pitchFamily="18" charset="0"/>
                          </a:rPr>
                          <m:t>Ω</m:t>
                        </m:r>
                      </m:e>
                      <m:sub>
                        <m:r>
                          <a:rPr lang="en-US" sz="2600" i="1" dirty="0">
                            <a:latin typeface="Cambria Math" panose="02040503050406030204" pitchFamily="18" charset="0"/>
                          </a:rPr>
                          <m:t>1</m:t>
                        </m:r>
                      </m:sub>
                    </m:sSub>
                    <m:r>
                      <a:rPr lang="en-US" sz="2600" i="1" dirty="0">
                        <a:latin typeface="Cambria Math" panose="02040503050406030204" pitchFamily="18" charset="0"/>
                      </a:rPr>
                      <m:t> </m:t>
                    </m:r>
                  </m:oMath>
                </a14:m>
                <a:endParaRPr lang="en-US" sz="2600" dirty="0">
                  <a:latin typeface="Footlight MT Light" panose="0204060206030A020304" pitchFamily="18" charset="0"/>
                </a:endParaRPr>
              </a:p>
              <a:p>
                <a:pPr marL="457200" lvl="1" indent="0">
                  <a:buNone/>
                </a:pPr>
                <a:endParaRPr lang="en-US" sz="2600" b="0" dirty="0">
                  <a:latin typeface="Footlight MT Light" panose="0204060206030A020304" pitchFamily="18" charset="0"/>
                </a:endParaRPr>
              </a:p>
              <a:p>
                <a:pPr marL="0" indent="0">
                  <a:buNone/>
                </a:pPr>
                <a:r>
                  <a:rPr lang="en-US" sz="2600" b="0" dirty="0">
                    <a:latin typeface="Footlight MT Light" panose="0204060206030A020304" pitchFamily="18" charset="0"/>
                  </a:rPr>
                  <a:t>Suppose there is a constant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𝜎</m:t>
                        </m:r>
                      </m:e>
                      <m:sub>
                        <m:r>
                          <a:rPr lang="en-US" sz="2600" b="0" i="1" smtClean="0">
                            <a:latin typeface="Cambria Math" panose="02040503050406030204" pitchFamily="18" charset="0"/>
                          </a:rPr>
                          <m:t>𝑜</m:t>
                        </m:r>
                      </m:sub>
                    </m:sSub>
                  </m:oMath>
                </a14:m>
                <a:r>
                  <a:rPr lang="en-US" sz="2600" b="0" dirty="0">
                    <a:latin typeface="Footlight MT Light" panose="0204060206030A020304" pitchFamily="18" charset="0"/>
                  </a:rPr>
                  <a:t> such that </a:t>
                </a:r>
              </a:p>
              <a:p>
                <a:pPr marL="0" indent="0">
                  <a:buNone/>
                </a:pPr>
                <a:r>
                  <a:rPr lang="en-US" sz="2600" dirty="0">
                    <a:latin typeface="Footlight MT Light" panose="0204060206030A020304" pitchFamily="18" charset="0"/>
                  </a:rPr>
                  <a:t>     </a:t>
                </a:r>
                <a14:m>
                  <m:oMath xmlns:m="http://schemas.openxmlformats.org/officeDocument/2006/math">
                    <m:rad>
                      <m:radPr>
                        <m:degHide m:val="on"/>
                        <m:ctrlPr>
                          <a:rPr lang="en-US" sz="2600" b="0" i="1" smtClean="0">
                            <a:latin typeface="Cambria Math" panose="02040503050406030204" pitchFamily="18" charset="0"/>
                          </a:rPr>
                        </m:ctrlPr>
                      </m:radPr>
                      <m:deg/>
                      <m:e>
                        <m:r>
                          <a:rPr lang="en-US" sz="2600" b="0" i="1" smtClean="0">
                            <a:latin typeface="Cambria Math" panose="02040503050406030204" pitchFamily="18" charset="0"/>
                          </a:rPr>
                          <m:t>𝑛</m:t>
                        </m:r>
                      </m:e>
                    </m:rad>
                    <m:d>
                      <m:dPr>
                        <m:ctrlPr>
                          <a:rPr lang="en-US" sz="2600" b="0" i="1" smtClean="0">
                            <a:latin typeface="Cambria Math" panose="02040503050406030204" pitchFamily="18" charset="0"/>
                          </a:rPr>
                        </m:ctrlPr>
                      </m:dPr>
                      <m:e>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𝜇</m:t>
                                </m:r>
                              </m:e>
                              <m:sub>
                                <m:r>
                                  <a:rPr lang="en-US" sz="2600" i="1">
                                    <a:latin typeface="Cambria Math" panose="02040503050406030204" pitchFamily="18" charset="0"/>
                                  </a:rPr>
                                  <m:t>𝑜</m:t>
                                </m:r>
                              </m:sub>
                            </m:sSub>
                          </m:num>
                          <m:den>
                            <m:sSub>
                              <m:sSubPr>
                                <m:ctrlPr>
                                  <a:rPr lang="en-US" sz="2600" i="1">
                                    <a:latin typeface="Cambria Math" panose="02040503050406030204" pitchFamily="18" charset="0"/>
                                  </a:rPr>
                                </m:ctrlPr>
                              </m:sSubPr>
                              <m:e>
                                <m:r>
                                  <a:rPr lang="en-US" sz="2600" i="1">
                                    <a:latin typeface="Cambria Math" panose="02040503050406030204" pitchFamily="18" charset="0"/>
                                  </a:rPr>
                                  <m:t>𝜎</m:t>
                                </m:r>
                              </m:e>
                              <m:sub>
                                <m:r>
                                  <a:rPr lang="en-US" sz="2600" i="1">
                                    <a:latin typeface="Cambria Math" panose="02040503050406030204" pitchFamily="18" charset="0"/>
                                  </a:rPr>
                                  <m:t>𝑜</m:t>
                                </m:r>
                              </m:sub>
                            </m:sSub>
                          </m:den>
                        </m:f>
                      </m:e>
                    </m:d>
                    <m:r>
                      <a:rPr lang="en-US" sz="2600" b="0" i="0" smtClean="0">
                        <a:latin typeface="Cambria Math" panose="02040503050406030204" pitchFamily="18" charset="0"/>
                      </a:rPr>
                      <m:t> </m:t>
                    </m:r>
                    <m:groupChr>
                      <m:groupChrPr>
                        <m:chr m:val="→"/>
                        <m:vertJc m:val="bot"/>
                        <m:ctrlPr>
                          <a:rPr lang="en-US" sz="2600" b="0" i="1" smtClean="0">
                            <a:latin typeface="Cambria Math" panose="02040503050406030204" pitchFamily="18" charset="0"/>
                          </a:rPr>
                        </m:ctrlPr>
                      </m:groupChrPr>
                      <m:e>
                        <m:r>
                          <m:rPr>
                            <m:brk m:alnAt="2"/>
                          </m:rPr>
                          <a:rPr lang="en-US" sz="2600" b="0" i="1" smtClean="0">
                            <a:latin typeface="Cambria Math" panose="02040503050406030204" pitchFamily="18" charset="0"/>
                          </a:rPr>
                          <m:t>𝑑</m:t>
                        </m:r>
                      </m:e>
                    </m:groupChr>
                  </m:oMath>
                </a14:m>
                <a:r>
                  <a:rPr lang="en-US" sz="2600" b="0" dirty="0">
                    <a:latin typeface="Footlight MT Light" panose="0204060206030A020304" pitchFamily="18" charset="0"/>
                  </a:rPr>
                  <a:t> </a:t>
                </a:r>
                <a14:m>
                  <m:oMath xmlns:m="http://schemas.openxmlformats.org/officeDocument/2006/math">
                    <m:r>
                      <a:rPr lang="en-US" sz="2600" b="0" i="1" dirty="0" smtClean="0">
                        <a:latin typeface="Cambria Math" panose="02040503050406030204" pitchFamily="18" charset="0"/>
                      </a:rPr>
                      <m:t>𝑁</m:t>
                    </m:r>
                    <m:d>
                      <m:dPr>
                        <m:ctrlPr>
                          <a:rPr lang="en-US" sz="2600" b="0" i="1" dirty="0" smtClean="0">
                            <a:latin typeface="Cambria Math" panose="02040503050406030204" pitchFamily="18" charset="0"/>
                          </a:rPr>
                        </m:ctrlPr>
                      </m:dPr>
                      <m:e>
                        <m:r>
                          <a:rPr lang="en-US" sz="2600" b="0" i="1" dirty="0" smtClean="0">
                            <a:latin typeface="Cambria Math" panose="02040503050406030204" pitchFamily="18" charset="0"/>
                          </a:rPr>
                          <m:t>0,1</m:t>
                        </m:r>
                      </m:e>
                    </m:d>
                  </m:oMath>
                </a14:m>
                <a:r>
                  <a:rPr lang="en-US" sz="2600" b="0" dirty="0">
                    <a:latin typeface="Footlight MT Light" panose="0204060206030A020304" pitchFamily="18" charset="0"/>
                  </a:rPr>
                  <a:t>  </a:t>
                </a:r>
                <a14:m>
                  <m:oMath xmlns:m="http://schemas.openxmlformats.org/officeDocument/2006/math">
                    <m:r>
                      <a:rPr lang="en-US" sz="2600" b="0" i="1" smtClean="0">
                        <a:latin typeface="Cambria Math" panose="02040503050406030204" pitchFamily="18" charset="0"/>
                      </a:rPr>
                      <m:t>∀</m:t>
                    </m:r>
                    <m:r>
                      <a:rPr lang="en-US" sz="2600" b="0" i="1" smtClean="0">
                        <a:latin typeface="Cambria Math" panose="02040503050406030204" pitchFamily="18" charset="0"/>
                      </a:rPr>
                      <m:t>𝐺</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m:rPr>
                            <m:sty m:val="p"/>
                          </m:rPr>
                          <a:rPr lang="en-US" sz="2600" b="0" i="0" smtClean="0">
                            <a:latin typeface="Cambria Math" panose="02040503050406030204" pitchFamily="18" charset="0"/>
                          </a:rPr>
                          <m:t>Ω</m:t>
                        </m:r>
                      </m:e>
                      <m:sub>
                        <m:r>
                          <a:rPr lang="en-US" sz="2600" b="0" i="1" smtClean="0">
                            <a:latin typeface="Cambria Math" panose="02040503050406030204" pitchFamily="18" charset="0"/>
                          </a:rPr>
                          <m:t>𝑜</m:t>
                        </m:r>
                      </m:sub>
                    </m:sSub>
                  </m:oMath>
                </a14:m>
                <a:endParaRPr lang="en-US" sz="2600" b="0" dirty="0">
                  <a:latin typeface="Footlight MT Light" panose="0204060206030A020304" pitchFamily="18" charset="0"/>
                </a:endParaRPr>
              </a:p>
              <a:p>
                <a:pPr marL="0" indent="0">
                  <a:buNone/>
                </a:pPr>
                <a:r>
                  <a:rPr lang="en-IN" sz="2600" dirty="0">
                    <a:latin typeface="Footlight MT Light" panose="0204060206030A020304" pitchFamily="18" charset="0"/>
                  </a:rPr>
                  <a:t>Then </a:t>
                </a:r>
                <a14:m>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 </m:t>
                    </m:r>
                  </m:oMath>
                </a14:m>
                <a:r>
                  <a:rPr lang="en-IN" sz="2600" dirty="0">
                    <a:latin typeface="Footlight MT Light" panose="0204060206030A020304" pitchFamily="18" charset="0"/>
                  </a:rPr>
                  <a:t>a sequence of critical values </a:t>
                </a:r>
                <a14:m>
                  <m:oMath xmlns:m="http://schemas.openxmlformats.org/officeDocument/2006/math">
                    <m:sSub>
                      <m:sSubPr>
                        <m:ctrlPr>
                          <a:rPr lang="en-US" sz="2600" b="0" i="1" smtClean="0">
                            <a:latin typeface="Cambria Math" panose="02040503050406030204" pitchFamily="18" charset="0"/>
                          </a:rPr>
                        </m:ctrlPr>
                      </m:sSubPr>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𝑛</m:t>
                                </m:r>
                              </m:sub>
                            </m:sSub>
                          </m:e>
                        </m:d>
                      </m:e>
                      <m:sub>
                        <m:r>
                          <a:rPr lang="en-US" sz="2600" b="0" i="1" smtClean="0">
                            <a:latin typeface="Cambria Math" panose="02040503050406030204" pitchFamily="18" charset="0"/>
                          </a:rPr>
                          <m:t>𝑛</m:t>
                        </m:r>
                        <m:r>
                          <a:rPr lang="en-US" sz="2600" b="0" i="1" smtClean="0">
                            <a:latin typeface="Cambria Math" panose="02040503050406030204" pitchFamily="18" charset="0"/>
                          </a:rPr>
                          <m:t>≥1</m:t>
                        </m:r>
                      </m:sub>
                    </m:sSub>
                  </m:oMath>
                </a14:m>
                <a:r>
                  <a:rPr lang="en-IN" sz="2600" dirty="0">
                    <a:latin typeface="Footlight MT Light" panose="0204060206030A020304" pitchFamily="18" charset="0"/>
                  </a:rPr>
                  <a:t> such that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oMath>
                </a14:m>
                <a:r>
                  <a:rPr lang="en-IN" sz="2600" dirty="0">
                    <a:latin typeface="Footlight MT Light" panose="0204060206030A020304" pitchFamily="18" charset="0"/>
                  </a:rPr>
                  <a:t> is asymptotically size </a:t>
                </a:r>
                <a14:m>
                  <m:oMath xmlns:m="http://schemas.openxmlformats.org/officeDocument/2006/math">
                    <m:r>
                      <a:rPr lang="en-US" sz="2600" b="0" i="1" smtClean="0">
                        <a:latin typeface="Cambria Math" panose="02040503050406030204" pitchFamily="18" charset="0"/>
                      </a:rPr>
                      <m:t>𝛼</m:t>
                    </m:r>
                  </m:oMath>
                </a14:m>
                <a:r>
                  <a:rPr lang="en-IN" sz="2600" dirty="0">
                    <a:latin typeface="Footlight MT Light" panose="0204060206030A020304" pitchFamily="18" charset="0"/>
                  </a:rPr>
                  <a:t> and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𝑃</m:t>
                        </m:r>
                      </m:e>
                      <m:sub>
                        <m:r>
                          <a:rPr lang="en-US" sz="2600" b="0" i="1" smtClean="0">
                            <a:latin typeface="Cambria Math" panose="02040503050406030204" pitchFamily="18" charset="0"/>
                          </a:rPr>
                          <m:t>𝐺</m:t>
                        </m:r>
                      </m:sub>
                    </m:sSub>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𝑈</m:t>
                            </m:r>
                          </m:e>
                          <m:sub>
                            <m:r>
                              <a:rPr lang="en-US" sz="2600" b="0" i="1" smtClean="0">
                                <a:latin typeface="Cambria Math" panose="02040503050406030204" pitchFamily="18" charset="0"/>
                              </a:rPr>
                              <m:t>𝑛</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𝑛</m:t>
                            </m:r>
                          </m:sub>
                        </m:sSub>
                      </m:e>
                    </m:d>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1 </m:t>
                    </m:r>
                  </m:oMath>
                </a14:m>
                <a:r>
                  <a:rPr lang="en-IN" sz="2600" dirty="0">
                    <a:latin typeface="Footlight MT Light" panose="0204060206030A020304" pitchFamily="18" charset="0"/>
                  </a:rPr>
                  <a:t>as </a:t>
                </a:r>
                <a14:m>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 →∞ ∀ </m:t>
                    </m:r>
                    <m:r>
                      <a:rPr lang="en-US" sz="2600" b="0" i="1" smtClean="0">
                        <a:latin typeface="Cambria Math" panose="02040503050406030204" pitchFamily="18" charset="0"/>
                        <a:ea typeface="Cambria Math" panose="02040503050406030204" pitchFamily="18" charset="0"/>
                      </a:rPr>
                      <m:t>𝐺</m:t>
                    </m:r>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m:rPr>
                            <m:sty m:val="p"/>
                          </m:rPr>
                          <a:rPr lang="en-US" sz="2600" b="0" i="0" smtClean="0">
                            <a:latin typeface="Cambria Math" panose="02040503050406030204" pitchFamily="18" charset="0"/>
                            <a:ea typeface="Cambria Math" panose="02040503050406030204" pitchFamily="18" charset="0"/>
                          </a:rPr>
                          <m:t>Ω</m:t>
                        </m:r>
                      </m:e>
                      <m:sub>
                        <m:r>
                          <a:rPr lang="en-US" sz="2600" b="0" i="1" smtClean="0">
                            <a:latin typeface="Cambria Math" panose="02040503050406030204" pitchFamily="18" charset="0"/>
                            <a:ea typeface="Cambria Math" panose="02040503050406030204" pitchFamily="18" charset="0"/>
                          </a:rPr>
                          <m:t>1</m:t>
                        </m:r>
                      </m:sub>
                    </m:sSub>
                  </m:oMath>
                </a14:m>
                <a:endParaRPr lang="en-IN" sz="2600" dirty="0">
                  <a:latin typeface="Footlight MT Light" panose="0204060206030A020304" pitchFamily="18" charset="0"/>
                </a:endParaRPr>
              </a:p>
              <a:p>
                <a:r>
                  <a:rPr lang="en-IN" sz="2600" dirty="0">
                    <a:latin typeface="Footlight MT Light" panose="0204060206030A020304" pitchFamily="18" charset="0"/>
                  </a:rPr>
                  <a:t>From simulation study we explore this fact.</a:t>
                </a:r>
              </a:p>
              <a:p>
                <a:r>
                  <a:rPr lang="en-IN" sz="2600" dirty="0">
                    <a:latin typeface="Footlight MT Light" panose="0204060206030A020304" pitchFamily="18" charset="0"/>
                  </a:rPr>
                  <a:t>Here we also plot the parametric counterpart of power function and see the difference. </a:t>
                </a:r>
              </a:p>
              <a:p>
                <a:pPr marL="0" indent="0">
                  <a:buNone/>
                </a:pPr>
                <a:endParaRPr lang="en-IN" sz="2400" dirty="0"/>
              </a:p>
            </p:txBody>
          </p:sp>
        </mc:Choice>
        <mc:Fallback xmlns="">
          <p:sp>
            <p:nvSpPr>
              <p:cNvPr id="3" name="Content Placeholder 2">
                <a:extLst>
                  <a:ext uri="{FF2B5EF4-FFF2-40B4-BE49-F238E27FC236}">
                    <a16:creationId xmlns:a16="http://schemas.microsoft.com/office/drawing/2014/main" id="{E4B0108C-FAED-4E3A-BE6D-A5802F33E37A}"/>
                  </a:ext>
                </a:extLst>
              </p:cNvPr>
              <p:cNvSpPr>
                <a:spLocks noGrp="1" noRot="1" noChangeAspect="1" noMove="1" noResize="1" noEditPoints="1" noAdjustHandles="1" noChangeArrowheads="1" noChangeShapeType="1" noTextEdit="1"/>
              </p:cNvSpPr>
              <p:nvPr>
                <p:ph idx="1"/>
              </p:nvPr>
            </p:nvSpPr>
            <p:spPr>
              <a:xfrm>
                <a:off x="825794" y="1669340"/>
                <a:ext cx="10012680" cy="4545874"/>
              </a:xfrm>
              <a:blipFill>
                <a:blip r:embed="rId3"/>
                <a:stretch>
                  <a:fillRect l="-609" t="-2145"/>
                </a:stretch>
              </a:blipFill>
            </p:spPr>
            <p:txBody>
              <a:bodyPr/>
              <a:lstStyle/>
              <a:p>
                <a:r>
                  <a:rPr lang="en-IN">
                    <a:noFill/>
                  </a:rPr>
                  <a:t> </a:t>
                </a:r>
              </a:p>
            </p:txBody>
          </p:sp>
        </mc:Fallback>
      </mc:AlternateContent>
    </p:spTree>
    <p:extLst>
      <p:ext uri="{BB962C8B-B14F-4D97-AF65-F5344CB8AC3E}">
        <p14:creationId xmlns:p14="http://schemas.microsoft.com/office/powerpoint/2010/main" val="390391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684ADE-0A42-46B0-95A8-46AF1B946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5" y="371471"/>
            <a:ext cx="5545919" cy="569462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A046B05-A4AE-4424-89DA-5B47525F1500}"/>
                  </a:ext>
                </a:extLst>
              </p:cNvPr>
              <p:cNvSpPr txBox="1"/>
              <p:nvPr/>
            </p:nvSpPr>
            <p:spPr>
              <a:xfrm>
                <a:off x="8396654" y="2136531"/>
                <a:ext cx="1450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=1</m:t>
                      </m:r>
                    </m:oMath>
                  </m:oMathPara>
                </a14:m>
                <a:endParaRPr lang="en-IN" dirty="0"/>
              </a:p>
            </p:txBody>
          </p:sp>
        </mc:Choice>
        <mc:Fallback xmlns="">
          <p:sp>
            <p:nvSpPr>
              <p:cNvPr id="11" name="TextBox 10">
                <a:extLst>
                  <a:ext uri="{FF2B5EF4-FFF2-40B4-BE49-F238E27FC236}">
                    <a16:creationId xmlns:a16="http://schemas.microsoft.com/office/drawing/2014/main" id="{9A046B05-A4AE-4424-89DA-5B47525F1500}"/>
                  </a:ext>
                </a:extLst>
              </p:cNvPr>
              <p:cNvSpPr txBox="1">
                <a:spLocks noRot="1" noChangeAspect="1" noMove="1" noResize="1" noEditPoints="1" noAdjustHandles="1" noChangeArrowheads="1" noChangeShapeType="1" noTextEdit="1"/>
              </p:cNvSpPr>
              <p:nvPr/>
            </p:nvSpPr>
            <p:spPr>
              <a:xfrm>
                <a:off x="8396654" y="2136531"/>
                <a:ext cx="1450731" cy="369332"/>
              </a:xfrm>
              <a:prstGeom prst="rect">
                <a:avLst/>
              </a:prstGeom>
              <a:blipFill>
                <a:blip r:embed="rId3"/>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FA1C2D5E-5A33-43E6-BF26-DAC9E1316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001" y="345600"/>
            <a:ext cx="5545919" cy="5694626"/>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0F5AD2-2C92-4EB7-8EC5-D74E3DE9A51E}"/>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=1</m:t>
                      </m:r>
                    </m:oMath>
                  </m:oMathPara>
                </a14:m>
                <a:endParaRPr lang="en-IN" dirty="0"/>
              </a:p>
            </p:txBody>
          </p:sp>
        </mc:Choice>
        <mc:Fallback xmlns="">
          <p:sp>
            <p:nvSpPr>
              <p:cNvPr id="6" name="TextBox 5">
                <a:extLst>
                  <a:ext uri="{FF2B5EF4-FFF2-40B4-BE49-F238E27FC236}">
                    <a16:creationId xmlns:a16="http://schemas.microsoft.com/office/drawing/2014/main" id="{2C0F5AD2-2C92-4EB7-8EC5-D74E3DE9A51E}"/>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788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F58525-63FB-4D8C-A0B4-28DDB4A3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2" y="310763"/>
            <a:ext cx="5754841" cy="59091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=2</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3"/>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9276CD7-1CF4-4CD5-A1B1-5105E4256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420" y="345598"/>
            <a:ext cx="5754841" cy="59091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9DCF1D4-F325-408F-AB2A-62969BA15433}"/>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=2</m:t>
                      </m:r>
                    </m:oMath>
                  </m:oMathPara>
                </a14:m>
                <a:endParaRPr lang="en-IN" dirty="0"/>
              </a:p>
            </p:txBody>
          </p:sp>
        </mc:Choice>
        <mc:Fallback xmlns="">
          <p:sp>
            <p:nvSpPr>
              <p:cNvPr id="6" name="TextBox 5">
                <a:extLst>
                  <a:ext uri="{FF2B5EF4-FFF2-40B4-BE49-F238E27FC236}">
                    <a16:creationId xmlns:a16="http://schemas.microsoft.com/office/drawing/2014/main" id="{19DCF1D4-F325-408F-AB2A-62969BA15433}"/>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6751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9532181-F54D-4F24-A69F-45B880C95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03" y="310763"/>
            <a:ext cx="5549352" cy="5698151"/>
          </a:xfrm>
          <a:prstGeom prst="rect">
            <a:avLst/>
          </a:prstGeom>
        </p:spPr>
      </p:pic>
      <p:pic>
        <p:nvPicPr>
          <p:cNvPr id="4" name="Picture 3">
            <a:extLst>
              <a:ext uri="{FF2B5EF4-FFF2-40B4-BE49-F238E27FC236}">
                <a16:creationId xmlns:a16="http://schemas.microsoft.com/office/drawing/2014/main" id="{61477AB8-2A29-4BE3-AD51-1D08C2A42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243" y="310764"/>
            <a:ext cx="5549352" cy="569815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E4AE81-6B08-4DED-A5D6-5CD7F2E7C59F}"/>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=3</m:t>
                      </m:r>
                    </m:oMath>
                  </m:oMathPara>
                </a14:m>
                <a:endParaRPr lang="en-IN" dirty="0"/>
              </a:p>
            </p:txBody>
          </p:sp>
        </mc:Choice>
        <mc:Fallback xmlns="">
          <p:sp>
            <p:nvSpPr>
              <p:cNvPr id="5" name="TextBox 4">
                <a:extLst>
                  <a:ext uri="{FF2B5EF4-FFF2-40B4-BE49-F238E27FC236}">
                    <a16:creationId xmlns:a16="http://schemas.microsoft.com/office/drawing/2014/main" id="{30E4AE81-6B08-4DED-A5D6-5CD7F2E7C59F}"/>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3203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=4</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BEF8CA6-8812-4140-ABBC-6FAEBCF2B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70" y="302138"/>
            <a:ext cx="5752818" cy="5907073"/>
          </a:xfrm>
          <a:prstGeom prst="rect">
            <a:avLst/>
          </a:prstGeom>
        </p:spPr>
      </p:pic>
      <p:pic>
        <p:nvPicPr>
          <p:cNvPr id="3" name="Picture 2">
            <a:extLst>
              <a:ext uri="{FF2B5EF4-FFF2-40B4-BE49-F238E27FC236}">
                <a16:creationId xmlns:a16="http://schemas.microsoft.com/office/drawing/2014/main" id="{6A7079CB-DD82-4D34-8B9B-57811A375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430" y="336889"/>
            <a:ext cx="5752818" cy="590707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E05727-E86C-4B90-A2A4-6DBB56777B0A}"/>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=4</m:t>
                      </m:r>
                    </m:oMath>
                  </m:oMathPara>
                </a14:m>
                <a:endParaRPr lang="en-IN" dirty="0"/>
              </a:p>
            </p:txBody>
          </p:sp>
        </mc:Choice>
        <mc:Fallback xmlns="">
          <p:sp>
            <p:nvSpPr>
              <p:cNvPr id="6" name="TextBox 5">
                <a:extLst>
                  <a:ext uri="{FF2B5EF4-FFF2-40B4-BE49-F238E27FC236}">
                    <a16:creationId xmlns:a16="http://schemas.microsoft.com/office/drawing/2014/main" id="{A8E05727-E86C-4B90-A2A4-6DBB56777B0A}"/>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3145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=5</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4D765AE2-287B-4343-B483-C8DC26E65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8" y="406643"/>
            <a:ext cx="5841840" cy="5998482"/>
          </a:xfrm>
          <a:prstGeom prst="rect">
            <a:avLst/>
          </a:prstGeom>
        </p:spPr>
      </p:pic>
      <p:pic>
        <p:nvPicPr>
          <p:cNvPr id="4" name="Picture 3">
            <a:extLst>
              <a:ext uri="{FF2B5EF4-FFF2-40B4-BE49-F238E27FC236}">
                <a16:creationId xmlns:a16="http://schemas.microsoft.com/office/drawing/2014/main" id="{6800AAB9-2321-4799-961B-F8F3B554D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3007" y="397853"/>
            <a:ext cx="5841840" cy="59984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5B0647-6BFC-4B05-9277-178790A5F165}"/>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=5</m:t>
                      </m:r>
                    </m:oMath>
                  </m:oMathPara>
                </a14:m>
                <a:endParaRPr lang="en-IN" dirty="0"/>
              </a:p>
            </p:txBody>
          </p:sp>
        </mc:Choice>
        <mc:Fallback xmlns="">
          <p:sp>
            <p:nvSpPr>
              <p:cNvPr id="6" name="TextBox 5">
                <a:extLst>
                  <a:ext uri="{FF2B5EF4-FFF2-40B4-BE49-F238E27FC236}">
                    <a16:creationId xmlns:a16="http://schemas.microsoft.com/office/drawing/2014/main" id="{345B0647-6BFC-4B05-9277-178790A5F165}"/>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3337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7FF7F4DF-C508-49B5-9E43-89DD2C671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842" y="476230"/>
            <a:ext cx="5659045" cy="5810785"/>
          </a:xfrm>
          <a:prstGeom prst="rect">
            <a:avLst/>
          </a:prstGeom>
        </p:spPr>
      </p:pic>
      <p:pic>
        <p:nvPicPr>
          <p:cNvPr id="3" name="Picture 2">
            <a:extLst>
              <a:ext uri="{FF2B5EF4-FFF2-40B4-BE49-F238E27FC236}">
                <a16:creationId xmlns:a16="http://schemas.microsoft.com/office/drawing/2014/main" id="{021619E2-8036-4F46-A486-46782CFDE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009" y="467524"/>
            <a:ext cx="5659045" cy="58107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BF4259-B9C6-460F-807D-8D0D4DD09A2D}"/>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m:t>
                      </m:r>
                    </m:oMath>
                  </m:oMathPara>
                </a14:m>
                <a:endParaRPr lang="en-IN" dirty="0"/>
              </a:p>
            </p:txBody>
          </p:sp>
        </mc:Choice>
        <mc:Fallback xmlns="">
          <p:sp>
            <p:nvSpPr>
              <p:cNvPr id="6" name="TextBox 5">
                <a:extLst>
                  <a:ext uri="{FF2B5EF4-FFF2-40B4-BE49-F238E27FC236}">
                    <a16:creationId xmlns:a16="http://schemas.microsoft.com/office/drawing/2014/main" id="{76BF4259-B9C6-460F-807D-8D0D4DD09A2D}"/>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54864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=7</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C84F7AA7-FA32-4F34-9D5B-7CE1DB8AD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56" y="415268"/>
            <a:ext cx="5718977" cy="5872324"/>
          </a:xfrm>
          <a:prstGeom prst="rect">
            <a:avLst/>
          </a:prstGeom>
        </p:spPr>
      </p:pic>
      <p:pic>
        <p:nvPicPr>
          <p:cNvPr id="4" name="Picture 3">
            <a:extLst>
              <a:ext uri="{FF2B5EF4-FFF2-40B4-BE49-F238E27FC236}">
                <a16:creationId xmlns:a16="http://schemas.microsoft.com/office/drawing/2014/main" id="{4EC41BBF-4AF8-4C8F-B00C-BD09FB6206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038" y="397852"/>
            <a:ext cx="5718977" cy="587232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4E5702-7EA2-47C5-90CA-E6693F7FF73B}"/>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=7</m:t>
                      </m:r>
                    </m:oMath>
                  </m:oMathPara>
                </a14:m>
                <a:endParaRPr lang="en-IN" dirty="0"/>
              </a:p>
            </p:txBody>
          </p:sp>
        </mc:Choice>
        <mc:Fallback xmlns="">
          <p:sp>
            <p:nvSpPr>
              <p:cNvPr id="6" name="TextBox 5">
                <a:extLst>
                  <a:ext uri="{FF2B5EF4-FFF2-40B4-BE49-F238E27FC236}">
                    <a16:creationId xmlns:a16="http://schemas.microsoft.com/office/drawing/2014/main" id="{C44E5702-7EA2-47C5-90CA-E6693F7FF73B}"/>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23053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106A-48E4-4913-8D53-C7D5EACB03F4}"/>
                  </a:ext>
                </a:extLst>
              </p:cNvPr>
              <p:cNvSpPr txBox="1"/>
              <p:nvPr/>
            </p:nvSpPr>
            <p:spPr>
              <a:xfrm>
                <a:off x="8396654" y="2136531"/>
                <a:ext cx="145073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=8</m:t>
                      </m:r>
                    </m:oMath>
                  </m:oMathPara>
                </a14:m>
                <a:endParaRPr lang="en-US" b="0" dirty="0"/>
              </a:p>
              <a:p>
                <a:endParaRPr lang="en-IN" dirty="0"/>
              </a:p>
            </p:txBody>
          </p:sp>
        </mc:Choice>
        <mc:Fallback xmlns="">
          <p:sp>
            <p:nvSpPr>
              <p:cNvPr id="5" name="TextBox 4">
                <a:extLst>
                  <a:ext uri="{FF2B5EF4-FFF2-40B4-BE49-F238E27FC236}">
                    <a16:creationId xmlns:a16="http://schemas.microsoft.com/office/drawing/2014/main" id="{0E8E106A-48E4-4913-8D53-C7D5EACB03F4}"/>
                  </a:ext>
                </a:extLst>
              </p:cNvPr>
              <p:cNvSpPr txBox="1">
                <a:spLocks noRot="1" noChangeAspect="1" noMove="1" noResize="1" noEditPoints="1" noAdjustHandles="1" noChangeArrowheads="1" noChangeShapeType="1" noTextEdit="1"/>
              </p:cNvSpPr>
              <p:nvPr/>
            </p:nvSpPr>
            <p:spPr>
              <a:xfrm>
                <a:off x="8396654" y="2136531"/>
                <a:ext cx="1450731" cy="646331"/>
              </a:xfrm>
              <a:prstGeom prst="rect">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8B94364E-FB22-42B6-B50A-FA8A929CA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75" y="415264"/>
            <a:ext cx="5803788" cy="5959409"/>
          </a:xfrm>
          <a:prstGeom prst="rect">
            <a:avLst/>
          </a:prstGeom>
        </p:spPr>
      </p:pic>
      <p:pic>
        <p:nvPicPr>
          <p:cNvPr id="7" name="Picture 6">
            <a:extLst>
              <a:ext uri="{FF2B5EF4-FFF2-40B4-BE49-F238E27FC236}">
                <a16:creationId xmlns:a16="http://schemas.microsoft.com/office/drawing/2014/main" id="{4191DB19-736D-4243-A736-2BFFF2A7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859" y="380434"/>
            <a:ext cx="5803788" cy="59594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1B30B9-816C-4DFE-879F-DBA1802FC00D}"/>
                  </a:ext>
                </a:extLst>
              </p:cNvPr>
              <p:cNvSpPr txBox="1"/>
              <p:nvPr/>
            </p:nvSpPr>
            <p:spPr>
              <a:xfrm>
                <a:off x="5059680" y="6374673"/>
                <a:ext cx="229035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=8</m:t>
                      </m:r>
                    </m:oMath>
                  </m:oMathPara>
                </a14:m>
                <a:endParaRPr lang="en-IN" dirty="0"/>
              </a:p>
            </p:txBody>
          </p:sp>
        </mc:Choice>
        <mc:Fallback xmlns="">
          <p:sp>
            <p:nvSpPr>
              <p:cNvPr id="8" name="TextBox 7">
                <a:extLst>
                  <a:ext uri="{FF2B5EF4-FFF2-40B4-BE49-F238E27FC236}">
                    <a16:creationId xmlns:a16="http://schemas.microsoft.com/office/drawing/2014/main" id="{3F1B30B9-816C-4DFE-879F-DBA1802FC00D}"/>
                  </a:ext>
                </a:extLst>
              </p:cNvPr>
              <p:cNvSpPr txBox="1">
                <a:spLocks noRot="1" noChangeAspect="1" noMove="1" noResize="1" noEditPoints="1" noAdjustHandles="1" noChangeArrowheads="1" noChangeShapeType="1" noTextEdit="1"/>
              </p:cNvSpPr>
              <p:nvPr/>
            </p:nvSpPr>
            <p:spPr>
              <a:xfrm>
                <a:off x="5059680" y="6374673"/>
                <a:ext cx="2290354" cy="36933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8681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800C2D-BC15-4026-A50E-AC1415E67493}"/>
                  </a:ext>
                </a:extLst>
              </p:cNvPr>
              <p:cNvSpPr txBox="1"/>
              <p:nvPr/>
            </p:nvSpPr>
            <p:spPr>
              <a:xfrm>
                <a:off x="2335237" y="5326297"/>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=0.001</m:t>
                      </m:r>
                    </m:oMath>
                  </m:oMathPara>
                </a14:m>
                <a:endParaRPr lang="en-IN" dirty="0"/>
              </a:p>
            </p:txBody>
          </p:sp>
        </mc:Choice>
        <mc:Fallback xmlns="">
          <p:sp>
            <p:nvSpPr>
              <p:cNvPr id="6" name="TextBox 5">
                <a:extLst>
                  <a:ext uri="{FF2B5EF4-FFF2-40B4-BE49-F238E27FC236}">
                    <a16:creationId xmlns:a16="http://schemas.microsoft.com/office/drawing/2014/main" xmlns="" xmlns:a14="http://schemas.microsoft.com/office/drawing/2010/main" id="{A2800C2D-BC15-4026-A50E-AC1415E67493}"/>
                  </a:ext>
                </a:extLst>
              </p:cNvPr>
              <p:cNvSpPr txBox="1">
                <a:spLocks noRot="1" noChangeAspect="1" noMove="1" noResize="1" noEditPoints="1" noAdjustHandles="1" noChangeArrowheads="1" noChangeShapeType="1" noTextEdit="1"/>
              </p:cNvSpPr>
              <p:nvPr/>
            </p:nvSpPr>
            <p:spPr>
              <a:xfrm>
                <a:off x="2335237" y="5326297"/>
                <a:ext cx="1872343" cy="369332"/>
              </a:xfrm>
              <a:prstGeom prst="rect">
                <a:avLst/>
              </a:prstGeom>
              <a:blipFill rotWithShape="1">
                <a:blip r:embed="rId2"/>
                <a:stretch>
                  <a:fillRect t="-6667" b="-28333"/>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50124CFF-8E17-4C6D-9635-219EDF164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318" y="1066800"/>
            <a:ext cx="5497114" cy="4044462"/>
          </a:xfrm>
          <a:prstGeom prst="rect">
            <a:avLst/>
          </a:prstGeom>
        </p:spPr>
      </p:pic>
      <p:pic>
        <p:nvPicPr>
          <p:cNvPr id="10" name="Content Placeholder 9">
            <a:extLst>
              <a:ext uri="{FF2B5EF4-FFF2-40B4-BE49-F238E27FC236}">
                <a16:creationId xmlns:a16="http://schemas.microsoft.com/office/drawing/2014/main" id="{EF71C0FC-06A3-4254-BADE-01A99FDCC54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06308" y="1118149"/>
            <a:ext cx="5216769" cy="394176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825D71-DBA1-44AB-A78B-90F82B539E0F}"/>
                  </a:ext>
                </a:extLst>
              </p:cNvPr>
              <p:cNvSpPr txBox="1"/>
              <p:nvPr/>
            </p:nvSpPr>
            <p:spPr>
              <a:xfrm>
                <a:off x="8312331" y="5326297"/>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=0.005</m:t>
                      </m:r>
                    </m:oMath>
                  </m:oMathPara>
                </a14:m>
                <a:endParaRPr lang="en-IN" dirty="0"/>
              </a:p>
            </p:txBody>
          </p:sp>
        </mc:Choice>
        <mc:Fallback xmlns="">
          <p:sp>
            <p:nvSpPr>
              <p:cNvPr id="11" name="TextBox 10">
                <a:extLst>
                  <a:ext uri="{FF2B5EF4-FFF2-40B4-BE49-F238E27FC236}">
                    <a16:creationId xmlns:a16="http://schemas.microsoft.com/office/drawing/2014/main" xmlns="" xmlns:a14="http://schemas.microsoft.com/office/drawing/2010/main" id="{C7825D71-DBA1-44AB-A78B-90F82B539E0F}"/>
                  </a:ext>
                </a:extLst>
              </p:cNvPr>
              <p:cNvSpPr txBox="1">
                <a:spLocks noRot="1" noChangeAspect="1" noMove="1" noResize="1" noEditPoints="1" noAdjustHandles="1" noChangeArrowheads="1" noChangeShapeType="1" noTextEdit="1"/>
              </p:cNvSpPr>
              <p:nvPr/>
            </p:nvSpPr>
            <p:spPr>
              <a:xfrm>
                <a:off x="8312331" y="5326297"/>
                <a:ext cx="1872343" cy="369332"/>
              </a:xfrm>
              <a:prstGeom prst="rect">
                <a:avLst/>
              </a:prstGeom>
              <a:blipFill rotWithShape="1">
                <a:blip r:embed="rId5"/>
                <a:stretch>
                  <a:fillRect t="-6667" b="-28333"/>
                </a:stretch>
              </a:blipFill>
            </p:spPr>
            <p:txBody>
              <a:bodyPr/>
              <a:lstStyle/>
              <a:p>
                <a:r>
                  <a:rPr lang="en-IN">
                    <a:noFill/>
                  </a:rPr>
                  <a:t> </a:t>
                </a:r>
              </a:p>
            </p:txBody>
          </p:sp>
        </mc:Fallback>
      </mc:AlternateContent>
    </p:spTree>
    <p:extLst>
      <p:ext uri="{BB962C8B-B14F-4D97-AF65-F5344CB8AC3E}">
        <p14:creationId xmlns:p14="http://schemas.microsoft.com/office/powerpoint/2010/main" val="1157381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C174-AB6D-49A7-A4E7-B1929A9BEDF7}"/>
              </a:ext>
            </a:extLst>
          </p:cNvPr>
          <p:cNvSpPr>
            <a:spLocks noGrp="1"/>
          </p:cNvSpPr>
          <p:nvPr>
            <p:ph type="title"/>
          </p:nvPr>
        </p:nvSpPr>
        <p:spPr/>
        <p:txBody>
          <a:bodyPr/>
          <a:lstStyle/>
          <a:p>
            <a:r>
              <a:rPr lang="en-US" dirty="0">
                <a:latin typeface="Rockwell" panose="02060603020205020403" pitchFamily="18" charset="0"/>
              </a:rPr>
              <a:t>CONCLUSION</a:t>
            </a:r>
            <a:endParaRPr lang="en-IN"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A4F7E-54A7-421D-A9C7-9C231AE9FFEF}"/>
                  </a:ext>
                </a:extLst>
              </p:cNvPr>
              <p:cNvSpPr>
                <a:spLocks noGrp="1"/>
              </p:cNvSpPr>
              <p:nvPr>
                <p:ph idx="1"/>
              </p:nvPr>
            </p:nvSpPr>
            <p:spPr>
              <a:xfrm>
                <a:off x="838200" y="1825625"/>
                <a:ext cx="10515600" cy="4667250"/>
              </a:xfrm>
            </p:spPr>
            <p:txBody>
              <a:bodyPr>
                <a:normAutofit lnSpcReduction="10000"/>
              </a:bodyPr>
              <a:lstStyle/>
              <a:p>
                <a:r>
                  <a:rPr lang="en-US" sz="2000" b="1" dirty="0">
                    <a:latin typeface="Footlight MT Light" panose="0204060206030A020304" pitchFamily="18" charset="0"/>
                  </a:rPr>
                  <a:t>Distribution free nature</a:t>
                </a:r>
                <a:r>
                  <a:rPr lang="en-US" sz="2000" dirty="0">
                    <a:latin typeface="Footlight MT Light" panose="0204060206030A020304" pitchFamily="18" charset="0"/>
                  </a:rPr>
                  <a:t>: We verify distribution free nature of Mann-Whitney test statistic under</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oMath>
                </a14:m>
                <a:r>
                  <a:rPr lang="en-US" sz="2000" dirty="0">
                    <a:latin typeface="Footlight MT Light" panose="0204060206030A020304" pitchFamily="18" charset="0"/>
                  </a:rPr>
                  <a:t> by plotting histograms and ECDF by taking samples  from four different distributions. In both cases results are satisfactory. For formal testing we use </a:t>
                </a:r>
                <a:r>
                  <a:rPr lang="en-US" sz="2000" i="1" dirty="0">
                    <a:latin typeface="Footlight MT Light" panose="0204060206030A020304" pitchFamily="18" charset="0"/>
                  </a:rPr>
                  <a:t>two sample KS test </a:t>
                </a:r>
                <a:r>
                  <a:rPr lang="en-US" sz="2000" dirty="0">
                    <a:latin typeface="Footlight MT Light" panose="0204060206030A020304" pitchFamily="18" charset="0"/>
                  </a:rPr>
                  <a:t>and we see that gives higher </a:t>
                </a:r>
                <a14:m>
                  <m:oMath xmlns:m="http://schemas.openxmlformats.org/officeDocument/2006/math">
                    <m:r>
                      <a:rPr lang="en-US" sz="2000" b="0" i="1" smtClean="0">
                        <a:latin typeface="Cambria Math" panose="02040503050406030204" pitchFamily="18" charset="0"/>
                      </a:rPr>
                      <m:t>𝑝</m:t>
                    </m:r>
                  </m:oMath>
                </a14:m>
                <a:r>
                  <a:rPr lang="en-IN" sz="2000" dirty="0">
                    <a:latin typeface="Footlight MT Light" panose="0204060206030A020304" pitchFamily="18" charset="0"/>
                  </a:rPr>
                  <a:t> – value. Same things are done for the parametric counterpart or Fisher t-test and we see that results are quite unsatisfactory. </a:t>
                </a:r>
              </a:p>
              <a:p>
                <a:r>
                  <a:rPr lang="en-IN" sz="2000" b="1" dirty="0">
                    <a:latin typeface="Footlight MT Light" panose="0204060206030A020304" pitchFamily="18" charset="0"/>
                  </a:rPr>
                  <a:t>Limiting distribution:</a:t>
                </a:r>
                <a:r>
                  <a:rPr lang="en-IN" sz="2000" dirty="0">
                    <a:latin typeface="Footlight MT Light" panose="0204060206030A020304" pitchFamily="18" charset="0"/>
                  </a:rPr>
                  <a:t> Here we verify that whether asymptotic distribution of Mann-Whitney test statistic is normal or not. To visualise that we plot histogram of test statistic by taking samples from four different distribution. And for formal testing we use </a:t>
                </a:r>
                <a:r>
                  <a:rPr lang="en-IN" sz="2000" i="1" dirty="0">
                    <a:latin typeface="Footlight MT Light" panose="0204060206030A020304" pitchFamily="18" charset="0"/>
                  </a:rPr>
                  <a:t>Shapiro-Wilks test </a:t>
                </a:r>
                <a:r>
                  <a:rPr lang="en-IN" sz="2000" dirty="0">
                    <a:latin typeface="Footlight MT Light" panose="0204060206030A020304" pitchFamily="18" charset="0"/>
                  </a:rPr>
                  <a:t>and result is  satisfactory. For parametric counterpart results are unsatisfactory for  Cauchy distribution sample.</a:t>
                </a:r>
              </a:p>
              <a:p>
                <a:r>
                  <a:rPr lang="en-IN" sz="2000" b="1" dirty="0">
                    <a:latin typeface="Footlight MT Light" panose="0204060206030A020304" pitchFamily="18" charset="0"/>
                  </a:rPr>
                  <a:t>Size </a:t>
                </a:r>
                <a14:m>
                  <m:oMath xmlns:m="http://schemas.openxmlformats.org/officeDocument/2006/math">
                    <m:r>
                      <a:rPr lang="en-US" sz="2000" b="1" i="1" smtClean="0">
                        <a:latin typeface="Cambria Math" panose="02040503050406030204" pitchFamily="18" charset="0"/>
                      </a:rPr>
                      <m:t>𝜶</m:t>
                    </m:r>
                  </m:oMath>
                </a14:m>
                <a:r>
                  <a:rPr lang="en-IN" sz="2000" b="1" dirty="0">
                    <a:latin typeface="Footlight MT Light" panose="0204060206030A020304" pitchFamily="18" charset="0"/>
                  </a:rPr>
                  <a:t> :   </a:t>
                </a:r>
                <a:r>
                  <a:rPr lang="en-IN" sz="2000" i="1" u="sng" dirty="0">
                    <a:latin typeface="Footlight MT Light" panose="0204060206030A020304" pitchFamily="18" charset="0"/>
                  </a:rPr>
                  <a:t>For exact test: </a:t>
                </a:r>
                <a:r>
                  <a:rPr lang="en-IN" sz="2000" dirty="0">
                    <a:latin typeface="Footlight MT Light" panose="0204060206030A020304" pitchFamily="18" charset="0"/>
                  </a:rPr>
                  <a:t>We see that for Mann-Whitney statistic, </a:t>
                </a:r>
                <a14:m>
                  <m:oMath xmlns:m="http://schemas.openxmlformats.org/officeDocument/2006/math">
                    <m:r>
                      <a:rPr lang="en-US" sz="2000" b="0" i="1" smtClean="0">
                        <a:latin typeface="Cambria Math" panose="02040503050406030204" pitchFamily="18" charset="0"/>
                      </a:rPr>
                      <m:t>𝑝</m:t>
                    </m:r>
                  </m:oMath>
                </a14:m>
                <a:r>
                  <a:rPr lang="en-IN" sz="2000" b="1" dirty="0">
                    <a:latin typeface="Footlight MT Light" panose="0204060206030A020304" pitchFamily="18" charset="0"/>
                  </a:rPr>
                  <a:t> </a:t>
                </a:r>
                <a:r>
                  <a:rPr lang="en-IN" sz="2000" dirty="0">
                    <a:latin typeface="Footlight MT Light" panose="0204060206030A020304" pitchFamily="18" charset="0"/>
                  </a:rPr>
                  <a:t>-value of test statistic under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𝑜</m:t>
                        </m:r>
                      </m:sub>
                    </m:sSub>
                  </m:oMath>
                </a14:m>
                <a:r>
                  <a:rPr lang="en-IN" sz="2000" b="1" dirty="0">
                    <a:latin typeface="Footlight MT Light" panose="0204060206030A020304" pitchFamily="18" charset="0"/>
                  </a:rPr>
                  <a:t> </a:t>
                </a:r>
                <a:r>
                  <a:rPr lang="en-IN" sz="2000" dirty="0">
                    <a:latin typeface="Footlight MT Light" panose="0204060206030A020304" pitchFamily="18" charset="0"/>
                  </a:rPr>
                  <a:t>converge to </a:t>
                </a:r>
                <a14:m>
                  <m:oMath xmlns:m="http://schemas.openxmlformats.org/officeDocument/2006/math">
                    <m:r>
                      <a:rPr lang="en-US" sz="2000" b="0" i="1" smtClean="0">
                        <a:latin typeface="Cambria Math" panose="02040503050406030204" pitchFamily="18" charset="0"/>
                      </a:rPr>
                      <m:t>𝛼</m:t>
                    </m:r>
                    <m:r>
                      <a:rPr lang="en-US" sz="2000" b="1" i="0" smtClean="0">
                        <a:latin typeface="Cambria Math" panose="02040503050406030204" pitchFamily="18" charset="0"/>
                      </a:rPr>
                      <m:t> </m:t>
                    </m:r>
                  </m:oMath>
                </a14:m>
                <a:r>
                  <a:rPr lang="en-IN" sz="2000" dirty="0">
                    <a:latin typeface="Footlight MT Light" panose="0204060206030A020304" pitchFamily="18" charset="0"/>
                  </a:rPr>
                  <a:t>when we increase the sample size of sample from all four distribution. In case of parametric counterpart Cauchy distribution behave strangely.</a:t>
                </a:r>
              </a:p>
              <a:p>
                <a:pPr marL="0" indent="0">
                  <a:buNone/>
                </a:pPr>
                <a:r>
                  <a:rPr lang="en-IN" sz="2000" i="1" u="sng" dirty="0">
                    <a:latin typeface="Footlight MT Light" panose="0204060206030A020304" pitchFamily="18" charset="0"/>
                  </a:rPr>
                  <a:t>    For asymptotic test: </a:t>
                </a:r>
                <a:r>
                  <a:rPr lang="en-IN" sz="2000" dirty="0">
                    <a:latin typeface="Footlight MT Light" panose="0204060206030A020304" pitchFamily="18" charset="0"/>
                  </a:rPr>
                  <a:t>Same things happens for both non-parametric and parametric.</a:t>
                </a:r>
              </a:p>
              <a:p>
                <a:pPr marL="0" indent="0">
                  <a:buNone/>
                </a:pPr>
                <a:r>
                  <a:rPr lang="en-IN" sz="2000" dirty="0">
                    <a:latin typeface="Footlight MT Light" panose="0204060206030A020304" pitchFamily="18" charset="0"/>
                  </a:rPr>
                  <a:t> </a:t>
                </a:r>
                <a:endParaRPr lang="en-IN" sz="2000" b="1" dirty="0">
                  <a:latin typeface="Footlight MT Light" panose="0204060206030A020304" pitchFamily="18" charset="0"/>
                </a:endParaRPr>
              </a:p>
              <a:p>
                <a:endParaRPr lang="en-IN" sz="2000" b="1" dirty="0"/>
              </a:p>
            </p:txBody>
          </p:sp>
        </mc:Choice>
        <mc:Fallback xmlns="">
          <p:sp>
            <p:nvSpPr>
              <p:cNvPr id="3" name="Content Placeholder 2">
                <a:extLst>
                  <a:ext uri="{FF2B5EF4-FFF2-40B4-BE49-F238E27FC236}">
                    <a16:creationId xmlns:a16="http://schemas.microsoft.com/office/drawing/2014/main" id="{C2CA4F7E-54A7-421D-A9C7-9C231AE9FFEF}"/>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t="-1436" r="-696"/>
                </a:stretch>
              </a:blipFill>
            </p:spPr>
            <p:txBody>
              <a:bodyPr/>
              <a:lstStyle/>
              <a:p>
                <a:r>
                  <a:rPr lang="en-IN">
                    <a:noFill/>
                  </a:rPr>
                  <a:t> </a:t>
                </a:r>
              </a:p>
            </p:txBody>
          </p:sp>
        </mc:Fallback>
      </mc:AlternateContent>
    </p:spTree>
    <p:extLst>
      <p:ext uri="{BB962C8B-B14F-4D97-AF65-F5344CB8AC3E}">
        <p14:creationId xmlns:p14="http://schemas.microsoft.com/office/powerpoint/2010/main" val="1662823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C174-AB6D-49A7-A4E7-B1929A9BEDF7}"/>
              </a:ext>
            </a:extLst>
          </p:cNvPr>
          <p:cNvSpPr>
            <a:spLocks noGrp="1"/>
          </p:cNvSpPr>
          <p:nvPr>
            <p:ph type="title"/>
          </p:nvPr>
        </p:nvSpPr>
        <p:spPr/>
        <p:txBody>
          <a:bodyPr/>
          <a:lstStyle/>
          <a:p>
            <a:r>
              <a:rPr lang="en-US" dirty="0">
                <a:latin typeface="Rockwell" panose="02060603020205020403" pitchFamily="18" charset="0"/>
              </a:rPr>
              <a:t>CONCLUSION</a:t>
            </a:r>
            <a:endParaRPr lang="en-IN"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A4F7E-54A7-421D-A9C7-9C231AE9FFEF}"/>
                  </a:ext>
                </a:extLst>
              </p:cNvPr>
              <p:cNvSpPr>
                <a:spLocks noGrp="1"/>
              </p:cNvSpPr>
              <p:nvPr>
                <p:ph idx="1"/>
              </p:nvPr>
            </p:nvSpPr>
            <p:spPr>
              <a:xfrm>
                <a:off x="838200" y="1825625"/>
                <a:ext cx="10515600" cy="4667250"/>
              </a:xfrm>
            </p:spPr>
            <p:txBody>
              <a:bodyPr>
                <a:normAutofit/>
              </a:bodyPr>
              <a:lstStyle/>
              <a:p>
                <a:r>
                  <a:rPr lang="en-US" sz="2000" b="1" dirty="0">
                    <a:latin typeface="Footlight MT Light" panose="0204060206030A020304" pitchFamily="18" charset="0"/>
                  </a:rPr>
                  <a:t>Power function:</a:t>
                </a:r>
                <a:r>
                  <a:rPr lang="en-US" sz="2000" dirty="0">
                    <a:latin typeface="Footlight MT Light" panose="0204060206030A020304" pitchFamily="18" charset="0"/>
                  </a:rPr>
                  <a:t> </a:t>
                </a:r>
                <a:r>
                  <a:rPr lang="en-US" sz="2000" i="1" u="sng" dirty="0">
                    <a:latin typeface="Footlight MT Light" panose="0204060206030A020304" pitchFamily="18" charset="0"/>
                  </a:rPr>
                  <a:t>For varying  </a:t>
                </a:r>
                <a14:m>
                  <m:oMath xmlns:m="http://schemas.openxmlformats.org/officeDocument/2006/math">
                    <m:r>
                      <a:rPr lang="en-US" sz="2000" b="0" i="1" u="sng" smtClean="0">
                        <a:latin typeface="Cambria Math" panose="02040503050406030204" pitchFamily="18" charset="0"/>
                      </a:rPr>
                      <m:t>𝜃</m:t>
                    </m:r>
                  </m:oMath>
                </a14:m>
                <a:r>
                  <a:rPr lang="en-IN" sz="2000" b="1" i="1" u="sng" dirty="0">
                    <a:latin typeface="Footlight MT Light" panose="0204060206030A020304" pitchFamily="18" charset="0"/>
                  </a:rPr>
                  <a:t> </a:t>
                </a:r>
                <a:r>
                  <a:rPr lang="en-IN" sz="2000" i="1" u="sng" dirty="0">
                    <a:latin typeface="Footlight MT Light" panose="0204060206030A020304" pitchFamily="18" charset="0"/>
                  </a:rPr>
                  <a:t>and fixed sample size: </a:t>
                </a:r>
                <a:r>
                  <a:rPr lang="en-IN" sz="2000" dirty="0">
                    <a:latin typeface="Footlight MT Light" panose="0204060206030A020304" pitchFamily="18" charset="0"/>
                  </a:rPr>
                  <a:t>Power function corresponding to Mann-Whitney statistic is above the power function corresponding to t-statistic in most of the cases, but for the sample from normal distribution exception occur.</a:t>
                </a:r>
              </a:p>
              <a:p>
                <a:pPr marL="0" indent="0">
                  <a:buNone/>
                </a:pPr>
                <a:r>
                  <a:rPr lang="en-IN" sz="2000" i="1" u="sng" dirty="0">
                    <a:latin typeface="Footlight MT Light" panose="0204060206030A020304" pitchFamily="18" charset="0"/>
                  </a:rPr>
                  <a:t>For varying sample size and fixed </a:t>
                </a:r>
                <a14:m>
                  <m:oMath xmlns:m="http://schemas.openxmlformats.org/officeDocument/2006/math">
                    <m:r>
                      <a:rPr lang="en-US" sz="2000" b="0" i="1" u="sng" smtClean="0">
                        <a:latin typeface="Cambria Math" panose="02040503050406030204" pitchFamily="18" charset="0"/>
                      </a:rPr>
                      <m:t>𝜃</m:t>
                    </m:r>
                  </m:oMath>
                </a14:m>
                <a:r>
                  <a:rPr lang="en-IN" sz="2000" i="1" u="sng" dirty="0">
                    <a:latin typeface="Footlight MT Light" panose="0204060206030A020304" pitchFamily="18" charset="0"/>
                  </a:rPr>
                  <a:t> :</a:t>
                </a:r>
                <a:r>
                  <a:rPr lang="en-IN" sz="2000" u="sng" dirty="0">
                    <a:latin typeface="Footlight MT Light" panose="0204060206030A020304" pitchFamily="18" charset="0"/>
                  </a:rPr>
                  <a:t> </a:t>
                </a:r>
                <a:r>
                  <a:rPr lang="en-IN" sz="2000" dirty="0">
                    <a:latin typeface="Footlight MT Light" panose="0204060206030A020304" pitchFamily="18" charset="0"/>
                  </a:rPr>
                  <a:t>For Mann-Whitney statistic power function converge to 1 as we increase sample size in all cases but in different increasing rate. In parametric counterpart we see that not all t-statistic power function converge to 1 as we increase sample size, e.g. where sample comes from Cauchy distribution.</a:t>
                </a:r>
              </a:p>
              <a:p>
                <a:r>
                  <a:rPr lang="en-IN" sz="2000" dirty="0">
                    <a:latin typeface="Footlight MT Light" panose="0204060206030A020304" pitchFamily="18" charset="0"/>
                  </a:rPr>
                  <a:t> So, Mann-Whitney test does not discriminate parent distribution of the sample but in many aspect of the test only convergence rates with respect to sample size and model parameter are different.   </a:t>
                </a:r>
                <a:endParaRPr lang="en-IN" sz="2000" b="1" dirty="0">
                  <a:latin typeface="Footlight MT Light" panose="0204060206030A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C2CA4F7E-54A7-421D-A9C7-9C231AE9FFEF}"/>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rotWithShape="1">
                <a:blip r:embed="rId2"/>
                <a:stretch>
                  <a:fillRect l="-638" t="-78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5E2A9767-0C30-4FA4-9288-3C960B3D787C}"/>
              </a:ext>
            </a:extLst>
          </p:cNvPr>
          <p:cNvSpPr txBox="1"/>
          <p:nvPr/>
        </p:nvSpPr>
        <p:spPr>
          <a:xfrm>
            <a:off x="3543470" y="5345068"/>
            <a:ext cx="4349579" cy="830997"/>
          </a:xfrm>
          <a:prstGeom prst="rect">
            <a:avLst/>
          </a:prstGeom>
          <a:noFill/>
        </p:spPr>
        <p:txBody>
          <a:bodyPr wrap="square" rtlCol="0">
            <a:spAutoFit/>
          </a:bodyPr>
          <a:lstStyle/>
          <a:p>
            <a:pPr algn="ctr"/>
            <a:r>
              <a:rPr lang="en-US" sz="4800" b="1" dirty="0">
                <a:latin typeface="Trebuchet MS" panose="020B0603020202020204" pitchFamily="34" charset="0"/>
              </a:rPr>
              <a:t>THANK YOU</a:t>
            </a:r>
            <a:endParaRPr lang="en-IN" sz="4800" b="1" dirty="0">
              <a:latin typeface="Trebuchet MS" panose="020B0603020202020204" pitchFamily="34" charset="0"/>
            </a:endParaRPr>
          </a:p>
        </p:txBody>
      </p:sp>
    </p:spTree>
    <p:extLst>
      <p:ext uri="{BB962C8B-B14F-4D97-AF65-F5344CB8AC3E}">
        <p14:creationId xmlns:p14="http://schemas.microsoft.com/office/powerpoint/2010/main" val="297638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825D71-DBA1-44AB-A78B-90F82B539E0F}"/>
                  </a:ext>
                </a:extLst>
              </p:cNvPr>
              <p:cNvSpPr txBox="1"/>
              <p:nvPr/>
            </p:nvSpPr>
            <p:spPr>
              <a:xfrm>
                <a:off x="2698653" y="5209066"/>
                <a:ext cx="18723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=0.01</m:t>
                      </m:r>
                    </m:oMath>
                  </m:oMathPara>
                </a14:m>
                <a:endParaRPr lang="en-IN" dirty="0"/>
              </a:p>
            </p:txBody>
          </p:sp>
        </mc:Choice>
        <mc:Fallback xmlns="">
          <p:sp>
            <p:nvSpPr>
              <p:cNvPr id="4" name="TextBox 3">
                <a:extLst>
                  <a:ext uri="{FF2B5EF4-FFF2-40B4-BE49-F238E27FC236}">
                    <a16:creationId xmlns:a16="http://schemas.microsoft.com/office/drawing/2014/main" xmlns="" xmlns:a14="http://schemas.microsoft.com/office/drawing/2010/main" id="{C7825D71-DBA1-44AB-A78B-90F82B539E0F}"/>
                  </a:ext>
                </a:extLst>
              </p:cNvPr>
              <p:cNvSpPr txBox="1">
                <a:spLocks noRot="1" noChangeAspect="1" noMove="1" noResize="1" noEditPoints="1" noAdjustHandles="1" noChangeArrowheads="1" noChangeShapeType="1" noTextEdit="1"/>
              </p:cNvSpPr>
              <p:nvPr/>
            </p:nvSpPr>
            <p:spPr>
              <a:xfrm>
                <a:off x="2698653" y="5209066"/>
                <a:ext cx="1872343" cy="369332"/>
              </a:xfrm>
              <a:prstGeom prst="rect">
                <a:avLst/>
              </a:prstGeom>
              <a:blipFill rotWithShape="1">
                <a:blip r:embed="rId2"/>
                <a:stretch>
                  <a:fillRect t="-6667" b="-28333"/>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608F66D7-381E-4CC3-B22C-401D61E08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904" y="914399"/>
            <a:ext cx="5643481" cy="4173415"/>
          </a:xfrm>
          <a:prstGeom prst="rect">
            <a:avLst/>
          </a:prstGeom>
        </p:spPr>
      </p:pic>
      <p:pic>
        <p:nvPicPr>
          <p:cNvPr id="10" name="Content Placeholder 9" descr="A screenshot of a cell phone&#10;&#10;Description automatically generated">
            <a:extLst>
              <a:ext uri="{FF2B5EF4-FFF2-40B4-BE49-F238E27FC236}">
                <a16:creationId xmlns:a16="http://schemas.microsoft.com/office/drawing/2014/main" id="{5B4DEDD0-850F-4C7F-93D5-CBDF4219A0C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90194" y="914398"/>
            <a:ext cx="5602513" cy="417341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788E83-188D-44A9-8031-C660BE6EAA0D}"/>
                  </a:ext>
                </a:extLst>
              </p:cNvPr>
              <p:cNvSpPr txBox="1"/>
              <p:nvPr/>
            </p:nvSpPr>
            <p:spPr>
              <a:xfrm>
                <a:off x="8355874" y="5209066"/>
                <a:ext cx="18636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IN" dirty="0"/>
              </a:p>
            </p:txBody>
          </p:sp>
        </mc:Choice>
        <mc:Fallback xmlns="">
          <p:sp>
            <p:nvSpPr>
              <p:cNvPr id="11" name="TextBox 10">
                <a:extLst>
                  <a:ext uri="{FF2B5EF4-FFF2-40B4-BE49-F238E27FC236}">
                    <a16:creationId xmlns:a16="http://schemas.microsoft.com/office/drawing/2014/main" xmlns="" xmlns:a14="http://schemas.microsoft.com/office/drawing/2010/main" id="{0B788E83-188D-44A9-8031-C660BE6EAA0D}"/>
                  </a:ext>
                </a:extLst>
              </p:cNvPr>
              <p:cNvSpPr txBox="1">
                <a:spLocks noRot="1" noChangeAspect="1" noMove="1" noResize="1" noEditPoints="1" noAdjustHandles="1" noChangeArrowheads="1" noChangeShapeType="1" noTextEdit="1"/>
              </p:cNvSpPr>
              <p:nvPr/>
            </p:nvSpPr>
            <p:spPr>
              <a:xfrm>
                <a:off x="8355874" y="5209066"/>
                <a:ext cx="1863635" cy="369332"/>
              </a:xfrm>
              <a:prstGeom prst="rect">
                <a:avLst/>
              </a:prstGeom>
              <a:blipFill rotWithShape="1">
                <a:blip r:embed="rId5"/>
                <a:stretch>
                  <a:fillRect t="-6667" b="-28333"/>
                </a:stretch>
              </a:blipFill>
            </p:spPr>
            <p:txBody>
              <a:bodyPr/>
              <a:lstStyle/>
              <a:p>
                <a:r>
                  <a:rPr lang="en-IN">
                    <a:noFill/>
                  </a:rPr>
                  <a:t> </a:t>
                </a:r>
              </a:p>
            </p:txBody>
          </p:sp>
        </mc:Fallback>
      </mc:AlternateContent>
    </p:spTree>
    <p:extLst>
      <p:ext uri="{BB962C8B-B14F-4D97-AF65-F5344CB8AC3E}">
        <p14:creationId xmlns:p14="http://schemas.microsoft.com/office/powerpoint/2010/main" val="301548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394D1AD-00FC-40CE-AC76-4E54D425F1B4}"/>
                  </a:ext>
                </a:extLst>
              </p:cNvPr>
              <p:cNvSpPr/>
              <p:nvPr/>
            </p:nvSpPr>
            <p:spPr>
              <a:xfrm>
                <a:off x="2858488" y="5084857"/>
                <a:ext cx="988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=0.1</m:t>
                      </m:r>
                    </m:oMath>
                  </m:oMathPara>
                </a14:m>
                <a:endParaRPr lang="en-IN" dirty="0"/>
              </a:p>
            </p:txBody>
          </p:sp>
        </mc:Choice>
        <mc:Fallback xmlns="">
          <p:sp>
            <p:nvSpPr>
              <p:cNvPr id="6" name="Rectangle 5">
                <a:extLst>
                  <a:ext uri="{FF2B5EF4-FFF2-40B4-BE49-F238E27FC236}">
                    <a16:creationId xmlns:a16="http://schemas.microsoft.com/office/drawing/2014/main" xmlns="" xmlns:a14="http://schemas.microsoft.com/office/drawing/2010/main" id="{A394D1AD-00FC-40CE-AC76-4E54D425F1B4}"/>
                  </a:ext>
                </a:extLst>
              </p:cNvPr>
              <p:cNvSpPr>
                <a:spLocks noRot="1" noChangeAspect="1" noMove="1" noResize="1" noEditPoints="1" noAdjustHandles="1" noChangeArrowheads="1" noChangeShapeType="1" noTextEdit="1"/>
              </p:cNvSpPr>
              <p:nvPr/>
            </p:nvSpPr>
            <p:spPr>
              <a:xfrm>
                <a:off x="2858488" y="5084857"/>
                <a:ext cx="988347" cy="369332"/>
              </a:xfrm>
              <a:prstGeom prst="rect">
                <a:avLst/>
              </a:prstGeom>
              <a:blipFill rotWithShape="1">
                <a:blip r:embed="rId2"/>
                <a:stretch>
                  <a:fillRect t="-6557" r="-9259" b="-26230"/>
                </a:stretch>
              </a:blipFill>
            </p:spPr>
            <p:txBody>
              <a:bodyPr/>
              <a:lstStyle/>
              <a:p>
                <a:r>
                  <a:rPr lang="en-IN">
                    <a:noFill/>
                  </a:rPr>
                  <a:t> </a:t>
                </a:r>
              </a:p>
            </p:txBody>
          </p:sp>
        </mc:Fallback>
      </mc:AlternateContent>
      <p:pic>
        <p:nvPicPr>
          <p:cNvPr id="3" name="Picture 2" descr="A picture containing boat, large, air, different&#10;&#10;Description automatically generated">
            <a:extLst>
              <a:ext uri="{FF2B5EF4-FFF2-40B4-BE49-F238E27FC236}">
                <a16:creationId xmlns:a16="http://schemas.microsoft.com/office/drawing/2014/main" id="{CE98E4C8-A5A2-42D7-9F64-4EC43421D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86" y="949572"/>
            <a:ext cx="5731237" cy="3985840"/>
          </a:xfrm>
          <a:prstGeom prst="rect">
            <a:avLst/>
          </a:prstGeom>
        </p:spPr>
      </p:pic>
      <p:pic>
        <p:nvPicPr>
          <p:cNvPr id="9" name="Content Placeholder 8">
            <a:extLst>
              <a:ext uri="{FF2B5EF4-FFF2-40B4-BE49-F238E27FC236}">
                <a16:creationId xmlns:a16="http://schemas.microsoft.com/office/drawing/2014/main" id="{766E8BEA-DD54-4733-B454-C7B71A868D6B}"/>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64923" y="993775"/>
            <a:ext cx="5228491" cy="3941763"/>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394D1AD-00FC-40CE-AC76-4E54D425F1B4}"/>
                  </a:ext>
                </a:extLst>
              </p:cNvPr>
              <p:cNvSpPr/>
              <p:nvPr/>
            </p:nvSpPr>
            <p:spPr>
              <a:xfrm>
                <a:off x="8860704" y="5093622"/>
                <a:ext cx="9883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𝛼</m:t>
                      </m:r>
                      <m:r>
                        <a:rPr lang="en-US" i="1" smtClean="0">
                          <a:latin typeface="Cambria Math" panose="02040503050406030204" pitchFamily="18" charset="0"/>
                        </a:rPr>
                        <m:t>=0.3</m:t>
                      </m:r>
                    </m:oMath>
                  </m:oMathPara>
                </a14:m>
                <a:endParaRPr lang="en-IN" dirty="0"/>
              </a:p>
            </p:txBody>
          </p:sp>
        </mc:Choice>
        <mc:Fallback xmlns="">
          <p:sp>
            <p:nvSpPr>
              <p:cNvPr id="10" name="Rectangle 9">
                <a:extLst>
                  <a:ext uri="{FF2B5EF4-FFF2-40B4-BE49-F238E27FC236}">
                    <a16:creationId xmlns:a16="http://schemas.microsoft.com/office/drawing/2014/main" xmlns="" xmlns:a14="http://schemas.microsoft.com/office/drawing/2010/main" id="{A394D1AD-00FC-40CE-AC76-4E54D425F1B4}"/>
                  </a:ext>
                </a:extLst>
              </p:cNvPr>
              <p:cNvSpPr>
                <a:spLocks noRot="1" noChangeAspect="1" noMove="1" noResize="1" noEditPoints="1" noAdjustHandles="1" noChangeArrowheads="1" noChangeShapeType="1" noTextEdit="1"/>
              </p:cNvSpPr>
              <p:nvPr/>
            </p:nvSpPr>
            <p:spPr>
              <a:xfrm>
                <a:off x="8860704" y="5093622"/>
                <a:ext cx="988347" cy="369332"/>
              </a:xfrm>
              <a:prstGeom prst="rect">
                <a:avLst/>
              </a:prstGeom>
              <a:blipFill rotWithShape="1">
                <a:blip r:embed="rId5"/>
                <a:stretch>
                  <a:fillRect t="-6667" r="-9259" b="-28333"/>
                </a:stretch>
              </a:blipFill>
            </p:spPr>
            <p:txBody>
              <a:bodyPr/>
              <a:lstStyle/>
              <a:p>
                <a:r>
                  <a:rPr lang="en-IN">
                    <a:noFill/>
                  </a:rPr>
                  <a:t> </a:t>
                </a:r>
              </a:p>
            </p:txBody>
          </p:sp>
        </mc:Fallback>
      </mc:AlternateContent>
      <p:sp>
        <p:nvSpPr>
          <p:cNvPr id="7" name="TextBox 1"/>
          <p:cNvSpPr txBox="1"/>
          <p:nvPr/>
        </p:nvSpPr>
        <p:spPr>
          <a:xfrm>
            <a:off x="933450" y="5758934"/>
            <a:ext cx="103251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In all the cases, as the total sample size increases, the estimate of size of the test gets close to actual level .</a:t>
            </a:r>
          </a:p>
        </p:txBody>
      </p:sp>
    </p:spTree>
    <p:extLst>
      <p:ext uri="{BB962C8B-B14F-4D97-AF65-F5344CB8AC3E}">
        <p14:creationId xmlns:p14="http://schemas.microsoft.com/office/powerpoint/2010/main" val="351111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sz="2400" dirty="0">
                    <a:latin typeface="Footlight MT Light" pitchFamily="18" charset="0"/>
                  </a:rPr>
                  <a:t>We do the same here as Non-Parametric case.</a:t>
                </a:r>
              </a:p>
              <a:p>
                <a:r>
                  <a:rPr lang="en-IN" sz="2400" dirty="0">
                    <a:latin typeface="Footlight MT Light" pitchFamily="18" charset="0"/>
                  </a:rPr>
                  <a:t>We perform t-test for samples from the 4 distributions, for different levels and increasing sample sizes.</a:t>
                </a:r>
              </a:p>
              <a:p>
                <a:r>
                  <a:rPr lang="en-IN" sz="2400" dirty="0">
                    <a:latin typeface="Footlight MT Light" pitchFamily="18" charset="0"/>
                  </a:rPr>
                  <a:t>Size of the test is estimated by proportion of rejections under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𝐻</m:t>
                        </m:r>
                      </m:e>
                      <m:sub>
                        <m:r>
                          <a:rPr lang="en-IN" sz="2400" b="0" i="1" smtClean="0">
                            <a:latin typeface="Cambria Math"/>
                          </a:rPr>
                          <m:t>0</m:t>
                        </m:r>
                      </m:sub>
                    </m:sSub>
                    <m:r>
                      <a:rPr lang="en-IN" sz="2400" b="0" i="1" smtClean="0">
                        <a:latin typeface="Cambria Math"/>
                      </a:rPr>
                      <m:t>:</m:t>
                    </m:r>
                    <m:r>
                      <a:rPr lang="en-IN" sz="2400" b="0" i="1" smtClean="0">
                        <a:latin typeface="Cambria Math"/>
                      </a:rPr>
                      <m:t>𝜃</m:t>
                    </m:r>
                    <m:r>
                      <a:rPr lang="en-IN" sz="2400" b="0" i="1" smtClean="0">
                        <a:latin typeface="Cambria Math"/>
                      </a:rPr>
                      <m:t>=0.</m:t>
                    </m:r>
                  </m:oMath>
                </a14:m>
                <a:endParaRPr lang="en-IN" sz="2400" dirty="0">
                  <a:latin typeface="Footlight MT Light" pitchFamily="18" charset="0"/>
                </a:endParaRPr>
              </a:p>
              <a:p>
                <a:r>
                  <a:rPr lang="en-IN" sz="2400" dirty="0">
                    <a:latin typeface="Footlight MT Light" pitchFamily="18" charset="0"/>
                  </a:rPr>
                  <a:t>We plot the estimated sizes against the total sample size, and try to see whether it approaches to the fixed level as the total sample size increases.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213"/>
                </a:stretch>
              </a:blipFill>
            </p:spPr>
            <p:txBody>
              <a:bodyPr/>
              <a:lstStyle/>
              <a:p>
                <a:r>
                  <a:rPr lang="en-IN">
                    <a:noFill/>
                  </a:rPr>
                  <a:t> </a:t>
                </a:r>
              </a:p>
            </p:txBody>
          </p:sp>
        </mc:Fallback>
      </mc:AlternateContent>
      <p:sp>
        <p:nvSpPr>
          <p:cNvPr id="2" name="Title 1"/>
          <p:cNvSpPr>
            <a:spLocks noGrp="1"/>
          </p:cNvSpPr>
          <p:nvPr>
            <p:ph type="title"/>
          </p:nvPr>
        </p:nvSpPr>
        <p:spPr/>
        <p:txBody>
          <a:bodyPr/>
          <a:lstStyle/>
          <a:p>
            <a:r>
              <a:rPr lang="en-IN" dirty="0">
                <a:effectLst>
                  <a:outerShdw blurRad="38100" dist="38100" dir="2700000" algn="tl">
                    <a:srgbClr val="000000">
                      <a:alpha val="43137"/>
                    </a:srgbClr>
                  </a:outerShdw>
                </a:effectLst>
                <a:latin typeface="Rockwell" pitchFamily="18" charset="0"/>
              </a:rPr>
              <a:t>Parametric Counterpart</a:t>
            </a:r>
          </a:p>
        </p:txBody>
      </p:sp>
    </p:spTree>
    <p:extLst>
      <p:ext uri="{BB962C8B-B14F-4D97-AF65-F5344CB8AC3E}">
        <p14:creationId xmlns:p14="http://schemas.microsoft.com/office/powerpoint/2010/main" val="254526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88623-4598-4932-85EB-EEAFA3424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666" y="526412"/>
            <a:ext cx="5194319" cy="3988926"/>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1834163" y="4773246"/>
                <a:ext cx="2907323"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=0.001</m:t>
                      </m:r>
                    </m:oMath>
                  </m:oMathPara>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834163" y="4773246"/>
                <a:ext cx="2907323" cy="369332"/>
              </a:xfrm>
              <a:prstGeom prst="rect">
                <a:avLst/>
              </a:prstGeom>
              <a:blipFill rotWithShape="1">
                <a:blip r:embed="rId3"/>
                <a:stretch>
                  <a:fillRect t="-6557" b="-26230"/>
                </a:stretch>
              </a:blipFill>
            </p:spPr>
            <p:txBody>
              <a:bodyPr/>
              <a:lstStyle/>
              <a:p>
                <a:r>
                  <a:rPr lang="en-IN">
                    <a:noFill/>
                  </a:rPr>
                  <a:t> </a:t>
                </a:r>
              </a:p>
            </p:txBody>
          </p:sp>
        </mc:Fallback>
      </mc:AlternateContent>
      <p:pic>
        <p:nvPicPr>
          <p:cNvPr id="14" name="Content Placeholder 13">
            <a:extLst>
              <a:ext uri="{FF2B5EF4-FFF2-40B4-BE49-F238E27FC236}">
                <a16:creationId xmlns:a16="http://schemas.microsoft.com/office/drawing/2014/main" id="{D45EF69A-248F-46DE-8B9C-0D5992B11CEF}"/>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88369" y="526412"/>
            <a:ext cx="5064369" cy="389514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8499231" y="4773246"/>
                <a:ext cx="169984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=0.005</m:t>
                      </m:r>
                    </m:oMath>
                  </m:oMathPara>
                </a14:m>
                <a:endParaRPr lang="en-IN" dirty="0"/>
              </a:p>
            </p:txBody>
          </p:sp>
        </mc:Choice>
        <mc:Fallback xmlns="">
          <p:sp>
            <p:nvSpPr>
              <p:cNvPr id="15" name="TextBox 14"/>
              <p:cNvSpPr txBox="1">
                <a:spLocks noRot="1" noChangeAspect="1" noMove="1" noResize="1" noEditPoints="1" noAdjustHandles="1" noChangeArrowheads="1" noChangeShapeType="1" noTextEdit="1"/>
              </p:cNvSpPr>
              <p:nvPr/>
            </p:nvSpPr>
            <p:spPr>
              <a:xfrm>
                <a:off x="8499231" y="4773246"/>
                <a:ext cx="1699846" cy="369332"/>
              </a:xfrm>
              <a:prstGeom prst="rect">
                <a:avLst/>
              </a:prstGeom>
              <a:blipFill rotWithShape="1">
                <a:blip r:embed="rId5"/>
                <a:stretch>
                  <a:fillRect t="-6557" b="-26230"/>
                </a:stretch>
              </a:blipFill>
            </p:spPr>
            <p:txBody>
              <a:bodyPr/>
              <a:lstStyle/>
              <a:p>
                <a:r>
                  <a:rPr lang="en-IN">
                    <a:noFill/>
                  </a:rPr>
                  <a:t> </a:t>
                </a:r>
              </a:p>
            </p:txBody>
          </p:sp>
        </mc:Fallback>
      </mc:AlternateContent>
      <p:sp>
        <p:nvSpPr>
          <p:cNvPr id="7" name="TextBox 2"/>
          <p:cNvSpPr txBox="1"/>
          <p:nvPr/>
        </p:nvSpPr>
        <p:spPr>
          <a:xfrm>
            <a:off x="643783" y="5278735"/>
            <a:ext cx="1090443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In both cases, for samples from normal and logistic distribution, the estimate of size goes closer to the actual level than for sample from exponential distribution as total ample size increases and for samples from Cauchy distribution, the estimate does not at all go closer to the actual level.</a:t>
            </a:r>
          </a:p>
        </p:txBody>
      </p:sp>
    </p:spTree>
    <p:extLst>
      <p:ext uri="{BB962C8B-B14F-4D97-AF65-F5344CB8AC3E}">
        <p14:creationId xmlns:p14="http://schemas.microsoft.com/office/powerpoint/2010/main" val="252883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E53D4A-4617-49F1-9F40-663978017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37" y="549030"/>
            <a:ext cx="5595917" cy="3915507"/>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2110154" y="4680384"/>
                <a:ext cx="230944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=0.01</m:t>
                      </m:r>
                    </m:oMath>
                  </m:oMathPara>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2110154" y="4680384"/>
                <a:ext cx="2309446" cy="369332"/>
              </a:xfrm>
              <a:prstGeom prst="rect">
                <a:avLst/>
              </a:prstGeom>
              <a:blipFill rotWithShape="1">
                <a:blip r:embed="rId3"/>
                <a:stretch>
                  <a:fillRect t="-6667" b="-28333"/>
                </a:stretch>
              </a:blipFill>
            </p:spPr>
            <p:txBody>
              <a:bodyPr/>
              <a:lstStyle/>
              <a:p>
                <a:r>
                  <a:rPr lang="en-IN">
                    <a:noFill/>
                  </a:rPr>
                  <a:t> </a:t>
                </a:r>
              </a:p>
            </p:txBody>
          </p:sp>
        </mc:Fallback>
      </mc:AlternateContent>
      <p:pic>
        <p:nvPicPr>
          <p:cNvPr id="11" name="Content Placeholder 10">
            <a:extLst>
              <a:ext uri="{FF2B5EF4-FFF2-40B4-BE49-F238E27FC236}">
                <a16:creationId xmlns:a16="http://schemas.microsoft.com/office/drawing/2014/main" id="{7130F91D-CB66-4866-BDF4-7233F14D69A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494585" y="549029"/>
            <a:ext cx="5392615" cy="3915507"/>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8417168" y="4729258"/>
                <a:ext cx="179363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=0.05</m:t>
                      </m:r>
                    </m:oMath>
                  </m:oMathPara>
                </a14:m>
                <a:endParaRPr lang="en-IN" dirty="0"/>
              </a:p>
            </p:txBody>
          </p:sp>
        </mc:Choice>
        <mc:Fallback xmlns="">
          <p:sp>
            <p:nvSpPr>
              <p:cNvPr id="12" name="TextBox 11"/>
              <p:cNvSpPr txBox="1">
                <a:spLocks noRot="1" noChangeAspect="1" noMove="1" noResize="1" noEditPoints="1" noAdjustHandles="1" noChangeArrowheads="1" noChangeShapeType="1" noTextEdit="1"/>
              </p:cNvSpPr>
              <p:nvPr/>
            </p:nvSpPr>
            <p:spPr>
              <a:xfrm>
                <a:off x="8417168" y="4729258"/>
                <a:ext cx="1793631" cy="369332"/>
              </a:xfrm>
              <a:prstGeom prst="rect">
                <a:avLst/>
              </a:prstGeom>
              <a:blipFill rotWithShape="1">
                <a:blip r:embed="rId5"/>
                <a:stretch>
                  <a:fillRect t="-6667" b="-28333"/>
                </a:stretch>
              </a:blipFill>
            </p:spPr>
            <p:txBody>
              <a:bodyPr/>
              <a:lstStyle/>
              <a:p>
                <a:r>
                  <a:rPr lang="en-IN">
                    <a:noFill/>
                  </a:rPr>
                  <a:t> </a:t>
                </a:r>
              </a:p>
            </p:txBody>
          </p:sp>
        </mc:Fallback>
      </mc:AlternateContent>
      <p:sp>
        <p:nvSpPr>
          <p:cNvPr id="7" name="TextBox 2"/>
          <p:cNvSpPr txBox="1"/>
          <p:nvPr/>
        </p:nvSpPr>
        <p:spPr>
          <a:xfrm>
            <a:off x="457200" y="5468035"/>
            <a:ext cx="11277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Here also, we can see that in case of samples from Cauchy distribution, the estimate of size stays far away from the actual level even if we increase the total sample size and in rest of the cases, the estimate goes close to the actual level.</a:t>
            </a:r>
          </a:p>
        </p:txBody>
      </p:sp>
    </p:spTree>
    <p:extLst>
      <p:ext uri="{BB962C8B-B14F-4D97-AF65-F5344CB8AC3E}">
        <p14:creationId xmlns:p14="http://schemas.microsoft.com/office/powerpoint/2010/main" val="161477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B8124C-3582-4E26-96B7-BABB40A39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421052"/>
            <a:ext cx="5720861" cy="4173417"/>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1887921" y="4936474"/>
                <a:ext cx="237978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=0.1</m:t>
                      </m:r>
                    </m:oMath>
                  </m:oMathPara>
                </a14:m>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887921" y="4936474"/>
                <a:ext cx="2379785" cy="369332"/>
              </a:xfrm>
              <a:prstGeom prst="rect">
                <a:avLst/>
              </a:prstGeom>
              <a:blipFill rotWithShape="1">
                <a:blip r:embed="rId3"/>
                <a:stretch>
                  <a:fillRect t="-6667" b="-28333"/>
                </a:stretch>
              </a:blipFill>
            </p:spPr>
            <p:txBody>
              <a:bodyPr/>
              <a:lstStyle/>
              <a:p>
                <a:r>
                  <a:rPr lang="en-IN">
                    <a:noFill/>
                  </a:rPr>
                  <a:t> </a:t>
                </a:r>
              </a:p>
            </p:txBody>
          </p:sp>
        </mc:Fallback>
      </mc:AlternateContent>
      <p:pic>
        <p:nvPicPr>
          <p:cNvPr id="11" name="Content Placeholder 10">
            <a:extLst>
              <a:ext uri="{FF2B5EF4-FFF2-40B4-BE49-F238E27FC236}">
                <a16:creationId xmlns:a16="http://schemas.microsoft.com/office/drawing/2014/main" id="{CCB618D7-5A3B-429A-8AA6-266387F431F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77354" y="421052"/>
            <a:ext cx="5334001" cy="4173417"/>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8264768" y="4903341"/>
                <a:ext cx="1875693"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a:rPr>
                        <m:t>𝛼</m:t>
                      </m:r>
                      <m:r>
                        <a:rPr lang="en-IN" b="0" i="1" smtClean="0">
                          <a:latin typeface="Cambria Math"/>
                        </a:rPr>
                        <m:t>=0.2</m:t>
                      </m:r>
                    </m:oMath>
                  </m:oMathPara>
                </a14:m>
                <a:endParaRPr lang="en-IN" dirty="0"/>
              </a:p>
            </p:txBody>
          </p:sp>
        </mc:Choice>
        <mc:Fallback xmlns="">
          <p:sp>
            <p:nvSpPr>
              <p:cNvPr id="12" name="TextBox 11"/>
              <p:cNvSpPr txBox="1">
                <a:spLocks noRot="1" noChangeAspect="1" noMove="1" noResize="1" noEditPoints="1" noAdjustHandles="1" noChangeArrowheads="1" noChangeShapeType="1" noTextEdit="1"/>
              </p:cNvSpPr>
              <p:nvPr/>
            </p:nvSpPr>
            <p:spPr>
              <a:xfrm>
                <a:off x="8264768" y="4903341"/>
                <a:ext cx="1875693" cy="369332"/>
              </a:xfrm>
              <a:prstGeom prst="rect">
                <a:avLst/>
              </a:prstGeom>
              <a:blipFill rotWithShape="1">
                <a:blip r:embed="rId5"/>
                <a:stretch>
                  <a:fillRect t="-6557" b="-262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96277" y="5493435"/>
                <a:ext cx="1147884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Footlight MT Light" pitchFamily="18" charset="0"/>
                  </a:rPr>
                  <a:t>For samples from all </a:t>
                </a:r>
                <a14:m>
                  <m:oMath xmlns:m="http://schemas.openxmlformats.org/officeDocument/2006/math">
                    <m:r>
                      <a:rPr lang="en-IN" b="0" i="1" smtClean="0">
                        <a:latin typeface="Cambria Math"/>
                      </a:rPr>
                      <m:t>4</m:t>
                    </m:r>
                  </m:oMath>
                </a14:m>
                <a:r>
                  <a:rPr lang="en-IN" dirty="0">
                    <a:latin typeface="Footlight MT Light" pitchFamily="18" charset="0"/>
                  </a:rPr>
                  <a:t> distributions except for Cauchy, the estimate of size goes close to the actual level of the test as the total sample size increases.</a:t>
                </a:r>
              </a:p>
            </p:txBody>
          </p:sp>
        </mc:Choice>
        <mc:Fallback xmlns="">
          <p:sp>
            <p:nvSpPr>
              <p:cNvPr id="6" name="TextBox 5"/>
              <p:cNvSpPr txBox="1">
                <a:spLocks noRot="1" noChangeAspect="1" noMove="1" noResize="1" noEditPoints="1" noAdjustHandles="1" noChangeArrowheads="1" noChangeShapeType="1" noTextEdit="1"/>
              </p:cNvSpPr>
              <p:nvPr/>
            </p:nvSpPr>
            <p:spPr>
              <a:xfrm>
                <a:off x="496277" y="5493435"/>
                <a:ext cx="11478846" cy="646331"/>
              </a:xfrm>
              <a:prstGeom prst="rect">
                <a:avLst/>
              </a:prstGeom>
              <a:blipFill rotWithShape="1">
                <a:blip r:embed="rId6"/>
                <a:stretch>
                  <a:fillRect l="-425" t="-4717" r="-372" b="-14151"/>
                </a:stretch>
              </a:blipFill>
            </p:spPr>
            <p:txBody>
              <a:bodyPr/>
              <a:lstStyle/>
              <a:p>
                <a:r>
                  <a:rPr lang="en-IN">
                    <a:noFill/>
                  </a:rPr>
                  <a:t> </a:t>
                </a:r>
              </a:p>
            </p:txBody>
          </p:sp>
        </mc:Fallback>
      </mc:AlternateContent>
    </p:spTree>
    <p:extLst>
      <p:ext uri="{BB962C8B-B14F-4D97-AF65-F5344CB8AC3E}">
        <p14:creationId xmlns:p14="http://schemas.microsoft.com/office/powerpoint/2010/main" val="2497502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TotalTime>
  <Words>1548</Words>
  <Application>Microsoft Office PowerPoint</Application>
  <PresentationFormat>Widescreen</PresentationFormat>
  <Paragraphs>107</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Algerian</vt:lpstr>
      <vt:lpstr>Arial</vt:lpstr>
      <vt:lpstr>Cambria Math</vt:lpstr>
      <vt:lpstr>Footlight MT Light</vt:lpstr>
      <vt:lpstr>Lucida Sans Unicode</vt:lpstr>
      <vt:lpstr>Rockwell</vt:lpstr>
      <vt:lpstr>Trebuchet MS</vt:lpstr>
      <vt:lpstr>Verdana</vt:lpstr>
      <vt:lpstr>Wingdings</vt:lpstr>
      <vt:lpstr>Wingdings 2</vt:lpstr>
      <vt:lpstr>Wingdings 3</vt:lpstr>
      <vt:lpstr>Concourse</vt:lpstr>
      <vt:lpstr>SIZE OF THE TEST</vt:lpstr>
      <vt:lpstr>Size of the Non-Parametric Test </vt:lpstr>
      <vt:lpstr>PowerPoint Presentation</vt:lpstr>
      <vt:lpstr>PowerPoint Presentation</vt:lpstr>
      <vt:lpstr>PowerPoint Presentation</vt:lpstr>
      <vt:lpstr>Parametric Counterpart</vt:lpstr>
      <vt:lpstr>PowerPoint Presentation</vt:lpstr>
      <vt:lpstr>PowerPoint Presentation</vt:lpstr>
      <vt:lpstr>PowerPoint Presentation</vt:lpstr>
      <vt:lpstr>PowerPoint Presentation</vt:lpstr>
      <vt:lpstr>POWER FUNCTION</vt:lpstr>
      <vt:lpstr>POWER FUNCTION (β_(n,m) (θ))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ASYMPTOTIC BEHAVIOUR OF POWER FUNCTION</vt:lpstr>
      <vt:lpstr>POWER FUNCTION (β_(n,m) (θ))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STUDY</dc:title>
  <dc:creator>Anirban Mandal</dc:creator>
  <cp:lastModifiedBy>Payel Ghosal</cp:lastModifiedBy>
  <cp:revision>214</cp:revision>
  <dcterms:created xsi:type="dcterms:W3CDTF">2020-03-12T17:15:52Z</dcterms:created>
  <dcterms:modified xsi:type="dcterms:W3CDTF">2024-04-29T00:38:07Z</dcterms:modified>
</cp:coreProperties>
</file>