
<file path=[Content_Types].xml><?xml version="1.0" encoding="utf-8"?>
<Types xmlns="http://schemas.openxmlformats.org/package/2006/content-types">
  <Default Extension="001" ContentType="image/png"/>
  <Default Extension="005" ContentType="image/png"/>
  <Default Extension="01" ContentType="image/png"/>
  <Default Extension="1" ContentType="image/png"/>
  <Default Extension="2" ContentType="image/png"/>
  <Default Extension="3" ContentType="image/pn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19" r:id="rId4"/>
    <p:sldId id="366" r:id="rId5"/>
    <p:sldId id="258" r:id="rId6"/>
    <p:sldId id="367" r:id="rId7"/>
    <p:sldId id="259" r:id="rId8"/>
    <p:sldId id="260" r:id="rId9"/>
    <p:sldId id="265" r:id="rId10"/>
    <p:sldId id="266" r:id="rId11"/>
    <p:sldId id="267" r:id="rId12"/>
    <p:sldId id="317" r:id="rId13"/>
    <p:sldId id="419" r:id="rId14"/>
    <p:sldId id="313" r:id="rId15"/>
    <p:sldId id="325" r:id="rId16"/>
    <p:sldId id="318" r:id="rId17"/>
    <p:sldId id="372" r:id="rId18"/>
    <p:sldId id="373" r:id="rId19"/>
    <p:sldId id="379" r:id="rId20"/>
    <p:sldId id="332" r:id="rId21"/>
    <p:sldId id="333" r:id="rId22"/>
    <p:sldId id="334" r:id="rId23"/>
    <p:sldId id="335" r:id="rId24"/>
    <p:sldId id="374" r:id="rId25"/>
    <p:sldId id="340" r:id="rId26"/>
    <p:sldId id="370" r:id="rId27"/>
    <p:sldId id="362" r:id="rId28"/>
    <p:sldId id="271" r:id="rId29"/>
    <p:sldId id="320" r:id="rId30"/>
    <p:sldId id="321" r:id="rId31"/>
    <p:sldId id="322" r:id="rId32"/>
    <p:sldId id="323" r:id="rId33"/>
    <p:sldId id="288" r:id="rId34"/>
    <p:sldId id="361" r:id="rId35"/>
    <p:sldId id="339" r:id="rId36"/>
    <p:sldId id="336" r:id="rId37"/>
    <p:sldId id="337" r:id="rId38"/>
    <p:sldId id="341" r:id="rId39"/>
    <p:sldId id="368" r:id="rId40"/>
    <p:sldId id="269" r:id="rId41"/>
    <p:sldId id="289" r:id="rId42"/>
    <p:sldId id="293" r:id="rId43"/>
    <p:sldId id="296" r:id="rId44"/>
    <p:sldId id="363" r:id="rId45"/>
    <p:sldId id="300" r:id="rId46"/>
    <p:sldId id="304" r:id="rId47"/>
    <p:sldId id="306" r:id="rId48"/>
    <p:sldId id="421" r:id="rId49"/>
    <p:sldId id="369" r:id="rId50"/>
    <p:sldId id="380" r:id="rId51"/>
    <p:sldId id="381" r:id="rId52"/>
    <p:sldId id="382" r:id="rId53"/>
    <p:sldId id="383" r:id="rId54"/>
    <p:sldId id="384" r:id="rId55"/>
    <p:sldId id="385" r:id="rId56"/>
    <p:sldId id="386" r:id="rId57"/>
    <p:sldId id="387" r:id="rId58"/>
    <p:sldId id="390" r:id="rId59"/>
    <p:sldId id="391" r:id="rId60"/>
    <p:sldId id="392" r:id="rId61"/>
    <p:sldId id="394" r:id="rId62"/>
    <p:sldId id="395" r:id="rId63"/>
    <p:sldId id="397" r:id="rId64"/>
    <p:sldId id="398" r:id="rId65"/>
    <p:sldId id="399" r:id="rId66"/>
    <p:sldId id="324" r:id="rId67"/>
    <p:sldId id="400" r:id="rId68"/>
    <p:sldId id="402" r:id="rId69"/>
    <p:sldId id="420"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1" autoAdjust="0"/>
    <p:restoredTop sz="94660"/>
  </p:normalViewPr>
  <p:slideViewPr>
    <p:cSldViewPr snapToGrid="0">
      <p:cViewPr varScale="1">
        <p:scale>
          <a:sx n="85" d="100"/>
          <a:sy n="85" d="100"/>
        </p:scale>
        <p:origin x="499"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6E9A06C-4173-4220-B179-4471F55E23F6}" type="datetimeFigureOut">
              <a:rPr lang="en-IN" smtClean="0"/>
              <a:t>24-04-2024</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D907E0A-0995-4931-99D0-D3006B24B18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6E9A06C-4173-4220-B179-4471F55E23F6}"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907E0A-0995-4931-99D0-D3006B24B18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6E9A06C-4173-4220-B179-4471F55E23F6}"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907E0A-0995-4931-99D0-D3006B24B18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6E9A06C-4173-4220-B179-4471F55E23F6}"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907E0A-0995-4931-99D0-D3006B24B189}"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6E9A06C-4173-4220-B179-4471F55E23F6}"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907E0A-0995-4931-99D0-D3006B24B189}" type="slidenum">
              <a:rPr lang="en-IN" smtClean="0"/>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6E9A06C-4173-4220-B179-4471F55E23F6}"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907E0A-0995-4931-99D0-D3006B24B189}"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6E9A06C-4173-4220-B179-4471F55E23F6}" type="datetimeFigureOut">
              <a:rPr lang="en-IN" smtClean="0"/>
              <a:t>24-04-2024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907E0A-0995-4931-99D0-D3006B24B189}"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6E9A06C-4173-4220-B179-4471F55E23F6}" type="datetimeFigureOut">
              <a:rPr lang="en-IN" smtClean="0"/>
              <a:t>24-04-2024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907E0A-0995-4931-99D0-D3006B24B189}"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E9A06C-4173-4220-B179-4471F55E23F6}" type="datetimeFigureOut">
              <a:rPr lang="en-IN" smtClean="0"/>
              <a:t>24-04-2024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907E0A-0995-4931-99D0-D3006B24B18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86E9A06C-4173-4220-B179-4471F55E23F6}"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907E0A-0995-4931-99D0-D3006B24B189}"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6E9A06C-4173-4220-B179-4471F55E23F6}" type="datetimeFigureOut">
              <a:rPr lang="en-IN" smtClean="0"/>
              <a:t>24-04-2024</a:t>
            </a:fld>
            <a:endParaRPr lang="en-IN"/>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D907E0A-0995-4931-99D0-D3006B24B189}" type="slidenum">
              <a:rPr lang="en-IN" smtClean="0"/>
              <a:t>‹#›</a:t>
            </a:fld>
            <a:endParaRPr lang="en-IN"/>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86E9A06C-4173-4220-B179-4471F55E23F6}" type="datetimeFigureOut">
              <a:rPr lang="en-IN" smtClean="0"/>
              <a:t>24-04-2024</a:t>
            </a:fld>
            <a:endParaRPr lang="en-IN"/>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ED907E0A-0995-4931-99D0-D3006B24B18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157.png"/><Relationship Id="rId7" Type="http://schemas.openxmlformats.org/officeDocument/2006/relationships/image" Target="../media/image20.png"/><Relationship Id="rId2" Type="http://schemas.openxmlformats.org/officeDocument/2006/relationships/image" Target="../media/image1410.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91.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61.png"/><Relationship Id="rId4" Type="http://schemas.openxmlformats.org/officeDocument/2006/relationships/image" Target="../media/image350.png"/><Relationship Id="rId9" Type="http://schemas.openxmlformats.org/officeDocument/2006/relationships/image" Target="../media/image400.png"/></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6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60.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50.png"/></Relationships>
</file>

<file path=ppt/slides/_rels/slide33.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7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81.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580.png"/></Relationships>
</file>

<file path=ppt/slides/_rels/slide36.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7.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001"/><Relationship Id="rId2" Type="http://schemas.openxmlformats.org/officeDocument/2006/relationships/image" Target="../media/image760.png"/><Relationship Id="rId1" Type="http://schemas.openxmlformats.org/officeDocument/2006/relationships/slideLayout" Target="../slideLayouts/slideLayout5.xml"/><Relationship Id="rId5" Type="http://schemas.openxmlformats.org/officeDocument/2006/relationships/image" Target="../media/image79.png"/><Relationship Id="rId4" Type="http://schemas.openxmlformats.org/officeDocument/2006/relationships/image" Target="../media/image46.005"/></Relationships>
</file>

<file path=ppt/slides/_rels/slide42.xml.rels><?xml version="1.0" encoding="UTF-8" standalone="yes"?>
<Relationships xmlns="http://schemas.openxmlformats.org/package/2006/relationships"><Relationship Id="rId3" Type="http://schemas.openxmlformats.org/officeDocument/2006/relationships/image" Target="../media/image47.01"/><Relationship Id="rId2" Type="http://schemas.openxmlformats.org/officeDocument/2006/relationships/image" Target="../media/image80.png"/><Relationship Id="rId1" Type="http://schemas.openxmlformats.org/officeDocument/2006/relationships/slideLayout" Target="../slideLayouts/slideLayout5.xml"/><Relationship Id="rId5" Type="http://schemas.openxmlformats.org/officeDocument/2006/relationships/image" Target="../media/image83.png"/><Relationship Id="rId4" Type="http://schemas.openxmlformats.org/officeDocument/2006/relationships/image" Target="../media/image48.png"/></Relationships>
</file>

<file path=ppt/slides/_rels/slide43.xml.rels><?xml version="1.0" encoding="UTF-8" standalone="yes"?>
<Relationships xmlns="http://schemas.openxmlformats.org/package/2006/relationships"><Relationship Id="rId3" Type="http://schemas.openxmlformats.org/officeDocument/2006/relationships/image" Target="../media/image49.1"/><Relationship Id="rId2" Type="http://schemas.openxmlformats.org/officeDocument/2006/relationships/image" Target="../media/image84.png"/><Relationship Id="rId1" Type="http://schemas.openxmlformats.org/officeDocument/2006/relationships/slideLayout" Target="../slideLayouts/slideLayout5.xml"/><Relationship Id="rId5" Type="http://schemas.openxmlformats.org/officeDocument/2006/relationships/image" Target="../media/image87.png"/><Relationship Id="rId4" Type="http://schemas.openxmlformats.org/officeDocument/2006/relationships/image" Target="../media/image50.3"/></Relationships>
</file>

<file path=ppt/slides/_rels/slide44.xml.rels><?xml version="1.0" encoding="UTF-8" standalone="yes"?>
<Relationships xmlns="http://schemas.openxmlformats.org/package/2006/relationships"><Relationship Id="rId2" Type="http://schemas.openxmlformats.org/officeDocument/2006/relationships/image" Target="../media/image87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51.001"/><Relationship Id="rId1" Type="http://schemas.openxmlformats.org/officeDocument/2006/relationships/slideLayout" Target="../slideLayouts/slideLayout5.xml"/><Relationship Id="rId5" Type="http://schemas.openxmlformats.org/officeDocument/2006/relationships/image" Target="../media/image98.png"/><Relationship Id="rId4" Type="http://schemas.openxmlformats.org/officeDocument/2006/relationships/image" Target="../media/image52.005"/></Relationships>
</file>

<file path=ppt/slides/_rels/slide4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53.01"/><Relationship Id="rId1" Type="http://schemas.openxmlformats.org/officeDocument/2006/relationships/slideLayout" Target="../slideLayouts/slideLayout5.xml"/><Relationship Id="rId5" Type="http://schemas.openxmlformats.org/officeDocument/2006/relationships/image" Target="../media/image102.png"/><Relationship Id="rId4" Type="http://schemas.openxmlformats.org/officeDocument/2006/relationships/image" Target="../media/image54.png"/></Relationships>
</file>

<file path=ppt/slides/_rels/slide47.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55.1"/><Relationship Id="rId1" Type="http://schemas.openxmlformats.org/officeDocument/2006/relationships/slideLayout" Target="../slideLayouts/slideLayout5.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56.2"/></Relationships>
</file>

<file path=ppt/slides/_rels/slide48.xml.rels><?xml version="1.0" encoding="UTF-8" standalone="yes"?>
<Relationships xmlns="http://schemas.openxmlformats.org/package/2006/relationships"><Relationship Id="rId3" Type="http://schemas.openxmlformats.org/officeDocument/2006/relationships/image" Target="../media/image1060.png"/><Relationship Id="rId2" Type="http://schemas.openxmlformats.org/officeDocument/2006/relationships/image" Target="../media/image57.3"/><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40.png"/><Relationship Id="rId2" Type="http://schemas.openxmlformats.org/officeDocument/2006/relationships/image" Target="../media/image10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8.1"/><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00.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40.png"/><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146.png"/><Relationship Id="rId4" Type="http://schemas.openxmlformats.org/officeDocument/2006/relationships/image" Target="../media/image69.png"/></Relationships>
</file>

<file path=ppt/slides/_rels/slide61.xml.rels><?xml version="1.0" encoding="UTF-8" standalone="yes"?>
<Relationships xmlns="http://schemas.openxmlformats.org/package/2006/relationships"><Relationship Id="rId3" Type="http://schemas.openxmlformats.org/officeDocument/2006/relationships/image" Target="../media/image7300.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151.png"/><Relationship Id="rId4" Type="http://schemas.openxmlformats.org/officeDocument/2006/relationships/image" Target="../media/image71.png"/></Relationships>
</file>

<file path=ppt/slides/_rels/slide6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154.png"/></Relationships>
</file>

<file path=ppt/slides/_rels/slide6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70.png"/><Relationship Id="rId1" Type="http://schemas.openxmlformats.org/officeDocument/2006/relationships/slideLayout" Target="../slideLayouts/slideLayout2.xml"/><Relationship Id="rId5" Type="http://schemas.openxmlformats.org/officeDocument/2006/relationships/image" Target="../media/image160.png"/><Relationship Id="rId4" Type="http://schemas.openxmlformats.org/officeDocument/2006/relationships/image" Target="../media/image75.png"/></Relationships>
</file>

<file path=ppt/slides/_rels/slide6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90.png"/><Relationship Id="rId1" Type="http://schemas.openxmlformats.org/officeDocument/2006/relationships/slideLayout" Target="../slideLayouts/slideLayout2.xml"/><Relationship Id="rId5" Type="http://schemas.openxmlformats.org/officeDocument/2006/relationships/image" Target="../media/image163.png"/><Relationship Id="rId4" Type="http://schemas.openxmlformats.org/officeDocument/2006/relationships/image" Target="../media/image77.png"/></Relationships>
</file>

<file path=ppt/slides/_rels/slide6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840.png"/><Relationship Id="rId1" Type="http://schemas.openxmlformats.org/officeDocument/2006/relationships/slideLayout" Target="../slideLayouts/slideLayout2.xml"/><Relationship Id="rId5" Type="http://schemas.openxmlformats.org/officeDocument/2006/relationships/image" Target="../media/image166.png"/><Relationship Id="rId4" Type="http://schemas.openxmlformats.org/officeDocument/2006/relationships/image" Target="../media/image81.png"/></Relationships>
</file>

<file path=ppt/slides/_rels/slide6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700.png"/><Relationship Id="rId1" Type="http://schemas.openxmlformats.org/officeDocument/2006/relationships/slideLayout" Target="../slideLayouts/slideLayout2.xml"/><Relationship Id="rId5" Type="http://schemas.openxmlformats.org/officeDocument/2006/relationships/image" Target="../media/image169.png"/><Relationship Id="rId4" Type="http://schemas.openxmlformats.org/officeDocument/2006/relationships/image" Target="../media/image85.png"/></Relationships>
</file>

<file path=ppt/slides/_rels/slide6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170.png"/><Relationship Id="rId1" Type="http://schemas.openxmlformats.org/officeDocument/2006/relationships/slideLayout" Target="../slideLayouts/slideLayout2.xml"/><Relationship Id="rId5" Type="http://schemas.openxmlformats.org/officeDocument/2006/relationships/image" Target="../media/image173.png"/><Relationship Id="rId4" Type="http://schemas.openxmlformats.org/officeDocument/2006/relationships/image" Target="../media/image88.png"/></Relationships>
</file>

<file path=ppt/slides/_rels/slide6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5F420-4637-43DC-B3FC-F91153974432}"/>
              </a:ext>
            </a:extLst>
          </p:cNvPr>
          <p:cNvSpPr>
            <a:spLocks noGrp="1"/>
          </p:cNvSpPr>
          <p:nvPr>
            <p:ph type="ctrTitle"/>
          </p:nvPr>
        </p:nvSpPr>
        <p:spPr/>
        <p:txBody>
          <a:bodyPr>
            <a:normAutofit/>
          </a:bodyPr>
          <a:lstStyle/>
          <a:p>
            <a:r>
              <a:rPr lang="en-US" sz="5200" u="sng" dirty="0">
                <a:latin typeface="Algerian" pitchFamily="82" charset="0"/>
                <a:cs typeface="AngsanaUPC" panose="02020603050405020304" pitchFamily="18" charset="-34"/>
              </a:rPr>
              <a:t>WILCOXON MANN-WHITNEY Test</a:t>
            </a:r>
            <a:endParaRPr lang="en-IN" sz="5200" u="sng" dirty="0">
              <a:latin typeface="Algerian" pitchFamily="82" charset="0"/>
              <a:cs typeface="AngsanaUPC" panose="02020603050405020304" pitchFamily="18" charset="-34"/>
            </a:endParaRPr>
          </a:p>
        </p:txBody>
      </p:sp>
      <p:sp>
        <p:nvSpPr>
          <p:cNvPr id="3" name="Subtitle 2">
            <a:extLst>
              <a:ext uri="{FF2B5EF4-FFF2-40B4-BE49-F238E27FC236}">
                <a16:creationId xmlns:a16="http://schemas.microsoft.com/office/drawing/2014/main" id="{0DBAE650-0D92-4CA2-ADFC-EAE1EDE85AA2}"/>
              </a:ext>
            </a:extLst>
          </p:cNvPr>
          <p:cNvSpPr>
            <a:spLocks noGrp="1"/>
          </p:cNvSpPr>
          <p:nvPr>
            <p:ph type="subTitle" idx="1"/>
          </p:nvPr>
        </p:nvSpPr>
        <p:spPr/>
        <p:txBody>
          <a:bodyPr>
            <a:normAutofit fontScale="25000" lnSpcReduction="20000"/>
          </a:bodyPr>
          <a:lstStyle/>
          <a:p>
            <a:endParaRPr lang="en-US" dirty="0">
              <a:latin typeface="Arial" panose="020B0604020202020204" pitchFamily="34" charset="0"/>
              <a:cs typeface="Arial" panose="020B0604020202020204" pitchFamily="34" charset="0"/>
            </a:endParaRPr>
          </a:p>
          <a:p>
            <a:r>
              <a:rPr lang="en-US" sz="12800" b="1" u="sng" dirty="0">
                <a:latin typeface="Rockwell" pitchFamily="18" charset="0"/>
                <a:cs typeface="Arial" panose="020B0604020202020204" pitchFamily="34" charset="0"/>
              </a:rPr>
              <a:t>A SIMULATION STUDY </a:t>
            </a:r>
          </a:p>
          <a:p>
            <a:r>
              <a:rPr lang="en-US" sz="11200" dirty="0">
                <a:latin typeface="Arial" panose="020B0604020202020204" pitchFamily="34" charset="0"/>
                <a:cs typeface="Arial" panose="020B0604020202020204" pitchFamily="34" charset="0"/>
              </a:rPr>
              <a:t>Payel Ghosal</a:t>
            </a:r>
          </a:p>
          <a:p>
            <a:r>
              <a:rPr lang="en-US" sz="11200" b="1" u="sng" dirty="0">
                <a:effectLst>
                  <a:outerShdw blurRad="38100" dist="38100" dir="2700000" algn="tl">
                    <a:srgbClr val="000000">
                      <a:alpha val="43137"/>
                    </a:srgbClr>
                  </a:outerShdw>
                </a:effectLst>
                <a:latin typeface="Baskerville Old Face" pitchFamily="18" charset="0"/>
                <a:cs typeface="Arial" panose="020B0604020202020204" pitchFamily="34" charset="0"/>
              </a:rPr>
              <a:t> </a:t>
            </a:r>
            <a:endParaRPr lang="en-IN" sz="11200" b="1" u="sng" dirty="0">
              <a:effectLst>
                <a:outerShdw blurRad="38100" dist="38100" dir="2700000" algn="tl">
                  <a:srgbClr val="000000">
                    <a:alpha val="43137"/>
                  </a:srgbClr>
                </a:outerShdw>
              </a:effectLst>
              <a:latin typeface="Baskerville Old Face" pitchFamily="18" charset="0"/>
              <a:cs typeface="Arial" panose="020B0604020202020204" pitchFamily="34" charset="0"/>
            </a:endParaRPr>
          </a:p>
        </p:txBody>
      </p:sp>
    </p:spTree>
    <p:extLst>
      <p:ext uri="{BB962C8B-B14F-4D97-AF65-F5344CB8AC3E}">
        <p14:creationId xmlns:p14="http://schemas.microsoft.com/office/powerpoint/2010/main" val="11862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11712F-12F7-4794-A500-FDCDB43C8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12" y="314295"/>
            <a:ext cx="7212960" cy="6314691"/>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2A82D14-117E-4891-9591-A6AA7B93FC99}"/>
                  </a:ext>
                </a:extLst>
              </p:cNvPr>
              <p:cNvSpPr txBox="1"/>
              <p:nvPr/>
            </p:nvSpPr>
            <p:spPr>
              <a:xfrm>
                <a:off x="7639672" y="2526384"/>
                <a:ext cx="3898736" cy="23083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a:latin typeface="Cambria Math" panose="02040503050406030204" pitchFamily="18" charset="0"/>
                            </a:rPr>
                            <m:t>𝑯</m:t>
                          </m:r>
                        </m:e>
                        <m:sub>
                          <m:r>
                            <a:rPr lang="en-IN" b="1" i="1">
                              <a:latin typeface="Cambria Math" panose="02040503050406030204" pitchFamily="18" charset="0"/>
                            </a:rPr>
                            <m:t>𝟎</m:t>
                          </m:r>
                        </m:sub>
                      </m:sSub>
                      <m:r>
                        <a:rPr lang="en-IN" b="1" i="1">
                          <a:latin typeface="Cambria Math" panose="02040503050406030204" pitchFamily="18" charset="0"/>
                        </a:rPr>
                        <m:t> :</m:t>
                      </m:r>
                      <m:r>
                        <a:rPr lang="en-IN" b="1" i="1">
                          <a:latin typeface="Cambria Math" panose="02040503050406030204" pitchFamily="18" charset="0"/>
                        </a:rPr>
                        <m:t>𝑭</m:t>
                      </m:r>
                      <m:d>
                        <m:dPr>
                          <m:ctrlPr>
                            <a:rPr lang="en-IN" b="1" i="1">
                              <a:latin typeface="Cambria Math" panose="02040503050406030204" pitchFamily="18" charset="0"/>
                            </a:rPr>
                          </m:ctrlPr>
                        </m:dPr>
                        <m:e>
                          <m:r>
                            <a:rPr lang="en-IN" b="1" i="1">
                              <a:latin typeface="Cambria Math" panose="02040503050406030204" pitchFamily="18" charset="0"/>
                            </a:rPr>
                            <m:t>𝒙</m:t>
                          </m:r>
                        </m:e>
                      </m:d>
                      <m:r>
                        <a:rPr lang="en-IN" b="1">
                          <a:latin typeface="Cambria Math" panose="02040503050406030204" pitchFamily="18" charset="0"/>
                        </a:rPr>
                        <m:t>=</m:t>
                      </m:r>
                      <m:r>
                        <a:rPr lang="en-IN" b="1" i="1">
                          <a:latin typeface="Cambria Math" panose="02040503050406030204" pitchFamily="18" charset="0"/>
                        </a:rPr>
                        <m:t>𝐆</m:t>
                      </m:r>
                      <m:d>
                        <m:dPr>
                          <m:ctrlPr>
                            <a:rPr lang="en-IN" b="1" i="1">
                              <a:latin typeface="Cambria Math" panose="02040503050406030204" pitchFamily="18" charset="0"/>
                            </a:rPr>
                          </m:ctrlPr>
                        </m:dPr>
                        <m:e>
                          <m:r>
                            <a:rPr lang="en-IN" b="1" i="1">
                              <a:latin typeface="Cambria Math" panose="02040503050406030204" pitchFamily="18" charset="0"/>
                            </a:rPr>
                            <m:t>𝒙</m:t>
                          </m:r>
                        </m:e>
                      </m:d>
                      <m:r>
                        <a:rPr lang="en-IN" b="1">
                          <a:latin typeface="Cambria Math" panose="02040503050406030204" pitchFamily="18" charset="0"/>
                        </a:rPr>
                        <m:t> </m:t>
                      </m:r>
                      <m:r>
                        <a:rPr lang="en-IN" b="1" i="1">
                          <a:latin typeface="Cambria Math" panose="02040503050406030204" pitchFamily="18" charset="0"/>
                        </a:rPr>
                        <m:t>𝐯𝐬</m:t>
                      </m:r>
                      <m:r>
                        <a:rPr lang="en-IN" b="1">
                          <a:latin typeface="Cambria Math" panose="02040503050406030204" pitchFamily="18" charset="0"/>
                        </a:rPr>
                        <m:t> </m:t>
                      </m:r>
                      <m:sSub>
                        <m:sSubPr>
                          <m:ctrlPr>
                            <a:rPr lang="en-IN" b="1" i="1">
                              <a:latin typeface="Cambria Math" panose="02040503050406030204" pitchFamily="18" charset="0"/>
                            </a:rPr>
                          </m:ctrlPr>
                        </m:sSubPr>
                        <m:e>
                          <m:r>
                            <a:rPr lang="en-IN" b="1" i="1">
                              <a:latin typeface="Cambria Math" panose="02040503050406030204" pitchFamily="18" charset="0"/>
                            </a:rPr>
                            <m:t>𝑯</m:t>
                          </m:r>
                        </m:e>
                        <m:sub>
                          <m:r>
                            <a:rPr lang="en-IN" b="1" i="1">
                              <a:latin typeface="Cambria Math" panose="02040503050406030204" pitchFamily="18" charset="0"/>
                            </a:rPr>
                            <m:t>𝟏</m:t>
                          </m:r>
                        </m:sub>
                      </m:sSub>
                      <m:r>
                        <a:rPr lang="en-IN" b="1" i="1">
                          <a:latin typeface="Cambria Math" panose="02040503050406030204" pitchFamily="18" charset="0"/>
                        </a:rPr>
                        <m:t>:</m:t>
                      </m:r>
                      <m:r>
                        <a:rPr lang="en-IN" b="1" i="1">
                          <a:latin typeface="Cambria Math" panose="02040503050406030204" pitchFamily="18" charset="0"/>
                        </a:rPr>
                        <m:t>𝑭</m:t>
                      </m:r>
                      <m:d>
                        <m:dPr>
                          <m:ctrlPr>
                            <a:rPr lang="en-IN" b="1" i="1">
                              <a:latin typeface="Cambria Math" panose="02040503050406030204" pitchFamily="18" charset="0"/>
                            </a:rPr>
                          </m:ctrlPr>
                        </m:dPr>
                        <m:e>
                          <m:r>
                            <a:rPr lang="en-IN" b="1" i="1">
                              <a:latin typeface="Cambria Math" panose="02040503050406030204" pitchFamily="18" charset="0"/>
                            </a:rPr>
                            <m:t>𝒙</m:t>
                          </m:r>
                        </m:e>
                      </m:d>
                      <m:r>
                        <a:rPr lang="en-IN" b="1" i="1">
                          <a:latin typeface="Cambria Math" panose="02040503050406030204" pitchFamily="18" charset="0"/>
                          <a:ea typeface="Cambria Math" panose="02040503050406030204" pitchFamily="18" charset="0"/>
                        </a:rPr>
                        <m:t>≠</m:t>
                      </m:r>
                      <m:r>
                        <a:rPr lang="en-IN" b="1" i="1">
                          <a:latin typeface="Cambria Math" panose="02040503050406030204" pitchFamily="18" charset="0"/>
                          <a:ea typeface="Cambria Math" panose="02040503050406030204" pitchFamily="18" charset="0"/>
                        </a:rPr>
                        <m:t>𝑮</m:t>
                      </m:r>
                      <m:r>
                        <a:rPr lang="en-IN" b="1" i="1">
                          <a:latin typeface="Cambria Math" panose="02040503050406030204" pitchFamily="18" charset="0"/>
                          <a:ea typeface="Cambria Math" panose="02040503050406030204" pitchFamily="18" charset="0"/>
                        </a:rPr>
                        <m:t>(</m:t>
                      </m:r>
                      <m:r>
                        <a:rPr lang="en-IN" b="1" i="1">
                          <a:latin typeface="Cambria Math" panose="02040503050406030204" pitchFamily="18" charset="0"/>
                          <a:ea typeface="Cambria Math" panose="02040503050406030204" pitchFamily="18" charset="0"/>
                        </a:rPr>
                        <m:t>𝒙</m:t>
                      </m:r>
                      <m:r>
                        <a:rPr lang="en-IN" b="1" i="1">
                          <a:latin typeface="Cambria Math" panose="02040503050406030204" pitchFamily="18" charset="0"/>
                          <a:ea typeface="Cambria Math" panose="02040503050406030204" pitchFamily="18" charset="0"/>
                        </a:rPr>
                        <m:t>)</m:t>
                      </m:r>
                    </m:oMath>
                  </m:oMathPara>
                </a14:m>
                <a:endParaRPr lang="en-IN" b="1" dirty="0">
                  <a:latin typeface="Footlight MT Light" panose="0204060206030A020304" pitchFamily="18" charset="0"/>
                </a:endParaRPr>
              </a:p>
              <a:p>
                <a:endParaRPr lang="en-IN" dirty="0">
                  <a:latin typeface="Footlight MT Light" panose="0204060206030A020304" pitchFamily="18" charset="0"/>
                </a:endParaRPr>
              </a:p>
              <a:p>
                <a:r>
                  <a:rPr lang="en-IN" dirty="0">
                    <a:latin typeface="Footlight MT Light" panose="0204060206030A020304" pitchFamily="18" charset="0"/>
                  </a:rPr>
                  <a:t>Sample size : </a:t>
                </a:r>
                <a14:m>
                  <m:oMath xmlns:m="http://schemas.openxmlformats.org/officeDocument/2006/math">
                    <m:r>
                      <a:rPr lang="en-IN" i="1">
                        <a:latin typeface="Cambria Math" panose="02040503050406030204" pitchFamily="18" charset="0"/>
                      </a:rPr>
                      <m:t>𝑛</m:t>
                    </m:r>
                    <m:r>
                      <a:rPr lang="en-IN" i="1">
                        <a:latin typeface="Cambria Math" panose="02040503050406030204" pitchFamily="18" charset="0"/>
                      </a:rPr>
                      <m:t>=</m:t>
                    </m:r>
                    <m:r>
                      <a:rPr lang="en-IN" i="1">
                        <a:latin typeface="Cambria Math" panose="02040503050406030204" pitchFamily="18" charset="0"/>
                      </a:rPr>
                      <m:t>25</m:t>
                    </m:r>
                    <m:r>
                      <a:rPr lang="en-IN" i="1">
                        <a:latin typeface="Cambria Math" panose="02040503050406030204" pitchFamily="18" charset="0"/>
                      </a:rPr>
                      <m:t> , </m:t>
                    </m:r>
                    <m:r>
                      <a:rPr lang="en-IN" i="1">
                        <a:latin typeface="Cambria Math" panose="02040503050406030204" pitchFamily="18" charset="0"/>
                      </a:rPr>
                      <m:t>𝑚</m:t>
                    </m:r>
                    <m:r>
                      <a:rPr lang="en-IN" i="1">
                        <a:latin typeface="Cambria Math" panose="02040503050406030204" pitchFamily="18" charset="0"/>
                      </a:rPr>
                      <m:t>=</m:t>
                    </m:r>
                    <m:r>
                      <a:rPr lang="en-IN" i="1">
                        <a:latin typeface="Cambria Math" panose="02040503050406030204" pitchFamily="18" charset="0"/>
                      </a:rPr>
                      <m:t>30</m:t>
                    </m:r>
                  </m:oMath>
                </a14:m>
                <a:endParaRPr lang="en-IN" dirty="0">
                  <a:latin typeface="Footlight MT Light" panose="0204060206030A020304" pitchFamily="18" charset="0"/>
                </a:endParaRPr>
              </a:p>
              <a:p>
                <a:endParaRPr lang="en-IN" dirty="0">
                  <a:latin typeface="Footlight MT Light" panose="0204060206030A020304" pitchFamily="18" charset="0"/>
                </a:endParaRPr>
              </a:p>
              <a:p>
                <a:r>
                  <a:rPr lang="en-IN" dirty="0">
                    <a:latin typeface="Footlight MT Light" panose="0204060206030A020304" pitchFamily="18" charset="0"/>
                  </a:rPr>
                  <a:t>Observation : </a:t>
                </a:r>
              </a:p>
              <a:p>
                <a:r>
                  <a:rPr lang="en-IN" dirty="0">
                    <a:latin typeface="Footlight MT Light" panose="0204060206030A020304" pitchFamily="18" charset="0"/>
                  </a:rPr>
                  <a:t>The histograms corresponding to the four distributions are similar.</a:t>
                </a:r>
              </a:p>
              <a:p>
                <a:endParaRPr lang="en-IN" dirty="0"/>
              </a:p>
            </p:txBody>
          </p:sp>
        </mc:Choice>
        <mc:Fallback xmlns="">
          <p:sp>
            <p:nvSpPr>
              <p:cNvPr id="2" name="TextBox 1">
                <a:extLst>
                  <a:ext uri="{FF2B5EF4-FFF2-40B4-BE49-F238E27FC236}">
                    <a16:creationId xmlns:a16="http://schemas.microsoft.com/office/drawing/2014/main" id="{72A82D14-117E-4891-9591-A6AA7B93FC99}"/>
                  </a:ext>
                </a:extLst>
              </p:cNvPr>
              <p:cNvSpPr txBox="1">
                <a:spLocks noRot="1" noChangeAspect="1" noMove="1" noResize="1" noEditPoints="1" noAdjustHandles="1" noChangeArrowheads="1" noChangeShapeType="1" noTextEdit="1"/>
              </p:cNvSpPr>
              <p:nvPr/>
            </p:nvSpPr>
            <p:spPr>
              <a:xfrm>
                <a:off x="7639672" y="2526384"/>
                <a:ext cx="3898736" cy="2308324"/>
              </a:xfrm>
              <a:prstGeom prst="rect">
                <a:avLst/>
              </a:prstGeom>
              <a:blipFill>
                <a:blip r:embed="rId3"/>
                <a:stretch>
                  <a:fillRect l="-1250" r="-156"/>
                </a:stretch>
              </a:blipFill>
            </p:spPr>
            <p:txBody>
              <a:bodyPr/>
              <a:lstStyle/>
              <a:p>
                <a:r>
                  <a:rPr lang="en-IN">
                    <a:noFill/>
                  </a:rPr>
                  <a:t> </a:t>
                </a:r>
              </a:p>
            </p:txBody>
          </p:sp>
        </mc:Fallback>
      </mc:AlternateContent>
    </p:spTree>
    <p:extLst>
      <p:ext uri="{BB962C8B-B14F-4D97-AF65-F5344CB8AC3E}">
        <p14:creationId xmlns:p14="http://schemas.microsoft.com/office/powerpoint/2010/main" val="3058925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E09D77-8B19-4CF8-8CB0-8155209A3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117" y="382636"/>
            <a:ext cx="7162725" cy="6270713"/>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876AF97-C26E-42F4-9D94-31C1DFC92455}"/>
                  </a:ext>
                </a:extLst>
              </p:cNvPr>
              <p:cNvSpPr txBox="1"/>
              <p:nvPr/>
            </p:nvSpPr>
            <p:spPr>
              <a:xfrm>
                <a:off x="7512842" y="2363830"/>
                <a:ext cx="4251810" cy="23083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a:latin typeface="Cambria Math" panose="02040503050406030204" pitchFamily="18" charset="0"/>
                            </a:rPr>
                            <m:t>𝑯</m:t>
                          </m:r>
                        </m:e>
                        <m:sub>
                          <m:r>
                            <a:rPr lang="en-IN" b="1" i="1">
                              <a:latin typeface="Cambria Math" panose="02040503050406030204" pitchFamily="18" charset="0"/>
                            </a:rPr>
                            <m:t>𝟎</m:t>
                          </m:r>
                        </m:sub>
                      </m:sSub>
                      <m:r>
                        <a:rPr lang="en-IN" b="1" i="1">
                          <a:latin typeface="Cambria Math" panose="02040503050406030204" pitchFamily="18" charset="0"/>
                        </a:rPr>
                        <m:t> :</m:t>
                      </m:r>
                      <m:r>
                        <a:rPr lang="en-IN" b="1" i="1">
                          <a:latin typeface="Cambria Math" panose="02040503050406030204" pitchFamily="18" charset="0"/>
                        </a:rPr>
                        <m:t>𝑭</m:t>
                      </m:r>
                      <m:d>
                        <m:dPr>
                          <m:ctrlPr>
                            <a:rPr lang="en-IN" b="1" i="1">
                              <a:latin typeface="Cambria Math" panose="02040503050406030204" pitchFamily="18" charset="0"/>
                            </a:rPr>
                          </m:ctrlPr>
                        </m:dPr>
                        <m:e>
                          <m:r>
                            <a:rPr lang="en-IN" b="1" i="1">
                              <a:latin typeface="Cambria Math" panose="02040503050406030204" pitchFamily="18" charset="0"/>
                            </a:rPr>
                            <m:t>𝒙</m:t>
                          </m:r>
                        </m:e>
                      </m:d>
                      <m:r>
                        <a:rPr lang="en-IN" b="1">
                          <a:latin typeface="Cambria Math" panose="02040503050406030204" pitchFamily="18" charset="0"/>
                        </a:rPr>
                        <m:t>=</m:t>
                      </m:r>
                      <m:r>
                        <a:rPr lang="en-IN" b="1" i="1">
                          <a:latin typeface="Cambria Math" panose="02040503050406030204" pitchFamily="18" charset="0"/>
                        </a:rPr>
                        <m:t>𝐆</m:t>
                      </m:r>
                      <m:d>
                        <m:dPr>
                          <m:ctrlPr>
                            <a:rPr lang="en-IN" b="1" i="1">
                              <a:latin typeface="Cambria Math" panose="02040503050406030204" pitchFamily="18" charset="0"/>
                            </a:rPr>
                          </m:ctrlPr>
                        </m:dPr>
                        <m:e>
                          <m:r>
                            <a:rPr lang="en-IN" b="1" i="1">
                              <a:latin typeface="Cambria Math" panose="02040503050406030204" pitchFamily="18" charset="0"/>
                            </a:rPr>
                            <m:t>𝒙</m:t>
                          </m:r>
                        </m:e>
                      </m:d>
                      <m:r>
                        <a:rPr lang="en-IN" b="1">
                          <a:latin typeface="Cambria Math" panose="02040503050406030204" pitchFamily="18" charset="0"/>
                        </a:rPr>
                        <m:t> </m:t>
                      </m:r>
                      <m:r>
                        <a:rPr lang="en-IN" b="1" i="1">
                          <a:latin typeface="Cambria Math" panose="02040503050406030204" pitchFamily="18" charset="0"/>
                        </a:rPr>
                        <m:t>𝐯𝐬</m:t>
                      </m:r>
                      <m:r>
                        <a:rPr lang="en-IN" b="1">
                          <a:latin typeface="Cambria Math" panose="02040503050406030204" pitchFamily="18" charset="0"/>
                        </a:rPr>
                        <m:t> </m:t>
                      </m:r>
                      <m:sSub>
                        <m:sSubPr>
                          <m:ctrlPr>
                            <a:rPr lang="en-IN" b="1" i="1">
                              <a:latin typeface="Cambria Math" panose="02040503050406030204" pitchFamily="18" charset="0"/>
                            </a:rPr>
                          </m:ctrlPr>
                        </m:sSubPr>
                        <m:e>
                          <m:r>
                            <a:rPr lang="en-IN" b="1" i="1">
                              <a:latin typeface="Cambria Math" panose="02040503050406030204" pitchFamily="18" charset="0"/>
                            </a:rPr>
                            <m:t>𝑯</m:t>
                          </m:r>
                        </m:e>
                        <m:sub>
                          <m:r>
                            <a:rPr lang="en-IN" b="1" i="1">
                              <a:latin typeface="Cambria Math" panose="02040503050406030204" pitchFamily="18" charset="0"/>
                            </a:rPr>
                            <m:t>𝟏</m:t>
                          </m:r>
                        </m:sub>
                      </m:sSub>
                      <m:r>
                        <a:rPr lang="en-IN" b="1" i="1">
                          <a:latin typeface="Cambria Math" panose="02040503050406030204" pitchFamily="18" charset="0"/>
                        </a:rPr>
                        <m:t>:</m:t>
                      </m:r>
                      <m:r>
                        <a:rPr lang="en-IN" b="1" i="1">
                          <a:latin typeface="Cambria Math" panose="02040503050406030204" pitchFamily="18" charset="0"/>
                        </a:rPr>
                        <m:t>𝑭</m:t>
                      </m:r>
                      <m:d>
                        <m:dPr>
                          <m:ctrlPr>
                            <a:rPr lang="en-IN" b="1" i="1">
                              <a:latin typeface="Cambria Math" panose="02040503050406030204" pitchFamily="18" charset="0"/>
                            </a:rPr>
                          </m:ctrlPr>
                        </m:dPr>
                        <m:e>
                          <m:r>
                            <a:rPr lang="en-IN" b="1" i="1">
                              <a:latin typeface="Cambria Math" panose="02040503050406030204" pitchFamily="18" charset="0"/>
                            </a:rPr>
                            <m:t>𝒙</m:t>
                          </m:r>
                        </m:e>
                      </m:d>
                      <m:r>
                        <a:rPr lang="en-IN" b="1" i="1">
                          <a:latin typeface="Cambria Math" panose="02040503050406030204" pitchFamily="18" charset="0"/>
                          <a:ea typeface="Cambria Math" panose="02040503050406030204" pitchFamily="18" charset="0"/>
                        </a:rPr>
                        <m:t>≠</m:t>
                      </m:r>
                      <m:r>
                        <a:rPr lang="en-IN" b="1" i="1">
                          <a:latin typeface="Cambria Math" panose="02040503050406030204" pitchFamily="18" charset="0"/>
                          <a:ea typeface="Cambria Math" panose="02040503050406030204" pitchFamily="18" charset="0"/>
                        </a:rPr>
                        <m:t>𝑮</m:t>
                      </m:r>
                      <m:r>
                        <a:rPr lang="en-IN" b="1" i="1">
                          <a:latin typeface="Cambria Math" panose="02040503050406030204" pitchFamily="18" charset="0"/>
                          <a:ea typeface="Cambria Math" panose="02040503050406030204" pitchFamily="18" charset="0"/>
                        </a:rPr>
                        <m:t>(</m:t>
                      </m:r>
                      <m:r>
                        <a:rPr lang="en-IN" b="1" i="1">
                          <a:latin typeface="Cambria Math" panose="02040503050406030204" pitchFamily="18" charset="0"/>
                          <a:ea typeface="Cambria Math" panose="02040503050406030204" pitchFamily="18" charset="0"/>
                        </a:rPr>
                        <m:t>𝒙</m:t>
                      </m:r>
                      <m:r>
                        <a:rPr lang="en-IN" b="1" i="1">
                          <a:latin typeface="Cambria Math" panose="02040503050406030204" pitchFamily="18" charset="0"/>
                          <a:ea typeface="Cambria Math" panose="02040503050406030204" pitchFamily="18" charset="0"/>
                        </a:rPr>
                        <m:t>)</m:t>
                      </m:r>
                    </m:oMath>
                  </m:oMathPara>
                </a14:m>
                <a:endParaRPr lang="en-IN" b="1" dirty="0">
                  <a:latin typeface="Footlight MT Light" panose="0204060206030A020304" pitchFamily="18" charset="0"/>
                </a:endParaRPr>
              </a:p>
              <a:p>
                <a:endParaRPr lang="en-IN" dirty="0">
                  <a:latin typeface="Footlight MT Light" panose="0204060206030A020304" pitchFamily="18" charset="0"/>
                </a:endParaRPr>
              </a:p>
              <a:p>
                <a:r>
                  <a:rPr lang="en-IN" dirty="0">
                    <a:latin typeface="Footlight MT Light" panose="0204060206030A020304" pitchFamily="18" charset="0"/>
                  </a:rPr>
                  <a:t>Sample size : </a:t>
                </a:r>
                <a14:m>
                  <m:oMath xmlns:m="http://schemas.openxmlformats.org/officeDocument/2006/math">
                    <m:r>
                      <a:rPr lang="en-IN" i="1">
                        <a:latin typeface="Cambria Math" panose="02040503050406030204" pitchFamily="18" charset="0"/>
                      </a:rPr>
                      <m:t>𝑛</m:t>
                    </m:r>
                    <m:r>
                      <a:rPr lang="en-IN" i="1">
                        <a:latin typeface="Cambria Math" panose="02040503050406030204" pitchFamily="18" charset="0"/>
                      </a:rPr>
                      <m:t>=35 , </m:t>
                    </m:r>
                    <m:r>
                      <a:rPr lang="en-IN" i="1">
                        <a:latin typeface="Cambria Math" panose="02040503050406030204" pitchFamily="18" charset="0"/>
                      </a:rPr>
                      <m:t>𝑚</m:t>
                    </m:r>
                    <m:r>
                      <a:rPr lang="en-IN" i="1">
                        <a:latin typeface="Cambria Math" panose="02040503050406030204" pitchFamily="18" charset="0"/>
                      </a:rPr>
                      <m:t>=50</m:t>
                    </m:r>
                  </m:oMath>
                </a14:m>
                <a:endParaRPr lang="en-IN" dirty="0">
                  <a:latin typeface="Footlight MT Light" panose="0204060206030A020304" pitchFamily="18" charset="0"/>
                </a:endParaRPr>
              </a:p>
              <a:p>
                <a:endParaRPr lang="en-IN" dirty="0">
                  <a:latin typeface="Footlight MT Light" panose="0204060206030A020304" pitchFamily="18" charset="0"/>
                </a:endParaRPr>
              </a:p>
              <a:p>
                <a:r>
                  <a:rPr lang="en-IN" dirty="0">
                    <a:latin typeface="Footlight MT Light" panose="0204060206030A020304" pitchFamily="18" charset="0"/>
                  </a:rPr>
                  <a:t>Observation : </a:t>
                </a:r>
              </a:p>
              <a:p>
                <a:r>
                  <a:rPr lang="en-IN" dirty="0">
                    <a:latin typeface="Footlight MT Light" panose="0204060206030A020304" pitchFamily="18" charset="0"/>
                  </a:rPr>
                  <a:t>The histograms corresponding to the four distributions are similar.</a:t>
                </a:r>
              </a:p>
              <a:p>
                <a:endParaRPr lang="en-IN" dirty="0"/>
              </a:p>
            </p:txBody>
          </p:sp>
        </mc:Choice>
        <mc:Fallback xmlns="">
          <p:sp>
            <p:nvSpPr>
              <p:cNvPr id="2" name="TextBox 1">
                <a:extLst>
                  <a:ext uri="{FF2B5EF4-FFF2-40B4-BE49-F238E27FC236}">
                    <a16:creationId xmlns:a16="http://schemas.microsoft.com/office/drawing/2014/main" id="{1876AF97-C26E-42F4-9D94-31C1DFC92455}"/>
                  </a:ext>
                </a:extLst>
              </p:cNvPr>
              <p:cNvSpPr txBox="1">
                <a:spLocks noRot="1" noChangeAspect="1" noMove="1" noResize="1" noEditPoints="1" noAdjustHandles="1" noChangeArrowheads="1" noChangeShapeType="1" noTextEdit="1"/>
              </p:cNvSpPr>
              <p:nvPr/>
            </p:nvSpPr>
            <p:spPr>
              <a:xfrm>
                <a:off x="7512842" y="2363830"/>
                <a:ext cx="4251810" cy="2308324"/>
              </a:xfrm>
              <a:prstGeom prst="rect">
                <a:avLst/>
              </a:prstGeom>
              <a:blipFill>
                <a:blip r:embed="rId3"/>
                <a:stretch>
                  <a:fillRect l="-1146"/>
                </a:stretch>
              </a:blipFill>
            </p:spPr>
            <p:txBody>
              <a:bodyPr/>
              <a:lstStyle/>
              <a:p>
                <a:r>
                  <a:rPr lang="en-IN">
                    <a:noFill/>
                  </a:rPr>
                  <a:t> </a:t>
                </a:r>
              </a:p>
            </p:txBody>
          </p:sp>
        </mc:Fallback>
      </mc:AlternateContent>
    </p:spTree>
    <p:extLst>
      <p:ext uri="{BB962C8B-B14F-4D97-AF65-F5344CB8AC3E}">
        <p14:creationId xmlns:p14="http://schemas.microsoft.com/office/powerpoint/2010/main" val="1945309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06407BD-5640-4F73-A626-CD633B9CF20D}"/>
                  </a:ext>
                </a:extLst>
              </p:cNvPr>
              <p:cNvSpPr txBox="1"/>
              <p:nvPr/>
            </p:nvSpPr>
            <p:spPr>
              <a:xfrm>
                <a:off x="676634" y="2100606"/>
                <a:ext cx="10558021" cy="2308324"/>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Footlight MT Light" panose="0204060206030A020304" pitchFamily="18" charset="0"/>
                  </a:rPr>
                  <a:t>So, for both sided alternatives, the histograms corresponding to the </a:t>
                </a:r>
                <a14:m>
                  <m:oMath xmlns:m="http://schemas.openxmlformats.org/officeDocument/2006/math">
                    <m:r>
                      <a:rPr lang="en-IN" sz="2400" b="0" i="1" smtClean="0">
                        <a:latin typeface="Cambria Math"/>
                      </a:rPr>
                      <m:t>4</m:t>
                    </m:r>
                  </m:oMath>
                </a14:m>
                <a:r>
                  <a:rPr lang="en-IN" sz="2400" dirty="0">
                    <a:latin typeface="Footlight MT Light" panose="0204060206030A020304" pitchFamily="18" charset="0"/>
                  </a:rPr>
                  <a:t> distributions considered, are similar, for all combinations of </a:t>
                </a:r>
                <a14:m>
                  <m:oMath xmlns:m="http://schemas.openxmlformats.org/officeDocument/2006/math">
                    <m:r>
                      <a:rPr lang="en-IN" sz="2400" b="0" i="1" smtClean="0">
                        <a:latin typeface="Cambria Math"/>
                      </a:rPr>
                      <m:t>𝑛</m:t>
                    </m:r>
                  </m:oMath>
                </a14:m>
                <a:r>
                  <a:rPr lang="en-IN" sz="2400" dirty="0">
                    <a:latin typeface="Footlight MT Light" panose="0204060206030A020304" pitchFamily="18" charset="0"/>
                  </a:rPr>
                  <a:t> and </a:t>
                </a:r>
                <a14:m>
                  <m:oMath xmlns:m="http://schemas.openxmlformats.org/officeDocument/2006/math">
                    <m:r>
                      <a:rPr lang="en-IN" sz="2400" b="0" i="1" smtClean="0">
                        <a:latin typeface="Cambria Math"/>
                      </a:rPr>
                      <m:t>𝑚</m:t>
                    </m:r>
                  </m:oMath>
                </a14:m>
                <a:r>
                  <a:rPr lang="en-IN" sz="2400" dirty="0">
                    <a:latin typeface="Footlight MT Light" panose="0204060206030A020304" pitchFamily="18" charset="0"/>
                  </a:rPr>
                  <a:t> taken.</a:t>
                </a:r>
              </a:p>
              <a:p>
                <a:pPr marL="285750" indent="-285750">
                  <a:buFont typeface="Arial" panose="020B0604020202020204" pitchFamily="34" charset="0"/>
                  <a:buChar char="•"/>
                </a:pPr>
                <a:endParaRPr lang="en-IN" sz="2400" dirty="0">
                  <a:latin typeface="Footlight MT Light" panose="0204060206030A020304" pitchFamily="18" charset="0"/>
                </a:endParaRPr>
              </a:p>
              <a:p>
                <a:pPr marL="285750" indent="-285750">
                  <a:buFont typeface="Arial" panose="020B0604020202020204" pitchFamily="34" charset="0"/>
                  <a:buChar char="•"/>
                </a:pPr>
                <a:r>
                  <a:rPr lang="en-IN" sz="2400" dirty="0">
                    <a:latin typeface="Footlight MT Light" panose="0204060206030A020304" pitchFamily="18" charset="0"/>
                  </a:rPr>
                  <a:t>The simulation study agrees with the fact that Mann-Whitney statistic is distribution free under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a:rPr>
                          <m:t>𝐻</m:t>
                        </m:r>
                      </m:e>
                      <m:sub>
                        <m:r>
                          <a:rPr lang="en-IN" sz="2400" b="0" i="1" smtClean="0">
                            <a:latin typeface="Cambria Math"/>
                          </a:rPr>
                          <m:t>0</m:t>
                        </m:r>
                      </m:sub>
                    </m:sSub>
                    <m:r>
                      <a:rPr lang="en-IN" sz="2400" b="0" i="1" smtClean="0">
                        <a:latin typeface="Cambria Math"/>
                      </a:rPr>
                      <m:t>.</m:t>
                    </m:r>
                  </m:oMath>
                </a14:m>
                <a:endParaRPr lang="en-IN" sz="2400" b="0" dirty="0">
                  <a:latin typeface="Footlight MT Light" panose="0204060206030A020304" pitchFamily="18" charset="0"/>
                </a:endParaRPr>
              </a:p>
              <a:p>
                <a:endParaRPr lang="en-IN" sz="2400" dirty="0"/>
              </a:p>
            </p:txBody>
          </p:sp>
        </mc:Choice>
        <mc:Fallback xmlns="">
          <p:sp>
            <p:nvSpPr>
              <p:cNvPr id="2" name="TextBox 1">
                <a:extLst>
                  <a:ext uri="{FF2B5EF4-FFF2-40B4-BE49-F238E27FC236}">
                    <a16:creationId xmlns:a16="http://schemas.microsoft.com/office/drawing/2014/main" id="{E06407BD-5640-4F73-A626-CD633B9CF20D}"/>
                  </a:ext>
                </a:extLst>
              </p:cNvPr>
              <p:cNvSpPr txBox="1">
                <a:spLocks noRot="1" noChangeAspect="1" noMove="1" noResize="1" noEditPoints="1" noAdjustHandles="1" noChangeArrowheads="1" noChangeShapeType="1" noTextEdit="1"/>
              </p:cNvSpPr>
              <p:nvPr/>
            </p:nvSpPr>
            <p:spPr>
              <a:xfrm>
                <a:off x="676634" y="2100606"/>
                <a:ext cx="10558021" cy="2308324"/>
              </a:xfrm>
              <a:prstGeom prst="rect">
                <a:avLst/>
              </a:prstGeom>
              <a:blipFill>
                <a:blip r:embed="rId2"/>
                <a:stretch>
                  <a:fillRect l="-808" t="-2381"/>
                </a:stretch>
              </a:blipFill>
            </p:spPr>
            <p:txBody>
              <a:bodyPr/>
              <a:lstStyle/>
              <a:p>
                <a:r>
                  <a:rPr lang="en-IN">
                    <a:noFill/>
                  </a:rPr>
                  <a:t> </a:t>
                </a:r>
              </a:p>
            </p:txBody>
          </p:sp>
        </mc:Fallback>
      </mc:AlternateContent>
    </p:spTree>
    <p:extLst>
      <p:ext uri="{BB962C8B-B14F-4D97-AF65-F5344CB8AC3E}">
        <p14:creationId xmlns:p14="http://schemas.microsoft.com/office/powerpoint/2010/main" val="3697287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B9EF675-0221-4C34-8D00-3586FB346B54}"/>
                  </a:ext>
                </a:extLst>
              </p:cNvPr>
              <p:cNvSpPr txBox="1"/>
              <p:nvPr/>
            </p:nvSpPr>
            <p:spPr>
              <a:xfrm>
                <a:off x="799072" y="1944142"/>
                <a:ext cx="10338487" cy="44669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Footlight MT Light" panose="0204060206030A020304" pitchFamily="18" charset="0"/>
                  </a:rPr>
                  <a:t>There is another way of visualize whether two distributions are equal or not, i.e. comparing empirical CDF of two different test statistic.(Visualize in next two slides.)</a:t>
                </a:r>
              </a:p>
              <a:p>
                <a:pPr marL="285750" indent="-285750">
                  <a:buFont typeface="Arial" panose="020B0604020202020204" pitchFamily="34" charset="0"/>
                  <a:buChar char="•"/>
                </a:pPr>
                <a:r>
                  <a:rPr lang="en-US" dirty="0">
                    <a:latin typeface="Footlight MT Light" panose="0204060206030A020304" pitchFamily="18" charset="0"/>
                  </a:rPr>
                  <a:t>We proceed a formal test  based on that. That is </a:t>
                </a:r>
                <a:r>
                  <a:rPr lang="en-US" b="1" dirty="0">
                    <a:latin typeface="Footlight MT Light" panose="0204060206030A020304" pitchFamily="18" charset="0"/>
                  </a:rPr>
                  <a:t>Kolmogorov-Smirnov Two Sample Test</a:t>
                </a:r>
                <a:r>
                  <a:rPr lang="en-US" dirty="0">
                    <a:latin typeface="Footlight MT Light" panose="0204060206030A020304" pitchFamily="18" charset="0"/>
                  </a:rPr>
                  <a:t>, The two-sample Kolmogorov-Smirnov test is used to test whether two samples come from the same distribution.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𝑜</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latin typeface="Footlight MT Light" panose="0204060206030A020304" pitchFamily="18" charset="0"/>
                  </a:rPr>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latin typeface="Footlight MT Light" panose="0204060206030A020304" pitchFamily="18" charset="0"/>
                </a:endParaRPr>
              </a:p>
              <a:p>
                <a:pPr marL="285750" indent="-285750">
                  <a:buFont typeface="Arial" panose="020B0604020202020204" pitchFamily="34" charset="0"/>
                  <a:buChar char="•"/>
                </a:pPr>
                <a:r>
                  <a:rPr lang="en-US" dirty="0">
                    <a:latin typeface="Footlight MT Light" panose="0204060206030A020304" pitchFamily="18" charset="0"/>
                  </a:rPr>
                  <a:t> Test statistic for two sample KS test is </a:t>
                </a:r>
              </a:p>
              <a:p>
                <a:r>
                  <a:rPr lang="en-IN" dirty="0">
                    <a:latin typeface="Footlight MT Light" panose="0204060206030A020304" pitchFamily="18" charset="0"/>
                  </a:rPr>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𝑚</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sup</m:t>
                            </m:r>
                          </m:e>
                          <m:lim>
                            <m:r>
                              <a:rPr lang="en-US" b="0" i="1" smtClean="0">
                                <a:latin typeface="Cambria Math" panose="02040503050406030204" pitchFamily="18" charset="0"/>
                              </a:rPr>
                              <m:t>𝑥</m:t>
                            </m:r>
                          </m:lim>
                        </m:limLow>
                      </m:fName>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𝐹</m:t>
                                </m:r>
                              </m:e>
                            </m:acc>
                          </m:e>
                          <m:sub>
                            <m:r>
                              <a:rPr lang="en-US" b="0" i="1" smtClean="0">
                                <a:latin typeface="Cambria Math" panose="02040503050406030204" pitchFamily="18" charset="0"/>
                              </a:rPr>
                              <m:t>1,</m:t>
                            </m:r>
                            <m:r>
                              <a:rPr lang="en-US" b="0" i="1" smtClean="0">
                                <a:latin typeface="Cambria Math" panose="02040503050406030204" pitchFamily="18" charset="0"/>
                              </a:rPr>
                              <m:t>𝑛</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𝐹</m:t>
                                </m:r>
                              </m:e>
                            </m:acc>
                          </m:e>
                          <m:sub>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𝑚</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b="0" i="1" smtClean="0">
                            <a:latin typeface="Cambria Math" panose="02040503050406030204" pitchFamily="18" charset="0"/>
                          </a:rPr>
                          <m:t>|</m:t>
                        </m:r>
                      </m:e>
                    </m:func>
                  </m:oMath>
                </a14:m>
                <a:endParaRPr lang="en-IN" dirty="0">
                  <a:latin typeface="Footlight MT Light" panose="0204060206030A020304" pitchFamily="18" charset="0"/>
                </a:endParaRPr>
              </a:p>
              <a:p>
                <a:r>
                  <a:rPr lang="en-IN" dirty="0">
                    <a:latin typeface="Footlight MT Light" panose="0204060206030A020304" pitchFamily="18" charset="0"/>
                  </a:rPr>
                  <a:t>    where,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𝐹</m:t>
                            </m:r>
                          </m:e>
                        </m:acc>
                      </m:e>
                      <m:sub>
                        <m:r>
                          <a:rPr lang="en-US" i="1">
                            <a:latin typeface="Cambria Math" panose="02040503050406030204" pitchFamily="18" charset="0"/>
                          </a:rPr>
                          <m:t>1,</m:t>
                        </m:r>
                        <m:r>
                          <a:rPr lang="en-US" i="1">
                            <a:latin typeface="Cambria Math" panose="02040503050406030204" pitchFamily="18" charset="0"/>
                          </a:rPr>
                          <m:t>𝑛</m:t>
                        </m:r>
                      </m:sub>
                    </m:sSub>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IN" dirty="0">
                    <a:latin typeface="Footlight MT Light" panose="0204060206030A020304" pitchFamily="18" charset="0"/>
                  </a:rPr>
                  <a:t> : empirical CDF of the first sample.</a:t>
                </a:r>
              </a:p>
              <a:p>
                <a:r>
                  <a:rPr lang="en-IN" dirty="0">
                    <a:latin typeface="Footlight MT Light" panose="0204060206030A020304" pitchFamily="18" charset="0"/>
                  </a:rPr>
                  <a:t>          </a:t>
                </a:r>
                <a14:m>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𝐹</m:t>
                            </m:r>
                          </m:e>
                        </m:acc>
                      </m:e>
                      <m:sub>
                        <m:r>
                          <a:rPr lang="en-US" i="1">
                            <a:latin typeface="Cambria Math" panose="02040503050406030204" pitchFamily="18" charset="0"/>
                          </a:rPr>
                          <m:t>2,</m:t>
                        </m:r>
                        <m:r>
                          <a:rPr lang="en-US" i="1">
                            <a:latin typeface="Cambria Math" panose="02040503050406030204" pitchFamily="18" charset="0"/>
                          </a:rPr>
                          <m:t>𝑚</m:t>
                        </m:r>
                      </m:sub>
                    </m:sSub>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IN" dirty="0">
                    <a:latin typeface="Footlight MT Light" panose="0204060206030A020304" pitchFamily="18" charset="0"/>
                  </a:rPr>
                  <a:t> :empirical CDF of the second sample.</a:t>
                </a:r>
              </a:p>
              <a:p>
                <a:pPr marL="285750" indent="-285750">
                  <a:buFont typeface="Arial" panose="020B0604020202020204" pitchFamily="34" charset="0"/>
                  <a:buChar char="•"/>
                </a:pPr>
                <a:r>
                  <a:rPr lang="en-IN" dirty="0">
                    <a:latin typeface="Footlight MT Light" panose="0204060206030A020304" pitchFamily="18" charset="0"/>
                  </a:rPr>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𝑜</m:t>
                        </m:r>
                      </m:sub>
                    </m:sSub>
                  </m:oMath>
                </a14:m>
                <a:r>
                  <a:rPr lang="en-IN" dirty="0">
                    <a:latin typeface="Footlight MT Light" panose="0204060206030A020304" pitchFamily="18" charset="0"/>
                  </a:rPr>
                  <a:t> rejected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𝑚</m:t>
                        </m:r>
                      </m:sub>
                    </m:sSub>
                  </m:oMath>
                </a14:m>
                <a:r>
                  <a:rPr lang="en-IN" dirty="0">
                    <a:latin typeface="Footlight MT Light" panose="0204060206030A020304" pitchFamily="18" charset="0"/>
                  </a:rPr>
                  <a:t> is sufficiently large.</a:t>
                </a:r>
              </a:p>
              <a:p>
                <a:pPr marL="285750" indent="-285750">
                  <a:buFont typeface="Arial" panose="020B0604020202020204" pitchFamily="34" charset="0"/>
                  <a:buChar char="•"/>
                </a:pPr>
                <a:r>
                  <a:rPr lang="en-IN" dirty="0">
                    <a:latin typeface="Footlight MT Light" panose="0204060206030A020304" pitchFamily="18" charset="0"/>
                  </a:rPr>
                  <a:t>For large samples, the null hypothesis is rejected at level </a:t>
                </a:r>
                <a14:m>
                  <m:oMath xmlns:m="http://schemas.openxmlformats.org/officeDocument/2006/math">
                    <m:r>
                      <m:rPr>
                        <m:sty m:val="p"/>
                      </m:rPr>
                      <a:rPr lang="en-IN" i="1">
                        <a:latin typeface="Cambria Math" panose="02040503050406030204" pitchFamily="18" charset="0"/>
                      </a:rPr>
                      <m:t>α</m:t>
                    </m:r>
                  </m:oMath>
                </a14:m>
                <a:r>
                  <a:rPr lang="en-IN" dirty="0">
                    <a:latin typeface="Footlight MT Light" panose="0204060206030A020304" pitchFamily="18" charset="0"/>
                  </a:rPr>
                  <a:t> if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𝐷</m:t>
                        </m:r>
                      </m:e>
                      <m:sub>
                        <m:r>
                          <a:rPr lang="en-IN" i="1">
                            <a:latin typeface="Cambria Math" panose="02040503050406030204" pitchFamily="18" charset="0"/>
                          </a:rPr>
                          <m:t>𝑛</m:t>
                        </m:r>
                        <m:r>
                          <a:rPr lang="en-IN" i="1">
                            <a:latin typeface="Cambria Math" panose="02040503050406030204" pitchFamily="18" charset="0"/>
                          </a:rPr>
                          <m:t>,</m:t>
                        </m:r>
                        <m:r>
                          <a:rPr lang="en-IN" i="1">
                            <a:latin typeface="Cambria Math" panose="02040503050406030204" pitchFamily="18" charset="0"/>
                          </a:rPr>
                          <m:t>𝑚</m:t>
                        </m:r>
                      </m:sub>
                    </m:sSub>
                    <m:r>
                      <a:rPr lang="en-IN" i="1">
                        <a:latin typeface="Cambria Math" panose="02040503050406030204" pitchFamily="18" charset="0"/>
                      </a:rPr>
                      <m:t>&gt;</m:t>
                    </m:r>
                    <m:r>
                      <a:rPr lang="en-IN" i="1">
                        <a:latin typeface="Cambria Math" panose="02040503050406030204" pitchFamily="18" charset="0"/>
                      </a:rPr>
                      <m:t>𝑐</m:t>
                    </m:r>
                    <m:d>
                      <m:dPr>
                        <m:ctrlPr>
                          <a:rPr lang="en-IN" i="1">
                            <a:latin typeface="Cambria Math" panose="02040503050406030204" pitchFamily="18" charset="0"/>
                          </a:rPr>
                        </m:ctrlPr>
                      </m:dPr>
                      <m:e>
                        <m:r>
                          <a:rPr lang="en-IN" i="1">
                            <a:latin typeface="Cambria Math" panose="02040503050406030204" pitchFamily="18" charset="0"/>
                          </a:rPr>
                          <m:t>𝛼</m:t>
                        </m:r>
                      </m:e>
                    </m:d>
                    <m:rad>
                      <m:radPr>
                        <m:degHide m:val="on"/>
                        <m:ctrlPr>
                          <a:rPr lang="en-IN" i="1">
                            <a:latin typeface="Cambria Math" panose="02040503050406030204" pitchFamily="18" charset="0"/>
                          </a:rPr>
                        </m:ctrlPr>
                      </m:radPr>
                      <m:deg/>
                      <m:e>
                        <m:f>
                          <m:fPr>
                            <m:ctrlPr>
                              <a:rPr lang="en-IN" i="1">
                                <a:latin typeface="Cambria Math" panose="02040503050406030204" pitchFamily="18" charset="0"/>
                              </a:rPr>
                            </m:ctrlPr>
                          </m:fPr>
                          <m:num>
                            <m:r>
                              <a:rPr lang="en-IN" i="1">
                                <a:latin typeface="Cambria Math" panose="02040503050406030204" pitchFamily="18" charset="0"/>
                              </a:rPr>
                              <m:t>𝑛</m:t>
                            </m:r>
                            <m:r>
                              <a:rPr lang="en-IN" i="1">
                                <a:latin typeface="Cambria Math" panose="02040503050406030204" pitchFamily="18" charset="0"/>
                              </a:rPr>
                              <m:t>+</m:t>
                            </m:r>
                            <m:r>
                              <a:rPr lang="en-IN" i="1">
                                <a:latin typeface="Cambria Math" panose="02040503050406030204" pitchFamily="18" charset="0"/>
                              </a:rPr>
                              <m:t>𝑚</m:t>
                            </m:r>
                          </m:num>
                          <m:den>
                            <m:r>
                              <a:rPr lang="en-IN" i="1">
                                <a:latin typeface="Cambria Math" panose="02040503050406030204" pitchFamily="18" charset="0"/>
                              </a:rPr>
                              <m:t>𝑛𝑚</m:t>
                            </m:r>
                          </m:den>
                        </m:f>
                      </m:e>
                    </m:rad>
                  </m:oMath>
                </a14:m>
                <a:r>
                  <a:rPr lang="en-IN" dirty="0">
                    <a:latin typeface="Footlight MT Light" panose="0204060206030A020304" pitchFamily="18" charset="0"/>
                  </a:rPr>
                  <a:t> , where </a:t>
                </a:r>
                <a14:m>
                  <m:oMath xmlns:m="http://schemas.openxmlformats.org/officeDocument/2006/math">
                    <m:r>
                      <a:rPr lang="en-IN" i="1">
                        <a:latin typeface="Cambria Math" panose="02040503050406030204" pitchFamily="18" charset="0"/>
                      </a:rPr>
                      <m:t>𝑐</m:t>
                    </m:r>
                    <m:d>
                      <m:dPr>
                        <m:ctrlPr>
                          <a:rPr lang="en-IN" i="1">
                            <a:latin typeface="Cambria Math" panose="02040503050406030204" pitchFamily="18" charset="0"/>
                          </a:rPr>
                        </m:ctrlPr>
                      </m:dPr>
                      <m:e>
                        <m:r>
                          <a:rPr lang="en-IN" i="1">
                            <a:latin typeface="Cambria Math" panose="02040503050406030204" pitchFamily="18" charset="0"/>
                          </a:rPr>
                          <m:t>𝛼</m:t>
                        </m:r>
                      </m:e>
                    </m:d>
                  </m:oMath>
                </a14:m>
                <a:r>
                  <a:rPr lang="en-IN" dirty="0">
                    <a:latin typeface="Footlight MT Light" panose="0204060206030A020304" pitchFamily="18" charset="0"/>
                  </a:rPr>
                  <a:t> is a constant.</a:t>
                </a:r>
              </a:p>
              <a:p>
                <a:endParaRPr lang="en-IN" dirty="0"/>
              </a:p>
              <a:p>
                <a:pPr marL="285750" indent="-285750">
                  <a:buFont typeface="Arial" panose="020B0604020202020204" pitchFamily="34" charset="0"/>
                  <a:buChar char="•"/>
                </a:pPr>
                <a:endParaRPr lang="en-IN" dirty="0"/>
              </a:p>
            </p:txBody>
          </p:sp>
        </mc:Choice>
        <mc:Fallback xmlns="">
          <p:sp>
            <p:nvSpPr>
              <p:cNvPr id="4" name="TextBox 3">
                <a:extLst>
                  <a:ext uri="{FF2B5EF4-FFF2-40B4-BE49-F238E27FC236}">
                    <a16:creationId xmlns:a16="http://schemas.microsoft.com/office/drawing/2014/main" id="{DB9EF675-0221-4C34-8D00-3586FB346B54}"/>
                  </a:ext>
                </a:extLst>
              </p:cNvPr>
              <p:cNvSpPr txBox="1">
                <a:spLocks noRot="1" noChangeAspect="1" noMove="1" noResize="1" noEditPoints="1" noAdjustHandles="1" noChangeArrowheads="1" noChangeShapeType="1" noTextEdit="1"/>
              </p:cNvSpPr>
              <p:nvPr/>
            </p:nvSpPr>
            <p:spPr>
              <a:xfrm>
                <a:off x="799072" y="1944142"/>
                <a:ext cx="10338487" cy="4466928"/>
              </a:xfrm>
              <a:prstGeom prst="rect">
                <a:avLst/>
              </a:prstGeom>
              <a:blipFill>
                <a:blip r:embed="rId2"/>
                <a:stretch>
                  <a:fillRect l="-354" t="-819" r="-59"/>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00FEBD74-349D-46D3-A397-E6DB270E603F}"/>
              </a:ext>
            </a:extLst>
          </p:cNvPr>
          <p:cNvSpPr txBox="1"/>
          <p:nvPr/>
        </p:nvSpPr>
        <p:spPr>
          <a:xfrm>
            <a:off x="1103870" y="617838"/>
            <a:ext cx="9868930" cy="1200329"/>
          </a:xfrm>
          <a:prstGeom prst="rect">
            <a:avLst/>
          </a:prstGeom>
          <a:noFill/>
        </p:spPr>
        <p:txBody>
          <a:bodyPr wrap="square" rtlCol="0">
            <a:spAutoFit/>
          </a:bodyPr>
          <a:lstStyle/>
          <a:p>
            <a:r>
              <a:rPr lang="en-US" sz="3600" b="1" dirty="0">
                <a:effectLst>
                  <a:outerShdw blurRad="38100" dist="38100" dir="2700000" algn="tl">
                    <a:srgbClr val="000000">
                      <a:alpha val="43137"/>
                    </a:srgbClr>
                  </a:outerShdw>
                </a:effectLst>
                <a:latin typeface="Rockwell" panose="02060603020205020403" pitchFamily="18" charset="0"/>
              </a:rPr>
              <a:t>ANOTHER WAY OF VISUALIZATION OF DISTRIBUTION FREE CHARACTERISTIC</a:t>
            </a:r>
            <a:endParaRPr lang="en-IN" sz="3600" b="1" dirty="0">
              <a:effectLst>
                <a:outerShdw blurRad="38100" dist="38100" dir="2700000" algn="tl">
                  <a:srgbClr val="000000">
                    <a:alpha val="43137"/>
                  </a:srgbClr>
                </a:outerShdw>
              </a:effectLst>
              <a:latin typeface="Rockwell" panose="02060603020205020403" pitchFamily="18" charset="0"/>
            </a:endParaRPr>
          </a:p>
        </p:txBody>
      </p:sp>
    </p:spTree>
    <p:extLst>
      <p:ext uri="{BB962C8B-B14F-4D97-AF65-F5344CB8AC3E}">
        <p14:creationId xmlns:p14="http://schemas.microsoft.com/office/powerpoint/2010/main" val="1347935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67CF0F1-F039-4085-A3A2-C44F4C02BFC3}"/>
                  </a:ext>
                </a:extLst>
              </p:cNvPr>
              <p:cNvSpPr txBox="1"/>
              <p:nvPr/>
            </p:nvSpPr>
            <p:spPr>
              <a:xfrm>
                <a:off x="368084" y="5356066"/>
                <a:ext cx="2078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=5,</m:t>
                      </m:r>
                      <m:r>
                        <a:rPr lang="en-US" b="0" i="1" smtClean="0">
                          <a:latin typeface="Cambria Math" panose="02040503050406030204" pitchFamily="18" charset="0"/>
                        </a:rPr>
                        <m:t>𝑚</m:t>
                      </m:r>
                      <m:r>
                        <a:rPr lang="en-US" b="0" i="1" smtClean="0">
                          <a:latin typeface="Cambria Math" panose="02040503050406030204" pitchFamily="18" charset="0"/>
                        </a:rPr>
                        <m:t>=10</m:t>
                      </m:r>
                    </m:oMath>
                  </m:oMathPara>
                </a14:m>
                <a:endParaRPr lang="en-IN" dirty="0"/>
              </a:p>
            </p:txBody>
          </p:sp>
        </mc:Choice>
        <mc:Fallback xmlns="">
          <p:sp>
            <p:nvSpPr>
              <p:cNvPr id="7" name="TextBox 6">
                <a:extLst>
                  <a:ext uri="{FF2B5EF4-FFF2-40B4-BE49-F238E27FC236}">
                    <a16:creationId xmlns:a16="http://schemas.microsoft.com/office/drawing/2014/main" id="{C67CF0F1-F039-4085-A3A2-C44F4C02BFC3}"/>
                  </a:ext>
                </a:extLst>
              </p:cNvPr>
              <p:cNvSpPr txBox="1">
                <a:spLocks noRot="1" noChangeAspect="1" noMove="1" noResize="1" noEditPoints="1" noAdjustHandles="1" noChangeArrowheads="1" noChangeShapeType="1" noTextEdit="1"/>
              </p:cNvSpPr>
              <p:nvPr/>
            </p:nvSpPr>
            <p:spPr>
              <a:xfrm>
                <a:off x="368084" y="5356066"/>
                <a:ext cx="2078051" cy="36933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56A47DD-54BB-47C2-9679-D63F821942DA}"/>
                  </a:ext>
                </a:extLst>
              </p:cNvPr>
              <p:cNvSpPr txBox="1"/>
              <p:nvPr/>
            </p:nvSpPr>
            <p:spPr>
              <a:xfrm>
                <a:off x="3715685" y="5289743"/>
                <a:ext cx="1715588" cy="369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𝑛</m:t>
                      </m:r>
                      <m:r>
                        <a:rPr lang="en-US" i="1" smtClean="0">
                          <a:latin typeface="Cambria Math" panose="02040503050406030204" pitchFamily="18" charset="0"/>
                        </a:rPr>
                        <m:t>=15,</m:t>
                      </m:r>
                      <m:r>
                        <a:rPr lang="en-US" i="1" smtClean="0">
                          <a:latin typeface="Cambria Math" panose="02040503050406030204" pitchFamily="18" charset="0"/>
                        </a:rPr>
                        <m:t>𝑚</m:t>
                      </m:r>
                      <m:r>
                        <a:rPr lang="en-US" i="1" smtClean="0">
                          <a:latin typeface="Cambria Math" panose="02040503050406030204" pitchFamily="18" charset="0"/>
                        </a:rPr>
                        <m:t>=20</m:t>
                      </m:r>
                    </m:oMath>
                  </m:oMathPara>
                </a14:m>
                <a:endParaRPr lang="en-IN" dirty="0"/>
              </a:p>
            </p:txBody>
          </p:sp>
        </mc:Choice>
        <mc:Fallback xmlns="">
          <p:sp>
            <p:nvSpPr>
              <p:cNvPr id="11" name="TextBox 10">
                <a:extLst>
                  <a:ext uri="{FF2B5EF4-FFF2-40B4-BE49-F238E27FC236}">
                    <a16:creationId xmlns:a16="http://schemas.microsoft.com/office/drawing/2014/main" id="{B56A47DD-54BB-47C2-9679-D63F821942DA}"/>
                  </a:ext>
                </a:extLst>
              </p:cNvPr>
              <p:cNvSpPr txBox="1">
                <a:spLocks noRot="1" noChangeAspect="1" noMove="1" noResize="1" noEditPoints="1" noAdjustHandles="1" noChangeArrowheads="1" noChangeShapeType="1" noTextEdit="1"/>
              </p:cNvSpPr>
              <p:nvPr/>
            </p:nvSpPr>
            <p:spPr>
              <a:xfrm>
                <a:off x="3715685" y="5289743"/>
                <a:ext cx="1715588" cy="369333"/>
              </a:xfrm>
              <a:prstGeom prst="rect">
                <a:avLst/>
              </a:prstGeom>
              <a:blipFill>
                <a:blip r:embed="rId3"/>
                <a:stretch>
                  <a:fillRect/>
                </a:stretch>
              </a:blipFill>
            </p:spPr>
            <p:txBody>
              <a:bodyPr/>
              <a:lstStyle/>
              <a:p>
                <a:r>
                  <a:rPr lang="en-IN">
                    <a:noFill/>
                  </a:rPr>
                  <a:t> </a:t>
                </a:r>
              </a:p>
            </p:txBody>
          </p:sp>
        </mc:Fallback>
      </mc:AlternateContent>
      <p:pic>
        <p:nvPicPr>
          <p:cNvPr id="15" name="Picture 14">
            <a:extLst>
              <a:ext uri="{FF2B5EF4-FFF2-40B4-BE49-F238E27FC236}">
                <a16:creationId xmlns:a16="http://schemas.microsoft.com/office/drawing/2014/main" id="{455FB6BF-6204-4386-AB2C-DB78BC152F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36605"/>
            <a:ext cx="3045041" cy="3619461"/>
          </a:xfrm>
          <a:prstGeom prst="rect">
            <a:avLst/>
          </a:prstGeom>
        </p:spPr>
      </p:pic>
      <p:pic>
        <p:nvPicPr>
          <p:cNvPr id="17" name="Picture 16">
            <a:extLst>
              <a:ext uri="{FF2B5EF4-FFF2-40B4-BE49-F238E27FC236}">
                <a16:creationId xmlns:a16="http://schemas.microsoft.com/office/drawing/2014/main" id="{F6B0AEAD-5798-4205-9BFB-2A6DEDF995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50958" y="1736605"/>
            <a:ext cx="3045042" cy="3619462"/>
          </a:xfrm>
          <a:prstGeom prst="rect">
            <a:avLst/>
          </a:prstGeom>
        </p:spPr>
      </p:pic>
      <p:pic>
        <p:nvPicPr>
          <p:cNvPr id="6" name="Picture 5">
            <a:extLst>
              <a:ext uri="{FF2B5EF4-FFF2-40B4-BE49-F238E27FC236}">
                <a16:creationId xmlns:a16="http://schemas.microsoft.com/office/drawing/2014/main" id="{DED26FED-EBF9-421C-9EEC-5D841891B0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1736604"/>
            <a:ext cx="3045041" cy="3619462"/>
          </a:xfrm>
          <a:prstGeom prst="rect">
            <a:avLst/>
          </a:prstGeom>
        </p:spPr>
      </p:pic>
      <p:pic>
        <p:nvPicPr>
          <p:cNvPr id="8" name="Picture 7">
            <a:extLst>
              <a:ext uri="{FF2B5EF4-FFF2-40B4-BE49-F238E27FC236}">
                <a16:creationId xmlns:a16="http://schemas.microsoft.com/office/drawing/2014/main" id="{A6A326BE-263C-4858-99A8-D43F753E25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41041" y="1736604"/>
            <a:ext cx="3045042" cy="3619462"/>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DAF384D-5885-42DC-81F3-BA0D84BD0431}"/>
                  </a:ext>
                </a:extLst>
              </p:cNvPr>
              <p:cNvSpPr txBox="1"/>
              <p:nvPr/>
            </p:nvSpPr>
            <p:spPr>
              <a:xfrm>
                <a:off x="6556075" y="5289744"/>
                <a:ext cx="212489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𝑛</m:t>
                      </m:r>
                      <m:r>
                        <a:rPr lang="en-US" i="1" smtClean="0">
                          <a:latin typeface="Cambria Math" panose="02040503050406030204" pitchFamily="18" charset="0"/>
                        </a:rPr>
                        <m:t>=25,</m:t>
                      </m:r>
                      <m:r>
                        <a:rPr lang="en-US" i="1">
                          <a:latin typeface="Cambria Math" panose="02040503050406030204" pitchFamily="18" charset="0"/>
                        </a:rPr>
                        <m:t>𝑚</m:t>
                      </m:r>
                      <m:r>
                        <a:rPr lang="en-US" i="1">
                          <a:latin typeface="Cambria Math" panose="02040503050406030204" pitchFamily="18" charset="0"/>
                        </a:rPr>
                        <m:t>=30</m:t>
                      </m:r>
                    </m:oMath>
                  </m:oMathPara>
                </a14:m>
                <a:endParaRPr lang="en-IN" dirty="0"/>
              </a:p>
            </p:txBody>
          </p:sp>
        </mc:Choice>
        <mc:Fallback xmlns="">
          <p:sp>
            <p:nvSpPr>
              <p:cNvPr id="9" name="TextBox 8">
                <a:extLst>
                  <a:ext uri="{FF2B5EF4-FFF2-40B4-BE49-F238E27FC236}">
                    <a16:creationId xmlns:a16="http://schemas.microsoft.com/office/drawing/2014/main" id="{7DAF384D-5885-42DC-81F3-BA0D84BD0431}"/>
                  </a:ext>
                </a:extLst>
              </p:cNvPr>
              <p:cNvSpPr txBox="1">
                <a:spLocks noRot="1" noChangeAspect="1" noMove="1" noResize="1" noEditPoints="1" noAdjustHandles="1" noChangeArrowheads="1" noChangeShapeType="1" noTextEdit="1"/>
              </p:cNvSpPr>
              <p:nvPr/>
            </p:nvSpPr>
            <p:spPr>
              <a:xfrm>
                <a:off x="6556075" y="5289744"/>
                <a:ext cx="2124891" cy="369332"/>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39DF9E2-CDDE-4C8E-AF60-CF866B6C1403}"/>
                  </a:ext>
                </a:extLst>
              </p:cNvPr>
              <p:cNvSpPr txBox="1"/>
              <p:nvPr/>
            </p:nvSpPr>
            <p:spPr>
              <a:xfrm>
                <a:off x="9601116" y="5356066"/>
                <a:ext cx="212489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𝑛</m:t>
                      </m:r>
                      <m:r>
                        <a:rPr lang="en-US" i="1" smtClean="0">
                          <a:latin typeface="Cambria Math" panose="02040503050406030204" pitchFamily="18" charset="0"/>
                        </a:rPr>
                        <m:t>=35,</m:t>
                      </m:r>
                      <m:r>
                        <a:rPr lang="en-US" i="1">
                          <a:latin typeface="Cambria Math" panose="02040503050406030204" pitchFamily="18" charset="0"/>
                        </a:rPr>
                        <m:t>𝑚</m:t>
                      </m:r>
                      <m:r>
                        <a:rPr lang="en-US" i="1">
                          <a:latin typeface="Cambria Math" panose="02040503050406030204" pitchFamily="18" charset="0"/>
                        </a:rPr>
                        <m:t>=50</m:t>
                      </m:r>
                    </m:oMath>
                  </m:oMathPara>
                </a14:m>
                <a:endParaRPr lang="en-IN" dirty="0"/>
              </a:p>
            </p:txBody>
          </p:sp>
        </mc:Choice>
        <mc:Fallback xmlns="">
          <p:sp>
            <p:nvSpPr>
              <p:cNvPr id="10" name="TextBox 9">
                <a:extLst>
                  <a:ext uri="{FF2B5EF4-FFF2-40B4-BE49-F238E27FC236}">
                    <a16:creationId xmlns:a16="http://schemas.microsoft.com/office/drawing/2014/main" id="{839DF9E2-CDDE-4C8E-AF60-CF866B6C1403}"/>
                  </a:ext>
                </a:extLst>
              </p:cNvPr>
              <p:cNvSpPr txBox="1">
                <a:spLocks noRot="1" noChangeAspect="1" noMove="1" noResize="1" noEditPoints="1" noAdjustHandles="1" noChangeArrowheads="1" noChangeShapeType="1" noTextEdit="1"/>
              </p:cNvSpPr>
              <p:nvPr/>
            </p:nvSpPr>
            <p:spPr>
              <a:xfrm>
                <a:off x="9601116" y="5356066"/>
                <a:ext cx="2124891" cy="369332"/>
              </a:xfrm>
              <a:prstGeom prst="rect">
                <a:avLst/>
              </a:prstGeom>
              <a:blipFill>
                <a:blip r:embed="rId9"/>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141794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0075C29-9229-4DB3-8185-F0B501858C8B}"/>
              </a:ext>
            </a:extLst>
          </p:cNvPr>
          <p:cNvGraphicFramePr>
            <a:graphicFrameLocks noGrp="1"/>
          </p:cNvGraphicFramePr>
          <p:nvPr>
            <p:ph idx="1"/>
            <p:extLst>
              <p:ext uri="{D42A27DB-BD31-4B8C-83A1-F6EECF244321}">
                <p14:modId xmlns:p14="http://schemas.microsoft.com/office/powerpoint/2010/main" val="1135737262"/>
              </p:ext>
            </p:extLst>
          </p:nvPr>
        </p:nvGraphicFramePr>
        <p:xfrm>
          <a:off x="394319" y="1798992"/>
          <a:ext cx="11188081" cy="3474720"/>
        </p:xfrm>
        <a:graphic>
          <a:graphicData uri="http://schemas.openxmlformats.org/drawingml/2006/table">
            <a:tbl>
              <a:tblPr firstRow="1" bandRow="1">
                <a:tableStyleId>{5C22544A-7EE6-4342-B048-85BDC9FD1C3A}</a:tableStyleId>
              </a:tblPr>
              <a:tblGrid>
                <a:gridCol w="1549778">
                  <a:extLst>
                    <a:ext uri="{9D8B030D-6E8A-4147-A177-3AD203B41FA5}">
                      <a16:colId xmlns:a16="http://schemas.microsoft.com/office/drawing/2014/main" val="1658829080"/>
                    </a:ext>
                  </a:extLst>
                </a:gridCol>
                <a:gridCol w="1624461">
                  <a:extLst>
                    <a:ext uri="{9D8B030D-6E8A-4147-A177-3AD203B41FA5}">
                      <a16:colId xmlns:a16="http://schemas.microsoft.com/office/drawing/2014/main" val="960511050"/>
                    </a:ext>
                  </a:extLst>
                </a:gridCol>
                <a:gridCol w="1831735">
                  <a:extLst>
                    <a:ext uri="{9D8B030D-6E8A-4147-A177-3AD203B41FA5}">
                      <a16:colId xmlns:a16="http://schemas.microsoft.com/office/drawing/2014/main" val="1999830820"/>
                    </a:ext>
                  </a:extLst>
                </a:gridCol>
                <a:gridCol w="1263898">
                  <a:extLst>
                    <a:ext uri="{9D8B030D-6E8A-4147-A177-3AD203B41FA5}">
                      <a16:colId xmlns:a16="http://schemas.microsoft.com/office/drawing/2014/main" val="2601745249"/>
                    </a:ext>
                  </a:extLst>
                </a:gridCol>
                <a:gridCol w="1785942">
                  <a:extLst>
                    <a:ext uri="{9D8B030D-6E8A-4147-A177-3AD203B41FA5}">
                      <a16:colId xmlns:a16="http://schemas.microsoft.com/office/drawing/2014/main" val="2662090592"/>
                    </a:ext>
                  </a:extLst>
                </a:gridCol>
                <a:gridCol w="1419595">
                  <a:extLst>
                    <a:ext uri="{9D8B030D-6E8A-4147-A177-3AD203B41FA5}">
                      <a16:colId xmlns:a16="http://schemas.microsoft.com/office/drawing/2014/main" val="864017329"/>
                    </a:ext>
                  </a:extLst>
                </a:gridCol>
                <a:gridCol w="1712672">
                  <a:extLst>
                    <a:ext uri="{9D8B030D-6E8A-4147-A177-3AD203B41FA5}">
                      <a16:colId xmlns:a16="http://schemas.microsoft.com/office/drawing/2014/main" val="2062266245"/>
                    </a:ext>
                  </a:extLst>
                </a:gridCol>
              </a:tblGrid>
              <a:tr h="370840">
                <a:tc>
                  <a:txBody>
                    <a:bodyPr/>
                    <a:lstStyle/>
                    <a:p>
                      <a:r>
                        <a:rPr lang="en-IN" dirty="0"/>
                        <a:t>SAMPLE </a:t>
                      </a:r>
                    </a:p>
                    <a:p>
                      <a:r>
                        <a:rPr lang="en-IN" dirty="0"/>
                        <a:t>SIZE</a:t>
                      </a:r>
                    </a:p>
                  </a:txBody>
                  <a:tcPr/>
                </a:tc>
                <a:tc>
                  <a:txBody>
                    <a:bodyPr/>
                    <a:lstStyle/>
                    <a:p>
                      <a:r>
                        <a:rPr lang="en-IN" dirty="0"/>
                        <a:t>NORMAL vs</a:t>
                      </a:r>
                    </a:p>
                    <a:p>
                      <a:r>
                        <a:rPr lang="en-IN" dirty="0"/>
                        <a:t>CAUCHY</a:t>
                      </a:r>
                    </a:p>
                    <a:p>
                      <a:endParaRPr lang="en-IN" dirty="0"/>
                    </a:p>
                  </a:txBody>
                  <a:tcPr/>
                </a:tc>
                <a:tc>
                  <a:txBody>
                    <a:bodyPr/>
                    <a:lstStyle/>
                    <a:p>
                      <a:r>
                        <a:rPr lang="en-IN" dirty="0"/>
                        <a:t>NORMAL vs</a:t>
                      </a:r>
                    </a:p>
                    <a:p>
                      <a:r>
                        <a:rPr lang="en-IN" dirty="0"/>
                        <a:t>EXPONENTIAL</a:t>
                      </a:r>
                    </a:p>
                  </a:txBody>
                  <a:tcPr/>
                </a:tc>
                <a:tc>
                  <a:txBody>
                    <a:bodyPr/>
                    <a:lstStyle/>
                    <a:p>
                      <a:r>
                        <a:rPr lang="en-IN" dirty="0"/>
                        <a:t>NORMAL vs</a:t>
                      </a:r>
                    </a:p>
                    <a:p>
                      <a:r>
                        <a:rPr lang="en-IN" dirty="0"/>
                        <a:t>LOGISTIC</a:t>
                      </a:r>
                    </a:p>
                  </a:txBody>
                  <a:tcPr/>
                </a:tc>
                <a:tc>
                  <a:txBody>
                    <a:bodyPr/>
                    <a:lstStyle/>
                    <a:p>
                      <a:r>
                        <a:rPr lang="en-IN" dirty="0"/>
                        <a:t>CAUCHY vs</a:t>
                      </a:r>
                    </a:p>
                    <a:p>
                      <a:r>
                        <a:rPr lang="en-IN" dirty="0"/>
                        <a:t>EXPONENTIAL</a:t>
                      </a:r>
                    </a:p>
                  </a:txBody>
                  <a:tcPr/>
                </a:tc>
                <a:tc>
                  <a:txBody>
                    <a:bodyPr/>
                    <a:lstStyle/>
                    <a:p>
                      <a:r>
                        <a:rPr lang="en-IN" dirty="0"/>
                        <a:t>CAUCHY vs</a:t>
                      </a:r>
                    </a:p>
                    <a:p>
                      <a:r>
                        <a:rPr lang="en-IN" dirty="0"/>
                        <a:t>LOGISTIC</a:t>
                      </a:r>
                    </a:p>
                  </a:txBody>
                  <a:tcPr/>
                </a:tc>
                <a:tc>
                  <a:txBody>
                    <a:bodyPr/>
                    <a:lstStyle/>
                    <a:p>
                      <a:r>
                        <a:rPr lang="en-IN" dirty="0"/>
                        <a:t>EXPONENTIAL vs</a:t>
                      </a:r>
                    </a:p>
                    <a:p>
                      <a:r>
                        <a:rPr lang="en-IN" dirty="0"/>
                        <a:t>LOGISTIC</a:t>
                      </a:r>
                    </a:p>
                  </a:txBody>
                  <a:tcPr/>
                </a:tc>
                <a:extLst>
                  <a:ext uri="{0D108BD9-81ED-4DB2-BD59-A6C34878D82A}">
                    <a16:rowId xmlns:a16="http://schemas.microsoft.com/office/drawing/2014/main" val="3944513453"/>
                  </a:ext>
                </a:extLst>
              </a:tr>
              <a:tr h="370840">
                <a:tc>
                  <a:txBody>
                    <a:bodyPr/>
                    <a:lstStyle/>
                    <a:p>
                      <a:r>
                        <a:rPr lang="en-IN" dirty="0"/>
                        <a:t>n=5</a:t>
                      </a:r>
                    </a:p>
                    <a:p>
                      <a:r>
                        <a:rPr lang="en-IN" dirty="0"/>
                        <a:t>m=10</a:t>
                      </a:r>
                    </a:p>
                  </a:txBody>
                  <a:tcPr/>
                </a:tc>
                <a:tc>
                  <a:txBody>
                    <a:bodyPr/>
                    <a:lstStyle/>
                    <a:p>
                      <a:r>
                        <a:rPr lang="en-IN" dirty="0"/>
                        <a:t>0.836</a:t>
                      </a:r>
                    </a:p>
                  </a:txBody>
                  <a:tcPr/>
                </a:tc>
                <a:tc>
                  <a:txBody>
                    <a:bodyPr/>
                    <a:lstStyle/>
                    <a:p>
                      <a:r>
                        <a:rPr lang="en-IN" dirty="0"/>
                        <a:t>0.992</a:t>
                      </a:r>
                    </a:p>
                  </a:txBody>
                  <a:tcPr/>
                </a:tc>
                <a:tc>
                  <a:txBody>
                    <a:bodyPr/>
                    <a:lstStyle/>
                    <a:p>
                      <a:r>
                        <a:rPr lang="en-IN" dirty="0"/>
                        <a:t>0.864</a:t>
                      </a:r>
                    </a:p>
                  </a:txBody>
                  <a:tcPr/>
                </a:tc>
                <a:tc>
                  <a:txBody>
                    <a:bodyPr/>
                    <a:lstStyle/>
                    <a:p>
                      <a:r>
                        <a:rPr lang="en-IN" dirty="0"/>
                        <a:t>0.836</a:t>
                      </a:r>
                    </a:p>
                  </a:txBody>
                  <a:tcPr/>
                </a:tc>
                <a:tc>
                  <a:txBody>
                    <a:bodyPr/>
                    <a:lstStyle/>
                    <a:p>
                      <a:r>
                        <a:rPr lang="en-IN" dirty="0"/>
                        <a:t>0.527</a:t>
                      </a:r>
                    </a:p>
                  </a:txBody>
                  <a:tcPr/>
                </a:tc>
                <a:tc>
                  <a:txBody>
                    <a:bodyPr/>
                    <a:lstStyle/>
                    <a:p>
                      <a:r>
                        <a:rPr lang="en-IN" dirty="0"/>
                        <a:t>0.877</a:t>
                      </a:r>
                    </a:p>
                  </a:txBody>
                  <a:tcPr/>
                </a:tc>
                <a:extLst>
                  <a:ext uri="{0D108BD9-81ED-4DB2-BD59-A6C34878D82A}">
                    <a16:rowId xmlns:a16="http://schemas.microsoft.com/office/drawing/2014/main" val="121966738"/>
                  </a:ext>
                </a:extLst>
              </a:tr>
              <a:tr h="370840">
                <a:tc>
                  <a:txBody>
                    <a:bodyPr/>
                    <a:lstStyle/>
                    <a:p>
                      <a:r>
                        <a:rPr lang="en-IN" dirty="0"/>
                        <a:t>n=15</a:t>
                      </a:r>
                    </a:p>
                    <a:p>
                      <a:r>
                        <a:rPr lang="en-IN" dirty="0"/>
                        <a:t>m=20</a:t>
                      </a:r>
                    </a:p>
                  </a:txBody>
                  <a:tcPr/>
                </a:tc>
                <a:tc>
                  <a:txBody>
                    <a:bodyPr/>
                    <a:lstStyle/>
                    <a:p>
                      <a:r>
                        <a:rPr lang="en-IN" dirty="0"/>
                        <a:t>0.998</a:t>
                      </a:r>
                    </a:p>
                  </a:txBody>
                  <a:tcPr/>
                </a:tc>
                <a:tc>
                  <a:txBody>
                    <a:bodyPr/>
                    <a:lstStyle/>
                    <a:p>
                      <a:r>
                        <a:rPr lang="en-IN" dirty="0"/>
                        <a:t>0.352</a:t>
                      </a:r>
                    </a:p>
                  </a:txBody>
                  <a:tcPr/>
                </a:tc>
                <a:tc>
                  <a:txBody>
                    <a:bodyPr/>
                    <a:lstStyle/>
                    <a:p>
                      <a:r>
                        <a:rPr lang="en-IN" dirty="0"/>
                        <a:t>0.511</a:t>
                      </a:r>
                    </a:p>
                  </a:txBody>
                  <a:tcPr/>
                </a:tc>
                <a:tc>
                  <a:txBody>
                    <a:bodyPr/>
                    <a:lstStyle/>
                    <a:p>
                      <a:r>
                        <a:rPr lang="en-IN" dirty="0"/>
                        <a:t>0.327</a:t>
                      </a:r>
                    </a:p>
                  </a:txBody>
                  <a:tcPr/>
                </a:tc>
                <a:tc>
                  <a:txBody>
                    <a:bodyPr/>
                    <a:lstStyle/>
                    <a:p>
                      <a:r>
                        <a:rPr lang="en-IN" dirty="0"/>
                        <a:t>0.123</a:t>
                      </a:r>
                    </a:p>
                  </a:txBody>
                  <a:tcPr/>
                </a:tc>
                <a:tc>
                  <a:txBody>
                    <a:bodyPr/>
                    <a:lstStyle/>
                    <a:p>
                      <a:r>
                        <a:rPr lang="en-IN" dirty="0"/>
                        <a:t>0.987</a:t>
                      </a:r>
                    </a:p>
                  </a:txBody>
                  <a:tcPr/>
                </a:tc>
                <a:extLst>
                  <a:ext uri="{0D108BD9-81ED-4DB2-BD59-A6C34878D82A}">
                    <a16:rowId xmlns:a16="http://schemas.microsoft.com/office/drawing/2014/main" val="1550336454"/>
                  </a:ext>
                </a:extLst>
              </a:tr>
              <a:tr h="370840">
                <a:tc>
                  <a:txBody>
                    <a:bodyPr/>
                    <a:lstStyle/>
                    <a:p>
                      <a:r>
                        <a:rPr lang="en-IN" dirty="0"/>
                        <a:t>n=25</a:t>
                      </a:r>
                    </a:p>
                    <a:p>
                      <a:r>
                        <a:rPr lang="en-IN" dirty="0"/>
                        <a:t>m=30</a:t>
                      </a:r>
                    </a:p>
                  </a:txBody>
                  <a:tcPr/>
                </a:tc>
                <a:tc>
                  <a:txBody>
                    <a:bodyPr/>
                    <a:lstStyle/>
                    <a:p>
                      <a:r>
                        <a:rPr lang="en-IN" dirty="0"/>
                        <a:t>0.694</a:t>
                      </a:r>
                    </a:p>
                  </a:txBody>
                  <a:tcPr/>
                </a:tc>
                <a:tc>
                  <a:txBody>
                    <a:bodyPr/>
                    <a:lstStyle/>
                    <a:p>
                      <a:r>
                        <a:rPr lang="en-IN" dirty="0"/>
                        <a:t>0.610</a:t>
                      </a:r>
                    </a:p>
                  </a:txBody>
                  <a:tcPr/>
                </a:tc>
                <a:tc>
                  <a:txBody>
                    <a:bodyPr/>
                    <a:lstStyle/>
                    <a:p>
                      <a:r>
                        <a:rPr lang="en-IN" dirty="0"/>
                        <a:t>0.975</a:t>
                      </a:r>
                    </a:p>
                  </a:txBody>
                  <a:tcPr/>
                </a:tc>
                <a:tc>
                  <a:txBody>
                    <a:bodyPr/>
                    <a:lstStyle/>
                    <a:p>
                      <a:r>
                        <a:rPr lang="en-IN" dirty="0"/>
                        <a:t>0.877</a:t>
                      </a:r>
                    </a:p>
                  </a:txBody>
                  <a:tcPr/>
                </a:tc>
                <a:tc>
                  <a:txBody>
                    <a:bodyPr/>
                    <a:lstStyle/>
                    <a:p>
                      <a:r>
                        <a:rPr lang="en-IN" dirty="0"/>
                        <a:t>0.822</a:t>
                      </a:r>
                    </a:p>
                  </a:txBody>
                  <a:tcPr/>
                </a:tc>
                <a:tc>
                  <a:txBody>
                    <a:bodyPr/>
                    <a:lstStyle/>
                    <a:p>
                      <a:r>
                        <a:rPr lang="en-IN" dirty="0"/>
                        <a:t>0.776</a:t>
                      </a:r>
                    </a:p>
                  </a:txBody>
                  <a:tcPr/>
                </a:tc>
                <a:extLst>
                  <a:ext uri="{0D108BD9-81ED-4DB2-BD59-A6C34878D82A}">
                    <a16:rowId xmlns:a16="http://schemas.microsoft.com/office/drawing/2014/main" val="3292900383"/>
                  </a:ext>
                </a:extLst>
              </a:tr>
              <a:tr h="370840">
                <a:tc>
                  <a:txBody>
                    <a:bodyPr/>
                    <a:lstStyle/>
                    <a:p>
                      <a:r>
                        <a:rPr lang="en-IN" dirty="0"/>
                        <a:t>n=35</a:t>
                      </a:r>
                    </a:p>
                    <a:p>
                      <a:r>
                        <a:rPr lang="en-IN" dirty="0"/>
                        <a:t>m=50</a:t>
                      </a:r>
                    </a:p>
                  </a:txBody>
                  <a:tcPr/>
                </a:tc>
                <a:tc>
                  <a:txBody>
                    <a:bodyPr/>
                    <a:lstStyle/>
                    <a:p>
                      <a:r>
                        <a:rPr lang="en-IN" dirty="0"/>
                        <a:t>0.135</a:t>
                      </a:r>
                    </a:p>
                  </a:txBody>
                  <a:tcPr/>
                </a:tc>
                <a:tc>
                  <a:txBody>
                    <a:bodyPr/>
                    <a:lstStyle/>
                    <a:p>
                      <a:r>
                        <a:rPr lang="en-IN" dirty="0"/>
                        <a:t>0.135</a:t>
                      </a:r>
                    </a:p>
                  </a:txBody>
                  <a:tcPr/>
                </a:tc>
                <a:tc>
                  <a:txBody>
                    <a:bodyPr/>
                    <a:lstStyle/>
                    <a:p>
                      <a:r>
                        <a:rPr lang="en-IN" dirty="0"/>
                        <a:t>0.694</a:t>
                      </a:r>
                    </a:p>
                  </a:txBody>
                  <a:tcPr/>
                </a:tc>
                <a:tc>
                  <a:txBody>
                    <a:bodyPr/>
                    <a:lstStyle/>
                    <a:p>
                      <a:r>
                        <a:rPr lang="en-IN" dirty="0"/>
                        <a:t>0.259</a:t>
                      </a:r>
                    </a:p>
                  </a:txBody>
                  <a:tcPr/>
                </a:tc>
                <a:tc>
                  <a:txBody>
                    <a:bodyPr/>
                    <a:lstStyle/>
                    <a:p>
                      <a:r>
                        <a:rPr lang="en-IN" dirty="0"/>
                        <a:t>0.170</a:t>
                      </a:r>
                    </a:p>
                  </a:txBody>
                  <a:tcPr/>
                </a:tc>
                <a:tc>
                  <a:txBody>
                    <a:bodyPr/>
                    <a:lstStyle/>
                    <a:p>
                      <a:r>
                        <a:rPr lang="en-IN" dirty="0"/>
                        <a:t>0.511</a:t>
                      </a:r>
                    </a:p>
                  </a:txBody>
                  <a:tcPr/>
                </a:tc>
                <a:extLst>
                  <a:ext uri="{0D108BD9-81ED-4DB2-BD59-A6C34878D82A}">
                    <a16:rowId xmlns:a16="http://schemas.microsoft.com/office/drawing/2014/main" val="360565181"/>
                  </a:ext>
                </a:extLst>
              </a:tr>
            </a:tbl>
          </a:graphicData>
        </a:graphic>
      </p:graphicFrame>
      <p:sp>
        <p:nvSpPr>
          <p:cNvPr id="2" name="Title 1">
            <a:extLst>
              <a:ext uri="{FF2B5EF4-FFF2-40B4-BE49-F238E27FC236}">
                <a16:creationId xmlns:a16="http://schemas.microsoft.com/office/drawing/2014/main" id="{D06DF361-467D-4ADA-A489-E1D311025E71}"/>
              </a:ext>
            </a:extLst>
          </p:cNvPr>
          <p:cNvSpPr>
            <a:spLocks noGrp="1"/>
          </p:cNvSpPr>
          <p:nvPr>
            <p:ph type="title"/>
          </p:nvPr>
        </p:nvSpPr>
        <p:spPr/>
        <p:txBody>
          <a:bodyPr>
            <a:noAutofit/>
          </a:bodyPr>
          <a:lstStyle/>
          <a:p>
            <a:r>
              <a:rPr lang="en-IN" sz="3600" dirty="0">
                <a:latin typeface="Rockwell" panose="02060603020205020403" pitchFamily="18" charset="0"/>
              </a:rPr>
              <a:t>p-values for KOLMOGOROV-SMIRNOV TEST</a:t>
            </a:r>
          </a:p>
        </p:txBody>
      </p:sp>
    </p:spTree>
    <p:extLst>
      <p:ext uri="{BB962C8B-B14F-4D97-AF65-F5344CB8AC3E}">
        <p14:creationId xmlns:p14="http://schemas.microsoft.com/office/powerpoint/2010/main" val="3519964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A3DAFAD-71EC-4BE1-8209-6E99DC74374E}"/>
                  </a:ext>
                </a:extLst>
              </p:cNvPr>
              <p:cNvSpPr>
                <a:spLocks noGrp="1"/>
              </p:cNvSpPr>
              <p:nvPr>
                <p:ph idx="1"/>
              </p:nvPr>
            </p:nvSpPr>
            <p:spPr>
              <a:xfrm>
                <a:off x="850900" y="2003425"/>
                <a:ext cx="10515600" cy="3368675"/>
              </a:xfrm>
            </p:spPr>
            <p:txBody>
              <a:bodyPr>
                <a:normAutofit/>
              </a:bodyPr>
              <a:lstStyle/>
              <a:p>
                <a:r>
                  <a:rPr lang="en-IN" sz="2400" dirty="0">
                    <a:latin typeface="Footlight MT Light" panose="0204060206030A020304" pitchFamily="18" charset="0"/>
                  </a:rPr>
                  <a:t>We changed the sample size for the one sided alternatives also, and observed the same.</a:t>
                </a:r>
              </a:p>
              <a:p>
                <a:pPr>
                  <a:lnSpc>
                    <a:spcPct val="100000"/>
                  </a:lnSpc>
                </a:pPr>
                <a:r>
                  <a:rPr lang="en-IN" sz="2400" dirty="0">
                    <a:latin typeface="Footlight MT Light" panose="0204060206030A020304" pitchFamily="18" charset="0"/>
                  </a:rPr>
                  <a:t>For all the three alternatives, the histograms corresponding to the four distributions are similar.</a:t>
                </a:r>
              </a:p>
              <a:p>
                <a:pPr>
                  <a:lnSpc>
                    <a:spcPct val="100000"/>
                  </a:lnSpc>
                </a:pPr>
                <a:r>
                  <a:rPr lang="en-IN" sz="2400" dirty="0">
                    <a:latin typeface="Footlight MT Light" panose="0204060206030A020304" pitchFamily="18" charset="0"/>
                  </a:rPr>
                  <a:t>The Kolmogorov-Smirnov test accepts the null hypothesis in almost all of the cases.</a:t>
                </a:r>
              </a:p>
              <a:p>
                <a:pPr>
                  <a:lnSpc>
                    <a:spcPct val="100000"/>
                  </a:lnSpc>
                </a:pPr>
                <a:r>
                  <a:rPr lang="en-IN" sz="2400" dirty="0">
                    <a:latin typeface="Footlight MT Light" panose="0204060206030A020304" pitchFamily="18" charset="0"/>
                  </a:rPr>
                  <a:t>So, our simulation study supports that Wilcoxon Mann-Whitney statistic for testing location alternative is distribution free under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a:rPr>
                          <m:t>𝐻</m:t>
                        </m:r>
                      </m:e>
                      <m:sub>
                        <m:r>
                          <a:rPr lang="en-IN" sz="2400" b="0" i="1" smtClean="0">
                            <a:latin typeface="Cambria Math"/>
                          </a:rPr>
                          <m:t>0</m:t>
                        </m:r>
                      </m:sub>
                    </m:sSub>
                    <m:r>
                      <a:rPr lang="en-IN" sz="2400" b="0" i="1" smtClean="0">
                        <a:latin typeface="Cambria Math"/>
                      </a:rPr>
                      <m:t>.</m:t>
                    </m:r>
                  </m:oMath>
                </a14:m>
                <a:r>
                  <a:rPr lang="en-IN" sz="2400" dirty="0">
                    <a:latin typeface="Footlight MT Light" panose="0204060206030A020304" pitchFamily="18" charset="0"/>
                  </a:rPr>
                  <a:t> </a:t>
                </a:r>
              </a:p>
            </p:txBody>
          </p:sp>
        </mc:Choice>
        <mc:Fallback>
          <p:sp>
            <p:nvSpPr>
              <p:cNvPr id="3" name="Content Placeholder 2">
                <a:extLst>
                  <a:ext uri="{FF2B5EF4-FFF2-40B4-BE49-F238E27FC236}">
                    <a16:creationId xmlns:a16="http://schemas.microsoft.com/office/drawing/2014/main" id="{DA3DAFAD-71EC-4BE1-8209-6E99DC74374E}"/>
                  </a:ext>
                </a:extLst>
              </p:cNvPr>
              <p:cNvSpPr>
                <a:spLocks noGrp="1" noRot="1" noChangeAspect="1" noMove="1" noResize="1" noEditPoints="1" noAdjustHandles="1" noChangeArrowheads="1" noChangeShapeType="1" noTextEdit="1"/>
              </p:cNvSpPr>
              <p:nvPr>
                <p:ph idx="1"/>
              </p:nvPr>
            </p:nvSpPr>
            <p:spPr>
              <a:xfrm>
                <a:off x="850900" y="2003425"/>
                <a:ext cx="10515600" cy="3368675"/>
              </a:xfrm>
              <a:blipFill>
                <a:blip r:embed="rId2"/>
                <a:stretch>
                  <a:fillRect t="-1630"/>
                </a:stretch>
              </a:blipFill>
            </p:spPr>
            <p:txBody>
              <a:bodyPr/>
              <a:lstStyle/>
              <a:p>
                <a:r>
                  <a:rPr lang="en-IN">
                    <a:noFill/>
                  </a:rPr>
                  <a:t> </a:t>
                </a:r>
              </a:p>
            </p:txBody>
          </p:sp>
        </mc:Fallback>
      </mc:AlternateContent>
      <p:sp>
        <p:nvSpPr>
          <p:cNvPr id="2" name="Title 1">
            <a:extLst>
              <a:ext uri="{FF2B5EF4-FFF2-40B4-BE49-F238E27FC236}">
                <a16:creationId xmlns:a16="http://schemas.microsoft.com/office/drawing/2014/main" id="{9A4240F8-0FE0-4970-BE7F-40A5DAF1D1F9}"/>
              </a:ext>
            </a:extLst>
          </p:cNvPr>
          <p:cNvSpPr>
            <a:spLocks noGrp="1"/>
          </p:cNvSpPr>
          <p:nvPr>
            <p:ph type="title"/>
          </p:nvPr>
        </p:nvSpPr>
        <p:spPr/>
        <p:txBody>
          <a:bodyPr/>
          <a:lstStyle/>
          <a:p>
            <a:r>
              <a:rPr lang="en-IN" dirty="0">
                <a:latin typeface="Rockwell" panose="02060603020205020403" pitchFamily="18" charset="0"/>
              </a:rPr>
              <a:t>Observations :</a:t>
            </a:r>
          </a:p>
        </p:txBody>
      </p:sp>
    </p:spTree>
    <p:extLst>
      <p:ext uri="{BB962C8B-B14F-4D97-AF65-F5344CB8AC3E}">
        <p14:creationId xmlns:p14="http://schemas.microsoft.com/office/powerpoint/2010/main" val="4153232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atin typeface="Algerian" pitchFamily="82" charset="0"/>
              </a:rPr>
              <a:t>PARAMETRIC COUNTERPART</a:t>
            </a:r>
          </a:p>
        </p:txBody>
      </p:sp>
    </p:spTree>
    <p:extLst>
      <p:ext uri="{BB962C8B-B14F-4D97-AF65-F5344CB8AC3E}">
        <p14:creationId xmlns:p14="http://schemas.microsoft.com/office/powerpoint/2010/main" val="2735977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6842ABF-5092-4D06-B551-FD2D08F628FE}"/>
                  </a:ext>
                </a:extLst>
              </p:cNvPr>
              <p:cNvSpPr>
                <a:spLocks noGrp="1"/>
              </p:cNvSpPr>
              <p:nvPr>
                <p:ph idx="1"/>
              </p:nvPr>
            </p:nvSpPr>
            <p:spPr>
              <a:xfrm>
                <a:off x="609600" y="506027"/>
                <a:ext cx="10972800" cy="5501265"/>
              </a:xfrm>
            </p:spPr>
            <p:txBody>
              <a:bodyPr/>
              <a:lstStyle/>
              <a:p>
                <a:pPr marL="109728" indent="0">
                  <a:buNone/>
                </a:pPr>
                <a:r>
                  <a:rPr lang="en-IN" sz="2400" dirty="0">
                    <a:latin typeface="Footlight MT Light" panose="0204060206030A020304" pitchFamily="18" charset="0"/>
                  </a:rPr>
                  <a:t>We shall assume </a:t>
                </a: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𝑋</m:t>
                        </m:r>
                      </m:e>
                      <m:sub>
                        <m:r>
                          <a:rPr lang="en-IN" sz="2400" i="1">
                            <a:latin typeface="Cambria Math" panose="02040503050406030204" pitchFamily="18" charset="0"/>
                          </a:rPr>
                          <m:t>1</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𝑋</m:t>
                        </m:r>
                      </m:e>
                      <m:sub>
                        <m:r>
                          <a:rPr lang="en-IN" sz="2400" i="1">
                            <a:latin typeface="Cambria Math" panose="02040503050406030204" pitchFamily="18" charset="0"/>
                          </a:rPr>
                          <m:t>2</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𝑋</m:t>
                        </m:r>
                      </m:e>
                      <m:sub>
                        <m:r>
                          <a:rPr lang="en-IN" sz="2400" i="1">
                            <a:latin typeface="Cambria Math" panose="02040503050406030204" pitchFamily="18" charset="0"/>
                          </a:rPr>
                          <m:t>𝑛</m:t>
                        </m:r>
                      </m:sub>
                    </m:sSub>
                    <m:r>
                      <a:rPr lang="en-IN" sz="2400" i="1">
                        <a:latin typeface="Cambria Math" panose="02040503050406030204" pitchFamily="18" charset="0"/>
                      </a:rPr>
                      <m:t> </m:t>
                    </m:r>
                  </m:oMath>
                </a14:m>
                <a:r>
                  <a:rPr lang="en-IN" sz="2400" dirty="0">
                    <a:latin typeface="Footlight MT Light" panose="0204060206030A020304" pitchFamily="18" charset="0"/>
                  </a:rPr>
                  <a:t>are iid</a:t>
                </a:r>
                <a14:m>
                  <m:oMath xmlns:m="http://schemas.openxmlformats.org/officeDocument/2006/math">
                    <m:r>
                      <a:rPr lang="en-IN" sz="2400" i="1">
                        <a:latin typeface="Cambria Math" panose="02040503050406030204" pitchFamily="18" charset="0"/>
                      </a:rPr>
                      <m:t> </m:t>
                    </m:r>
                    <m:r>
                      <a:rPr lang="en-IN" sz="2400" i="1">
                        <a:latin typeface="Cambria Math" panose="02040503050406030204" pitchFamily="18" charset="0"/>
                      </a:rPr>
                      <m:t>𝑁</m:t>
                    </m:r>
                    <m:d>
                      <m:dPr>
                        <m:ctrlPr>
                          <a:rPr lang="en-IN" sz="2400" i="1">
                            <a:latin typeface="Cambria Math" panose="02040503050406030204" pitchFamily="18" charset="0"/>
                          </a:rPr>
                        </m:ctrlPr>
                      </m:dPr>
                      <m:e>
                        <m:r>
                          <a:rPr lang="en-IN" sz="2400" i="1">
                            <a:latin typeface="Cambria Math" panose="02040503050406030204" pitchFamily="18" charset="0"/>
                          </a:rPr>
                          <m:t>0,</m:t>
                        </m:r>
                        <m:sSup>
                          <m:sSupPr>
                            <m:ctrlPr>
                              <a:rPr lang="en-IN" sz="2400" i="1">
                                <a:latin typeface="Cambria Math" panose="02040503050406030204" pitchFamily="18" charset="0"/>
                              </a:rPr>
                            </m:ctrlPr>
                          </m:sSupPr>
                          <m:e>
                            <m:r>
                              <a:rPr lang="en-IN" sz="2400" i="1">
                                <a:latin typeface="Cambria Math" panose="02040503050406030204" pitchFamily="18" charset="0"/>
                              </a:rPr>
                              <m:t>𝜎</m:t>
                            </m:r>
                          </m:e>
                          <m:sup>
                            <m:r>
                              <a:rPr lang="en-IN" sz="2400" i="1">
                                <a:latin typeface="Cambria Math" panose="02040503050406030204" pitchFamily="18" charset="0"/>
                              </a:rPr>
                              <m:t>2</m:t>
                            </m:r>
                          </m:sup>
                        </m:sSup>
                      </m:e>
                    </m:d>
                    <m:r>
                      <a:rPr lang="en-IN" sz="2400" i="1">
                        <a:latin typeface="Cambria Math" panose="02040503050406030204" pitchFamily="18" charset="0"/>
                      </a:rPr>
                      <m:t> </m:t>
                    </m:r>
                  </m:oMath>
                </a14:m>
                <a:r>
                  <a:rPr lang="en-IN" sz="2400" dirty="0">
                    <a:latin typeface="Footlight MT Light" panose="0204060206030A020304" pitchFamily="18" charset="0"/>
                  </a:rPr>
                  <a:t>and </a:t>
                </a: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𝑌</m:t>
                        </m:r>
                      </m:e>
                      <m:sub>
                        <m:r>
                          <a:rPr lang="en-IN" sz="2400" i="1">
                            <a:latin typeface="Cambria Math" panose="02040503050406030204" pitchFamily="18" charset="0"/>
                          </a:rPr>
                          <m:t>1</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𝑌</m:t>
                        </m:r>
                      </m:e>
                      <m:sub>
                        <m:r>
                          <a:rPr lang="en-IN" sz="2400" i="1">
                            <a:latin typeface="Cambria Math" panose="02040503050406030204" pitchFamily="18" charset="0"/>
                          </a:rPr>
                          <m:t>2</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𝑌</m:t>
                        </m:r>
                      </m:e>
                      <m:sub>
                        <m:r>
                          <a:rPr lang="en-IN" sz="2400" i="1">
                            <a:latin typeface="Cambria Math" panose="02040503050406030204" pitchFamily="18" charset="0"/>
                          </a:rPr>
                          <m:t>𝑚</m:t>
                        </m:r>
                      </m:sub>
                    </m:sSub>
                    <m:r>
                      <a:rPr lang="en-IN" sz="2400" i="1">
                        <a:latin typeface="Cambria Math" panose="02040503050406030204" pitchFamily="18" charset="0"/>
                      </a:rPr>
                      <m:t> </m:t>
                    </m:r>
                  </m:oMath>
                </a14:m>
                <a:r>
                  <a:rPr lang="en-IN" sz="2400" dirty="0">
                    <a:latin typeface="Footlight MT Light" panose="0204060206030A020304" pitchFamily="18" charset="0"/>
                  </a:rPr>
                  <a:t>are iid</a:t>
                </a:r>
                <a14:m>
                  <m:oMath xmlns:m="http://schemas.openxmlformats.org/officeDocument/2006/math">
                    <m:r>
                      <a:rPr lang="en-IN" sz="2400" i="1">
                        <a:latin typeface="Cambria Math" panose="02040503050406030204" pitchFamily="18" charset="0"/>
                      </a:rPr>
                      <m:t> </m:t>
                    </m:r>
                    <m:r>
                      <a:rPr lang="en-IN" sz="2400" i="1">
                        <a:latin typeface="Cambria Math" panose="02040503050406030204" pitchFamily="18" charset="0"/>
                      </a:rPr>
                      <m:t>𝑁</m:t>
                    </m:r>
                    <m:d>
                      <m:dPr>
                        <m:ctrlPr>
                          <a:rPr lang="en-IN" sz="2400" i="1">
                            <a:latin typeface="Cambria Math" panose="02040503050406030204" pitchFamily="18" charset="0"/>
                          </a:rPr>
                        </m:ctrlPr>
                      </m:dPr>
                      <m:e>
                        <m:r>
                          <a:rPr lang="en-IN" sz="2400" i="1">
                            <a:latin typeface="Cambria Math" panose="02040503050406030204" pitchFamily="18" charset="0"/>
                          </a:rPr>
                          <m:t>𝜃</m:t>
                        </m:r>
                        <m:r>
                          <a:rPr lang="en-IN" sz="2400" i="1">
                            <a:latin typeface="Cambria Math" panose="02040503050406030204" pitchFamily="18" charset="0"/>
                          </a:rPr>
                          <m:t>,</m:t>
                        </m:r>
                        <m:sSup>
                          <m:sSupPr>
                            <m:ctrlPr>
                              <a:rPr lang="en-IN" sz="2400" i="1">
                                <a:latin typeface="Cambria Math" panose="02040503050406030204" pitchFamily="18" charset="0"/>
                              </a:rPr>
                            </m:ctrlPr>
                          </m:sSupPr>
                          <m:e>
                            <m:r>
                              <a:rPr lang="en-IN" sz="2400" i="1">
                                <a:latin typeface="Cambria Math" panose="02040503050406030204" pitchFamily="18" charset="0"/>
                              </a:rPr>
                              <m:t>𝜎</m:t>
                            </m:r>
                          </m:e>
                          <m:sup>
                            <m:r>
                              <a:rPr lang="en-IN" sz="2400" i="1">
                                <a:latin typeface="Cambria Math" panose="02040503050406030204" pitchFamily="18" charset="0"/>
                              </a:rPr>
                              <m:t>2</m:t>
                            </m:r>
                          </m:sup>
                        </m:sSup>
                      </m:e>
                    </m:d>
                  </m:oMath>
                </a14:m>
                <a:r>
                  <a:rPr lang="en-IN" sz="2400" dirty="0">
                    <a:latin typeface="Footlight MT Light" panose="0204060206030A020304" pitchFamily="18" charset="0"/>
                  </a:rPr>
                  <a:t> , where </a:t>
                </a:r>
                <a14:m>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𝜎</m:t>
                        </m:r>
                      </m:e>
                      <m:sup>
                        <m:r>
                          <a:rPr lang="en-IN" sz="2400" i="1">
                            <a:latin typeface="Cambria Math" panose="02040503050406030204" pitchFamily="18" charset="0"/>
                          </a:rPr>
                          <m:t>2</m:t>
                        </m:r>
                      </m:sup>
                    </m:sSup>
                    <m:r>
                      <a:rPr lang="en-IN" sz="2400" i="1">
                        <a:latin typeface="Cambria Math" panose="02040503050406030204" pitchFamily="18" charset="0"/>
                      </a:rPr>
                      <m:t> </m:t>
                    </m:r>
                  </m:oMath>
                </a14:m>
                <a:r>
                  <a:rPr lang="en-IN" sz="2400" dirty="0">
                    <a:latin typeface="Footlight MT Light" panose="0204060206030A020304" pitchFamily="18" charset="0"/>
                  </a:rPr>
                  <a:t>is unknown.</a:t>
                </a:r>
              </a:p>
              <a:p>
                <a:pPr marL="109728" indent="0">
                  <a:buNone/>
                </a:pPr>
                <a:endParaRPr lang="en-IN" sz="2400" dirty="0">
                  <a:latin typeface="Footlight MT Light" panose="0204060206030A020304" pitchFamily="18" charset="0"/>
                </a:endParaRPr>
              </a:p>
              <a:p>
                <a:r>
                  <a:rPr lang="en-IN" sz="2400" dirty="0">
                    <a:latin typeface="Footlight MT Light" panose="0204060206030A020304" pitchFamily="18" charset="0"/>
                  </a:rPr>
                  <a:t>Here, we shall perform all the above tests (for the same sample sizes considered for the non-parametric test) using a t-statistic.</a:t>
                </a:r>
              </a:p>
              <a:p>
                <a:pPr marL="109728" indent="0">
                  <a:buNone/>
                </a:pPr>
                <a:endParaRPr lang="en-IN" sz="2400" dirty="0">
                  <a:latin typeface="Footlight MT Light" panose="0204060206030A020304" pitchFamily="18" charset="0"/>
                </a:endParaRPr>
              </a:p>
              <a:p>
                <a:pPr marL="109728" indent="0">
                  <a:buNone/>
                </a:pPr>
                <a:endParaRPr lang="en-IN" sz="2400" dirty="0">
                  <a:latin typeface="Footlight MT Light" panose="0204060206030A020304" pitchFamily="18" charset="0"/>
                </a:endParaRPr>
              </a:p>
              <a:p>
                <a:r>
                  <a:rPr lang="en-IN" sz="2400" dirty="0">
                    <a:latin typeface="Footlight MT Light" panose="0204060206030A020304" pitchFamily="18" charset="0"/>
                  </a:rPr>
                  <a:t>We want to test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𝐻</m:t>
                        </m:r>
                      </m:e>
                      <m:sub>
                        <m:r>
                          <a:rPr lang="en-IN" sz="2400" b="0" i="1" smtClean="0">
                            <a:latin typeface="Cambria Math" panose="02040503050406030204" pitchFamily="18" charset="0"/>
                          </a:rPr>
                          <m:t>0</m:t>
                        </m:r>
                      </m:sub>
                    </m:sSub>
                    <m:r>
                      <a:rPr lang="en-IN" sz="2400" b="0" i="1" smtClean="0">
                        <a:latin typeface="Cambria Math" panose="02040503050406030204" pitchFamily="18" charset="0"/>
                      </a:rPr>
                      <m:t> :</m:t>
                    </m:r>
                    <m:r>
                      <a:rPr lang="en-IN" sz="2400" b="0" i="1" smtClean="0">
                        <a:latin typeface="Cambria Math" panose="02040503050406030204" pitchFamily="18" charset="0"/>
                      </a:rPr>
                      <m:t>𝜃</m:t>
                    </m:r>
                    <m:r>
                      <a:rPr lang="en-IN" sz="2400" b="0" i="1" smtClean="0">
                        <a:latin typeface="Cambria Math" panose="02040503050406030204" pitchFamily="18" charset="0"/>
                      </a:rPr>
                      <m:t>=0 </m:t>
                    </m:r>
                  </m:oMath>
                </a14:m>
                <a:r>
                  <a:rPr lang="en-IN" sz="2400" dirty="0">
                    <a:latin typeface="Footlight MT Light" panose="0204060206030A020304" pitchFamily="18" charset="0"/>
                  </a:rPr>
                  <a:t> against the following alternatives ,</a:t>
                </a:r>
              </a:p>
              <a:p>
                <a:pPr marL="109728" indent="0">
                  <a:buNone/>
                </a:pPr>
                <a:r>
                  <a:rPr lang="en-IN" sz="2400" dirty="0">
                    <a:latin typeface="Footlight MT Light" panose="0204060206030A020304" pitchFamily="18" charset="0"/>
                  </a:rPr>
                  <a:t>   </a:t>
                </a:r>
                <a14:m>
                  <m:oMath xmlns:m="http://schemas.openxmlformats.org/officeDocument/2006/math">
                    <m:sSub>
                      <m:sSubPr>
                        <m:ctrlPr>
                          <a:rPr lang="en-IN" sz="2400" b="0" i="1" smtClean="0">
                            <a:latin typeface="Cambria Math" panose="02040503050406030204" pitchFamily="18" charset="0"/>
                          </a:rPr>
                        </m:ctrlPr>
                      </m:sSubPr>
                      <m:e>
                        <m:r>
                          <m:rPr>
                            <m:sty m:val="p"/>
                          </m:rPr>
                          <a:rPr lang="en-IN" sz="2400" b="0" i="0" smtClean="0">
                            <a:latin typeface="Cambria Math" panose="02040503050406030204" pitchFamily="18" charset="0"/>
                          </a:rPr>
                          <m:t>H</m:t>
                        </m:r>
                      </m:e>
                      <m:sub>
                        <m:r>
                          <a:rPr lang="en-IN" sz="2400" b="0" i="0" smtClean="0">
                            <a:latin typeface="Cambria Math" panose="02040503050406030204" pitchFamily="18" charset="0"/>
                          </a:rPr>
                          <m:t>1</m:t>
                        </m:r>
                      </m:sub>
                    </m:sSub>
                    <m:r>
                      <a:rPr lang="en-IN" sz="2400" b="0" i="1" smtClean="0">
                        <a:latin typeface="Cambria Math" panose="02040503050406030204" pitchFamily="18" charset="0"/>
                      </a:rPr>
                      <m:t>:</m:t>
                    </m:r>
                    <m:r>
                      <a:rPr lang="en-IN" sz="2400" b="0" i="1" smtClean="0">
                        <a:latin typeface="Cambria Math" panose="02040503050406030204" pitchFamily="18" charset="0"/>
                      </a:rPr>
                      <m:t>𝜃</m:t>
                    </m:r>
                    <m:r>
                      <a:rPr lang="en-IN" sz="2400" b="0" i="1" smtClean="0">
                        <a:latin typeface="Cambria Math"/>
                      </a:rPr>
                      <m:t>&gt;</m:t>
                    </m:r>
                    <m:r>
                      <a:rPr lang="en-IN" sz="2400" b="0" i="1" smtClean="0">
                        <a:latin typeface="Cambria Math" panose="02040503050406030204" pitchFamily="18" charset="0"/>
                      </a:rPr>
                      <m:t>0  ;  </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𝐻</m:t>
                        </m:r>
                      </m:e>
                      <m:sub>
                        <m:r>
                          <a:rPr lang="en-IN" sz="2400" b="0" i="1" smtClean="0">
                            <a:latin typeface="Cambria Math" panose="02040503050406030204" pitchFamily="18" charset="0"/>
                          </a:rPr>
                          <m:t>2 </m:t>
                        </m:r>
                      </m:sub>
                    </m:sSub>
                    <m:r>
                      <a:rPr lang="en-IN" sz="2400" b="0" i="1" smtClean="0">
                        <a:latin typeface="Cambria Math" panose="02040503050406030204" pitchFamily="18" charset="0"/>
                      </a:rPr>
                      <m:t>:</m:t>
                    </m:r>
                    <m:r>
                      <a:rPr lang="en-IN" sz="2400" b="0" i="1" smtClean="0">
                        <a:latin typeface="Cambria Math" panose="02040503050406030204" pitchFamily="18" charset="0"/>
                      </a:rPr>
                      <m:t>𝜃</m:t>
                    </m:r>
                    <m:r>
                      <a:rPr lang="en-IN" sz="2400" b="0" i="1" smtClean="0">
                        <a:latin typeface="Cambria Math"/>
                      </a:rPr>
                      <m:t>&lt;</m:t>
                    </m:r>
                    <m:r>
                      <a:rPr lang="en-IN" sz="2400" b="0" i="1" smtClean="0">
                        <a:latin typeface="Cambria Math" panose="02040503050406030204" pitchFamily="18" charset="0"/>
                      </a:rPr>
                      <m:t>0 &amp; </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𝐻</m:t>
                        </m:r>
                      </m:e>
                      <m:sub>
                        <m:r>
                          <a:rPr lang="en-IN" sz="2400" b="0" i="1" smtClean="0">
                            <a:latin typeface="Cambria Math" panose="02040503050406030204" pitchFamily="18" charset="0"/>
                          </a:rPr>
                          <m:t>3</m:t>
                        </m:r>
                      </m:sub>
                    </m:sSub>
                    <m:r>
                      <a:rPr lang="en-IN" sz="2400" b="0" i="1" smtClean="0">
                        <a:latin typeface="Cambria Math" panose="02040503050406030204" pitchFamily="18" charset="0"/>
                      </a:rPr>
                      <m:t> :</m:t>
                    </m:r>
                    <m:r>
                      <a:rPr lang="en-IN" sz="2400" b="0" i="1" smtClean="0">
                        <a:latin typeface="Cambria Math" panose="02040503050406030204" pitchFamily="18" charset="0"/>
                      </a:rPr>
                      <m:t>𝜃</m:t>
                    </m:r>
                    <m:r>
                      <a:rPr lang="en-IN" sz="2400" b="0" i="1" smtClean="0">
                        <a:latin typeface="Cambria Math" panose="02040503050406030204" pitchFamily="18" charset="0"/>
                      </a:rPr>
                      <m:t>≠0.</m:t>
                    </m:r>
                  </m:oMath>
                </a14:m>
                <a:endParaRPr lang="en-IN" sz="2400" dirty="0">
                  <a:latin typeface="Footlight MT Light" panose="0204060206030A020304" pitchFamily="18" charset="0"/>
                </a:endParaRPr>
              </a:p>
              <a:p>
                <a:pPr marL="109728" indent="0">
                  <a:buNone/>
                </a:pPr>
                <a:endParaRPr lang="en-IN" dirty="0"/>
              </a:p>
            </p:txBody>
          </p:sp>
        </mc:Choice>
        <mc:Fallback xmlns="">
          <p:sp>
            <p:nvSpPr>
              <p:cNvPr id="2" name="Content Placeholder 1">
                <a:extLst>
                  <a:ext uri="{FF2B5EF4-FFF2-40B4-BE49-F238E27FC236}">
                    <a16:creationId xmlns:a16="http://schemas.microsoft.com/office/drawing/2014/main" xmlns:a14="http://schemas.microsoft.com/office/drawing/2010/main" xmlns="" id="{16842ABF-5092-4D06-B551-FD2D08F628FE}"/>
                  </a:ext>
                </a:extLst>
              </p:cNvPr>
              <p:cNvSpPr>
                <a:spLocks noGrp="1" noRot="1" noChangeAspect="1" noMove="1" noResize="1" noEditPoints="1" noAdjustHandles="1" noChangeArrowheads="1" noChangeShapeType="1" noTextEdit="1"/>
              </p:cNvSpPr>
              <p:nvPr>
                <p:ph idx="1"/>
              </p:nvPr>
            </p:nvSpPr>
            <p:spPr>
              <a:xfrm>
                <a:off x="609600" y="506027"/>
                <a:ext cx="10972800" cy="5501265"/>
              </a:xfrm>
              <a:blipFill rotWithShape="1">
                <a:blip r:embed="rId2"/>
                <a:stretch>
                  <a:fillRect t="-887" r="-556"/>
                </a:stretch>
              </a:blipFill>
            </p:spPr>
            <p:txBody>
              <a:bodyPr/>
              <a:lstStyle/>
              <a:p>
                <a:r>
                  <a:rPr lang="en-IN">
                    <a:noFill/>
                  </a:rPr>
                  <a:t> </a:t>
                </a:r>
              </a:p>
            </p:txBody>
          </p:sp>
        </mc:Fallback>
      </mc:AlternateContent>
    </p:spTree>
    <p:extLst>
      <p:ext uri="{BB962C8B-B14F-4D97-AF65-F5344CB8AC3E}">
        <p14:creationId xmlns:p14="http://schemas.microsoft.com/office/powerpoint/2010/main" val="4241589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6F86DD8-EF7B-4965-87A7-C872CDB7DB58}"/>
                  </a:ext>
                </a:extLst>
              </p:cNvPr>
              <p:cNvSpPr>
                <a:spLocks noGrp="1"/>
              </p:cNvSpPr>
              <p:nvPr>
                <p:ph idx="1"/>
              </p:nvPr>
            </p:nvSpPr>
            <p:spPr>
              <a:xfrm>
                <a:off x="609600" y="763480"/>
                <a:ext cx="11002392" cy="4492640"/>
              </a:xfrm>
              <a:prstGeom prst="rect">
                <a:avLst/>
              </a:prstGeom>
            </p:spPr>
            <p:txBody>
              <a:bodyPr wrap="square">
                <a:spAutoFit/>
              </a:bodyPr>
              <a:lstStyle/>
              <a:p>
                <a:r>
                  <a:rPr lang="en-IN" sz="2400" dirty="0">
                    <a:latin typeface="Footlight MT Light" panose="0204060206030A020304" pitchFamily="18" charset="0"/>
                  </a:rPr>
                  <a:t>The t-statistic is  </a:t>
                </a:r>
                <a14:m>
                  <m:oMath xmlns:m="http://schemas.openxmlformats.org/officeDocument/2006/math">
                    <m:r>
                      <a:rPr lang="en-IN" sz="2400" b="1" i="1">
                        <a:latin typeface="Cambria Math" panose="02040503050406030204" pitchFamily="18" charset="0"/>
                      </a:rPr>
                      <m:t>𝒕</m:t>
                    </m:r>
                    <m:r>
                      <a:rPr lang="en-IN" sz="2400" b="1" i="1">
                        <a:latin typeface="Cambria Math" panose="02040503050406030204" pitchFamily="18" charset="0"/>
                      </a:rPr>
                      <m:t>=</m:t>
                    </m:r>
                    <m:f>
                      <m:fPr>
                        <m:ctrlPr>
                          <a:rPr lang="en-IN" sz="2400" b="1" i="1">
                            <a:latin typeface="Cambria Math" panose="02040503050406030204" pitchFamily="18" charset="0"/>
                          </a:rPr>
                        </m:ctrlPr>
                      </m:fPr>
                      <m:num>
                        <m:acc>
                          <m:accPr>
                            <m:chr m:val="̅"/>
                            <m:ctrlPr>
                              <a:rPr lang="en-IN" sz="2400" b="1" i="1">
                                <a:latin typeface="Cambria Math" panose="02040503050406030204" pitchFamily="18" charset="0"/>
                              </a:rPr>
                            </m:ctrlPr>
                          </m:accPr>
                          <m:e>
                            <m:r>
                              <a:rPr lang="en-IN" sz="2400" b="1" i="1">
                                <a:latin typeface="Cambria Math" panose="02040503050406030204" pitchFamily="18" charset="0"/>
                              </a:rPr>
                              <m:t>𝒙</m:t>
                            </m:r>
                          </m:e>
                        </m:acc>
                        <m:r>
                          <a:rPr lang="en-IN" sz="2400" b="1" i="1" dirty="0">
                            <a:latin typeface="Cambria Math" panose="02040503050406030204" pitchFamily="18" charset="0"/>
                          </a:rPr>
                          <m:t> −</m:t>
                        </m:r>
                        <m:r>
                          <a:rPr lang="en-IN" sz="2400" b="1" i="1" dirty="0">
                            <a:latin typeface="Cambria Math" panose="02040503050406030204" pitchFamily="18" charset="0"/>
                          </a:rPr>
                          <m:t>𝒚</m:t>
                        </m:r>
                        <m:r>
                          <a:rPr lang="en-IN" sz="2400" b="1" i="1" dirty="0">
                            <a:latin typeface="Cambria Math" panose="02040503050406030204" pitchFamily="18" charset="0"/>
                          </a:rPr>
                          <m:t>̅</m:t>
                        </m:r>
                      </m:num>
                      <m:den>
                        <m:r>
                          <a:rPr lang="en-IN" sz="2400" b="1" i="1">
                            <a:latin typeface="Cambria Math" panose="02040503050406030204" pitchFamily="18" charset="0"/>
                          </a:rPr>
                          <m:t>√(</m:t>
                        </m:r>
                        <m:sSup>
                          <m:sSupPr>
                            <m:ctrlPr>
                              <a:rPr lang="en-IN" sz="2400" b="1" i="1">
                                <a:latin typeface="Cambria Math" panose="02040503050406030204" pitchFamily="18" charset="0"/>
                              </a:rPr>
                            </m:ctrlPr>
                          </m:sSupPr>
                          <m:e>
                            <m:r>
                              <a:rPr lang="en-IN" sz="2400" b="1" i="1">
                                <a:latin typeface="Cambria Math" panose="02040503050406030204" pitchFamily="18" charset="0"/>
                              </a:rPr>
                              <m:t>𝒔</m:t>
                            </m:r>
                          </m:e>
                          <m:sup>
                            <m:r>
                              <a:rPr lang="en-IN" sz="2400" b="1" i="1">
                                <a:latin typeface="Cambria Math" panose="02040503050406030204" pitchFamily="18" charset="0"/>
                              </a:rPr>
                              <m:t>𝟐</m:t>
                            </m:r>
                          </m:sup>
                        </m:sSup>
                        <m:r>
                          <a:rPr lang="en-IN" sz="2400" b="1" i="1">
                            <a:latin typeface="Cambria Math" panose="02040503050406030204" pitchFamily="18" charset="0"/>
                          </a:rPr>
                          <m:t>(</m:t>
                        </m:r>
                        <m:f>
                          <m:fPr>
                            <m:ctrlPr>
                              <a:rPr lang="en-IN" sz="2400" b="1" i="1">
                                <a:latin typeface="Cambria Math" panose="02040503050406030204" pitchFamily="18" charset="0"/>
                              </a:rPr>
                            </m:ctrlPr>
                          </m:fPr>
                          <m:num>
                            <m:r>
                              <a:rPr lang="en-IN" sz="2400" b="1" i="1">
                                <a:latin typeface="Cambria Math" panose="02040503050406030204" pitchFamily="18" charset="0"/>
                              </a:rPr>
                              <m:t>𝟏</m:t>
                            </m:r>
                          </m:num>
                          <m:den>
                            <m:r>
                              <a:rPr lang="en-IN" sz="2400" b="1" i="1">
                                <a:latin typeface="Cambria Math" panose="02040503050406030204" pitchFamily="18" charset="0"/>
                              </a:rPr>
                              <m:t>𝒏</m:t>
                            </m:r>
                          </m:den>
                        </m:f>
                        <m:r>
                          <a:rPr lang="en-IN" sz="2400" b="1" i="1">
                            <a:latin typeface="Cambria Math" panose="02040503050406030204" pitchFamily="18" charset="0"/>
                          </a:rPr>
                          <m:t>+</m:t>
                        </m:r>
                        <m:f>
                          <m:fPr>
                            <m:ctrlPr>
                              <a:rPr lang="en-IN" sz="2400" b="1" i="1">
                                <a:latin typeface="Cambria Math" panose="02040503050406030204" pitchFamily="18" charset="0"/>
                              </a:rPr>
                            </m:ctrlPr>
                          </m:fPr>
                          <m:num>
                            <m:r>
                              <a:rPr lang="en-IN" sz="2400" b="1" i="1">
                                <a:latin typeface="Cambria Math" panose="02040503050406030204" pitchFamily="18" charset="0"/>
                              </a:rPr>
                              <m:t>𝟏</m:t>
                            </m:r>
                          </m:num>
                          <m:den>
                            <m:r>
                              <a:rPr lang="en-IN" sz="2400" b="1" i="1">
                                <a:latin typeface="Cambria Math" panose="02040503050406030204" pitchFamily="18" charset="0"/>
                              </a:rPr>
                              <m:t>𝒎</m:t>
                            </m:r>
                          </m:den>
                        </m:f>
                        <m:r>
                          <a:rPr lang="en-IN" sz="2400" b="1" i="1">
                            <a:latin typeface="Cambria Math" panose="02040503050406030204" pitchFamily="18" charset="0"/>
                          </a:rPr>
                          <m:t>))</m:t>
                        </m:r>
                      </m:den>
                    </m:f>
                  </m:oMath>
                </a14:m>
                <a:r>
                  <a:rPr lang="en-IN" sz="2400" dirty="0">
                    <a:latin typeface="Footlight MT Light" panose="0204060206030A020304" pitchFamily="18" charset="0"/>
                  </a:rPr>
                  <a:t> where</a:t>
                </a:r>
              </a:p>
              <a:p>
                <a:pPr marL="109728" indent="0">
                  <a:buNone/>
                </a:pPr>
                <a:r>
                  <a:rPr lang="en-IN" sz="2400" dirty="0">
                    <a:latin typeface="Footlight MT Light" panose="0204060206030A020304" pitchFamily="18" charset="0"/>
                  </a:rPr>
                  <a:t>	 </a:t>
                </a:r>
                <a14:m>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𝑠</m:t>
                        </m:r>
                      </m:e>
                      <m:sup>
                        <m:r>
                          <a:rPr lang="en-IN" sz="2400" i="1">
                            <a:latin typeface="Cambria Math" panose="02040503050406030204" pitchFamily="18" charset="0"/>
                          </a:rPr>
                          <m:t>2</m:t>
                        </m:r>
                      </m:sup>
                    </m:sSup>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 </m:t>
                        </m:r>
                        <m:nary>
                          <m:naryPr>
                            <m:chr m:val="∑"/>
                            <m:ctrlPr>
                              <a:rPr lang="en-IN" sz="2400" i="1">
                                <a:latin typeface="Cambria Math" panose="02040503050406030204" pitchFamily="18" charset="0"/>
                              </a:rPr>
                            </m:ctrlPr>
                          </m:naryPr>
                          <m:sub>
                            <m:r>
                              <m:rPr>
                                <m:brk m:alnAt="23"/>
                              </m:rPr>
                              <a:rPr lang="en-IN" sz="2400" i="1">
                                <a:latin typeface="Cambria Math" panose="02040503050406030204" pitchFamily="18" charset="0"/>
                              </a:rPr>
                              <m:t>𝑖</m:t>
                            </m:r>
                            <m:r>
                              <a:rPr lang="en-IN" sz="2400" i="1">
                                <a:latin typeface="Cambria Math" panose="02040503050406030204" pitchFamily="18" charset="0"/>
                              </a:rPr>
                              <m:t>=</m:t>
                            </m:r>
                            <m:r>
                              <m:rPr>
                                <m:brk m:alnAt="23"/>
                              </m:rPr>
                              <a:rPr lang="en-IN" sz="2400" i="1">
                                <a:latin typeface="Cambria Math" panose="02040503050406030204" pitchFamily="18" charset="0"/>
                              </a:rPr>
                              <m:t>1</m:t>
                            </m:r>
                          </m:sub>
                          <m:sup>
                            <m:r>
                              <a:rPr lang="en-IN" sz="2400" i="1">
                                <a:latin typeface="Cambria Math" panose="02040503050406030204" pitchFamily="18" charset="0"/>
                              </a:rPr>
                              <m:t>𝑛</m:t>
                            </m:r>
                          </m:sup>
                          <m:e>
                            <m:sSup>
                              <m:sSupPr>
                                <m:ctrlPr>
                                  <a:rPr lang="en-IN" sz="2400" i="1">
                                    <a:latin typeface="Cambria Math" panose="02040503050406030204" pitchFamily="18" charset="0"/>
                                  </a:rPr>
                                </m:ctrlPr>
                              </m:sSupPr>
                              <m:e>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𝑥</m:t>
                                        </m:r>
                                      </m:e>
                                      <m:sub>
                                        <m:r>
                                          <a:rPr lang="en-IN" sz="2400" i="1">
                                            <a:latin typeface="Cambria Math" panose="02040503050406030204" pitchFamily="18" charset="0"/>
                                          </a:rPr>
                                          <m:t>𝑖</m:t>
                                        </m:r>
                                      </m:sub>
                                    </m:sSub>
                                    <m:r>
                                      <a:rPr lang="en-IN" sz="2400" i="1">
                                        <a:latin typeface="Cambria Math" panose="02040503050406030204" pitchFamily="18" charset="0"/>
                                      </a:rPr>
                                      <m:t>−</m:t>
                                    </m:r>
                                    <m:r>
                                      <a:rPr lang="en-IN" sz="2400" i="1">
                                        <a:latin typeface="Cambria Math" panose="02040503050406030204" pitchFamily="18" charset="0"/>
                                      </a:rPr>
                                      <m:t>𝑥</m:t>
                                    </m:r>
                                    <m:r>
                                      <a:rPr lang="en-IN" sz="2400" i="1">
                                        <a:latin typeface="Cambria Math" panose="02040503050406030204" pitchFamily="18" charset="0"/>
                                      </a:rPr>
                                      <m:t>̅</m:t>
                                    </m:r>
                                  </m:e>
                                </m:d>
                              </m:e>
                              <m:sup>
                                <m:r>
                                  <a:rPr lang="en-IN" sz="2400" i="1">
                                    <a:latin typeface="Cambria Math" panose="02040503050406030204" pitchFamily="18" charset="0"/>
                                  </a:rPr>
                                  <m:t>2</m:t>
                                </m:r>
                              </m:sup>
                            </m:sSup>
                            <m:r>
                              <a:rPr lang="en-IN" sz="2400" i="1">
                                <a:latin typeface="Cambria Math" panose="02040503050406030204" pitchFamily="18" charset="0"/>
                              </a:rPr>
                              <m:t>+ </m:t>
                            </m:r>
                            <m:nary>
                              <m:naryPr>
                                <m:chr m:val="∑"/>
                                <m:ctrlPr>
                                  <a:rPr lang="en-IN" sz="2400" i="1">
                                    <a:latin typeface="Cambria Math" panose="02040503050406030204" pitchFamily="18" charset="0"/>
                                  </a:rPr>
                                </m:ctrlPr>
                              </m:naryPr>
                              <m:sub>
                                <m:r>
                                  <m:rPr>
                                    <m:brk m:alnAt="23"/>
                                  </m:rPr>
                                  <a:rPr lang="en-IN" sz="2400" i="1">
                                    <a:latin typeface="Cambria Math" panose="02040503050406030204" pitchFamily="18" charset="0"/>
                                  </a:rPr>
                                  <m:t>𝑗</m:t>
                                </m:r>
                                <m:r>
                                  <a:rPr lang="en-IN" sz="2400" i="1">
                                    <a:latin typeface="Cambria Math" panose="02040503050406030204" pitchFamily="18" charset="0"/>
                                  </a:rPr>
                                  <m:t>=</m:t>
                                </m:r>
                                <m:r>
                                  <m:rPr>
                                    <m:brk m:alnAt="23"/>
                                  </m:rPr>
                                  <a:rPr lang="en-IN" sz="2400" i="1">
                                    <a:latin typeface="Cambria Math" panose="02040503050406030204" pitchFamily="18" charset="0"/>
                                  </a:rPr>
                                  <m:t>1</m:t>
                                </m:r>
                              </m:sub>
                              <m:sup>
                                <m:r>
                                  <a:rPr lang="en-IN" sz="2400" i="1">
                                    <a:latin typeface="Cambria Math" panose="02040503050406030204" pitchFamily="18" charset="0"/>
                                  </a:rPr>
                                  <m:t>𝑚</m:t>
                                </m:r>
                              </m:sup>
                              <m:e>
                                <m:sSup>
                                  <m:sSupPr>
                                    <m:ctrlPr>
                                      <a:rPr lang="en-IN" sz="2400" i="1">
                                        <a:latin typeface="Cambria Math" panose="02040503050406030204" pitchFamily="18" charset="0"/>
                                      </a:rPr>
                                    </m:ctrlPr>
                                  </m:sSupPr>
                                  <m:e>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𝑗</m:t>
                                            </m:r>
                                          </m:sub>
                                        </m:sSub>
                                        <m:r>
                                          <a:rPr lang="en-IN" sz="2400" i="1">
                                            <a:latin typeface="Cambria Math" panose="02040503050406030204" pitchFamily="18" charset="0"/>
                                          </a:rPr>
                                          <m:t>−</m:t>
                                        </m:r>
                                        <m:r>
                                          <a:rPr lang="en-IN" sz="2400" i="1">
                                            <a:latin typeface="Cambria Math" panose="02040503050406030204" pitchFamily="18" charset="0"/>
                                          </a:rPr>
                                          <m:t>𝑦</m:t>
                                        </m:r>
                                        <m:r>
                                          <a:rPr lang="en-IN" sz="2400" i="1">
                                            <a:latin typeface="Cambria Math" panose="02040503050406030204" pitchFamily="18" charset="0"/>
                                          </a:rPr>
                                          <m:t>̅</m:t>
                                        </m:r>
                                      </m:e>
                                    </m:d>
                                  </m:e>
                                  <m:sup>
                                    <m:r>
                                      <a:rPr lang="en-IN" sz="2400" i="1">
                                        <a:latin typeface="Cambria Math" panose="02040503050406030204" pitchFamily="18" charset="0"/>
                                      </a:rPr>
                                      <m:t>2</m:t>
                                    </m:r>
                                  </m:sup>
                                </m:sSup>
                              </m:e>
                            </m:nary>
                          </m:e>
                        </m:nary>
                      </m:num>
                      <m:den>
                        <m:r>
                          <m:rPr>
                            <m:sty m:val="p"/>
                          </m:rPr>
                          <a:rPr lang="en-IN" sz="2400">
                            <a:latin typeface="Cambria Math" panose="02040503050406030204" pitchFamily="18" charset="0"/>
                          </a:rPr>
                          <m:t>n</m:t>
                        </m:r>
                        <m:r>
                          <a:rPr lang="en-IN" sz="2400">
                            <a:latin typeface="Cambria Math" panose="02040503050406030204" pitchFamily="18" charset="0"/>
                          </a:rPr>
                          <m:t>+</m:t>
                        </m:r>
                        <m:r>
                          <m:rPr>
                            <m:sty m:val="p"/>
                          </m:rPr>
                          <a:rPr lang="en-IN" sz="2400">
                            <a:latin typeface="Cambria Math" panose="02040503050406030204" pitchFamily="18" charset="0"/>
                          </a:rPr>
                          <m:t>m</m:t>
                        </m:r>
                        <m:r>
                          <a:rPr lang="en-IN" sz="2400">
                            <a:latin typeface="Cambria Math" panose="02040503050406030204" pitchFamily="18" charset="0"/>
                          </a:rPr>
                          <m:t>−</m:t>
                        </m:r>
                        <m:r>
                          <a:rPr lang="en-IN" sz="2400">
                            <a:latin typeface="Cambria Math" panose="02040503050406030204" pitchFamily="18" charset="0"/>
                          </a:rPr>
                          <m:t>2</m:t>
                        </m:r>
                      </m:den>
                    </m:f>
                  </m:oMath>
                </a14:m>
                <a:r>
                  <a:rPr lang="en-IN" sz="2400" dirty="0">
                    <a:latin typeface="Footlight MT Light" panose="0204060206030A020304" pitchFamily="18" charset="0"/>
                  </a:rPr>
                  <a:t> is the pooled estimator of the common variance. </a:t>
                </a:r>
              </a:p>
              <a:p>
                <a:pPr marL="109728" indent="0">
                  <a:buNone/>
                </a:pPr>
                <a:r>
                  <a:rPr lang="en-IN" sz="2400" dirty="0">
                    <a:latin typeface="Footlight MT Light" panose="0204060206030A020304" pitchFamily="18" charset="0"/>
                  </a:rPr>
                  <a:t>			</a:t>
                </a:r>
              </a:p>
              <a:p>
                <a:pPr marL="109728" indent="0">
                  <a:buNone/>
                </a:pPr>
                <a14:m>
                  <m:oMathPara xmlns:m="http://schemas.openxmlformats.org/officeDocument/2006/math">
                    <m:oMathParaPr>
                      <m:jc m:val="centerGroup"/>
                    </m:oMathParaPr>
                    <m:oMath xmlns:m="http://schemas.openxmlformats.org/officeDocument/2006/math">
                      <m:r>
                        <a:rPr lang="en-IN" sz="2800" b="1" i="1" smtClean="0">
                          <a:latin typeface="Cambria Math"/>
                        </a:rPr>
                        <m:t>𝒕</m:t>
                      </m:r>
                      <m:r>
                        <a:rPr lang="en-IN" sz="2800" b="1" i="1" smtClean="0">
                          <a:latin typeface="Cambria Math"/>
                        </a:rPr>
                        <m:t>~</m:t>
                      </m:r>
                      <m:sSub>
                        <m:sSubPr>
                          <m:ctrlPr>
                            <a:rPr lang="en-IN" sz="2800" b="1" i="1" smtClean="0">
                              <a:latin typeface="Cambria Math" panose="02040503050406030204" pitchFamily="18" charset="0"/>
                            </a:rPr>
                          </m:ctrlPr>
                        </m:sSubPr>
                        <m:e>
                          <m:r>
                            <a:rPr lang="en-IN" sz="2800" b="1" i="1" smtClean="0">
                              <a:latin typeface="Cambria Math"/>
                            </a:rPr>
                            <m:t>𝒕</m:t>
                          </m:r>
                        </m:e>
                        <m:sub>
                          <m:r>
                            <a:rPr lang="en-IN" sz="2800" b="1" i="1" smtClean="0">
                              <a:latin typeface="Cambria Math"/>
                            </a:rPr>
                            <m:t>𝒎</m:t>
                          </m:r>
                          <m:r>
                            <a:rPr lang="en-IN" sz="2800" b="1" i="1" smtClean="0">
                              <a:latin typeface="Cambria Math"/>
                            </a:rPr>
                            <m:t>+</m:t>
                          </m:r>
                          <m:r>
                            <a:rPr lang="en-IN" sz="2800" b="1" i="1" smtClean="0">
                              <a:latin typeface="Cambria Math"/>
                            </a:rPr>
                            <m:t>𝒏</m:t>
                          </m:r>
                          <m:r>
                            <a:rPr lang="en-IN" sz="2800" b="1" i="1" smtClean="0">
                              <a:latin typeface="Cambria Math"/>
                            </a:rPr>
                            <m:t>−</m:t>
                          </m:r>
                          <m:r>
                            <a:rPr lang="en-IN" sz="2800" b="1" i="1" smtClean="0">
                              <a:latin typeface="Cambria Math"/>
                            </a:rPr>
                            <m:t>𝟐</m:t>
                          </m:r>
                        </m:sub>
                      </m:sSub>
                      <m:r>
                        <a:rPr lang="en-IN" sz="2800" b="1" i="1" smtClean="0">
                          <a:latin typeface="Cambria Math"/>
                        </a:rPr>
                        <m:t> </m:t>
                      </m:r>
                      <m:r>
                        <a:rPr lang="en-IN" sz="2800" b="1" i="1" smtClean="0">
                          <a:latin typeface="Cambria Math"/>
                        </a:rPr>
                        <m:t>𝒖𝒏𝒅𝒆𝒓</m:t>
                      </m:r>
                      <m:r>
                        <a:rPr lang="en-IN" sz="2800" b="1" i="1" smtClean="0">
                          <a:latin typeface="Cambria Math"/>
                        </a:rPr>
                        <m:t> </m:t>
                      </m:r>
                      <m:sSub>
                        <m:sSubPr>
                          <m:ctrlPr>
                            <a:rPr lang="en-IN" sz="2800" b="1" i="1" smtClean="0">
                              <a:latin typeface="Cambria Math" panose="02040503050406030204" pitchFamily="18" charset="0"/>
                            </a:rPr>
                          </m:ctrlPr>
                        </m:sSubPr>
                        <m:e>
                          <m:r>
                            <a:rPr lang="en-IN" sz="2800" b="1" i="1" smtClean="0">
                              <a:latin typeface="Cambria Math"/>
                            </a:rPr>
                            <m:t>𝑯</m:t>
                          </m:r>
                        </m:e>
                        <m:sub>
                          <m:r>
                            <a:rPr lang="en-IN" sz="2800" b="1" i="1" smtClean="0">
                              <a:latin typeface="Cambria Math"/>
                            </a:rPr>
                            <m:t>𝟎</m:t>
                          </m:r>
                        </m:sub>
                      </m:sSub>
                    </m:oMath>
                  </m:oMathPara>
                </a14:m>
                <a:endParaRPr lang="en-IN" sz="2800" b="1" dirty="0">
                  <a:latin typeface="Footlight MT Light" panose="0204060206030A020304" pitchFamily="18" charset="0"/>
                </a:endParaRPr>
              </a:p>
              <a:p>
                <a:pPr marL="109728" indent="0">
                  <a:buNone/>
                </a:pPr>
                <a:r>
                  <a:rPr lang="en-IN" sz="2400" dirty="0">
                    <a:latin typeface="Footlight MT Light" panose="0204060206030A020304" pitchFamily="18" charset="0"/>
                  </a:rPr>
                  <a:t>We reject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𝐻</m:t>
                        </m:r>
                      </m:e>
                      <m:sub>
                        <m:r>
                          <a:rPr lang="en-IN" sz="2400" b="0" i="1" smtClean="0">
                            <a:latin typeface="Cambria Math" panose="02040503050406030204" pitchFamily="18" charset="0"/>
                          </a:rPr>
                          <m:t>0</m:t>
                        </m:r>
                      </m:sub>
                    </m:sSub>
                    <m:r>
                      <a:rPr lang="en-IN" sz="2400" b="0" i="1" smtClean="0">
                        <a:latin typeface="Cambria Math" panose="02040503050406030204" pitchFamily="18" charset="0"/>
                      </a:rPr>
                      <m:t> </m:t>
                    </m:r>
                  </m:oMath>
                </a14:m>
                <a:r>
                  <a:rPr lang="en-IN" sz="2400" dirty="0">
                    <a:latin typeface="Footlight MT Light" panose="0204060206030A020304" pitchFamily="18" charset="0"/>
                  </a:rPr>
                  <a:t>in favour of</a:t>
                </a:r>
              </a:p>
              <a:p>
                <a:pPr>
                  <a:buFont typeface="Wingdings" panose="05000000000000000000" pitchFamily="2" charset="2"/>
                  <a:buChar char="§"/>
                </a:pP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𝐻</m:t>
                        </m:r>
                      </m:e>
                      <m:sub>
                        <m:r>
                          <a:rPr lang="en-IN" sz="2400" b="0" i="1" smtClean="0">
                            <a:latin typeface="Cambria Math" panose="02040503050406030204" pitchFamily="18" charset="0"/>
                          </a:rPr>
                          <m:t>1</m:t>
                        </m:r>
                      </m:sub>
                    </m:sSub>
                  </m:oMath>
                </a14:m>
                <a:r>
                  <a:rPr lang="en-IN" sz="2400" dirty="0">
                    <a:latin typeface="Footlight MT Light" panose="0204060206030A020304" pitchFamily="18" charset="0"/>
                  </a:rPr>
                  <a:t> for large values of </a:t>
                </a:r>
                <a14:m>
                  <m:oMath xmlns:m="http://schemas.openxmlformats.org/officeDocument/2006/math">
                    <m:r>
                      <a:rPr lang="en-IN" sz="2400" b="0" i="1" smtClean="0">
                        <a:latin typeface="Cambria Math" panose="02040503050406030204" pitchFamily="18" charset="0"/>
                      </a:rPr>
                      <m:t>𝑡</m:t>
                    </m:r>
                    <m:r>
                      <a:rPr lang="en-IN" sz="2400" b="0" i="1" smtClean="0">
                        <a:latin typeface="Cambria Math" panose="02040503050406030204" pitchFamily="18" charset="0"/>
                      </a:rPr>
                      <m:t>.</m:t>
                    </m:r>
                  </m:oMath>
                </a14:m>
                <a:endParaRPr lang="en-IN" sz="2400" b="0" dirty="0">
                  <a:latin typeface="Footlight MT Light" panose="0204060206030A020304" pitchFamily="18" charset="0"/>
                </a:endParaRPr>
              </a:p>
              <a:p>
                <a:pPr>
                  <a:buFont typeface="Wingdings" panose="05000000000000000000" pitchFamily="2" charset="2"/>
                  <a:buChar char="§"/>
                </a:pP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𝐻</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 </m:t>
                    </m:r>
                  </m:oMath>
                </a14:m>
                <a:r>
                  <a:rPr lang="en-IN" sz="2400" b="0" dirty="0">
                    <a:latin typeface="Footlight MT Light" panose="0204060206030A020304" pitchFamily="18" charset="0"/>
                  </a:rPr>
                  <a:t> for </a:t>
                </a:r>
                <a:r>
                  <a:rPr lang="en-IN" sz="2400" dirty="0">
                    <a:latin typeface="Footlight MT Light" panose="0204060206030A020304" pitchFamily="18" charset="0"/>
                  </a:rPr>
                  <a:t>small</a:t>
                </a:r>
                <a:r>
                  <a:rPr lang="en-IN" sz="2400" b="0" dirty="0">
                    <a:latin typeface="Footlight MT Light" panose="0204060206030A020304" pitchFamily="18" charset="0"/>
                  </a:rPr>
                  <a:t> values of </a:t>
                </a:r>
                <a14:m>
                  <m:oMath xmlns:m="http://schemas.openxmlformats.org/officeDocument/2006/math">
                    <m:r>
                      <a:rPr lang="en-IN" sz="2400" b="0" i="1" smtClean="0">
                        <a:latin typeface="Cambria Math" panose="02040503050406030204" pitchFamily="18" charset="0"/>
                      </a:rPr>
                      <m:t>𝑡</m:t>
                    </m:r>
                    <m:r>
                      <a:rPr lang="en-IN" sz="2400" b="0" i="1" smtClean="0">
                        <a:latin typeface="Cambria Math" panose="02040503050406030204" pitchFamily="18" charset="0"/>
                      </a:rPr>
                      <m:t>.</m:t>
                    </m:r>
                  </m:oMath>
                </a14:m>
                <a:endParaRPr lang="en-IN" sz="2400" b="0" dirty="0">
                  <a:latin typeface="Footlight MT Light" panose="0204060206030A020304" pitchFamily="18" charset="0"/>
                </a:endParaRPr>
              </a:p>
              <a:p>
                <a:pPr>
                  <a:buFont typeface="Wingdings" panose="05000000000000000000" pitchFamily="2" charset="2"/>
                  <a:buChar char="§"/>
                </a:pP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𝐻</m:t>
                        </m:r>
                      </m:e>
                      <m:sub>
                        <m:r>
                          <a:rPr lang="en-IN" sz="2400" b="0" i="1" smtClean="0">
                            <a:latin typeface="Cambria Math" panose="02040503050406030204" pitchFamily="18" charset="0"/>
                          </a:rPr>
                          <m:t>3</m:t>
                        </m:r>
                      </m:sub>
                    </m:sSub>
                  </m:oMath>
                </a14:m>
                <a:r>
                  <a:rPr lang="en-IN" sz="2400" b="0" dirty="0">
                    <a:latin typeface="Footlight MT Light" panose="0204060206030A020304" pitchFamily="18" charset="0"/>
                  </a:rPr>
                  <a:t> for </a:t>
                </a:r>
                <a:r>
                  <a:rPr lang="en-IN" sz="2400" dirty="0">
                    <a:latin typeface="Footlight MT Light" panose="0204060206030A020304" pitchFamily="18" charset="0"/>
                  </a:rPr>
                  <a:t>both large and </a:t>
                </a:r>
                <a:r>
                  <a:rPr lang="en-IN" sz="2400" b="0" dirty="0">
                    <a:latin typeface="Footlight MT Light" panose="0204060206030A020304" pitchFamily="18" charset="0"/>
                  </a:rPr>
                  <a:t>small va</a:t>
                </a:r>
                <a:r>
                  <a:rPr lang="en-IN" sz="2400" dirty="0">
                    <a:latin typeface="Footlight MT Light" panose="0204060206030A020304" pitchFamily="18" charset="0"/>
                  </a:rPr>
                  <a:t>lues of </a:t>
                </a:r>
                <a14:m>
                  <m:oMath xmlns:m="http://schemas.openxmlformats.org/officeDocument/2006/math">
                    <m:r>
                      <a:rPr lang="en-IN" sz="2400" b="0" i="1" smtClean="0">
                        <a:latin typeface="Cambria Math" panose="02040503050406030204" pitchFamily="18" charset="0"/>
                      </a:rPr>
                      <m:t>𝑡</m:t>
                    </m:r>
                    <m:r>
                      <a:rPr lang="en-IN" sz="2400" b="0" i="1" smtClean="0">
                        <a:latin typeface="Cambria Math" panose="02040503050406030204" pitchFamily="18" charset="0"/>
                      </a:rPr>
                      <m:t>.</m:t>
                    </m:r>
                  </m:oMath>
                </a14:m>
                <a:endParaRPr lang="en-IN" sz="2400" b="0" dirty="0">
                  <a:latin typeface="Footlight MT Light" panose="0204060206030A020304" pitchFamily="18" charset="0"/>
                </a:endParaRPr>
              </a:p>
              <a:p>
                <a:pPr marL="109728" indent="0">
                  <a:buNone/>
                </a:pPr>
                <a:endParaRPr lang="en-IN" dirty="0"/>
              </a:p>
            </p:txBody>
          </p:sp>
        </mc:Choice>
        <mc:Fallback xmlns="">
          <p:sp>
            <p:nvSpPr>
              <p:cNvPr id="5" name="Content Placeholder 4">
                <a:extLst>
                  <a:ext uri="{FF2B5EF4-FFF2-40B4-BE49-F238E27FC236}">
                    <a16:creationId xmlns:a16="http://schemas.microsoft.com/office/drawing/2014/main" xmlns:a14="http://schemas.microsoft.com/office/drawing/2010/main" xmlns="" id="{36F86DD8-EF7B-4965-87A7-C872CDB7DB58}"/>
                  </a:ext>
                </a:extLst>
              </p:cNvPr>
              <p:cNvSpPr>
                <a:spLocks noGrp="1" noRot="1" noChangeAspect="1" noMove="1" noResize="1" noEditPoints="1" noAdjustHandles="1" noChangeArrowheads="1" noChangeShapeType="1" noTextEdit="1"/>
              </p:cNvSpPr>
              <p:nvPr>
                <p:ph idx="1"/>
              </p:nvPr>
            </p:nvSpPr>
            <p:spPr>
              <a:xfrm>
                <a:off x="609600" y="763480"/>
                <a:ext cx="11002392" cy="4492640"/>
              </a:xfrm>
              <a:prstGeom prst="rect">
                <a:avLst/>
              </a:prstGeom>
              <a:blipFill rotWithShape="1">
                <a:blip r:embed="rId2"/>
                <a:stretch>
                  <a:fillRect r="-720" b="-2985"/>
                </a:stretch>
              </a:blipFill>
            </p:spPr>
            <p:txBody>
              <a:bodyPr/>
              <a:lstStyle/>
              <a:p>
                <a:r>
                  <a:rPr lang="en-IN">
                    <a:noFill/>
                  </a:rPr>
                  <a:t> </a:t>
                </a:r>
              </a:p>
            </p:txBody>
          </p:sp>
        </mc:Fallback>
      </mc:AlternateContent>
    </p:spTree>
    <p:extLst>
      <p:ext uri="{BB962C8B-B14F-4D97-AF65-F5344CB8AC3E}">
        <p14:creationId xmlns:p14="http://schemas.microsoft.com/office/powerpoint/2010/main" val="396263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CB4981-D1F7-4C4A-95EF-4551C1DC6ACF}"/>
                  </a:ext>
                </a:extLst>
              </p:cNvPr>
              <p:cNvSpPr>
                <a:spLocks noGrp="1"/>
              </p:cNvSpPr>
              <p:nvPr>
                <p:ph idx="1"/>
              </p:nvPr>
            </p:nvSpPr>
            <p:spPr>
              <a:xfrm>
                <a:off x="839177" y="1735487"/>
                <a:ext cx="10515600" cy="2977190"/>
              </a:xfrm>
            </p:spPr>
            <p:txBody>
              <a:bodyPr>
                <a:noAutofit/>
              </a:bodyPr>
              <a:lstStyle/>
              <a:p>
                <a:r>
                  <a:rPr lang="en-US" sz="2400" dirty="0">
                    <a:latin typeface="Footlight MT Light" panose="0204060206030A020304" pitchFamily="18" charset="0"/>
                  </a:rPr>
                  <a:t>Suppose, we have </a:t>
                </a:r>
                <a14:m>
                  <m:oMath xmlns:m="http://schemas.openxmlformats.org/officeDocument/2006/math">
                    <m:r>
                      <a:rPr lang="en-IN" sz="2400" b="0" i="1" smtClean="0">
                        <a:latin typeface="Cambria Math"/>
                      </a:rPr>
                      <m:t>2</m:t>
                    </m:r>
                  </m:oMath>
                </a14:m>
                <a:r>
                  <a:rPr lang="en-US" sz="2400" dirty="0">
                    <a:latin typeface="Footlight MT Light" panose="0204060206030A020304" pitchFamily="18" charset="0"/>
                  </a:rPr>
                  <a:t> populations with DF-s </a:t>
                </a:r>
                <a14:m>
                  <m:oMath xmlns:m="http://schemas.openxmlformats.org/officeDocument/2006/math">
                    <m:r>
                      <a:rPr lang="en-US" sz="2400" b="0" i="1" smtClean="0">
                        <a:latin typeface="Cambria Math" panose="02040503050406030204" pitchFamily="18" charset="0"/>
                      </a:rPr>
                      <m:t>𝐹</m:t>
                    </m:r>
                  </m:oMath>
                </a14:m>
                <a:r>
                  <a:rPr lang="en-IN" sz="2400" dirty="0">
                    <a:latin typeface="Footlight MT Light" panose="0204060206030A020304" pitchFamily="18" charset="0"/>
                  </a:rPr>
                  <a:t> and </a:t>
                </a:r>
                <a14:m>
                  <m:oMath xmlns:m="http://schemas.openxmlformats.org/officeDocument/2006/math">
                    <m:r>
                      <a:rPr lang="en-US" sz="2400" b="0" i="1" smtClean="0">
                        <a:latin typeface="Cambria Math" panose="02040503050406030204" pitchFamily="18" charset="0"/>
                      </a:rPr>
                      <m:t>𝐺</m:t>
                    </m:r>
                  </m:oMath>
                </a14:m>
                <a:r>
                  <a:rPr lang="en-IN" sz="2400" dirty="0">
                    <a:latin typeface="Footlight MT Light" panose="0204060206030A020304" pitchFamily="18" charset="0"/>
                  </a:rPr>
                  <a:t> (both continuous), possibly differing only in location, i.e., </a:t>
                </a:r>
                <a14:m>
                  <m:oMath xmlns:m="http://schemas.openxmlformats.org/officeDocument/2006/math">
                    <m:r>
                      <m:rPr>
                        <m:sty m:val="p"/>
                      </m:rPr>
                      <a:rPr lang="en-IN" sz="2400" b="0" i="0" smtClean="0">
                        <a:latin typeface="Cambria Math"/>
                      </a:rPr>
                      <m:t>G</m:t>
                    </m:r>
                    <m:d>
                      <m:dPr>
                        <m:ctrlPr>
                          <a:rPr lang="en-IN" sz="2400" b="0" i="1" smtClean="0">
                            <a:latin typeface="Cambria Math" panose="02040503050406030204" pitchFamily="18" charset="0"/>
                          </a:rPr>
                        </m:ctrlPr>
                      </m:dPr>
                      <m:e>
                        <m:r>
                          <a:rPr lang="en-IN" sz="2400" b="0" i="1" smtClean="0">
                            <a:latin typeface="Cambria Math"/>
                          </a:rPr>
                          <m:t>𝑥</m:t>
                        </m:r>
                      </m:e>
                    </m:d>
                    <m:r>
                      <a:rPr lang="en-IN" sz="2400" b="0" i="1" smtClean="0">
                        <a:latin typeface="Cambria Math"/>
                      </a:rPr>
                      <m:t>=</m:t>
                    </m:r>
                    <m:r>
                      <a:rPr lang="en-IN" sz="2400" b="0" i="1" smtClean="0">
                        <a:latin typeface="Cambria Math"/>
                      </a:rPr>
                      <m:t>𝐹</m:t>
                    </m:r>
                    <m:r>
                      <a:rPr lang="en-IN" sz="2400" b="0" i="1" smtClean="0">
                        <a:latin typeface="Cambria Math"/>
                      </a:rPr>
                      <m:t>(</m:t>
                    </m:r>
                    <m:r>
                      <a:rPr lang="en-IN" sz="2400" b="0" i="1" smtClean="0">
                        <a:latin typeface="Cambria Math"/>
                      </a:rPr>
                      <m:t>𝑥</m:t>
                    </m:r>
                    <m:r>
                      <a:rPr lang="en-IN" sz="2400" b="0" i="1" smtClean="0">
                        <a:latin typeface="Cambria Math"/>
                      </a:rPr>
                      <m:t>−</m:t>
                    </m:r>
                    <m:r>
                      <a:rPr lang="en-IN" sz="2400" b="0" i="1" smtClean="0">
                        <a:latin typeface="Cambria Math"/>
                      </a:rPr>
                      <m:t>𝜃</m:t>
                    </m:r>
                    <m:r>
                      <a:rPr lang="en-IN" sz="2400" b="0" i="1" smtClean="0">
                        <a:latin typeface="Cambria Math"/>
                      </a:rPr>
                      <m:t>)</m:t>
                    </m:r>
                  </m:oMath>
                </a14:m>
                <a:endParaRPr lang="en-IN" sz="2400" dirty="0">
                  <a:latin typeface="Footlight MT Light" panose="0204060206030A020304" pitchFamily="18" charset="0"/>
                </a:endParaRPr>
              </a:p>
              <a:p>
                <a:pPr>
                  <a:lnSpc>
                    <a:spcPct val="150000"/>
                  </a:lnSpc>
                </a:pPr>
                <a:r>
                  <a:rPr lang="en-IN" sz="2400" dirty="0">
                    <a:latin typeface="Footlight MT Light" panose="0204060206030A020304" pitchFamily="18" charset="0"/>
                  </a:rPr>
                  <a:t>To test if they actually differs or, they are same.</a:t>
                </a:r>
              </a:p>
              <a:p>
                <a:r>
                  <a:rPr lang="en-IN" sz="2400" dirty="0">
                    <a:latin typeface="Footlight MT Light" panose="0204060206030A020304" pitchFamily="18" charset="0"/>
                  </a:rPr>
                  <a:t>Let,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a:rPr>
                          <m:t>𝑋</m:t>
                        </m:r>
                      </m:e>
                      <m:sub>
                        <m:r>
                          <a:rPr lang="en-IN" sz="2400" b="0" i="1" smtClean="0">
                            <a:latin typeface="Cambria Math"/>
                          </a:rPr>
                          <m:t>1</m:t>
                        </m:r>
                      </m:sub>
                    </m:sSub>
                    <m:r>
                      <a:rPr lang="en-IN" sz="2400" b="0" i="1" smtClean="0">
                        <a:latin typeface="Cambria Math"/>
                      </a:rPr>
                      <m:t>, </m:t>
                    </m:r>
                    <m:sSub>
                      <m:sSubPr>
                        <m:ctrlPr>
                          <a:rPr lang="en-IN" sz="2400" b="0" i="1" smtClean="0">
                            <a:latin typeface="Cambria Math" panose="02040503050406030204" pitchFamily="18" charset="0"/>
                          </a:rPr>
                        </m:ctrlPr>
                      </m:sSubPr>
                      <m:e>
                        <m:r>
                          <a:rPr lang="en-IN" sz="2400" b="0" i="1" smtClean="0">
                            <a:latin typeface="Cambria Math"/>
                          </a:rPr>
                          <m:t>𝑋</m:t>
                        </m:r>
                      </m:e>
                      <m:sub>
                        <m:r>
                          <a:rPr lang="en-IN" sz="2400" b="0" i="1" smtClean="0">
                            <a:latin typeface="Cambria Math"/>
                          </a:rPr>
                          <m:t>2</m:t>
                        </m:r>
                      </m:sub>
                    </m:sSub>
                    <m:r>
                      <a:rPr lang="en-IN" sz="2400" b="0" i="1" smtClean="0">
                        <a:latin typeface="Cambria Math"/>
                      </a:rPr>
                      <m:t>,……,</m:t>
                    </m:r>
                    <m:sSub>
                      <m:sSubPr>
                        <m:ctrlPr>
                          <a:rPr lang="en-IN" sz="2400" b="0" i="1" smtClean="0">
                            <a:latin typeface="Cambria Math" panose="02040503050406030204" pitchFamily="18" charset="0"/>
                          </a:rPr>
                        </m:ctrlPr>
                      </m:sSubPr>
                      <m:e>
                        <m:r>
                          <a:rPr lang="en-IN" sz="2400" b="0" i="1" smtClean="0">
                            <a:latin typeface="Cambria Math"/>
                          </a:rPr>
                          <m:t>𝑋</m:t>
                        </m:r>
                      </m:e>
                      <m:sub>
                        <m:r>
                          <a:rPr lang="en-IN" sz="2400" b="0" i="1" smtClean="0">
                            <a:latin typeface="Cambria Math"/>
                          </a:rPr>
                          <m:t>𝑛</m:t>
                        </m:r>
                      </m:sub>
                    </m:sSub>
                  </m:oMath>
                </a14:m>
                <a:r>
                  <a:rPr lang="en-IN" sz="2400" dirty="0">
                    <a:latin typeface="Footlight MT Light" panose="0204060206030A020304" pitchFamily="18" charset="0"/>
                  </a:rPr>
                  <a:t> and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a:rPr>
                          <m:t>𝑌</m:t>
                        </m:r>
                      </m:e>
                      <m:sub>
                        <m:r>
                          <a:rPr lang="en-IN" sz="2400" b="0" i="1" smtClean="0">
                            <a:latin typeface="Cambria Math"/>
                          </a:rPr>
                          <m:t>1</m:t>
                        </m:r>
                      </m:sub>
                    </m:sSub>
                    <m:r>
                      <a:rPr lang="en-IN" sz="2400" b="0" i="1" smtClean="0">
                        <a:latin typeface="Cambria Math"/>
                      </a:rPr>
                      <m:t>, </m:t>
                    </m:r>
                    <m:sSub>
                      <m:sSubPr>
                        <m:ctrlPr>
                          <a:rPr lang="en-IN" sz="2400" b="0" i="1" smtClean="0">
                            <a:latin typeface="Cambria Math" panose="02040503050406030204" pitchFamily="18" charset="0"/>
                          </a:rPr>
                        </m:ctrlPr>
                      </m:sSubPr>
                      <m:e>
                        <m:r>
                          <a:rPr lang="en-IN" sz="2400" b="0" i="1" smtClean="0">
                            <a:latin typeface="Cambria Math"/>
                          </a:rPr>
                          <m:t>𝑌</m:t>
                        </m:r>
                      </m:e>
                      <m:sub>
                        <m:r>
                          <a:rPr lang="en-IN" sz="2400" b="0" i="1" smtClean="0">
                            <a:latin typeface="Cambria Math"/>
                          </a:rPr>
                          <m:t>2</m:t>
                        </m:r>
                      </m:sub>
                    </m:sSub>
                    <m:r>
                      <a:rPr lang="en-IN" sz="2400" b="0" i="1" smtClean="0">
                        <a:latin typeface="Cambria Math"/>
                      </a:rPr>
                      <m:t>,……, </m:t>
                    </m:r>
                    <m:sSub>
                      <m:sSubPr>
                        <m:ctrlPr>
                          <a:rPr lang="en-IN" sz="2400" b="0" i="1" smtClean="0">
                            <a:latin typeface="Cambria Math" panose="02040503050406030204" pitchFamily="18" charset="0"/>
                          </a:rPr>
                        </m:ctrlPr>
                      </m:sSubPr>
                      <m:e>
                        <m:r>
                          <a:rPr lang="en-IN" sz="2400" b="0" i="1" smtClean="0">
                            <a:latin typeface="Cambria Math"/>
                          </a:rPr>
                          <m:t>𝑌</m:t>
                        </m:r>
                      </m:e>
                      <m:sub>
                        <m:r>
                          <a:rPr lang="en-IN" sz="2400" b="0" i="1" smtClean="0">
                            <a:latin typeface="Cambria Math"/>
                          </a:rPr>
                          <m:t>𝑚</m:t>
                        </m:r>
                      </m:sub>
                    </m:sSub>
                  </m:oMath>
                </a14:m>
                <a:r>
                  <a:rPr lang="en-IN" sz="2400" dirty="0">
                    <a:latin typeface="Footlight MT Light" panose="0204060206030A020304" pitchFamily="18" charset="0"/>
                  </a:rPr>
                  <a:t> be 2 random samples from </a:t>
                </a:r>
                <a14:m>
                  <m:oMath xmlns:m="http://schemas.openxmlformats.org/officeDocument/2006/math">
                    <m:r>
                      <a:rPr lang="en-IN" sz="2400" b="0" i="1" smtClean="0">
                        <a:latin typeface="Cambria Math"/>
                      </a:rPr>
                      <m:t>𝐹</m:t>
                    </m:r>
                  </m:oMath>
                </a14:m>
                <a:r>
                  <a:rPr lang="en-IN" sz="2400" dirty="0">
                    <a:latin typeface="Footlight MT Light" panose="0204060206030A020304" pitchFamily="18" charset="0"/>
                  </a:rPr>
                  <a:t> and </a:t>
                </a:r>
                <a14:m>
                  <m:oMath xmlns:m="http://schemas.openxmlformats.org/officeDocument/2006/math">
                    <m:r>
                      <a:rPr lang="en-IN" sz="2400" b="0" i="1" smtClean="0">
                        <a:latin typeface="Cambria Math"/>
                      </a:rPr>
                      <m:t>𝐺</m:t>
                    </m:r>
                  </m:oMath>
                </a14:m>
                <a:r>
                  <a:rPr lang="en-IN" sz="2400" dirty="0">
                    <a:latin typeface="Footlight MT Light" panose="0204060206030A020304" pitchFamily="18" charset="0"/>
                  </a:rPr>
                  <a:t> respectively. </a:t>
                </a:r>
              </a:p>
              <a:p>
                <a:pPr marL="0" indent="0" algn="ctr">
                  <a:buNone/>
                </a:pPr>
                <a:endParaRPr lang="en-IN" sz="2400" dirty="0">
                  <a:latin typeface="Footlight MT Light" panose="0204060206030A020304" pitchFamily="18" charset="0"/>
                </a:endParaRPr>
              </a:p>
              <a:p>
                <a:pPr marL="0" indent="0" algn="ctr">
                  <a:buNone/>
                </a:pPr>
                <a:endParaRPr lang="en-IN" sz="2000" dirty="0"/>
              </a:p>
              <a:p>
                <a:pPr marL="0" indent="0">
                  <a:buNone/>
                </a:pPr>
                <a:endParaRPr lang="en-IN" sz="2000" dirty="0"/>
              </a:p>
              <a:p>
                <a:pPr marL="0" indent="0">
                  <a:buNone/>
                </a:pPr>
                <a:r>
                  <a:rPr lang="en-IN" sz="2000" dirty="0"/>
                  <a:t>                                     </a:t>
                </a:r>
              </a:p>
              <a:p>
                <a:pPr marL="0" indent="0">
                  <a:buNone/>
                </a:pPr>
                <a:r>
                  <a:rPr lang="en-IN" sz="2000" dirty="0"/>
                  <a:t>                                        </a:t>
                </a:r>
              </a:p>
              <a:p>
                <a:endParaRPr lang="en-IN" sz="2000" dirty="0"/>
              </a:p>
              <a:p>
                <a:pPr marL="0" indent="0">
                  <a:buNone/>
                </a:pPr>
                <a:r>
                  <a:rPr lang="en-IN" sz="2000" dirty="0"/>
                  <a:t> </a:t>
                </a:r>
              </a:p>
              <a:p>
                <a:pPr marL="457200" lvl="1" indent="0">
                  <a:buNone/>
                </a:pPr>
                <a:r>
                  <a:rPr lang="en-IN" sz="1600" dirty="0"/>
                  <a:t>                                          </a:t>
                </a:r>
              </a:p>
              <a:p>
                <a:pPr marL="457200" lvl="1" indent="0">
                  <a:buNone/>
                </a:pPr>
                <a:r>
                  <a:rPr lang="en-IN" sz="1600" dirty="0"/>
                  <a:t>                                           </a:t>
                </a:r>
              </a:p>
            </p:txBody>
          </p:sp>
        </mc:Choice>
        <mc:Fallback xmlns="">
          <p:sp>
            <p:nvSpPr>
              <p:cNvPr id="3" name="Content Placeholder 2">
                <a:extLst>
                  <a:ext uri="{FF2B5EF4-FFF2-40B4-BE49-F238E27FC236}">
                    <a16:creationId xmlns:a16="http://schemas.microsoft.com/office/drawing/2014/main" id="{54CB4981-D1F7-4C4A-95EF-4551C1DC6ACF}"/>
                  </a:ext>
                </a:extLst>
              </p:cNvPr>
              <p:cNvSpPr>
                <a:spLocks noGrp="1" noRot="1" noChangeAspect="1" noMove="1" noResize="1" noEditPoints="1" noAdjustHandles="1" noChangeArrowheads="1" noChangeShapeType="1" noTextEdit="1"/>
              </p:cNvSpPr>
              <p:nvPr>
                <p:ph idx="1"/>
              </p:nvPr>
            </p:nvSpPr>
            <p:spPr>
              <a:xfrm>
                <a:off x="839177" y="1735487"/>
                <a:ext cx="10515600" cy="2977190"/>
              </a:xfrm>
              <a:blipFill>
                <a:blip r:embed="rId2"/>
                <a:stretch>
                  <a:fillRect t="-1844" r="-348"/>
                </a:stretch>
              </a:blipFill>
            </p:spPr>
            <p:txBody>
              <a:bodyPr/>
              <a:lstStyle/>
              <a:p>
                <a:r>
                  <a:rPr lang="en-IN">
                    <a:noFill/>
                  </a:rPr>
                  <a:t> </a:t>
                </a:r>
              </a:p>
            </p:txBody>
          </p:sp>
        </mc:Fallback>
      </mc:AlternateContent>
      <p:sp>
        <p:nvSpPr>
          <p:cNvPr id="2" name="Title 1">
            <a:extLst>
              <a:ext uri="{FF2B5EF4-FFF2-40B4-BE49-F238E27FC236}">
                <a16:creationId xmlns:a16="http://schemas.microsoft.com/office/drawing/2014/main" id="{0DE2D2F6-A053-4172-9616-2D2183A3A51E}"/>
              </a:ext>
            </a:extLst>
          </p:cNvPr>
          <p:cNvSpPr>
            <a:spLocks noGrp="1"/>
          </p:cNvSpPr>
          <p:nvPr>
            <p:ph type="title"/>
          </p:nvPr>
        </p:nvSpPr>
        <p:spPr>
          <a:xfrm>
            <a:off x="873369" y="428625"/>
            <a:ext cx="10515600" cy="1133475"/>
          </a:xfrm>
        </p:spPr>
        <p:txBody>
          <a:bodyPr/>
          <a:lstStyle/>
          <a:p>
            <a:r>
              <a:rPr lang="en-US" dirty="0">
                <a:effectLst>
                  <a:outerShdw blurRad="38100" dist="38100" dir="2700000" algn="tl">
                    <a:srgbClr val="000000">
                      <a:alpha val="43137"/>
                    </a:srgbClr>
                  </a:outerShdw>
                </a:effectLst>
                <a:latin typeface="Rockwell" panose="02060603020205020403" pitchFamily="18" charset="0"/>
              </a:rPr>
              <a:t>INTRODUCTION</a:t>
            </a:r>
            <a:endParaRPr lang="en-IN" dirty="0">
              <a:effectLst>
                <a:outerShdw blurRad="38100" dist="38100" dir="2700000" algn="tl">
                  <a:srgbClr val="000000">
                    <a:alpha val="43137"/>
                  </a:srgbClr>
                </a:outerShdw>
              </a:effectLst>
              <a:latin typeface="Rockwell" panose="02060603020205020403" pitchFamily="18" charset="0"/>
            </a:endParaRPr>
          </a:p>
        </p:txBody>
      </p:sp>
    </p:spTree>
    <p:extLst>
      <p:ext uri="{BB962C8B-B14F-4D97-AF65-F5344CB8AC3E}">
        <p14:creationId xmlns:p14="http://schemas.microsoft.com/office/powerpoint/2010/main" val="950078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8430D85-7B61-485E-9D11-CE3215EF92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74638"/>
            <a:ext cx="6978256" cy="5884569"/>
          </a:xfr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0F78AEE-99DA-4759-A357-2E211C638E4F}"/>
                  </a:ext>
                </a:extLst>
              </p:cNvPr>
              <p:cNvSpPr txBox="1"/>
              <p:nvPr/>
            </p:nvSpPr>
            <p:spPr>
              <a:xfrm>
                <a:off x="7981025" y="2694050"/>
                <a:ext cx="4136995" cy="203132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0</m:t>
                          </m:r>
                        </m:sub>
                      </m:sSub>
                      <m:r>
                        <a:rPr lang="en-IN" i="1">
                          <a:latin typeface="Cambria Math" panose="02040503050406030204" pitchFamily="18" charset="0"/>
                        </a:rPr>
                        <m:t> :</m:t>
                      </m:r>
                      <m:r>
                        <a:rPr lang="en-IN" i="1">
                          <a:latin typeface="Cambria Math" panose="02040503050406030204" pitchFamily="18" charset="0"/>
                        </a:rPr>
                        <m:t>𝐹</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r>
                        <a:rPr lang="en-IN" i="1">
                          <a:latin typeface="Cambria Math" panose="02040503050406030204" pitchFamily="18" charset="0"/>
                        </a:rPr>
                        <m:t>𝐺</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 </m:t>
                      </m:r>
                      <m:r>
                        <a:rPr lang="en-IN" i="1">
                          <a:latin typeface="Cambria Math" panose="02040503050406030204" pitchFamily="18" charset="0"/>
                        </a:rPr>
                        <m:t>𝑣𝑠</m:t>
                      </m:r>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1</m:t>
                          </m:r>
                        </m:sub>
                      </m:sSub>
                      <m:r>
                        <a:rPr lang="en-IN" i="1">
                          <a:latin typeface="Cambria Math" panose="02040503050406030204" pitchFamily="18" charset="0"/>
                        </a:rPr>
                        <m:t> :</m:t>
                      </m:r>
                      <m:r>
                        <a:rPr lang="en-IN" i="1">
                          <a:latin typeface="Cambria Math" panose="02040503050406030204" pitchFamily="18" charset="0"/>
                        </a:rPr>
                        <m:t>𝐹</m:t>
                      </m:r>
                      <m:d>
                        <m:dPr>
                          <m:ctrlPr>
                            <a:rPr lang="en-IN" i="1">
                              <a:latin typeface="Cambria Math" panose="02040503050406030204" pitchFamily="18" charset="0"/>
                            </a:rPr>
                          </m:ctrlPr>
                        </m:dPr>
                        <m:e>
                          <m:r>
                            <a:rPr lang="en-IN" i="1">
                              <a:latin typeface="Cambria Math" panose="02040503050406030204" pitchFamily="18" charset="0"/>
                            </a:rPr>
                            <m:t>𝑥</m:t>
                          </m:r>
                        </m:e>
                      </m:d>
                      <m:r>
                        <a:rPr lang="en-IN" i="1" smtClean="0">
                          <a:latin typeface="Cambria Math" panose="02040503050406030204" pitchFamily="18" charset="0"/>
                        </a:rPr>
                        <m:t>≠</m:t>
                      </m:r>
                      <m:r>
                        <a:rPr lang="en-IN" i="1">
                          <a:latin typeface="Cambria Math" panose="02040503050406030204" pitchFamily="18" charset="0"/>
                        </a:rPr>
                        <m:t>𝐺</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oMath>
                  </m:oMathPara>
                </a14:m>
                <a:endParaRPr lang="en-IN" dirty="0">
                  <a:latin typeface="Footlight MT Light" panose="0204060206030A020304" pitchFamily="18" charset="0"/>
                </a:endParaRPr>
              </a:p>
              <a:p>
                <a:endParaRPr lang="en-IN" dirty="0">
                  <a:latin typeface="Footlight MT Light" panose="0204060206030A020304" pitchFamily="18" charset="0"/>
                </a:endParaRPr>
              </a:p>
              <a:p>
                <a:r>
                  <a:rPr lang="en-IN" dirty="0">
                    <a:latin typeface="Footlight MT Light" panose="0204060206030A020304" pitchFamily="18" charset="0"/>
                  </a:rPr>
                  <a:t>Sample size : </a:t>
                </a:r>
                <a14:m>
                  <m:oMath xmlns:m="http://schemas.openxmlformats.org/officeDocument/2006/math">
                    <m:r>
                      <a:rPr lang="en-IN" i="1">
                        <a:latin typeface="Cambria Math" panose="02040503050406030204" pitchFamily="18" charset="0"/>
                      </a:rPr>
                      <m:t>𝑛</m:t>
                    </m:r>
                    <m:r>
                      <a:rPr lang="en-IN" i="1">
                        <a:latin typeface="Cambria Math" panose="02040503050406030204" pitchFamily="18" charset="0"/>
                      </a:rPr>
                      <m:t>=5, </m:t>
                    </m:r>
                    <m:r>
                      <a:rPr lang="en-IN" i="1">
                        <a:latin typeface="Cambria Math" panose="02040503050406030204" pitchFamily="18" charset="0"/>
                      </a:rPr>
                      <m:t>𝑚</m:t>
                    </m:r>
                    <m:r>
                      <a:rPr lang="en-IN" i="1">
                        <a:latin typeface="Cambria Math" panose="02040503050406030204" pitchFamily="18" charset="0"/>
                      </a:rPr>
                      <m:t>=10</m:t>
                    </m:r>
                  </m:oMath>
                </a14:m>
                <a:endParaRPr lang="en-IN" dirty="0">
                  <a:latin typeface="Footlight MT Light" panose="0204060206030A020304" pitchFamily="18" charset="0"/>
                </a:endParaRPr>
              </a:p>
              <a:p>
                <a:endParaRPr lang="en-IN" dirty="0">
                  <a:latin typeface="Footlight MT Light" panose="0204060206030A020304" pitchFamily="18" charset="0"/>
                </a:endParaRPr>
              </a:p>
              <a:p>
                <a:r>
                  <a:rPr lang="en-IN" dirty="0">
                    <a:latin typeface="Footlight MT Light" panose="0204060206030A020304" pitchFamily="18" charset="0"/>
                  </a:rPr>
                  <a:t>Observation :</a:t>
                </a:r>
              </a:p>
              <a:p>
                <a:r>
                  <a:rPr lang="en-IN" dirty="0">
                    <a:latin typeface="Footlight MT Light" panose="0204060206030A020304" pitchFamily="18" charset="0"/>
                  </a:rPr>
                  <a:t>The histograms corresponding to the four distributions are not similar.</a:t>
                </a:r>
              </a:p>
            </p:txBody>
          </p:sp>
        </mc:Choice>
        <mc:Fallback xmlns="">
          <p:sp>
            <p:nvSpPr>
              <p:cNvPr id="3" name="TextBox 2">
                <a:extLst>
                  <a:ext uri="{FF2B5EF4-FFF2-40B4-BE49-F238E27FC236}">
                    <a16:creationId xmlns:a16="http://schemas.microsoft.com/office/drawing/2014/main" id="{50F78AEE-99DA-4759-A357-2E211C638E4F}"/>
                  </a:ext>
                </a:extLst>
              </p:cNvPr>
              <p:cNvSpPr txBox="1">
                <a:spLocks noRot="1" noChangeAspect="1" noMove="1" noResize="1" noEditPoints="1" noAdjustHandles="1" noChangeArrowheads="1" noChangeShapeType="1" noTextEdit="1"/>
              </p:cNvSpPr>
              <p:nvPr/>
            </p:nvSpPr>
            <p:spPr>
              <a:xfrm>
                <a:off x="7981025" y="2694050"/>
                <a:ext cx="4136995" cy="2031325"/>
              </a:xfrm>
              <a:prstGeom prst="rect">
                <a:avLst/>
              </a:prstGeom>
              <a:blipFill>
                <a:blip r:embed="rId3"/>
                <a:stretch>
                  <a:fillRect l="-1178" r="-1473" b="-3904"/>
                </a:stretch>
              </a:blipFill>
            </p:spPr>
            <p:txBody>
              <a:bodyPr/>
              <a:lstStyle/>
              <a:p>
                <a:r>
                  <a:rPr lang="en-IN">
                    <a:noFill/>
                  </a:rPr>
                  <a:t> </a:t>
                </a:r>
              </a:p>
            </p:txBody>
          </p:sp>
        </mc:Fallback>
      </mc:AlternateContent>
    </p:spTree>
    <p:extLst>
      <p:ext uri="{BB962C8B-B14F-4D97-AF65-F5344CB8AC3E}">
        <p14:creationId xmlns:p14="http://schemas.microsoft.com/office/powerpoint/2010/main" val="1473469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6362C29-01ED-4928-94B1-9480C58320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74638"/>
            <a:ext cx="6978256" cy="5911203"/>
          </a:xfr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D8188AD-6A65-4230-9445-A352E72E772B}"/>
                  </a:ext>
                </a:extLst>
              </p:cNvPr>
              <p:cNvSpPr txBox="1"/>
              <p:nvPr/>
            </p:nvSpPr>
            <p:spPr>
              <a:xfrm>
                <a:off x="7816456" y="1937577"/>
                <a:ext cx="3912093" cy="31393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0</m:t>
                          </m:r>
                        </m:sub>
                      </m:sSub>
                      <m:r>
                        <a:rPr lang="en-IN" i="1">
                          <a:latin typeface="Cambria Math" panose="02040503050406030204" pitchFamily="18" charset="0"/>
                        </a:rPr>
                        <m:t> :</m:t>
                      </m:r>
                      <m:r>
                        <a:rPr lang="en-IN" i="1">
                          <a:latin typeface="Cambria Math" panose="02040503050406030204" pitchFamily="18" charset="0"/>
                        </a:rPr>
                        <m:t>𝐹</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r>
                        <a:rPr lang="en-IN" i="1">
                          <a:latin typeface="Cambria Math" panose="02040503050406030204" pitchFamily="18" charset="0"/>
                        </a:rPr>
                        <m:t>𝐺</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 </m:t>
                      </m:r>
                      <m:r>
                        <a:rPr lang="en-IN" i="1">
                          <a:latin typeface="Cambria Math" panose="02040503050406030204" pitchFamily="18" charset="0"/>
                        </a:rPr>
                        <m:t>𝑣𝑠</m:t>
                      </m:r>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1</m:t>
                          </m:r>
                        </m:sub>
                      </m:sSub>
                      <m:r>
                        <a:rPr lang="en-IN" i="1">
                          <a:latin typeface="Cambria Math" panose="02040503050406030204" pitchFamily="18" charset="0"/>
                        </a:rPr>
                        <m:t> :</m:t>
                      </m:r>
                      <m:r>
                        <a:rPr lang="en-IN" i="1">
                          <a:latin typeface="Cambria Math" panose="02040503050406030204" pitchFamily="18" charset="0"/>
                        </a:rPr>
                        <m:t>𝐹</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r>
                        <a:rPr lang="en-IN" i="1">
                          <a:latin typeface="Cambria Math" panose="02040503050406030204" pitchFamily="18" charset="0"/>
                        </a:rPr>
                        <m:t>𝐺</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oMath>
                  </m:oMathPara>
                </a14:m>
                <a:endParaRPr lang="en-IN" dirty="0">
                  <a:latin typeface="Footlight MT Light" panose="0204060206030A020304" pitchFamily="18" charset="0"/>
                </a:endParaRPr>
              </a:p>
              <a:p>
                <a:endParaRPr lang="en-IN" dirty="0">
                  <a:latin typeface="Footlight MT Light" panose="0204060206030A020304" pitchFamily="18" charset="0"/>
                </a:endParaRPr>
              </a:p>
              <a:p>
                <a:r>
                  <a:rPr lang="en-IN" dirty="0">
                    <a:latin typeface="Footlight MT Light" panose="0204060206030A020304" pitchFamily="18" charset="0"/>
                  </a:rPr>
                  <a:t>Sample size : </a:t>
                </a:r>
                <a14:m>
                  <m:oMath xmlns:m="http://schemas.openxmlformats.org/officeDocument/2006/math">
                    <m:r>
                      <a:rPr lang="en-IN" i="1">
                        <a:latin typeface="Cambria Math" panose="02040503050406030204" pitchFamily="18" charset="0"/>
                      </a:rPr>
                      <m:t>𝑛</m:t>
                    </m:r>
                    <m:r>
                      <a:rPr lang="en-IN" i="1">
                        <a:latin typeface="Cambria Math" panose="02040503050406030204" pitchFamily="18" charset="0"/>
                      </a:rPr>
                      <m:t>=15, </m:t>
                    </m:r>
                    <m:r>
                      <a:rPr lang="en-IN" i="1">
                        <a:latin typeface="Cambria Math" panose="02040503050406030204" pitchFamily="18" charset="0"/>
                      </a:rPr>
                      <m:t>𝑚</m:t>
                    </m:r>
                    <m:r>
                      <a:rPr lang="en-IN" i="1">
                        <a:latin typeface="Cambria Math" panose="02040503050406030204" pitchFamily="18" charset="0"/>
                      </a:rPr>
                      <m:t>=20</m:t>
                    </m:r>
                  </m:oMath>
                </a14:m>
                <a:endParaRPr lang="en-IN" dirty="0">
                  <a:latin typeface="Footlight MT Light" panose="0204060206030A020304" pitchFamily="18" charset="0"/>
                </a:endParaRPr>
              </a:p>
              <a:p>
                <a:endParaRPr lang="en-IN" dirty="0">
                  <a:latin typeface="Footlight MT Light" panose="0204060206030A020304" pitchFamily="18" charset="0"/>
                </a:endParaRPr>
              </a:p>
              <a:p>
                <a:r>
                  <a:rPr lang="en-IN" dirty="0">
                    <a:latin typeface="Footlight MT Light" panose="0204060206030A020304" pitchFamily="18" charset="0"/>
                  </a:rPr>
                  <a:t>Observation :</a:t>
                </a:r>
              </a:p>
              <a:p>
                <a:r>
                  <a:rPr lang="en-IN" dirty="0">
                    <a:latin typeface="Footlight MT Light" panose="0204060206030A020304" pitchFamily="18" charset="0"/>
                  </a:rPr>
                  <a:t>The histograms corresponding to the Normal, Exponential and Logistic distribution are similar. However that of the Cauchy distribution is markedly different.</a:t>
                </a:r>
              </a:p>
              <a:p>
                <a:endParaRPr lang="en-IN" dirty="0"/>
              </a:p>
            </p:txBody>
          </p:sp>
        </mc:Choice>
        <mc:Fallback xmlns="">
          <p:sp>
            <p:nvSpPr>
              <p:cNvPr id="3" name="TextBox 2">
                <a:extLst>
                  <a:ext uri="{FF2B5EF4-FFF2-40B4-BE49-F238E27FC236}">
                    <a16:creationId xmlns:a16="http://schemas.microsoft.com/office/drawing/2014/main" id="{BD8188AD-6A65-4230-9445-A352E72E772B}"/>
                  </a:ext>
                </a:extLst>
              </p:cNvPr>
              <p:cNvSpPr txBox="1">
                <a:spLocks noRot="1" noChangeAspect="1" noMove="1" noResize="1" noEditPoints="1" noAdjustHandles="1" noChangeArrowheads="1" noChangeShapeType="1" noTextEdit="1"/>
              </p:cNvSpPr>
              <p:nvPr/>
            </p:nvSpPr>
            <p:spPr>
              <a:xfrm>
                <a:off x="7816456" y="1937577"/>
                <a:ext cx="3912093" cy="3139321"/>
              </a:xfrm>
              <a:prstGeom prst="rect">
                <a:avLst/>
              </a:prstGeom>
              <a:blipFill>
                <a:blip r:embed="rId3"/>
                <a:stretch>
                  <a:fillRect l="-1246" r="-467"/>
                </a:stretch>
              </a:blipFill>
            </p:spPr>
            <p:txBody>
              <a:bodyPr/>
              <a:lstStyle/>
              <a:p>
                <a:r>
                  <a:rPr lang="en-IN">
                    <a:noFill/>
                  </a:rPr>
                  <a:t> </a:t>
                </a:r>
              </a:p>
            </p:txBody>
          </p:sp>
        </mc:Fallback>
      </mc:AlternateContent>
    </p:spTree>
    <p:extLst>
      <p:ext uri="{BB962C8B-B14F-4D97-AF65-F5344CB8AC3E}">
        <p14:creationId xmlns:p14="http://schemas.microsoft.com/office/powerpoint/2010/main" val="1521959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D3B69AA-F4A6-43B2-BAAF-5964BA664C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74638"/>
            <a:ext cx="6978256" cy="5767388"/>
          </a:xfr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3612DCE-4F32-42CD-AF0F-2DF22D17D990}"/>
                  </a:ext>
                </a:extLst>
              </p:cNvPr>
              <p:cNvSpPr txBox="1"/>
              <p:nvPr/>
            </p:nvSpPr>
            <p:spPr>
              <a:xfrm>
                <a:off x="7816456" y="2004170"/>
                <a:ext cx="3910946" cy="31393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0</m:t>
                          </m:r>
                        </m:sub>
                      </m:sSub>
                      <m:r>
                        <a:rPr lang="en-IN" i="1">
                          <a:latin typeface="Cambria Math" panose="02040503050406030204" pitchFamily="18" charset="0"/>
                        </a:rPr>
                        <m:t> :</m:t>
                      </m:r>
                      <m:r>
                        <a:rPr lang="en-IN" i="1">
                          <a:latin typeface="Cambria Math" panose="02040503050406030204" pitchFamily="18" charset="0"/>
                        </a:rPr>
                        <m:t>𝐹</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r>
                        <a:rPr lang="en-IN" i="1">
                          <a:latin typeface="Cambria Math" panose="02040503050406030204" pitchFamily="18" charset="0"/>
                        </a:rPr>
                        <m:t>𝐺</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 </m:t>
                      </m:r>
                      <m:r>
                        <a:rPr lang="en-IN" i="1">
                          <a:latin typeface="Cambria Math" panose="02040503050406030204" pitchFamily="18" charset="0"/>
                        </a:rPr>
                        <m:t>𝑣𝑠</m:t>
                      </m:r>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1</m:t>
                          </m:r>
                        </m:sub>
                      </m:sSub>
                      <m:r>
                        <a:rPr lang="en-IN" i="1">
                          <a:latin typeface="Cambria Math" panose="02040503050406030204" pitchFamily="18" charset="0"/>
                        </a:rPr>
                        <m:t> :</m:t>
                      </m:r>
                      <m:r>
                        <a:rPr lang="en-IN" i="1">
                          <a:latin typeface="Cambria Math" panose="02040503050406030204" pitchFamily="18" charset="0"/>
                        </a:rPr>
                        <m:t>𝐹</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r>
                        <a:rPr lang="en-IN" i="1">
                          <a:latin typeface="Cambria Math" panose="02040503050406030204" pitchFamily="18" charset="0"/>
                        </a:rPr>
                        <m:t>𝐺</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oMath>
                  </m:oMathPara>
                </a14:m>
                <a:endParaRPr lang="en-IN" dirty="0">
                  <a:latin typeface="Footlight MT Light" panose="0204060206030A020304" pitchFamily="18" charset="0"/>
                </a:endParaRPr>
              </a:p>
              <a:p>
                <a:endParaRPr lang="en-IN" dirty="0">
                  <a:latin typeface="Footlight MT Light" panose="0204060206030A020304" pitchFamily="18" charset="0"/>
                </a:endParaRPr>
              </a:p>
              <a:p>
                <a:r>
                  <a:rPr lang="en-IN" dirty="0">
                    <a:latin typeface="Footlight MT Light" panose="0204060206030A020304" pitchFamily="18" charset="0"/>
                  </a:rPr>
                  <a:t>Sample size : </a:t>
                </a:r>
                <a14:m>
                  <m:oMath xmlns:m="http://schemas.openxmlformats.org/officeDocument/2006/math">
                    <m:r>
                      <a:rPr lang="en-IN" i="1">
                        <a:latin typeface="Cambria Math" panose="02040503050406030204" pitchFamily="18" charset="0"/>
                      </a:rPr>
                      <m:t>𝑛</m:t>
                    </m:r>
                    <m:r>
                      <a:rPr lang="en-IN" i="1">
                        <a:latin typeface="Cambria Math" panose="02040503050406030204" pitchFamily="18" charset="0"/>
                      </a:rPr>
                      <m:t>=25, </m:t>
                    </m:r>
                    <m:r>
                      <a:rPr lang="en-IN" i="1">
                        <a:latin typeface="Cambria Math" panose="02040503050406030204" pitchFamily="18" charset="0"/>
                      </a:rPr>
                      <m:t>𝑚</m:t>
                    </m:r>
                    <m:r>
                      <a:rPr lang="en-IN" i="1">
                        <a:latin typeface="Cambria Math" panose="02040503050406030204" pitchFamily="18" charset="0"/>
                      </a:rPr>
                      <m:t>=30</m:t>
                    </m:r>
                  </m:oMath>
                </a14:m>
                <a:endParaRPr lang="en-IN" dirty="0">
                  <a:latin typeface="Footlight MT Light" panose="0204060206030A020304" pitchFamily="18" charset="0"/>
                </a:endParaRPr>
              </a:p>
              <a:p>
                <a:endParaRPr lang="en-IN" dirty="0">
                  <a:latin typeface="Footlight MT Light" panose="0204060206030A020304" pitchFamily="18" charset="0"/>
                </a:endParaRPr>
              </a:p>
              <a:p>
                <a:r>
                  <a:rPr lang="en-IN" dirty="0">
                    <a:latin typeface="Footlight MT Light" panose="0204060206030A020304" pitchFamily="18" charset="0"/>
                  </a:rPr>
                  <a:t>Observation :</a:t>
                </a:r>
              </a:p>
              <a:p>
                <a:r>
                  <a:rPr lang="en-IN" dirty="0">
                    <a:latin typeface="Footlight MT Light" panose="0204060206030A020304" pitchFamily="18" charset="0"/>
                  </a:rPr>
                  <a:t>The histograms corresponding to the Normal, Exponential and Logistic distributions are similar. However, that of the Cauchy distribution is markedly different.</a:t>
                </a:r>
              </a:p>
              <a:p>
                <a:endParaRPr lang="en-IN" dirty="0"/>
              </a:p>
            </p:txBody>
          </p:sp>
        </mc:Choice>
        <mc:Fallback xmlns="">
          <p:sp>
            <p:nvSpPr>
              <p:cNvPr id="3" name="TextBox 2">
                <a:extLst>
                  <a:ext uri="{FF2B5EF4-FFF2-40B4-BE49-F238E27FC236}">
                    <a16:creationId xmlns:a16="http://schemas.microsoft.com/office/drawing/2014/main" id="{63612DCE-4F32-42CD-AF0F-2DF22D17D990}"/>
                  </a:ext>
                </a:extLst>
              </p:cNvPr>
              <p:cNvSpPr txBox="1">
                <a:spLocks noRot="1" noChangeAspect="1" noMove="1" noResize="1" noEditPoints="1" noAdjustHandles="1" noChangeArrowheads="1" noChangeShapeType="1" noTextEdit="1"/>
              </p:cNvSpPr>
              <p:nvPr/>
            </p:nvSpPr>
            <p:spPr>
              <a:xfrm>
                <a:off x="7816456" y="2004170"/>
                <a:ext cx="3910946" cy="3139321"/>
              </a:xfrm>
              <a:prstGeom prst="rect">
                <a:avLst/>
              </a:prstGeom>
              <a:blipFill>
                <a:blip r:embed="rId3"/>
                <a:stretch>
                  <a:fillRect l="-1246" r="-779"/>
                </a:stretch>
              </a:blipFill>
            </p:spPr>
            <p:txBody>
              <a:bodyPr/>
              <a:lstStyle/>
              <a:p>
                <a:r>
                  <a:rPr lang="en-IN">
                    <a:noFill/>
                  </a:rPr>
                  <a:t> </a:t>
                </a:r>
              </a:p>
            </p:txBody>
          </p:sp>
        </mc:Fallback>
      </mc:AlternateContent>
    </p:spTree>
    <p:extLst>
      <p:ext uri="{BB962C8B-B14F-4D97-AF65-F5344CB8AC3E}">
        <p14:creationId xmlns:p14="http://schemas.microsoft.com/office/powerpoint/2010/main" val="918876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12A96EF-A2C1-4579-89B0-BD14E10455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74638"/>
            <a:ext cx="6978256" cy="5691156"/>
          </a:xfr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73C62CE-032A-4B43-835B-1E07A711E7A6}"/>
                  </a:ext>
                </a:extLst>
              </p:cNvPr>
              <p:cNvSpPr txBox="1"/>
              <p:nvPr/>
            </p:nvSpPr>
            <p:spPr>
              <a:xfrm>
                <a:off x="7738943" y="2136338"/>
                <a:ext cx="3920971" cy="31393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0</m:t>
                          </m:r>
                        </m:sub>
                      </m:sSub>
                      <m:r>
                        <a:rPr lang="en-IN" i="1">
                          <a:latin typeface="Cambria Math" panose="02040503050406030204" pitchFamily="18" charset="0"/>
                        </a:rPr>
                        <m:t> :</m:t>
                      </m:r>
                      <m:r>
                        <a:rPr lang="en-IN" i="1">
                          <a:latin typeface="Cambria Math" panose="02040503050406030204" pitchFamily="18" charset="0"/>
                        </a:rPr>
                        <m:t>𝐹</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r>
                        <a:rPr lang="en-IN" i="1">
                          <a:latin typeface="Cambria Math" panose="02040503050406030204" pitchFamily="18" charset="0"/>
                        </a:rPr>
                        <m:t>𝐺</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 </m:t>
                      </m:r>
                      <m:r>
                        <a:rPr lang="en-IN" i="1">
                          <a:latin typeface="Cambria Math" panose="02040503050406030204" pitchFamily="18" charset="0"/>
                        </a:rPr>
                        <m:t>𝑣𝑠</m:t>
                      </m:r>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1</m:t>
                          </m:r>
                        </m:sub>
                      </m:sSub>
                      <m:r>
                        <a:rPr lang="en-IN" i="1">
                          <a:latin typeface="Cambria Math" panose="02040503050406030204" pitchFamily="18" charset="0"/>
                        </a:rPr>
                        <m:t> :</m:t>
                      </m:r>
                      <m:r>
                        <a:rPr lang="en-IN" i="1">
                          <a:latin typeface="Cambria Math" panose="02040503050406030204" pitchFamily="18" charset="0"/>
                        </a:rPr>
                        <m:t>𝐹</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r>
                        <a:rPr lang="en-IN" i="1">
                          <a:latin typeface="Cambria Math" panose="02040503050406030204" pitchFamily="18" charset="0"/>
                        </a:rPr>
                        <m:t>𝐺</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oMath>
                  </m:oMathPara>
                </a14:m>
                <a:endParaRPr lang="en-IN" dirty="0">
                  <a:latin typeface="Footlight MT Light" panose="0204060206030A020304" pitchFamily="18" charset="0"/>
                </a:endParaRPr>
              </a:p>
              <a:p>
                <a:endParaRPr lang="en-IN" dirty="0">
                  <a:latin typeface="Footlight MT Light" panose="0204060206030A020304" pitchFamily="18" charset="0"/>
                </a:endParaRPr>
              </a:p>
              <a:p>
                <a:r>
                  <a:rPr lang="en-IN" dirty="0">
                    <a:latin typeface="Footlight MT Light" panose="0204060206030A020304" pitchFamily="18" charset="0"/>
                  </a:rPr>
                  <a:t>Sample size : </a:t>
                </a:r>
                <a14:m>
                  <m:oMath xmlns:m="http://schemas.openxmlformats.org/officeDocument/2006/math">
                    <m:r>
                      <a:rPr lang="en-IN" i="1">
                        <a:latin typeface="Cambria Math" panose="02040503050406030204" pitchFamily="18" charset="0"/>
                      </a:rPr>
                      <m:t>𝑛</m:t>
                    </m:r>
                    <m:r>
                      <a:rPr lang="en-IN" i="1">
                        <a:latin typeface="Cambria Math" panose="02040503050406030204" pitchFamily="18" charset="0"/>
                      </a:rPr>
                      <m:t>=15, </m:t>
                    </m:r>
                    <m:r>
                      <a:rPr lang="en-IN" i="1">
                        <a:latin typeface="Cambria Math" panose="02040503050406030204" pitchFamily="18" charset="0"/>
                      </a:rPr>
                      <m:t>𝑚</m:t>
                    </m:r>
                    <m:r>
                      <a:rPr lang="en-IN" i="1">
                        <a:latin typeface="Cambria Math" panose="02040503050406030204" pitchFamily="18" charset="0"/>
                      </a:rPr>
                      <m:t>=20</m:t>
                    </m:r>
                  </m:oMath>
                </a14:m>
                <a:endParaRPr lang="en-IN" dirty="0">
                  <a:latin typeface="Footlight MT Light" panose="0204060206030A020304" pitchFamily="18" charset="0"/>
                </a:endParaRPr>
              </a:p>
              <a:p>
                <a:endParaRPr lang="en-IN" dirty="0">
                  <a:latin typeface="Footlight MT Light" panose="0204060206030A020304" pitchFamily="18" charset="0"/>
                </a:endParaRPr>
              </a:p>
              <a:p>
                <a:r>
                  <a:rPr lang="en-IN" dirty="0">
                    <a:latin typeface="Footlight MT Light" panose="0204060206030A020304" pitchFamily="18" charset="0"/>
                  </a:rPr>
                  <a:t>Observation :</a:t>
                </a:r>
              </a:p>
              <a:p>
                <a:r>
                  <a:rPr lang="en-IN" dirty="0">
                    <a:latin typeface="Footlight MT Light" panose="0204060206030A020304" pitchFamily="18" charset="0"/>
                  </a:rPr>
                  <a:t>The histograms corresponding to the Normal, Exponential and Logistic distributions are similar. However, that of the Cauchy distribution is markedly different.</a:t>
                </a:r>
              </a:p>
              <a:p>
                <a:endParaRPr lang="en-IN" dirty="0"/>
              </a:p>
            </p:txBody>
          </p:sp>
        </mc:Choice>
        <mc:Fallback xmlns="">
          <p:sp>
            <p:nvSpPr>
              <p:cNvPr id="3" name="TextBox 2">
                <a:extLst>
                  <a:ext uri="{FF2B5EF4-FFF2-40B4-BE49-F238E27FC236}">
                    <a16:creationId xmlns:a16="http://schemas.microsoft.com/office/drawing/2014/main" id="{373C62CE-032A-4B43-835B-1E07A711E7A6}"/>
                  </a:ext>
                </a:extLst>
              </p:cNvPr>
              <p:cNvSpPr txBox="1">
                <a:spLocks noRot="1" noChangeAspect="1" noMove="1" noResize="1" noEditPoints="1" noAdjustHandles="1" noChangeArrowheads="1" noChangeShapeType="1" noTextEdit="1"/>
              </p:cNvSpPr>
              <p:nvPr/>
            </p:nvSpPr>
            <p:spPr>
              <a:xfrm>
                <a:off x="7738943" y="2136338"/>
                <a:ext cx="3920971" cy="3139321"/>
              </a:xfrm>
              <a:prstGeom prst="rect">
                <a:avLst/>
              </a:prstGeom>
              <a:blipFill>
                <a:blip r:embed="rId3"/>
                <a:stretch>
                  <a:fillRect l="-1400" r="-467"/>
                </a:stretch>
              </a:blipFill>
            </p:spPr>
            <p:txBody>
              <a:bodyPr/>
              <a:lstStyle/>
              <a:p>
                <a:r>
                  <a:rPr lang="en-IN">
                    <a:noFill/>
                  </a:rPr>
                  <a:t> </a:t>
                </a:r>
              </a:p>
            </p:txBody>
          </p:sp>
        </mc:Fallback>
      </mc:AlternateContent>
    </p:spTree>
    <p:extLst>
      <p:ext uri="{BB962C8B-B14F-4D97-AF65-F5344CB8AC3E}">
        <p14:creationId xmlns:p14="http://schemas.microsoft.com/office/powerpoint/2010/main" val="2427353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11A81E-4F96-4D93-939B-09D21A988E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128" y="1166019"/>
            <a:ext cx="3083510" cy="4525962"/>
          </a:xfrm>
        </p:spPr>
      </p:pic>
      <p:pic>
        <p:nvPicPr>
          <p:cNvPr id="7" name="Picture 6">
            <a:extLst>
              <a:ext uri="{FF2B5EF4-FFF2-40B4-BE49-F238E27FC236}">
                <a16:creationId xmlns:a16="http://schemas.microsoft.com/office/drawing/2014/main" id="{061A31C7-A066-4EFA-AF45-D3091E1BB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4638" y="1166019"/>
            <a:ext cx="3083511" cy="454405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7840A40-0E69-41F7-890E-635E6422C5C1}"/>
                  </a:ext>
                </a:extLst>
              </p:cNvPr>
              <p:cNvSpPr txBox="1"/>
              <p:nvPr/>
            </p:nvSpPr>
            <p:spPr>
              <a:xfrm>
                <a:off x="1041648" y="5691981"/>
                <a:ext cx="17666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5</m:t>
                      </m:r>
                      <m:r>
                        <a:rPr lang="en-IN" b="0" i="1" smtClean="0">
                          <a:latin typeface="Cambria Math" panose="02040503050406030204" pitchFamily="18" charset="0"/>
                        </a:rPr>
                        <m:t>,</m:t>
                      </m:r>
                      <m:r>
                        <a:rPr lang="en-IN" b="0" i="1" smtClean="0">
                          <a:latin typeface="Cambria Math" panose="02040503050406030204" pitchFamily="18" charset="0"/>
                        </a:rPr>
                        <m:t>𝑚</m:t>
                      </m:r>
                      <m:r>
                        <a:rPr lang="en-IN" b="0" i="1" smtClean="0">
                          <a:latin typeface="Cambria Math" panose="02040503050406030204" pitchFamily="18" charset="0"/>
                        </a:rPr>
                        <m:t>=</m:t>
                      </m:r>
                      <m:r>
                        <a:rPr lang="en-IN" b="0" i="1" smtClean="0">
                          <a:latin typeface="Cambria Math" panose="02040503050406030204" pitchFamily="18" charset="0"/>
                        </a:rPr>
                        <m:t>10</m:t>
                      </m:r>
                    </m:oMath>
                  </m:oMathPara>
                </a14:m>
                <a:endParaRPr lang="en-IN" dirty="0"/>
              </a:p>
            </p:txBody>
          </p:sp>
        </mc:Choice>
        <mc:Fallback xmlns="">
          <p:sp>
            <p:nvSpPr>
              <p:cNvPr id="8" name="TextBox 7">
                <a:extLst>
                  <a:ext uri="{FF2B5EF4-FFF2-40B4-BE49-F238E27FC236}">
                    <a16:creationId xmlns:a16="http://schemas.microsoft.com/office/drawing/2014/main" id="{47840A40-0E69-41F7-890E-635E6422C5C1}"/>
                  </a:ext>
                </a:extLst>
              </p:cNvPr>
              <p:cNvSpPr txBox="1">
                <a:spLocks noRot="1" noChangeAspect="1" noMove="1" noResize="1" noEditPoints="1" noAdjustHandles="1" noChangeArrowheads="1" noChangeShapeType="1" noTextEdit="1"/>
              </p:cNvSpPr>
              <p:nvPr/>
            </p:nvSpPr>
            <p:spPr>
              <a:xfrm>
                <a:off x="1041648" y="5691981"/>
                <a:ext cx="1766656"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EF2CC62-D931-45EC-B97B-7E9CE1633106}"/>
                  </a:ext>
                </a:extLst>
              </p:cNvPr>
              <p:cNvSpPr txBox="1"/>
              <p:nvPr/>
            </p:nvSpPr>
            <p:spPr>
              <a:xfrm>
                <a:off x="2929631" y="5710077"/>
                <a:ext cx="378649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15</m:t>
                      </m:r>
                      <m:r>
                        <a:rPr lang="en-IN" b="0" i="1" smtClean="0">
                          <a:latin typeface="Cambria Math" panose="02040503050406030204" pitchFamily="18" charset="0"/>
                        </a:rPr>
                        <m:t>,</m:t>
                      </m:r>
                      <m:r>
                        <a:rPr lang="en-IN" b="0" i="1" smtClean="0">
                          <a:latin typeface="Cambria Math" panose="02040503050406030204" pitchFamily="18" charset="0"/>
                        </a:rPr>
                        <m:t>𝑚</m:t>
                      </m:r>
                      <m:r>
                        <a:rPr lang="en-IN" b="0" i="1" smtClean="0">
                          <a:latin typeface="Cambria Math" panose="02040503050406030204" pitchFamily="18" charset="0"/>
                        </a:rPr>
                        <m:t>=</m:t>
                      </m:r>
                      <m:r>
                        <a:rPr lang="en-IN" b="0" i="1" smtClean="0">
                          <a:latin typeface="Cambria Math" panose="02040503050406030204" pitchFamily="18" charset="0"/>
                        </a:rPr>
                        <m:t>20</m:t>
                      </m:r>
                    </m:oMath>
                  </m:oMathPara>
                </a14:m>
                <a:endParaRPr lang="en-IN" dirty="0"/>
              </a:p>
            </p:txBody>
          </p:sp>
        </mc:Choice>
        <mc:Fallback xmlns="">
          <p:sp>
            <p:nvSpPr>
              <p:cNvPr id="9" name="TextBox 8">
                <a:extLst>
                  <a:ext uri="{FF2B5EF4-FFF2-40B4-BE49-F238E27FC236}">
                    <a16:creationId xmlns:a16="http://schemas.microsoft.com/office/drawing/2014/main" id="{0EF2CC62-D931-45EC-B97B-7E9CE1633106}"/>
                  </a:ext>
                </a:extLst>
              </p:cNvPr>
              <p:cNvSpPr txBox="1">
                <a:spLocks noRot="1" noChangeAspect="1" noMove="1" noResize="1" noEditPoints="1" noAdjustHandles="1" noChangeArrowheads="1" noChangeShapeType="1" noTextEdit="1"/>
              </p:cNvSpPr>
              <p:nvPr/>
            </p:nvSpPr>
            <p:spPr>
              <a:xfrm>
                <a:off x="2929631" y="5710077"/>
                <a:ext cx="3786491" cy="369332"/>
              </a:xfrm>
              <a:prstGeom prst="rect">
                <a:avLst/>
              </a:prstGeom>
              <a:blipFill>
                <a:blip r:embed="rId5"/>
                <a:stretch>
                  <a:fillRect/>
                </a:stretch>
              </a:blipFill>
            </p:spPr>
            <p:txBody>
              <a:bodyPr/>
              <a:lstStyle/>
              <a:p>
                <a:r>
                  <a:rPr lang="en-IN">
                    <a:noFill/>
                  </a:rPr>
                  <a:t> </a:t>
                </a:r>
              </a:p>
            </p:txBody>
          </p:sp>
        </mc:Fallback>
      </mc:AlternateContent>
      <p:pic>
        <p:nvPicPr>
          <p:cNvPr id="10" name="Content Placeholder 4">
            <a:extLst>
              <a:ext uri="{FF2B5EF4-FFF2-40B4-BE49-F238E27FC236}">
                <a16:creationId xmlns:a16="http://schemas.microsoft.com/office/drawing/2014/main" id="{228A9D24-2D2D-41CB-B9DE-AA99486861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3962" y="1175067"/>
            <a:ext cx="3083511" cy="4525962"/>
          </a:xfrm>
          <a:prstGeom prst="rect">
            <a:avLst/>
          </a:prstGeom>
        </p:spPr>
      </p:pic>
      <p:pic>
        <p:nvPicPr>
          <p:cNvPr id="11" name="Picture 10">
            <a:extLst>
              <a:ext uri="{FF2B5EF4-FFF2-40B4-BE49-F238E27FC236}">
                <a16:creationId xmlns:a16="http://schemas.microsoft.com/office/drawing/2014/main" id="{86189C9A-EBA4-4F04-BF95-8CBF3933388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7473" y="1175067"/>
            <a:ext cx="2864527" cy="4544059"/>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885D7A4-3B43-454A-B2EB-BDD8571010F2}"/>
                  </a:ext>
                </a:extLst>
              </p:cNvPr>
              <p:cNvSpPr txBox="1"/>
              <p:nvPr/>
            </p:nvSpPr>
            <p:spPr>
              <a:xfrm>
                <a:off x="6716122" y="5701029"/>
                <a:ext cx="189982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25</m:t>
                      </m:r>
                      <m:r>
                        <a:rPr lang="en-IN" b="0" i="1" smtClean="0">
                          <a:latin typeface="Cambria Math" panose="02040503050406030204" pitchFamily="18" charset="0"/>
                        </a:rPr>
                        <m:t>,</m:t>
                      </m:r>
                      <m:r>
                        <a:rPr lang="en-IN" b="0" i="1" smtClean="0">
                          <a:latin typeface="Cambria Math" panose="02040503050406030204" pitchFamily="18" charset="0"/>
                        </a:rPr>
                        <m:t>𝑚</m:t>
                      </m:r>
                      <m:r>
                        <a:rPr lang="en-IN" b="0" i="1" smtClean="0">
                          <a:latin typeface="Cambria Math" panose="02040503050406030204" pitchFamily="18" charset="0"/>
                        </a:rPr>
                        <m:t>=</m:t>
                      </m:r>
                      <m:r>
                        <a:rPr lang="en-IN" b="0" i="1" smtClean="0">
                          <a:latin typeface="Cambria Math" panose="02040503050406030204" pitchFamily="18" charset="0"/>
                        </a:rPr>
                        <m:t>30</m:t>
                      </m:r>
                    </m:oMath>
                  </m:oMathPara>
                </a14:m>
                <a:endParaRPr lang="en-IN" dirty="0"/>
              </a:p>
            </p:txBody>
          </p:sp>
        </mc:Choice>
        <mc:Fallback xmlns="">
          <p:sp>
            <p:nvSpPr>
              <p:cNvPr id="12" name="TextBox 11">
                <a:extLst>
                  <a:ext uri="{FF2B5EF4-FFF2-40B4-BE49-F238E27FC236}">
                    <a16:creationId xmlns:a16="http://schemas.microsoft.com/office/drawing/2014/main" id="{E885D7A4-3B43-454A-B2EB-BDD8571010F2}"/>
                  </a:ext>
                </a:extLst>
              </p:cNvPr>
              <p:cNvSpPr txBox="1">
                <a:spLocks noRot="1" noChangeAspect="1" noMove="1" noResize="1" noEditPoints="1" noAdjustHandles="1" noChangeArrowheads="1" noChangeShapeType="1" noTextEdit="1"/>
              </p:cNvSpPr>
              <p:nvPr/>
            </p:nvSpPr>
            <p:spPr>
              <a:xfrm>
                <a:off x="6716122" y="5701029"/>
                <a:ext cx="1899821" cy="369332"/>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FA5C496-A088-42B7-97CF-EB649F74E904}"/>
                  </a:ext>
                </a:extLst>
              </p:cNvPr>
              <p:cNvSpPr txBox="1"/>
              <p:nvPr/>
            </p:nvSpPr>
            <p:spPr>
              <a:xfrm>
                <a:off x="9910426" y="5691981"/>
                <a:ext cx="1828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35</m:t>
                      </m:r>
                      <m:r>
                        <a:rPr lang="en-IN" b="0" i="1" smtClean="0">
                          <a:latin typeface="Cambria Math" panose="02040503050406030204" pitchFamily="18" charset="0"/>
                        </a:rPr>
                        <m:t>,</m:t>
                      </m:r>
                      <m:r>
                        <a:rPr lang="en-IN" b="0" i="1" smtClean="0">
                          <a:latin typeface="Cambria Math" panose="02040503050406030204" pitchFamily="18" charset="0"/>
                        </a:rPr>
                        <m:t>𝑚</m:t>
                      </m:r>
                      <m:r>
                        <a:rPr lang="en-IN" b="0" i="1" smtClean="0">
                          <a:latin typeface="Cambria Math" panose="02040503050406030204" pitchFamily="18" charset="0"/>
                        </a:rPr>
                        <m:t>=</m:t>
                      </m:r>
                      <m:r>
                        <a:rPr lang="en-IN" b="0" i="1" smtClean="0">
                          <a:latin typeface="Cambria Math" panose="02040503050406030204" pitchFamily="18" charset="0"/>
                        </a:rPr>
                        <m:t>50</m:t>
                      </m:r>
                    </m:oMath>
                  </m:oMathPara>
                </a14:m>
                <a:endParaRPr lang="en-IN" dirty="0"/>
              </a:p>
            </p:txBody>
          </p:sp>
        </mc:Choice>
        <mc:Fallback xmlns="">
          <p:sp>
            <p:nvSpPr>
              <p:cNvPr id="13" name="TextBox 12">
                <a:extLst>
                  <a:ext uri="{FF2B5EF4-FFF2-40B4-BE49-F238E27FC236}">
                    <a16:creationId xmlns:a16="http://schemas.microsoft.com/office/drawing/2014/main" id="{5FA5C496-A088-42B7-97CF-EB649F74E904}"/>
                  </a:ext>
                </a:extLst>
              </p:cNvPr>
              <p:cNvSpPr txBox="1">
                <a:spLocks noRot="1" noChangeAspect="1" noMove="1" noResize="1" noEditPoints="1" noAdjustHandles="1" noChangeArrowheads="1" noChangeShapeType="1" noTextEdit="1"/>
              </p:cNvSpPr>
              <p:nvPr/>
            </p:nvSpPr>
            <p:spPr>
              <a:xfrm>
                <a:off x="9910426" y="5691981"/>
                <a:ext cx="1828800" cy="369332"/>
              </a:xfrm>
              <a:prstGeom prst="rect">
                <a:avLst/>
              </a:prstGeom>
              <a:blipFill>
                <a:blip r:embed="rId9"/>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824695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9242BA6C-8925-4683-BFDC-329BF0E78700}"/>
                  </a:ext>
                </a:extLst>
              </p:cNvPr>
              <p:cNvGraphicFramePr>
                <a:graphicFrameLocks noGrp="1"/>
              </p:cNvGraphicFramePr>
              <p:nvPr>
                <p:ph idx="1"/>
                <p:extLst>
                  <p:ext uri="{D42A27DB-BD31-4B8C-83A1-F6EECF244321}">
                    <p14:modId xmlns:p14="http://schemas.microsoft.com/office/powerpoint/2010/main" val="1433245932"/>
                  </p:ext>
                </p:extLst>
              </p:nvPr>
            </p:nvGraphicFramePr>
            <p:xfrm>
              <a:off x="278907" y="1793289"/>
              <a:ext cx="11714827" cy="3473509"/>
            </p:xfrm>
            <a:graphic>
              <a:graphicData uri="http://schemas.openxmlformats.org/drawingml/2006/table">
                <a:tbl>
                  <a:tblPr firstRow="1" bandRow="1">
                    <a:tableStyleId>{5C22544A-7EE6-4342-B048-85BDC9FD1C3A}</a:tableStyleId>
                  </a:tblPr>
                  <a:tblGrid>
                    <a:gridCol w="1653882">
                      <a:extLst>
                        <a:ext uri="{9D8B030D-6E8A-4147-A177-3AD203B41FA5}">
                          <a16:colId xmlns:a16="http://schemas.microsoft.com/office/drawing/2014/main" val="228220234"/>
                        </a:ext>
                      </a:extLst>
                    </a:gridCol>
                    <a:gridCol w="1653882">
                      <a:extLst>
                        <a:ext uri="{9D8B030D-6E8A-4147-A177-3AD203B41FA5}">
                          <a16:colId xmlns:a16="http://schemas.microsoft.com/office/drawing/2014/main" val="824531526"/>
                        </a:ext>
                      </a:extLst>
                    </a:gridCol>
                    <a:gridCol w="1799910">
                      <a:extLst>
                        <a:ext uri="{9D8B030D-6E8A-4147-A177-3AD203B41FA5}">
                          <a16:colId xmlns:a16="http://schemas.microsoft.com/office/drawing/2014/main" val="951068210"/>
                        </a:ext>
                      </a:extLst>
                    </a:gridCol>
                    <a:gridCol w="1507854">
                      <a:extLst>
                        <a:ext uri="{9D8B030D-6E8A-4147-A177-3AD203B41FA5}">
                          <a16:colId xmlns:a16="http://schemas.microsoft.com/office/drawing/2014/main" val="2161926481"/>
                        </a:ext>
                      </a:extLst>
                    </a:gridCol>
                    <a:gridCol w="1746853">
                      <a:extLst>
                        <a:ext uri="{9D8B030D-6E8A-4147-A177-3AD203B41FA5}">
                          <a16:colId xmlns:a16="http://schemas.microsoft.com/office/drawing/2014/main" val="3593607548"/>
                        </a:ext>
                      </a:extLst>
                    </a:gridCol>
                    <a:gridCol w="1560911">
                      <a:extLst>
                        <a:ext uri="{9D8B030D-6E8A-4147-A177-3AD203B41FA5}">
                          <a16:colId xmlns:a16="http://schemas.microsoft.com/office/drawing/2014/main" val="3350619730"/>
                        </a:ext>
                      </a:extLst>
                    </a:gridCol>
                    <a:gridCol w="1791535">
                      <a:extLst>
                        <a:ext uri="{9D8B030D-6E8A-4147-A177-3AD203B41FA5}">
                          <a16:colId xmlns:a16="http://schemas.microsoft.com/office/drawing/2014/main" val="3151723218"/>
                        </a:ext>
                      </a:extLst>
                    </a:gridCol>
                  </a:tblGrid>
                  <a:tr h="913189">
                    <a:tc>
                      <a:txBody>
                        <a:bodyPr/>
                        <a:lstStyle/>
                        <a:p>
                          <a:r>
                            <a:rPr lang="en-IN" dirty="0"/>
                            <a:t>SAMPLE </a:t>
                          </a:r>
                        </a:p>
                        <a:p>
                          <a:r>
                            <a:rPr lang="en-IN" dirty="0"/>
                            <a:t>SIZE</a:t>
                          </a:r>
                        </a:p>
                      </a:txBody>
                      <a:tcPr/>
                    </a:tc>
                    <a:tc>
                      <a:txBody>
                        <a:bodyPr/>
                        <a:lstStyle/>
                        <a:p>
                          <a:r>
                            <a:rPr lang="en-IN" dirty="0"/>
                            <a:t>NORMAL vs</a:t>
                          </a:r>
                        </a:p>
                        <a:p>
                          <a:r>
                            <a:rPr lang="en-IN" dirty="0"/>
                            <a:t>CAUCHY</a:t>
                          </a:r>
                        </a:p>
                      </a:txBody>
                      <a:tcPr/>
                    </a:tc>
                    <a:tc>
                      <a:txBody>
                        <a:bodyPr/>
                        <a:lstStyle/>
                        <a:p>
                          <a:r>
                            <a:rPr lang="en-IN" dirty="0"/>
                            <a:t>NORMAL vs</a:t>
                          </a:r>
                        </a:p>
                        <a:p>
                          <a:r>
                            <a:rPr lang="en-IN" dirty="0"/>
                            <a:t>EXPONENTIAL</a:t>
                          </a:r>
                        </a:p>
                      </a:txBody>
                      <a:tcPr/>
                    </a:tc>
                    <a:tc>
                      <a:txBody>
                        <a:bodyPr/>
                        <a:lstStyle/>
                        <a:p>
                          <a:r>
                            <a:rPr lang="en-IN" dirty="0"/>
                            <a:t>NORMAL vs</a:t>
                          </a:r>
                        </a:p>
                        <a:p>
                          <a:r>
                            <a:rPr lang="en-IN" dirty="0"/>
                            <a:t>LOGISTIC</a:t>
                          </a:r>
                        </a:p>
                      </a:txBody>
                      <a:tcPr/>
                    </a:tc>
                    <a:tc>
                      <a:txBody>
                        <a:bodyPr/>
                        <a:lstStyle/>
                        <a:p>
                          <a:r>
                            <a:rPr lang="en-IN" dirty="0"/>
                            <a:t>CAUCHY vs</a:t>
                          </a:r>
                        </a:p>
                        <a:p>
                          <a:r>
                            <a:rPr lang="en-IN" dirty="0"/>
                            <a:t>EXPONENTIAL</a:t>
                          </a:r>
                        </a:p>
                      </a:txBody>
                      <a:tcPr/>
                    </a:tc>
                    <a:tc>
                      <a:txBody>
                        <a:bodyPr/>
                        <a:lstStyle/>
                        <a:p>
                          <a:r>
                            <a:rPr lang="en-IN" dirty="0"/>
                            <a:t>CAUCHY vs</a:t>
                          </a:r>
                        </a:p>
                        <a:p>
                          <a:r>
                            <a:rPr lang="en-IN" dirty="0"/>
                            <a:t>LOGISTIC</a:t>
                          </a:r>
                        </a:p>
                      </a:txBody>
                      <a:tcPr/>
                    </a:tc>
                    <a:tc>
                      <a:txBody>
                        <a:bodyPr/>
                        <a:lstStyle/>
                        <a:p>
                          <a:r>
                            <a:rPr lang="en-IN" dirty="0"/>
                            <a:t>LOGISTIC vs</a:t>
                          </a:r>
                        </a:p>
                        <a:p>
                          <a:r>
                            <a:rPr lang="en-IN" dirty="0"/>
                            <a:t>EXPONENTIAL</a:t>
                          </a:r>
                        </a:p>
                      </a:txBody>
                      <a:tcPr/>
                    </a:tc>
                    <a:extLst>
                      <a:ext uri="{0D108BD9-81ED-4DB2-BD59-A6C34878D82A}">
                        <a16:rowId xmlns:a16="http://schemas.microsoft.com/office/drawing/2014/main" val="239421047"/>
                      </a:ext>
                    </a:extLst>
                  </a:tr>
                  <a:tr h="370349">
                    <a:tc>
                      <a:txBody>
                        <a:bodyPr/>
                        <a:lstStyle/>
                        <a:p>
                          <a:r>
                            <a:rPr lang="en-IN" dirty="0"/>
                            <a:t>n=5</a:t>
                          </a:r>
                        </a:p>
                        <a:p>
                          <a:r>
                            <a:rPr lang="en-IN" dirty="0"/>
                            <a:t>m=10</a:t>
                          </a:r>
                        </a:p>
                      </a:txBody>
                      <a:tcPr/>
                    </a:tc>
                    <a:tc>
                      <a:txBody>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9.31</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−7</m:t>
                                    </m:r>
                                  </m:sup>
                                </m:sSup>
                              </m:oMath>
                            </m:oMathPara>
                          </a14:m>
                          <a:endParaRPr lang="en-IN" b="0" dirty="0">
                            <a:ea typeface="Cambria Math" panose="02040503050406030204" pitchFamily="18" charset="0"/>
                          </a:endParaRPr>
                        </a:p>
                        <a:p>
                          <a:endParaRPr lang="en-IN" dirty="0"/>
                        </a:p>
                      </a:txBody>
                      <a:tcPr/>
                    </a:tc>
                    <a:tc>
                      <a:txBody>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1.19</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−2</m:t>
                                    </m:r>
                                  </m:sup>
                                </m:sSup>
                              </m:oMath>
                            </m:oMathPara>
                          </a14:m>
                          <a:endParaRPr lang="en-IN" b="0" dirty="0">
                            <a:ea typeface="Cambria Math" panose="02040503050406030204" pitchFamily="18" charset="0"/>
                          </a:endParaRPr>
                        </a:p>
                        <a:p>
                          <a:endParaRPr lang="en-IN" dirty="0"/>
                        </a:p>
                      </a:txBody>
                      <a:tcPr/>
                    </a:tc>
                    <a:tc>
                      <a:txBody>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1.17</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−9</m:t>
                                    </m:r>
                                  </m:sup>
                                </m:sSup>
                              </m:oMath>
                            </m:oMathPara>
                          </a14:m>
                          <a:endParaRPr lang="en-IN" b="0" dirty="0">
                            <a:ea typeface="Cambria Math" panose="02040503050406030204" pitchFamily="18" charset="0"/>
                          </a:endParaRPr>
                        </a:p>
                        <a:p>
                          <a:endParaRPr lang="en-IN" dirty="0"/>
                        </a:p>
                      </a:txBody>
                      <a:tcPr/>
                    </a:tc>
                    <a:tc>
                      <a:txBody>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9.32</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−1</m:t>
                                    </m:r>
                                  </m:sup>
                                </m:sSup>
                              </m:oMath>
                            </m:oMathPara>
                          </a14:m>
                          <a:endParaRPr lang="en-IN" b="0" dirty="0">
                            <a:ea typeface="Cambria Math" panose="02040503050406030204" pitchFamily="18" charset="0"/>
                          </a:endParaRPr>
                        </a:p>
                        <a:p>
                          <a:endParaRPr lang="en-IN" dirty="0"/>
                        </a:p>
                      </a:txBody>
                      <a:tcPr/>
                    </a:tc>
                    <a:tc>
                      <a:txBody>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1.96</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−6</m:t>
                                    </m:r>
                                  </m:sup>
                                </m:sSup>
                              </m:oMath>
                            </m:oMathPara>
                          </a14:m>
                          <a:endParaRPr lang="en-IN" b="0" dirty="0">
                            <a:ea typeface="Cambria Math" panose="02040503050406030204" pitchFamily="18" charset="0"/>
                          </a:endParaRPr>
                        </a:p>
                        <a:p>
                          <a:endParaRPr lang="en-IN" dirty="0"/>
                        </a:p>
                      </a:txBody>
                      <a:tcPr/>
                    </a:tc>
                    <a:tc>
                      <a:txBody>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1.63</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−2</m:t>
                                    </m:r>
                                  </m:sup>
                                </m:sSup>
                              </m:oMath>
                            </m:oMathPara>
                          </a14:m>
                          <a:endParaRPr lang="en-IN" b="0" dirty="0">
                            <a:ea typeface="Cambria Math" panose="02040503050406030204" pitchFamily="18" charset="0"/>
                          </a:endParaRPr>
                        </a:p>
                        <a:p>
                          <a:endParaRPr lang="en-IN" dirty="0"/>
                        </a:p>
                      </a:txBody>
                      <a:tcPr/>
                    </a:tc>
                    <a:extLst>
                      <a:ext uri="{0D108BD9-81ED-4DB2-BD59-A6C34878D82A}">
                        <a16:rowId xmlns:a16="http://schemas.microsoft.com/office/drawing/2014/main" val="758639141"/>
                      </a:ext>
                    </a:extLst>
                  </a:tr>
                  <a:tr h="370349">
                    <a:tc>
                      <a:txBody>
                        <a:bodyPr/>
                        <a:lstStyle/>
                        <a:p>
                          <a:r>
                            <a:rPr lang="en-IN" dirty="0"/>
                            <a:t>n=15</a:t>
                          </a:r>
                        </a:p>
                        <a:p>
                          <a:r>
                            <a:rPr lang="en-IN" dirty="0"/>
                            <a:t>m=20</a:t>
                          </a:r>
                        </a:p>
                      </a:txBody>
                      <a:tcPr/>
                    </a:tc>
                    <a:tc>
                      <a:txBody>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5.73</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−13</m:t>
                                    </m:r>
                                  </m:sup>
                                </m:sSup>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3.39</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−1</m:t>
                                    </m:r>
                                  </m:sup>
                                </m:sSup>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9.17</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−11</m:t>
                                    </m:r>
                                  </m:sup>
                                </m:sSup>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9.99</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−1</m:t>
                                    </m:r>
                                  </m:sup>
                                </m:sSup>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4.92</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−13</m:t>
                                    </m:r>
                                  </m:sup>
                                </m:sSup>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5.60</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−1</m:t>
                                    </m:r>
                                  </m:sup>
                                </m:sSup>
                              </m:oMath>
                            </m:oMathPara>
                          </a14:m>
                          <a:endParaRPr lang="en-IN" dirty="0"/>
                        </a:p>
                      </a:txBody>
                      <a:tcPr/>
                    </a:tc>
                    <a:extLst>
                      <a:ext uri="{0D108BD9-81ED-4DB2-BD59-A6C34878D82A}">
                        <a16:rowId xmlns:a16="http://schemas.microsoft.com/office/drawing/2014/main" val="2138014686"/>
                      </a:ext>
                    </a:extLst>
                  </a:tr>
                  <a:tr h="370349">
                    <a:tc>
                      <a:txBody>
                        <a:bodyPr/>
                        <a:lstStyle/>
                        <a:p>
                          <a:r>
                            <a:rPr lang="en-IN" dirty="0"/>
                            <a:t>n=25</a:t>
                          </a:r>
                        </a:p>
                        <a:p>
                          <a:r>
                            <a:rPr lang="en-IN" dirty="0"/>
                            <a:t>m=30</a:t>
                          </a:r>
                        </a:p>
                      </a:txBody>
                      <a:tcPr/>
                    </a:tc>
                    <a:tc>
                      <a:txBody>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4.21</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−15</m:t>
                                    </m:r>
                                  </m:sup>
                                </m:sSup>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7.27</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−1</m:t>
                                    </m:r>
                                  </m:sup>
                                </m:sSup>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6.67</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−13</m:t>
                                    </m:r>
                                  </m:sup>
                                </m:sSup>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4.96</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−1</m:t>
                                    </m:r>
                                  </m:sup>
                                </m:sSup>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4.92</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−13</m:t>
                                    </m:r>
                                  </m:sup>
                                </m:sSup>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7.11</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−1</m:t>
                                    </m:r>
                                  </m:sup>
                                </m:sSup>
                              </m:oMath>
                            </m:oMathPara>
                          </a14:m>
                          <a:endParaRPr lang="en-IN" dirty="0"/>
                        </a:p>
                      </a:txBody>
                      <a:tcPr/>
                    </a:tc>
                    <a:extLst>
                      <a:ext uri="{0D108BD9-81ED-4DB2-BD59-A6C34878D82A}">
                        <a16:rowId xmlns:a16="http://schemas.microsoft.com/office/drawing/2014/main" val="1419511623"/>
                      </a:ext>
                    </a:extLst>
                  </a:tr>
                  <a:tr h="370349">
                    <a:tc>
                      <a:txBody>
                        <a:bodyPr/>
                        <a:lstStyle/>
                        <a:p>
                          <a:r>
                            <a:rPr lang="en-IN" dirty="0"/>
                            <a:t>n=35</a:t>
                          </a:r>
                        </a:p>
                        <a:p>
                          <a:r>
                            <a:rPr lang="en-IN" dirty="0"/>
                            <a:t>m=50</a:t>
                          </a:r>
                        </a:p>
                      </a:txBody>
                      <a:tcPr/>
                    </a:tc>
                    <a:tc>
                      <a:txBody>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7.94</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−9</m:t>
                                    </m:r>
                                  </m:sup>
                                </m:sSup>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2.49</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−1</m:t>
                                    </m:r>
                                  </m:sup>
                                </m:sSup>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1.91</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−12</m:t>
                                    </m:r>
                                  </m:sup>
                                </m:sSup>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8.07</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−1</m:t>
                                    </m:r>
                                  </m:sup>
                                </m:sSup>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4.08</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−10</m:t>
                                    </m:r>
                                  </m:sup>
                                </m:sSup>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2.81</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−1</m:t>
                                    </m:r>
                                  </m:sup>
                                </m:sSup>
                              </m:oMath>
                            </m:oMathPara>
                          </a14:m>
                          <a:endParaRPr lang="en-IN" dirty="0"/>
                        </a:p>
                      </a:txBody>
                      <a:tcPr/>
                    </a:tc>
                    <a:extLst>
                      <a:ext uri="{0D108BD9-81ED-4DB2-BD59-A6C34878D82A}">
                        <a16:rowId xmlns:a16="http://schemas.microsoft.com/office/drawing/2014/main" val="2805235840"/>
                      </a:ext>
                    </a:extLst>
                  </a:tr>
                </a:tbl>
              </a:graphicData>
            </a:graphic>
          </p:graphicFrame>
        </mc:Choice>
        <mc:Fallback xmlns="">
          <p:graphicFrame>
            <p:nvGraphicFramePr>
              <p:cNvPr id="4" name="Table 4">
                <a:extLst>
                  <a:ext uri="{FF2B5EF4-FFF2-40B4-BE49-F238E27FC236}">
                    <a16:creationId xmlns:a16="http://schemas.microsoft.com/office/drawing/2014/main" id="{9242BA6C-8925-4683-BFDC-329BF0E78700}"/>
                  </a:ext>
                </a:extLst>
              </p:cNvPr>
              <p:cNvGraphicFramePr>
                <a:graphicFrameLocks noGrp="1"/>
              </p:cNvGraphicFramePr>
              <p:nvPr>
                <p:ph idx="1"/>
                <p:extLst>
                  <p:ext uri="{D42A27DB-BD31-4B8C-83A1-F6EECF244321}">
                    <p14:modId xmlns:p14="http://schemas.microsoft.com/office/powerpoint/2010/main" val="1433245932"/>
                  </p:ext>
                </p:extLst>
              </p:nvPr>
            </p:nvGraphicFramePr>
            <p:xfrm>
              <a:off x="278907" y="1793289"/>
              <a:ext cx="11714827" cy="3473509"/>
            </p:xfrm>
            <a:graphic>
              <a:graphicData uri="http://schemas.openxmlformats.org/drawingml/2006/table">
                <a:tbl>
                  <a:tblPr firstRow="1" bandRow="1">
                    <a:tableStyleId>{5C22544A-7EE6-4342-B048-85BDC9FD1C3A}</a:tableStyleId>
                  </a:tblPr>
                  <a:tblGrid>
                    <a:gridCol w="1653882">
                      <a:extLst>
                        <a:ext uri="{9D8B030D-6E8A-4147-A177-3AD203B41FA5}">
                          <a16:colId xmlns:a16="http://schemas.microsoft.com/office/drawing/2014/main" val="228220234"/>
                        </a:ext>
                      </a:extLst>
                    </a:gridCol>
                    <a:gridCol w="1653882">
                      <a:extLst>
                        <a:ext uri="{9D8B030D-6E8A-4147-A177-3AD203B41FA5}">
                          <a16:colId xmlns:a16="http://schemas.microsoft.com/office/drawing/2014/main" val="824531526"/>
                        </a:ext>
                      </a:extLst>
                    </a:gridCol>
                    <a:gridCol w="1799910">
                      <a:extLst>
                        <a:ext uri="{9D8B030D-6E8A-4147-A177-3AD203B41FA5}">
                          <a16:colId xmlns:a16="http://schemas.microsoft.com/office/drawing/2014/main" val="951068210"/>
                        </a:ext>
                      </a:extLst>
                    </a:gridCol>
                    <a:gridCol w="1507854">
                      <a:extLst>
                        <a:ext uri="{9D8B030D-6E8A-4147-A177-3AD203B41FA5}">
                          <a16:colId xmlns:a16="http://schemas.microsoft.com/office/drawing/2014/main" val="2161926481"/>
                        </a:ext>
                      </a:extLst>
                    </a:gridCol>
                    <a:gridCol w="1746853">
                      <a:extLst>
                        <a:ext uri="{9D8B030D-6E8A-4147-A177-3AD203B41FA5}">
                          <a16:colId xmlns:a16="http://schemas.microsoft.com/office/drawing/2014/main" val="3593607548"/>
                        </a:ext>
                      </a:extLst>
                    </a:gridCol>
                    <a:gridCol w="1560911">
                      <a:extLst>
                        <a:ext uri="{9D8B030D-6E8A-4147-A177-3AD203B41FA5}">
                          <a16:colId xmlns:a16="http://schemas.microsoft.com/office/drawing/2014/main" val="3350619730"/>
                        </a:ext>
                      </a:extLst>
                    </a:gridCol>
                    <a:gridCol w="1791535">
                      <a:extLst>
                        <a:ext uri="{9D8B030D-6E8A-4147-A177-3AD203B41FA5}">
                          <a16:colId xmlns:a16="http://schemas.microsoft.com/office/drawing/2014/main" val="3151723218"/>
                        </a:ext>
                      </a:extLst>
                    </a:gridCol>
                  </a:tblGrid>
                  <a:tr h="913189">
                    <a:tc>
                      <a:txBody>
                        <a:bodyPr/>
                        <a:lstStyle/>
                        <a:p>
                          <a:r>
                            <a:rPr lang="en-IN" dirty="0"/>
                            <a:t>SAMPLE </a:t>
                          </a:r>
                        </a:p>
                        <a:p>
                          <a:r>
                            <a:rPr lang="en-IN" dirty="0"/>
                            <a:t>SIZE</a:t>
                          </a:r>
                        </a:p>
                      </a:txBody>
                      <a:tcPr/>
                    </a:tc>
                    <a:tc>
                      <a:txBody>
                        <a:bodyPr/>
                        <a:lstStyle/>
                        <a:p>
                          <a:r>
                            <a:rPr lang="en-IN" dirty="0"/>
                            <a:t>NORMAL vs</a:t>
                          </a:r>
                        </a:p>
                        <a:p>
                          <a:r>
                            <a:rPr lang="en-IN" dirty="0"/>
                            <a:t>CAUCHY</a:t>
                          </a:r>
                        </a:p>
                      </a:txBody>
                      <a:tcPr/>
                    </a:tc>
                    <a:tc>
                      <a:txBody>
                        <a:bodyPr/>
                        <a:lstStyle/>
                        <a:p>
                          <a:r>
                            <a:rPr lang="en-IN" dirty="0"/>
                            <a:t>NORMAL vs</a:t>
                          </a:r>
                        </a:p>
                        <a:p>
                          <a:r>
                            <a:rPr lang="en-IN" dirty="0"/>
                            <a:t>EXPONENTIAL</a:t>
                          </a:r>
                        </a:p>
                      </a:txBody>
                      <a:tcPr/>
                    </a:tc>
                    <a:tc>
                      <a:txBody>
                        <a:bodyPr/>
                        <a:lstStyle/>
                        <a:p>
                          <a:r>
                            <a:rPr lang="en-IN" dirty="0"/>
                            <a:t>NORMAL vs</a:t>
                          </a:r>
                        </a:p>
                        <a:p>
                          <a:r>
                            <a:rPr lang="en-IN" dirty="0"/>
                            <a:t>LOGISTIC</a:t>
                          </a:r>
                        </a:p>
                      </a:txBody>
                      <a:tcPr/>
                    </a:tc>
                    <a:tc>
                      <a:txBody>
                        <a:bodyPr/>
                        <a:lstStyle/>
                        <a:p>
                          <a:r>
                            <a:rPr lang="en-IN" dirty="0"/>
                            <a:t>CAUCHY vs</a:t>
                          </a:r>
                        </a:p>
                        <a:p>
                          <a:r>
                            <a:rPr lang="en-IN" dirty="0"/>
                            <a:t>EXPONENTIAL</a:t>
                          </a:r>
                        </a:p>
                      </a:txBody>
                      <a:tcPr/>
                    </a:tc>
                    <a:tc>
                      <a:txBody>
                        <a:bodyPr/>
                        <a:lstStyle/>
                        <a:p>
                          <a:r>
                            <a:rPr lang="en-IN" dirty="0"/>
                            <a:t>CAUCHY vs</a:t>
                          </a:r>
                        </a:p>
                        <a:p>
                          <a:r>
                            <a:rPr lang="en-IN" dirty="0"/>
                            <a:t>LOGISTIC</a:t>
                          </a:r>
                        </a:p>
                      </a:txBody>
                      <a:tcPr/>
                    </a:tc>
                    <a:tc>
                      <a:txBody>
                        <a:bodyPr/>
                        <a:lstStyle/>
                        <a:p>
                          <a:r>
                            <a:rPr lang="en-IN" dirty="0"/>
                            <a:t>LOGISTIC vs</a:t>
                          </a:r>
                        </a:p>
                        <a:p>
                          <a:r>
                            <a:rPr lang="en-IN" dirty="0"/>
                            <a:t>EXPONENTIAL</a:t>
                          </a:r>
                        </a:p>
                      </a:txBody>
                      <a:tcPr/>
                    </a:tc>
                    <a:extLst>
                      <a:ext uri="{0D108BD9-81ED-4DB2-BD59-A6C34878D82A}">
                        <a16:rowId xmlns:a16="http://schemas.microsoft.com/office/drawing/2014/main" val="239421047"/>
                      </a:ext>
                    </a:extLst>
                  </a:tr>
                  <a:tr h="640080">
                    <a:tc>
                      <a:txBody>
                        <a:bodyPr/>
                        <a:lstStyle/>
                        <a:p>
                          <a:r>
                            <a:rPr lang="en-IN" dirty="0"/>
                            <a:t>n=5</a:t>
                          </a:r>
                        </a:p>
                        <a:p>
                          <a:r>
                            <a:rPr lang="en-IN" dirty="0"/>
                            <a:t>m=10</a:t>
                          </a:r>
                        </a:p>
                      </a:txBody>
                      <a:tcPr/>
                    </a:tc>
                    <a:tc>
                      <a:txBody>
                        <a:bodyPr/>
                        <a:lstStyle/>
                        <a:p>
                          <a:endParaRPr lang="en-US"/>
                        </a:p>
                      </a:txBody>
                      <a:tcPr>
                        <a:blipFill>
                          <a:blip r:embed="rId2"/>
                          <a:stretch>
                            <a:fillRect l="-100000" t="-147619" r="-508824" b="-315238"/>
                          </a:stretch>
                        </a:blipFill>
                      </a:tcPr>
                    </a:tc>
                    <a:tc>
                      <a:txBody>
                        <a:bodyPr/>
                        <a:lstStyle/>
                        <a:p>
                          <a:endParaRPr lang="en-US"/>
                        </a:p>
                      </a:txBody>
                      <a:tcPr>
                        <a:blipFill>
                          <a:blip r:embed="rId2"/>
                          <a:stretch>
                            <a:fillRect l="-184407" t="-147619" r="-369153" b="-315238"/>
                          </a:stretch>
                        </a:blipFill>
                      </a:tcPr>
                    </a:tc>
                    <a:tc>
                      <a:txBody>
                        <a:bodyPr/>
                        <a:lstStyle/>
                        <a:p>
                          <a:endParaRPr lang="en-US"/>
                        </a:p>
                      </a:txBody>
                      <a:tcPr>
                        <a:blipFill>
                          <a:blip r:embed="rId2"/>
                          <a:stretch>
                            <a:fillRect l="-338306" t="-147619" r="-339113" b="-315238"/>
                          </a:stretch>
                        </a:blipFill>
                      </a:tcPr>
                    </a:tc>
                    <a:tc>
                      <a:txBody>
                        <a:bodyPr/>
                        <a:lstStyle/>
                        <a:p>
                          <a:endParaRPr lang="en-US"/>
                        </a:p>
                      </a:txBody>
                      <a:tcPr>
                        <a:blipFill>
                          <a:blip r:embed="rId2"/>
                          <a:stretch>
                            <a:fillRect l="-378746" t="-147619" r="-193031" b="-315238"/>
                          </a:stretch>
                        </a:blipFill>
                      </a:tcPr>
                    </a:tc>
                    <a:tc>
                      <a:txBody>
                        <a:bodyPr/>
                        <a:lstStyle/>
                        <a:p>
                          <a:endParaRPr lang="en-US"/>
                        </a:p>
                      </a:txBody>
                      <a:tcPr>
                        <a:blipFill>
                          <a:blip r:embed="rId2"/>
                          <a:stretch>
                            <a:fillRect l="-536719" t="-147619" r="-116406" b="-315238"/>
                          </a:stretch>
                        </a:blipFill>
                      </a:tcPr>
                    </a:tc>
                    <a:tc>
                      <a:txBody>
                        <a:bodyPr/>
                        <a:lstStyle/>
                        <a:p>
                          <a:endParaRPr lang="en-US"/>
                        </a:p>
                      </a:txBody>
                      <a:tcPr>
                        <a:blipFill>
                          <a:blip r:embed="rId2"/>
                          <a:stretch>
                            <a:fillRect l="-554422" t="-147619" r="-1361" b="-315238"/>
                          </a:stretch>
                        </a:blipFill>
                      </a:tcPr>
                    </a:tc>
                    <a:extLst>
                      <a:ext uri="{0D108BD9-81ED-4DB2-BD59-A6C34878D82A}">
                        <a16:rowId xmlns:a16="http://schemas.microsoft.com/office/drawing/2014/main" val="758639141"/>
                      </a:ext>
                    </a:extLst>
                  </a:tr>
                  <a:tr h="640080">
                    <a:tc>
                      <a:txBody>
                        <a:bodyPr/>
                        <a:lstStyle/>
                        <a:p>
                          <a:r>
                            <a:rPr lang="en-IN" dirty="0"/>
                            <a:t>n=15</a:t>
                          </a:r>
                        </a:p>
                        <a:p>
                          <a:r>
                            <a:rPr lang="en-IN" dirty="0"/>
                            <a:t>m=20</a:t>
                          </a:r>
                        </a:p>
                      </a:txBody>
                      <a:tcPr/>
                    </a:tc>
                    <a:tc>
                      <a:txBody>
                        <a:bodyPr/>
                        <a:lstStyle/>
                        <a:p>
                          <a:endParaRPr lang="en-US"/>
                        </a:p>
                      </a:txBody>
                      <a:tcPr>
                        <a:blipFill>
                          <a:blip r:embed="rId2"/>
                          <a:stretch>
                            <a:fillRect l="-100000" t="-247619" r="-508824" b="-215238"/>
                          </a:stretch>
                        </a:blipFill>
                      </a:tcPr>
                    </a:tc>
                    <a:tc>
                      <a:txBody>
                        <a:bodyPr/>
                        <a:lstStyle/>
                        <a:p>
                          <a:endParaRPr lang="en-US"/>
                        </a:p>
                      </a:txBody>
                      <a:tcPr>
                        <a:blipFill>
                          <a:blip r:embed="rId2"/>
                          <a:stretch>
                            <a:fillRect l="-184407" t="-247619" r="-369153" b="-215238"/>
                          </a:stretch>
                        </a:blipFill>
                      </a:tcPr>
                    </a:tc>
                    <a:tc>
                      <a:txBody>
                        <a:bodyPr/>
                        <a:lstStyle/>
                        <a:p>
                          <a:endParaRPr lang="en-US"/>
                        </a:p>
                      </a:txBody>
                      <a:tcPr>
                        <a:blipFill>
                          <a:blip r:embed="rId2"/>
                          <a:stretch>
                            <a:fillRect l="-338306" t="-247619" r="-339113" b="-215238"/>
                          </a:stretch>
                        </a:blipFill>
                      </a:tcPr>
                    </a:tc>
                    <a:tc>
                      <a:txBody>
                        <a:bodyPr/>
                        <a:lstStyle/>
                        <a:p>
                          <a:endParaRPr lang="en-US"/>
                        </a:p>
                      </a:txBody>
                      <a:tcPr>
                        <a:blipFill>
                          <a:blip r:embed="rId2"/>
                          <a:stretch>
                            <a:fillRect l="-378746" t="-247619" r="-193031" b="-215238"/>
                          </a:stretch>
                        </a:blipFill>
                      </a:tcPr>
                    </a:tc>
                    <a:tc>
                      <a:txBody>
                        <a:bodyPr/>
                        <a:lstStyle/>
                        <a:p>
                          <a:endParaRPr lang="en-US"/>
                        </a:p>
                      </a:txBody>
                      <a:tcPr>
                        <a:blipFill>
                          <a:blip r:embed="rId2"/>
                          <a:stretch>
                            <a:fillRect l="-536719" t="-247619" r="-116406" b="-215238"/>
                          </a:stretch>
                        </a:blipFill>
                      </a:tcPr>
                    </a:tc>
                    <a:tc>
                      <a:txBody>
                        <a:bodyPr/>
                        <a:lstStyle/>
                        <a:p>
                          <a:endParaRPr lang="en-US"/>
                        </a:p>
                      </a:txBody>
                      <a:tcPr>
                        <a:blipFill>
                          <a:blip r:embed="rId2"/>
                          <a:stretch>
                            <a:fillRect l="-554422" t="-247619" r="-1361" b="-215238"/>
                          </a:stretch>
                        </a:blipFill>
                      </a:tcPr>
                    </a:tc>
                    <a:extLst>
                      <a:ext uri="{0D108BD9-81ED-4DB2-BD59-A6C34878D82A}">
                        <a16:rowId xmlns:a16="http://schemas.microsoft.com/office/drawing/2014/main" val="2138014686"/>
                      </a:ext>
                    </a:extLst>
                  </a:tr>
                  <a:tr h="640080">
                    <a:tc>
                      <a:txBody>
                        <a:bodyPr/>
                        <a:lstStyle/>
                        <a:p>
                          <a:r>
                            <a:rPr lang="en-IN" dirty="0"/>
                            <a:t>n=25</a:t>
                          </a:r>
                        </a:p>
                        <a:p>
                          <a:r>
                            <a:rPr lang="en-IN" dirty="0"/>
                            <a:t>m=30</a:t>
                          </a:r>
                        </a:p>
                      </a:txBody>
                      <a:tcPr/>
                    </a:tc>
                    <a:tc>
                      <a:txBody>
                        <a:bodyPr/>
                        <a:lstStyle/>
                        <a:p>
                          <a:endParaRPr lang="en-US"/>
                        </a:p>
                      </a:txBody>
                      <a:tcPr>
                        <a:blipFill>
                          <a:blip r:embed="rId2"/>
                          <a:stretch>
                            <a:fillRect l="-100000" t="-347619" r="-508824" b="-115238"/>
                          </a:stretch>
                        </a:blipFill>
                      </a:tcPr>
                    </a:tc>
                    <a:tc>
                      <a:txBody>
                        <a:bodyPr/>
                        <a:lstStyle/>
                        <a:p>
                          <a:endParaRPr lang="en-US"/>
                        </a:p>
                      </a:txBody>
                      <a:tcPr>
                        <a:blipFill>
                          <a:blip r:embed="rId2"/>
                          <a:stretch>
                            <a:fillRect l="-184407" t="-347619" r="-369153" b="-115238"/>
                          </a:stretch>
                        </a:blipFill>
                      </a:tcPr>
                    </a:tc>
                    <a:tc>
                      <a:txBody>
                        <a:bodyPr/>
                        <a:lstStyle/>
                        <a:p>
                          <a:endParaRPr lang="en-US"/>
                        </a:p>
                      </a:txBody>
                      <a:tcPr>
                        <a:blipFill>
                          <a:blip r:embed="rId2"/>
                          <a:stretch>
                            <a:fillRect l="-338306" t="-347619" r="-339113" b="-115238"/>
                          </a:stretch>
                        </a:blipFill>
                      </a:tcPr>
                    </a:tc>
                    <a:tc>
                      <a:txBody>
                        <a:bodyPr/>
                        <a:lstStyle/>
                        <a:p>
                          <a:endParaRPr lang="en-US"/>
                        </a:p>
                      </a:txBody>
                      <a:tcPr>
                        <a:blipFill>
                          <a:blip r:embed="rId2"/>
                          <a:stretch>
                            <a:fillRect l="-378746" t="-347619" r="-193031" b="-115238"/>
                          </a:stretch>
                        </a:blipFill>
                      </a:tcPr>
                    </a:tc>
                    <a:tc>
                      <a:txBody>
                        <a:bodyPr/>
                        <a:lstStyle/>
                        <a:p>
                          <a:endParaRPr lang="en-US"/>
                        </a:p>
                      </a:txBody>
                      <a:tcPr>
                        <a:blipFill>
                          <a:blip r:embed="rId2"/>
                          <a:stretch>
                            <a:fillRect l="-536719" t="-347619" r="-116406" b="-115238"/>
                          </a:stretch>
                        </a:blipFill>
                      </a:tcPr>
                    </a:tc>
                    <a:tc>
                      <a:txBody>
                        <a:bodyPr/>
                        <a:lstStyle/>
                        <a:p>
                          <a:endParaRPr lang="en-US"/>
                        </a:p>
                      </a:txBody>
                      <a:tcPr>
                        <a:blipFill>
                          <a:blip r:embed="rId2"/>
                          <a:stretch>
                            <a:fillRect l="-554422" t="-347619" r="-1361" b="-115238"/>
                          </a:stretch>
                        </a:blipFill>
                      </a:tcPr>
                    </a:tc>
                    <a:extLst>
                      <a:ext uri="{0D108BD9-81ED-4DB2-BD59-A6C34878D82A}">
                        <a16:rowId xmlns:a16="http://schemas.microsoft.com/office/drawing/2014/main" val="1419511623"/>
                      </a:ext>
                    </a:extLst>
                  </a:tr>
                  <a:tr h="640080">
                    <a:tc>
                      <a:txBody>
                        <a:bodyPr/>
                        <a:lstStyle/>
                        <a:p>
                          <a:r>
                            <a:rPr lang="en-IN" dirty="0"/>
                            <a:t>n=35</a:t>
                          </a:r>
                        </a:p>
                        <a:p>
                          <a:r>
                            <a:rPr lang="en-IN" dirty="0"/>
                            <a:t>m=50</a:t>
                          </a:r>
                        </a:p>
                      </a:txBody>
                      <a:tcPr/>
                    </a:tc>
                    <a:tc>
                      <a:txBody>
                        <a:bodyPr/>
                        <a:lstStyle/>
                        <a:p>
                          <a:endParaRPr lang="en-US"/>
                        </a:p>
                      </a:txBody>
                      <a:tcPr>
                        <a:blipFill>
                          <a:blip r:embed="rId2"/>
                          <a:stretch>
                            <a:fillRect l="-100000" t="-447619" r="-508824" b="-15238"/>
                          </a:stretch>
                        </a:blipFill>
                      </a:tcPr>
                    </a:tc>
                    <a:tc>
                      <a:txBody>
                        <a:bodyPr/>
                        <a:lstStyle/>
                        <a:p>
                          <a:endParaRPr lang="en-US"/>
                        </a:p>
                      </a:txBody>
                      <a:tcPr>
                        <a:blipFill>
                          <a:blip r:embed="rId2"/>
                          <a:stretch>
                            <a:fillRect l="-184407" t="-447619" r="-369153" b="-15238"/>
                          </a:stretch>
                        </a:blipFill>
                      </a:tcPr>
                    </a:tc>
                    <a:tc>
                      <a:txBody>
                        <a:bodyPr/>
                        <a:lstStyle/>
                        <a:p>
                          <a:endParaRPr lang="en-US"/>
                        </a:p>
                      </a:txBody>
                      <a:tcPr>
                        <a:blipFill>
                          <a:blip r:embed="rId2"/>
                          <a:stretch>
                            <a:fillRect l="-338306" t="-447619" r="-339113" b="-15238"/>
                          </a:stretch>
                        </a:blipFill>
                      </a:tcPr>
                    </a:tc>
                    <a:tc>
                      <a:txBody>
                        <a:bodyPr/>
                        <a:lstStyle/>
                        <a:p>
                          <a:endParaRPr lang="en-US"/>
                        </a:p>
                      </a:txBody>
                      <a:tcPr>
                        <a:blipFill>
                          <a:blip r:embed="rId2"/>
                          <a:stretch>
                            <a:fillRect l="-378746" t="-447619" r="-193031" b="-15238"/>
                          </a:stretch>
                        </a:blipFill>
                      </a:tcPr>
                    </a:tc>
                    <a:tc>
                      <a:txBody>
                        <a:bodyPr/>
                        <a:lstStyle/>
                        <a:p>
                          <a:endParaRPr lang="en-US"/>
                        </a:p>
                      </a:txBody>
                      <a:tcPr>
                        <a:blipFill>
                          <a:blip r:embed="rId2"/>
                          <a:stretch>
                            <a:fillRect l="-536719" t="-447619" r="-116406" b="-15238"/>
                          </a:stretch>
                        </a:blipFill>
                      </a:tcPr>
                    </a:tc>
                    <a:tc>
                      <a:txBody>
                        <a:bodyPr/>
                        <a:lstStyle/>
                        <a:p>
                          <a:endParaRPr lang="en-US"/>
                        </a:p>
                      </a:txBody>
                      <a:tcPr>
                        <a:blipFill>
                          <a:blip r:embed="rId2"/>
                          <a:stretch>
                            <a:fillRect l="-554422" t="-447619" r="-1361" b="-15238"/>
                          </a:stretch>
                        </a:blipFill>
                      </a:tcPr>
                    </a:tc>
                    <a:extLst>
                      <a:ext uri="{0D108BD9-81ED-4DB2-BD59-A6C34878D82A}">
                        <a16:rowId xmlns:a16="http://schemas.microsoft.com/office/drawing/2014/main" val="2805235840"/>
                      </a:ext>
                    </a:extLst>
                  </a:tr>
                </a:tbl>
              </a:graphicData>
            </a:graphic>
          </p:graphicFrame>
        </mc:Fallback>
      </mc:AlternateContent>
      <p:sp>
        <p:nvSpPr>
          <p:cNvPr id="2" name="Title 1">
            <a:extLst>
              <a:ext uri="{FF2B5EF4-FFF2-40B4-BE49-F238E27FC236}">
                <a16:creationId xmlns:a16="http://schemas.microsoft.com/office/drawing/2014/main" id="{8C50FC62-2F6E-41F2-AF7F-FF2468BBDDA1}"/>
              </a:ext>
            </a:extLst>
          </p:cNvPr>
          <p:cNvSpPr>
            <a:spLocks noGrp="1"/>
          </p:cNvSpPr>
          <p:nvPr>
            <p:ph type="title"/>
          </p:nvPr>
        </p:nvSpPr>
        <p:spPr/>
        <p:txBody>
          <a:bodyPr>
            <a:normAutofit fontScale="90000"/>
          </a:bodyPr>
          <a:lstStyle/>
          <a:p>
            <a:r>
              <a:rPr lang="en-IN" dirty="0">
                <a:latin typeface="Rockwell" panose="02060603020205020403" pitchFamily="18" charset="0"/>
              </a:rPr>
              <a:t>p-values for KOLMOGORV-SMIRNOV TEST</a:t>
            </a:r>
          </a:p>
        </p:txBody>
      </p:sp>
    </p:spTree>
    <p:extLst>
      <p:ext uri="{BB962C8B-B14F-4D97-AF65-F5344CB8AC3E}">
        <p14:creationId xmlns:p14="http://schemas.microsoft.com/office/powerpoint/2010/main" val="2381568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723983-932C-4CE2-B397-6531A5953DE7}"/>
              </a:ext>
            </a:extLst>
          </p:cNvPr>
          <p:cNvSpPr>
            <a:spLocks noGrp="1"/>
          </p:cNvSpPr>
          <p:nvPr>
            <p:ph idx="1"/>
          </p:nvPr>
        </p:nvSpPr>
        <p:spPr/>
        <p:txBody>
          <a:bodyPr/>
          <a:lstStyle/>
          <a:p>
            <a:r>
              <a:rPr lang="en-IN" dirty="0">
                <a:latin typeface="Footlight MT Light" panose="0204060206030A020304" pitchFamily="18" charset="0"/>
              </a:rPr>
              <a:t>In almost all of the cases, the Kolmogorov-Smirnov test rejects the null hypothesis in favour of the alternative hypothesis.</a:t>
            </a:r>
          </a:p>
          <a:p>
            <a:r>
              <a:rPr lang="en-IN" dirty="0">
                <a:latin typeface="Footlight MT Light" panose="0204060206030A020304" pitchFamily="18" charset="0"/>
              </a:rPr>
              <a:t>In some cases, the null hypothesis was accepted for Cauchy vs Exponential distributions, and Exponential vs Logistic distributions.</a:t>
            </a:r>
          </a:p>
          <a:p>
            <a:endParaRPr lang="en-IN" dirty="0"/>
          </a:p>
        </p:txBody>
      </p:sp>
      <p:sp>
        <p:nvSpPr>
          <p:cNvPr id="3" name="Title 2">
            <a:extLst>
              <a:ext uri="{FF2B5EF4-FFF2-40B4-BE49-F238E27FC236}">
                <a16:creationId xmlns:a16="http://schemas.microsoft.com/office/drawing/2014/main" id="{0D8F9A18-5800-42A6-BD55-D75517ED4EB2}"/>
              </a:ext>
            </a:extLst>
          </p:cNvPr>
          <p:cNvSpPr>
            <a:spLocks noGrp="1"/>
          </p:cNvSpPr>
          <p:nvPr>
            <p:ph type="title"/>
          </p:nvPr>
        </p:nvSpPr>
        <p:spPr/>
        <p:txBody>
          <a:bodyPr/>
          <a:lstStyle/>
          <a:p>
            <a:r>
              <a:rPr lang="en-IN" dirty="0">
                <a:latin typeface="Rockwell" panose="02060603020205020403" pitchFamily="18" charset="0"/>
              </a:rPr>
              <a:t>Observation :</a:t>
            </a:r>
          </a:p>
        </p:txBody>
      </p:sp>
    </p:spTree>
    <p:extLst>
      <p:ext uri="{BB962C8B-B14F-4D97-AF65-F5344CB8AC3E}">
        <p14:creationId xmlns:p14="http://schemas.microsoft.com/office/powerpoint/2010/main" val="4071174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atin typeface="Algerian" pitchFamily="82" charset="0"/>
              </a:rPr>
              <a:t>Limiting Distribution</a:t>
            </a:r>
          </a:p>
        </p:txBody>
      </p:sp>
    </p:spTree>
    <p:extLst>
      <p:ext uri="{BB962C8B-B14F-4D97-AF65-F5344CB8AC3E}">
        <p14:creationId xmlns:p14="http://schemas.microsoft.com/office/powerpoint/2010/main" val="1725667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E1DEE6-D1D0-4395-B3CA-BFF77EE21CA7}"/>
                  </a:ext>
                </a:extLst>
              </p:cNvPr>
              <p:cNvSpPr>
                <a:spLocks noGrp="1"/>
              </p:cNvSpPr>
              <p:nvPr>
                <p:ph idx="1"/>
              </p:nvPr>
            </p:nvSpPr>
            <p:spPr>
              <a:xfrm>
                <a:off x="838200" y="1348154"/>
                <a:ext cx="10515600" cy="4793640"/>
              </a:xfrm>
            </p:spPr>
            <p:txBody>
              <a:bodyPr>
                <a:normAutofit/>
              </a:bodyPr>
              <a:lstStyle/>
              <a:p>
                <a:r>
                  <a:rPr lang="en-IN" sz="2400" dirty="0">
                    <a:latin typeface="Footlight MT Light" pitchFamily="18" charset="0"/>
                  </a:rPr>
                  <a:t>Consider the following statistic:</a:t>
                </a:r>
              </a:p>
              <a:p>
                <a:pPr marL="0" indent="0" algn="ctr">
                  <a:buNone/>
                </a:pPr>
                <a14:m>
                  <m:oMathPara xmlns:m="http://schemas.openxmlformats.org/officeDocument/2006/math">
                    <m:oMathParaPr>
                      <m:jc m:val="centerGroup"/>
                    </m:oMathParaPr>
                    <m:oMath xmlns:m="http://schemas.openxmlformats.org/officeDocument/2006/math">
                      <m:r>
                        <a:rPr lang="en-IN" sz="2400" b="1" i="1" smtClean="0">
                          <a:latin typeface="Cambria Math"/>
                        </a:rPr>
                        <m:t>𝑻</m:t>
                      </m:r>
                      <m:r>
                        <a:rPr lang="en-IN" sz="2400" b="1" i="1" smtClean="0">
                          <a:latin typeface="Cambria Math"/>
                        </a:rPr>
                        <m:t>=</m:t>
                      </m:r>
                      <m:f>
                        <m:fPr>
                          <m:ctrlPr>
                            <a:rPr lang="en-IN" sz="2400" b="1" i="1" smtClean="0">
                              <a:latin typeface="Cambria Math" panose="02040503050406030204" pitchFamily="18" charset="0"/>
                            </a:rPr>
                          </m:ctrlPr>
                        </m:fPr>
                        <m:num>
                          <m:r>
                            <a:rPr lang="en-IN" sz="2400" b="1" i="1" smtClean="0">
                              <a:latin typeface="Cambria Math"/>
                            </a:rPr>
                            <m:t>𝑼</m:t>
                          </m:r>
                          <m:r>
                            <a:rPr lang="en-IN" sz="2400" b="1" i="1" smtClean="0">
                              <a:latin typeface="Cambria Math"/>
                            </a:rPr>
                            <m:t>−</m:t>
                          </m:r>
                          <m:f>
                            <m:fPr>
                              <m:ctrlPr>
                                <a:rPr lang="en-IN" sz="2400" b="1" i="1" smtClean="0">
                                  <a:latin typeface="Cambria Math" panose="02040503050406030204" pitchFamily="18" charset="0"/>
                                </a:rPr>
                              </m:ctrlPr>
                            </m:fPr>
                            <m:num>
                              <m:r>
                                <a:rPr lang="en-IN" sz="2400" b="1" i="1" smtClean="0">
                                  <a:latin typeface="Cambria Math"/>
                                </a:rPr>
                                <m:t>𝒎𝒏</m:t>
                              </m:r>
                            </m:num>
                            <m:den>
                              <m:r>
                                <a:rPr lang="en-IN" sz="2400" b="1" i="1" smtClean="0">
                                  <a:latin typeface="Cambria Math"/>
                                </a:rPr>
                                <m:t>𝟐</m:t>
                              </m:r>
                            </m:den>
                          </m:f>
                        </m:num>
                        <m:den>
                          <m:rad>
                            <m:radPr>
                              <m:degHide m:val="on"/>
                              <m:ctrlPr>
                                <a:rPr lang="en-IN" sz="2400" b="1" i="1" smtClean="0">
                                  <a:latin typeface="Cambria Math" panose="02040503050406030204" pitchFamily="18" charset="0"/>
                                </a:rPr>
                              </m:ctrlPr>
                            </m:radPr>
                            <m:deg/>
                            <m:e>
                              <m:f>
                                <m:fPr>
                                  <m:ctrlPr>
                                    <a:rPr lang="en-IN" sz="2400" b="1" i="1" smtClean="0">
                                      <a:latin typeface="Cambria Math" panose="02040503050406030204" pitchFamily="18" charset="0"/>
                                    </a:rPr>
                                  </m:ctrlPr>
                                </m:fPr>
                                <m:num>
                                  <m:r>
                                    <a:rPr lang="en-IN" sz="2400" b="1" i="1" smtClean="0">
                                      <a:latin typeface="Cambria Math"/>
                                    </a:rPr>
                                    <m:t>𝒎𝒏</m:t>
                                  </m:r>
                                  <m:r>
                                    <a:rPr lang="en-IN" sz="2400" b="1" i="1" smtClean="0">
                                      <a:latin typeface="Cambria Math"/>
                                    </a:rPr>
                                    <m:t>(</m:t>
                                  </m:r>
                                  <m:r>
                                    <a:rPr lang="en-IN" sz="2400" b="1" i="1" smtClean="0">
                                      <a:latin typeface="Cambria Math"/>
                                    </a:rPr>
                                    <m:t>𝒎</m:t>
                                  </m:r>
                                  <m:r>
                                    <a:rPr lang="en-IN" sz="2400" b="1" i="1" smtClean="0">
                                      <a:latin typeface="Cambria Math"/>
                                    </a:rPr>
                                    <m:t>+</m:t>
                                  </m:r>
                                  <m:r>
                                    <a:rPr lang="en-IN" sz="2400" b="1" i="1" smtClean="0">
                                      <a:latin typeface="Cambria Math"/>
                                    </a:rPr>
                                    <m:t>𝒏</m:t>
                                  </m:r>
                                  <m:r>
                                    <a:rPr lang="en-IN" sz="2400" b="1" i="1" smtClean="0">
                                      <a:latin typeface="Cambria Math"/>
                                    </a:rPr>
                                    <m:t>+</m:t>
                                  </m:r>
                                  <m:r>
                                    <a:rPr lang="en-IN" sz="2400" b="1" i="1" smtClean="0">
                                      <a:latin typeface="Cambria Math"/>
                                    </a:rPr>
                                    <m:t>𝟏</m:t>
                                  </m:r>
                                  <m:r>
                                    <a:rPr lang="en-IN" sz="2400" b="1" i="1" smtClean="0">
                                      <a:latin typeface="Cambria Math"/>
                                    </a:rPr>
                                    <m:t>)</m:t>
                                  </m:r>
                                </m:num>
                                <m:den>
                                  <m:r>
                                    <a:rPr lang="en-IN" sz="2400" b="1" i="1" smtClean="0">
                                      <a:latin typeface="Cambria Math"/>
                                    </a:rPr>
                                    <m:t>𝟏𝟐</m:t>
                                  </m:r>
                                </m:den>
                              </m:f>
                            </m:e>
                          </m:rad>
                        </m:den>
                      </m:f>
                    </m:oMath>
                  </m:oMathPara>
                </a14:m>
                <a:endParaRPr lang="en-IN" sz="2400" b="1" dirty="0"/>
              </a:p>
              <a:p>
                <a:pPr marL="0" indent="0" algn="ctr">
                  <a:buNone/>
                </a:pPr>
                <a:endParaRPr lang="en-IN" sz="2400" dirty="0"/>
              </a:p>
              <a:p>
                <a:r>
                  <a:rPr lang="en-IN" sz="2400" dirty="0">
                    <a:latin typeface="Footlight MT Light" pitchFamily="18" charset="0"/>
                  </a:rPr>
                  <a:t>To verify through simulation study if</a:t>
                </a:r>
                <a:r>
                  <a:rPr lang="en-IN" sz="2400" dirty="0"/>
                  <a:t> </a:t>
                </a:r>
                <a14:m>
                  <m:oMath xmlns:m="http://schemas.openxmlformats.org/officeDocument/2006/math">
                    <m:r>
                      <a:rPr lang="en-IN" sz="2400" b="0" i="1" smtClean="0">
                        <a:latin typeface="Cambria Math"/>
                      </a:rPr>
                      <m:t>𝑇</m:t>
                    </m:r>
                  </m:oMath>
                </a14:m>
                <a:r>
                  <a:rPr lang="en-IN" sz="2400" dirty="0"/>
                  <a:t> </a:t>
                </a:r>
                <a:r>
                  <a:rPr lang="en-IN" sz="2400" dirty="0">
                    <a:latin typeface="Footlight MT Light" pitchFamily="18" charset="0"/>
                  </a:rPr>
                  <a:t>asymptotically follows a</a:t>
                </a:r>
                <a:r>
                  <a:rPr lang="en-IN" sz="2400" dirty="0"/>
                  <a:t> </a:t>
                </a:r>
                <a14:m>
                  <m:oMath xmlns:m="http://schemas.openxmlformats.org/officeDocument/2006/math">
                    <m:r>
                      <a:rPr lang="en-IN" sz="2400" b="1" i="1" smtClean="0">
                        <a:latin typeface="Cambria Math"/>
                      </a:rPr>
                      <m:t>𝑵</m:t>
                    </m:r>
                    <m:r>
                      <a:rPr lang="en-IN" sz="2400" b="1" i="1" smtClean="0">
                        <a:latin typeface="Cambria Math"/>
                      </a:rPr>
                      <m:t>(</m:t>
                    </m:r>
                    <m:r>
                      <a:rPr lang="en-IN" sz="2400" b="1" i="1" smtClean="0">
                        <a:latin typeface="Cambria Math"/>
                      </a:rPr>
                      <m:t>𝟎</m:t>
                    </m:r>
                    <m:r>
                      <a:rPr lang="en-IN" sz="2400" b="1" i="1" smtClean="0">
                        <a:latin typeface="Cambria Math"/>
                      </a:rPr>
                      <m:t>,</m:t>
                    </m:r>
                    <m:r>
                      <a:rPr lang="en-IN" sz="2400" b="1" i="1" smtClean="0">
                        <a:latin typeface="Cambria Math"/>
                      </a:rPr>
                      <m:t>𝟏</m:t>
                    </m:r>
                    <m:r>
                      <a:rPr lang="en-IN" sz="2400" b="1" i="1" smtClean="0">
                        <a:latin typeface="Cambria Math"/>
                      </a:rPr>
                      <m:t>)</m:t>
                    </m:r>
                  </m:oMath>
                </a14:m>
                <a:r>
                  <a:rPr lang="en-IN" sz="2400" b="1" dirty="0"/>
                  <a:t> </a:t>
                </a:r>
                <a:r>
                  <a:rPr lang="en-IN" sz="2400" dirty="0">
                    <a:latin typeface="Footlight MT Light" pitchFamily="18" charset="0"/>
                  </a:rPr>
                  <a:t>distribution.</a:t>
                </a:r>
              </a:p>
              <a:p>
                <a:r>
                  <a:rPr lang="en-IN" sz="2400" dirty="0">
                    <a:latin typeface="Footlight MT Light" pitchFamily="18" charset="0"/>
                  </a:rPr>
                  <a:t>For that, we increase the total sample size, and draw samples from each of the </a:t>
                </a:r>
                <a14:m>
                  <m:oMath xmlns:m="http://schemas.openxmlformats.org/officeDocument/2006/math">
                    <m:r>
                      <a:rPr lang="en-IN" sz="2400" i="1" dirty="0" smtClean="0">
                        <a:latin typeface="Cambria Math"/>
                      </a:rPr>
                      <m:t>4</m:t>
                    </m:r>
                  </m:oMath>
                </a14:m>
                <a:r>
                  <a:rPr lang="en-IN" sz="2400" dirty="0">
                    <a:latin typeface="Footlight MT Light" pitchFamily="18" charset="0"/>
                  </a:rPr>
                  <a:t> distributions </a:t>
                </a:r>
                <a14:m>
                  <m:oMath xmlns:m="http://schemas.openxmlformats.org/officeDocument/2006/math">
                    <m:r>
                      <a:rPr lang="en-IN" sz="2400" i="1" dirty="0" smtClean="0">
                        <a:latin typeface="Cambria Math"/>
                      </a:rPr>
                      <m:t>1000</m:t>
                    </m:r>
                  </m:oMath>
                </a14:m>
                <a:r>
                  <a:rPr lang="en-IN" sz="2400" dirty="0">
                    <a:latin typeface="Footlight MT Light" pitchFamily="18" charset="0"/>
                  </a:rPr>
                  <a:t> times for each sample size.</a:t>
                </a:r>
              </a:p>
              <a:p>
                <a:r>
                  <a:rPr lang="en-IN" sz="2400" dirty="0">
                    <a:latin typeface="Footlight MT Light" pitchFamily="18" charset="0"/>
                  </a:rPr>
                  <a:t>We check whether sampling distribution of </a:t>
                </a:r>
                <a14:m>
                  <m:oMath xmlns:m="http://schemas.openxmlformats.org/officeDocument/2006/math">
                    <m:r>
                      <a:rPr lang="en-IN" sz="2400" i="1" dirty="0" smtClean="0">
                        <a:latin typeface="Cambria Math"/>
                      </a:rPr>
                      <m:t>1000</m:t>
                    </m:r>
                  </m:oMath>
                </a14:m>
                <a:r>
                  <a:rPr lang="en-IN" sz="2400" dirty="0">
                    <a:latin typeface="Footlight MT Light" pitchFamily="18" charset="0"/>
                  </a:rPr>
                  <a:t> obtained values of </a:t>
                </a:r>
                <a14:m>
                  <m:oMath xmlns:m="http://schemas.openxmlformats.org/officeDocument/2006/math">
                    <m:r>
                      <a:rPr lang="en-IN" sz="2400" b="0" i="1" smtClean="0">
                        <a:latin typeface="Cambria Math"/>
                      </a:rPr>
                      <m:t>𝑇</m:t>
                    </m:r>
                  </m:oMath>
                </a14:m>
                <a:r>
                  <a:rPr lang="en-IN" sz="2400" dirty="0">
                    <a:latin typeface="Footlight MT Light" pitchFamily="18" charset="0"/>
                  </a:rPr>
                  <a:t> is normal or not through histograms and Shapiro-</a:t>
                </a:r>
                <a:r>
                  <a:rPr lang="en-IN" sz="2400" dirty="0" err="1">
                    <a:latin typeface="Footlight MT Light" pitchFamily="18" charset="0"/>
                  </a:rPr>
                  <a:t>Wilks</a:t>
                </a:r>
                <a:r>
                  <a:rPr lang="en-IN" sz="2400" dirty="0">
                    <a:latin typeface="Footlight MT Light" pitchFamily="18" charset="0"/>
                  </a:rPr>
                  <a:t> Test. </a:t>
                </a:r>
              </a:p>
              <a:p>
                <a:endParaRPr lang="en-IN" sz="2400" dirty="0">
                  <a:latin typeface="Footlight MT Light" pitchFamily="18" charset="0"/>
                </a:endParaRPr>
              </a:p>
            </p:txBody>
          </p:sp>
        </mc:Choice>
        <mc:Fallback xmlns="">
          <p:sp>
            <p:nvSpPr>
              <p:cNvPr id="3" name="Content Placeholder 2">
                <a:extLst>
                  <a:ext uri="{FF2B5EF4-FFF2-40B4-BE49-F238E27FC236}">
                    <a16:creationId xmlns:a16="http://schemas.microsoft.com/office/drawing/2014/main" xmlns:a14="http://schemas.microsoft.com/office/drawing/2010/main" xmlns="" id="{8FE1DEE6-D1D0-4395-B3CA-BFF77EE21CA7}"/>
                  </a:ext>
                </a:extLst>
              </p:cNvPr>
              <p:cNvSpPr>
                <a:spLocks noGrp="1" noRot="1" noChangeAspect="1" noMove="1" noResize="1" noEditPoints="1" noAdjustHandles="1" noChangeArrowheads="1" noChangeShapeType="1" noTextEdit="1"/>
              </p:cNvSpPr>
              <p:nvPr>
                <p:ph idx="1"/>
              </p:nvPr>
            </p:nvSpPr>
            <p:spPr>
              <a:xfrm>
                <a:off x="838200" y="1348154"/>
                <a:ext cx="10515600" cy="4793640"/>
              </a:xfrm>
              <a:blipFill rotWithShape="1">
                <a:blip r:embed="rId2"/>
                <a:stretch>
                  <a:fillRect t="-1144" b="-6226"/>
                </a:stretch>
              </a:blipFill>
            </p:spPr>
            <p:txBody>
              <a:bodyPr/>
              <a:lstStyle/>
              <a:p>
                <a:r>
                  <a:rPr lang="en-IN">
                    <a:noFill/>
                  </a:rPr>
                  <a:t> </a:t>
                </a:r>
              </a:p>
            </p:txBody>
          </p:sp>
        </mc:Fallback>
      </mc:AlternateContent>
      <p:sp>
        <p:nvSpPr>
          <p:cNvPr id="2" name="Title 1">
            <a:extLst>
              <a:ext uri="{FF2B5EF4-FFF2-40B4-BE49-F238E27FC236}">
                <a16:creationId xmlns:a16="http://schemas.microsoft.com/office/drawing/2014/main" id="{E969AB8B-F467-4131-8ECD-1E2329548469}"/>
              </a:ext>
            </a:extLst>
          </p:cNvPr>
          <p:cNvSpPr>
            <a:spLocks noGrp="1"/>
          </p:cNvSpPr>
          <p:nvPr>
            <p:ph type="title"/>
          </p:nvPr>
        </p:nvSpPr>
        <p:spPr>
          <a:xfrm>
            <a:off x="873369" y="130664"/>
            <a:ext cx="10515600" cy="1147151"/>
          </a:xfrm>
        </p:spPr>
        <p:txBody>
          <a:bodyPr>
            <a:normAutofit/>
          </a:bodyPr>
          <a:lstStyle/>
          <a:p>
            <a:r>
              <a:rPr lang="en-US" sz="5000" dirty="0">
                <a:effectLst>
                  <a:outerShdw blurRad="38100" dist="38100" dir="2700000" algn="tl">
                    <a:srgbClr val="000000">
                      <a:alpha val="43137"/>
                    </a:srgbClr>
                  </a:outerShdw>
                </a:effectLst>
                <a:latin typeface="Rockwell" pitchFamily="18" charset="0"/>
              </a:rPr>
              <a:t>Non-Parametric Test</a:t>
            </a:r>
            <a:endParaRPr lang="en-IN" sz="5000" dirty="0">
              <a:effectLst>
                <a:outerShdw blurRad="38100" dist="38100" dir="2700000" algn="tl">
                  <a:srgbClr val="000000">
                    <a:alpha val="43137"/>
                  </a:srgbClr>
                </a:outerShdw>
              </a:effectLst>
              <a:latin typeface="Rockwell" pitchFamily="18" charset="0"/>
            </a:endParaRPr>
          </a:p>
        </p:txBody>
      </p:sp>
    </p:spTree>
    <p:extLst>
      <p:ext uri="{BB962C8B-B14F-4D97-AF65-F5344CB8AC3E}">
        <p14:creationId xmlns:p14="http://schemas.microsoft.com/office/powerpoint/2010/main" val="974649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67075E-49D7-43E6-9965-982C7B6F06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0417" y="1480161"/>
            <a:ext cx="5670353" cy="4076577"/>
          </a:xfrm>
        </p:spPr>
      </p:pic>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250EF9A-A6F6-4285-BD04-128C93CA3D61}"/>
                  </a:ext>
                </a:extLst>
              </p:cNvPr>
              <p:cNvSpPr>
                <a:spLocks noGrp="1"/>
              </p:cNvSpPr>
              <p:nvPr>
                <p:ph type="title"/>
              </p:nvPr>
            </p:nvSpPr>
            <p:spPr>
              <a:xfrm>
                <a:off x="597877" y="365125"/>
                <a:ext cx="6518031" cy="1325563"/>
              </a:xfrm>
            </p:spPr>
            <p:txBody>
              <a:bodyPr/>
              <a:lstStyle/>
              <a:p>
                <a:r>
                  <a:rPr lang="en-IN" dirty="0">
                    <a:effectLst>
                      <a:outerShdw blurRad="38100" dist="38100" dir="2700000" algn="tl">
                        <a:srgbClr val="000000">
                          <a:alpha val="43137"/>
                        </a:srgbClr>
                      </a:outerShdw>
                    </a:effectLst>
                    <a:latin typeface="Rockwell" pitchFamily="18" charset="0"/>
                  </a:rPr>
                  <a:t>Both sided Test </a:t>
                </a:r>
                <a14:m>
                  <m:oMath xmlns:m="http://schemas.openxmlformats.org/officeDocument/2006/math">
                    <m:r>
                      <a:rPr lang="en-IN" sz="2400" i="1" dirty="0" smtClean="0">
                        <a:latin typeface="Cambria Math"/>
                      </a:rPr>
                      <m:t>(</m:t>
                    </m:r>
                    <m:r>
                      <a:rPr lang="en-IN" sz="2400" i="1" dirty="0" smtClean="0">
                        <a:latin typeface="Cambria Math"/>
                      </a:rPr>
                      <m:t>𝑛</m:t>
                    </m:r>
                    <m:r>
                      <a:rPr lang="en-IN" sz="2400" i="1" dirty="0" smtClean="0">
                        <a:latin typeface="Cambria Math"/>
                      </a:rPr>
                      <m:t>=5,</m:t>
                    </m:r>
                    <m:r>
                      <a:rPr lang="en-IN" sz="2400" i="1" dirty="0" smtClean="0">
                        <a:latin typeface="Cambria Math"/>
                      </a:rPr>
                      <m:t>𝑚</m:t>
                    </m:r>
                    <m:r>
                      <a:rPr lang="en-IN" sz="2400" i="1" dirty="0" smtClean="0">
                        <a:latin typeface="Cambria Math"/>
                      </a:rPr>
                      <m:t>=10)</m:t>
                    </m:r>
                  </m:oMath>
                </a14:m>
                <a:endParaRPr lang="en-IN" dirty="0"/>
              </a:p>
            </p:txBody>
          </p:sp>
        </mc:Choice>
        <mc:Fallback xmlns="">
          <p:sp>
            <p:nvSpPr>
              <p:cNvPr id="2" name="Title 1">
                <a:extLst>
                  <a:ext uri="{FF2B5EF4-FFF2-40B4-BE49-F238E27FC236}">
                    <a16:creationId xmlns:a16="http://schemas.microsoft.com/office/drawing/2014/main" xmlns="" id="{8250EF9A-A6F6-4285-BD04-128C93CA3D61}"/>
                  </a:ext>
                </a:extLst>
              </p:cNvPr>
              <p:cNvSpPr>
                <a:spLocks noGrp="1" noRot="1" noChangeAspect="1" noMove="1" noResize="1" noEditPoints="1" noAdjustHandles="1" noChangeArrowheads="1" noChangeShapeType="1" noTextEdit="1"/>
              </p:cNvSpPr>
              <p:nvPr>
                <p:ph type="title"/>
              </p:nvPr>
            </p:nvSpPr>
            <p:spPr>
              <a:xfrm>
                <a:off x="597877" y="365125"/>
                <a:ext cx="6518031" cy="1325563"/>
              </a:xfrm>
              <a:blipFill rotWithShape="1">
                <a:blip r:embed="rId3"/>
                <a:stretch>
                  <a:fillRect l="-3929" b="-184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221415" y="480646"/>
                <a:ext cx="4783016" cy="5416868"/>
              </a:xfrm>
              <a:prstGeom prst="rect">
                <a:avLst/>
              </a:prstGeom>
              <a:noFill/>
            </p:spPr>
            <p:txBody>
              <a:bodyPr wrap="square" rtlCol="0">
                <a:spAutoFit/>
              </a:bodyPr>
              <a:lstStyle/>
              <a:p>
                <a:r>
                  <a:rPr lang="en-IN" sz="2200" b="1" dirty="0">
                    <a:latin typeface="Footlight MT Light" pitchFamily="18" charset="0"/>
                  </a:rPr>
                  <a:t>Observations :</a:t>
                </a:r>
              </a:p>
              <a:p>
                <a:endParaRPr lang="en-IN" dirty="0">
                  <a:latin typeface="Footlight MT Light" pitchFamily="18" charset="0"/>
                </a:endParaRPr>
              </a:p>
              <a:p>
                <a:pPr marL="285750" indent="-285750">
                  <a:buFont typeface="Wingdings" pitchFamily="2" charset="2"/>
                  <a:buChar char="Ø"/>
                </a:pPr>
                <a:r>
                  <a:rPr lang="en-IN" dirty="0">
                    <a:latin typeface="Footlight MT Light" pitchFamily="18" charset="0"/>
                  </a:rPr>
                  <a:t>The histograms corresponding to the</a:t>
                </a:r>
                <a:r>
                  <a:rPr lang="en-IN" dirty="0"/>
                  <a:t> </a:t>
                </a:r>
                <a14:m>
                  <m:oMath xmlns:m="http://schemas.openxmlformats.org/officeDocument/2006/math">
                    <m:r>
                      <a:rPr lang="en-IN" b="0" i="1" smtClean="0">
                        <a:latin typeface="Cambria Math"/>
                      </a:rPr>
                      <m:t>4</m:t>
                    </m:r>
                  </m:oMath>
                </a14:m>
                <a:r>
                  <a:rPr lang="en-IN" dirty="0"/>
                  <a:t> </a:t>
                </a:r>
                <a:r>
                  <a:rPr lang="en-IN" dirty="0">
                    <a:latin typeface="Footlight MT Light" pitchFamily="18" charset="0"/>
                  </a:rPr>
                  <a:t>distributions are similar.</a:t>
                </a:r>
              </a:p>
              <a:p>
                <a:endParaRPr lang="en-IN" dirty="0"/>
              </a:p>
              <a:p>
                <a:pPr marL="285750" indent="-285750">
                  <a:buFont typeface="Wingdings" pitchFamily="2" charset="2"/>
                  <a:buChar char="Ø"/>
                </a:pPr>
                <a14:m>
                  <m:oMath xmlns:m="http://schemas.openxmlformats.org/officeDocument/2006/math">
                    <m:r>
                      <a:rPr lang="en-IN" b="0" i="1" smtClean="0">
                        <a:latin typeface="Cambria Math"/>
                      </a:rPr>
                      <m:t>𝑝</m:t>
                    </m:r>
                  </m:oMath>
                </a14:m>
                <a:r>
                  <a:rPr lang="en-IN" dirty="0"/>
                  <a:t>-</a:t>
                </a:r>
                <a:r>
                  <a:rPr lang="en-IN" dirty="0">
                    <a:latin typeface="Footlight MT Light" pitchFamily="18" charset="0"/>
                  </a:rPr>
                  <a:t>values  for Shapiro-</a:t>
                </a:r>
                <a:r>
                  <a:rPr lang="en-IN" dirty="0" err="1">
                    <a:latin typeface="Footlight MT Light" pitchFamily="18" charset="0"/>
                  </a:rPr>
                  <a:t>Wilks</a:t>
                </a:r>
                <a:r>
                  <a:rPr lang="en-IN" dirty="0">
                    <a:latin typeface="Footlight MT Light" pitchFamily="18" charset="0"/>
                  </a:rPr>
                  <a:t> test:</a:t>
                </a:r>
              </a:p>
              <a:p>
                <a:pPr marL="742950" lvl="1" indent="-285750">
                  <a:buFont typeface="Wingdings" pitchFamily="2" charset="2"/>
                  <a:buChar char="§"/>
                </a:pPr>
                <a:r>
                  <a:rPr lang="en-IN" dirty="0">
                    <a:latin typeface="Footlight MT Light" pitchFamily="18" charset="0"/>
                  </a:rPr>
                  <a:t>Normal: </a:t>
                </a:r>
                <a:r>
                  <a:rPr lang="en-IN" dirty="0"/>
                  <a:t> </a:t>
                </a:r>
                <a14:m>
                  <m:oMath xmlns:m="http://schemas.openxmlformats.org/officeDocument/2006/math">
                    <m:r>
                      <a:rPr lang="en-IN" b="0" i="1" smtClean="0">
                        <a:latin typeface="Cambria Math"/>
                      </a:rPr>
                      <m:t>7</m:t>
                    </m:r>
                    <m:r>
                      <a:rPr lang="en-IN" b="0" i="1" smtClean="0">
                        <a:latin typeface="Cambria Math"/>
                        <a:ea typeface="Cambria Math"/>
                      </a:rPr>
                      <m:t>×</m:t>
                    </m:r>
                    <m:sSup>
                      <m:sSupPr>
                        <m:ctrlPr>
                          <a:rPr lang="en-IN" b="0" i="1" smtClean="0">
                            <a:latin typeface="Cambria Math" panose="02040503050406030204" pitchFamily="18" charset="0"/>
                            <a:ea typeface="Cambria Math"/>
                          </a:rPr>
                        </m:ctrlPr>
                      </m:sSupPr>
                      <m:e>
                        <m:r>
                          <a:rPr lang="en-IN" b="0" i="1" smtClean="0">
                            <a:latin typeface="Cambria Math"/>
                            <a:ea typeface="Cambria Math"/>
                          </a:rPr>
                          <m:t>10</m:t>
                        </m:r>
                      </m:e>
                      <m:sup>
                        <m:r>
                          <a:rPr lang="en-IN" b="0" i="1" smtClean="0">
                            <a:latin typeface="Cambria Math"/>
                            <a:ea typeface="Cambria Math"/>
                          </a:rPr>
                          <m:t>−7</m:t>
                        </m:r>
                      </m:sup>
                    </m:sSup>
                  </m:oMath>
                </a14:m>
                <a:endParaRPr lang="en-IN" dirty="0"/>
              </a:p>
              <a:p>
                <a:pPr marL="742950" lvl="1" indent="-285750">
                  <a:buFont typeface="Wingdings" pitchFamily="2" charset="2"/>
                  <a:buChar char="§"/>
                </a:pPr>
                <a:r>
                  <a:rPr lang="en-IN" dirty="0">
                    <a:latin typeface="Footlight MT Light" pitchFamily="18" charset="0"/>
                  </a:rPr>
                  <a:t>Cauchy: </a:t>
                </a:r>
                <a:r>
                  <a:rPr lang="en-IN" dirty="0"/>
                  <a:t> </a:t>
                </a:r>
                <a14:m>
                  <m:oMath xmlns:m="http://schemas.openxmlformats.org/officeDocument/2006/math">
                    <m:r>
                      <a:rPr lang="en-IN" b="0" i="1" smtClean="0">
                        <a:latin typeface="Cambria Math"/>
                      </a:rPr>
                      <m:t>2</m:t>
                    </m:r>
                    <m:r>
                      <a:rPr lang="en-IN" b="0" i="1" smtClean="0">
                        <a:latin typeface="Cambria Math"/>
                        <a:ea typeface="Cambria Math"/>
                      </a:rPr>
                      <m:t>×</m:t>
                    </m:r>
                    <m:sSup>
                      <m:sSupPr>
                        <m:ctrlPr>
                          <a:rPr lang="en-IN" b="0" i="1" smtClean="0">
                            <a:latin typeface="Cambria Math" panose="02040503050406030204" pitchFamily="18" charset="0"/>
                            <a:ea typeface="Cambria Math"/>
                          </a:rPr>
                        </m:ctrlPr>
                      </m:sSupPr>
                      <m:e>
                        <m:r>
                          <a:rPr lang="en-IN" b="0" i="1" smtClean="0">
                            <a:latin typeface="Cambria Math"/>
                            <a:ea typeface="Cambria Math"/>
                          </a:rPr>
                          <m:t>10</m:t>
                        </m:r>
                      </m:e>
                      <m:sup>
                        <m:r>
                          <a:rPr lang="en-IN" b="0" i="1" smtClean="0">
                            <a:latin typeface="Cambria Math"/>
                            <a:ea typeface="Cambria Math"/>
                          </a:rPr>
                          <m:t>−7</m:t>
                        </m:r>
                      </m:sup>
                    </m:sSup>
                  </m:oMath>
                </a14:m>
                <a:endParaRPr lang="en-IN" dirty="0"/>
              </a:p>
              <a:p>
                <a:pPr marL="742950" lvl="1" indent="-285750">
                  <a:buFont typeface="Wingdings" pitchFamily="2" charset="2"/>
                  <a:buChar char="§"/>
                </a:pPr>
                <a:r>
                  <a:rPr lang="en-IN" dirty="0">
                    <a:latin typeface="Footlight MT Light" pitchFamily="18" charset="0"/>
                  </a:rPr>
                  <a:t>Exponential:</a:t>
                </a:r>
                <a:r>
                  <a:rPr lang="en-IN" dirty="0"/>
                  <a:t> </a:t>
                </a:r>
                <a14:m>
                  <m:oMath xmlns:m="http://schemas.openxmlformats.org/officeDocument/2006/math">
                    <m:r>
                      <a:rPr lang="en-IN" b="0" i="1" smtClean="0">
                        <a:latin typeface="Cambria Math"/>
                      </a:rPr>
                      <m:t>7</m:t>
                    </m:r>
                    <m:r>
                      <a:rPr lang="en-IN" b="0" i="1" smtClean="0">
                        <a:latin typeface="Cambria Math"/>
                        <a:ea typeface="Cambria Math"/>
                      </a:rPr>
                      <m:t>×</m:t>
                    </m:r>
                    <m:sSup>
                      <m:sSupPr>
                        <m:ctrlPr>
                          <a:rPr lang="en-IN" b="0" i="1" smtClean="0">
                            <a:latin typeface="Cambria Math" panose="02040503050406030204" pitchFamily="18" charset="0"/>
                            <a:ea typeface="Cambria Math"/>
                          </a:rPr>
                        </m:ctrlPr>
                      </m:sSupPr>
                      <m:e>
                        <m:r>
                          <a:rPr lang="en-IN" b="0" i="1" smtClean="0">
                            <a:latin typeface="Cambria Math"/>
                            <a:ea typeface="Cambria Math"/>
                          </a:rPr>
                          <m:t>10</m:t>
                        </m:r>
                      </m:e>
                      <m:sup>
                        <m:r>
                          <a:rPr lang="en-IN" b="0" i="1" smtClean="0">
                            <a:latin typeface="Cambria Math"/>
                            <a:ea typeface="Cambria Math"/>
                          </a:rPr>
                          <m:t>−7</m:t>
                        </m:r>
                      </m:sup>
                    </m:sSup>
                  </m:oMath>
                </a14:m>
                <a:endParaRPr lang="en-IN" dirty="0"/>
              </a:p>
              <a:p>
                <a:pPr marL="742950" lvl="1" indent="-285750">
                  <a:buFont typeface="Wingdings" pitchFamily="2" charset="2"/>
                  <a:buChar char="§"/>
                </a:pPr>
                <a:r>
                  <a:rPr lang="en-IN" dirty="0">
                    <a:latin typeface="Footlight MT Light" pitchFamily="18" charset="0"/>
                  </a:rPr>
                  <a:t>Logistic:</a:t>
                </a:r>
                <a:r>
                  <a:rPr lang="en-IN" dirty="0"/>
                  <a:t> </a:t>
                </a:r>
                <a14:m>
                  <m:oMath xmlns:m="http://schemas.openxmlformats.org/officeDocument/2006/math">
                    <m:r>
                      <a:rPr lang="en-IN" b="0" i="1" smtClean="0">
                        <a:latin typeface="Cambria Math"/>
                      </a:rPr>
                      <m:t>5</m:t>
                    </m:r>
                    <m:r>
                      <a:rPr lang="en-IN" b="0" i="1" smtClean="0">
                        <a:latin typeface="Cambria Math"/>
                        <a:ea typeface="Cambria Math"/>
                      </a:rPr>
                      <m:t>×</m:t>
                    </m:r>
                    <m:sSup>
                      <m:sSupPr>
                        <m:ctrlPr>
                          <a:rPr lang="en-IN" b="0" i="1" smtClean="0">
                            <a:latin typeface="Cambria Math" panose="02040503050406030204" pitchFamily="18" charset="0"/>
                            <a:ea typeface="Cambria Math"/>
                          </a:rPr>
                        </m:ctrlPr>
                      </m:sSupPr>
                      <m:e>
                        <m:r>
                          <a:rPr lang="en-IN" b="0" i="1" smtClean="0">
                            <a:latin typeface="Cambria Math"/>
                            <a:ea typeface="Cambria Math"/>
                          </a:rPr>
                          <m:t>10</m:t>
                        </m:r>
                      </m:e>
                      <m:sup>
                        <m:r>
                          <a:rPr lang="en-IN" b="0" i="1" smtClean="0">
                            <a:latin typeface="Cambria Math"/>
                            <a:ea typeface="Cambria Math"/>
                          </a:rPr>
                          <m:t>−8</m:t>
                        </m:r>
                      </m:sup>
                    </m:sSup>
                  </m:oMath>
                </a14:m>
                <a:endParaRPr lang="en-IN" b="0" dirty="0">
                  <a:ea typeface="Cambria Math"/>
                </a:endParaRPr>
              </a:p>
              <a:p>
                <a:pPr lvl="1"/>
                <a:endParaRPr lang="en-IN" b="0" dirty="0">
                  <a:ea typeface="Cambria Math"/>
                </a:endParaRPr>
              </a:p>
              <a:p>
                <a:pPr marL="285750" indent="-285750">
                  <a:buFont typeface="Wingdings" pitchFamily="2" charset="2"/>
                  <a:buChar char="Ø"/>
                </a:pPr>
                <a14:m>
                  <m:oMath xmlns:m="http://schemas.openxmlformats.org/officeDocument/2006/math">
                    <m:r>
                      <a:rPr lang="en-IN" b="0" i="1" smtClean="0">
                        <a:latin typeface="Cambria Math"/>
                        <a:ea typeface="Cambria Math"/>
                      </a:rPr>
                      <m:t>𝑝</m:t>
                    </m:r>
                  </m:oMath>
                </a14:m>
                <a:r>
                  <a:rPr lang="en-IN" b="0" dirty="0">
                    <a:ea typeface="Cambria Math"/>
                  </a:rPr>
                  <a:t>- </a:t>
                </a:r>
                <a:r>
                  <a:rPr lang="en-IN" b="0" dirty="0">
                    <a:latin typeface="Footlight MT Light" pitchFamily="18" charset="0"/>
                    <a:ea typeface="Cambria Math"/>
                  </a:rPr>
                  <a:t>values for</a:t>
                </a:r>
                <a:r>
                  <a:rPr lang="en-IN" b="0" dirty="0">
                    <a:ea typeface="Cambria Math"/>
                  </a:rPr>
                  <a:t> </a:t>
                </a:r>
                <a14:m>
                  <m:oMath xmlns:m="http://schemas.openxmlformats.org/officeDocument/2006/math">
                    <m:r>
                      <a:rPr lang="en-IN" b="0" i="1" smtClean="0">
                        <a:latin typeface="Cambria Math"/>
                        <a:ea typeface="Cambria Math"/>
                      </a:rPr>
                      <m:t>2</m:t>
                    </m:r>
                  </m:oMath>
                </a14:m>
                <a:r>
                  <a:rPr lang="en-IN" b="0" dirty="0">
                    <a:ea typeface="Cambria Math"/>
                  </a:rPr>
                  <a:t> </a:t>
                </a:r>
                <a:r>
                  <a:rPr lang="en-IN" b="0" dirty="0">
                    <a:latin typeface="Footlight MT Light" pitchFamily="18" charset="0"/>
                    <a:ea typeface="Cambria Math"/>
                  </a:rPr>
                  <a:t>sample Kolmogorov-Smirnov test are:</a:t>
                </a:r>
              </a:p>
              <a:p>
                <a:pPr marL="742950" lvl="1" indent="-285750">
                  <a:buFont typeface="Wingdings" pitchFamily="2" charset="2"/>
                  <a:buChar char="§"/>
                </a:pPr>
                <a:r>
                  <a:rPr lang="en-IN" dirty="0">
                    <a:latin typeface="Footlight MT Light" pitchFamily="18" charset="0"/>
                    <a:ea typeface="Cambria Math"/>
                  </a:rPr>
                  <a:t>Normal-Cauchy: </a:t>
                </a:r>
                <a14:m>
                  <m:oMath xmlns:m="http://schemas.openxmlformats.org/officeDocument/2006/math">
                    <m:r>
                      <a:rPr lang="en-IN" b="0" i="1" smtClean="0">
                        <a:latin typeface="Cambria Math"/>
                        <a:ea typeface="Cambria Math"/>
                      </a:rPr>
                      <m:t>0.90134</m:t>
                    </m:r>
                  </m:oMath>
                </a14:m>
                <a:endParaRPr lang="en-IN" dirty="0">
                  <a:ea typeface="Cambria Math"/>
                </a:endParaRPr>
              </a:p>
              <a:p>
                <a:pPr marL="742950" lvl="1" indent="-285750">
                  <a:buFont typeface="Wingdings" pitchFamily="2" charset="2"/>
                  <a:buChar char="§"/>
                </a:pPr>
                <a:r>
                  <a:rPr lang="en-IN" b="0" dirty="0">
                    <a:latin typeface="Footlight MT Light" pitchFamily="18" charset="0"/>
                    <a:ea typeface="Cambria Math"/>
                  </a:rPr>
                  <a:t>Normal-Exponential:</a:t>
                </a:r>
                <a:r>
                  <a:rPr lang="en-IN" b="0" dirty="0">
                    <a:ea typeface="Cambria Math"/>
                  </a:rPr>
                  <a:t> </a:t>
                </a:r>
                <a14:m>
                  <m:oMath xmlns:m="http://schemas.openxmlformats.org/officeDocument/2006/math">
                    <m:r>
                      <a:rPr lang="en-IN" b="0" i="1" smtClean="0">
                        <a:latin typeface="Cambria Math"/>
                        <a:ea typeface="Cambria Math"/>
                      </a:rPr>
                      <m:t>0.52796</m:t>
                    </m:r>
                  </m:oMath>
                </a14:m>
                <a:endParaRPr lang="en-IN" b="0" dirty="0">
                  <a:ea typeface="Cambria Math"/>
                </a:endParaRPr>
              </a:p>
              <a:p>
                <a:pPr marL="742950" lvl="1" indent="-285750">
                  <a:buFont typeface="Wingdings" pitchFamily="2" charset="2"/>
                  <a:buChar char="§"/>
                </a:pPr>
                <a:r>
                  <a:rPr lang="en-IN" dirty="0">
                    <a:latin typeface="Footlight MT Light" pitchFamily="18" charset="0"/>
                    <a:ea typeface="Cambria Math"/>
                  </a:rPr>
                  <a:t>Normal-Logistic: </a:t>
                </a:r>
                <a14:m>
                  <m:oMath xmlns:m="http://schemas.openxmlformats.org/officeDocument/2006/math">
                    <m:r>
                      <a:rPr lang="en-IN" b="0" i="1" smtClean="0">
                        <a:latin typeface="Cambria Math"/>
                        <a:ea typeface="Cambria Math"/>
                      </a:rPr>
                      <m:t>0.12345</m:t>
                    </m:r>
                  </m:oMath>
                </a14:m>
                <a:endParaRPr lang="en-IN" dirty="0">
                  <a:ea typeface="Cambria Math"/>
                </a:endParaRPr>
              </a:p>
              <a:p>
                <a:pPr marL="742950" lvl="1" indent="-285750">
                  <a:buFont typeface="Wingdings" pitchFamily="2" charset="2"/>
                  <a:buChar char="§"/>
                </a:pPr>
                <a:r>
                  <a:rPr lang="en-IN" b="0" dirty="0">
                    <a:latin typeface="Footlight MT Light" pitchFamily="18" charset="0"/>
                    <a:ea typeface="Cambria Math"/>
                  </a:rPr>
                  <a:t>Cauchy-Exponential:</a:t>
                </a:r>
                <a:r>
                  <a:rPr lang="en-IN" b="0" dirty="0">
                    <a:ea typeface="Cambria Math"/>
                  </a:rPr>
                  <a:t> </a:t>
                </a:r>
                <a14:m>
                  <m:oMath xmlns:m="http://schemas.openxmlformats.org/officeDocument/2006/math">
                    <m:r>
                      <a:rPr lang="en-IN" b="0" i="1" smtClean="0">
                        <a:latin typeface="Cambria Math"/>
                        <a:ea typeface="Cambria Math"/>
                      </a:rPr>
                      <m:t>0.46532</m:t>
                    </m:r>
                  </m:oMath>
                </a14:m>
                <a:endParaRPr lang="en-IN" b="0" dirty="0">
                  <a:ea typeface="Cambria Math"/>
                </a:endParaRPr>
              </a:p>
              <a:p>
                <a:pPr marL="742950" lvl="1" indent="-285750">
                  <a:buFont typeface="Wingdings" pitchFamily="2" charset="2"/>
                  <a:buChar char="§"/>
                </a:pPr>
                <a:r>
                  <a:rPr lang="en-IN" dirty="0">
                    <a:latin typeface="Footlight MT Light" pitchFamily="18" charset="0"/>
                    <a:ea typeface="Cambria Math"/>
                  </a:rPr>
                  <a:t>Cauchy-Logistic: </a:t>
                </a:r>
                <a14:m>
                  <m:oMath xmlns:m="http://schemas.openxmlformats.org/officeDocument/2006/math">
                    <m:r>
                      <a:rPr lang="en-IN" b="0" i="1" smtClean="0">
                        <a:latin typeface="Cambria Math"/>
                        <a:ea typeface="Cambria Math"/>
                      </a:rPr>
                      <m:t>0.22020</m:t>
                    </m:r>
                  </m:oMath>
                </a14:m>
                <a:endParaRPr lang="en-IN" dirty="0">
                  <a:ea typeface="Cambria Math"/>
                </a:endParaRPr>
              </a:p>
              <a:p>
                <a:pPr marL="742950" lvl="1" indent="-285750">
                  <a:buFont typeface="Wingdings" pitchFamily="2" charset="2"/>
                  <a:buChar char="§"/>
                </a:pPr>
                <a:r>
                  <a:rPr lang="en-IN" b="0" dirty="0">
                    <a:latin typeface="Footlight MT Light" pitchFamily="18" charset="0"/>
                    <a:ea typeface="Cambria Math"/>
                  </a:rPr>
                  <a:t>Exponential-Logistic:</a:t>
                </a:r>
                <a:r>
                  <a:rPr lang="en-IN" b="0" dirty="0">
                    <a:ea typeface="Cambria Math"/>
                  </a:rPr>
                  <a:t> </a:t>
                </a:r>
                <a14:m>
                  <m:oMath xmlns:m="http://schemas.openxmlformats.org/officeDocument/2006/math">
                    <m:r>
                      <a:rPr lang="en-IN" b="0" i="1" smtClean="0">
                        <a:latin typeface="Cambria Math"/>
                        <a:ea typeface="Cambria Math"/>
                      </a:rPr>
                      <m:t>0.54414</m:t>
                    </m:r>
                  </m:oMath>
                </a14:m>
                <a:endParaRPr lang="en-IN" b="0" dirty="0">
                  <a:ea typeface="Cambria Math"/>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7221415" y="480646"/>
                <a:ext cx="4783016" cy="5416868"/>
              </a:xfrm>
              <a:prstGeom prst="rect">
                <a:avLst/>
              </a:prstGeom>
              <a:blipFill rotWithShape="1">
                <a:blip r:embed="rId4"/>
                <a:stretch>
                  <a:fillRect l="-1658" t="-788" b="-901"/>
                </a:stretch>
              </a:blipFill>
            </p:spPr>
            <p:txBody>
              <a:bodyPr/>
              <a:lstStyle/>
              <a:p>
                <a:r>
                  <a:rPr lang="en-IN">
                    <a:noFill/>
                  </a:rPr>
                  <a:t> </a:t>
                </a:r>
              </a:p>
            </p:txBody>
          </p:sp>
        </mc:Fallback>
      </mc:AlternateContent>
    </p:spTree>
    <p:extLst>
      <p:ext uri="{BB962C8B-B14F-4D97-AF65-F5344CB8AC3E}">
        <p14:creationId xmlns:p14="http://schemas.microsoft.com/office/powerpoint/2010/main" val="2851302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9923" y="1356701"/>
                <a:ext cx="10515600" cy="4879975"/>
              </a:xfrm>
            </p:spPr>
            <p:txBody>
              <a:bodyPr>
                <a:normAutofit/>
              </a:bodyPr>
              <a:lstStyle/>
              <a:p>
                <a:pPr>
                  <a:lnSpc>
                    <a:spcPct val="150000"/>
                  </a:lnSpc>
                </a:pPr>
                <a:r>
                  <a:rPr lang="en-IN" sz="2400" dirty="0">
                    <a:latin typeface="Footlight MT Light" panose="0204060206030A020304" pitchFamily="18" charset="0"/>
                  </a:rPr>
                  <a:t>Our null hypothesis is  </a:t>
                </a:r>
                <a14:m>
                  <m:oMath xmlns:m="http://schemas.openxmlformats.org/officeDocument/2006/math">
                    <m:sSub>
                      <m:sSubPr>
                        <m:ctrlPr>
                          <a:rPr lang="en-IN" sz="2400" i="1">
                            <a:latin typeface="Cambria Math" panose="02040503050406030204" pitchFamily="18" charset="0"/>
                          </a:rPr>
                        </m:ctrlPr>
                      </m:sSubPr>
                      <m:e>
                        <m:r>
                          <a:rPr lang="en-IN" sz="2400" i="1">
                            <a:latin typeface="Cambria Math"/>
                          </a:rPr>
                          <m:t>𝐻</m:t>
                        </m:r>
                      </m:e>
                      <m:sub>
                        <m:r>
                          <a:rPr lang="en-IN" sz="2400" i="1">
                            <a:latin typeface="Cambria Math"/>
                          </a:rPr>
                          <m:t>0</m:t>
                        </m:r>
                      </m:sub>
                    </m:sSub>
                    <m:r>
                      <a:rPr lang="en-IN" sz="2400" i="1">
                        <a:latin typeface="Cambria Math"/>
                      </a:rPr>
                      <m:t>:</m:t>
                    </m:r>
                    <m:r>
                      <a:rPr lang="en-IN" sz="2400" i="1">
                        <a:latin typeface="Cambria Math"/>
                      </a:rPr>
                      <m:t>𝐹</m:t>
                    </m:r>
                    <m:d>
                      <m:dPr>
                        <m:ctrlPr>
                          <a:rPr lang="en-IN" sz="2400" i="1">
                            <a:latin typeface="Cambria Math" panose="02040503050406030204" pitchFamily="18" charset="0"/>
                          </a:rPr>
                        </m:ctrlPr>
                      </m:dPr>
                      <m:e>
                        <m:r>
                          <a:rPr lang="en-IN" sz="2400" i="1">
                            <a:latin typeface="Cambria Math"/>
                          </a:rPr>
                          <m:t>𝑥</m:t>
                        </m:r>
                      </m:e>
                    </m:d>
                    <m:r>
                      <a:rPr lang="en-IN" sz="2400" i="1">
                        <a:latin typeface="Cambria Math"/>
                      </a:rPr>
                      <m:t>=</m:t>
                    </m:r>
                    <m:r>
                      <a:rPr lang="en-IN" sz="2400" i="1">
                        <a:latin typeface="Cambria Math"/>
                      </a:rPr>
                      <m:t>𝐺</m:t>
                    </m:r>
                    <m:d>
                      <m:dPr>
                        <m:ctrlPr>
                          <a:rPr lang="en-IN" sz="2400" i="1">
                            <a:latin typeface="Cambria Math" panose="02040503050406030204" pitchFamily="18" charset="0"/>
                          </a:rPr>
                        </m:ctrlPr>
                      </m:dPr>
                      <m:e>
                        <m:r>
                          <a:rPr lang="en-IN" sz="2400" i="1">
                            <a:latin typeface="Cambria Math"/>
                          </a:rPr>
                          <m:t>𝑥</m:t>
                        </m:r>
                      </m:e>
                    </m:d>
                    <m:r>
                      <a:rPr lang="en-IN" sz="2400" i="1">
                        <a:latin typeface="Cambria Math"/>
                      </a:rPr>
                      <m:t> </m:t>
                    </m:r>
                    <m:r>
                      <a:rPr lang="en-IN" sz="2400" i="1">
                        <a:latin typeface="Cambria Math"/>
                        <a:ea typeface="Cambria Math"/>
                      </a:rPr>
                      <m:t>∀</m:t>
                    </m:r>
                    <m:r>
                      <a:rPr lang="en-IN" sz="2400" i="1">
                        <a:latin typeface="Cambria Math"/>
                        <a:ea typeface="Cambria Math"/>
                      </a:rPr>
                      <m:t>𝑥</m:t>
                    </m:r>
                  </m:oMath>
                </a14:m>
                <a:endParaRPr lang="en-IN" sz="2400" dirty="0">
                  <a:latin typeface="Footlight MT Light" panose="0204060206030A020304" pitchFamily="18" charset="0"/>
                </a:endParaRPr>
              </a:p>
              <a:p>
                <a:pPr>
                  <a:lnSpc>
                    <a:spcPct val="150000"/>
                  </a:lnSpc>
                </a:pPr>
                <a:r>
                  <a:rPr lang="en-IN" sz="2400" dirty="0">
                    <a:latin typeface="Footlight MT Light" panose="0204060206030A020304" pitchFamily="18" charset="0"/>
                  </a:rPr>
                  <a:t>The alternatives are</a:t>
                </a:r>
              </a:p>
              <a:p>
                <a:pPr marL="0" indent="0" algn="ctr">
                  <a:buNone/>
                </a:pPr>
                <a14:m>
                  <m:oMath xmlns:m="http://schemas.openxmlformats.org/officeDocument/2006/math">
                    <m:sSub>
                      <m:sSubPr>
                        <m:ctrlPr>
                          <a:rPr lang="en-IN" sz="2400" i="1">
                            <a:latin typeface="Cambria Math" panose="02040503050406030204" pitchFamily="18" charset="0"/>
                          </a:rPr>
                        </m:ctrlPr>
                      </m:sSubPr>
                      <m:e>
                        <m:r>
                          <a:rPr lang="en-IN" sz="2400" i="1">
                            <a:latin typeface="Cambria Math"/>
                          </a:rPr>
                          <m:t>𝐻</m:t>
                        </m:r>
                      </m:e>
                      <m:sub>
                        <m:r>
                          <a:rPr lang="en-IN" sz="2400" i="1">
                            <a:latin typeface="Cambria Math"/>
                          </a:rPr>
                          <m:t>1</m:t>
                        </m:r>
                      </m:sub>
                    </m:sSub>
                    <m:r>
                      <a:rPr lang="en-IN" sz="2400" i="1">
                        <a:latin typeface="Cambria Math"/>
                      </a:rPr>
                      <m:t>:</m:t>
                    </m:r>
                    <m:r>
                      <a:rPr lang="en-IN" sz="2400" i="1">
                        <a:latin typeface="Cambria Math"/>
                      </a:rPr>
                      <m:t>𝐹</m:t>
                    </m:r>
                    <m:d>
                      <m:dPr>
                        <m:ctrlPr>
                          <a:rPr lang="en-IN" sz="2400" i="1">
                            <a:latin typeface="Cambria Math" panose="02040503050406030204" pitchFamily="18" charset="0"/>
                          </a:rPr>
                        </m:ctrlPr>
                      </m:dPr>
                      <m:e>
                        <m:r>
                          <a:rPr lang="en-IN" sz="2400" i="1">
                            <a:latin typeface="Cambria Math"/>
                          </a:rPr>
                          <m:t>𝑥</m:t>
                        </m:r>
                      </m:e>
                    </m:d>
                    <m:r>
                      <a:rPr lang="en-IN" sz="2400" i="1">
                        <a:latin typeface="Cambria Math"/>
                      </a:rPr>
                      <m:t>≥</m:t>
                    </m:r>
                    <m:r>
                      <a:rPr lang="en-IN" sz="2400" i="1">
                        <a:latin typeface="Cambria Math"/>
                      </a:rPr>
                      <m:t>𝐺</m:t>
                    </m:r>
                    <m:d>
                      <m:dPr>
                        <m:ctrlPr>
                          <a:rPr lang="en-IN" sz="2400" i="1">
                            <a:latin typeface="Cambria Math" panose="02040503050406030204" pitchFamily="18" charset="0"/>
                          </a:rPr>
                        </m:ctrlPr>
                      </m:dPr>
                      <m:e>
                        <m:r>
                          <a:rPr lang="en-IN" sz="2400" i="1">
                            <a:latin typeface="Cambria Math"/>
                          </a:rPr>
                          <m:t>𝑥</m:t>
                        </m:r>
                      </m:e>
                    </m:d>
                    <m:r>
                      <a:rPr lang="en-IN" sz="2400" i="1">
                        <a:latin typeface="Cambria Math"/>
                      </a:rPr>
                      <m:t> </m:t>
                    </m:r>
                    <m:r>
                      <a:rPr lang="en-IN" sz="2400" i="1">
                        <a:latin typeface="Cambria Math"/>
                        <a:ea typeface="Cambria Math"/>
                      </a:rPr>
                      <m:t>∀</m:t>
                    </m:r>
                    <m:r>
                      <a:rPr lang="en-IN" sz="2400" i="1">
                        <a:latin typeface="Cambria Math"/>
                        <a:ea typeface="Cambria Math"/>
                      </a:rPr>
                      <m:t>𝑥</m:t>
                    </m:r>
                    <m:r>
                      <a:rPr lang="en-IN" sz="2400" i="1">
                        <a:latin typeface="Cambria Math"/>
                        <a:ea typeface="Cambria Math"/>
                      </a:rPr>
                      <m:t>, </m:t>
                    </m:r>
                  </m:oMath>
                </a14:m>
                <a:r>
                  <a:rPr lang="en-IN" sz="2400" dirty="0">
                    <a:latin typeface="Footlight MT Light" panose="0204060206030A020304" pitchFamily="18" charset="0"/>
                  </a:rPr>
                  <a:t>with </a:t>
                </a:r>
                <a14:m>
                  <m:oMath xmlns:m="http://schemas.openxmlformats.org/officeDocument/2006/math">
                    <m:r>
                      <a:rPr lang="en-IN" sz="2400" i="1">
                        <a:latin typeface="Cambria Math"/>
                      </a:rPr>
                      <m:t>𝐹</m:t>
                    </m:r>
                    <m:d>
                      <m:dPr>
                        <m:ctrlPr>
                          <a:rPr lang="en-IN" sz="2400" i="1">
                            <a:latin typeface="Cambria Math" panose="02040503050406030204" pitchFamily="18" charset="0"/>
                          </a:rPr>
                        </m:ctrlPr>
                      </m:dPr>
                      <m:e>
                        <m:r>
                          <a:rPr lang="en-IN" sz="2400" i="1">
                            <a:latin typeface="Cambria Math"/>
                          </a:rPr>
                          <m:t>𝑥</m:t>
                        </m:r>
                      </m:e>
                    </m:d>
                    <m:r>
                      <a:rPr lang="en-IN" sz="2400" i="1">
                        <a:latin typeface="Cambria Math"/>
                      </a:rPr>
                      <m:t>&gt;</m:t>
                    </m:r>
                    <m:r>
                      <a:rPr lang="en-IN" sz="2400" i="1">
                        <a:latin typeface="Cambria Math"/>
                      </a:rPr>
                      <m:t>𝐺</m:t>
                    </m:r>
                    <m:d>
                      <m:dPr>
                        <m:ctrlPr>
                          <a:rPr lang="en-IN" sz="2400" i="1">
                            <a:latin typeface="Cambria Math" panose="02040503050406030204" pitchFamily="18" charset="0"/>
                          </a:rPr>
                        </m:ctrlPr>
                      </m:dPr>
                      <m:e>
                        <m:r>
                          <a:rPr lang="en-IN" sz="2400" i="1">
                            <a:latin typeface="Cambria Math"/>
                          </a:rPr>
                          <m:t>𝑥</m:t>
                        </m:r>
                      </m:e>
                    </m:d>
                  </m:oMath>
                </a14:m>
                <a:r>
                  <a:rPr lang="en-IN" sz="2400" dirty="0">
                    <a:latin typeface="Footlight MT Light" panose="0204060206030A020304" pitchFamily="18" charset="0"/>
                  </a:rPr>
                  <a:t> for some </a:t>
                </a:r>
                <a14:m>
                  <m:oMath xmlns:m="http://schemas.openxmlformats.org/officeDocument/2006/math">
                    <m:r>
                      <a:rPr lang="en-IN" sz="2400" i="1">
                        <a:latin typeface="Cambria Math"/>
                      </a:rPr>
                      <m:t>𝑥</m:t>
                    </m:r>
                  </m:oMath>
                </a14:m>
                <a:endParaRPr lang="en-IN" sz="2400" dirty="0">
                  <a:latin typeface="Footlight MT Light" panose="0204060206030A020304" pitchFamily="18" charset="0"/>
                </a:endParaRPr>
              </a:p>
              <a:p>
                <a:pPr marL="0" indent="0" algn="ctr">
                  <a:buNone/>
                </a:pPr>
                <a14:m>
                  <m:oMath xmlns:m="http://schemas.openxmlformats.org/officeDocument/2006/math">
                    <m:sSub>
                      <m:sSubPr>
                        <m:ctrlPr>
                          <a:rPr lang="en-IN" sz="2400" i="1">
                            <a:latin typeface="Cambria Math" panose="02040503050406030204" pitchFamily="18" charset="0"/>
                          </a:rPr>
                        </m:ctrlPr>
                      </m:sSubPr>
                      <m:e>
                        <m:r>
                          <a:rPr lang="en-IN" sz="2400" i="1">
                            <a:latin typeface="Cambria Math"/>
                          </a:rPr>
                          <m:t>𝐻</m:t>
                        </m:r>
                      </m:e>
                      <m:sub>
                        <m:r>
                          <a:rPr lang="en-IN" sz="2400" i="1">
                            <a:latin typeface="Cambria Math"/>
                          </a:rPr>
                          <m:t>2</m:t>
                        </m:r>
                      </m:sub>
                    </m:sSub>
                    <m:r>
                      <a:rPr lang="en-IN" sz="2400" i="1">
                        <a:latin typeface="Cambria Math"/>
                      </a:rPr>
                      <m:t>:</m:t>
                    </m:r>
                    <m:r>
                      <a:rPr lang="en-IN" sz="2400" i="1">
                        <a:latin typeface="Cambria Math"/>
                      </a:rPr>
                      <m:t>𝐹</m:t>
                    </m:r>
                    <m:d>
                      <m:dPr>
                        <m:ctrlPr>
                          <a:rPr lang="en-IN" sz="2400" i="1">
                            <a:latin typeface="Cambria Math" panose="02040503050406030204" pitchFamily="18" charset="0"/>
                          </a:rPr>
                        </m:ctrlPr>
                      </m:dPr>
                      <m:e>
                        <m:r>
                          <a:rPr lang="en-IN" sz="2400" i="1">
                            <a:latin typeface="Cambria Math"/>
                          </a:rPr>
                          <m:t>𝑥</m:t>
                        </m:r>
                      </m:e>
                    </m:d>
                    <m:r>
                      <a:rPr lang="en-IN" sz="2400" i="1">
                        <a:latin typeface="Cambria Math"/>
                      </a:rPr>
                      <m:t>≤</m:t>
                    </m:r>
                    <m:r>
                      <a:rPr lang="en-IN" sz="2400" i="1">
                        <a:latin typeface="Cambria Math"/>
                      </a:rPr>
                      <m:t>𝐺</m:t>
                    </m:r>
                    <m:d>
                      <m:dPr>
                        <m:ctrlPr>
                          <a:rPr lang="en-IN" sz="2400" i="1">
                            <a:latin typeface="Cambria Math" panose="02040503050406030204" pitchFamily="18" charset="0"/>
                          </a:rPr>
                        </m:ctrlPr>
                      </m:dPr>
                      <m:e>
                        <m:r>
                          <a:rPr lang="en-IN" sz="2400" i="1">
                            <a:latin typeface="Cambria Math"/>
                          </a:rPr>
                          <m:t>𝑥</m:t>
                        </m:r>
                      </m:e>
                    </m:d>
                    <m:r>
                      <a:rPr lang="en-IN" sz="2400" i="1">
                        <a:latin typeface="Cambria Math"/>
                      </a:rPr>
                      <m:t> </m:t>
                    </m:r>
                    <m:r>
                      <a:rPr lang="en-IN" sz="2400" i="1">
                        <a:latin typeface="Cambria Math"/>
                        <a:ea typeface="Cambria Math"/>
                      </a:rPr>
                      <m:t>∀</m:t>
                    </m:r>
                    <m:r>
                      <a:rPr lang="en-IN" sz="2400" i="1">
                        <a:latin typeface="Cambria Math"/>
                        <a:ea typeface="Cambria Math"/>
                      </a:rPr>
                      <m:t>𝑥</m:t>
                    </m:r>
                    <m:r>
                      <a:rPr lang="en-IN" sz="2400" i="1">
                        <a:latin typeface="Cambria Math"/>
                        <a:ea typeface="Cambria Math"/>
                      </a:rPr>
                      <m:t>, </m:t>
                    </m:r>
                  </m:oMath>
                </a14:m>
                <a:r>
                  <a:rPr lang="en-IN" sz="2400" dirty="0">
                    <a:latin typeface="Footlight MT Light" panose="0204060206030A020304" pitchFamily="18" charset="0"/>
                  </a:rPr>
                  <a:t>with </a:t>
                </a:r>
                <a14:m>
                  <m:oMath xmlns:m="http://schemas.openxmlformats.org/officeDocument/2006/math">
                    <m:r>
                      <a:rPr lang="en-IN" sz="2400" i="1">
                        <a:latin typeface="Cambria Math"/>
                      </a:rPr>
                      <m:t>𝐹</m:t>
                    </m:r>
                    <m:d>
                      <m:dPr>
                        <m:ctrlPr>
                          <a:rPr lang="en-IN" sz="2400" i="1">
                            <a:latin typeface="Cambria Math" panose="02040503050406030204" pitchFamily="18" charset="0"/>
                          </a:rPr>
                        </m:ctrlPr>
                      </m:dPr>
                      <m:e>
                        <m:r>
                          <a:rPr lang="en-IN" sz="2400" i="1">
                            <a:latin typeface="Cambria Math"/>
                          </a:rPr>
                          <m:t>𝑥</m:t>
                        </m:r>
                      </m:e>
                    </m:d>
                    <m:r>
                      <a:rPr lang="en-IN" sz="2400" i="1">
                        <a:latin typeface="Cambria Math"/>
                      </a:rPr>
                      <m:t>&lt;</m:t>
                    </m:r>
                    <m:r>
                      <a:rPr lang="en-IN" sz="2400" i="1">
                        <a:latin typeface="Cambria Math"/>
                      </a:rPr>
                      <m:t>𝐺</m:t>
                    </m:r>
                    <m:d>
                      <m:dPr>
                        <m:ctrlPr>
                          <a:rPr lang="en-IN" sz="2400" i="1">
                            <a:latin typeface="Cambria Math" panose="02040503050406030204" pitchFamily="18" charset="0"/>
                          </a:rPr>
                        </m:ctrlPr>
                      </m:dPr>
                      <m:e>
                        <m:r>
                          <a:rPr lang="en-IN" sz="2400" i="1">
                            <a:latin typeface="Cambria Math"/>
                          </a:rPr>
                          <m:t>𝑥</m:t>
                        </m:r>
                      </m:e>
                    </m:d>
                  </m:oMath>
                </a14:m>
                <a:r>
                  <a:rPr lang="en-IN" sz="2400" dirty="0">
                    <a:latin typeface="Footlight MT Light" panose="0204060206030A020304" pitchFamily="18" charset="0"/>
                  </a:rPr>
                  <a:t> for some </a:t>
                </a:r>
                <a14:m>
                  <m:oMath xmlns:m="http://schemas.openxmlformats.org/officeDocument/2006/math">
                    <m:r>
                      <a:rPr lang="en-IN" sz="2400" i="1">
                        <a:latin typeface="Cambria Math"/>
                      </a:rPr>
                      <m:t>𝑥</m:t>
                    </m:r>
                  </m:oMath>
                </a14:m>
                <a:endParaRPr lang="en-IN" sz="2400" dirty="0">
                  <a:latin typeface="Footlight MT Light" panose="0204060206030A020304" pitchFamily="18" charset="0"/>
                </a:endParaRPr>
              </a:p>
              <a:p>
                <a:pPr marL="0" indent="0" algn="ctr">
                  <a:buNone/>
                </a:pPr>
                <a14:m>
                  <m:oMath xmlns:m="http://schemas.openxmlformats.org/officeDocument/2006/math">
                    <m:sSub>
                      <m:sSubPr>
                        <m:ctrlPr>
                          <a:rPr lang="en-IN" sz="2400" i="1">
                            <a:latin typeface="Cambria Math" panose="02040503050406030204" pitchFamily="18" charset="0"/>
                          </a:rPr>
                        </m:ctrlPr>
                      </m:sSubPr>
                      <m:e>
                        <m:r>
                          <a:rPr lang="en-IN" sz="2400" i="1">
                            <a:latin typeface="Cambria Math"/>
                          </a:rPr>
                          <m:t>𝐻</m:t>
                        </m:r>
                      </m:e>
                      <m:sub>
                        <m:r>
                          <a:rPr lang="en-IN" sz="2400" i="1">
                            <a:latin typeface="Cambria Math"/>
                          </a:rPr>
                          <m:t>3</m:t>
                        </m:r>
                      </m:sub>
                    </m:sSub>
                    <m:r>
                      <a:rPr lang="en-IN" sz="2400" i="1">
                        <a:latin typeface="Cambria Math"/>
                      </a:rPr>
                      <m:t>:</m:t>
                    </m:r>
                    <m:r>
                      <a:rPr lang="en-IN" sz="2400" i="1">
                        <a:latin typeface="Cambria Math"/>
                      </a:rPr>
                      <m:t>𝐹</m:t>
                    </m:r>
                    <m:d>
                      <m:dPr>
                        <m:ctrlPr>
                          <a:rPr lang="en-IN" sz="2400" i="1">
                            <a:latin typeface="Cambria Math" panose="02040503050406030204" pitchFamily="18" charset="0"/>
                          </a:rPr>
                        </m:ctrlPr>
                      </m:dPr>
                      <m:e>
                        <m:r>
                          <a:rPr lang="en-IN" sz="2400" i="1">
                            <a:latin typeface="Cambria Math"/>
                          </a:rPr>
                          <m:t>𝑥</m:t>
                        </m:r>
                      </m:e>
                    </m:d>
                    <m:r>
                      <a:rPr lang="en-IN" sz="2400" i="1">
                        <a:latin typeface="Cambria Math"/>
                        <a:ea typeface="Cambria Math"/>
                      </a:rPr>
                      <m:t>≠</m:t>
                    </m:r>
                    <m:r>
                      <a:rPr lang="en-IN" sz="2400" i="1">
                        <a:latin typeface="Cambria Math"/>
                        <a:ea typeface="Cambria Math"/>
                      </a:rPr>
                      <m:t>𝐺</m:t>
                    </m:r>
                    <m:d>
                      <m:dPr>
                        <m:ctrlPr>
                          <a:rPr lang="en-IN" sz="2400" i="1">
                            <a:latin typeface="Cambria Math" panose="02040503050406030204" pitchFamily="18" charset="0"/>
                            <a:ea typeface="Cambria Math"/>
                          </a:rPr>
                        </m:ctrlPr>
                      </m:dPr>
                      <m:e>
                        <m:r>
                          <a:rPr lang="en-IN" sz="2400" i="1">
                            <a:latin typeface="Cambria Math"/>
                            <a:ea typeface="Cambria Math"/>
                          </a:rPr>
                          <m:t>𝑥</m:t>
                        </m:r>
                      </m:e>
                    </m:d>
                  </m:oMath>
                </a14:m>
                <a:r>
                  <a:rPr lang="en-IN" sz="2400" dirty="0">
                    <a:latin typeface="Footlight MT Light" panose="0204060206030A020304" pitchFamily="18" charset="0"/>
                  </a:rPr>
                  <a:t> for some </a:t>
                </a:r>
                <a14:m>
                  <m:oMath xmlns:m="http://schemas.openxmlformats.org/officeDocument/2006/math">
                    <m:r>
                      <a:rPr lang="en-IN" sz="2400" i="1">
                        <a:latin typeface="Cambria Math"/>
                      </a:rPr>
                      <m:t>𝑥</m:t>
                    </m:r>
                  </m:oMath>
                </a14:m>
                <a:endParaRPr lang="en-IN" sz="2400" dirty="0">
                  <a:latin typeface="Footlight MT Light" panose="0204060206030A020304" pitchFamily="18" charset="0"/>
                </a:endParaRPr>
              </a:p>
              <a:p>
                <a:endParaRPr lang="en-IN" sz="2400" dirty="0">
                  <a:latin typeface="Footlight MT Light" panose="0204060206030A020304" pitchFamily="18" charset="0"/>
                </a:endParaRPr>
              </a:p>
              <a:p>
                <a:r>
                  <a:rPr lang="en-IN" sz="2400" dirty="0">
                    <a:latin typeface="Footlight MT Light" panose="0204060206030A020304" pitchFamily="18" charset="0"/>
                  </a:rPr>
                  <a:t>Null hypothesis is equivalent to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a:rPr>
                          <m:t>𝐻</m:t>
                        </m:r>
                      </m:e>
                      <m:sub>
                        <m:r>
                          <a:rPr lang="en-IN" sz="2400" b="0" i="1" smtClean="0">
                            <a:latin typeface="Cambria Math"/>
                          </a:rPr>
                          <m:t>0</m:t>
                        </m:r>
                      </m:sub>
                    </m:sSub>
                    <m:r>
                      <a:rPr lang="en-IN" sz="2400" b="0" i="1" smtClean="0">
                        <a:latin typeface="Cambria Math"/>
                      </a:rPr>
                      <m:t>:</m:t>
                    </m:r>
                    <m:r>
                      <a:rPr lang="en-IN" sz="2400" b="0" i="1" smtClean="0">
                        <a:latin typeface="Cambria Math"/>
                      </a:rPr>
                      <m:t>𝜃</m:t>
                    </m:r>
                    <m:r>
                      <a:rPr lang="en-IN" sz="2400" b="0" i="1" smtClean="0">
                        <a:latin typeface="Cambria Math"/>
                      </a:rPr>
                      <m:t>=0</m:t>
                    </m:r>
                  </m:oMath>
                </a14:m>
                <a:endParaRPr lang="en-IN" sz="2400" dirty="0">
                  <a:latin typeface="Footlight MT Light" panose="0204060206030A020304" pitchFamily="18" charset="0"/>
                </a:endParaRPr>
              </a:p>
              <a:p>
                <a:r>
                  <a:rPr lang="en-IN" sz="2400" dirty="0">
                    <a:latin typeface="Footlight MT Light" panose="0204060206030A020304" pitchFamily="18" charset="0"/>
                  </a:rPr>
                  <a:t>Alternatives are respectively,</a:t>
                </a:r>
              </a:p>
              <a:p>
                <a:pPr marL="0" indent="0" algn="ctr">
                  <a:buNone/>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a:rPr>
                            <m:t>𝐻</m:t>
                          </m:r>
                        </m:e>
                        <m:sub>
                          <m:r>
                            <a:rPr lang="en-IN" sz="2400" b="0" i="1" smtClean="0">
                              <a:latin typeface="Cambria Math"/>
                            </a:rPr>
                            <m:t>1</m:t>
                          </m:r>
                        </m:sub>
                      </m:sSub>
                      <m:r>
                        <a:rPr lang="en-IN" sz="2400" b="0" i="1" smtClean="0">
                          <a:latin typeface="Cambria Math"/>
                        </a:rPr>
                        <m:t>:</m:t>
                      </m:r>
                      <m:r>
                        <a:rPr lang="en-IN" sz="2400" b="0" i="1" smtClean="0">
                          <a:latin typeface="Cambria Math"/>
                        </a:rPr>
                        <m:t>𝜃</m:t>
                      </m:r>
                      <m:r>
                        <a:rPr lang="en-IN" sz="2400" b="0" i="1" smtClean="0">
                          <a:latin typeface="Cambria Math"/>
                        </a:rPr>
                        <m:t>&gt;0</m:t>
                      </m:r>
                    </m:oMath>
                  </m:oMathPara>
                </a14:m>
                <a:endParaRPr lang="en-IN" sz="2400" dirty="0">
                  <a:latin typeface="Footlight MT Light" panose="0204060206030A0203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a:rPr>
                            <m:t>𝐻</m:t>
                          </m:r>
                        </m:e>
                        <m:sub>
                          <m:r>
                            <a:rPr lang="en-IN" sz="2400" b="0" i="1" smtClean="0">
                              <a:latin typeface="Cambria Math"/>
                            </a:rPr>
                            <m:t>2</m:t>
                          </m:r>
                        </m:sub>
                      </m:sSub>
                      <m:r>
                        <a:rPr lang="en-IN" sz="2400" b="0" i="1" smtClean="0">
                          <a:latin typeface="Cambria Math"/>
                        </a:rPr>
                        <m:t>:</m:t>
                      </m:r>
                      <m:r>
                        <a:rPr lang="en-IN" sz="2400" b="0" i="1" smtClean="0">
                          <a:latin typeface="Cambria Math"/>
                        </a:rPr>
                        <m:t>𝜃</m:t>
                      </m:r>
                      <m:r>
                        <a:rPr lang="en-IN" sz="2400" b="0" i="1" smtClean="0">
                          <a:latin typeface="Cambria Math"/>
                        </a:rPr>
                        <m:t>&lt;0</m:t>
                      </m:r>
                    </m:oMath>
                  </m:oMathPara>
                </a14:m>
                <a:endParaRPr lang="en-IN" sz="2400" dirty="0">
                  <a:latin typeface="Footlight MT Light" panose="0204060206030A0203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a:rPr>
                            <m:t>𝐻</m:t>
                          </m:r>
                        </m:e>
                        <m:sub>
                          <m:r>
                            <a:rPr lang="en-IN" sz="2400" b="0" i="1" smtClean="0">
                              <a:latin typeface="Cambria Math"/>
                            </a:rPr>
                            <m:t>3</m:t>
                          </m:r>
                        </m:sub>
                      </m:sSub>
                      <m:r>
                        <a:rPr lang="en-IN" sz="2400" b="0" i="1" smtClean="0">
                          <a:latin typeface="Cambria Math"/>
                        </a:rPr>
                        <m:t>:</m:t>
                      </m:r>
                      <m:r>
                        <a:rPr lang="en-IN" sz="2400" b="0" i="1" smtClean="0">
                          <a:latin typeface="Cambria Math"/>
                        </a:rPr>
                        <m:t>𝜃</m:t>
                      </m:r>
                      <m:r>
                        <a:rPr lang="en-IN" sz="2400" b="0" i="1" smtClean="0">
                          <a:latin typeface="Cambria Math"/>
                          <a:ea typeface="Cambria Math"/>
                        </a:rPr>
                        <m:t>≠0</m:t>
                      </m:r>
                    </m:oMath>
                  </m:oMathPara>
                </a14:m>
                <a:endParaRPr lang="en-IN" sz="2400" dirty="0">
                  <a:latin typeface="Footlight MT Light" panose="0204060206030A020304" pitchFamily="18" charset="0"/>
                </a:endParaRPr>
              </a:p>
              <a:p>
                <a:endParaRPr lang="en-IN" sz="2400" dirty="0"/>
              </a:p>
              <a:p>
                <a:endParaRPr lang="en-IN"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9923" y="1356701"/>
                <a:ext cx="10515600" cy="4879975"/>
              </a:xfrm>
              <a:blipFill>
                <a:blip r:embed="rId2"/>
                <a:stretch>
                  <a:fillRect/>
                </a:stretch>
              </a:blipFill>
            </p:spPr>
            <p:txBody>
              <a:bodyPr/>
              <a:lstStyle/>
              <a:p>
                <a:r>
                  <a:rPr lang="en-IN">
                    <a:noFill/>
                  </a:rPr>
                  <a:t> </a:t>
                </a:r>
              </a:p>
            </p:txBody>
          </p:sp>
        </mc:Fallback>
      </mc:AlternateContent>
      <p:sp>
        <p:nvSpPr>
          <p:cNvPr id="2" name="Title 1"/>
          <p:cNvSpPr>
            <a:spLocks noGrp="1"/>
          </p:cNvSpPr>
          <p:nvPr>
            <p:ph type="title"/>
          </p:nvPr>
        </p:nvSpPr>
        <p:spPr/>
        <p:txBody>
          <a:bodyPr/>
          <a:lstStyle/>
          <a:p>
            <a:r>
              <a:rPr lang="en-IN" dirty="0">
                <a:effectLst>
                  <a:outerShdw blurRad="38100" dist="38100" dir="2700000" algn="tl">
                    <a:srgbClr val="000000">
                      <a:alpha val="43137"/>
                    </a:srgbClr>
                  </a:outerShdw>
                </a:effectLst>
                <a:latin typeface="Rockwell" panose="02060603020205020403" pitchFamily="18" charset="0"/>
              </a:rPr>
              <a:t>INTRODUCTION</a:t>
            </a:r>
          </a:p>
        </p:txBody>
      </p:sp>
    </p:spTree>
    <p:extLst>
      <p:ext uri="{BB962C8B-B14F-4D97-AF65-F5344CB8AC3E}">
        <p14:creationId xmlns:p14="http://schemas.microsoft.com/office/powerpoint/2010/main" val="726319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FA98C01-42F3-4BFB-9267-C13917426C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2969" y="1595926"/>
            <a:ext cx="5380940" cy="4101489"/>
          </a:xfrm>
        </p:spPr>
      </p:pic>
      <mc:AlternateContent xmlns:mc="http://schemas.openxmlformats.org/markup-compatibility/2006" xmlns:a14="http://schemas.microsoft.com/office/drawing/2010/main">
        <mc:Choice Requires="a14">
          <p:sp>
            <p:nvSpPr>
              <p:cNvPr id="8" name="Title 1">
                <a:extLst>
                  <a:ext uri="{FF2B5EF4-FFF2-40B4-BE49-F238E27FC236}">
                    <a16:creationId xmlns:a16="http://schemas.microsoft.com/office/drawing/2014/main" id="{8250EF9A-A6F6-4285-BD04-128C93CA3D61}"/>
                  </a:ext>
                </a:extLst>
              </p:cNvPr>
              <p:cNvSpPr>
                <a:spLocks noGrp="1"/>
              </p:cNvSpPr>
              <p:nvPr>
                <p:ph type="title"/>
              </p:nvPr>
            </p:nvSpPr>
            <p:spPr>
              <a:xfrm>
                <a:off x="574432" y="340395"/>
                <a:ext cx="6424246" cy="1325563"/>
              </a:xfrm>
            </p:spPr>
            <p:txBody>
              <a:bodyPr/>
              <a:lstStyle/>
              <a:p>
                <a:r>
                  <a:rPr lang="en-IN" dirty="0">
                    <a:effectLst>
                      <a:outerShdw blurRad="38100" dist="38100" dir="2700000" algn="tl">
                        <a:srgbClr val="000000">
                          <a:alpha val="43137"/>
                        </a:srgbClr>
                      </a:outerShdw>
                    </a:effectLst>
                    <a:latin typeface="Rockwell" pitchFamily="18" charset="0"/>
                  </a:rPr>
                  <a:t>Both sided Test</a:t>
                </a:r>
                <a14:m>
                  <m:oMath xmlns:m="http://schemas.openxmlformats.org/officeDocument/2006/math">
                    <m:r>
                      <a:rPr lang="en-IN" sz="2400" b="0" i="0" dirty="0" smtClean="0">
                        <a:latin typeface="Cambria Math"/>
                      </a:rPr>
                      <m:t> </m:t>
                    </m:r>
                    <m:r>
                      <a:rPr lang="en-IN" sz="2400" i="1" dirty="0" smtClean="0">
                        <a:latin typeface="Cambria Math"/>
                      </a:rPr>
                      <m:t>(</m:t>
                    </m:r>
                    <m:r>
                      <a:rPr lang="en-IN" sz="2400" i="1" dirty="0" smtClean="0">
                        <a:latin typeface="Cambria Math"/>
                      </a:rPr>
                      <m:t>𝑛</m:t>
                    </m:r>
                    <m:r>
                      <a:rPr lang="en-IN" sz="2400" i="1" dirty="0" smtClean="0">
                        <a:latin typeface="Cambria Math"/>
                      </a:rPr>
                      <m:t>=15,</m:t>
                    </m:r>
                    <m:r>
                      <a:rPr lang="en-IN" sz="2400" i="1" dirty="0" smtClean="0">
                        <a:latin typeface="Cambria Math"/>
                      </a:rPr>
                      <m:t>𝑚</m:t>
                    </m:r>
                    <m:r>
                      <a:rPr lang="en-IN" sz="2400" i="1" dirty="0" smtClean="0">
                        <a:latin typeface="Cambria Math"/>
                      </a:rPr>
                      <m:t>=20)</m:t>
                    </m:r>
                  </m:oMath>
                </a14:m>
                <a:endParaRPr lang="en-IN" dirty="0"/>
              </a:p>
            </p:txBody>
          </p:sp>
        </mc:Choice>
        <mc:Fallback xmlns="">
          <p:sp>
            <p:nvSpPr>
              <p:cNvPr id="8" name="Title 1">
                <a:extLst>
                  <a:ext uri="{FF2B5EF4-FFF2-40B4-BE49-F238E27FC236}">
                    <a16:creationId xmlns:a16="http://schemas.microsoft.com/office/drawing/2014/main" xmlns="" id="{8250EF9A-A6F6-4285-BD04-128C93CA3D61}"/>
                  </a:ext>
                </a:extLst>
              </p:cNvPr>
              <p:cNvSpPr>
                <a:spLocks noGrp="1" noRot="1" noChangeAspect="1" noMove="1" noResize="1" noEditPoints="1" noAdjustHandles="1" noChangeArrowheads="1" noChangeShapeType="1" noTextEdit="1"/>
              </p:cNvSpPr>
              <p:nvPr>
                <p:ph type="title"/>
              </p:nvPr>
            </p:nvSpPr>
            <p:spPr>
              <a:xfrm>
                <a:off x="574432" y="340395"/>
                <a:ext cx="6424246" cy="1325563"/>
              </a:xfrm>
              <a:blipFill rotWithShape="1">
                <a:blip r:embed="rId3"/>
                <a:stretch>
                  <a:fillRect l="-3985" r="-2087" b="-184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221415" y="569546"/>
                <a:ext cx="4783016" cy="5970865"/>
              </a:xfrm>
              <a:prstGeom prst="rect">
                <a:avLst/>
              </a:prstGeom>
              <a:noFill/>
            </p:spPr>
            <p:txBody>
              <a:bodyPr wrap="square" rtlCol="0">
                <a:spAutoFit/>
              </a:bodyPr>
              <a:lstStyle/>
              <a:p>
                <a:r>
                  <a:rPr lang="en-IN" sz="2200" b="1" dirty="0">
                    <a:latin typeface="Footlight MT Light" pitchFamily="18" charset="0"/>
                  </a:rPr>
                  <a:t>Observations :</a:t>
                </a:r>
              </a:p>
              <a:p>
                <a:endParaRPr lang="en-IN" dirty="0">
                  <a:latin typeface="Footlight MT Light" pitchFamily="18" charset="0"/>
                </a:endParaRPr>
              </a:p>
              <a:p>
                <a:pPr marL="285750" indent="-285750">
                  <a:buFont typeface="Wingdings" pitchFamily="2" charset="2"/>
                  <a:buChar char="Ø"/>
                </a:pPr>
                <a:r>
                  <a:rPr lang="en-IN" dirty="0">
                    <a:latin typeface="Footlight MT Light" pitchFamily="18" charset="0"/>
                  </a:rPr>
                  <a:t>The histograms corresponding to the</a:t>
                </a:r>
                <a:r>
                  <a:rPr lang="en-IN" dirty="0"/>
                  <a:t> </a:t>
                </a:r>
                <a14:m>
                  <m:oMath xmlns:m="http://schemas.openxmlformats.org/officeDocument/2006/math">
                    <m:r>
                      <a:rPr lang="en-IN" b="0" i="1" smtClean="0">
                        <a:latin typeface="Cambria Math"/>
                      </a:rPr>
                      <m:t>4</m:t>
                    </m:r>
                  </m:oMath>
                </a14:m>
                <a:r>
                  <a:rPr lang="en-IN" dirty="0"/>
                  <a:t> </a:t>
                </a:r>
                <a:r>
                  <a:rPr lang="en-IN" dirty="0">
                    <a:latin typeface="Footlight MT Light" pitchFamily="18" charset="0"/>
                  </a:rPr>
                  <a:t>distributions are similar.</a:t>
                </a:r>
              </a:p>
              <a:p>
                <a:endParaRPr lang="en-IN" dirty="0"/>
              </a:p>
              <a:p>
                <a:pPr marL="285750" indent="-285750">
                  <a:buFont typeface="Wingdings" pitchFamily="2" charset="2"/>
                  <a:buChar char="Ø"/>
                </a:pPr>
                <a14:m>
                  <m:oMath xmlns:m="http://schemas.openxmlformats.org/officeDocument/2006/math">
                    <m:r>
                      <a:rPr lang="en-IN" b="0" i="1" smtClean="0">
                        <a:latin typeface="Cambria Math"/>
                      </a:rPr>
                      <m:t>𝑝</m:t>
                    </m:r>
                  </m:oMath>
                </a14:m>
                <a:r>
                  <a:rPr lang="en-IN" dirty="0"/>
                  <a:t>-</a:t>
                </a:r>
                <a:r>
                  <a:rPr lang="en-IN" dirty="0">
                    <a:latin typeface="Footlight MT Light" pitchFamily="18" charset="0"/>
                  </a:rPr>
                  <a:t>values  for Shapiro-</a:t>
                </a:r>
                <a:r>
                  <a:rPr lang="en-IN" dirty="0" err="1">
                    <a:latin typeface="Footlight MT Light" pitchFamily="18" charset="0"/>
                  </a:rPr>
                  <a:t>Wilks</a:t>
                </a:r>
                <a:r>
                  <a:rPr lang="en-IN" dirty="0">
                    <a:latin typeface="Footlight MT Light" pitchFamily="18" charset="0"/>
                  </a:rPr>
                  <a:t> test:</a:t>
                </a:r>
              </a:p>
              <a:p>
                <a:pPr marL="742950" lvl="1" indent="-285750">
                  <a:buFont typeface="Wingdings" pitchFamily="2" charset="2"/>
                  <a:buChar char="§"/>
                </a:pPr>
                <a:r>
                  <a:rPr lang="en-IN" dirty="0">
                    <a:latin typeface="Footlight MT Light" pitchFamily="18" charset="0"/>
                  </a:rPr>
                  <a:t>Normal: </a:t>
                </a:r>
                <a:r>
                  <a:rPr lang="en-IN" dirty="0"/>
                  <a:t> </a:t>
                </a:r>
                <a14:m>
                  <m:oMath xmlns:m="http://schemas.openxmlformats.org/officeDocument/2006/math">
                    <m:r>
                      <a:rPr lang="en-IN" b="0" i="1" smtClean="0">
                        <a:latin typeface="Cambria Math"/>
                      </a:rPr>
                      <m:t>0.324</m:t>
                    </m:r>
                  </m:oMath>
                </a14:m>
                <a:endParaRPr lang="en-IN" dirty="0"/>
              </a:p>
              <a:p>
                <a:pPr marL="742950" lvl="1" indent="-285750">
                  <a:buFont typeface="Wingdings" pitchFamily="2" charset="2"/>
                  <a:buChar char="§"/>
                </a:pPr>
                <a:r>
                  <a:rPr lang="en-IN" dirty="0">
                    <a:latin typeface="Footlight MT Light" pitchFamily="18" charset="0"/>
                  </a:rPr>
                  <a:t>Cauchy: </a:t>
                </a:r>
                <a:r>
                  <a:rPr lang="en-IN" dirty="0"/>
                  <a:t> </a:t>
                </a:r>
                <a14:m>
                  <m:oMath xmlns:m="http://schemas.openxmlformats.org/officeDocument/2006/math">
                    <m:r>
                      <a:rPr lang="en-IN" b="0" i="1" smtClean="0">
                        <a:latin typeface="Cambria Math"/>
                      </a:rPr>
                      <m:t>0.018</m:t>
                    </m:r>
                  </m:oMath>
                </a14:m>
                <a:endParaRPr lang="en-IN" dirty="0"/>
              </a:p>
              <a:p>
                <a:pPr marL="742950" lvl="1" indent="-285750">
                  <a:buFont typeface="Wingdings" pitchFamily="2" charset="2"/>
                  <a:buChar char="§"/>
                </a:pPr>
                <a:r>
                  <a:rPr lang="en-IN" dirty="0">
                    <a:latin typeface="Footlight MT Light" pitchFamily="18" charset="0"/>
                  </a:rPr>
                  <a:t>Exponential:</a:t>
                </a:r>
                <a:r>
                  <a:rPr lang="en-IN" dirty="0"/>
                  <a:t> </a:t>
                </a:r>
                <a14:m>
                  <m:oMath xmlns:m="http://schemas.openxmlformats.org/officeDocument/2006/math">
                    <m:r>
                      <a:rPr lang="en-IN" b="0" i="1" smtClean="0">
                        <a:latin typeface="Cambria Math"/>
                      </a:rPr>
                      <m:t>0.011</m:t>
                    </m:r>
                  </m:oMath>
                </a14:m>
                <a:endParaRPr lang="en-IN" dirty="0"/>
              </a:p>
              <a:p>
                <a:pPr marL="742950" lvl="1" indent="-285750">
                  <a:buFont typeface="Wingdings" pitchFamily="2" charset="2"/>
                  <a:buChar char="§"/>
                </a:pPr>
                <a:r>
                  <a:rPr lang="en-IN" dirty="0">
                    <a:latin typeface="Footlight MT Light" pitchFamily="18" charset="0"/>
                  </a:rPr>
                  <a:t>Logistic:</a:t>
                </a:r>
                <a:r>
                  <a:rPr lang="en-IN" dirty="0"/>
                  <a:t> </a:t>
                </a:r>
                <a14:m>
                  <m:oMath xmlns:m="http://schemas.openxmlformats.org/officeDocument/2006/math">
                    <m:r>
                      <a:rPr lang="en-IN" b="0" i="1" smtClean="0">
                        <a:latin typeface="Cambria Math"/>
                      </a:rPr>
                      <m:t>0.043</m:t>
                    </m:r>
                  </m:oMath>
                </a14:m>
                <a:endParaRPr lang="en-IN" b="0" dirty="0">
                  <a:ea typeface="Cambria Math"/>
                </a:endParaRPr>
              </a:p>
              <a:p>
                <a:pPr lvl="1"/>
                <a:endParaRPr lang="en-IN" b="0" dirty="0">
                  <a:ea typeface="Cambria Math"/>
                </a:endParaRPr>
              </a:p>
              <a:p>
                <a:pPr marL="285750" indent="-285750">
                  <a:buFont typeface="Wingdings" pitchFamily="2" charset="2"/>
                  <a:buChar char="Ø"/>
                </a:pPr>
                <a14:m>
                  <m:oMath xmlns:m="http://schemas.openxmlformats.org/officeDocument/2006/math">
                    <m:r>
                      <a:rPr lang="en-IN" b="0" i="1" smtClean="0">
                        <a:latin typeface="Cambria Math"/>
                        <a:ea typeface="Cambria Math"/>
                      </a:rPr>
                      <m:t>𝑝</m:t>
                    </m:r>
                  </m:oMath>
                </a14:m>
                <a:r>
                  <a:rPr lang="en-IN" b="0" dirty="0">
                    <a:ea typeface="Cambria Math"/>
                  </a:rPr>
                  <a:t>- </a:t>
                </a:r>
                <a:r>
                  <a:rPr lang="en-IN" b="0" dirty="0">
                    <a:latin typeface="Footlight MT Light" pitchFamily="18" charset="0"/>
                    <a:ea typeface="Cambria Math"/>
                  </a:rPr>
                  <a:t>values for</a:t>
                </a:r>
                <a:r>
                  <a:rPr lang="en-IN" b="0" dirty="0">
                    <a:ea typeface="Cambria Math"/>
                  </a:rPr>
                  <a:t> </a:t>
                </a:r>
                <a14:m>
                  <m:oMath xmlns:m="http://schemas.openxmlformats.org/officeDocument/2006/math">
                    <m:r>
                      <a:rPr lang="en-IN" b="0" i="1" smtClean="0">
                        <a:latin typeface="Cambria Math"/>
                        <a:ea typeface="Cambria Math"/>
                      </a:rPr>
                      <m:t>2</m:t>
                    </m:r>
                  </m:oMath>
                </a14:m>
                <a:r>
                  <a:rPr lang="en-IN" b="0" dirty="0">
                    <a:ea typeface="Cambria Math"/>
                  </a:rPr>
                  <a:t> </a:t>
                </a:r>
                <a:r>
                  <a:rPr lang="en-IN" b="0" dirty="0">
                    <a:latin typeface="Footlight MT Light" pitchFamily="18" charset="0"/>
                    <a:ea typeface="Cambria Math"/>
                  </a:rPr>
                  <a:t>sample Kolmogorov-Smirnov test are:</a:t>
                </a:r>
              </a:p>
              <a:p>
                <a:pPr marL="742950" lvl="1" indent="-285750">
                  <a:buFont typeface="Wingdings" pitchFamily="2" charset="2"/>
                  <a:buChar char="§"/>
                </a:pPr>
                <a:r>
                  <a:rPr lang="en-IN" dirty="0">
                    <a:latin typeface="Footlight MT Light" pitchFamily="18" charset="0"/>
                    <a:ea typeface="Cambria Math"/>
                  </a:rPr>
                  <a:t>Normal-Cauchy: </a:t>
                </a:r>
                <a14:m>
                  <m:oMath xmlns:m="http://schemas.openxmlformats.org/officeDocument/2006/math">
                    <m:r>
                      <a:rPr lang="en-IN" b="0" i="1" smtClean="0">
                        <a:latin typeface="Cambria Math"/>
                        <a:ea typeface="Cambria Math"/>
                      </a:rPr>
                      <m:t>0.67773</m:t>
                    </m:r>
                  </m:oMath>
                </a14:m>
                <a:endParaRPr lang="en-IN" dirty="0">
                  <a:ea typeface="Cambria Math"/>
                </a:endParaRPr>
              </a:p>
              <a:p>
                <a:pPr marL="742950" lvl="1" indent="-285750">
                  <a:buFont typeface="Wingdings" pitchFamily="2" charset="2"/>
                  <a:buChar char="§"/>
                </a:pPr>
                <a:r>
                  <a:rPr lang="en-IN" b="0" dirty="0">
                    <a:latin typeface="Footlight MT Light" pitchFamily="18" charset="0"/>
                    <a:ea typeface="Cambria Math"/>
                  </a:rPr>
                  <a:t>Normal-Exponential:</a:t>
                </a:r>
                <a:r>
                  <a:rPr lang="en-IN" b="0" dirty="0">
                    <a:ea typeface="Cambria Math"/>
                  </a:rPr>
                  <a:t> </a:t>
                </a:r>
                <a14:m>
                  <m:oMath xmlns:m="http://schemas.openxmlformats.org/officeDocument/2006/math">
                    <m:r>
                      <a:rPr lang="en-IN" b="0" i="1" smtClean="0">
                        <a:latin typeface="Cambria Math"/>
                        <a:ea typeface="Cambria Math"/>
                      </a:rPr>
                      <m:t>0.37513</m:t>
                    </m:r>
                  </m:oMath>
                </a14:m>
                <a:endParaRPr lang="en-IN" b="0" dirty="0">
                  <a:ea typeface="Cambria Math"/>
                </a:endParaRPr>
              </a:p>
              <a:p>
                <a:pPr marL="742950" lvl="1" indent="-285750">
                  <a:buFont typeface="Wingdings" pitchFamily="2" charset="2"/>
                  <a:buChar char="§"/>
                </a:pPr>
                <a:r>
                  <a:rPr lang="en-IN" dirty="0">
                    <a:latin typeface="Footlight MT Light" pitchFamily="18" charset="0"/>
                    <a:ea typeface="Cambria Math"/>
                  </a:rPr>
                  <a:t>Normal-Logistic: </a:t>
                </a:r>
                <a14:m>
                  <m:oMath xmlns:m="http://schemas.openxmlformats.org/officeDocument/2006/math">
                    <m:r>
                      <a:rPr lang="en-IN" b="0" i="1" smtClean="0">
                        <a:latin typeface="Cambria Math"/>
                        <a:ea typeface="Cambria Math"/>
                      </a:rPr>
                      <m:t>0.25943</m:t>
                    </m:r>
                  </m:oMath>
                </a14:m>
                <a:endParaRPr lang="en-IN" dirty="0">
                  <a:ea typeface="Cambria Math"/>
                </a:endParaRPr>
              </a:p>
              <a:p>
                <a:pPr marL="742950" lvl="1" indent="-285750">
                  <a:buFont typeface="Wingdings" pitchFamily="2" charset="2"/>
                  <a:buChar char="§"/>
                </a:pPr>
                <a:r>
                  <a:rPr lang="en-IN" b="0" dirty="0">
                    <a:latin typeface="Footlight MT Light" pitchFamily="18" charset="0"/>
                    <a:ea typeface="Cambria Math"/>
                  </a:rPr>
                  <a:t>Cauchy-Exponential:</a:t>
                </a:r>
                <a:r>
                  <a:rPr lang="en-IN" b="0" dirty="0">
                    <a:ea typeface="Cambria Math"/>
                  </a:rPr>
                  <a:t> </a:t>
                </a:r>
                <a14:m>
                  <m:oMath xmlns:m="http://schemas.openxmlformats.org/officeDocument/2006/math">
                    <m:r>
                      <a:rPr lang="en-IN" b="0" i="1" smtClean="0">
                        <a:latin typeface="Cambria Math"/>
                        <a:ea typeface="Cambria Math"/>
                      </a:rPr>
                      <m:t>0.74421</m:t>
                    </m:r>
                  </m:oMath>
                </a14:m>
                <a:endParaRPr lang="en-IN" b="0" dirty="0">
                  <a:ea typeface="Cambria Math"/>
                </a:endParaRPr>
              </a:p>
              <a:p>
                <a:pPr marL="742950" lvl="1" indent="-285750">
                  <a:buFont typeface="Wingdings" pitchFamily="2" charset="2"/>
                  <a:buChar char="§"/>
                </a:pPr>
                <a:r>
                  <a:rPr lang="en-IN" dirty="0">
                    <a:latin typeface="Footlight MT Light" pitchFamily="18" charset="0"/>
                    <a:ea typeface="Cambria Math"/>
                  </a:rPr>
                  <a:t>Cauchy-Logistic: </a:t>
                </a:r>
                <a14:m>
                  <m:oMath xmlns:m="http://schemas.openxmlformats.org/officeDocument/2006/math">
                    <m:r>
                      <a:rPr lang="en-IN" b="0" i="1" smtClean="0">
                        <a:latin typeface="Cambria Math"/>
                        <a:ea typeface="Cambria Math"/>
                      </a:rPr>
                      <m:t>0.96998</m:t>
                    </m:r>
                  </m:oMath>
                </a14:m>
                <a:endParaRPr lang="en-IN" dirty="0">
                  <a:ea typeface="Cambria Math"/>
                </a:endParaRPr>
              </a:p>
              <a:p>
                <a:pPr marL="742950" lvl="1" indent="-285750">
                  <a:buFont typeface="Wingdings" pitchFamily="2" charset="2"/>
                  <a:buChar char="§"/>
                </a:pPr>
                <a:r>
                  <a:rPr lang="en-IN" b="0" dirty="0">
                    <a:latin typeface="Footlight MT Light" pitchFamily="18" charset="0"/>
                    <a:ea typeface="Cambria Math"/>
                  </a:rPr>
                  <a:t>Exponential-Logistic:</a:t>
                </a:r>
                <a:r>
                  <a:rPr lang="en-IN" b="0" dirty="0">
                    <a:ea typeface="Cambria Math"/>
                  </a:rPr>
                  <a:t> </a:t>
                </a:r>
                <a14:m>
                  <m:oMath xmlns:m="http://schemas.openxmlformats.org/officeDocument/2006/math">
                    <m:r>
                      <a:rPr lang="en-IN" b="0" i="1" smtClean="0">
                        <a:latin typeface="Cambria Math"/>
                        <a:ea typeface="Cambria Math"/>
                      </a:rPr>
                      <m:t>0.66088</m:t>
                    </m:r>
                  </m:oMath>
                </a14:m>
                <a:endParaRPr lang="en-IN" b="0" dirty="0">
                  <a:ea typeface="Cambria Math"/>
                </a:endParaRPr>
              </a:p>
              <a:p>
                <a:pPr lvl="1"/>
                <a:endParaRPr lang="en-IN" dirty="0">
                  <a:latin typeface="Footlight MT Light" pitchFamily="18" charset="0"/>
                  <a:ea typeface="Cambria Math"/>
                </a:endParaRPr>
              </a:p>
              <a:p>
                <a:pPr lvl="1"/>
                <a:endParaRPr lang="en-IN" b="0" dirty="0">
                  <a:ea typeface="Cambria Math"/>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221415" y="569546"/>
                <a:ext cx="4783016" cy="5970865"/>
              </a:xfrm>
              <a:prstGeom prst="rect">
                <a:avLst/>
              </a:prstGeom>
              <a:blipFill rotWithShape="1">
                <a:blip r:embed="rId4"/>
                <a:stretch>
                  <a:fillRect l="-1658" t="-714" r="-1020" b="-612"/>
                </a:stretch>
              </a:blipFill>
            </p:spPr>
            <p:txBody>
              <a:bodyPr/>
              <a:lstStyle/>
              <a:p>
                <a:r>
                  <a:rPr lang="en-IN">
                    <a:noFill/>
                  </a:rPr>
                  <a:t> </a:t>
                </a:r>
              </a:p>
            </p:txBody>
          </p:sp>
        </mc:Fallback>
      </mc:AlternateContent>
    </p:spTree>
    <p:extLst>
      <p:ext uri="{BB962C8B-B14F-4D97-AF65-F5344CB8AC3E}">
        <p14:creationId xmlns:p14="http://schemas.microsoft.com/office/powerpoint/2010/main" val="2761766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36764B6-92F9-4FA3-9130-FEAF359BE4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535845"/>
            <a:ext cx="5650523" cy="4138124"/>
          </a:xfrm>
        </p:spPr>
      </p:pic>
      <mc:AlternateContent xmlns:mc="http://schemas.openxmlformats.org/markup-compatibility/2006" xmlns:a14="http://schemas.microsoft.com/office/drawing/2010/main">
        <mc:Choice Requires="a14">
          <p:sp>
            <p:nvSpPr>
              <p:cNvPr id="7" name="Title 1">
                <a:extLst>
                  <a:ext uri="{FF2B5EF4-FFF2-40B4-BE49-F238E27FC236}">
                    <a16:creationId xmlns:a16="http://schemas.microsoft.com/office/drawing/2014/main" id="{8250EF9A-A6F6-4285-BD04-128C93CA3D61}"/>
                  </a:ext>
                </a:extLst>
              </p:cNvPr>
              <p:cNvSpPr>
                <a:spLocks noGrp="1"/>
              </p:cNvSpPr>
              <p:nvPr>
                <p:ph type="title"/>
              </p:nvPr>
            </p:nvSpPr>
            <p:spPr>
              <a:xfrm>
                <a:off x="838200" y="365125"/>
                <a:ext cx="6418385" cy="1325563"/>
              </a:xfrm>
            </p:spPr>
            <p:txBody>
              <a:bodyPr/>
              <a:lstStyle/>
              <a:p>
                <a:r>
                  <a:rPr lang="en-IN" dirty="0">
                    <a:effectLst>
                      <a:outerShdw blurRad="38100" dist="38100" dir="2700000" algn="tl">
                        <a:srgbClr val="000000">
                          <a:alpha val="43137"/>
                        </a:srgbClr>
                      </a:outerShdw>
                    </a:effectLst>
                    <a:latin typeface="Rockwell" pitchFamily="18" charset="0"/>
                  </a:rPr>
                  <a:t>Both sided Test</a:t>
                </a:r>
                <a14:m>
                  <m:oMath xmlns:m="http://schemas.openxmlformats.org/officeDocument/2006/math">
                    <m:r>
                      <a:rPr lang="en-IN" sz="2400" b="0" i="0" dirty="0" smtClean="0">
                        <a:latin typeface="Cambria Math"/>
                      </a:rPr>
                      <m:t> </m:t>
                    </m:r>
                    <m:r>
                      <a:rPr lang="en-IN" sz="2400" i="1" dirty="0" smtClean="0">
                        <a:latin typeface="Cambria Math"/>
                      </a:rPr>
                      <m:t>(</m:t>
                    </m:r>
                    <m:r>
                      <a:rPr lang="en-IN" sz="2400" i="1" dirty="0" smtClean="0">
                        <a:latin typeface="Cambria Math"/>
                      </a:rPr>
                      <m:t>𝑛</m:t>
                    </m:r>
                    <m:r>
                      <a:rPr lang="en-IN" sz="2400" i="1" dirty="0" smtClean="0">
                        <a:latin typeface="Cambria Math"/>
                      </a:rPr>
                      <m:t>=</m:t>
                    </m:r>
                    <m:r>
                      <a:rPr lang="en-IN" sz="2400" i="1" dirty="0" smtClean="0">
                        <a:latin typeface="Cambria Math"/>
                      </a:rPr>
                      <m:t>20</m:t>
                    </m:r>
                    <m:r>
                      <a:rPr lang="en-IN" sz="2400" i="1" dirty="0" smtClean="0">
                        <a:latin typeface="Cambria Math"/>
                      </a:rPr>
                      <m:t>,</m:t>
                    </m:r>
                    <m:r>
                      <a:rPr lang="en-IN" sz="2400" i="1" dirty="0" smtClean="0">
                        <a:latin typeface="Cambria Math"/>
                      </a:rPr>
                      <m:t>𝑚</m:t>
                    </m:r>
                    <m:r>
                      <a:rPr lang="en-IN" sz="2400" i="1" dirty="0" smtClean="0">
                        <a:latin typeface="Cambria Math"/>
                      </a:rPr>
                      <m:t>=</m:t>
                    </m:r>
                    <m:r>
                      <a:rPr lang="en-IN" sz="2400" i="1" dirty="0" smtClean="0">
                        <a:latin typeface="Cambria Math"/>
                      </a:rPr>
                      <m:t>25</m:t>
                    </m:r>
                    <m:r>
                      <a:rPr lang="en-IN" sz="2400" i="1" dirty="0" smtClean="0">
                        <a:latin typeface="Cambria Math"/>
                      </a:rPr>
                      <m:t>)</m:t>
                    </m:r>
                  </m:oMath>
                </a14:m>
                <a:endParaRPr lang="en-IN" dirty="0"/>
              </a:p>
            </p:txBody>
          </p:sp>
        </mc:Choice>
        <mc:Fallback xmlns="">
          <p:sp>
            <p:nvSpPr>
              <p:cNvPr id="7" name="Title 1">
                <a:extLst>
                  <a:ext uri="{FF2B5EF4-FFF2-40B4-BE49-F238E27FC236}">
                    <a16:creationId xmlns:a16="http://schemas.microsoft.com/office/drawing/2014/main" xmlns="" id="{8250EF9A-A6F6-4285-BD04-128C93CA3D61}"/>
                  </a:ext>
                </a:extLst>
              </p:cNvPr>
              <p:cNvSpPr>
                <a:spLocks noGrp="1" noRot="1" noChangeAspect="1" noMove="1" noResize="1" noEditPoints="1" noAdjustHandles="1" noChangeArrowheads="1" noChangeShapeType="1" noTextEdit="1"/>
              </p:cNvSpPr>
              <p:nvPr>
                <p:ph type="title"/>
              </p:nvPr>
            </p:nvSpPr>
            <p:spPr>
              <a:xfrm>
                <a:off x="838200" y="365125"/>
                <a:ext cx="6418385" cy="1325563"/>
              </a:xfrm>
              <a:blipFill rotWithShape="1">
                <a:blip r:embed="rId3"/>
                <a:stretch>
                  <a:fillRect l="-3992" r="-2186" b="-184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221415" y="593969"/>
                <a:ext cx="4783016" cy="5693866"/>
              </a:xfrm>
              <a:prstGeom prst="rect">
                <a:avLst/>
              </a:prstGeom>
              <a:noFill/>
            </p:spPr>
            <p:txBody>
              <a:bodyPr wrap="square" rtlCol="0">
                <a:spAutoFit/>
              </a:bodyPr>
              <a:lstStyle/>
              <a:p>
                <a:r>
                  <a:rPr lang="en-IN" sz="2200" b="1" dirty="0">
                    <a:latin typeface="Footlight MT Light" pitchFamily="18" charset="0"/>
                  </a:rPr>
                  <a:t>Observations :</a:t>
                </a:r>
              </a:p>
              <a:p>
                <a:endParaRPr lang="en-IN" dirty="0">
                  <a:latin typeface="Footlight MT Light" pitchFamily="18" charset="0"/>
                </a:endParaRPr>
              </a:p>
              <a:p>
                <a:pPr marL="285750" indent="-285750">
                  <a:buFont typeface="Wingdings" pitchFamily="2" charset="2"/>
                  <a:buChar char="Ø"/>
                </a:pPr>
                <a:r>
                  <a:rPr lang="en-IN" dirty="0">
                    <a:latin typeface="Footlight MT Light" pitchFamily="18" charset="0"/>
                  </a:rPr>
                  <a:t>The histograms corresponding to the</a:t>
                </a:r>
                <a:r>
                  <a:rPr lang="en-IN" dirty="0"/>
                  <a:t> </a:t>
                </a:r>
                <a14:m>
                  <m:oMath xmlns:m="http://schemas.openxmlformats.org/officeDocument/2006/math">
                    <m:r>
                      <a:rPr lang="en-IN" b="0" i="1" smtClean="0">
                        <a:latin typeface="Cambria Math"/>
                      </a:rPr>
                      <m:t>4</m:t>
                    </m:r>
                  </m:oMath>
                </a14:m>
                <a:r>
                  <a:rPr lang="en-IN" dirty="0"/>
                  <a:t> </a:t>
                </a:r>
                <a:r>
                  <a:rPr lang="en-IN" dirty="0">
                    <a:latin typeface="Footlight MT Light" pitchFamily="18" charset="0"/>
                  </a:rPr>
                  <a:t>distributions are similar.</a:t>
                </a:r>
              </a:p>
              <a:p>
                <a:endParaRPr lang="en-IN" dirty="0"/>
              </a:p>
              <a:p>
                <a:pPr marL="285750" indent="-285750">
                  <a:buFont typeface="Wingdings" pitchFamily="2" charset="2"/>
                  <a:buChar char="Ø"/>
                </a:pPr>
                <a14:m>
                  <m:oMath xmlns:m="http://schemas.openxmlformats.org/officeDocument/2006/math">
                    <m:r>
                      <a:rPr lang="en-IN" b="0" i="1" smtClean="0">
                        <a:latin typeface="Cambria Math"/>
                      </a:rPr>
                      <m:t>𝑝</m:t>
                    </m:r>
                  </m:oMath>
                </a14:m>
                <a:r>
                  <a:rPr lang="en-IN" dirty="0"/>
                  <a:t>-</a:t>
                </a:r>
                <a:r>
                  <a:rPr lang="en-IN" dirty="0">
                    <a:latin typeface="Footlight MT Light" pitchFamily="18" charset="0"/>
                  </a:rPr>
                  <a:t>values  for Shapiro-</a:t>
                </a:r>
                <a:r>
                  <a:rPr lang="en-IN" dirty="0" err="1">
                    <a:latin typeface="Footlight MT Light" pitchFamily="18" charset="0"/>
                  </a:rPr>
                  <a:t>Wilks</a:t>
                </a:r>
                <a:r>
                  <a:rPr lang="en-IN" dirty="0">
                    <a:latin typeface="Footlight MT Light" pitchFamily="18" charset="0"/>
                  </a:rPr>
                  <a:t> test:</a:t>
                </a:r>
              </a:p>
              <a:p>
                <a:pPr marL="742950" lvl="1" indent="-285750">
                  <a:buFont typeface="Wingdings" pitchFamily="2" charset="2"/>
                  <a:buChar char="§"/>
                </a:pPr>
                <a:r>
                  <a:rPr lang="en-IN" dirty="0">
                    <a:latin typeface="Footlight MT Light" pitchFamily="18" charset="0"/>
                  </a:rPr>
                  <a:t>Normal: </a:t>
                </a:r>
                <a:r>
                  <a:rPr lang="en-IN" dirty="0"/>
                  <a:t> </a:t>
                </a:r>
                <a14:m>
                  <m:oMath xmlns:m="http://schemas.openxmlformats.org/officeDocument/2006/math">
                    <m:r>
                      <a:rPr lang="en-IN" b="0" i="1" smtClean="0">
                        <a:latin typeface="Cambria Math"/>
                      </a:rPr>
                      <m:t>0</m:t>
                    </m:r>
                    <m:r>
                      <a:rPr lang="en-IN" b="0" i="1" smtClean="0">
                        <a:latin typeface="Cambria Math"/>
                      </a:rPr>
                      <m:t>.</m:t>
                    </m:r>
                    <m:r>
                      <a:rPr lang="en-IN" b="0" i="1" smtClean="0">
                        <a:latin typeface="Cambria Math"/>
                      </a:rPr>
                      <m:t>1079</m:t>
                    </m:r>
                  </m:oMath>
                </a14:m>
                <a:endParaRPr lang="en-IN" dirty="0"/>
              </a:p>
              <a:p>
                <a:pPr marL="742950" lvl="1" indent="-285750">
                  <a:buFont typeface="Wingdings" pitchFamily="2" charset="2"/>
                  <a:buChar char="§"/>
                </a:pPr>
                <a:r>
                  <a:rPr lang="en-IN" dirty="0">
                    <a:latin typeface="Footlight MT Light" pitchFamily="18" charset="0"/>
                  </a:rPr>
                  <a:t>Cauchy: </a:t>
                </a:r>
                <a:r>
                  <a:rPr lang="en-IN" dirty="0"/>
                  <a:t> </a:t>
                </a:r>
                <a14:m>
                  <m:oMath xmlns:m="http://schemas.openxmlformats.org/officeDocument/2006/math">
                    <m:r>
                      <a:rPr lang="en-IN" b="0" i="1" smtClean="0">
                        <a:latin typeface="Cambria Math"/>
                      </a:rPr>
                      <m:t>0</m:t>
                    </m:r>
                    <m:r>
                      <a:rPr lang="en-IN" b="0" i="1" smtClean="0">
                        <a:latin typeface="Cambria Math"/>
                      </a:rPr>
                      <m:t>.</m:t>
                    </m:r>
                    <m:r>
                      <a:rPr lang="en-IN" b="0" i="1" smtClean="0">
                        <a:latin typeface="Cambria Math"/>
                      </a:rPr>
                      <m:t>2253</m:t>
                    </m:r>
                  </m:oMath>
                </a14:m>
                <a:endParaRPr lang="en-IN" dirty="0"/>
              </a:p>
              <a:p>
                <a:pPr marL="742950" lvl="1" indent="-285750">
                  <a:buFont typeface="Wingdings" pitchFamily="2" charset="2"/>
                  <a:buChar char="§"/>
                </a:pPr>
                <a:r>
                  <a:rPr lang="en-IN" dirty="0">
                    <a:latin typeface="Footlight MT Light" pitchFamily="18" charset="0"/>
                  </a:rPr>
                  <a:t>Exponential:</a:t>
                </a:r>
                <a:r>
                  <a:rPr lang="en-IN" dirty="0"/>
                  <a:t> </a:t>
                </a:r>
                <a14:m>
                  <m:oMath xmlns:m="http://schemas.openxmlformats.org/officeDocument/2006/math">
                    <m:r>
                      <a:rPr lang="en-IN" b="0" i="1" smtClean="0">
                        <a:latin typeface="Cambria Math"/>
                      </a:rPr>
                      <m:t>0</m:t>
                    </m:r>
                    <m:r>
                      <a:rPr lang="en-IN" b="0" i="1" smtClean="0">
                        <a:latin typeface="Cambria Math"/>
                      </a:rPr>
                      <m:t>.</m:t>
                    </m:r>
                    <m:r>
                      <a:rPr lang="en-IN" b="0" i="1" smtClean="0">
                        <a:latin typeface="Cambria Math"/>
                      </a:rPr>
                      <m:t>2316</m:t>
                    </m:r>
                  </m:oMath>
                </a14:m>
                <a:endParaRPr lang="en-IN" dirty="0"/>
              </a:p>
              <a:p>
                <a:pPr marL="742950" lvl="1" indent="-285750">
                  <a:buFont typeface="Wingdings" pitchFamily="2" charset="2"/>
                  <a:buChar char="§"/>
                </a:pPr>
                <a:r>
                  <a:rPr lang="en-IN" dirty="0">
                    <a:latin typeface="Footlight MT Light" pitchFamily="18" charset="0"/>
                  </a:rPr>
                  <a:t>Logistic:</a:t>
                </a:r>
                <a:r>
                  <a:rPr lang="en-IN" dirty="0"/>
                  <a:t> </a:t>
                </a:r>
                <a14:m>
                  <m:oMath xmlns:m="http://schemas.openxmlformats.org/officeDocument/2006/math">
                    <m:r>
                      <a:rPr lang="en-IN" b="0" i="1" smtClean="0">
                        <a:latin typeface="Cambria Math"/>
                      </a:rPr>
                      <m:t>0</m:t>
                    </m:r>
                    <m:r>
                      <a:rPr lang="en-IN" b="0" i="1" smtClean="0">
                        <a:latin typeface="Cambria Math"/>
                      </a:rPr>
                      <m:t>.</m:t>
                    </m:r>
                    <m:r>
                      <a:rPr lang="en-IN" b="0" i="1" smtClean="0">
                        <a:latin typeface="Cambria Math"/>
                      </a:rPr>
                      <m:t>0497</m:t>
                    </m:r>
                  </m:oMath>
                </a14:m>
                <a:endParaRPr lang="en-IN" b="0" dirty="0">
                  <a:ea typeface="Cambria Math"/>
                </a:endParaRPr>
              </a:p>
              <a:p>
                <a:pPr lvl="1"/>
                <a:endParaRPr lang="en-IN" b="0" dirty="0">
                  <a:ea typeface="Cambria Math"/>
                </a:endParaRPr>
              </a:p>
              <a:p>
                <a:pPr marL="285750" indent="-285750">
                  <a:buFont typeface="Wingdings" pitchFamily="2" charset="2"/>
                  <a:buChar char="Ø"/>
                </a:pPr>
                <a14:m>
                  <m:oMath xmlns:m="http://schemas.openxmlformats.org/officeDocument/2006/math">
                    <m:r>
                      <a:rPr lang="en-IN" b="0" i="1" smtClean="0">
                        <a:latin typeface="Cambria Math"/>
                        <a:ea typeface="Cambria Math"/>
                      </a:rPr>
                      <m:t>𝑝</m:t>
                    </m:r>
                  </m:oMath>
                </a14:m>
                <a:r>
                  <a:rPr lang="en-IN" b="0" dirty="0">
                    <a:ea typeface="Cambria Math"/>
                  </a:rPr>
                  <a:t>- </a:t>
                </a:r>
                <a:r>
                  <a:rPr lang="en-IN" b="0" dirty="0">
                    <a:latin typeface="Footlight MT Light" pitchFamily="18" charset="0"/>
                    <a:ea typeface="Cambria Math"/>
                  </a:rPr>
                  <a:t>values for</a:t>
                </a:r>
                <a:r>
                  <a:rPr lang="en-IN" b="0" dirty="0">
                    <a:ea typeface="Cambria Math"/>
                  </a:rPr>
                  <a:t> </a:t>
                </a:r>
                <a14:m>
                  <m:oMath xmlns:m="http://schemas.openxmlformats.org/officeDocument/2006/math">
                    <m:r>
                      <a:rPr lang="en-IN" b="0" i="1" smtClean="0">
                        <a:latin typeface="Cambria Math"/>
                        <a:ea typeface="Cambria Math"/>
                      </a:rPr>
                      <m:t>2</m:t>
                    </m:r>
                  </m:oMath>
                </a14:m>
                <a:r>
                  <a:rPr lang="en-IN" b="0" dirty="0">
                    <a:ea typeface="Cambria Math"/>
                  </a:rPr>
                  <a:t> </a:t>
                </a:r>
                <a:r>
                  <a:rPr lang="en-IN" b="0" dirty="0">
                    <a:latin typeface="Footlight MT Light" pitchFamily="18" charset="0"/>
                    <a:ea typeface="Cambria Math"/>
                  </a:rPr>
                  <a:t>sample Kolmogorov-Smirnov test are:</a:t>
                </a:r>
              </a:p>
              <a:p>
                <a:pPr marL="742950" lvl="1" indent="-285750">
                  <a:buFont typeface="Wingdings" pitchFamily="2" charset="2"/>
                  <a:buChar char="§"/>
                </a:pPr>
                <a:r>
                  <a:rPr lang="en-IN" dirty="0">
                    <a:latin typeface="Footlight MT Light" pitchFamily="18" charset="0"/>
                    <a:ea typeface="Cambria Math"/>
                  </a:rPr>
                  <a:t>Normal-Logistic: </a:t>
                </a:r>
                <a14:m>
                  <m:oMath xmlns:m="http://schemas.openxmlformats.org/officeDocument/2006/math">
                    <m:r>
                      <a:rPr lang="en-IN" b="0" i="1" smtClean="0">
                        <a:latin typeface="Cambria Math"/>
                        <a:ea typeface="Cambria Math"/>
                      </a:rPr>
                      <m:t>0</m:t>
                    </m:r>
                    <m:r>
                      <a:rPr lang="en-IN" b="0" i="1" smtClean="0">
                        <a:latin typeface="Cambria Math"/>
                        <a:ea typeface="Cambria Math"/>
                      </a:rPr>
                      <m:t>.</m:t>
                    </m:r>
                    <m:r>
                      <a:rPr lang="en-IN" b="0" i="1" smtClean="0">
                        <a:latin typeface="Cambria Math"/>
                        <a:ea typeface="Cambria Math"/>
                      </a:rPr>
                      <m:t>19387</m:t>
                    </m:r>
                  </m:oMath>
                </a14:m>
                <a:endParaRPr lang="en-IN" b="0" dirty="0">
                  <a:ea typeface="Cambria Math"/>
                </a:endParaRPr>
              </a:p>
              <a:p>
                <a:pPr marL="742950" lvl="1" indent="-285750">
                  <a:buFont typeface="Wingdings" pitchFamily="2" charset="2"/>
                  <a:buChar char="§"/>
                </a:pPr>
                <a:r>
                  <a:rPr lang="en-IN" dirty="0">
                    <a:latin typeface="Footlight MT Light" pitchFamily="18" charset="0"/>
                    <a:ea typeface="Cambria Math"/>
                  </a:rPr>
                  <a:t>Cauchy-Logistic: </a:t>
                </a:r>
                <a14:m>
                  <m:oMath xmlns:m="http://schemas.openxmlformats.org/officeDocument/2006/math">
                    <m:r>
                      <a:rPr lang="en-IN" b="0" i="1" smtClean="0">
                        <a:latin typeface="Cambria Math"/>
                        <a:ea typeface="Cambria Math"/>
                      </a:rPr>
                      <m:t>0</m:t>
                    </m:r>
                    <m:r>
                      <a:rPr lang="en-IN" b="0" i="1" smtClean="0">
                        <a:latin typeface="Cambria Math"/>
                        <a:ea typeface="Cambria Math"/>
                      </a:rPr>
                      <m:t>.</m:t>
                    </m:r>
                    <m:r>
                      <a:rPr lang="en-IN" b="0" i="1" smtClean="0">
                        <a:latin typeface="Cambria Math"/>
                        <a:ea typeface="Cambria Math"/>
                      </a:rPr>
                      <m:t>46532</m:t>
                    </m:r>
                  </m:oMath>
                </a14:m>
                <a:endParaRPr lang="en-IN" dirty="0">
                  <a:ea typeface="Cambria Math"/>
                </a:endParaRPr>
              </a:p>
              <a:p>
                <a:pPr marL="742950" lvl="1" indent="-285750">
                  <a:buFont typeface="Wingdings" pitchFamily="2" charset="2"/>
                  <a:buChar char="§"/>
                </a:pPr>
                <a:r>
                  <a:rPr lang="en-IN" b="0" dirty="0">
                    <a:latin typeface="Footlight MT Light" pitchFamily="18" charset="0"/>
                    <a:ea typeface="Cambria Math"/>
                  </a:rPr>
                  <a:t>Exponential-Logistic:</a:t>
                </a:r>
                <a:r>
                  <a:rPr lang="en-IN" b="0" dirty="0">
                    <a:ea typeface="Cambria Math"/>
                  </a:rPr>
                  <a:t> </a:t>
                </a:r>
                <a14:m>
                  <m:oMath xmlns:m="http://schemas.openxmlformats.org/officeDocument/2006/math">
                    <m:r>
                      <a:rPr lang="en-IN" b="0" i="1" smtClean="0">
                        <a:latin typeface="Cambria Math"/>
                        <a:ea typeface="Cambria Math"/>
                      </a:rPr>
                      <m:t>0</m:t>
                    </m:r>
                    <m:r>
                      <a:rPr lang="en-IN" b="0" i="1" smtClean="0">
                        <a:latin typeface="Cambria Math"/>
                        <a:ea typeface="Cambria Math"/>
                      </a:rPr>
                      <m:t>.</m:t>
                    </m:r>
                    <m:r>
                      <a:rPr lang="en-IN" b="0" i="1" smtClean="0">
                        <a:latin typeface="Cambria Math"/>
                        <a:ea typeface="Cambria Math"/>
                      </a:rPr>
                      <m:t>69453</m:t>
                    </m:r>
                  </m:oMath>
                </a14:m>
                <a:endParaRPr lang="en-IN" b="0" dirty="0">
                  <a:ea typeface="Cambria Math"/>
                </a:endParaRPr>
              </a:p>
              <a:p>
                <a:pPr lvl="1"/>
                <a:r>
                  <a:rPr lang="en-IN" dirty="0">
                    <a:latin typeface="Footlight MT Light" pitchFamily="18" charset="0"/>
                    <a:ea typeface="Cambria Math"/>
                  </a:rPr>
                  <a:t>(Only these 3 are given, as Shapiro-</a:t>
                </a:r>
                <a:r>
                  <a:rPr lang="en-IN" dirty="0" err="1">
                    <a:latin typeface="Footlight MT Light" pitchFamily="18" charset="0"/>
                    <a:ea typeface="Cambria Math"/>
                  </a:rPr>
                  <a:t>Wilks</a:t>
                </a:r>
                <a:r>
                  <a:rPr lang="en-IN" dirty="0">
                    <a:latin typeface="Footlight MT Light" pitchFamily="18" charset="0"/>
                    <a:ea typeface="Cambria Math"/>
                  </a:rPr>
                  <a:t> test in case of normal, exponential and Cauchy are accepted, so distribution of statistic are same for them.)</a:t>
                </a:r>
                <a:endParaRPr lang="en-IN" b="0" dirty="0">
                  <a:ea typeface="Cambria Math"/>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221415" y="593969"/>
                <a:ext cx="4783016" cy="5693866"/>
              </a:xfrm>
              <a:prstGeom prst="rect">
                <a:avLst/>
              </a:prstGeom>
              <a:blipFill rotWithShape="1">
                <a:blip r:embed="rId4"/>
                <a:stretch>
                  <a:fillRect l="-1658" t="-749" r="-1020" b="-857"/>
                </a:stretch>
              </a:blipFill>
            </p:spPr>
            <p:txBody>
              <a:bodyPr/>
              <a:lstStyle/>
              <a:p>
                <a:r>
                  <a:rPr lang="en-IN">
                    <a:noFill/>
                  </a:rPr>
                  <a:t> </a:t>
                </a:r>
              </a:p>
            </p:txBody>
          </p:sp>
        </mc:Fallback>
      </mc:AlternateContent>
    </p:spTree>
    <p:extLst>
      <p:ext uri="{BB962C8B-B14F-4D97-AF65-F5344CB8AC3E}">
        <p14:creationId xmlns:p14="http://schemas.microsoft.com/office/powerpoint/2010/main" val="2578144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3AABFA5-87B1-41E9-A839-70F55E28F1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6122" y="1571381"/>
            <a:ext cx="6142893" cy="4172927"/>
          </a:xfrm>
        </p:spPr>
      </p:pic>
      <mc:AlternateContent xmlns:mc="http://schemas.openxmlformats.org/markup-compatibility/2006" xmlns:a14="http://schemas.microsoft.com/office/drawing/2010/main">
        <mc:Choice Requires="a14">
          <p:sp>
            <p:nvSpPr>
              <p:cNvPr id="6" name="Title 1">
                <a:extLst>
                  <a:ext uri="{FF2B5EF4-FFF2-40B4-BE49-F238E27FC236}">
                    <a16:creationId xmlns:a16="http://schemas.microsoft.com/office/drawing/2014/main" id="{8250EF9A-A6F6-4285-BD04-128C93CA3D61}"/>
                  </a:ext>
                </a:extLst>
              </p:cNvPr>
              <p:cNvSpPr>
                <a:spLocks noGrp="1"/>
              </p:cNvSpPr>
              <p:nvPr>
                <p:ph type="title"/>
              </p:nvPr>
            </p:nvSpPr>
            <p:spPr>
              <a:xfrm>
                <a:off x="967153" y="365125"/>
                <a:ext cx="10515600" cy="1325563"/>
              </a:xfrm>
            </p:spPr>
            <p:txBody>
              <a:bodyPr/>
              <a:lstStyle/>
              <a:p>
                <a:r>
                  <a:rPr lang="en-IN" dirty="0">
                    <a:effectLst>
                      <a:outerShdw blurRad="38100" dist="38100" dir="2700000" algn="tl">
                        <a:srgbClr val="000000">
                          <a:alpha val="43137"/>
                        </a:srgbClr>
                      </a:outerShdw>
                    </a:effectLst>
                    <a:latin typeface="Rockwell" pitchFamily="18" charset="0"/>
                  </a:rPr>
                  <a:t>Both sided Test</a:t>
                </a:r>
                <a14:m>
                  <m:oMath xmlns:m="http://schemas.openxmlformats.org/officeDocument/2006/math">
                    <m:r>
                      <a:rPr lang="en-IN" sz="2400" b="0" i="0" dirty="0" smtClean="0">
                        <a:latin typeface="Cambria Math"/>
                      </a:rPr>
                      <m:t> </m:t>
                    </m:r>
                    <m:r>
                      <a:rPr lang="en-IN" sz="2400" i="1" dirty="0" smtClean="0">
                        <a:latin typeface="Cambria Math"/>
                      </a:rPr>
                      <m:t>(</m:t>
                    </m:r>
                    <m:r>
                      <a:rPr lang="en-IN" sz="2400" i="1" dirty="0" smtClean="0">
                        <a:latin typeface="Cambria Math"/>
                      </a:rPr>
                      <m:t>𝑛</m:t>
                    </m:r>
                    <m:r>
                      <a:rPr lang="en-IN" sz="2400" i="1" dirty="0" smtClean="0">
                        <a:latin typeface="Cambria Math"/>
                      </a:rPr>
                      <m:t>=25,</m:t>
                    </m:r>
                    <m:r>
                      <a:rPr lang="en-IN" sz="2400" i="1" dirty="0" smtClean="0">
                        <a:latin typeface="Cambria Math"/>
                      </a:rPr>
                      <m:t>𝑚</m:t>
                    </m:r>
                    <m:r>
                      <a:rPr lang="en-IN" sz="2400" i="1" dirty="0" smtClean="0">
                        <a:latin typeface="Cambria Math"/>
                      </a:rPr>
                      <m:t>=30)</m:t>
                    </m:r>
                  </m:oMath>
                </a14:m>
                <a:endParaRPr lang="en-IN" dirty="0"/>
              </a:p>
            </p:txBody>
          </p:sp>
        </mc:Choice>
        <mc:Fallback xmlns="">
          <p:sp>
            <p:nvSpPr>
              <p:cNvPr id="6" name="Title 1">
                <a:extLst>
                  <a:ext uri="{FF2B5EF4-FFF2-40B4-BE49-F238E27FC236}">
                    <a16:creationId xmlns:a16="http://schemas.microsoft.com/office/drawing/2014/main" xmlns="" id="{8250EF9A-A6F6-4285-BD04-128C93CA3D61}"/>
                  </a:ext>
                </a:extLst>
              </p:cNvPr>
              <p:cNvSpPr>
                <a:spLocks noGrp="1" noRot="1" noChangeAspect="1" noMove="1" noResize="1" noEditPoints="1" noAdjustHandles="1" noChangeArrowheads="1" noChangeShapeType="1" noTextEdit="1"/>
              </p:cNvSpPr>
              <p:nvPr>
                <p:ph type="title"/>
              </p:nvPr>
            </p:nvSpPr>
            <p:spPr>
              <a:xfrm>
                <a:off x="967153" y="365125"/>
                <a:ext cx="10515600" cy="1325563"/>
              </a:xfrm>
              <a:blipFill rotWithShape="1">
                <a:blip r:embed="rId3"/>
                <a:stretch>
                  <a:fillRect l="-2435" b="-184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221415" y="2063262"/>
                <a:ext cx="4783016" cy="2923877"/>
              </a:xfrm>
              <a:prstGeom prst="rect">
                <a:avLst/>
              </a:prstGeom>
              <a:noFill/>
            </p:spPr>
            <p:txBody>
              <a:bodyPr wrap="square" rtlCol="0">
                <a:spAutoFit/>
              </a:bodyPr>
              <a:lstStyle/>
              <a:p>
                <a:r>
                  <a:rPr lang="en-IN" sz="2200" b="1" dirty="0">
                    <a:latin typeface="Footlight MT Light" pitchFamily="18" charset="0"/>
                  </a:rPr>
                  <a:t>Observations :</a:t>
                </a:r>
              </a:p>
              <a:p>
                <a:endParaRPr lang="en-IN" dirty="0">
                  <a:latin typeface="Footlight MT Light" pitchFamily="18" charset="0"/>
                </a:endParaRPr>
              </a:p>
              <a:p>
                <a:pPr marL="285750" indent="-285750">
                  <a:buFont typeface="Wingdings" pitchFamily="2" charset="2"/>
                  <a:buChar char="Ø"/>
                </a:pPr>
                <a:r>
                  <a:rPr lang="en-IN" dirty="0">
                    <a:latin typeface="Footlight MT Light" pitchFamily="18" charset="0"/>
                  </a:rPr>
                  <a:t>The histograms corresponding to the</a:t>
                </a:r>
                <a:r>
                  <a:rPr lang="en-IN" dirty="0"/>
                  <a:t> </a:t>
                </a:r>
                <a14:m>
                  <m:oMath xmlns:m="http://schemas.openxmlformats.org/officeDocument/2006/math">
                    <m:r>
                      <a:rPr lang="en-IN" b="0" i="1" smtClean="0">
                        <a:latin typeface="Cambria Math"/>
                      </a:rPr>
                      <m:t>4</m:t>
                    </m:r>
                  </m:oMath>
                </a14:m>
                <a:r>
                  <a:rPr lang="en-IN" dirty="0"/>
                  <a:t> </a:t>
                </a:r>
                <a:r>
                  <a:rPr lang="en-IN" dirty="0">
                    <a:latin typeface="Footlight MT Light" pitchFamily="18" charset="0"/>
                  </a:rPr>
                  <a:t>distributions are similar.</a:t>
                </a:r>
              </a:p>
              <a:p>
                <a:endParaRPr lang="en-IN" dirty="0"/>
              </a:p>
              <a:p>
                <a:pPr marL="285750" indent="-285750">
                  <a:buFont typeface="Wingdings" pitchFamily="2" charset="2"/>
                  <a:buChar char="Ø"/>
                </a:pPr>
                <a14:m>
                  <m:oMath xmlns:m="http://schemas.openxmlformats.org/officeDocument/2006/math">
                    <m:r>
                      <a:rPr lang="en-IN" b="0" i="1" smtClean="0">
                        <a:latin typeface="Cambria Math"/>
                      </a:rPr>
                      <m:t>𝑝</m:t>
                    </m:r>
                  </m:oMath>
                </a14:m>
                <a:r>
                  <a:rPr lang="en-IN" dirty="0"/>
                  <a:t>-</a:t>
                </a:r>
                <a:r>
                  <a:rPr lang="en-IN" dirty="0">
                    <a:latin typeface="Footlight MT Light" pitchFamily="18" charset="0"/>
                  </a:rPr>
                  <a:t>values  for Shapiro-</a:t>
                </a:r>
                <a:r>
                  <a:rPr lang="en-IN" dirty="0" err="1">
                    <a:latin typeface="Footlight MT Light" pitchFamily="18" charset="0"/>
                  </a:rPr>
                  <a:t>Wilks</a:t>
                </a:r>
                <a:r>
                  <a:rPr lang="en-IN" dirty="0">
                    <a:latin typeface="Footlight MT Light" pitchFamily="18" charset="0"/>
                  </a:rPr>
                  <a:t> test:</a:t>
                </a:r>
              </a:p>
              <a:p>
                <a:pPr marL="742950" lvl="1" indent="-285750">
                  <a:buFont typeface="Wingdings" pitchFamily="2" charset="2"/>
                  <a:buChar char="§"/>
                </a:pPr>
                <a:r>
                  <a:rPr lang="en-IN" dirty="0">
                    <a:latin typeface="Footlight MT Light" pitchFamily="18" charset="0"/>
                  </a:rPr>
                  <a:t>Normal: </a:t>
                </a:r>
                <a:r>
                  <a:rPr lang="en-IN" dirty="0"/>
                  <a:t> </a:t>
                </a:r>
                <a14:m>
                  <m:oMath xmlns:m="http://schemas.openxmlformats.org/officeDocument/2006/math">
                    <m:r>
                      <a:rPr lang="en-IN" b="0" i="1" smtClean="0">
                        <a:latin typeface="Cambria Math"/>
                      </a:rPr>
                      <m:t>0.58050</m:t>
                    </m:r>
                  </m:oMath>
                </a14:m>
                <a:endParaRPr lang="en-IN" dirty="0"/>
              </a:p>
              <a:p>
                <a:pPr marL="742950" lvl="1" indent="-285750">
                  <a:buFont typeface="Wingdings" pitchFamily="2" charset="2"/>
                  <a:buChar char="§"/>
                </a:pPr>
                <a:r>
                  <a:rPr lang="en-IN" dirty="0">
                    <a:latin typeface="Footlight MT Light" pitchFamily="18" charset="0"/>
                  </a:rPr>
                  <a:t>Cauchy: </a:t>
                </a:r>
                <a:r>
                  <a:rPr lang="en-IN" dirty="0"/>
                  <a:t> </a:t>
                </a:r>
                <a14:m>
                  <m:oMath xmlns:m="http://schemas.openxmlformats.org/officeDocument/2006/math">
                    <m:r>
                      <a:rPr lang="en-IN" b="0" i="1" smtClean="0">
                        <a:latin typeface="Cambria Math"/>
                      </a:rPr>
                      <m:t>0.62860</m:t>
                    </m:r>
                  </m:oMath>
                </a14:m>
                <a:endParaRPr lang="en-IN" dirty="0"/>
              </a:p>
              <a:p>
                <a:pPr marL="742950" lvl="1" indent="-285750">
                  <a:buFont typeface="Wingdings" pitchFamily="2" charset="2"/>
                  <a:buChar char="§"/>
                </a:pPr>
                <a:r>
                  <a:rPr lang="en-IN" dirty="0">
                    <a:latin typeface="Footlight MT Light" pitchFamily="18" charset="0"/>
                  </a:rPr>
                  <a:t>Exponential:</a:t>
                </a:r>
                <a:r>
                  <a:rPr lang="en-IN" dirty="0"/>
                  <a:t> </a:t>
                </a:r>
                <a14:m>
                  <m:oMath xmlns:m="http://schemas.openxmlformats.org/officeDocument/2006/math">
                    <m:r>
                      <a:rPr lang="en-IN" b="0" i="1" smtClean="0">
                        <a:latin typeface="Cambria Math"/>
                      </a:rPr>
                      <m:t>0.21719</m:t>
                    </m:r>
                  </m:oMath>
                </a14:m>
                <a:endParaRPr lang="en-IN" dirty="0"/>
              </a:p>
              <a:p>
                <a:pPr marL="742950" lvl="1" indent="-285750">
                  <a:buFont typeface="Wingdings" pitchFamily="2" charset="2"/>
                  <a:buChar char="§"/>
                </a:pPr>
                <a:r>
                  <a:rPr lang="en-IN" dirty="0">
                    <a:latin typeface="Footlight MT Light" pitchFamily="18" charset="0"/>
                  </a:rPr>
                  <a:t>Logistic:</a:t>
                </a:r>
                <a:r>
                  <a:rPr lang="en-IN" dirty="0"/>
                  <a:t> </a:t>
                </a:r>
                <a14:m>
                  <m:oMath xmlns:m="http://schemas.openxmlformats.org/officeDocument/2006/math">
                    <m:r>
                      <a:rPr lang="en-IN" b="0" i="1" smtClean="0">
                        <a:latin typeface="Cambria Math"/>
                      </a:rPr>
                      <m:t>0.31063</m:t>
                    </m:r>
                  </m:oMath>
                </a14:m>
                <a:endParaRPr lang="en-IN" b="0" dirty="0">
                  <a:ea typeface="Cambria Math"/>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221415" y="2063262"/>
                <a:ext cx="4783016" cy="2923877"/>
              </a:xfrm>
              <a:prstGeom prst="rect">
                <a:avLst/>
              </a:prstGeom>
              <a:blipFill rotWithShape="1">
                <a:blip r:embed="rId4"/>
                <a:stretch>
                  <a:fillRect l="-1658" t="-1458" b="-2292"/>
                </a:stretch>
              </a:blipFill>
            </p:spPr>
            <p:txBody>
              <a:bodyPr/>
              <a:lstStyle/>
              <a:p>
                <a:r>
                  <a:rPr lang="en-IN">
                    <a:noFill/>
                  </a:rPr>
                  <a:t> </a:t>
                </a:r>
              </a:p>
            </p:txBody>
          </p:sp>
        </mc:Fallback>
      </mc:AlternateContent>
    </p:spTree>
    <p:extLst>
      <p:ext uri="{BB962C8B-B14F-4D97-AF65-F5344CB8AC3E}">
        <p14:creationId xmlns:p14="http://schemas.microsoft.com/office/powerpoint/2010/main" val="1061971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4">
                <a:extLst>
                  <a:ext uri="{FF2B5EF4-FFF2-40B4-BE49-F238E27FC236}">
                    <a16:creationId xmlns:a16="http://schemas.microsoft.com/office/drawing/2014/main" id="{7BAA8695-F9C4-4CE1-B30D-AF6556A190AC}"/>
                  </a:ext>
                </a:extLst>
              </p:cNvPr>
              <p:cNvGraphicFramePr>
                <a:graphicFrameLocks noGrp="1"/>
              </p:cNvGraphicFramePr>
              <p:nvPr>
                <p:extLst>
                  <p:ext uri="{D42A27DB-BD31-4B8C-83A1-F6EECF244321}">
                    <p14:modId xmlns:p14="http://schemas.microsoft.com/office/powerpoint/2010/main" val="1682970820"/>
                  </p:ext>
                </p:extLst>
              </p:nvPr>
            </p:nvGraphicFramePr>
            <p:xfrm>
              <a:off x="684348" y="729707"/>
              <a:ext cx="6668952" cy="4583005"/>
            </p:xfrm>
            <a:graphic>
              <a:graphicData uri="http://schemas.openxmlformats.org/drawingml/2006/table">
                <a:tbl>
                  <a:tblPr firstRow="1" bandRow="1">
                    <a:tableStyleId>{5C22544A-7EE6-4342-B048-85BDC9FD1C3A}</a:tableStyleId>
                  </a:tblPr>
                  <a:tblGrid>
                    <a:gridCol w="1373052">
                      <a:extLst>
                        <a:ext uri="{9D8B030D-6E8A-4147-A177-3AD203B41FA5}">
                          <a16:colId xmlns:a16="http://schemas.microsoft.com/office/drawing/2014/main" val="1477051071"/>
                        </a:ext>
                      </a:extLst>
                    </a:gridCol>
                    <a:gridCol w="1405116">
                      <a:extLst>
                        <a:ext uri="{9D8B030D-6E8A-4147-A177-3AD203B41FA5}">
                          <a16:colId xmlns:a16="http://schemas.microsoft.com/office/drawing/2014/main" val="3634873231"/>
                        </a:ext>
                      </a:extLst>
                    </a:gridCol>
                    <a:gridCol w="1389084">
                      <a:extLst>
                        <a:ext uri="{9D8B030D-6E8A-4147-A177-3AD203B41FA5}">
                          <a16:colId xmlns:a16="http://schemas.microsoft.com/office/drawing/2014/main" val="3316478908"/>
                        </a:ext>
                      </a:extLst>
                    </a:gridCol>
                    <a:gridCol w="1389084">
                      <a:extLst>
                        <a:ext uri="{9D8B030D-6E8A-4147-A177-3AD203B41FA5}">
                          <a16:colId xmlns:a16="http://schemas.microsoft.com/office/drawing/2014/main" val="2796365"/>
                        </a:ext>
                      </a:extLst>
                    </a:gridCol>
                    <a:gridCol w="1112616">
                      <a:extLst>
                        <a:ext uri="{9D8B030D-6E8A-4147-A177-3AD203B41FA5}">
                          <a16:colId xmlns:a16="http://schemas.microsoft.com/office/drawing/2014/main" val="277271015"/>
                        </a:ext>
                      </a:extLst>
                    </a:gridCol>
                  </a:tblGrid>
                  <a:tr h="629193">
                    <a:tc gridSpan="5">
                      <a:txBody>
                        <a:bodyPr/>
                        <a:lstStyle/>
                        <a:p>
                          <a:pPr algn="ctr"/>
                          <a:r>
                            <a:rPr lang="en-US" sz="2600" dirty="0">
                              <a:latin typeface="Footlight MT Light" pitchFamily="18" charset="0"/>
                            </a:rPr>
                            <a:t>Total number of times </a:t>
                          </a:r>
                          <a14:m>
                            <m:oMath xmlns:m="http://schemas.openxmlformats.org/officeDocument/2006/math">
                              <m:r>
                                <a:rPr lang="en-US" sz="2600" i="1" dirty="0" smtClean="0">
                                  <a:latin typeface="Cambria Math"/>
                                </a:rPr>
                                <m:t>𝑝</m:t>
                              </m:r>
                            </m:oMath>
                          </a14:m>
                          <a:r>
                            <a:rPr lang="en-US" sz="2600" dirty="0">
                              <a:latin typeface="Footlight MT Light" pitchFamily="18" charset="0"/>
                            </a:rPr>
                            <a:t>-value &gt; 0.05 (in 100)</a:t>
                          </a:r>
                          <a:endParaRPr lang="en-IN" sz="2600" dirty="0">
                            <a:latin typeface="Footlight MT Light" pitchFamily="18" charset="0"/>
                          </a:endParaRPr>
                        </a:p>
                      </a:txBody>
                      <a:tcPr/>
                    </a:tc>
                    <a:tc hMerge="1">
                      <a:txBody>
                        <a:bodyPr/>
                        <a:lstStyle/>
                        <a:p>
                          <a:pPr algn="ctr"/>
                          <a:endParaRPr lang="en-IN" sz="2300" dirty="0">
                            <a:latin typeface="Footlight MT Light" pitchFamily="18" charset="0"/>
                          </a:endParaRPr>
                        </a:p>
                      </a:txBody>
                      <a:tcPr/>
                    </a:tc>
                    <a:tc hMerge="1">
                      <a:txBody>
                        <a:bodyPr/>
                        <a:lstStyle/>
                        <a:p>
                          <a:pPr algn="ctr"/>
                          <a:endParaRPr lang="en-IN" dirty="0"/>
                        </a:p>
                      </a:txBody>
                      <a:tcPr/>
                    </a:tc>
                    <a:tc hMerge="1">
                      <a:txBody>
                        <a:bodyPr/>
                        <a:lstStyle/>
                        <a:p>
                          <a:pPr algn="ctr"/>
                          <a:endParaRPr lang="en-IN" dirty="0"/>
                        </a:p>
                      </a:txBody>
                      <a:tcPr/>
                    </a:tc>
                    <a:tc hMerge="1">
                      <a:txBody>
                        <a:bodyPr/>
                        <a:lstStyle/>
                        <a:p>
                          <a:pPr algn="ctr"/>
                          <a:endParaRPr lang="en-IN" dirty="0"/>
                        </a:p>
                      </a:txBody>
                      <a:tcPr/>
                    </a:tc>
                    <a:extLst>
                      <a:ext uri="{0D108BD9-81ED-4DB2-BD59-A6C34878D82A}">
                        <a16:rowId xmlns:a16="http://schemas.microsoft.com/office/drawing/2014/main" val="3805998565"/>
                      </a:ext>
                    </a:extLst>
                  </a:tr>
                  <a:tr h="761833">
                    <a:tc>
                      <a:txBody>
                        <a:bodyPr/>
                        <a:lstStyle/>
                        <a:p>
                          <a:pPr algn="ctr"/>
                          <a:r>
                            <a:rPr lang="en-US" dirty="0">
                              <a:latin typeface="Footlight MT Light" pitchFamily="18" charset="0"/>
                            </a:rPr>
                            <a:t>Sample Size</a:t>
                          </a:r>
                          <a:endParaRPr lang="en-IN" dirty="0">
                            <a:latin typeface="Footlight MT Light" pitchFamily="18" charset="0"/>
                          </a:endParaRPr>
                        </a:p>
                      </a:txBody>
                      <a:tcPr>
                        <a:solidFill>
                          <a:schemeClr val="accent1">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=5,</m:t>
                                </m:r>
                              </m:oMath>
                            </m:oMathPara>
                          </a14:m>
                          <a:endParaRPr lang="en-IN"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=10</m:t>
                                </m:r>
                              </m:oMath>
                            </m:oMathPara>
                          </a14:m>
                          <a:endParaRPr lang="en-IN" dirty="0"/>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=15,</m:t>
                                </m:r>
                              </m:oMath>
                            </m:oMathPara>
                          </a14:m>
                          <a:endParaRPr lang="en-IN" b="0" i="1" dirty="0">
                            <a:latin typeface="Cambria Math" panose="020405030504060302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=20</m:t>
                                </m:r>
                              </m:oMath>
                            </m:oMathPara>
                          </a14:m>
                          <a:endParaRPr lang="en-IN" dirty="0"/>
                        </a:p>
                        <a:p>
                          <a:pPr algn="ctr"/>
                          <a:endParaRPr lang="en-IN" dirty="0"/>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=20,</m:t>
                                </m:r>
                              </m:oMath>
                            </m:oMathPara>
                          </a14:m>
                          <a:endParaRPr lang="en-IN" b="0" i="1" dirty="0">
                            <a:latin typeface="Cambria Math" panose="020405030504060302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=25</m:t>
                                </m:r>
                              </m:oMath>
                            </m:oMathPara>
                          </a14:m>
                          <a:endParaRPr lang="en-IN" dirty="0"/>
                        </a:p>
                        <a:p>
                          <a:pPr algn="ctr"/>
                          <a:endParaRPr lang="en-IN" dirty="0"/>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=25,</m:t>
                                </m:r>
                              </m:oMath>
                            </m:oMathPara>
                          </a14:m>
                          <a:endParaRPr lang="en-IN" b="0" i="1" dirty="0">
                            <a:latin typeface="Cambria Math" panose="020405030504060302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=30</m:t>
                                </m:r>
                              </m:oMath>
                            </m:oMathPara>
                          </a14:m>
                          <a:endParaRPr lang="en-IN" dirty="0"/>
                        </a:p>
                      </a:txBody>
                      <a:tcPr>
                        <a:solidFill>
                          <a:schemeClr val="accent1">
                            <a:lumMod val="60000"/>
                            <a:lumOff val="40000"/>
                          </a:schemeClr>
                        </a:solidFill>
                      </a:tcPr>
                    </a:tc>
                    <a:extLst>
                      <a:ext uri="{0D108BD9-81ED-4DB2-BD59-A6C34878D82A}">
                        <a16:rowId xmlns:a16="http://schemas.microsoft.com/office/drawing/2014/main" val="2454168349"/>
                      </a:ext>
                    </a:extLst>
                  </a:tr>
                  <a:tr h="759853">
                    <a:tc>
                      <a:txBody>
                        <a:bodyPr/>
                        <a:lstStyle/>
                        <a:p>
                          <a:pPr algn="ctr"/>
                          <a:r>
                            <a:rPr lang="en-US" dirty="0">
                              <a:latin typeface="Footlight MT Light" pitchFamily="18" charset="0"/>
                            </a:rPr>
                            <a:t>Normal</a:t>
                          </a:r>
                        </a:p>
                        <a:p>
                          <a:pPr algn="ctr"/>
                          <a:r>
                            <a:rPr lang="en-US" dirty="0">
                              <a:latin typeface="Footlight MT Light" pitchFamily="18" charset="0"/>
                            </a:rPr>
                            <a:t>population</a:t>
                          </a:r>
                          <a:endParaRPr lang="en-IN" dirty="0">
                            <a:latin typeface="Footlight MT Light"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a:rPr>
                                  <m:t>21</m:t>
                                </m:r>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a:rPr>
                                  <m:t>90</m:t>
                                </m:r>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a:rPr>
                                  <m:t>92</m:t>
                                </m:r>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a:rPr>
                                  <m:t>95</m:t>
                                </m:r>
                              </m:oMath>
                            </m:oMathPara>
                          </a14:m>
                          <a:endParaRPr lang="en-IN" dirty="0"/>
                        </a:p>
                      </a:txBody>
                      <a:tcPr/>
                    </a:tc>
                    <a:extLst>
                      <a:ext uri="{0D108BD9-81ED-4DB2-BD59-A6C34878D82A}">
                        <a16:rowId xmlns:a16="http://schemas.microsoft.com/office/drawing/2014/main" val="2388465200"/>
                      </a:ext>
                    </a:extLst>
                  </a:tr>
                  <a:tr h="759853">
                    <a:tc>
                      <a:txBody>
                        <a:bodyPr/>
                        <a:lstStyle/>
                        <a:p>
                          <a:pPr algn="ctr"/>
                          <a:r>
                            <a:rPr lang="en-US" dirty="0">
                              <a:latin typeface="Footlight MT Light" pitchFamily="18" charset="0"/>
                            </a:rPr>
                            <a:t>Cauchy population</a:t>
                          </a:r>
                          <a:endParaRPr lang="en-IN" dirty="0">
                            <a:latin typeface="Footlight MT Light"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a:rPr>
                                  <m:t>19</m:t>
                                </m:r>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a:rPr>
                                  <m:t>86</m:t>
                                </m:r>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a:rPr>
                                  <m:t>93</m:t>
                                </m:r>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a:rPr>
                                  <m:t>99</m:t>
                                </m:r>
                              </m:oMath>
                            </m:oMathPara>
                          </a14:m>
                          <a:endParaRPr lang="en-IN" dirty="0"/>
                        </a:p>
                      </a:txBody>
                      <a:tcPr/>
                    </a:tc>
                    <a:extLst>
                      <a:ext uri="{0D108BD9-81ED-4DB2-BD59-A6C34878D82A}">
                        <a16:rowId xmlns:a16="http://schemas.microsoft.com/office/drawing/2014/main" val="985230935"/>
                      </a:ext>
                    </a:extLst>
                  </a:tr>
                  <a:tr h="759853">
                    <a:tc>
                      <a:txBody>
                        <a:bodyPr/>
                        <a:lstStyle/>
                        <a:p>
                          <a:pPr algn="ctr"/>
                          <a:r>
                            <a:rPr lang="en-US" dirty="0">
                              <a:latin typeface="Footlight MT Light" pitchFamily="18" charset="0"/>
                            </a:rPr>
                            <a:t>Exponential population</a:t>
                          </a:r>
                          <a:endParaRPr lang="en-IN" dirty="0">
                            <a:latin typeface="Footlight MT Light"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a:rPr>
                                  <m:t>22</m:t>
                                </m:r>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a:rPr>
                                  <m:t>87</m:t>
                                </m:r>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a:rPr>
                                  <m:t>89</m:t>
                                </m:r>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a:rPr>
                                  <m:t>96</m:t>
                                </m:r>
                              </m:oMath>
                            </m:oMathPara>
                          </a14:m>
                          <a:endParaRPr lang="en-IN" dirty="0"/>
                        </a:p>
                      </a:txBody>
                      <a:tcPr/>
                    </a:tc>
                    <a:extLst>
                      <a:ext uri="{0D108BD9-81ED-4DB2-BD59-A6C34878D82A}">
                        <a16:rowId xmlns:a16="http://schemas.microsoft.com/office/drawing/2014/main" val="512152063"/>
                      </a:ext>
                    </a:extLst>
                  </a:tr>
                  <a:tr h="759853">
                    <a:tc>
                      <a:txBody>
                        <a:bodyPr/>
                        <a:lstStyle/>
                        <a:p>
                          <a:pPr algn="ctr"/>
                          <a:r>
                            <a:rPr lang="en-US" dirty="0">
                              <a:latin typeface="Footlight MT Light" pitchFamily="18" charset="0"/>
                            </a:rPr>
                            <a:t>Logistic</a:t>
                          </a:r>
                        </a:p>
                        <a:p>
                          <a:pPr algn="ctr"/>
                          <a:r>
                            <a:rPr lang="en-US" dirty="0">
                              <a:latin typeface="Footlight MT Light" pitchFamily="18" charset="0"/>
                            </a:rPr>
                            <a:t>population</a:t>
                          </a:r>
                          <a:endParaRPr lang="en-IN" dirty="0">
                            <a:latin typeface="Footlight MT Light"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a:rPr>
                                  <m:t>28</m:t>
                                </m:r>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a:rPr>
                                  <m:t>93</m:t>
                                </m:r>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a:rPr>
                                  <m:t>95</m:t>
                                </m:r>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a:rPr>
                                  <m:t>93</m:t>
                                </m:r>
                              </m:oMath>
                            </m:oMathPara>
                          </a14:m>
                          <a:endParaRPr lang="en-IN" dirty="0"/>
                        </a:p>
                      </a:txBody>
                      <a:tcPr/>
                    </a:tc>
                    <a:extLst>
                      <a:ext uri="{0D108BD9-81ED-4DB2-BD59-A6C34878D82A}">
                        <a16:rowId xmlns:a16="http://schemas.microsoft.com/office/drawing/2014/main" val="3698677048"/>
                      </a:ext>
                    </a:extLst>
                  </a:tr>
                </a:tbl>
              </a:graphicData>
            </a:graphic>
          </p:graphicFrame>
        </mc:Choice>
        <mc:Fallback xmlns="">
          <p:graphicFrame>
            <p:nvGraphicFramePr>
              <p:cNvPr id="2" name="Table 4">
                <a:extLst>
                  <a:ext uri="{FF2B5EF4-FFF2-40B4-BE49-F238E27FC236}">
                    <a16:creationId xmlns:a16="http://schemas.microsoft.com/office/drawing/2014/main" xmlns:a14="http://schemas.microsoft.com/office/drawing/2010/main" xmlns="" id="{7BAA8695-F9C4-4CE1-B30D-AF6556A190AC}"/>
                  </a:ext>
                </a:extLst>
              </p:cNvPr>
              <p:cNvGraphicFramePr>
                <a:graphicFrameLocks noGrp="1"/>
              </p:cNvGraphicFramePr>
              <p:nvPr>
                <p:extLst>
                  <p:ext uri="{D42A27DB-BD31-4B8C-83A1-F6EECF244321}">
                    <p14:modId xmlns:p14="http://schemas.microsoft.com/office/powerpoint/2010/main" val="1682970820"/>
                  </p:ext>
                </p:extLst>
              </p:nvPr>
            </p:nvGraphicFramePr>
            <p:xfrm>
              <a:off x="684348" y="729707"/>
              <a:ext cx="6668952" cy="4583005"/>
            </p:xfrm>
            <a:graphic>
              <a:graphicData uri="http://schemas.openxmlformats.org/drawingml/2006/table">
                <a:tbl>
                  <a:tblPr firstRow="1" bandRow="1">
                    <a:tableStyleId>{5C22544A-7EE6-4342-B048-85BDC9FD1C3A}</a:tableStyleId>
                  </a:tblPr>
                  <a:tblGrid>
                    <a:gridCol w="1373052">
                      <a:extLst>
                        <a:ext uri="{9D8B030D-6E8A-4147-A177-3AD203B41FA5}">
                          <a16:colId xmlns:a16="http://schemas.microsoft.com/office/drawing/2014/main" xmlns:a14="http://schemas.microsoft.com/office/drawing/2010/main" xmlns="" val="1477051071"/>
                        </a:ext>
                      </a:extLst>
                    </a:gridCol>
                    <a:gridCol w="1405116">
                      <a:extLst>
                        <a:ext uri="{9D8B030D-6E8A-4147-A177-3AD203B41FA5}">
                          <a16:colId xmlns:a16="http://schemas.microsoft.com/office/drawing/2014/main" xmlns:a14="http://schemas.microsoft.com/office/drawing/2010/main" xmlns="" val="3634873231"/>
                        </a:ext>
                      </a:extLst>
                    </a:gridCol>
                    <a:gridCol w="1389084">
                      <a:extLst>
                        <a:ext uri="{9D8B030D-6E8A-4147-A177-3AD203B41FA5}">
                          <a16:colId xmlns:a16="http://schemas.microsoft.com/office/drawing/2014/main" xmlns:a14="http://schemas.microsoft.com/office/drawing/2010/main" xmlns="" val="3316478908"/>
                        </a:ext>
                      </a:extLst>
                    </a:gridCol>
                    <a:gridCol w="1389084">
                      <a:extLst>
                        <a:ext uri="{9D8B030D-6E8A-4147-A177-3AD203B41FA5}">
                          <a16:colId xmlns:a16="http://schemas.microsoft.com/office/drawing/2014/main" xmlns:a14="http://schemas.microsoft.com/office/drawing/2010/main" xmlns="" val="2796365"/>
                        </a:ext>
                      </a:extLst>
                    </a:gridCol>
                    <a:gridCol w="1112616">
                      <a:extLst>
                        <a:ext uri="{9D8B030D-6E8A-4147-A177-3AD203B41FA5}">
                          <a16:colId xmlns:a16="http://schemas.microsoft.com/office/drawing/2014/main" xmlns:a14="http://schemas.microsoft.com/office/drawing/2010/main" xmlns="" val="277271015"/>
                        </a:ext>
                      </a:extLst>
                    </a:gridCol>
                  </a:tblGrid>
                  <a:tr h="629193">
                    <a:tc gridSpan="5">
                      <a:txBody>
                        <a:bodyPr/>
                        <a:lstStyle/>
                        <a:p>
                          <a:endParaRPr lang="en-US"/>
                        </a:p>
                      </a:txBody>
                      <a:tcPr>
                        <a:blipFill rotWithShape="1">
                          <a:blip r:embed="rId2"/>
                          <a:stretch>
                            <a:fillRect t="-8738" r="-91" b="-630097"/>
                          </a:stretch>
                        </a:blipFill>
                      </a:tcPr>
                    </a:tc>
                    <a:tc hMerge="1">
                      <a:txBody>
                        <a:bodyPr/>
                        <a:lstStyle/>
                        <a:p>
                          <a:pPr algn="ctr"/>
                          <a:endParaRPr lang="en-IN" sz="2300" dirty="0">
                            <a:latin typeface="Footlight MT Light" pitchFamily="18" charset="0"/>
                          </a:endParaRPr>
                        </a:p>
                      </a:txBody>
                      <a:tcPr/>
                    </a:tc>
                    <a:tc hMerge="1">
                      <a:txBody>
                        <a:bodyPr/>
                        <a:lstStyle/>
                        <a:p>
                          <a:pPr algn="ctr"/>
                          <a:endParaRPr lang="en-IN" dirty="0"/>
                        </a:p>
                      </a:txBody>
                      <a:tcPr/>
                    </a:tc>
                    <a:tc hMerge="1">
                      <a:txBody>
                        <a:bodyPr/>
                        <a:lstStyle/>
                        <a:p>
                          <a:pPr algn="ctr"/>
                          <a:endParaRPr lang="en-IN" dirty="0"/>
                        </a:p>
                      </a:txBody>
                      <a:tcPr/>
                    </a:tc>
                    <a:tc hMerge="1">
                      <a:txBody>
                        <a:bodyPr/>
                        <a:lstStyle/>
                        <a:p>
                          <a:pPr algn="ctr"/>
                          <a:endParaRPr lang="en-IN" dirty="0"/>
                        </a:p>
                      </a:txBody>
                      <a:tcPr/>
                    </a:tc>
                    <a:extLst>
                      <a:ext uri="{0D108BD9-81ED-4DB2-BD59-A6C34878D82A}">
                        <a16:rowId xmlns:a16="http://schemas.microsoft.com/office/drawing/2014/main" xmlns:a14="http://schemas.microsoft.com/office/drawing/2010/main" xmlns="" val="3805998565"/>
                      </a:ext>
                    </a:extLst>
                  </a:tr>
                  <a:tr h="914400">
                    <a:tc>
                      <a:txBody>
                        <a:bodyPr/>
                        <a:lstStyle/>
                        <a:p>
                          <a:pPr algn="ctr"/>
                          <a:r>
                            <a:rPr lang="en-US" dirty="0">
                              <a:latin typeface="Footlight MT Light" pitchFamily="18" charset="0"/>
                            </a:rPr>
                            <a:t>Sample Size</a:t>
                          </a:r>
                          <a:endParaRPr lang="en-IN" dirty="0">
                            <a:latin typeface="Footlight MT Light" pitchFamily="18" charset="0"/>
                          </a:endParaRPr>
                        </a:p>
                      </a:txBody>
                      <a:tcPr>
                        <a:solidFill>
                          <a:schemeClr val="accent1">
                            <a:lumMod val="60000"/>
                            <a:lumOff val="40000"/>
                          </a:schemeClr>
                        </a:solidFill>
                      </a:tcPr>
                    </a:tc>
                    <a:tc>
                      <a:txBody>
                        <a:bodyPr/>
                        <a:lstStyle/>
                        <a:p>
                          <a:endParaRPr lang="en-US"/>
                        </a:p>
                      </a:txBody>
                      <a:tcPr>
                        <a:blipFill rotWithShape="1">
                          <a:blip r:embed="rId2"/>
                          <a:stretch>
                            <a:fillRect l="-97403" t="-74667" r="-276623" b="-332667"/>
                          </a:stretch>
                        </a:blipFill>
                      </a:tcPr>
                    </a:tc>
                    <a:tc>
                      <a:txBody>
                        <a:bodyPr/>
                        <a:lstStyle/>
                        <a:p>
                          <a:endParaRPr lang="en-US"/>
                        </a:p>
                      </a:txBody>
                      <a:tcPr>
                        <a:blipFill rotWithShape="1">
                          <a:blip r:embed="rId2"/>
                          <a:stretch>
                            <a:fillRect l="-200000" t="-74667" r="-180263" b="-332667"/>
                          </a:stretch>
                        </a:blipFill>
                      </a:tcPr>
                    </a:tc>
                    <a:tc>
                      <a:txBody>
                        <a:bodyPr/>
                        <a:lstStyle/>
                        <a:p>
                          <a:endParaRPr lang="en-US"/>
                        </a:p>
                      </a:txBody>
                      <a:tcPr>
                        <a:blipFill rotWithShape="1">
                          <a:blip r:embed="rId2"/>
                          <a:stretch>
                            <a:fillRect l="-301322" t="-74667" r="-81057" b="-332667"/>
                          </a:stretch>
                        </a:blipFill>
                      </a:tcPr>
                    </a:tc>
                    <a:tc>
                      <a:txBody>
                        <a:bodyPr/>
                        <a:lstStyle/>
                        <a:p>
                          <a:endParaRPr lang="en-US"/>
                        </a:p>
                      </a:txBody>
                      <a:tcPr>
                        <a:blipFill rotWithShape="1">
                          <a:blip r:embed="rId2"/>
                          <a:stretch>
                            <a:fillRect l="-497814" t="-74667" r="-546" b="-332667"/>
                          </a:stretch>
                        </a:blipFill>
                      </a:tcPr>
                    </a:tc>
                    <a:extLst>
                      <a:ext uri="{0D108BD9-81ED-4DB2-BD59-A6C34878D82A}">
                        <a16:rowId xmlns:a16="http://schemas.microsoft.com/office/drawing/2014/main" xmlns:a14="http://schemas.microsoft.com/office/drawing/2010/main" xmlns="" val="2454168349"/>
                      </a:ext>
                    </a:extLst>
                  </a:tr>
                  <a:tr h="759853">
                    <a:tc>
                      <a:txBody>
                        <a:bodyPr/>
                        <a:lstStyle/>
                        <a:p>
                          <a:pPr algn="ctr"/>
                          <a:r>
                            <a:rPr lang="en-US" dirty="0">
                              <a:latin typeface="Footlight MT Light" pitchFamily="18" charset="0"/>
                            </a:rPr>
                            <a:t>Normal</a:t>
                          </a:r>
                        </a:p>
                        <a:p>
                          <a:pPr algn="ctr"/>
                          <a:r>
                            <a:rPr lang="en-US" dirty="0">
                              <a:latin typeface="Footlight MT Light" pitchFamily="18" charset="0"/>
                            </a:rPr>
                            <a:t>population</a:t>
                          </a:r>
                          <a:endParaRPr lang="en-IN" dirty="0">
                            <a:latin typeface="Footlight MT Light" pitchFamily="18" charset="0"/>
                          </a:endParaRPr>
                        </a:p>
                      </a:txBody>
                      <a:tcPr/>
                    </a:tc>
                    <a:tc>
                      <a:txBody>
                        <a:bodyPr/>
                        <a:lstStyle/>
                        <a:p>
                          <a:endParaRPr lang="en-US"/>
                        </a:p>
                      </a:txBody>
                      <a:tcPr>
                        <a:blipFill rotWithShape="1">
                          <a:blip r:embed="rId2"/>
                          <a:stretch>
                            <a:fillRect l="-97403" t="-209600" r="-276623" b="-299200"/>
                          </a:stretch>
                        </a:blipFill>
                      </a:tcPr>
                    </a:tc>
                    <a:tc>
                      <a:txBody>
                        <a:bodyPr/>
                        <a:lstStyle/>
                        <a:p>
                          <a:endParaRPr lang="en-US"/>
                        </a:p>
                      </a:txBody>
                      <a:tcPr>
                        <a:blipFill rotWithShape="1">
                          <a:blip r:embed="rId2"/>
                          <a:stretch>
                            <a:fillRect l="-200000" t="-209600" r="-180263" b="-299200"/>
                          </a:stretch>
                        </a:blipFill>
                      </a:tcPr>
                    </a:tc>
                    <a:tc>
                      <a:txBody>
                        <a:bodyPr/>
                        <a:lstStyle/>
                        <a:p>
                          <a:endParaRPr lang="en-US"/>
                        </a:p>
                      </a:txBody>
                      <a:tcPr>
                        <a:blipFill rotWithShape="1">
                          <a:blip r:embed="rId2"/>
                          <a:stretch>
                            <a:fillRect l="-301322" t="-209600" r="-81057" b="-299200"/>
                          </a:stretch>
                        </a:blipFill>
                      </a:tcPr>
                    </a:tc>
                    <a:tc>
                      <a:txBody>
                        <a:bodyPr/>
                        <a:lstStyle/>
                        <a:p>
                          <a:endParaRPr lang="en-US"/>
                        </a:p>
                      </a:txBody>
                      <a:tcPr>
                        <a:blipFill rotWithShape="1">
                          <a:blip r:embed="rId2"/>
                          <a:stretch>
                            <a:fillRect l="-497814" t="-209600" r="-546" b="-299200"/>
                          </a:stretch>
                        </a:blipFill>
                      </a:tcPr>
                    </a:tc>
                    <a:extLst>
                      <a:ext uri="{0D108BD9-81ED-4DB2-BD59-A6C34878D82A}">
                        <a16:rowId xmlns:a16="http://schemas.microsoft.com/office/drawing/2014/main" xmlns:a14="http://schemas.microsoft.com/office/drawing/2010/main" xmlns="" val="2388465200"/>
                      </a:ext>
                    </a:extLst>
                  </a:tr>
                  <a:tr h="759853">
                    <a:tc>
                      <a:txBody>
                        <a:bodyPr/>
                        <a:lstStyle/>
                        <a:p>
                          <a:pPr algn="ctr"/>
                          <a:r>
                            <a:rPr lang="en-US" dirty="0">
                              <a:latin typeface="Footlight MT Light" pitchFamily="18" charset="0"/>
                            </a:rPr>
                            <a:t>Cauchy population</a:t>
                          </a:r>
                          <a:endParaRPr lang="en-IN" dirty="0">
                            <a:latin typeface="Footlight MT Light" pitchFamily="18" charset="0"/>
                          </a:endParaRPr>
                        </a:p>
                      </a:txBody>
                      <a:tcPr/>
                    </a:tc>
                    <a:tc>
                      <a:txBody>
                        <a:bodyPr/>
                        <a:lstStyle/>
                        <a:p>
                          <a:endParaRPr lang="en-US"/>
                        </a:p>
                      </a:txBody>
                      <a:tcPr>
                        <a:blipFill rotWithShape="1">
                          <a:blip r:embed="rId2"/>
                          <a:stretch>
                            <a:fillRect l="-97403" t="-309600" r="-276623" b="-199200"/>
                          </a:stretch>
                        </a:blipFill>
                      </a:tcPr>
                    </a:tc>
                    <a:tc>
                      <a:txBody>
                        <a:bodyPr/>
                        <a:lstStyle/>
                        <a:p>
                          <a:endParaRPr lang="en-US"/>
                        </a:p>
                      </a:txBody>
                      <a:tcPr>
                        <a:blipFill rotWithShape="1">
                          <a:blip r:embed="rId2"/>
                          <a:stretch>
                            <a:fillRect l="-200000" t="-309600" r="-180263" b="-199200"/>
                          </a:stretch>
                        </a:blipFill>
                      </a:tcPr>
                    </a:tc>
                    <a:tc>
                      <a:txBody>
                        <a:bodyPr/>
                        <a:lstStyle/>
                        <a:p>
                          <a:endParaRPr lang="en-US"/>
                        </a:p>
                      </a:txBody>
                      <a:tcPr>
                        <a:blipFill rotWithShape="1">
                          <a:blip r:embed="rId2"/>
                          <a:stretch>
                            <a:fillRect l="-301322" t="-309600" r="-81057" b="-199200"/>
                          </a:stretch>
                        </a:blipFill>
                      </a:tcPr>
                    </a:tc>
                    <a:tc>
                      <a:txBody>
                        <a:bodyPr/>
                        <a:lstStyle/>
                        <a:p>
                          <a:endParaRPr lang="en-US"/>
                        </a:p>
                      </a:txBody>
                      <a:tcPr>
                        <a:blipFill rotWithShape="1">
                          <a:blip r:embed="rId2"/>
                          <a:stretch>
                            <a:fillRect l="-497814" t="-309600" r="-546" b="-199200"/>
                          </a:stretch>
                        </a:blipFill>
                      </a:tcPr>
                    </a:tc>
                    <a:extLst>
                      <a:ext uri="{0D108BD9-81ED-4DB2-BD59-A6C34878D82A}">
                        <a16:rowId xmlns:a16="http://schemas.microsoft.com/office/drawing/2014/main" xmlns:a14="http://schemas.microsoft.com/office/drawing/2010/main" xmlns="" val="985230935"/>
                      </a:ext>
                    </a:extLst>
                  </a:tr>
                  <a:tr h="759853">
                    <a:tc>
                      <a:txBody>
                        <a:bodyPr/>
                        <a:lstStyle/>
                        <a:p>
                          <a:pPr algn="ctr"/>
                          <a:r>
                            <a:rPr lang="en-US" dirty="0">
                              <a:latin typeface="Footlight MT Light" pitchFamily="18" charset="0"/>
                            </a:rPr>
                            <a:t>Exponential population</a:t>
                          </a:r>
                          <a:endParaRPr lang="en-IN" dirty="0">
                            <a:latin typeface="Footlight MT Light" pitchFamily="18" charset="0"/>
                          </a:endParaRPr>
                        </a:p>
                      </a:txBody>
                      <a:tcPr/>
                    </a:tc>
                    <a:tc>
                      <a:txBody>
                        <a:bodyPr/>
                        <a:lstStyle/>
                        <a:p>
                          <a:endParaRPr lang="en-US"/>
                        </a:p>
                      </a:txBody>
                      <a:tcPr>
                        <a:blipFill rotWithShape="1">
                          <a:blip r:embed="rId2"/>
                          <a:stretch>
                            <a:fillRect l="-97403" t="-412903" r="-276623" b="-100806"/>
                          </a:stretch>
                        </a:blipFill>
                      </a:tcPr>
                    </a:tc>
                    <a:tc>
                      <a:txBody>
                        <a:bodyPr/>
                        <a:lstStyle/>
                        <a:p>
                          <a:endParaRPr lang="en-US"/>
                        </a:p>
                      </a:txBody>
                      <a:tcPr>
                        <a:blipFill rotWithShape="1">
                          <a:blip r:embed="rId2"/>
                          <a:stretch>
                            <a:fillRect l="-200000" t="-412903" r="-180263" b="-100806"/>
                          </a:stretch>
                        </a:blipFill>
                      </a:tcPr>
                    </a:tc>
                    <a:tc>
                      <a:txBody>
                        <a:bodyPr/>
                        <a:lstStyle/>
                        <a:p>
                          <a:endParaRPr lang="en-US"/>
                        </a:p>
                      </a:txBody>
                      <a:tcPr>
                        <a:blipFill rotWithShape="1">
                          <a:blip r:embed="rId2"/>
                          <a:stretch>
                            <a:fillRect l="-301322" t="-412903" r="-81057" b="-100806"/>
                          </a:stretch>
                        </a:blipFill>
                      </a:tcPr>
                    </a:tc>
                    <a:tc>
                      <a:txBody>
                        <a:bodyPr/>
                        <a:lstStyle/>
                        <a:p>
                          <a:endParaRPr lang="en-US"/>
                        </a:p>
                      </a:txBody>
                      <a:tcPr>
                        <a:blipFill rotWithShape="1">
                          <a:blip r:embed="rId2"/>
                          <a:stretch>
                            <a:fillRect l="-497814" t="-412903" r="-546" b="-100806"/>
                          </a:stretch>
                        </a:blipFill>
                      </a:tcPr>
                    </a:tc>
                    <a:extLst>
                      <a:ext uri="{0D108BD9-81ED-4DB2-BD59-A6C34878D82A}">
                        <a16:rowId xmlns:a16="http://schemas.microsoft.com/office/drawing/2014/main" xmlns:a14="http://schemas.microsoft.com/office/drawing/2010/main" xmlns="" val="512152063"/>
                      </a:ext>
                    </a:extLst>
                  </a:tr>
                  <a:tr h="759853">
                    <a:tc>
                      <a:txBody>
                        <a:bodyPr/>
                        <a:lstStyle/>
                        <a:p>
                          <a:pPr algn="ctr"/>
                          <a:r>
                            <a:rPr lang="en-US" dirty="0">
                              <a:latin typeface="Footlight MT Light" pitchFamily="18" charset="0"/>
                            </a:rPr>
                            <a:t>Logistic</a:t>
                          </a:r>
                        </a:p>
                        <a:p>
                          <a:pPr algn="ctr"/>
                          <a:r>
                            <a:rPr lang="en-US" dirty="0">
                              <a:latin typeface="Footlight MT Light" pitchFamily="18" charset="0"/>
                            </a:rPr>
                            <a:t>population</a:t>
                          </a:r>
                          <a:endParaRPr lang="en-IN" dirty="0">
                            <a:latin typeface="Footlight MT Light" pitchFamily="18" charset="0"/>
                          </a:endParaRPr>
                        </a:p>
                      </a:txBody>
                      <a:tcPr/>
                    </a:tc>
                    <a:tc>
                      <a:txBody>
                        <a:bodyPr/>
                        <a:lstStyle/>
                        <a:p>
                          <a:endParaRPr lang="en-US"/>
                        </a:p>
                      </a:txBody>
                      <a:tcPr>
                        <a:blipFill rotWithShape="1">
                          <a:blip r:embed="rId2"/>
                          <a:stretch>
                            <a:fillRect l="-97403" t="-508800" r="-276623"/>
                          </a:stretch>
                        </a:blipFill>
                      </a:tcPr>
                    </a:tc>
                    <a:tc>
                      <a:txBody>
                        <a:bodyPr/>
                        <a:lstStyle/>
                        <a:p>
                          <a:endParaRPr lang="en-US"/>
                        </a:p>
                      </a:txBody>
                      <a:tcPr>
                        <a:blipFill rotWithShape="1">
                          <a:blip r:embed="rId2"/>
                          <a:stretch>
                            <a:fillRect l="-200000" t="-508800" r="-180263"/>
                          </a:stretch>
                        </a:blipFill>
                      </a:tcPr>
                    </a:tc>
                    <a:tc>
                      <a:txBody>
                        <a:bodyPr/>
                        <a:lstStyle/>
                        <a:p>
                          <a:endParaRPr lang="en-US"/>
                        </a:p>
                      </a:txBody>
                      <a:tcPr>
                        <a:blipFill rotWithShape="1">
                          <a:blip r:embed="rId2"/>
                          <a:stretch>
                            <a:fillRect l="-301322" t="-508800" r="-81057"/>
                          </a:stretch>
                        </a:blipFill>
                      </a:tcPr>
                    </a:tc>
                    <a:tc>
                      <a:txBody>
                        <a:bodyPr/>
                        <a:lstStyle/>
                        <a:p>
                          <a:endParaRPr lang="en-US"/>
                        </a:p>
                      </a:txBody>
                      <a:tcPr>
                        <a:blipFill rotWithShape="1">
                          <a:blip r:embed="rId2"/>
                          <a:stretch>
                            <a:fillRect l="-497814" t="-508800" r="-546"/>
                          </a:stretch>
                        </a:blipFill>
                      </a:tcPr>
                    </a:tc>
                    <a:extLst>
                      <a:ext uri="{0D108BD9-81ED-4DB2-BD59-A6C34878D82A}">
                        <a16:rowId xmlns:a16="http://schemas.microsoft.com/office/drawing/2014/main" xmlns:a14="http://schemas.microsoft.com/office/drawing/2010/main" xmlns="" val="3698677048"/>
                      </a:ext>
                    </a:extLst>
                  </a:tr>
                </a:tbl>
              </a:graphicData>
            </a:graphic>
          </p:graphicFrame>
        </mc:Fallback>
      </mc:AlternateContent>
      <mc:AlternateContent xmlns:mc="http://schemas.openxmlformats.org/markup-compatibility/2006" xmlns:a14="http://schemas.microsoft.com/office/drawing/2010/main">
        <mc:Choice Requires="a14">
          <p:sp>
            <p:nvSpPr>
              <p:cNvPr id="7" name="TextBox 6"/>
              <p:cNvSpPr txBox="1"/>
              <p:nvPr/>
            </p:nvSpPr>
            <p:spPr>
              <a:xfrm>
                <a:off x="7683500" y="510930"/>
                <a:ext cx="4165600" cy="4924425"/>
              </a:xfrm>
              <a:prstGeom prst="rect">
                <a:avLst/>
              </a:prstGeom>
              <a:noFill/>
            </p:spPr>
            <p:txBody>
              <a:bodyPr wrap="square" rtlCol="0">
                <a:spAutoFit/>
              </a:bodyPr>
              <a:lstStyle/>
              <a:p>
                <a:r>
                  <a:rPr lang="en-IN" sz="2200" b="1" dirty="0">
                    <a:latin typeface="Footlight MT Light" pitchFamily="18" charset="0"/>
                  </a:rPr>
                  <a:t>Observations:</a:t>
                </a:r>
              </a:p>
              <a:p>
                <a:endParaRPr lang="en-IN" sz="2200" b="1" dirty="0">
                  <a:latin typeface="Footlight MT Light" pitchFamily="18" charset="0"/>
                </a:endParaRPr>
              </a:p>
              <a:p>
                <a:pPr marL="285750" indent="-285750">
                  <a:buFont typeface="Wingdings" pitchFamily="2" charset="2"/>
                  <a:buChar char="Ø"/>
                </a:pPr>
                <a:r>
                  <a:rPr lang="en-IN" dirty="0">
                    <a:latin typeface="Footlight MT Light" pitchFamily="18" charset="0"/>
                  </a:rPr>
                  <a:t>For samples from Normal distribution, in </a:t>
                </a:r>
                <a14:m>
                  <m:oMath xmlns:m="http://schemas.openxmlformats.org/officeDocument/2006/math">
                    <m:r>
                      <a:rPr lang="en-IN" b="0" i="1" smtClean="0">
                        <a:latin typeface="Cambria Math"/>
                      </a:rPr>
                      <m:t>90%</m:t>
                    </m:r>
                  </m:oMath>
                </a14:m>
                <a:r>
                  <a:rPr lang="en-IN" dirty="0">
                    <a:latin typeface="Footlight MT Light" pitchFamily="18" charset="0"/>
                  </a:rPr>
                  <a:t> cases, </a:t>
                </a:r>
                <a14:m>
                  <m:oMath xmlns:m="http://schemas.openxmlformats.org/officeDocument/2006/math">
                    <m:r>
                      <a:rPr lang="en-IN" b="0" i="1" smtClean="0">
                        <a:latin typeface="Cambria Math"/>
                      </a:rPr>
                      <m:t>𝑇</m:t>
                    </m:r>
                  </m:oMath>
                </a14:m>
                <a:r>
                  <a:rPr lang="en-IN" dirty="0">
                    <a:latin typeface="Footlight MT Light" pitchFamily="18" charset="0"/>
                  </a:rPr>
                  <a:t> attains normality at </a:t>
                </a:r>
                <a14:m>
                  <m:oMath xmlns:m="http://schemas.openxmlformats.org/officeDocument/2006/math">
                    <m:r>
                      <a:rPr lang="en-IN" b="0" i="1" smtClean="0">
                        <a:latin typeface="Cambria Math"/>
                      </a:rPr>
                      <m:t>𝑛</m:t>
                    </m:r>
                    <m:r>
                      <a:rPr lang="en-IN" b="0" i="1" smtClean="0">
                        <a:latin typeface="Cambria Math"/>
                      </a:rPr>
                      <m:t>=15, </m:t>
                    </m:r>
                    <m:r>
                      <a:rPr lang="en-IN" b="0" i="1" smtClean="0">
                        <a:latin typeface="Cambria Math"/>
                      </a:rPr>
                      <m:t>𝑚</m:t>
                    </m:r>
                    <m:r>
                      <a:rPr lang="en-IN" b="0" i="1" smtClean="0">
                        <a:latin typeface="Cambria Math"/>
                      </a:rPr>
                      <m:t>=20.</m:t>
                    </m:r>
                  </m:oMath>
                </a14:m>
                <a:endParaRPr lang="en-IN" dirty="0">
                  <a:latin typeface="Footlight MT Light" pitchFamily="18" charset="0"/>
                </a:endParaRPr>
              </a:p>
              <a:p>
                <a:pPr marL="285750" indent="-285750">
                  <a:buFont typeface="Wingdings" pitchFamily="2" charset="2"/>
                  <a:buChar char="Ø"/>
                </a:pPr>
                <a:endParaRPr lang="en-IN" dirty="0">
                  <a:latin typeface="Footlight MT Light" pitchFamily="18" charset="0"/>
                </a:endParaRPr>
              </a:p>
              <a:p>
                <a:pPr marL="285750" indent="-285750">
                  <a:buFont typeface="Wingdings" pitchFamily="2" charset="2"/>
                  <a:buChar char="Ø"/>
                </a:pPr>
                <a:r>
                  <a:rPr lang="en-IN" dirty="0">
                    <a:latin typeface="Footlight MT Light" pitchFamily="18" charset="0"/>
                  </a:rPr>
                  <a:t>For samples from Cauchy distribution, in </a:t>
                </a:r>
                <a14:m>
                  <m:oMath xmlns:m="http://schemas.openxmlformats.org/officeDocument/2006/math">
                    <m:r>
                      <a:rPr lang="en-IN" i="1">
                        <a:latin typeface="Cambria Math"/>
                      </a:rPr>
                      <m:t>9</m:t>
                    </m:r>
                    <m:r>
                      <a:rPr lang="en-IN" b="0" i="1" smtClean="0">
                        <a:latin typeface="Cambria Math"/>
                      </a:rPr>
                      <m:t>3</m:t>
                    </m:r>
                    <m:r>
                      <a:rPr lang="en-IN" i="1">
                        <a:latin typeface="Cambria Math"/>
                      </a:rPr>
                      <m:t>%</m:t>
                    </m:r>
                  </m:oMath>
                </a14:m>
                <a:r>
                  <a:rPr lang="en-IN" dirty="0">
                    <a:latin typeface="Footlight MT Light" pitchFamily="18" charset="0"/>
                  </a:rPr>
                  <a:t> cases, </a:t>
                </a:r>
                <a14:m>
                  <m:oMath xmlns:m="http://schemas.openxmlformats.org/officeDocument/2006/math">
                    <m:r>
                      <a:rPr lang="en-IN" i="1">
                        <a:latin typeface="Cambria Math"/>
                      </a:rPr>
                      <m:t>𝑇</m:t>
                    </m:r>
                  </m:oMath>
                </a14:m>
                <a:r>
                  <a:rPr lang="en-IN" dirty="0">
                    <a:latin typeface="Footlight MT Light" pitchFamily="18" charset="0"/>
                  </a:rPr>
                  <a:t> attains normality at </a:t>
                </a:r>
                <a14:m>
                  <m:oMath xmlns:m="http://schemas.openxmlformats.org/officeDocument/2006/math">
                    <m:r>
                      <a:rPr lang="en-IN" i="1">
                        <a:latin typeface="Cambria Math"/>
                      </a:rPr>
                      <m:t>𝑛</m:t>
                    </m:r>
                    <m:r>
                      <a:rPr lang="en-IN" i="1">
                        <a:latin typeface="Cambria Math"/>
                      </a:rPr>
                      <m:t>=20, </m:t>
                    </m:r>
                    <m:r>
                      <a:rPr lang="en-IN" i="1">
                        <a:latin typeface="Cambria Math"/>
                      </a:rPr>
                      <m:t>𝑚</m:t>
                    </m:r>
                    <m:r>
                      <a:rPr lang="en-IN" i="1">
                        <a:latin typeface="Cambria Math"/>
                      </a:rPr>
                      <m:t>=25.</m:t>
                    </m:r>
                  </m:oMath>
                </a14:m>
                <a:endParaRPr lang="en-IN" dirty="0">
                  <a:latin typeface="Footlight MT Light" pitchFamily="18" charset="0"/>
                </a:endParaRPr>
              </a:p>
              <a:p>
                <a:pPr marL="285750" indent="-285750">
                  <a:buFont typeface="Wingdings" pitchFamily="2" charset="2"/>
                  <a:buChar char="Ø"/>
                </a:pPr>
                <a:endParaRPr lang="en-IN" dirty="0">
                  <a:latin typeface="Footlight MT Light" pitchFamily="18" charset="0"/>
                </a:endParaRPr>
              </a:p>
              <a:p>
                <a:pPr marL="285750" indent="-285750">
                  <a:buFont typeface="Wingdings" pitchFamily="2" charset="2"/>
                  <a:buChar char="Ø"/>
                </a:pPr>
                <a:r>
                  <a:rPr lang="en-IN" dirty="0">
                    <a:latin typeface="Footlight MT Light" pitchFamily="18" charset="0"/>
                  </a:rPr>
                  <a:t>For samples from Exponential distribution, in </a:t>
                </a:r>
                <a14:m>
                  <m:oMath xmlns:m="http://schemas.openxmlformats.org/officeDocument/2006/math">
                    <m:r>
                      <a:rPr lang="en-IN" i="1">
                        <a:latin typeface="Cambria Math"/>
                      </a:rPr>
                      <m:t>9</m:t>
                    </m:r>
                    <m:r>
                      <a:rPr lang="en-IN" b="0" i="1" smtClean="0">
                        <a:latin typeface="Cambria Math"/>
                      </a:rPr>
                      <m:t>6</m:t>
                    </m:r>
                    <m:r>
                      <a:rPr lang="en-IN" i="1">
                        <a:latin typeface="Cambria Math"/>
                      </a:rPr>
                      <m:t>%</m:t>
                    </m:r>
                  </m:oMath>
                </a14:m>
                <a:r>
                  <a:rPr lang="en-IN" dirty="0">
                    <a:latin typeface="Footlight MT Light" pitchFamily="18" charset="0"/>
                  </a:rPr>
                  <a:t> cases, </a:t>
                </a:r>
                <a14:m>
                  <m:oMath xmlns:m="http://schemas.openxmlformats.org/officeDocument/2006/math">
                    <m:r>
                      <a:rPr lang="en-IN" i="1">
                        <a:latin typeface="Cambria Math"/>
                      </a:rPr>
                      <m:t>𝑇</m:t>
                    </m:r>
                  </m:oMath>
                </a14:m>
                <a:r>
                  <a:rPr lang="en-IN" dirty="0">
                    <a:latin typeface="Footlight MT Light" pitchFamily="18" charset="0"/>
                  </a:rPr>
                  <a:t> attains normality at </a:t>
                </a:r>
                <a14:m>
                  <m:oMath xmlns:m="http://schemas.openxmlformats.org/officeDocument/2006/math">
                    <m:r>
                      <a:rPr lang="en-IN" i="1">
                        <a:latin typeface="Cambria Math"/>
                      </a:rPr>
                      <m:t>𝑛</m:t>
                    </m:r>
                    <m:r>
                      <a:rPr lang="en-IN" i="1">
                        <a:latin typeface="Cambria Math"/>
                      </a:rPr>
                      <m:t>=25, </m:t>
                    </m:r>
                    <m:r>
                      <a:rPr lang="en-IN" i="1">
                        <a:latin typeface="Cambria Math"/>
                      </a:rPr>
                      <m:t>𝑚</m:t>
                    </m:r>
                    <m:r>
                      <a:rPr lang="en-IN" i="1">
                        <a:latin typeface="Cambria Math"/>
                      </a:rPr>
                      <m:t>=30.</m:t>
                    </m:r>
                  </m:oMath>
                </a14:m>
                <a:endParaRPr lang="en-IN" dirty="0">
                  <a:latin typeface="Footlight MT Light" pitchFamily="18" charset="0"/>
                </a:endParaRPr>
              </a:p>
              <a:p>
                <a:pPr marL="285750" indent="-285750">
                  <a:buFont typeface="Wingdings" pitchFamily="2" charset="2"/>
                  <a:buChar char="Ø"/>
                </a:pPr>
                <a:endParaRPr lang="en-IN" dirty="0">
                  <a:latin typeface="Footlight MT Light" pitchFamily="18" charset="0"/>
                </a:endParaRPr>
              </a:p>
              <a:p>
                <a:pPr marL="285750" indent="-285750">
                  <a:buFont typeface="Wingdings" pitchFamily="2" charset="2"/>
                  <a:buChar char="Ø"/>
                </a:pPr>
                <a:r>
                  <a:rPr lang="en-IN" dirty="0">
                    <a:latin typeface="Footlight MT Light" pitchFamily="18" charset="0"/>
                  </a:rPr>
                  <a:t>For samples from Logistic distribution, in </a:t>
                </a:r>
                <a14:m>
                  <m:oMath xmlns:m="http://schemas.openxmlformats.org/officeDocument/2006/math">
                    <m:r>
                      <a:rPr lang="en-IN" i="1">
                        <a:latin typeface="Cambria Math"/>
                      </a:rPr>
                      <m:t>9</m:t>
                    </m:r>
                    <m:r>
                      <a:rPr lang="en-IN" b="0" i="1" smtClean="0">
                        <a:latin typeface="Cambria Math"/>
                      </a:rPr>
                      <m:t>3</m:t>
                    </m:r>
                    <m:r>
                      <a:rPr lang="en-IN" i="1">
                        <a:latin typeface="Cambria Math"/>
                      </a:rPr>
                      <m:t>%</m:t>
                    </m:r>
                  </m:oMath>
                </a14:m>
                <a:r>
                  <a:rPr lang="en-IN" dirty="0">
                    <a:latin typeface="Footlight MT Light" pitchFamily="18" charset="0"/>
                  </a:rPr>
                  <a:t> cases, </a:t>
                </a:r>
                <a14:m>
                  <m:oMath xmlns:m="http://schemas.openxmlformats.org/officeDocument/2006/math">
                    <m:r>
                      <a:rPr lang="en-IN" i="1">
                        <a:latin typeface="Cambria Math"/>
                      </a:rPr>
                      <m:t>𝑇</m:t>
                    </m:r>
                  </m:oMath>
                </a14:m>
                <a:r>
                  <a:rPr lang="en-IN" dirty="0">
                    <a:latin typeface="Footlight MT Light" pitchFamily="18" charset="0"/>
                  </a:rPr>
                  <a:t> attains normality at </a:t>
                </a:r>
                <a14:m>
                  <m:oMath xmlns:m="http://schemas.openxmlformats.org/officeDocument/2006/math">
                    <m:r>
                      <a:rPr lang="en-IN" i="1">
                        <a:latin typeface="Cambria Math"/>
                      </a:rPr>
                      <m:t>𝑛</m:t>
                    </m:r>
                    <m:r>
                      <a:rPr lang="en-IN" i="1">
                        <a:latin typeface="Cambria Math"/>
                      </a:rPr>
                      <m:t>=15, </m:t>
                    </m:r>
                    <m:r>
                      <a:rPr lang="en-IN" i="1">
                        <a:latin typeface="Cambria Math"/>
                      </a:rPr>
                      <m:t>𝑚</m:t>
                    </m:r>
                    <m:r>
                      <a:rPr lang="en-IN" i="1">
                        <a:latin typeface="Cambria Math"/>
                      </a:rPr>
                      <m:t>=20.</m:t>
                    </m:r>
                  </m:oMath>
                </a14:m>
                <a:endParaRPr lang="en-IN" dirty="0">
                  <a:latin typeface="Footlight MT Light"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683500" y="510930"/>
                <a:ext cx="4165600" cy="4924425"/>
              </a:xfrm>
              <a:prstGeom prst="rect">
                <a:avLst/>
              </a:prstGeom>
              <a:blipFill rotWithShape="1">
                <a:blip r:embed="rId3"/>
                <a:stretch>
                  <a:fillRect l="-1754" t="-866" r="-439" b="-990"/>
                </a:stretch>
              </a:blipFill>
            </p:spPr>
            <p:txBody>
              <a:bodyPr/>
              <a:lstStyle/>
              <a:p>
                <a:r>
                  <a:rPr lang="en-IN">
                    <a:noFill/>
                  </a:rPr>
                  <a:t> </a:t>
                </a:r>
              </a:p>
            </p:txBody>
          </p:sp>
        </mc:Fallback>
      </mc:AlternateContent>
    </p:spTree>
    <p:extLst>
      <p:ext uri="{BB962C8B-B14F-4D97-AF65-F5344CB8AC3E}">
        <p14:creationId xmlns:p14="http://schemas.microsoft.com/office/powerpoint/2010/main" val="790317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8FE1DEE6-D1D0-4395-B3CA-BFF77EE21CA7}"/>
                  </a:ext>
                </a:extLst>
              </p:cNvPr>
              <p:cNvSpPr>
                <a:spLocks noGrp="1"/>
              </p:cNvSpPr>
              <p:nvPr>
                <p:ph idx="1"/>
              </p:nvPr>
            </p:nvSpPr>
            <p:spPr/>
            <p:txBody>
              <a:bodyPr>
                <a:normAutofit/>
              </a:bodyPr>
              <a:lstStyle/>
              <a:p>
                <a:r>
                  <a:rPr lang="en-IN" sz="2400" dirty="0">
                    <a:latin typeface="Footlight MT Light" pitchFamily="18" charset="0"/>
                  </a:rPr>
                  <a:t>Consider the following statistic:</a:t>
                </a:r>
              </a:p>
              <a:p>
                <a:pPr marL="0" indent="0" algn="ctr">
                  <a:buNone/>
                </a:pPr>
                <a14:m>
                  <m:oMathPara xmlns:m="http://schemas.openxmlformats.org/officeDocument/2006/math">
                    <m:oMathParaPr>
                      <m:jc m:val="centerGroup"/>
                    </m:oMathParaPr>
                    <m:oMath xmlns:m="http://schemas.openxmlformats.org/officeDocument/2006/math">
                      <m:sSub>
                        <m:sSubPr>
                          <m:ctrlPr>
                            <a:rPr lang="en-IN" sz="2400" b="1" i="1" smtClean="0">
                              <a:latin typeface="Cambria Math" panose="02040503050406030204" pitchFamily="18" charset="0"/>
                            </a:rPr>
                          </m:ctrlPr>
                        </m:sSubPr>
                        <m:e>
                          <m:r>
                            <a:rPr lang="en-IN" sz="2400" b="1" i="1" smtClean="0">
                              <a:latin typeface="Cambria Math"/>
                            </a:rPr>
                            <m:t>𝑻</m:t>
                          </m:r>
                        </m:e>
                        <m:sub>
                          <m:r>
                            <a:rPr lang="en-IN" sz="2400" b="1" i="1" smtClean="0">
                              <a:latin typeface="Cambria Math"/>
                            </a:rPr>
                            <m:t>𝒑</m:t>
                          </m:r>
                        </m:sub>
                      </m:sSub>
                      <m:r>
                        <a:rPr lang="en-IN" sz="2400" b="1" i="1" smtClean="0">
                          <a:latin typeface="Cambria Math"/>
                        </a:rPr>
                        <m:t>=</m:t>
                      </m:r>
                      <m:f>
                        <m:fPr>
                          <m:ctrlPr>
                            <a:rPr lang="en-IN" sz="2400" b="1" i="1" smtClean="0">
                              <a:latin typeface="Cambria Math" panose="02040503050406030204" pitchFamily="18" charset="0"/>
                            </a:rPr>
                          </m:ctrlPr>
                        </m:fPr>
                        <m:num>
                          <m:r>
                            <a:rPr lang="en-IN" sz="2400" b="1" i="1" smtClean="0">
                              <a:latin typeface="Cambria Math"/>
                            </a:rPr>
                            <m:t>𝒕</m:t>
                          </m:r>
                        </m:num>
                        <m:den>
                          <m:rad>
                            <m:radPr>
                              <m:degHide m:val="on"/>
                              <m:ctrlPr>
                                <a:rPr lang="en-IN" sz="2400" b="1" i="1" smtClean="0">
                                  <a:latin typeface="Cambria Math" panose="02040503050406030204" pitchFamily="18" charset="0"/>
                                </a:rPr>
                              </m:ctrlPr>
                            </m:radPr>
                            <m:deg/>
                            <m:e>
                              <m:f>
                                <m:fPr>
                                  <m:ctrlPr>
                                    <a:rPr lang="en-IN" sz="2400" b="1" i="1" smtClean="0">
                                      <a:latin typeface="Cambria Math" panose="02040503050406030204" pitchFamily="18" charset="0"/>
                                    </a:rPr>
                                  </m:ctrlPr>
                                </m:fPr>
                                <m:num>
                                  <m:r>
                                    <a:rPr lang="en-IN" sz="2400" b="1" i="1" smtClean="0">
                                      <a:latin typeface="Cambria Math"/>
                                    </a:rPr>
                                    <m:t>𝒎</m:t>
                                  </m:r>
                                  <m:r>
                                    <a:rPr lang="en-IN" sz="2400" b="1" i="1" smtClean="0">
                                      <a:latin typeface="Cambria Math"/>
                                    </a:rPr>
                                    <m:t>+</m:t>
                                  </m:r>
                                  <m:r>
                                    <a:rPr lang="en-IN" sz="2400" b="1" i="1" smtClean="0">
                                      <a:latin typeface="Cambria Math"/>
                                    </a:rPr>
                                    <m:t>𝒏</m:t>
                                  </m:r>
                                  <m:r>
                                    <a:rPr lang="en-IN" sz="2400" b="1" i="1" smtClean="0">
                                      <a:latin typeface="Cambria Math"/>
                                    </a:rPr>
                                    <m:t>−</m:t>
                                  </m:r>
                                  <m:r>
                                    <a:rPr lang="en-IN" sz="2400" b="1" i="1" smtClean="0">
                                      <a:latin typeface="Cambria Math"/>
                                    </a:rPr>
                                    <m:t>𝟐</m:t>
                                  </m:r>
                                </m:num>
                                <m:den>
                                  <m:d>
                                    <m:dPr>
                                      <m:ctrlPr>
                                        <a:rPr lang="en-IN" sz="2400" b="1" i="1" smtClean="0">
                                          <a:latin typeface="Cambria Math" panose="02040503050406030204" pitchFamily="18" charset="0"/>
                                        </a:rPr>
                                      </m:ctrlPr>
                                    </m:dPr>
                                    <m:e>
                                      <m:r>
                                        <a:rPr lang="en-IN" sz="2400" b="1" i="1" smtClean="0">
                                          <a:latin typeface="Cambria Math"/>
                                        </a:rPr>
                                        <m:t>𝒎</m:t>
                                      </m:r>
                                      <m:r>
                                        <a:rPr lang="en-IN" sz="2400" b="1" i="1" smtClean="0">
                                          <a:latin typeface="Cambria Math"/>
                                        </a:rPr>
                                        <m:t>+</m:t>
                                      </m:r>
                                      <m:r>
                                        <a:rPr lang="en-IN" sz="2400" b="1" i="1" smtClean="0">
                                          <a:latin typeface="Cambria Math"/>
                                        </a:rPr>
                                        <m:t>𝒏</m:t>
                                      </m:r>
                                      <m:r>
                                        <a:rPr lang="en-IN" sz="2400" b="1" i="1" smtClean="0">
                                          <a:latin typeface="Cambria Math"/>
                                        </a:rPr>
                                        <m:t>−</m:t>
                                      </m:r>
                                      <m:r>
                                        <a:rPr lang="en-IN" sz="2400" b="1" i="1" smtClean="0">
                                          <a:latin typeface="Cambria Math"/>
                                        </a:rPr>
                                        <m:t>𝟐</m:t>
                                      </m:r>
                                    </m:e>
                                  </m:d>
                                  <m:r>
                                    <a:rPr lang="en-IN" sz="2400" b="1" i="1" smtClean="0">
                                      <a:latin typeface="Cambria Math"/>
                                    </a:rPr>
                                    <m:t>−</m:t>
                                  </m:r>
                                  <m:r>
                                    <a:rPr lang="en-IN" sz="2400" b="1" i="1" smtClean="0">
                                      <a:latin typeface="Cambria Math"/>
                                    </a:rPr>
                                    <m:t>𝟐</m:t>
                                  </m:r>
                                </m:den>
                              </m:f>
                            </m:e>
                          </m:rad>
                        </m:den>
                      </m:f>
                    </m:oMath>
                  </m:oMathPara>
                </a14:m>
                <a:endParaRPr lang="en-IN" sz="2400" b="1" dirty="0"/>
              </a:p>
              <a:p>
                <a:pPr marL="0" indent="0" algn="ctr">
                  <a:buNone/>
                </a:pPr>
                <a:endParaRPr lang="en-IN" sz="2400" dirty="0"/>
              </a:p>
              <a:p>
                <a:r>
                  <a:rPr lang="en-IN" sz="2400" dirty="0">
                    <a:latin typeface="Footlight MT Light" pitchFamily="18" charset="0"/>
                  </a:rPr>
                  <a:t>To verify through simulation study if</a:t>
                </a:r>
                <a:r>
                  <a:rPr lang="en-IN" sz="2400" dirty="0"/>
                  <a:t>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a:rPr>
                          <m:t>𝑇</m:t>
                        </m:r>
                      </m:e>
                      <m:sub>
                        <m:r>
                          <a:rPr lang="en-IN" sz="2400" b="0" i="1" smtClean="0">
                            <a:latin typeface="Cambria Math"/>
                          </a:rPr>
                          <m:t>𝑝</m:t>
                        </m:r>
                      </m:sub>
                    </m:sSub>
                  </m:oMath>
                </a14:m>
                <a:r>
                  <a:rPr lang="en-IN" sz="2400" dirty="0"/>
                  <a:t> </a:t>
                </a:r>
                <a:r>
                  <a:rPr lang="en-IN" sz="2400" dirty="0">
                    <a:latin typeface="Footlight MT Light" pitchFamily="18" charset="0"/>
                  </a:rPr>
                  <a:t>asymptotically follows a</a:t>
                </a:r>
                <a:r>
                  <a:rPr lang="en-IN" sz="2400" dirty="0"/>
                  <a:t> </a:t>
                </a:r>
                <a14:m>
                  <m:oMath xmlns:m="http://schemas.openxmlformats.org/officeDocument/2006/math">
                    <m:r>
                      <a:rPr lang="en-IN" sz="2400" b="0" i="1" smtClean="0">
                        <a:latin typeface="Cambria Math"/>
                      </a:rPr>
                      <m:t>𝑁</m:t>
                    </m:r>
                    <m:r>
                      <a:rPr lang="en-IN" sz="2400" b="0" i="1" smtClean="0">
                        <a:latin typeface="Cambria Math"/>
                      </a:rPr>
                      <m:t>(0,1)</m:t>
                    </m:r>
                  </m:oMath>
                </a14:m>
                <a:r>
                  <a:rPr lang="en-IN" sz="2400" dirty="0"/>
                  <a:t> </a:t>
                </a:r>
                <a:r>
                  <a:rPr lang="en-IN" sz="2400" dirty="0">
                    <a:latin typeface="Footlight MT Light" pitchFamily="18" charset="0"/>
                  </a:rPr>
                  <a:t>distribution under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a:rPr>
                          <m:t>𝐻</m:t>
                        </m:r>
                      </m:e>
                      <m:sub>
                        <m:r>
                          <a:rPr lang="en-IN" sz="2400" b="0" i="1" smtClean="0">
                            <a:latin typeface="Cambria Math"/>
                          </a:rPr>
                          <m:t>0</m:t>
                        </m:r>
                      </m:sub>
                    </m:sSub>
                    <m:r>
                      <a:rPr lang="en-IN" sz="2400" b="0" i="1" smtClean="0">
                        <a:latin typeface="Cambria Math"/>
                      </a:rPr>
                      <m:t>:</m:t>
                    </m:r>
                    <m:r>
                      <a:rPr lang="en-IN" sz="2400" b="0" i="1" smtClean="0">
                        <a:latin typeface="Cambria Math"/>
                      </a:rPr>
                      <m:t>𝜃</m:t>
                    </m:r>
                    <m:r>
                      <a:rPr lang="en-IN" sz="2400" b="0" i="1" smtClean="0">
                        <a:latin typeface="Cambria Math"/>
                      </a:rPr>
                      <m:t>=0.</m:t>
                    </m:r>
                  </m:oMath>
                </a14:m>
                <a:endParaRPr lang="en-IN" sz="2400" dirty="0">
                  <a:latin typeface="Footlight MT Light" pitchFamily="18" charset="0"/>
                </a:endParaRPr>
              </a:p>
              <a:p>
                <a:r>
                  <a:rPr lang="en-IN" sz="2400" dirty="0">
                    <a:latin typeface="Footlight MT Light" pitchFamily="18" charset="0"/>
                  </a:rPr>
                  <a:t>For that, we increase the total sample size, and draw samples from each of the </a:t>
                </a:r>
                <a14:m>
                  <m:oMath xmlns:m="http://schemas.openxmlformats.org/officeDocument/2006/math">
                    <m:r>
                      <a:rPr lang="en-IN" sz="2400" i="1" dirty="0" smtClean="0">
                        <a:latin typeface="Cambria Math"/>
                      </a:rPr>
                      <m:t>4</m:t>
                    </m:r>
                  </m:oMath>
                </a14:m>
                <a:r>
                  <a:rPr lang="en-IN" sz="2400" dirty="0">
                    <a:latin typeface="Footlight MT Light" pitchFamily="18" charset="0"/>
                  </a:rPr>
                  <a:t> distributions </a:t>
                </a:r>
                <a14:m>
                  <m:oMath xmlns:m="http://schemas.openxmlformats.org/officeDocument/2006/math">
                    <m:r>
                      <a:rPr lang="en-IN" sz="2400" i="1" dirty="0" smtClean="0">
                        <a:latin typeface="Cambria Math"/>
                      </a:rPr>
                      <m:t>1000</m:t>
                    </m:r>
                  </m:oMath>
                </a14:m>
                <a:r>
                  <a:rPr lang="en-IN" sz="2400" dirty="0">
                    <a:latin typeface="Footlight MT Light" pitchFamily="18" charset="0"/>
                  </a:rPr>
                  <a:t> times for each sample size.</a:t>
                </a:r>
              </a:p>
              <a:p>
                <a:r>
                  <a:rPr lang="en-IN" sz="2400" dirty="0">
                    <a:latin typeface="Footlight MT Light" pitchFamily="18" charset="0"/>
                  </a:rPr>
                  <a:t>We check whether sampling distribution of </a:t>
                </a:r>
                <a14:m>
                  <m:oMath xmlns:m="http://schemas.openxmlformats.org/officeDocument/2006/math">
                    <m:r>
                      <a:rPr lang="en-IN" sz="2400" i="1" dirty="0" smtClean="0">
                        <a:latin typeface="Cambria Math"/>
                      </a:rPr>
                      <m:t>1000</m:t>
                    </m:r>
                  </m:oMath>
                </a14:m>
                <a:r>
                  <a:rPr lang="en-IN" sz="2400" dirty="0">
                    <a:latin typeface="Footlight MT Light" pitchFamily="18" charset="0"/>
                  </a:rPr>
                  <a:t> obtained values of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a:rPr>
                          <m:t>𝑇</m:t>
                        </m:r>
                      </m:e>
                      <m:sub>
                        <m:r>
                          <a:rPr lang="en-IN" sz="2400" b="0" i="1" smtClean="0">
                            <a:latin typeface="Cambria Math"/>
                          </a:rPr>
                          <m:t>𝑝</m:t>
                        </m:r>
                      </m:sub>
                    </m:sSub>
                  </m:oMath>
                </a14:m>
                <a:r>
                  <a:rPr lang="en-IN" sz="2400" dirty="0">
                    <a:latin typeface="Footlight MT Light" pitchFamily="18" charset="0"/>
                  </a:rPr>
                  <a:t> is normal or not through histograms and Shapiro-</a:t>
                </a:r>
                <a:r>
                  <a:rPr lang="en-IN" sz="2400" dirty="0" err="1">
                    <a:latin typeface="Footlight MT Light" pitchFamily="18" charset="0"/>
                  </a:rPr>
                  <a:t>Wilks</a:t>
                </a:r>
                <a:r>
                  <a:rPr lang="en-IN" sz="2400" dirty="0">
                    <a:latin typeface="Footlight MT Light" pitchFamily="18" charset="0"/>
                  </a:rPr>
                  <a:t> Test. </a:t>
                </a:r>
              </a:p>
              <a:p>
                <a:endParaRPr lang="en-IN" sz="2400" dirty="0">
                  <a:latin typeface="Footlight MT Light" pitchFamily="18" charset="0"/>
                </a:endParaRPr>
              </a:p>
            </p:txBody>
          </p:sp>
        </mc:Choice>
        <mc:Fallback xmlns="">
          <p:sp>
            <p:nvSpPr>
              <p:cNvPr id="4" name="Content Placeholder 2">
                <a:extLst>
                  <a:ext uri="{FF2B5EF4-FFF2-40B4-BE49-F238E27FC236}">
                    <a16:creationId xmlns:a16="http://schemas.microsoft.com/office/drawing/2014/main" xmlns:a14="http://schemas.microsoft.com/office/drawing/2010/main" xmlns="" id="{8FE1DEE6-D1D0-4395-B3CA-BFF77EE21CA7}"/>
                  </a:ext>
                </a:extLst>
              </p:cNvPr>
              <p:cNvSpPr>
                <a:spLocks noGrp="1" noRot="1" noChangeAspect="1" noMove="1" noResize="1" noEditPoints="1" noAdjustHandles="1" noChangeArrowheads="1" noChangeShapeType="1" noTextEdit="1"/>
              </p:cNvSpPr>
              <p:nvPr>
                <p:ph idx="1"/>
              </p:nvPr>
            </p:nvSpPr>
            <p:spPr>
              <a:blipFill rotWithShape="1">
                <a:blip r:embed="rId2"/>
                <a:stretch>
                  <a:fillRect t="-1213" b="-9434"/>
                </a:stretch>
              </a:blipFill>
            </p:spPr>
            <p:txBody>
              <a:bodyPr/>
              <a:lstStyle/>
              <a:p>
                <a:r>
                  <a:rPr lang="en-IN">
                    <a:noFill/>
                  </a:rPr>
                  <a:t> </a:t>
                </a:r>
              </a:p>
            </p:txBody>
          </p:sp>
        </mc:Fallback>
      </mc:AlternateContent>
      <p:sp>
        <p:nvSpPr>
          <p:cNvPr id="2" name="Title 1"/>
          <p:cNvSpPr>
            <a:spLocks noGrp="1"/>
          </p:cNvSpPr>
          <p:nvPr>
            <p:ph type="title"/>
          </p:nvPr>
        </p:nvSpPr>
        <p:spPr/>
        <p:txBody>
          <a:bodyPr/>
          <a:lstStyle/>
          <a:p>
            <a:r>
              <a:rPr lang="en-IN" dirty="0">
                <a:effectLst>
                  <a:outerShdw blurRad="38100" dist="38100" dir="2700000" algn="tl">
                    <a:srgbClr val="000000">
                      <a:alpha val="43137"/>
                    </a:srgbClr>
                  </a:outerShdw>
                </a:effectLst>
                <a:latin typeface="Rockwell" pitchFamily="18" charset="0"/>
              </a:rPr>
              <a:t>Parametric Counterpart</a:t>
            </a:r>
          </a:p>
        </p:txBody>
      </p:sp>
    </p:spTree>
    <p:extLst>
      <p:ext uri="{BB962C8B-B14F-4D97-AF65-F5344CB8AC3E}">
        <p14:creationId xmlns:p14="http://schemas.microsoft.com/office/powerpoint/2010/main" val="404512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6879B3C-952E-417C-9D1F-305D74C18E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981700" cy="4151020"/>
          </a:xfrm>
        </p:spPr>
      </p:pic>
      <mc:AlternateContent xmlns:mc="http://schemas.openxmlformats.org/markup-compatibility/2006" xmlns:a14="http://schemas.microsoft.com/office/drawing/2010/main">
        <mc:Choice Requires="a14">
          <p:sp>
            <p:nvSpPr>
              <p:cNvPr id="7" name="Title 1">
                <a:extLst>
                  <a:ext uri="{FF2B5EF4-FFF2-40B4-BE49-F238E27FC236}">
                    <a16:creationId xmlns:a16="http://schemas.microsoft.com/office/drawing/2014/main" id="{8250EF9A-A6F6-4285-BD04-128C93CA3D61}"/>
                  </a:ext>
                </a:extLst>
              </p:cNvPr>
              <p:cNvSpPr txBox="1">
                <a:spLocks/>
              </p:cNvSpPr>
              <p:nvPr/>
            </p:nvSpPr>
            <p:spPr>
              <a:xfrm>
                <a:off x="838200" y="365125"/>
                <a:ext cx="5981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effectLst>
                      <a:outerShdw blurRad="38100" dist="38100" dir="2700000" algn="tl">
                        <a:srgbClr val="000000">
                          <a:alpha val="43137"/>
                        </a:srgbClr>
                      </a:outerShdw>
                    </a:effectLst>
                    <a:latin typeface="Rockwell" pitchFamily="18" charset="0"/>
                  </a:rPr>
                  <a:t>Both sided Test</a:t>
                </a:r>
                <a14:m>
                  <m:oMath xmlns:m="http://schemas.openxmlformats.org/officeDocument/2006/math">
                    <m:r>
                      <a:rPr lang="en-IN" sz="2000" i="1" dirty="0" smtClean="0">
                        <a:latin typeface="Cambria Math"/>
                      </a:rPr>
                      <m:t>(</m:t>
                    </m:r>
                    <m:r>
                      <a:rPr lang="en-IN" sz="2000" i="1" dirty="0" smtClean="0">
                        <a:latin typeface="Cambria Math"/>
                      </a:rPr>
                      <m:t>𝑛</m:t>
                    </m:r>
                    <m:r>
                      <a:rPr lang="en-IN" sz="2000" i="1" dirty="0" smtClean="0">
                        <a:latin typeface="Cambria Math"/>
                      </a:rPr>
                      <m:t>=5,</m:t>
                    </m:r>
                    <m:r>
                      <a:rPr lang="en-IN" sz="2000" i="1" dirty="0" smtClean="0">
                        <a:latin typeface="Cambria Math"/>
                      </a:rPr>
                      <m:t>𝑚</m:t>
                    </m:r>
                    <m:r>
                      <a:rPr lang="en-IN" sz="2000" i="1" dirty="0" smtClean="0">
                        <a:latin typeface="Cambria Math"/>
                      </a:rPr>
                      <m:t>=10)</m:t>
                    </m:r>
                  </m:oMath>
                </a14:m>
                <a:endParaRPr lang="en-IN" sz="2000" dirty="0"/>
              </a:p>
            </p:txBody>
          </p:sp>
        </mc:Choice>
        <mc:Fallback xmlns="">
          <p:sp>
            <p:nvSpPr>
              <p:cNvPr id="7" name="Title 1">
                <a:extLst>
                  <a:ext uri="{FF2B5EF4-FFF2-40B4-BE49-F238E27FC236}">
                    <a16:creationId xmlns:a16="http://schemas.microsoft.com/office/drawing/2014/main" xmlns="" xmlns:a14="http://schemas.microsoft.com/office/drawing/2010/main" id="{8250EF9A-A6F6-4285-BD04-128C93CA3D61}"/>
                  </a:ext>
                </a:extLst>
              </p:cNvPr>
              <p:cNvSpPr txBox="1">
                <a:spLocks noRot="1" noChangeAspect="1" noMove="1" noResize="1" noEditPoints="1" noAdjustHandles="1" noChangeArrowheads="1" noChangeShapeType="1" noTextEdit="1"/>
              </p:cNvSpPr>
              <p:nvPr/>
            </p:nvSpPr>
            <p:spPr>
              <a:xfrm>
                <a:off x="838200" y="365125"/>
                <a:ext cx="5981700" cy="1325563"/>
              </a:xfrm>
              <a:prstGeom prst="rect">
                <a:avLst/>
              </a:prstGeom>
              <a:blipFill rotWithShape="1">
                <a:blip r:embed="rId3"/>
                <a:stretch>
                  <a:fillRect l="-4281" b="-184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221415" y="480646"/>
                <a:ext cx="4783016" cy="5416868"/>
              </a:xfrm>
              <a:prstGeom prst="rect">
                <a:avLst/>
              </a:prstGeom>
              <a:noFill/>
            </p:spPr>
            <p:txBody>
              <a:bodyPr wrap="square" rtlCol="0">
                <a:spAutoFit/>
              </a:bodyPr>
              <a:lstStyle/>
              <a:p>
                <a:r>
                  <a:rPr lang="en-IN" sz="2200" b="1" dirty="0">
                    <a:latin typeface="Footlight MT Light" pitchFamily="18" charset="0"/>
                  </a:rPr>
                  <a:t>Observations :</a:t>
                </a:r>
              </a:p>
              <a:p>
                <a:endParaRPr lang="en-IN" dirty="0">
                  <a:latin typeface="Footlight MT Light" pitchFamily="18" charset="0"/>
                </a:endParaRPr>
              </a:p>
              <a:p>
                <a:pPr marL="285750" indent="-285750">
                  <a:buFont typeface="Wingdings" pitchFamily="2" charset="2"/>
                  <a:buChar char="Ø"/>
                </a:pPr>
                <a:r>
                  <a:rPr lang="en-IN" dirty="0">
                    <a:latin typeface="Footlight MT Light" pitchFamily="18" charset="0"/>
                  </a:rPr>
                  <a:t>The histograms corresponding to the</a:t>
                </a:r>
                <a:r>
                  <a:rPr lang="en-IN" dirty="0"/>
                  <a:t> </a:t>
                </a:r>
                <a14:m>
                  <m:oMath xmlns:m="http://schemas.openxmlformats.org/officeDocument/2006/math">
                    <m:r>
                      <a:rPr lang="en-IN" b="0" i="1" smtClean="0">
                        <a:latin typeface="Cambria Math"/>
                      </a:rPr>
                      <m:t>4</m:t>
                    </m:r>
                  </m:oMath>
                </a14:m>
                <a:r>
                  <a:rPr lang="en-IN" dirty="0"/>
                  <a:t> </a:t>
                </a:r>
                <a:r>
                  <a:rPr lang="en-IN" dirty="0">
                    <a:latin typeface="Footlight MT Light" pitchFamily="18" charset="0"/>
                  </a:rPr>
                  <a:t>distributions do not seem to be similar.</a:t>
                </a:r>
              </a:p>
              <a:p>
                <a:endParaRPr lang="en-IN" dirty="0"/>
              </a:p>
              <a:p>
                <a:pPr marL="285750" indent="-285750">
                  <a:buFont typeface="Wingdings" pitchFamily="2" charset="2"/>
                  <a:buChar char="Ø"/>
                </a:pPr>
                <a14:m>
                  <m:oMath xmlns:m="http://schemas.openxmlformats.org/officeDocument/2006/math">
                    <m:r>
                      <a:rPr lang="en-IN" b="0" i="1" smtClean="0">
                        <a:latin typeface="Cambria Math"/>
                      </a:rPr>
                      <m:t>𝑝</m:t>
                    </m:r>
                  </m:oMath>
                </a14:m>
                <a:r>
                  <a:rPr lang="en-IN" dirty="0"/>
                  <a:t>-</a:t>
                </a:r>
                <a:r>
                  <a:rPr lang="en-IN" dirty="0">
                    <a:latin typeface="Footlight MT Light" pitchFamily="18" charset="0"/>
                  </a:rPr>
                  <a:t>values  for Shapiro-</a:t>
                </a:r>
                <a:r>
                  <a:rPr lang="en-IN" dirty="0" err="1">
                    <a:latin typeface="Footlight MT Light" pitchFamily="18" charset="0"/>
                  </a:rPr>
                  <a:t>Wilks</a:t>
                </a:r>
                <a:r>
                  <a:rPr lang="en-IN" dirty="0">
                    <a:latin typeface="Footlight MT Light" pitchFamily="18" charset="0"/>
                  </a:rPr>
                  <a:t> test:</a:t>
                </a:r>
              </a:p>
              <a:p>
                <a:pPr marL="742950" lvl="1" indent="-285750">
                  <a:buFont typeface="Wingdings" pitchFamily="2" charset="2"/>
                  <a:buChar char="§"/>
                </a:pPr>
                <a:r>
                  <a:rPr lang="en-IN" dirty="0">
                    <a:latin typeface="Footlight MT Light" pitchFamily="18" charset="0"/>
                  </a:rPr>
                  <a:t>Normal: </a:t>
                </a:r>
                <a14:m>
                  <m:oMath xmlns:m="http://schemas.openxmlformats.org/officeDocument/2006/math">
                    <m:r>
                      <a:rPr lang="en-IN" b="0" i="1" smtClean="0">
                        <a:latin typeface="Cambria Math"/>
                      </a:rPr>
                      <m:t>1.415×</m:t>
                    </m:r>
                    <m:sSup>
                      <m:sSupPr>
                        <m:ctrlPr>
                          <a:rPr lang="en-IN" b="0" i="1" smtClean="0">
                            <a:latin typeface="Cambria Math" panose="02040503050406030204" pitchFamily="18" charset="0"/>
                          </a:rPr>
                        </m:ctrlPr>
                      </m:sSupPr>
                      <m:e>
                        <m:r>
                          <a:rPr lang="en-IN" b="0" i="1" smtClean="0">
                            <a:latin typeface="Cambria Math"/>
                          </a:rPr>
                          <m:t>10</m:t>
                        </m:r>
                      </m:e>
                      <m:sup>
                        <m:r>
                          <a:rPr lang="en-IN" b="0" i="1" smtClean="0">
                            <a:latin typeface="Cambria Math"/>
                          </a:rPr>
                          <m:t>−7</m:t>
                        </m:r>
                      </m:sup>
                    </m:sSup>
                  </m:oMath>
                </a14:m>
                <a:endParaRPr lang="en-IN" dirty="0"/>
              </a:p>
              <a:p>
                <a:pPr marL="742950" lvl="1" indent="-285750">
                  <a:buFont typeface="Wingdings" pitchFamily="2" charset="2"/>
                  <a:buChar char="§"/>
                </a:pPr>
                <a:r>
                  <a:rPr lang="en-IN" dirty="0">
                    <a:latin typeface="Footlight MT Light" pitchFamily="18" charset="0"/>
                  </a:rPr>
                  <a:t>Cauchy:</a:t>
                </a:r>
                <a14:m>
                  <m:oMath xmlns:m="http://schemas.openxmlformats.org/officeDocument/2006/math">
                    <m:r>
                      <a:rPr lang="en-IN" b="0" i="0" smtClean="0">
                        <a:latin typeface="Cambria Math"/>
                      </a:rPr>
                      <m:t> </m:t>
                    </m:r>
                    <m:r>
                      <a:rPr lang="en-IN" b="0" i="1" smtClean="0">
                        <a:latin typeface="Cambria Math"/>
                      </a:rPr>
                      <m:t>2</m:t>
                    </m:r>
                    <m:r>
                      <a:rPr lang="en-IN" i="1">
                        <a:latin typeface="Cambria Math"/>
                      </a:rPr>
                      <m:t>.448×</m:t>
                    </m:r>
                    <m:sSup>
                      <m:sSupPr>
                        <m:ctrlPr>
                          <a:rPr lang="en-IN" i="1">
                            <a:latin typeface="Cambria Math" panose="02040503050406030204" pitchFamily="18" charset="0"/>
                          </a:rPr>
                        </m:ctrlPr>
                      </m:sSupPr>
                      <m:e>
                        <m:r>
                          <a:rPr lang="en-IN" i="1">
                            <a:latin typeface="Cambria Math"/>
                          </a:rPr>
                          <m:t>10</m:t>
                        </m:r>
                      </m:e>
                      <m:sup>
                        <m:r>
                          <a:rPr lang="en-IN" i="1">
                            <a:latin typeface="Cambria Math"/>
                          </a:rPr>
                          <m:t>−</m:t>
                        </m:r>
                        <m:r>
                          <a:rPr lang="en-IN" b="0" i="1" smtClean="0">
                            <a:latin typeface="Cambria Math"/>
                          </a:rPr>
                          <m:t>15</m:t>
                        </m:r>
                      </m:sup>
                    </m:sSup>
                  </m:oMath>
                </a14:m>
                <a:endParaRPr lang="en-IN" dirty="0"/>
              </a:p>
              <a:p>
                <a:pPr marL="742950" lvl="1" indent="-285750">
                  <a:buFont typeface="Wingdings" pitchFamily="2" charset="2"/>
                  <a:buChar char="§"/>
                </a:pPr>
                <a:r>
                  <a:rPr lang="en-IN" dirty="0">
                    <a:latin typeface="Footlight MT Light" pitchFamily="18" charset="0"/>
                  </a:rPr>
                  <a:t>Exponential: </a:t>
                </a:r>
                <a14:m>
                  <m:oMath xmlns:m="http://schemas.openxmlformats.org/officeDocument/2006/math">
                    <m:r>
                      <a:rPr lang="en-IN" i="1" dirty="0" smtClean="0">
                        <a:latin typeface="Cambria Math"/>
                      </a:rPr>
                      <m:t>8</m:t>
                    </m:r>
                    <m:r>
                      <a:rPr lang="en-IN" b="0" i="1" dirty="0" smtClean="0">
                        <a:latin typeface="Cambria Math"/>
                      </a:rPr>
                      <m:t>.773</m:t>
                    </m:r>
                    <m:r>
                      <a:rPr lang="en-IN" i="1">
                        <a:latin typeface="Cambria Math"/>
                      </a:rPr>
                      <m:t>×</m:t>
                    </m:r>
                    <m:sSup>
                      <m:sSupPr>
                        <m:ctrlPr>
                          <a:rPr lang="en-IN" i="1">
                            <a:latin typeface="Cambria Math" panose="02040503050406030204" pitchFamily="18" charset="0"/>
                          </a:rPr>
                        </m:ctrlPr>
                      </m:sSupPr>
                      <m:e>
                        <m:r>
                          <a:rPr lang="en-IN" i="1">
                            <a:latin typeface="Cambria Math"/>
                          </a:rPr>
                          <m:t>10</m:t>
                        </m:r>
                      </m:e>
                      <m:sup>
                        <m:r>
                          <a:rPr lang="en-IN" i="1">
                            <a:latin typeface="Cambria Math"/>
                          </a:rPr>
                          <m:t>−</m:t>
                        </m:r>
                        <m:r>
                          <a:rPr lang="en-IN" b="0" i="1" smtClean="0">
                            <a:latin typeface="Cambria Math"/>
                          </a:rPr>
                          <m:t>1</m:t>
                        </m:r>
                        <m:r>
                          <a:rPr lang="en-IN" i="1">
                            <a:latin typeface="Cambria Math"/>
                          </a:rPr>
                          <m:t>7</m:t>
                        </m:r>
                      </m:sup>
                    </m:sSup>
                  </m:oMath>
                </a14:m>
                <a:endParaRPr lang="en-IN" dirty="0"/>
              </a:p>
              <a:p>
                <a:pPr marL="742950" lvl="1" indent="-285750">
                  <a:buFont typeface="Wingdings" pitchFamily="2" charset="2"/>
                  <a:buChar char="§"/>
                </a:pPr>
                <a:r>
                  <a:rPr lang="en-IN" dirty="0">
                    <a:latin typeface="Footlight MT Light" pitchFamily="18" charset="0"/>
                  </a:rPr>
                  <a:t>Logistic:</a:t>
                </a:r>
                <a:r>
                  <a:rPr lang="en-IN" dirty="0"/>
                  <a:t> </a:t>
                </a:r>
                <a14:m>
                  <m:oMath xmlns:m="http://schemas.openxmlformats.org/officeDocument/2006/math">
                    <m:r>
                      <a:rPr lang="en-IN" b="0" i="1" smtClean="0">
                        <a:latin typeface="Cambria Math"/>
                      </a:rPr>
                      <m:t>2.979×</m:t>
                    </m:r>
                    <m:sSup>
                      <m:sSupPr>
                        <m:ctrlPr>
                          <a:rPr lang="en-IN" b="0" i="1" smtClean="0">
                            <a:latin typeface="Cambria Math" panose="02040503050406030204" pitchFamily="18" charset="0"/>
                          </a:rPr>
                        </m:ctrlPr>
                      </m:sSupPr>
                      <m:e>
                        <m:r>
                          <a:rPr lang="en-IN" b="0" i="1" smtClean="0">
                            <a:latin typeface="Cambria Math"/>
                          </a:rPr>
                          <m:t>10</m:t>
                        </m:r>
                      </m:e>
                      <m:sup>
                        <m:r>
                          <a:rPr lang="en-IN" b="0" i="1" smtClean="0">
                            <a:latin typeface="Cambria Math"/>
                          </a:rPr>
                          <m:t>−5</m:t>
                        </m:r>
                      </m:sup>
                    </m:sSup>
                  </m:oMath>
                </a14:m>
                <a:endParaRPr lang="en-IN" b="0" dirty="0">
                  <a:ea typeface="Cambria Math"/>
                </a:endParaRPr>
              </a:p>
              <a:p>
                <a:pPr lvl="1"/>
                <a:endParaRPr lang="en-IN" b="0" dirty="0">
                  <a:ea typeface="Cambria Math"/>
                </a:endParaRPr>
              </a:p>
              <a:p>
                <a:pPr marL="285750" indent="-285750">
                  <a:buFont typeface="Wingdings" pitchFamily="2" charset="2"/>
                  <a:buChar char="Ø"/>
                </a:pPr>
                <a14:m>
                  <m:oMath xmlns:m="http://schemas.openxmlformats.org/officeDocument/2006/math">
                    <m:r>
                      <a:rPr lang="en-IN" b="0" i="1" smtClean="0">
                        <a:latin typeface="Cambria Math"/>
                        <a:ea typeface="Cambria Math"/>
                      </a:rPr>
                      <m:t>𝑝</m:t>
                    </m:r>
                  </m:oMath>
                </a14:m>
                <a:r>
                  <a:rPr lang="en-IN" b="0" dirty="0">
                    <a:ea typeface="Cambria Math"/>
                  </a:rPr>
                  <a:t>- </a:t>
                </a:r>
                <a:r>
                  <a:rPr lang="en-IN" b="0" dirty="0">
                    <a:latin typeface="Footlight MT Light" pitchFamily="18" charset="0"/>
                    <a:ea typeface="Cambria Math"/>
                  </a:rPr>
                  <a:t>values for</a:t>
                </a:r>
                <a:r>
                  <a:rPr lang="en-IN" b="0" dirty="0">
                    <a:ea typeface="Cambria Math"/>
                  </a:rPr>
                  <a:t> </a:t>
                </a:r>
                <a14:m>
                  <m:oMath xmlns:m="http://schemas.openxmlformats.org/officeDocument/2006/math">
                    <m:r>
                      <a:rPr lang="en-IN" b="0" i="1" smtClean="0">
                        <a:latin typeface="Cambria Math"/>
                        <a:ea typeface="Cambria Math"/>
                      </a:rPr>
                      <m:t>2</m:t>
                    </m:r>
                  </m:oMath>
                </a14:m>
                <a:r>
                  <a:rPr lang="en-IN" b="0" dirty="0">
                    <a:ea typeface="Cambria Math"/>
                  </a:rPr>
                  <a:t> </a:t>
                </a:r>
                <a:r>
                  <a:rPr lang="en-IN" b="0" dirty="0">
                    <a:latin typeface="Footlight MT Light" pitchFamily="18" charset="0"/>
                    <a:ea typeface="Cambria Math"/>
                  </a:rPr>
                  <a:t>sample Kolmogorov-Smirnov test are:</a:t>
                </a:r>
              </a:p>
              <a:p>
                <a:pPr marL="742950" lvl="1" indent="-285750">
                  <a:buFont typeface="Wingdings" pitchFamily="2" charset="2"/>
                  <a:buChar char="§"/>
                </a:pPr>
                <a:r>
                  <a:rPr lang="en-IN" dirty="0">
                    <a:latin typeface="Footlight MT Light" pitchFamily="18" charset="0"/>
                    <a:ea typeface="Cambria Math"/>
                  </a:rPr>
                  <a:t>Normal-Cauchy: </a:t>
                </a:r>
                <a14:m>
                  <m:oMath xmlns:m="http://schemas.openxmlformats.org/officeDocument/2006/math">
                    <m:r>
                      <a:rPr lang="en-IN" b="0" i="1" smtClean="0">
                        <a:latin typeface="Cambria Math"/>
                        <a:ea typeface="Cambria Math"/>
                      </a:rPr>
                      <m:t>0.0906</m:t>
                    </m:r>
                  </m:oMath>
                </a14:m>
                <a:endParaRPr lang="en-IN" dirty="0">
                  <a:ea typeface="Cambria Math"/>
                </a:endParaRPr>
              </a:p>
              <a:p>
                <a:pPr marL="742950" lvl="1" indent="-285750">
                  <a:buFont typeface="Wingdings" pitchFamily="2" charset="2"/>
                  <a:buChar char="§"/>
                </a:pPr>
                <a:r>
                  <a:rPr lang="en-IN" b="0" dirty="0">
                    <a:latin typeface="Footlight MT Light" pitchFamily="18" charset="0"/>
                    <a:ea typeface="Cambria Math"/>
                  </a:rPr>
                  <a:t>Normal-Exponential:</a:t>
                </a:r>
                <a:r>
                  <a:rPr lang="en-IN" b="0" dirty="0">
                    <a:ea typeface="Cambria Math"/>
                  </a:rPr>
                  <a:t> </a:t>
                </a:r>
                <a14:m>
                  <m:oMath xmlns:m="http://schemas.openxmlformats.org/officeDocument/2006/math">
                    <m:r>
                      <a:rPr lang="en-IN" b="0" i="1" smtClean="0">
                        <a:latin typeface="Cambria Math"/>
                        <a:ea typeface="Cambria Math"/>
                      </a:rPr>
                      <m:t>0.6434</m:t>
                    </m:r>
                  </m:oMath>
                </a14:m>
                <a:endParaRPr lang="en-IN" b="0" dirty="0">
                  <a:ea typeface="Cambria Math"/>
                </a:endParaRPr>
              </a:p>
              <a:p>
                <a:pPr marL="742950" lvl="1" indent="-285750">
                  <a:buFont typeface="Wingdings" pitchFamily="2" charset="2"/>
                  <a:buChar char="§"/>
                </a:pPr>
                <a:r>
                  <a:rPr lang="en-IN" dirty="0">
                    <a:latin typeface="Footlight MT Light" pitchFamily="18" charset="0"/>
                    <a:ea typeface="Cambria Math"/>
                  </a:rPr>
                  <a:t>Normal-Logistic: </a:t>
                </a:r>
                <a14:m>
                  <m:oMath xmlns:m="http://schemas.openxmlformats.org/officeDocument/2006/math">
                    <m:r>
                      <a:rPr lang="en-IN" b="0" i="1" smtClean="0">
                        <a:latin typeface="Cambria Math"/>
                        <a:ea typeface="Cambria Math"/>
                      </a:rPr>
                      <m:t>0.3591</m:t>
                    </m:r>
                  </m:oMath>
                </a14:m>
                <a:endParaRPr lang="en-IN" dirty="0">
                  <a:ea typeface="Cambria Math"/>
                </a:endParaRPr>
              </a:p>
              <a:p>
                <a:pPr marL="742950" lvl="1" indent="-285750">
                  <a:buFont typeface="Wingdings" pitchFamily="2" charset="2"/>
                  <a:buChar char="§"/>
                </a:pPr>
                <a:r>
                  <a:rPr lang="en-IN" b="0" dirty="0">
                    <a:latin typeface="Footlight MT Light" pitchFamily="18" charset="0"/>
                    <a:ea typeface="Cambria Math"/>
                  </a:rPr>
                  <a:t>Cauchy-Exponential:</a:t>
                </a:r>
                <a:r>
                  <a:rPr lang="en-IN" b="0" dirty="0">
                    <a:ea typeface="Cambria Math"/>
                  </a:rPr>
                  <a:t> </a:t>
                </a:r>
                <a14:m>
                  <m:oMath xmlns:m="http://schemas.openxmlformats.org/officeDocument/2006/math">
                    <m:r>
                      <a:rPr lang="en-IN" b="0" i="1" smtClean="0">
                        <a:latin typeface="Cambria Math"/>
                        <a:ea typeface="Cambria Math"/>
                      </a:rPr>
                      <m:t>0.5621</m:t>
                    </m:r>
                  </m:oMath>
                </a14:m>
                <a:endParaRPr lang="en-IN" b="0" dirty="0">
                  <a:ea typeface="Cambria Math"/>
                </a:endParaRPr>
              </a:p>
              <a:p>
                <a:pPr marL="742950" lvl="1" indent="-285750">
                  <a:buFont typeface="Wingdings" pitchFamily="2" charset="2"/>
                  <a:buChar char="§"/>
                </a:pPr>
                <a:r>
                  <a:rPr lang="en-IN" dirty="0">
                    <a:latin typeface="Footlight MT Light" pitchFamily="18" charset="0"/>
                    <a:ea typeface="Cambria Math"/>
                  </a:rPr>
                  <a:t>Cauchy-Logistic: </a:t>
                </a:r>
                <a14:m>
                  <m:oMath xmlns:m="http://schemas.openxmlformats.org/officeDocument/2006/math">
                    <m:r>
                      <a:rPr lang="en-IN" b="0" i="1" smtClean="0">
                        <a:latin typeface="Cambria Math"/>
                        <a:ea typeface="Cambria Math"/>
                      </a:rPr>
                      <m:t>0.0388</m:t>
                    </m:r>
                  </m:oMath>
                </a14:m>
                <a:endParaRPr lang="en-IN" dirty="0">
                  <a:ea typeface="Cambria Math"/>
                </a:endParaRPr>
              </a:p>
              <a:p>
                <a:pPr marL="742950" lvl="1" indent="-285750">
                  <a:buFont typeface="Wingdings" pitchFamily="2" charset="2"/>
                  <a:buChar char="§"/>
                </a:pPr>
                <a:r>
                  <a:rPr lang="en-IN" b="0" dirty="0">
                    <a:latin typeface="Footlight MT Light" pitchFamily="18" charset="0"/>
                    <a:ea typeface="Cambria Math"/>
                  </a:rPr>
                  <a:t>Exponential-Logistic:</a:t>
                </a:r>
                <a:r>
                  <a:rPr lang="en-IN" b="0" dirty="0">
                    <a:ea typeface="Cambria Math"/>
                  </a:rPr>
                  <a:t> </a:t>
                </a:r>
                <a14:m>
                  <m:oMath xmlns:m="http://schemas.openxmlformats.org/officeDocument/2006/math">
                    <m:r>
                      <a:rPr lang="en-IN" b="0" i="1" smtClean="0">
                        <a:latin typeface="Cambria Math"/>
                        <a:ea typeface="Cambria Math"/>
                      </a:rPr>
                      <m:t>0.0821</m:t>
                    </m:r>
                  </m:oMath>
                </a14:m>
                <a:endParaRPr lang="en-IN" b="0" dirty="0">
                  <a:ea typeface="Cambria Math"/>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221415" y="480646"/>
                <a:ext cx="4783016" cy="5416868"/>
              </a:xfrm>
              <a:prstGeom prst="rect">
                <a:avLst/>
              </a:prstGeom>
              <a:blipFill rotWithShape="1">
                <a:blip r:embed="rId4"/>
                <a:stretch>
                  <a:fillRect l="-1658" t="-788" b="-1014"/>
                </a:stretch>
              </a:blipFill>
            </p:spPr>
            <p:txBody>
              <a:bodyPr/>
              <a:lstStyle/>
              <a:p>
                <a:r>
                  <a:rPr lang="en-IN">
                    <a:noFill/>
                  </a:rPr>
                  <a:t> </a:t>
                </a:r>
              </a:p>
            </p:txBody>
          </p:sp>
        </mc:Fallback>
      </mc:AlternateContent>
    </p:spTree>
    <p:extLst>
      <p:ext uri="{BB962C8B-B14F-4D97-AF65-F5344CB8AC3E}">
        <p14:creationId xmlns:p14="http://schemas.microsoft.com/office/powerpoint/2010/main" val="2392413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178CDE7-C529-477D-963F-4CB00F6D0B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6184900" cy="4054475"/>
          </a:xfrm>
        </p:spPr>
      </p:pic>
      <mc:AlternateContent xmlns:mc="http://schemas.openxmlformats.org/markup-compatibility/2006" xmlns:a14="http://schemas.microsoft.com/office/drawing/2010/main">
        <mc:Choice Requires="a14">
          <p:sp>
            <p:nvSpPr>
              <p:cNvPr id="7" name="Title 1">
                <a:extLst>
                  <a:ext uri="{FF2B5EF4-FFF2-40B4-BE49-F238E27FC236}">
                    <a16:creationId xmlns:a16="http://schemas.microsoft.com/office/drawing/2014/main" id="{8250EF9A-A6F6-4285-BD04-128C93CA3D61}"/>
                  </a:ext>
                </a:extLst>
              </p:cNvPr>
              <p:cNvSpPr txBox="1">
                <a:spLocks noGrp="1"/>
              </p:cNvSpPr>
              <p:nvPr>
                <p:ph type="title"/>
              </p:nvPr>
            </p:nvSpPr>
            <p:spPr>
              <a:xfrm>
                <a:off x="838200" y="365125"/>
                <a:ext cx="621909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effectLst>
                      <a:outerShdw blurRad="38100" dist="38100" dir="2700000" algn="tl">
                        <a:srgbClr val="000000">
                          <a:alpha val="43137"/>
                        </a:srgbClr>
                      </a:outerShdw>
                    </a:effectLst>
                    <a:latin typeface="Rockwell" pitchFamily="18" charset="0"/>
                  </a:rPr>
                  <a:t>Both sided Test</a:t>
                </a:r>
                <a14:m>
                  <m:oMath xmlns:m="http://schemas.openxmlformats.org/officeDocument/2006/math">
                    <m:r>
                      <a:rPr lang="en-IN" sz="2000" i="1" dirty="0" smtClean="0">
                        <a:latin typeface="Cambria Math"/>
                      </a:rPr>
                      <m:t>(</m:t>
                    </m:r>
                    <m:r>
                      <a:rPr lang="en-IN" sz="2000" i="1" dirty="0" smtClean="0">
                        <a:latin typeface="Cambria Math"/>
                      </a:rPr>
                      <m:t>𝑛</m:t>
                    </m:r>
                    <m:r>
                      <a:rPr lang="en-IN" sz="2000" i="1" dirty="0" smtClean="0">
                        <a:latin typeface="Cambria Math"/>
                      </a:rPr>
                      <m:t>=</m:t>
                    </m:r>
                    <m:r>
                      <a:rPr lang="en-IN" sz="2000" i="1" dirty="0" smtClean="0">
                        <a:latin typeface="Cambria Math"/>
                      </a:rPr>
                      <m:t>15</m:t>
                    </m:r>
                    <m:r>
                      <a:rPr lang="en-IN" sz="2000" i="1" dirty="0" smtClean="0">
                        <a:latin typeface="Cambria Math"/>
                      </a:rPr>
                      <m:t>,</m:t>
                    </m:r>
                    <m:r>
                      <a:rPr lang="en-IN" sz="2000" i="1" dirty="0" smtClean="0">
                        <a:latin typeface="Cambria Math"/>
                      </a:rPr>
                      <m:t>𝑚</m:t>
                    </m:r>
                    <m:r>
                      <a:rPr lang="en-IN" sz="2000" i="1" dirty="0" smtClean="0">
                        <a:latin typeface="Cambria Math"/>
                      </a:rPr>
                      <m:t>=</m:t>
                    </m:r>
                    <m:r>
                      <a:rPr lang="en-IN" sz="2000" i="1" dirty="0" smtClean="0">
                        <a:latin typeface="Cambria Math"/>
                      </a:rPr>
                      <m:t>20</m:t>
                    </m:r>
                    <m:r>
                      <a:rPr lang="en-IN" sz="2000" i="1" dirty="0" smtClean="0">
                        <a:latin typeface="Cambria Math"/>
                      </a:rPr>
                      <m:t>)</m:t>
                    </m:r>
                  </m:oMath>
                </a14:m>
                <a:endParaRPr lang="en-IN" sz="2000" dirty="0"/>
              </a:p>
            </p:txBody>
          </p:sp>
        </mc:Choice>
        <mc:Fallback xmlns="">
          <p:sp>
            <p:nvSpPr>
              <p:cNvPr id="7" name="Title 1">
                <a:extLst>
                  <a:ext uri="{FF2B5EF4-FFF2-40B4-BE49-F238E27FC236}">
                    <a16:creationId xmlns="" xmlns:a16="http://schemas.microsoft.com/office/drawing/2014/main" xmlns:a14="http://schemas.microsoft.com/office/drawing/2010/main" id="{8250EF9A-A6F6-4285-BD04-128C93CA3D61}"/>
                  </a:ext>
                </a:extLst>
              </p:cNvPr>
              <p:cNvSpPr txBox="1">
                <a:spLocks noGrp="1" noRot="1" noChangeAspect="1" noMove="1" noResize="1" noEditPoints="1" noAdjustHandles="1" noChangeArrowheads="1" noChangeShapeType="1" noTextEdit="1"/>
              </p:cNvSpPr>
              <p:nvPr>
                <p:ph type="title"/>
              </p:nvPr>
            </p:nvSpPr>
            <p:spPr>
              <a:xfrm>
                <a:off x="838200" y="365125"/>
                <a:ext cx="6219092" cy="1325563"/>
              </a:xfrm>
              <a:prstGeom prst="rect">
                <a:avLst/>
              </a:prstGeom>
              <a:blipFill rotWithShape="1">
                <a:blip r:embed="rId3"/>
                <a:stretch>
                  <a:fillRect l="-4314" r="-2941" b="-276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221415" y="480646"/>
                <a:ext cx="4783016" cy="5416868"/>
              </a:xfrm>
              <a:prstGeom prst="rect">
                <a:avLst/>
              </a:prstGeom>
              <a:noFill/>
            </p:spPr>
            <p:txBody>
              <a:bodyPr wrap="square" rtlCol="0">
                <a:spAutoFit/>
              </a:bodyPr>
              <a:lstStyle/>
              <a:p>
                <a:r>
                  <a:rPr lang="en-IN" sz="2200" b="1" dirty="0">
                    <a:latin typeface="Footlight MT Light" pitchFamily="18" charset="0"/>
                  </a:rPr>
                  <a:t>Observations :</a:t>
                </a:r>
              </a:p>
              <a:p>
                <a:endParaRPr lang="en-IN" dirty="0">
                  <a:latin typeface="Footlight MT Light" pitchFamily="18" charset="0"/>
                </a:endParaRPr>
              </a:p>
              <a:p>
                <a:pPr marL="285750" indent="-285750">
                  <a:buFont typeface="Wingdings" pitchFamily="2" charset="2"/>
                  <a:buChar char="Ø"/>
                </a:pPr>
                <a:r>
                  <a:rPr lang="en-IN" dirty="0">
                    <a:latin typeface="Footlight MT Light" pitchFamily="18" charset="0"/>
                  </a:rPr>
                  <a:t>The histograms corresponding to the</a:t>
                </a:r>
                <a:r>
                  <a:rPr lang="en-IN" dirty="0"/>
                  <a:t> </a:t>
                </a:r>
                <a14:m>
                  <m:oMath xmlns:m="http://schemas.openxmlformats.org/officeDocument/2006/math">
                    <m:r>
                      <a:rPr lang="en-IN" b="0" i="1" smtClean="0">
                        <a:latin typeface="Cambria Math"/>
                      </a:rPr>
                      <m:t>4</m:t>
                    </m:r>
                  </m:oMath>
                </a14:m>
                <a:r>
                  <a:rPr lang="en-IN" dirty="0"/>
                  <a:t> </a:t>
                </a:r>
                <a:r>
                  <a:rPr lang="en-IN" dirty="0">
                    <a:latin typeface="Footlight MT Light" pitchFamily="18" charset="0"/>
                  </a:rPr>
                  <a:t>distributions do not seem to be similar.</a:t>
                </a:r>
              </a:p>
              <a:p>
                <a:endParaRPr lang="en-IN" dirty="0"/>
              </a:p>
              <a:p>
                <a:pPr marL="285750" indent="-285750">
                  <a:buFont typeface="Wingdings" pitchFamily="2" charset="2"/>
                  <a:buChar char="Ø"/>
                </a:pPr>
                <a14:m>
                  <m:oMath xmlns:m="http://schemas.openxmlformats.org/officeDocument/2006/math">
                    <m:r>
                      <a:rPr lang="en-IN" b="0" i="1" smtClean="0">
                        <a:latin typeface="Cambria Math"/>
                      </a:rPr>
                      <m:t>𝑝</m:t>
                    </m:r>
                  </m:oMath>
                </a14:m>
                <a:r>
                  <a:rPr lang="en-IN" dirty="0"/>
                  <a:t>-</a:t>
                </a:r>
                <a:r>
                  <a:rPr lang="en-IN" dirty="0">
                    <a:latin typeface="Footlight MT Light" pitchFamily="18" charset="0"/>
                  </a:rPr>
                  <a:t>values  for Shapiro-</a:t>
                </a:r>
                <a:r>
                  <a:rPr lang="en-IN" dirty="0" err="1">
                    <a:latin typeface="Footlight MT Light" pitchFamily="18" charset="0"/>
                  </a:rPr>
                  <a:t>Wilks</a:t>
                </a:r>
                <a:r>
                  <a:rPr lang="en-IN" dirty="0">
                    <a:latin typeface="Footlight MT Light" pitchFamily="18" charset="0"/>
                  </a:rPr>
                  <a:t> test:</a:t>
                </a:r>
              </a:p>
              <a:p>
                <a:pPr marL="742950" lvl="1" indent="-285750">
                  <a:buFont typeface="Wingdings" pitchFamily="2" charset="2"/>
                  <a:buChar char="§"/>
                </a:pPr>
                <a:r>
                  <a:rPr lang="en-IN" dirty="0">
                    <a:latin typeface="Footlight MT Light" pitchFamily="18" charset="0"/>
                  </a:rPr>
                  <a:t>Normal: </a:t>
                </a:r>
                <a14:m>
                  <m:oMath xmlns:m="http://schemas.openxmlformats.org/officeDocument/2006/math">
                    <m:r>
                      <a:rPr lang="en-IN" b="0" i="1" smtClean="0">
                        <a:latin typeface="Cambria Math"/>
                      </a:rPr>
                      <m:t>0</m:t>
                    </m:r>
                    <m:r>
                      <a:rPr lang="en-IN" b="0" i="1" smtClean="0">
                        <a:latin typeface="Cambria Math"/>
                      </a:rPr>
                      <m:t>.</m:t>
                    </m:r>
                    <m:r>
                      <a:rPr lang="en-IN" b="0" i="1" smtClean="0">
                        <a:latin typeface="Cambria Math"/>
                      </a:rPr>
                      <m:t>611</m:t>
                    </m:r>
                  </m:oMath>
                </a14:m>
                <a:endParaRPr lang="en-IN" dirty="0"/>
              </a:p>
              <a:p>
                <a:pPr marL="742950" lvl="1" indent="-285750">
                  <a:buFont typeface="Wingdings" pitchFamily="2" charset="2"/>
                  <a:buChar char="§"/>
                </a:pPr>
                <a:r>
                  <a:rPr lang="en-IN" dirty="0">
                    <a:latin typeface="Footlight MT Light" pitchFamily="18" charset="0"/>
                  </a:rPr>
                  <a:t>Cauchy:</a:t>
                </a:r>
                <a14:m>
                  <m:oMath xmlns:m="http://schemas.openxmlformats.org/officeDocument/2006/math">
                    <m:r>
                      <a:rPr lang="en-IN" b="0" i="0" smtClean="0">
                        <a:latin typeface="Cambria Math"/>
                      </a:rPr>
                      <m:t> </m:t>
                    </m:r>
                    <m:r>
                      <a:rPr lang="en-IN" b="0" i="1" smtClean="0">
                        <a:latin typeface="Cambria Math"/>
                      </a:rPr>
                      <m:t>4</m:t>
                    </m:r>
                    <m:r>
                      <a:rPr lang="en-IN" b="0" i="1" smtClean="0">
                        <a:latin typeface="Cambria Math"/>
                      </a:rPr>
                      <m:t>.</m:t>
                    </m:r>
                    <m:r>
                      <a:rPr lang="en-IN" b="0" i="1" smtClean="0">
                        <a:latin typeface="Cambria Math"/>
                      </a:rPr>
                      <m:t>01</m:t>
                    </m:r>
                    <m:r>
                      <a:rPr lang="en-IN" i="1">
                        <a:latin typeface="Cambria Math"/>
                      </a:rPr>
                      <m:t>×</m:t>
                    </m:r>
                    <m:sSup>
                      <m:sSupPr>
                        <m:ctrlPr>
                          <a:rPr lang="en-IN" i="1">
                            <a:latin typeface="Cambria Math" panose="02040503050406030204" pitchFamily="18" charset="0"/>
                          </a:rPr>
                        </m:ctrlPr>
                      </m:sSupPr>
                      <m:e>
                        <m:r>
                          <a:rPr lang="en-IN" i="1">
                            <a:latin typeface="Cambria Math"/>
                          </a:rPr>
                          <m:t>10</m:t>
                        </m:r>
                      </m:e>
                      <m:sup>
                        <m:r>
                          <a:rPr lang="en-IN" i="1">
                            <a:latin typeface="Cambria Math"/>
                          </a:rPr>
                          <m:t>−</m:t>
                        </m:r>
                        <m:r>
                          <a:rPr lang="en-IN" b="0" i="1" smtClean="0">
                            <a:latin typeface="Cambria Math"/>
                          </a:rPr>
                          <m:t>26</m:t>
                        </m:r>
                      </m:sup>
                    </m:sSup>
                  </m:oMath>
                </a14:m>
                <a:endParaRPr lang="en-IN" dirty="0"/>
              </a:p>
              <a:p>
                <a:pPr marL="742950" lvl="1" indent="-285750">
                  <a:buFont typeface="Wingdings" pitchFamily="2" charset="2"/>
                  <a:buChar char="§"/>
                </a:pPr>
                <a:r>
                  <a:rPr lang="en-IN" dirty="0">
                    <a:latin typeface="Footlight MT Light" pitchFamily="18" charset="0"/>
                  </a:rPr>
                  <a:t>Exponential: </a:t>
                </a:r>
                <a14:m>
                  <m:oMath xmlns:m="http://schemas.openxmlformats.org/officeDocument/2006/math">
                    <m:r>
                      <a:rPr lang="en-IN" i="1" dirty="0">
                        <a:latin typeface="Cambria Math"/>
                      </a:rPr>
                      <m:t>1</m:t>
                    </m:r>
                    <m:r>
                      <a:rPr lang="en-IN" b="0" i="1" dirty="0" smtClean="0">
                        <a:latin typeface="Cambria Math"/>
                      </a:rPr>
                      <m:t>.</m:t>
                    </m:r>
                    <m:r>
                      <a:rPr lang="en-IN" b="0" i="1" dirty="0" smtClean="0">
                        <a:latin typeface="Cambria Math"/>
                      </a:rPr>
                      <m:t>93</m:t>
                    </m:r>
                    <m:r>
                      <a:rPr lang="en-IN" i="1">
                        <a:latin typeface="Cambria Math"/>
                      </a:rPr>
                      <m:t>×</m:t>
                    </m:r>
                    <m:sSup>
                      <m:sSupPr>
                        <m:ctrlPr>
                          <a:rPr lang="en-IN" i="1">
                            <a:latin typeface="Cambria Math" panose="02040503050406030204" pitchFamily="18" charset="0"/>
                          </a:rPr>
                        </m:ctrlPr>
                      </m:sSupPr>
                      <m:e>
                        <m:r>
                          <a:rPr lang="en-IN" i="1">
                            <a:latin typeface="Cambria Math"/>
                          </a:rPr>
                          <m:t>10</m:t>
                        </m:r>
                      </m:e>
                      <m:sup>
                        <m:r>
                          <a:rPr lang="en-IN" i="1">
                            <a:latin typeface="Cambria Math"/>
                          </a:rPr>
                          <m:t>−</m:t>
                        </m:r>
                        <m:r>
                          <a:rPr lang="en-IN" b="0" i="1" smtClean="0">
                            <a:latin typeface="Cambria Math"/>
                          </a:rPr>
                          <m:t>4</m:t>
                        </m:r>
                      </m:sup>
                    </m:sSup>
                  </m:oMath>
                </a14:m>
                <a:endParaRPr lang="en-IN" dirty="0"/>
              </a:p>
              <a:p>
                <a:pPr marL="742950" lvl="1" indent="-285750">
                  <a:buFont typeface="Wingdings" pitchFamily="2" charset="2"/>
                  <a:buChar char="§"/>
                </a:pPr>
                <a:r>
                  <a:rPr lang="en-IN" dirty="0">
                    <a:latin typeface="Footlight MT Light" pitchFamily="18" charset="0"/>
                  </a:rPr>
                  <a:t>Logistic:</a:t>
                </a:r>
                <a:r>
                  <a:rPr lang="en-IN" dirty="0"/>
                  <a:t> </a:t>
                </a:r>
                <a14:m>
                  <m:oMath xmlns:m="http://schemas.openxmlformats.org/officeDocument/2006/math">
                    <m:r>
                      <a:rPr lang="en-IN" b="0" i="1" smtClean="0">
                        <a:latin typeface="Cambria Math"/>
                      </a:rPr>
                      <m:t>0</m:t>
                    </m:r>
                    <m:r>
                      <a:rPr lang="en-IN" b="0" i="1" smtClean="0">
                        <a:latin typeface="Cambria Math"/>
                      </a:rPr>
                      <m:t>.</m:t>
                    </m:r>
                    <m:r>
                      <a:rPr lang="en-IN" b="0" i="1" smtClean="0">
                        <a:latin typeface="Cambria Math"/>
                      </a:rPr>
                      <m:t>163</m:t>
                    </m:r>
                  </m:oMath>
                </a14:m>
                <a:endParaRPr lang="en-IN" b="0" dirty="0">
                  <a:ea typeface="Cambria Math"/>
                </a:endParaRPr>
              </a:p>
              <a:p>
                <a:pPr lvl="1"/>
                <a:endParaRPr lang="en-IN" b="0" dirty="0">
                  <a:ea typeface="Cambria Math"/>
                </a:endParaRPr>
              </a:p>
              <a:p>
                <a:pPr marL="285750" indent="-285750">
                  <a:buFont typeface="Wingdings" pitchFamily="2" charset="2"/>
                  <a:buChar char="Ø"/>
                </a:pPr>
                <a14:m>
                  <m:oMath xmlns:m="http://schemas.openxmlformats.org/officeDocument/2006/math">
                    <m:r>
                      <a:rPr lang="en-IN" b="0" i="1" smtClean="0">
                        <a:latin typeface="Cambria Math"/>
                        <a:ea typeface="Cambria Math"/>
                      </a:rPr>
                      <m:t>𝑝</m:t>
                    </m:r>
                  </m:oMath>
                </a14:m>
                <a:r>
                  <a:rPr lang="en-IN" b="0" dirty="0">
                    <a:ea typeface="Cambria Math"/>
                  </a:rPr>
                  <a:t>- </a:t>
                </a:r>
                <a:r>
                  <a:rPr lang="en-IN" b="0" dirty="0">
                    <a:latin typeface="Footlight MT Light" pitchFamily="18" charset="0"/>
                    <a:ea typeface="Cambria Math"/>
                  </a:rPr>
                  <a:t>values for</a:t>
                </a:r>
                <a:r>
                  <a:rPr lang="en-IN" b="0" dirty="0">
                    <a:ea typeface="Cambria Math"/>
                  </a:rPr>
                  <a:t> </a:t>
                </a:r>
                <a14:m>
                  <m:oMath xmlns:m="http://schemas.openxmlformats.org/officeDocument/2006/math">
                    <m:r>
                      <a:rPr lang="en-IN" b="0" i="1" smtClean="0">
                        <a:latin typeface="Cambria Math"/>
                        <a:ea typeface="Cambria Math"/>
                      </a:rPr>
                      <m:t>2</m:t>
                    </m:r>
                  </m:oMath>
                </a14:m>
                <a:r>
                  <a:rPr lang="en-IN" b="0" dirty="0">
                    <a:ea typeface="Cambria Math"/>
                  </a:rPr>
                  <a:t> </a:t>
                </a:r>
                <a:r>
                  <a:rPr lang="en-IN" b="0" dirty="0">
                    <a:latin typeface="Footlight MT Light" pitchFamily="18" charset="0"/>
                    <a:ea typeface="Cambria Math"/>
                  </a:rPr>
                  <a:t>sample Kolmogorov-Smirnov test are:</a:t>
                </a:r>
              </a:p>
              <a:p>
                <a:pPr marL="742950" lvl="1" indent="-285750">
                  <a:buFont typeface="Wingdings" pitchFamily="2" charset="2"/>
                  <a:buChar char="§"/>
                </a:pPr>
                <a:r>
                  <a:rPr lang="en-IN" dirty="0">
                    <a:latin typeface="Footlight MT Light" pitchFamily="18" charset="0"/>
                    <a:ea typeface="Cambria Math"/>
                  </a:rPr>
                  <a:t>Normal-Cauchy: </a:t>
                </a:r>
                <a14:m>
                  <m:oMath xmlns:m="http://schemas.openxmlformats.org/officeDocument/2006/math">
                    <m:r>
                      <a:rPr lang="en-IN" b="0" i="1" smtClean="0">
                        <a:latin typeface="Cambria Math"/>
                        <a:ea typeface="Cambria Math"/>
                      </a:rPr>
                      <m:t>0</m:t>
                    </m:r>
                    <m:r>
                      <a:rPr lang="en-IN" b="0" i="1" smtClean="0">
                        <a:latin typeface="Cambria Math"/>
                        <a:ea typeface="Cambria Math"/>
                      </a:rPr>
                      <m:t>.</m:t>
                    </m:r>
                    <m:r>
                      <a:rPr lang="en-IN" b="0" i="1" smtClean="0">
                        <a:latin typeface="Cambria Math"/>
                        <a:ea typeface="Cambria Math"/>
                      </a:rPr>
                      <m:t>0098</m:t>
                    </m:r>
                  </m:oMath>
                </a14:m>
                <a:endParaRPr lang="en-IN" dirty="0">
                  <a:ea typeface="Cambria Math"/>
                </a:endParaRPr>
              </a:p>
              <a:p>
                <a:pPr marL="742950" lvl="1" indent="-285750">
                  <a:buFont typeface="Wingdings" pitchFamily="2" charset="2"/>
                  <a:buChar char="§"/>
                </a:pPr>
                <a:r>
                  <a:rPr lang="en-IN" b="0" dirty="0">
                    <a:latin typeface="Footlight MT Light" pitchFamily="18" charset="0"/>
                    <a:ea typeface="Cambria Math"/>
                  </a:rPr>
                  <a:t>Normal-Exponential:</a:t>
                </a:r>
                <a:r>
                  <a:rPr lang="en-IN" b="0" dirty="0">
                    <a:ea typeface="Cambria Math"/>
                  </a:rPr>
                  <a:t> </a:t>
                </a:r>
                <a14:m>
                  <m:oMath xmlns:m="http://schemas.openxmlformats.org/officeDocument/2006/math">
                    <m:r>
                      <a:rPr lang="en-IN" b="0" i="1" smtClean="0">
                        <a:latin typeface="Cambria Math"/>
                        <a:ea typeface="Cambria Math"/>
                      </a:rPr>
                      <m:t>0</m:t>
                    </m:r>
                    <m:r>
                      <a:rPr lang="en-IN" b="0" i="1" smtClean="0">
                        <a:latin typeface="Cambria Math"/>
                        <a:ea typeface="Cambria Math"/>
                      </a:rPr>
                      <m:t>.</m:t>
                    </m:r>
                    <m:r>
                      <a:rPr lang="en-IN" b="0" i="1" smtClean="0">
                        <a:latin typeface="Cambria Math"/>
                        <a:ea typeface="Cambria Math"/>
                      </a:rPr>
                      <m:t>3591</m:t>
                    </m:r>
                  </m:oMath>
                </a14:m>
                <a:endParaRPr lang="en-IN" b="0" dirty="0">
                  <a:ea typeface="Cambria Math"/>
                </a:endParaRPr>
              </a:p>
              <a:p>
                <a:pPr marL="742950" lvl="1" indent="-285750">
                  <a:buFont typeface="Wingdings" pitchFamily="2" charset="2"/>
                  <a:buChar char="§"/>
                </a:pPr>
                <a:r>
                  <a:rPr lang="en-IN" dirty="0">
                    <a:latin typeface="Footlight MT Light" pitchFamily="18" charset="0"/>
                    <a:ea typeface="Cambria Math"/>
                  </a:rPr>
                  <a:t>Normal-Logistic: </a:t>
                </a:r>
                <a14:m>
                  <m:oMath xmlns:m="http://schemas.openxmlformats.org/officeDocument/2006/math">
                    <m:r>
                      <a:rPr lang="en-IN" b="0" i="1" smtClean="0">
                        <a:latin typeface="Cambria Math"/>
                        <a:ea typeface="Cambria Math"/>
                      </a:rPr>
                      <m:t>0</m:t>
                    </m:r>
                    <m:r>
                      <a:rPr lang="en-IN" b="0" i="1" smtClean="0">
                        <a:latin typeface="Cambria Math"/>
                        <a:ea typeface="Cambria Math"/>
                      </a:rPr>
                      <m:t>.</m:t>
                    </m:r>
                    <m:r>
                      <a:rPr lang="en-IN" b="0" i="1" smtClean="0">
                        <a:latin typeface="Cambria Math"/>
                        <a:ea typeface="Cambria Math"/>
                      </a:rPr>
                      <m:t>0014</m:t>
                    </m:r>
                  </m:oMath>
                </a14:m>
                <a:endParaRPr lang="en-IN" dirty="0">
                  <a:ea typeface="Cambria Math"/>
                </a:endParaRPr>
              </a:p>
              <a:p>
                <a:pPr marL="742950" lvl="1" indent="-285750">
                  <a:buFont typeface="Wingdings" pitchFamily="2" charset="2"/>
                  <a:buChar char="§"/>
                </a:pPr>
                <a:r>
                  <a:rPr lang="en-IN" b="0" dirty="0">
                    <a:latin typeface="Footlight MT Light" pitchFamily="18" charset="0"/>
                    <a:ea typeface="Cambria Math"/>
                  </a:rPr>
                  <a:t>Cauchy-Exponential:</a:t>
                </a:r>
                <a:r>
                  <a:rPr lang="en-IN" b="0" dirty="0">
                    <a:ea typeface="Cambria Math"/>
                  </a:rPr>
                  <a:t> </a:t>
                </a:r>
                <a14:m>
                  <m:oMath xmlns:m="http://schemas.openxmlformats.org/officeDocument/2006/math">
                    <m:r>
                      <a:rPr lang="en-IN" b="0" i="1" smtClean="0">
                        <a:latin typeface="Cambria Math"/>
                        <a:ea typeface="Cambria Math"/>
                      </a:rPr>
                      <m:t>0</m:t>
                    </m:r>
                    <m:r>
                      <a:rPr lang="en-IN" b="0" i="1" smtClean="0">
                        <a:latin typeface="Cambria Math"/>
                        <a:ea typeface="Cambria Math"/>
                      </a:rPr>
                      <m:t>.</m:t>
                    </m:r>
                    <m:r>
                      <a:rPr lang="en-IN" b="0" i="1" smtClean="0">
                        <a:latin typeface="Cambria Math"/>
                        <a:ea typeface="Cambria Math"/>
                      </a:rPr>
                      <m:t>5352</m:t>
                    </m:r>
                  </m:oMath>
                </a14:m>
                <a:endParaRPr lang="en-IN" b="0" dirty="0">
                  <a:ea typeface="Cambria Math"/>
                </a:endParaRPr>
              </a:p>
              <a:p>
                <a:pPr marL="742950" lvl="1" indent="-285750">
                  <a:buFont typeface="Wingdings" pitchFamily="2" charset="2"/>
                  <a:buChar char="§"/>
                </a:pPr>
                <a:r>
                  <a:rPr lang="en-IN" dirty="0">
                    <a:latin typeface="Footlight MT Light" pitchFamily="18" charset="0"/>
                    <a:ea typeface="Cambria Math"/>
                  </a:rPr>
                  <a:t>Cauchy-Logistic: </a:t>
                </a:r>
                <a14:m>
                  <m:oMath xmlns:m="http://schemas.openxmlformats.org/officeDocument/2006/math">
                    <m:r>
                      <a:rPr lang="en-IN" b="0" i="1" smtClean="0">
                        <a:latin typeface="Cambria Math"/>
                        <a:ea typeface="Cambria Math"/>
                      </a:rPr>
                      <m:t>0</m:t>
                    </m:r>
                    <m:r>
                      <a:rPr lang="en-IN" b="0" i="1" smtClean="0">
                        <a:latin typeface="Cambria Math"/>
                        <a:ea typeface="Cambria Math"/>
                      </a:rPr>
                      <m:t>.</m:t>
                    </m:r>
                    <m:r>
                      <a:rPr lang="en-IN" b="0" i="1" smtClean="0">
                        <a:latin typeface="Cambria Math"/>
                        <a:ea typeface="Cambria Math"/>
                      </a:rPr>
                      <m:t>0017</m:t>
                    </m:r>
                  </m:oMath>
                </a14:m>
                <a:endParaRPr lang="en-IN" dirty="0">
                  <a:ea typeface="Cambria Math"/>
                </a:endParaRPr>
              </a:p>
              <a:p>
                <a:pPr marL="742950" lvl="1" indent="-285750">
                  <a:buFont typeface="Wingdings" pitchFamily="2" charset="2"/>
                  <a:buChar char="§"/>
                </a:pPr>
                <a:r>
                  <a:rPr lang="en-IN" b="0" dirty="0">
                    <a:latin typeface="Footlight MT Light" pitchFamily="18" charset="0"/>
                    <a:ea typeface="Cambria Math"/>
                  </a:rPr>
                  <a:t>Exponential-Logistic:</a:t>
                </a:r>
                <a:r>
                  <a:rPr lang="en-IN" b="0" dirty="0">
                    <a:ea typeface="Cambria Math"/>
                  </a:rPr>
                  <a:t> </a:t>
                </a:r>
                <a14:m>
                  <m:oMath xmlns:m="http://schemas.openxmlformats.org/officeDocument/2006/math">
                    <m:r>
                      <a:rPr lang="en-IN" b="0" i="1" smtClean="0">
                        <a:latin typeface="Cambria Math"/>
                        <a:ea typeface="Cambria Math"/>
                      </a:rPr>
                      <m:t>0</m:t>
                    </m:r>
                    <m:r>
                      <a:rPr lang="en-IN" b="0" i="1" smtClean="0">
                        <a:latin typeface="Cambria Math"/>
                        <a:ea typeface="Cambria Math"/>
                      </a:rPr>
                      <m:t>.</m:t>
                    </m:r>
                    <m:r>
                      <a:rPr lang="en-IN" b="0" i="1" smtClean="0">
                        <a:latin typeface="Cambria Math"/>
                        <a:ea typeface="Cambria Math"/>
                      </a:rPr>
                      <m:t>1861</m:t>
                    </m:r>
                  </m:oMath>
                </a14:m>
                <a:endParaRPr lang="en-IN" b="0" dirty="0">
                  <a:ea typeface="Cambria Math"/>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221415" y="480646"/>
                <a:ext cx="4783016" cy="5416868"/>
              </a:xfrm>
              <a:prstGeom prst="rect">
                <a:avLst/>
              </a:prstGeom>
              <a:blipFill rotWithShape="1">
                <a:blip r:embed="rId4"/>
                <a:stretch>
                  <a:fillRect l="-1658" t="-788" b="-901"/>
                </a:stretch>
              </a:blipFill>
            </p:spPr>
            <p:txBody>
              <a:bodyPr/>
              <a:lstStyle/>
              <a:p>
                <a:r>
                  <a:rPr lang="en-IN">
                    <a:noFill/>
                  </a:rPr>
                  <a:t> </a:t>
                </a:r>
              </a:p>
            </p:txBody>
          </p:sp>
        </mc:Fallback>
      </mc:AlternateContent>
    </p:spTree>
    <p:extLst>
      <p:ext uri="{BB962C8B-B14F-4D97-AF65-F5344CB8AC3E}">
        <p14:creationId xmlns:p14="http://schemas.microsoft.com/office/powerpoint/2010/main" val="31948179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E7627E9-FEBF-4B2D-A085-B2707FD5E1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6057900" cy="4265612"/>
          </a:xfrm>
        </p:spPr>
      </p:pic>
      <mc:AlternateContent xmlns:mc="http://schemas.openxmlformats.org/markup-compatibility/2006" xmlns:a14="http://schemas.microsoft.com/office/drawing/2010/main">
        <mc:Choice Requires="a14">
          <p:sp>
            <p:nvSpPr>
              <p:cNvPr id="7" name="Title 1">
                <a:extLst>
                  <a:ext uri="{FF2B5EF4-FFF2-40B4-BE49-F238E27FC236}">
                    <a16:creationId xmlns:a16="http://schemas.microsoft.com/office/drawing/2014/main" id="{8250EF9A-A6F6-4285-BD04-128C93CA3D61}"/>
                  </a:ext>
                </a:extLst>
              </p:cNvPr>
              <p:cNvSpPr txBox="1">
                <a:spLocks noGrp="1"/>
              </p:cNvSpPr>
              <p:nvPr>
                <p:ph type="title"/>
              </p:nvPr>
            </p:nvSpPr>
            <p:spPr>
              <a:xfrm>
                <a:off x="838200" y="365125"/>
                <a:ext cx="627770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effectLst>
                      <a:outerShdw blurRad="38100" dist="38100" dir="2700000" algn="tl">
                        <a:srgbClr val="000000">
                          <a:alpha val="43137"/>
                        </a:srgbClr>
                      </a:outerShdw>
                    </a:effectLst>
                    <a:latin typeface="Rockwell" pitchFamily="18" charset="0"/>
                  </a:rPr>
                  <a:t>Both sided Test</a:t>
                </a:r>
                <a14:m>
                  <m:oMath xmlns:m="http://schemas.openxmlformats.org/officeDocument/2006/math">
                    <m:r>
                      <a:rPr lang="en-IN" sz="2000" i="1" dirty="0" smtClean="0">
                        <a:latin typeface="Cambria Math"/>
                      </a:rPr>
                      <m:t>(</m:t>
                    </m:r>
                    <m:r>
                      <a:rPr lang="en-IN" sz="2000" i="1" dirty="0" smtClean="0">
                        <a:latin typeface="Cambria Math"/>
                      </a:rPr>
                      <m:t>𝑛</m:t>
                    </m:r>
                    <m:r>
                      <a:rPr lang="en-IN" sz="2000" i="1" dirty="0" smtClean="0">
                        <a:latin typeface="Cambria Math"/>
                      </a:rPr>
                      <m:t>=25,</m:t>
                    </m:r>
                    <m:r>
                      <a:rPr lang="en-IN" sz="2000" i="1" dirty="0" smtClean="0">
                        <a:latin typeface="Cambria Math"/>
                      </a:rPr>
                      <m:t>𝑚</m:t>
                    </m:r>
                    <m:r>
                      <a:rPr lang="en-IN" sz="2000" i="1" dirty="0" smtClean="0">
                        <a:latin typeface="Cambria Math"/>
                      </a:rPr>
                      <m:t>=30)</m:t>
                    </m:r>
                  </m:oMath>
                </a14:m>
                <a:endParaRPr lang="en-IN" sz="2000" dirty="0"/>
              </a:p>
            </p:txBody>
          </p:sp>
        </mc:Choice>
        <mc:Fallback xmlns="">
          <p:sp>
            <p:nvSpPr>
              <p:cNvPr id="7" name="Title 1">
                <a:extLst>
                  <a:ext uri="{FF2B5EF4-FFF2-40B4-BE49-F238E27FC236}">
                    <a16:creationId xmlns="" xmlns:a16="http://schemas.microsoft.com/office/drawing/2014/main" xmlns:a14="http://schemas.microsoft.com/office/drawing/2010/main" id="{8250EF9A-A6F6-4285-BD04-128C93CA3D61}"/>
                  </a:ext>
                </a:extLst>
              </p:cNvPr>
              <p:cNvSpPr txBox="1">
                <a:spLocks noGrp="1" noRot="1" noChangeAspect="1" noMove="1" noResize="1" noEditPoints="1" noAdjustHandles="1" noChangeArrowheads="1" noChangeShapeType="1" noTextEdit="1"/>
              </p:cNvSpPr>
              <p:nvPr>
                <p:ph type="title"/>
              </p:nvPr>
            </p:nvSpPr>
            <p:spPr>
              <a:xfrm>
                <a:off x="838200" y="365125"/>
                <a:ext cx="6277708" cy="1325563"/>
              </a:xfrm>
              <a:prstGeom prst="rect">
                <a:avLst/>
              </a:prstGeom>
              <a:blipFill rotWithShape="1">
                <a:blip r:embed="rId3"/>
                <a:stretch>
                  <a:fillRect l="-4276" r="-2041" b="-276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221415" y="353646"/>
                <a:ext cx="4783016" cy="6524863"/>
              </a:xfrm>
              <a:prstGeom prst="rect">
                <a:avLst/>
              </a:prstGeom>
              <a:noFill/>
            </p:spPr>
            <p:txBody>
              <a:bodyPr wrap="square" rtlCol="0">
                <a:spAutoFit/>
              </a:bodyPr>
              <a:lstStyle/>
              <a:p>
                <a:r>
                  <a:rPr lang="en-IN" sz="2200" b="1" dirty="0">
                    <a:latin typeface="Footlight MT Light" pitchFamily="18" charset="0"/>
                  </a:rPr>
                  <a:t>Observations :</a:t>
                </a:r>
              </a:p>
              <a:p>
                <a:endParaRPr lang="en-IN" dirty="0">
                  <a:latin typeface="Footlight MT Light" pitchFamily="18" charset="0"/>
                </a:endParaRPr>
              </a:p>
              <a:p>
                <a:pPr marL="285750" indent="-285750">
                  <a:buFont typeface="Wingdings" pitchFamily="2" charset="2"/>
                  <a:buChar char="Ø"/>
                </a:pPr>
                <a:r>
                  <a:rPr lang="en-IN" dirty="0">
                    <a:latin typeface="Footlight MT Light" pitchFamily="18" charset="0"/>
                  </a:rPr>
                  <a:t>The histograms corresponding to the</a:t>
                </a:r>
                <a:r>
                  <a:rPr lang="en-IN" dirty="0"/>
                  <a:t> </a:t>
                </a:r>
                <a14:m>
                  <m:oMath xmlns:m="http://schemas.openxmlformats.org/officeDocument/2006/math">
                    <m:r>
                      <a:rPr lang="en-IN" b="0" i="1" smtClean="0">
                        <a:latin typeface="Cambria Math"/>
                      </a:rPr>
                      <m:t>4</m:t>
                    </m:r>
                  </m:oMath>
                </a14:m>
                <a:r>
                  <a:rPr lang="en-IN" dirty="0"/>
                  <a:t> </a:t>
                </a:r>
                <a:r>
                  <a:rPr lang="en-IN" dirty="0">
                    <a:latin typeface="Footlight MT Light" pitchFamily="18" charset="0"/>
                  </a:rPr>
                  <a:t>distributions do not seem to be similar.</a:t>
                </a:r>
              </a:p>
              <a:p>
                <a:endParaRPr lang="en-IN" dirty="0"/>
              </a:p>
              <a:p>
                <a:pPr marL="285750" indent="-285750">
                  <a:buFont typeface="Wingdings" pitchFamily="2" charset="2"/>
                  <a:buChar char="Ø"/>
                </a:pPr>
                <a14:m>
                  <m:oMath xmlns:m="http://schemas.openxmlformats.org/officeDocument/2006/math">
                    <m:r>
                      <a:rPr lang="en-IN" b="0" i="1" smtClean="0">
                        <a:latin typeface="Cambria Math"/>
                      </a:rPr>
                      <m:t>𝑝</m:t>
                    </m:r>
                  </m:oMath>
                </a14:m>
                <a:r>
                  <a:rPr lang="en-IN" dirty="0"/>
                  <a:t>-</a:t>
                </a:r>
                <a:r>
                  <a:rPr lang="en-IN" dirty="0">
                    <a:latin typeface="Footlight MT Light" pitchFamily="18" charset="0"/>
                  </a:rPr>
                  <a:t>values  for Shapiro-</a:t>
                </a:r>
                <a:r>
                  <a:rPr lang="en-IN" dirty="0" err="1">
                    <a:latin typeface="Footlight MT Light" pitchFamily="18" charset="0"/>
                  </a:rPr>
                  <a:t>Wilks</a:t>
                </a:r>
                <a:r>
                  <a:rPr lang="en-IN" dirty="0">
                    <a:latin typeface="Footlight MT Light" pitchFamily="18" charset="0"/>
                  </a:rPr>
                  <a:t> test:</a:t>
                </a:r>
              </a:p>
              <a:p>
                <a:pPr marL="742950" lvl="1" indent="-285750">
                  <a:buFont typeface="Wingdings" pitchFamily="2" charset="2"/>
                  <a:buChar char="§"/>
                </a:pPr>
                <a:r>
                  <a:rPr lang="en-IN" dirty="0">
                    <a:latin typeface="Footlight MT Light" pitchFamily="18" charset="0"/>
                  </a:rPr>
                  <a:t>Normal: </a:t>
                </a:r>
                <a14:m>
                  <m:oMath xmlns:m="http://schemas.openxmlformats.org/officeDocument/2006/math">
                    <m:r>
                      <a:rPr lang="en-IN" b="0" i="1" smtClean="0">
                        <a:latin typeface="Cambria Math"/>
                      </a:rPr>
                      <m:t>0.173</m:t>
                    </m:r>
                  </m:oMath>
                </a14:m>
                <a:endParaRPr lang="en-IN" dirty="0"/>
              </a:p>
              <a:p>
                <a:pPr marL="742950" lvl="1" indent="-285750">
                  <a:buFont typeface="Wingdings" pitchFamily="2" charset="2"/>
                  <a:buChar char="§"/>
                </a:pPr>
                <a:r>
                  <a:rPr lang="en-IN" dirty="0">
                    <a:latin typeface="Footlight MT Light" pitchFamily="18" charset="0"/>
                  </a:rPr>
                  <a:t>Cauchy:</a:t>
                </a:r>
                <a14:m>
                  <m:oMath xmlns:m="http://schemas.openxmlformats.org/officeDocument/2006/math">
                    <m:r>
                      <a:rPr lang="en-IN" b="0" i="1" smtClean="0">
                        <a:latin typeface="Cambria Math"/>
                      </a:rPr>
                      <m:t>3.57</m:t>
                    </m:r>
                    <m:r>
                      <a:rPr lang="en-IN" i="1">
                        <a:latin typeface="Cambria Math"/>
                      </a:rPr>
                      <m:t>×</m:t>
                    </m:r>
                    <m:sSup>
                      <m:sSupPr>
                        <m:ctrlPr>
                          <a:rPr lang="en-IN" i="1">
                            <a:latin typeface="Cambria Math" panose="02040503050406030204" pitchFamily="18" charset="0"/>
                          </a:rPr>
                        </m:ctrlPr>
                      </m:sSupPr>
                      <m:e>
                        <m:r>
                          <a:rPr lang="en-IN" i="1">
                            <a:latin typeface="Cambria Math"/>
                          </a:rPr>
                          <m:t>10</m:t>
                        </m:r>
                      </m:e>
                      <m:sup>
                        <m:r>
                          <a:rPr lang="en-IN" i="1">
                            <a:latin typeface="Cambria Math"/>
                          </a:rPr>
                          <m:t>−</m:t>
                        </m:r>
                        <m:r>
                          <a:rPr lang="en-IN" b="0" i="1" smtClean="0">
                            <a:latin typeface="Cambria Math"/>
                          </a:rPr>
                          <m:t>29</m:t>
                        </m:r>
                      </m:sup>
                    </m:sSup>
                  </m:oMath>
                </a14:m>
                <a:endParaRPr lang="en-IN" dirty="0"/>
              </a:p>
              <a:p>
                <a:pPr marL="742950" lvl="1" indent="-285750">
                  <a:buFont typeface="Wingdings" pitchFamily="2" charset="2"/>
                  <a:buChar char="§"/>
                </a:pPr>
                <a:r>
                  <a:rPr lang="en-IN" dirty="0">
                    <a:latin typeface="Footlight MT Light" pitchFamily="18" charset="0"/>
                  </a:rPr>
                  <a:t>Exponential: </a:t>
                </a:r>
                <a14:m>
                  <m:oMath xmlns:m="http://schemas.openxmlformats.org/officeDocument/2006/math">
                    <m:r>
                      <a:rPr lang="en-IN" b="0" i="1" smtClean="0">
                        <a:latin typeface="Cambria Math"/>
                      </a:rPr>
                      <m:t>0.503</m:t>
                    </m:r>
                  </m:oMath>
                </a14:m>
                <a:endParaRPr lang="en-IN" dirty="0"/>
              </a:p>
              <a:p>
                <a:pPr marL="742950" lvl="1" indent="-285750">
                  <a:buFont typeface="Wingdings" pitchFamily="2" charset="2"/>
                  <a:buChar char="§"/>
                </a:pPr>
                <a:r>
                  <a:rPr lang="en-IN" dirty="0">
                    <a:latin typeface="Footlight MT Light" pitchFamily="18" charset="0"/>
                  </a:rPr>
                  <a:t>Logistic:</a:t>
                </a:r>
                <a:r>
                  <a:rPr lang="en-IN" dirty="0"/>
                  <a:t> </a:t>
                </a:r>
                <a14:m>
                  <m:oMath xmlns:m="http://schemas.openxmlformats.org/officeDocument/2006/math">
                    <m:r>
                      <a:rPr lang="en-IN" b="0" i="1" smtClean="0">
                        <a:latin typeface="Cambria Math"/>
                      </a:rPr>
                      <m:t>0.789</m:t>
                    </m:r>
                  </m:oMath>
                </a14:m>
                <a:endParaRPr lang="en-IN" b="0" dirty="0">
                  <a:ea typeface="Cambria Math"/>
                </a:endParaRPr>
              </a:p>
              <a:p>
                <a:pPr lvl="1"/>
                <a:endParaRPr lang="en-IN" b="0" dirty="0">
                  <a:ea typeface="Cambria Math"/>
                </a:endParaRPr>
              </a:p>
              <a:p>
                <a:pPr marL="285750" indent="-285750">
                  <a:buFont typeface="Wingdings" pitchFamily="2" charset="2"/>
                  <a:buChar char="Ø"/>
                </a:pPr>
                <a14:m>
                  <m:oMath xmlns:m="http://schemas.openxmlformats.org/officeDocument/2006/math">
                    <m:r>
                      <a:rPr lang="en-IN" b="0" i="1" smtClean="0">
                        <a:latin typeface="Cambria Math"/>
                        <a:ea typeface="Cambria Math"/>
                      </a:rPr>
                      <m:t>𝑝</m:t>
                    </m:r>
                  </m:oMath>
                </a14:m>
                <a:r>
                  <a:rPr lang="en-IN" b="0" dirty="0">
                    <a:ea typeface="Cambria Math"/>
                  </a:rPr>
                  <a:t>- </a:t>
                </a:r>
                <a:r>
                  <a:rPr lang="en-IN" b="0" dirty="0">
                    <a:latin typeface="Footlight MT Light" pitchFamily="18" charset="0"/>
                    <a:ea typeface="Cambria Math"/>
                  </a:rPr>
                  <a:t>values for</a:t>
                </a:r>
                <a:r>
                  <a:rPr lang="en-IN" b="0" dirty="0">
                    <a:ea typeface="Cambria Math"/>
                  </a:rPr>
                  <a:t> </a:t>
                </a:r>
                <a14:m>
                  <m:oMath xmlns:m="http://schemas.openxmlformats.org/officeDocument/2006/math">
                    <m:r>
                      <a:rPr lang="en-IN" b="0" i="1" smtClean="0">
                        <a:latin typeface="Cambria Math"/>
                        <a:ea typeface="Cambria Math"/>
                      </a:rPr>
                      <m:t>2</m:t>
                    </m:r>
                  </m:oMath>
                </a14:m>
                <a:r>
                  <a:rPr lang="en-IN" b="0" dirty="0">
                    <a:ea typeface="Cambria Math"/>
                  </a:rPr>
                  <a:t> </a:t>
                </a:r>
                <a:r>
                  <a:rPr lang="en-IN" b="0" dirty="0">
                    <a:latin typeface="Footlight MT Light" pitchFamily="18" charset="0"/>
                    <a:ea typeface="Cambria Math"/>
                  </a:rPr>
                  <a:t>sample Kolmogorov-Smirnov test are:</a:t>
                </a:r>
              </a:p>
              <a:p>
                <a:pPr marL="742950" lvl="1" indent="-285750">
                  <a:buFont typeface="Wingdings" pitchFamily="2" charset="2"/>
                  <a:buChar char="§"/>
                </a:pPr>
                <a:r>
                  <a:rPr lang="en-IN" dirty="0">
                    <a:latin typeface="Footlight MT Light" pitchFamily="18" charset="0"/>
                    <a:ea typeface="Cambria Math"/>
                  </a:rPr>
                  <a:t>Normal-Cauchy: </a:t>
                </a:r>
                <a14:m>
                  <m:oMath xmlns:m="http://schemas.openxmlformats.org/officeDocument/2006/math">
                    <m:r>
                      <a:rPr lang="en-IN" b="0" i="1" smtClean="0">
                        <a:latin typeface="Cambria Math"/>
                        <a:ea typeface="Cambria Math"/>
                      </a:rPr>
                      <m:t>0.0214</m:t>
                    </m:r>
                  </m:oMath>
                </a14:m>
                <a:endParaRPr lang="en-IN" dirty="0">
                  <a:ea typeface="Cambria Math"/>
                </a:endParaRPr>
              </a:p>
              <a:p>
                <a:pPr marL="742950" lvl="1" indent="-285750">
                  <a:buFont typeface="Wingdings" pitchFamily="2" charset="2"/>
                  <a:buChar char="§"/>
                </a:pPr>
                <a:r>
                  <a:rPr lang="en-IN" b="0" dirty="0">
                    <a:latin typeface="Footlight MT Light" pitchFamily="18" charset="0"/>
                    <a:ea typeface="Cambria Math"/>
                  </a:rPr>
                  <a:t>Normal-Exponential:</a:t>
                </a:r>
                <a:r>
                  <a:rPr lang="en-IN" b="0" dirty="0">
                    <a:ea typeface="Cambria Math"/>
                  </a:rPr>
                  <a:t> </a:t>
                </a:r>
                <a14:m>
                  <m:oMath xmlns:m="http://schemas.openxmlformats.org/officeDocument/2006/math">
                    <m:r>
                      <a:rPr lang="en-IN" b="0" i="1" smtClean="0">
                        <a:latin typeface="Cambria Math"/>
                        <a:ea typeface="Cambria Math"/>
                      </a:rPr>
                      <m:t>0.0027</m:t>
                    </m:r>
                  </m:oMath>
                </a14:m>
                <a:endParaRPr lang="en-IN" b="0" dirty="0">
                  <a:ea typeface="Cambria Math"/>
                </a:endParaRPr>
              </a:p>
              <a:p>
                <a:pPr marL="742950" lvl="1" indent="-285750">
                  <a:buFont typeface="Wingdings" pitchFamily="2" charset="2"/>
                  <a:buChar char="§"/>
                </a:pPr>
                <a:r>
                  <a:rPr lang="en-IN" dirty="0">
                    <a:latin typeface="Footlight MT Light" pitchFamily="18" charset="0"/>
                    <a:ea typeface="Cambria Math"/>
                  </a:rPr>
                  <a:t>Normal-Logistic: </a:t>
                </a:r>
                <a14:m>
                  <m:oMath xmlns:m="http://schemas.openxmlformats.org/officeDocument/2006/math">
                    <m:r>
                      <a:rPr lang="en-IN" b="0" i="1" smtClean="0">
                        <a:latin typeface="Cambria Math"/>
                        <a:ea typeface="Cambria Math"/>
                      </a:rPr>
                      <m:t>0.0014</m:t>
                    </m:r>
                  </m:oMath>
                </a14:m>
                <a:endParaRPr lang="en-IN" dirty="0">
                  <a:ea typeface="Cambria Math"/>
                </a:endParaRPr>
              </a:p>
              <a:p>
                <a:pPr marL="742950" lvl="1" indent="-285750">
                  <a:buFont typeface="Wingdings" pitchFamily="2" charset="2"/>
                  <a:buChar char="§"/>
                </a:pPr>
                <a:r>
                  <a:rPr lang="en-IN" b="0" dirty="0">
                    <a:latin typeface="Footlight MT Light" pitchFamily="18" charset="0"/>
                    <a:ea typeface="Cambria Math"/>
                  </a:rPr>
                  <a:t>Cauchy-Exponential:</a:t>
                </a:r>
                <a:r>
                  <a:rPr lang="en-IN" b="0" dirty="0">
                    <a:ea typeface="Cambria Math"/>
                  </a:rPr>
                  <a:t> </a:t>
                </a:r>
                <a14:m>
                  <m:oMath xmlns:m="http://schemas.openxmlformats.org/officeDocument/2006/math">
                    <m:r>
                      <a:rPr lang="en-IN" b="0" i="1" smtClean="0">
                        <a:latin typeface="Cambria Math"/>
                        <a:ea typeface="Cambria Math"/>
                      </a:rPr>
                      <m:t>0.5352</m:t>
                    </m:r>
                  </m:oMath>
                </a14:m>
                <a:endParaRPr lang="en-IN" b="0" dirty="0">
                  <a:ea typeface="Cambria Math"/>
                </a:endParaRPr>
              </a:p>
              <a:p>
                <a:pPr marL="742950" lvl="1" indent="-285750">
                  <a:buFont typeface="Wingdings" pitchFamily="2" charset="2"/>
                  <a:buChar char="§"/>
                </a:pPr>
                <a:r>
                  <a:rPr lang="en-IN" dirty="0">
                    <a:latin typeface="Footlight MT Light" pitchFamily="18" charset="0"/>
                    <a:ea typeface="Cambria Math"/>
                  </a:rPr>
                  <a:t>Cauchy-Logistic: </a:t>
                </a:r>
                <a14:m>
                  <m:oMath xmlns:m="http://schemas.openxmlformats.org/officeDocument/2006/math">
                    <m:r>
                      <a:rPr lang="en-IN" b="0" i="1" smtClean="0">
                        <a:latin typeface="Cambria Math"/>
                        <a:ea typeface="Cambria Math"/>
                      </a:rPr>
                      <m:t>0.0017</m:t>
                    </m:r>
                  </m:oMath>
                </a14:m>
                <a:endParaRPr lang="en-IN" dirty="0">
                  <a:ea typeface="Cambria Math"/>
                </a:endParaRPr>
              </a:p>
              <a:p>
                <a:pPr marL="742950" lvl="1" indent="-285750">
                  <a:buFont typeface="Wingdings" pitchFamily="2" charset="2"/>
                  <a:buChar char="§"/>
                </a:pPr>
                <a:r>
                  <a:rPr lang="en-IN" b="0" dirty="0">
                    <a:latin typeface="Footlight MT Light" pitchFamily="18" charset="0"/>
                    <a:ea typeface="Cambria Math"/>
                  </a:rPr>
                  <a:t>Exponential-Logistic:</a:t>
                </a:r>
                <a:r>
                  <a:rPr lang="en-IN" b="0" dirty="0">
                    <a:ea typeface="Cambria Math"/>
                  </a:rPr>
                  <a:t> </a:t>
                </a:r>
                <a14:m>
                  <m:oMath xmlns:m="http://schemas.openxmlformats.org/officeDocument/2006/math">
                    <m:r>
                      <a:rPr lang="en-IN" b="0" i="1" smtClean="0">
                        <a:latin typeface="Cambria Math"/>
                        <a:ea typeface="Cambria Math"/>
                      </a:rPr>
                      <m:t>0.9841</m:t>
                    </m:r>
                  </m:oMath>
                </a14:m>
                <a:endParaRPr lang="en-IN" b="0" dirty="0">
                  <a:ea typeface="Cambria Math"/>
                </a:endParaRPr>
              </a:p>
              <a:p>
                <a:pPr lvl="1"/>
                <a:r>
                  <a:rPr lang="en-IN" dirty="0">
                    <a:latin typeface="Footlight MT Light" pitchFamily="18" charset="0"/>
                    <a:ea typeface="Cambria Math"/>
                  </a:rPr>
                  <a:t>(From the </a:t>
                </a:r>
                <a14:m>
                  <m:oMath xmlns:m="http://schemas.openxmlformats.org/officeDocument/2006/math">
                    <m:r>
                      <a:rPr lang="en-IN" i="1">
                        <a:latin typeface="Cambria Math"/>
                        <a:ea typeface="Cambria Math"/>
                      </a:rPr>
                      <m:t>𝑝</m:t>
                    </m:r>
                  </m:oMath>
                </a14:m>
                <a:r>
                  <a:rPr lang="en-IN" dirty="0">
                    <a:latin typeface="Footlight MT Light" pitchFamily="18" charset="0"/>
                    <a:ea typeface="Cambria Math"/>
                  </a:rPr>
                  <a:t>-values of Kolmogorov- Smirnov test, the statistic does not seem to be distribution free)</a:t>
                </a:r>
              </a:p>
              <a:p>
                <a:pPr lvl="1"/>
                <a:endParaRPr lang="en-IN" b="0" dirty="0">
                  <a:ea typeface="Cambria Math"/>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221415" y="353646"/>
                <a:ext cx="4783016" cy="6524863"/>
              </a:xfrm>
              <a:prstGeom prst="rect">
                <a:avLst/>
              </a:prstGeom>
              <a:blipFill rotWithShape="1">
                <a:blip r:embed="rId4"/>
                <a:stretch>
                  <a:fillRect l="-1658" t="-654" r="-1020" b="-561"/>
                </a:stretch>
              </a:blipFill>
            </p:spPr>
            <p:txBody>
              <a:bodyPr/>
              <a:lstStyle/>
              <a:p>
                <a:r>
                  <a:rPr lang="en-IN">
                    <a:noFill/>
                  </a:rPr>
                  <a:t> </a:t>
                </a:r>
              </a:p>
            </p:txBody>
          </p:sp>
        </mc:Fallback>
      </mc:AlternateContent>
    </p:spTree>
    <p:extLst>
      <p:ext uri="{BB962C8B-B14F-4D97-AF65-F5344CB8AC3E}">
        <p14:creationId xmlns:p14="http://schemas.microsoft.com/office/powerpoint/2010/main" val="1068781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4">
                <a:extLst>
                  <a:ext uri="{FF2B5EF4-FFF2-40B4-BE49-F238E27FC236}">
                    <a16:creationId xmlns:a16="http://schemas.microsoft.com/office/drawing/2014/main" id="{7BAA8695-F9C4-4CE1-B30D-AF6556A190AC}"/>
                  </a:ext>
                </a:extLst>
              </p:cNvPr>
              <p:cNvGraphicFramePr>
                <a:graphicFrameLocks noGrp="1"/>
              </p:cNvGraphicFramePr>
              <p:nvPr>
                <p:extLst>
                  <p:ext uri="{D42A27DB-BD31-4B8C-83A1-F6EECF244321}">
                    <p14:modId xmlns:p14="http://schemas.microsoft.com/office/powerpoint/2010/main" val="466369375"/>
                  </p:ext>
                </p:extLst>
              </p:nvPr>
            </p:nvGraphicFramePr>
            <p:xfrm>
              <a:off x="657971" y="1003300"/>
              <a:ext cx="6580052" cy="4593614"/>
            </p:xfrm>
            <a:graphic>
              <a:graphicData uri="http://schemas.openxmlformats.org/drawingml/2006/table">
                <a:tbl>
                  <a:tblPr firstRow="1" bandRow="1">
                    <a:tableStyleId>{5C22544A-7EE6-4342-B048-85BDC9FD1C3A}</a:tableStyleId>
                  </a:tblPr>
                  <a:tblGrid>
                    <a:gridCol w="1645013">
                      <a:extLst>
                        <a:ext uri="{9D8B030D-6E8A-4147-A177-3AD203B41FA5}">
                          <a16:colId xmlns:a16="http://schemas.microsoft.com/office/drawing/2014/main" val="1477051071"/>
                        </a:ext>
                      </a:extLst>
                    </a:gridCol>
                    <a:gridCol w="1645013">
                      <a:extLst>
                        <a:ext uri="{9D8B030D-6E8A-4147-A177-3AD203B41FA5}">
                          <a16:colId xmlns:a16="http://schemas.microsoft.com/office/drawing/2014/main" val="3634873231"/>
                        </a:ext>
                      </a:extLst>
                    </a:gridCol>
                    <a:gridCol w="1645013">
                      <a:extLst>
                        <a:ext uri="{9D8B030D-6E8A-4147-A177-3AD203B41FA5}">
                          <a16:colId xmlns:a16="http://schemas.microsoft.com/office/drawing/2014/main" val="3316478908"/>
                        </a:ext>
                      </a:extLst>
                    </a:gridCol>
                    <a:gridCol w="1645013">
                      <a:extLst>
                        <a:ext uri="{9D8B030D-6E8A-4147-A177-3AD203B41FA5}">
                          <a16:colId xmlns:a16="http://schemas.microsoft.com/office/drawing/2014/main" val="2796365"/>
                        </a:ext>
                      </a:extLst>
                    </a:gridCol>
                  </a:tblGrid>
                  <a:tr h="704362">
                    <a:tc gridSpan="4">
                      <a:txBody>
                        <a:bodyPr/>
                        <a:lstStyle/>
                        <a:p>
                          <a:pPr algn="ctr"/>
                          <a:r>
                            <a:rPr lang="en-US" sz="2600" dirty="0">
                              <a:latin typeface="Footlight MT Light" pitchFamily="18" charset="0"/>
                            </a:rPr>
                            <a:t>Total number of times </a:t>
                          </a:r>
                          <a14:m>
                            <m:oMath xmlns:m="http://schemas.openxmlformats.org/officeDocument/2006/math">
                              <m:r>
                                <a:rPr lang="en-US" sz="2600" i="1" dirty="0" smtClean="0">
                                  <a:latin typeface="Cambria Math"/>
                                </a:rPr>
                                <m:t>𝑝</m:t>
                              </m:r>
                            </m:oMath>
                          </a14:m>
                          <a:r>
                            <a:rPr lang="en-US" sz="2600" dirty="0">
                              <a:latin typeface="Footlight MT Light" pitchFamily="18" charset="0"/>
                            </a:rPr>
                            <a:t>-value &gt; 0.05 (in 100)</a:t>
                          </a:r>
                          <a:endParaRPr lang="en-IN" sz="2600" dirty="0">
                            <a:latin typeface="Footlight MT Light" pitchFamily="18" charset="0"/>
                          </a:endParaRPr>
                        </a:p>
                      </a:txBody>
                      <a:tcPr/>
                    </a:tc>
                    <a:tc hMerge="1">
                      <a:txBody>
                        <a:bodyPr/>
                        <a:lstStyle/>
                        <a:p>
                          <a:pPr algn="ctr"/>
                          <a:endParaRPr lang="en-IN" sz="2600" dirty="0">
                            <a:latin typeface="Footlight MT Light" pitchFamily="18" charset="0"/>
                          </a:endParaRPr>
                        </a:p>
                      </a:txBody>
                      <a:tcPr/>
                    </a:tc>
                    <a:tc hMerge="1">
                      <a:txBody>
                        <a:bodyPr/>
                        <a:lstStyle/>
                        <a:p>
                          <a:pPr algn="ctr"/>
                          <a:endParaRPr lang="en-IN" dirty="0"/>
                        </a:p>
                      </a:txBody>
                      <a:tcPr/>
                    </a:tc>
                    <a:tc hMerge="1">
                      <a:txBody>
                        <a:bodyPr/>
                        <a:lstStyle/>
                        <a:p>
                          <a:pPr algn="ctr"/>
                          <a:endParaRPr lang="en-IN" dirty="0"/>
                        </a:p>
                      </a:txBody>
                      <a:tcPr/>
                    </a:tc>
                    <a:extLst>
                      <a:ext uri="{0D108BD9-81ED-4DB2-BD59-A6C34878D82A}">
                        <a16:rowId xmlns:a16="http://schemas.microsoft.com/office/drawing/2014/main" val="3805998565"/>
                      </a:ext>
                    </a:extLst>
                  </a:tr>
                  <a:tr h="743713">
                    <a:tc>
                      <a:txBody>
                        <a:bodyPr/>
                        <a:lstStyle/>
                        <a:p>
                          <a:pPr algn="ctr"/>
                          <a:r>
                            <a:rPr lang="en-US" dirty="0">
                              <a:latin typeface="Footlight MT Light" pitchFamily="18" charset="0"/>
                            </a:rPr>
                            <a:t>Sample Size</a:t>
                          </a:r>
                          <a:endParaRPr lang="en-IN" dirty="0">
                            <a:latin typeface="Footlight MT Light" pitchFamily="18" charset="0"/>
                          </a:endParaRPr>
                        </a:p>
                      </a:txBody>
                      <a:tcPr>
                        <a:solidFill>
                          <a:schemeClr val="accent1">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=5,</m:t>
                                </m:r>
                              </m:oMath>
                            </m:oMathPara>
                          </a14:m>
                          <a:endParaRPr lang="en-IN"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=10</m:t>
                                </m:r>
                              </m:oMath>
                            </m:oMathPara>
                          </a14:m>
                          <a:endParaRPr lang="en-IN" dirty="0"/>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=15,</m:t>
                                </m:r>
                              </m:oMath>
                            </m:oMathPara>
                          </a14:m>
                          <a:endParaRPr lang="en-IN" b="0" i="1" dirty="0">
                            <a:latin typeface="Cambria Math" panose="020405030504060302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=20</m:t>
                                </m:r>
                              </m:oMath>
                            </m:oMathPara>
                          </a14:m>
                          <a:endParaRPr lang="en-IN" dirty="0"/>
                        </a:p>
                        <a:p>
                          <a:pPr algn="ctr"/>
                          <a:endParaRPr lang="en-IN" dirty="0"/>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=25,</m:t>
                                </m:r>
                              </m:oMath>
                            </m:oMathPara>
                          </a14:m>
                          <a:endParaRPr lang="en-IN" b="0" i="1" dirty="0">
                            <a:latin typeface="Cambria Math" panose="020405030504060302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=30</m:t>
                                </m:r>
                              </m:oMath>
                            </m:oMathPara>
                          </a14:m>
                          <a:endParaRPr lang="en-IN" dirty="0"/>
                        </a:p>
                        <a:p>
                          <a:pPr algn="ctr"/>
                          <a:endParaRPr lang="en-IN" dirty="0"/>
                        </a:p>
                      </a:txBody>
                      <a:tcPr>
                        <a:solidFill>
                          <a:schemeClr val="accent1">
                            <a:lumMod val="60000"/>
                            <a:lumOff val="40000"/>
                          </a:schemeClr>
                        </a:solidFill>
                      </a:tcPr>
                    </a:tc>
                    <a:extLst>
                      <a:ext uri="{0D108BD9-81ED-4DB2-BD59-A6C34878D82A}">
                        <a16:rowId xmlns:a16="http://schemas.microsoft.com/office/drawing/2014/main" val="2454168349"/>
                      </a:ext>
                    </a:extLst>
                  </a:tr>
                  <a:tr h="743713">
                    <a:tc>
                      <a:txBody>
                        <a:bodyPr/>
                        <a:lstStyle/>
                        <a:p>
                          <a:pPr algn="ctr"/>
                          <a:r>
                            <a:rPr lang="en-US" dirty="0">
                              <a:latin typeface="Footlight MT Light" pitchFamily="18" charset="0"/>
                            </a:rPr>
                            <a:t>Normal</a:t>
                          </a:r>
                        </a:p>
                        <a:p>
                          <a:pPr algn="ctr"/>
                          <a:r>
                            <a:rPr lang="en-US" dirty="0">
                              <a:latin typeface="Footlight MT Light" pitchFamily="18" charset="0"/>
                            </a:rPr>
                            <a:t>population</a:t>
                          </a:r>
                          <a:endParaRPr lang="en-IN" dirty="0">
                            <a:latin typeface="Footlight MT Light" pitchFamily="18" charset="0"/>
                          </a:endParaRPr>
                        </a:p>
                      </a:txBody>
                      <a:tcPr/>
                    </a:tc>
                    <a:tc>
                      <a:txBody>
                        <a:bodyPr/>
                        <a:lstStyle/>
                        <a:p>
                          <a:pPr algn="ctr"/>
                          <a:r>
                            <a:rPr lang="en-US" dirty="0">
                              <a:latin typeface="Cambria Math" pitchFamily="18" charset="0"/>
                              <a:ea typeface="Cambria Math" pitchFamily="18" charset="0"/>
                            </a:rPr>
                            <a:t>21</a:t>
                          </a:r>
                          <a:endParaRPr lang="en-IN" dirty="0">
                            <a:latin typeface="Cambria Math" pitchFamily="18" charset="0"/>
                            <a:ea typeface="Cambria Math" pitchFamily="18" charset="0"/>
                          </a:endParaRPr>
                        </a:p>
                      </a:txBody>
                      <a:tcPr/>
                    </a:tc>
                    <a:tc>
                      <a:txBody>
                        <a:bodyPr/>
                        <a:lstStyle/>
                        <a:p>
                          <a:pPr algn="ctr"/>
                          <a:r>
                            <a:rPr lang="en-US" dirty="0">
                              <a:latin typeface="Cambria Math" pitchFamily="18" charset="0"/>
                              <a:ea typeface="Cambria Math" pitchFamily="18" charset="0"/>
                            </a:rPr>
                            <a:t>86</a:t>
                          </a:r>
                          <a:endParaRPr lang="en-IN" dirty="0">
                            <a:latin typeface="Cambria Math" pitchFamily="18" charset="0"/>
                            <a:ea typeface="Cambria Math" pitchFamily="18" charset="0"/>
                          </a:endParaRPr>
                        </a:p>
                      </a:txBody>
                      <a:tcPr/>
                    </a:tc>
                    <a:tc>
                      <a:txBody>
                        <a:bodyPr/>
                        <a:lstStyle/>
                        <a:p>
                          <a:pPr algn="ctr"/>
                          <a:r>
                            <a:rPr lang="en-US" dirty="0">
                              <a:latin typeface="Cambria Math" pitchFamily="18" charset="0"/>
                              <a:ea typeface="Cambria Math" pitchFamily="18" charset="0"/>
                            </a:rPr>
                            <a:t>92</a:t>
                          </a:r>
                          <a:endParaRPr lang="en-IN" dirty="0">
                            <a:latin typeface="Cambria Math" pitchFamily="18" charset="0"/>
                            <a:ea typeface="Cambria Math" pitchFamily="18" charset="0"/>
                          </a:endParaRPr>
                        </a:p>
                      </a:txBody>
                      <a:tcPr/>
                    </a:tc>
                    <a:extLst>
                      <a:ext uri="{0D108BD9-81ED-4DB2-BD59-A6C34878D82A}">
                        <a16:rowId xmlns:a16="http://schemas.microsoft.com/office/drawing/2014/main" val="2388465200"/>
                      </a:ext>
                    </a:extLst>
                  </a:tr>
                  <a:tr h="743713">
                    <a:tc>
                      <a:txBody>
                        <a:bodyPr/>
                        <a:lstStyle/>
                        <a:p>
                          <a:pPr algn="ctr"/>
                          <a:r>
                            <a:rPr lang="en-US" dirty="0">
                              <a:latin typeface="Footlight MT Light" pitchFamily="18" charset="0"/>
                            </a:rPr>
                            <a:t>Cauchy population</a:t>
                          </a:r>
                          <a:endParaRPr lang="en-IN" dirty="0">
                            <a:latin typeface="Footlight MT Light" pitchFamily="18" charset="0"/>
                          </a:endParaRPr>
                        </a:p>
                      </a:txBody>
                      <a:tcPr/>
                    </a:tc>
                    <a:tc>
                      <a:txBody>
                        <a:bodyPr/>
                        <a:lstStyle/>
                        <a:p>
                          <a:pPr algn="ctr"/>
                          <a:r>
                            <a:rPr lang="en-US" dirty="0">
                              <a:latin typeface="Cambria Math" pitchFamily="18" charset="0"/>
                              <a:ea typeface="Cambria Math" pitchFamily="18" charset="0"/>
                            </a:rPr>
                            <a:t>1</a:t>
                          </a:r>
                          <a:endParaRPr lang="en-IN" dirty="0">
                            <a:latin typeface="Cambria Math" pitchFamily="18" charset="0"/>
                            <a:ea typeface="Cambria Math" pitchFamily="18" charset="0"/>
                          </a:endParaRPr>
                        </a:p>
                      </a:txBody>
                      <a:tcPr/>
                    </a:tc>
                    <a:tc>
                      <a:txBody>
                        <a:bodyPr/>
                        <a:lstStyle/>
                        <a:p>
                          <a:pPr algn="ctr"/>
                          <a:r>
                            <a:rPr lang="en-US" dirty="0">
                              <a:latin typeface="Cambria Math" pitchFamily="18" charset="0"/>
                              <a:ea typeface="Cambria Math" pitchFamily="18" charset="0"/>
                            </a:rPr>
                            <a:t>0</a:t>
                          </a:r>
                          <a:endParaRPr lang="en-IN" dirty="0">
                            <a:latin typeface="Cambria Math" pitchFamily="18" charset="0"/>
                            <a:ea typeface="Cambria Math" pitchFamily="18" charset="0"/>
                          </a:endParaRPr>
                        </a:p>
                      </a:txBody>
                      <a:tcPr/>
                    </a:tc>
                    <a:tc>
                      <a:txBody>
                        <a:bodyPr/>
                        <a:lstStyle/>
                        <a:p>
                          <a:pPr algn="ctr"/>
                          <a:r>
                            <a:rPr lang="en-US" dirty="0">
                              <a:latin typeface="Cambria Math" pitchFamily="18" charset="0"/>
                              <a:ea typeface="Cambria Math" pitchFamily="18" charset="0"/>
                            </a:rPr>
                            <a:t>0</a:t>
                          </a:r>
                          <a:endParaRPr lang="en-IN" dirty="0">
                            <a:latin typeface="Cambria Math" pitchFamily="18" charset="0"/>
                            <a:ea typeface="Cambria Math" pitchFamily="18" charset="0"/>
                          </a:endParaRPr>
                        </a:p>
                      </a:txBody>
                      <a:tcPr/>
                    </a:tc>
                    <a:extLst>
                      <a:ext uri="{0D108BD9-81ED-4DB2-BD59-A6C34878D82A}">
                        <a16:rowId xmlns:a16="http://schemas.microsoft.com/office/drawing/2014/main" val="985230935"/>
                      </a:ext>
                    </a:extLst>
                  </a:tr>
                  <a:tr h="743713">
                    <a:tc>
                      <a:txBody>
                        <a:bodyPr/>
                        <a:lstStyle/>
                        <a:p>
                          <a:pPr algn="ctr"/>
                          <a:r>
                            <a:rPr lang="en-US" dirty="0">
                              <a:latin typeface="Footlight MT Light" pitchFamily="18" charset="0"/>
                            </a:rPr>
                            <a:t>Exponential population</a:t>
                          </a:r>
                          <a:endParaRPr lang="en-IN" dirty="0">
                            <a:latin typeface="Footlight MT Light" pitchFamily="18" charset="0"/>
                          </a:endParaRPr>
                        </a:p>
                      </a:txBody>
                      <a:tcPr/>
                    </a:tc>
                    <a:tc>
                      <a:txBody>
                        <a:bodyPr/>
                        <a:lstStyle/>
                        <a:p>
                          <a:pPr algn="ctr"/>
                          <a:r>
                            <a:rPr lang="en-US" dirty="0">
                              <a:latin typeface="Cambria Math" pitchFamily="18" charset="0"/>
                              <a:ea typeface="Cambria Math" pitchFamily="18" charset="0"/>
                            </a:rPr>
                            <a:t>1</a:t>
                          </a:r>
                          <a:endParaRPr lang="en-IN" dirty="0">
                            <a:latin typeface="Cambria Math" pitchFamily="18" charset="0"/>
                            <a:ea typeface="Cambria Math" pitchFamily="18" charset="0"/>
                          </a:endParaRPr>
                        </a:p>
                      </a:txBody>
                      <a:tcPr/>
                    </a:tc>
                    <a:tc>
                      <a:txBody>
                        <a:bodyPr/>
                        <a:lstStyle/>
                        <a:p>
                          <a:pPr algn="ctr"/>
                          <a:r>
                            <a:rPr lang="en-US" dirty="0">
                              <a:latin typeface="Cambria Math" pitchFamily="18" charset="0"/>
                              <a:ea typeface="Cambria Math" pitchFamily="18" charset="0"/>
                            </a:rPr>
                            <a:t>81</a:t>
                          </a:r>
                          <a:endParaRPr lang="en-IN" dirty="0">
                            <a:latin typeface="Cambria Math" pitchFamily="18" charset="0"/>
                            <a:ea typeface="Cambria Math" pitchFamily="18" charset="0"/>
                          </a:endParaRPr>
                        </a:p>
                      </a:txBody>
                      <a:tcPr/>
                    </a:tc>
                    <a:tc>
                      <a:txBody>
                        <a:bodyPr/>
                        <a:lstStyle/>
                        <a:p>
                          <a:pPr algn="ctr"/>
                          <a:r>
                            <a:rPr lang="en-US" dirty="0">
                              <a:latin typeface="Cambria Math" pitchFamily="18" charset="0"/>
                              <a:ea typeface="Cambria Math" pitchFamily="18" charset="0"/>
                            </a:rPr>
                            <a:t>90</a:t>
                          </a:r>
                          <a:endParaRPr lang="en-IN" dirty="0">
                            <a:latin typeface="Cambria Math" pitchFamily="18" charset="0"/>
                            <a:ea typeface="Cambria Math" pitchFamily="18" charset="0"/>
                          </a:endParaRPr>
                        </a:p>
                      </a:txBody>
                      <a:tcPr/>
                    </a:tc>
                    <a:extLst>
                      <a:ext uri="{0D108BD9-81ED-4DB2-BD59-A6C34878D82A}">
                        <a16:rowId xmlns:a16="http://schemas.microsoft.com/office/drawing/2014/main" val="512152063"/>
                      </a:ext>
                    </a:extLst>
                  </a:tr>
                  <a:tr h="743713">
                    <a:tc>
                      <a:txBody>
                        <a:bodyPr/>
                        <a:lstStyle/>
                        <a:p>
                          <a:pPr algn="ctr"/>
                          <a:r>
                            <a:rPr lang="en-US" dirty="0">
                              <a:latin typeface="Footlight MT Light" pitchFamily="18" charset="0"/>
                            </a:rPr>
                            <a:t>Logistic</a:t>
                          </a:r>
                        </a:p>
                        <a:p>
                          <a:pPr algn="ctr"/>
                          <a:r>
                            <a:rPr lang="en-US" dirty="0">
                              <a:latin typeface="Footlight MT Light" pitchFamily="18" charset="0"/>
                            </a:rPr>
                            <a:t>population</a:t>
                          </a:r>
                          <a:endParaRPr lang="en-IN" dirty="0">
                            <a:latin typeface="Footlight MT Light" pitchFamily="18" charset="0"/>
                          </a:endParaRPr>
                        </a:p>
                      </a:txBody>
                      <a:tcPr/>
                    </a:tc>
                    <a:tc>
                      <a:txBody>
                        <a:bodyPr/>
                        <a:lstStyle/>
                        <a:p>
                          <a:pPr algn="ctr"/>
                          <a:r>
                            <a:rPr lang="en-US" dirty="0">
                              <a:latin typeface="Cambria Math" pitchFamily="18" charset="0"/>
                              <a:ea typeface="Cambria Math" pitchFamily="18" charset="0"/>
                            </a:rPr>
                            <a:t>38</a:t>
                          </a:r>
                          <a:endParaRPr lang="en-IN" dirty="0">
                            <a:latin typeface="Cambria Math" pitchFamily="18" charset="0"/>
                            <a:ea typeface="Cambria Math" pitchFamily="18" charset="0"/>
                          </a:endParaRPr>
                        </a:p>
                      </a:txBody>
                      <a:tcPr/>
                    </a:tc>
                    <a:tc>
                      <a:txBody>
                        <a:bodyPr/>
                        <a:lstStyle/>
                        <a:p>
                          <a:pPr algn="ctr"/>
                          <a:r>
                            <a:rPr lang="en-US" dirty="0">
                              <a:latin typeface="Cambria Math" pitchFamily="18" charset="0"/>
                              <a:ea typeface="Cambria Math" pitchFamily="18" charset="0"/>
                            </a:rPr>
                            <a:t>90</a:t>
                          </a:r>
                          <a:endParaRPr lang="en-IN" dirty="0">
                            <a:latin typeface="Cambria Math" pitchFamily="18" charset="0"/>
                            <a:ea typeface="Cambria Math" pitchFamily="18" charset="0"/>
                          </a:endParaRPr>
                        </a:p>
                      </a:txBody>
                      <a:tcPr/>
                    </a:tc>
                    <a:tc>
                      <a:txBody>
                        <a:bodyPr/>
                        <a:lstStyle/>
                        <a:p>
                          <a:pPr algn="ctr"/>
                          <a:r>
                            <a:rPr lang="en-US" dirty="0">
                              <a:latin typeface="Cambria Math" pitchFamily="18" charset="0"/>
                              <a:ea typeface="Cambria Math" pitchFamily="18" charset="0"/>
                            </a:rPr>
                            <a:t>93</a:t>
                          </a:r>
                          <a:endParaRPr lang="en-IN" dirty="0">
                            <a:latin typeface="Cambria Math" pitchFamily="18" charset="0"/>
                            <a:ea typeface="Cambria Math" pitchFamily="18" charset="0"/>
                          </a:endParaRPr>
                        </a:p>
                      </a:txBody>
                      <a:tcPr/>
                    </a:tc>
                    <a:extLst>
                      <a:ext uri="{0D108BD9-81ED-4DB2-BD59-A6C34878D82A}">
                        <a16:rowId xmlns:a16="http://schemas.microsoft.com/office/drawing/2014/main" val="3698677048"/>
                      </a:ext>
                    </a:extLst>
                  </a:tr>
                </a:tbl>
              </a:graphicData>
            </a:graphic>
          </p:graphicFrame>
        </mc:Choice>
        <mc:Fallback xmlns="">
          <p:graphicFrame>
            <p:nvGraphicFramePr>
              <p:cNvPr id="2" name="Table 4">
                <a:extLst>
                  <a:ext uri="{FF2B5EF4-FFF2-40B4-BE49-F238E27FC236}">
                    <a16:creationId xmlns:a16="http://schemas.microsoft.com/office/drawing/2014/main" xmlns:a14="http://schemas.microsoft.com/office/drawing/2010/main" xmlns="" id="{7BAA8695-F9C4-4CE1-B30D-AF6556A190AC}"/>
                  </a:ext>
                </a:extLst>
              </p:cNvPr>
              <p:cNvGraphicFramePr>
                <a:graphicFrameLocks noGrp="1"/>
              </p:cNvGraphicFramePr>
              <p:nvPr>
                <p:extLst>
                  <p:ext uri="{D42A27DB-BD31-4B8C-83A1-F6EECF244321}">
                    <p14:modId xmlns:p14="http://schemas.microsoft.com/office/powerpoint/2010/main" val="466369375"/>
                  </p:ext>
                </p:extLst>
              </p:nvPr>
            </p:nvGraphicFramePr>
            <p:xfrm>
              <a:off x="657971" y="1003300"/>
              <a:ext cx="6580052" cy="4593614"/>
            </p:xfrm>
            <a:graphic>
              <a:graphicData uri="http://schemas.openxmlformats.org/drawingml/2006/table">
                <a:tbl>
                  <a:tblPr firstRow="1" bandRow="1">
                    <a:tableStyleId>{5C22544A-7EE6-4342-B048-85BDC9FD1C3A}</a:tableStyleId>
                  </a:tblPr>
                  <a:tblGrid>
                    <a:gridCol w="1645013">
                      <a:extLst>
                        <a:ext uri="{9D8B030D-6E8A-4147-A177-3AD203B41FA5}">
                          <a16:colId xmlns:a16="http://schemas.microsoft.com/office/drawing/2014/main" xmlns:a14="http://schemas.microsoft.com/office/drawing/2010/main" xmlns="" val="1477051071"/>
                        </a:ext>
                      </a:extLst>
                    </a:gridCol>
                    <a:gridCol w="1645013">
                      <a:extLst>
                        <a:ext uri="{9D8B030D-6E8A-4147-A177-3AD203B41FA5}">
                          <a16:colId xmlns:a16="http://schemas.microsoft.com/office/drawing/2014/main" xmlns:a14="http://schemas.microsoft.com/office/drawing/2010/main" xmlns="" val="3634873231"/>
                        </a:ext>
                      </a:extLst>
                    </a:gridCol>
                    <a:gridCol w="1645013">
                      <a:extLst>
                        <a:ext uri="{9D8B030D-6E8A-4147-A177-3AD203B41FA5}">
                          <a16:colId xmlns:a16="http://schemas.microsoft.com/office/drawing/2014/main" xmlns:a14="http://schemas.microsoft.com/office/drawing/2010/main" xmlns="" val="3316478908"/>
                        </a:ext>
                      </a:extLst>
                    </a:gridCol>
                    <a:gridCol w="1645013">
                      <a:extLst>
                        <a:ext uri="{9D8B030D-6E8A-4147-A177-3AD203B41FA5}">
                          <a16:colId xmlns:a16="http://schemas.microsoft.com/office/drawing/2014/main" xmlns:a14="http://schemas.microsoft.com/office/drawing/2010/main" xmlns="" val="2796365"/>
                        </a:ext>
                      </a:extLst>
                    </a:gridCol>
                  </a:tblGrid>
                  <a:tr h="704362">
                    <a:tc gridSpan="4">
                      <a:txBody>
                        <a:bodyPr/>
                        <a:lstStyle/>
                        <a:p>
                          <a:endParaRPr lang="en-US"/>
                        </a:p>
                      </a:txBody>
                      <a:tcPr>
                        <a:blipFill rotWithShape="1">
                          <a:blip r:embed="rId2"/>
                          <a:stretch>
                            <a:fillRect l="-93" t="-7826" r="-93" b="-555652"/>
                          </a:stretch>
                        </a:blipFill>
                      </a:tcPr>
                    </a:tc>
                    <a:tc hMerge="1">
                      <a:txBody>
                        <a:bodyPr/>
                        <a:lstStyle/>
                        <a:p>
                          <a:pPr algn="ctr"/>
                          <a:endParaRPr lang="en-IN" sz="2600" dirty="0">
                            <a:latin typeface="Footlight MT Light" pitchFamily="18" charset="0"/>
                          </a:endParaRPr>
                        </a:p>
                      </a:txBody>
                      <a:tcPr/>
                    </a:tc>
                    <a:tc hMerge="1">
                      <a:txBody>
                        <a:bodyPr/>
                        <a:lstStyle/>
                        <a:p>
                          <a:pPr algn="ctr"/>
                          <a:endParaRPr lang="en-IN" dirty="0"/>
                        </a:p>
                      </a:txBody>
                      <a:tcPr/>
                    </a:tc>
                    <a:tc hMerge="1">
                      <a:txBody>
                        <a:bodyPr/>
                        <a:lstStyle/>
                        <a:p>
                          <a:pPr algn="ctr"/>
                          <a:endParaRPr lang="en-IN" dirty="0"/>
                        </a:p>
                      </a:txBody>
                      <a:tcPr/>
                    </a:tc>
                    <a:extLst>
                      <a:ext uri="{0D108BD9-81ED-4DB2-BD59-A6C34878D82A}">
                        <a16:rowId xmlns:a16="http://schemas.microsoft.com/office/drawing/2014/main" xmlns:a14="http://schemas.microsoft.com/office/drawing/2010/main" xmlns="" val="3805998565"/>
                      </a:ext>
                    </a:extLst>
                  </a:tr>
                  <a:tr h="914400">
                    <a:tc>
                      <a:txBody>
                        <a:bodyPr/>
                        <a:lstStyle/>
                        <a:p>
                          <a:pPr algn="ctr"/>
                          <a:r>
                            <a:rPr lang="en-US" dirty="0">
                              <a:latin typeface="Footlight MT Light" pitchFamily="18" charset="0"/>
                            </a:rPr>
                            <a:t>Sample Size</a:t>
                          </a:r>
                          <a:endParaRPr lang="en-IN" dirty="0">
                            <a:latin typeface="Footlight MT Light" pitchFamily="18" charset="0"/>
                          </a:endParaRPr>
                        </a:p>
                      </a:txBody>
                      <a:tcPr>
                        <a:solidFill>
                          <a:schemeClr val="accent1">
                            <a:lumMod val="60000"/>
                            <a:lumOff val="40000"/>
                          </a:schemeClr>
                        </a:solidFill>
                      </a:tcPr>
                    </a:tc>
                    <a:tc>
                      <a:txBody>
                        <a:bodyPr/>
                        <a:lstStyle/>
                        <a:p>
                          <a:endParaRPr lang="en-US"/>
                        </a:p>
                      </a:txBody>
                      <a:tcPr>
                        <a:blipFill rotWithShape="1">
                          <a:blip r:embed="rId2"/>
                          <a:stretch>
                            <a:fillRect l="-100370" t="-82667" r="-200000" b="-326000"/>
                          </a:stretch>
                        </a:blipFill>
                      </a:tcPr>
                    </a:tc>
                    <a:tc>
                      <a:txBody>
                        <a:bodyPr/>
                        <a:lstStyle/>
                        <a:p>
                          <a:endParaRPr lang="en-US"/>
                        </a:p>
                      </a:txBody>
                      <a:tcPr>
                        <a:blipFill rotWithShape="1">
                          <a:blip r:embed="rId2"/>
                          <a:stretch>
                            <a:fillRect l="-201115" t="-82667" r="-100743" b="-326000"/>
                          </a:stretch>
                        </a:blipFill>
                      </a:tcPr>
                    </a:tc>
                    <a:tc>
                      <a:txBody>
                        <a:bodyPr/>
                        <a:lstStyle/>
                        <a:p>
                          <a:endParaRPr lang="en-US"/>
                        </a:p>
                      </a:txBody>
                      <a:tcPr>
                        <a:blipFill rotWithShape="1">
                          <a:blip r:embed="rId2"/>
                          <a:stretch>
                            <a:fillRect l="-300000" t="-82667" r="-370" b="-326000"/>
                          </a:stretch>
                        </a:blipFill>
                      </a:tcPr>
                    </a:tc>
                    <a:extLst>
                      <a:ext uri="{0D108BD9-81ED-4DB2-BD59-A6C34878D82A}">
                        <a16:rowId xmlns:a16="http://schemas.microsoft.com/office/drawing/2014/main" xmlns:a14="http://schemas.microsoft.com/office/drawing/2010/main" xmlns="" val="2454168349"/>
                      </a:ext>
                    </a:extLst>
                  </a:tr>
                  <a:tr h="743713">
                    <a:tc>
                      <a:txBody>
                        <a:bodyPr/>
                        <a:lstStyle/>
                        <a:p>
                          <a:pPr algn="ctr"/>
                          <a:r>
                            <a:rPr lang="en-US" dirty="0">
                              <a:latin typeface="Footlight MT Light" pitchFamily="18" charset="0"/>
                            </a:rPr>
                            <a:t>Normal</a:t>
                          </a:r>
                        </a:p>
                        <a:p>
                          <a:pPr algn="ctr"/>
                          <a:r>
                            <a:rPr lang="en-US" dirty="0">
                              <a:latin typeface="Footlight MT Light" pitchFamily="18" charset="0"/>
                            </a:rPr>
                            <a:t>population</a:t>
                          </a:r>
                          <a:endParaRPr lang="en-IN" dirty="0">
                            <a:latin typeface="Footlight MT Light" pitchFamily="18" charset="0"/>
                          </a:endParaRPr>
                        </a:p>
                      </a:txBody>
                      <a:tcPr/>
                    </a:tc>
                    <a:tc>
                      <a:txBody>
                        <a:bodyPr/>
                        <a:lstStyle/>
                        <a:p>
                          <a:pPr algn="ctr"/>
                          <a:r>
                            <a:rPr lang="en-US" dirty="0">
                              <a:latin typeface="Cambria Math" pitchFamily="18" charset="0"/>
                              <a:ea typeface="Cambria Math" pitchFamily="18" charset="0"/>
                            </a:rPr>
                            <a:t>21</a:t>
                          </a:r>
                          <a:endParaRPr lang="en-IN" dirty="0">
                            <a:latin typeface="Cambria Math" pitchFamily="18" charset="0"/>
                            <a:ea typeface="Cambria Math" pitchFamily="18" charset="0"/>
                          </a:endParaRPr>
                        </a:p>
                      </a:txBody>
                      <a:tcPr/>
                    </a:tc>
                    <a:tc>
                      <a:txBody>
                        <a:bodyPr/>
                        <a:lstStyle/>
                        <a:p>
                          <a:pPr algn="ctr"/>
                          <a:r>
                            <a:rPr lang="en-US" dirty="0">
                              <a:latin typeface="Cambria Math" pitchFamily="18" charset="0"/>
                              <a:ea typeface="Cambria Math" pitchFamily="18" charset="0"/>
                            </a:rPr>
                            <a:t>86</a:t>
                          </a:r>
                          <a:endParaRPr lang="en-IN" dirty="0">
                            <a:latin typeface="Cambria Math" pitchFamily="18" charset="0"/>
                            <a:ea typeface="Cambria Math" pitchFamily="18" charset="0"/>
                          </a:endParaRPr>
                        </a:p>
                      </a:txBody>
                      <a:tcPr/>
                    </a:tc>
                    <a:tc>
                      <a:txBody>
                        <a:bodyPr/>
                        <a:lstStyle/>
                        <a:p>
                          <a:pPr algn="ctr"/>
                          <a:r>
                            <a:rPr lang="en-US" dirty="0">
                              <a:latin typeface="Cambria Math" pitchFamily="18" charset="0"/>
                              <a:ea typeface="Cambria Math" pitchFamily="18" charset="0"/>
                            </a:rPr>
                            <a:t>92</a:t>
                          </a:r>
                          <a:endParaRPr lang="en-IN" dirty="0">
                            <a:latin typeface="Cambria Math" pitchFamily="18" charset="0"/>
                            <a:ea typeface="Cambria Math" pitchFamily="18" charset="0"/>
                          </a:endParaRPr>
                        </a:p>
                      </a:txBody>
                      <a:tcPr/>
                    </a:tc>
                    <a:extLst>
                      <a:ext uri="{0D108BD9-81ED-4DB2-BD59-A6C34878D82A}">
                        <a16:rowId xmlns:a16="http://schemas.microsoft.com/office/drawing/2014/main" xmlns:a14="http://schemas.microsoft.com/office/drawing/2010/main" xmlns="" val="2388465200"/>
                      </a:ext>
                    </a:extLst>
                  </a:tr>
                  <a:tr h="743713">
                    <a:tc>
                      <a:txBody>
                        <a:bodyPr/>
                        <a:lstStyle/>
                        <a:p>
                          <a:pPr algn="ctr"/>
                          <a:r>
                            <a:rPr lang="en-US" dirty="0">
                              <a:latin typeface="Footlight MT Light" pitchFamily="18" charset="0"/>
                            </a:rPr>
                            <a:t>Cauchy population</a:t>
                          </a:r>
                          <a:endParaRPr lang="en-IN" dirty="0">
                            <a:latin typeface="Footlight MT Light" pitchFamily="18" charset="0"/>
                          </a:endParaRPr>
                        </a:p>
                      </a:txBody>
                      <a:tcPr/>
                    </a:tc>
                    <a:tc>
                      <a:txBody>
                        <a:bodyPr/>
                        <a:lstStyle/>
                        <a:p>
                          <a:pPr algn="ctr"/>
                          <a:r>
                            <a:rPr lang="en-US" dirty="0">
                              <a:latin typeface="Cambria Math" pitchFamily="18" charset="0"/>
                              <a:ea typeface="Cambria Math" pitchFamily="18" charset="0"/>
                            </a:rPr>
                            <a:t>1</a:t>
                          </a:r>
                          <a:endParaRPr lang="en-IN" dirty="0">
                            <a:latin typeface="Cambria Math" pitchFamily="18" charset="0"/>
                            <a:ea typeface="Cambria Math" pitchFamily="18" charset="0"/>
                          </a:endParaRPr>
                        </a:p>
                      </a:txBody>
                      <a:tcPr/>
                    </a:tc>
                    <a:tc>
                      <a:txBody>
                        <a:bodyPr/>
                        <a:lstStyle/>
                        <a:p>
                          <a:pPr algn="ctr"/>
                          <a:r>
                            <a:rPr lang="en-US" dirty="0">
                              <a:latin typeface="Cambria Math" pitchFamily="18" charset="0"/>
                              <a:ea typeface="Cambria Math" pitchFamily="18" charset="0"/>
                            </a:rPr>
                            <a:t>0</a:t>
                          </a:r>
                          <a:endParaRPr lang="en-IN" dirty="0">
                            <a:latin typeface="Cambria Math" pitchFamily="18" charset="0"/>
                            <a:ea typeface="Cambria Math" pitchFamily="18" charset="0"/>
                          </a:endParaRPr>
                        </a:p>
                      </a:txBody>
                      <a:tcPr/>
                    </a:tc>
                    <a:tc>
                      <a:txBody>
                        <a:bodyPr/>
                        <a:lstStyle/>
                        <a:p>
                          <a:pPr algn="ctr"/>
                          <a:r>
                            <a:rPr lang="en-US" dirty="0">
                              <a:latin typeface="Cambria Math" pitchFamily="18" charset="0"/>
                              <a:ea typeface="Cambria Math" pitchFamily="18" charset="0"/>
                            </a:rPr>
                            <a:t>0</a:t>
                          </a:r>
                          <a:endParaRPr lang="en-IN" dirty="0">
                            <a:latin typeface="Cambria Math" pitchFamily="18" charset="0"/>
                            <a:ea typeface="Cambria Math" pitchFamily="18" charset="0"/>
                          </a:endParaRPr>
                        </a:p>
                      </a:txBody>
                      <a:tcPr/>
                    </a:tc>
                    <a:extLst>
                      <a:ext uri="{0D108BD9-81ED-4DB2-BD59-A6C34878D82A}">
                        <a16:rowId xmlns:a16="http://schemas.microsoft.com/office/drawing/2014/main" xmlns:a14="http://schemas.microsoft.com/office/drawing/2010/main" xmlns="" val="985230935"/>
                      </a:ext>
                    </a:extLst>
                  </a:tr>
                  <a:tr h="743713">
                    <a:tc>
                      <a:txBody>
                        <a:bodyPr/>
                        <a:lstStyle/>
                        <a:p>
                          <a:pPr algn="ctr"/>
                          <a:r>
                            <a:rPr lang="en-US" dirty="0">
                              <a:latin typeface="Footlight MT Light" pitchFamily="18" charset="0"/>
                            </a:rPr>
                            <a:t>Exponential population</a:t>
                          </a:r>
                          <a:endParaRPr lang="en-IN" dirty="0">
                            <a:latin typeface="Footlight MT Light" pitchFamily="18" charset="0"/>
                          </a:endParaRPr>
                        </a:p>
                      </a:txBody>
                      <a:tcPr/>
                    </a:tc>
                    <a:tc>
                      <a:txBody>
                        <a:bodyPr/>
                        <a:lstStyle/>
                        <a:p>
                          <a:pPr algn="ctr"/>
                          <a:r>
                            <a:rPr lang="en-US" dirty="0">
                              <a:latin typeface="Cambria Math" pitchFamily="18" charset="0"/>
                              <a:ea typeface="Cambria Math" pitchFamily="18" charset="0"/>
                            </a:rPr>
                            <a:t>1</a:t>
                          </a:r>
                          <a:endParaRPr lang="en-IN" dirty="0">
                            <a:latin typeface="Cambria Math" pitchFamily="18" charset="0"/>
                            <a:ea typeface="Cambria Math" pitchFamily="18" charset="0"/>
                          </a:endParaRPr>
                        </a:p>
                      </a:txBody>
                      <a:tcPr/>
                    </a:tc>
                    <a:tc>
                      <a:txBody>
                        <a:bodyPr/>
                        <a:lstStyle/>
                        <a:p>
                          <a:pPr algn="ctr"/>
                          <a:r>
                            <a:rPr lang="en-US" dirty="0">
                              <a:latin typeface="Cambria Math" pitchFamily="18" charset="0"/>
                              <a:ea typeface="Cambria Math" pitchFamily="18" charset="0"/>
                            </a:rPr>
                            <a:t>81</a:t>
                          </a:r>
                          <a:endParaRPr lang="en-IN" dirty="0">
                            <a:latin typeface="Cambria Math" pitchFamily="18" charset="0"/>
                            <a:ea typeface="Cambria Math" pitchFamily="18" charset="0"/>
                          </a:endParaRPr>
                        </a:p>
                      </a:txBody>
                      <a:tcPr/>
                    </a:tc>
                    <a:tc>
                      <a:txBody>
                        <a:bodyPr/>
                        <a:lstStyle/>
                        <a:p>
                          <a:pPr algn="ctr"/>
                          <a:r>
                            <a:rPr lang="en-US" dirty="0">
                              <a:latin typeface="Cambria Math" pitchFamily="18" charset="0"/>
                              <a:ea typeface="Cambria Math" pitchFamily="18" charset="0"/>
                            </a:rPr>
                            <a:t>90</a:t>
                          </a:r>
                          <a:endParaRPr lang="en-IN" dirty="0">
                            <a:latin typeface="Cambria Math" pitchFamily="18" charset="0"/>
                            <a:ea typeface="Cambria Math" pitchFamily="18" charset="0"/>
                          </a:endParaRPr>
                        </a:p>
                      </a:txBody>
                      <a:tcPr/>
                    </a:tc>
                    <a:extLst>
                      <a:ext uri="{0D108BD9-81ED-4DB2-BD59-A6C34878D82A}">
                        <a16:rowId xmlns:a16="http://schemas.microsoft.com/office/drawing/2014/main" xmlns:a14="http://schemas.microsoft.com/office/drawing/2010/main" xmlns="" val="512152063"/>
                      </a:ext>
                    </a:extLst>
                  </a:tr>
                  <a:tr h="743713">
                    <a:tc>
                      <a:txBody>
                        <a:bodyPr/>
                        <a:lstStyle/>
                        <a:p>
                          <a:pPr algn="ctr"/>
                          <a:r>
                            <a:rPr lang="en-US" dirty="0">
                              <a:latin typeface="Footlight MT Light" pitchFamily="18" charset="0"/>
                            </a:rPr>
                            <a:t>Logistic</a:t>
                          </a:r>
                        </a:p>
                        <a:p>
                          <a:pPr algn="ctr"/>
                          <a:r>
                            <a:rPr lang="en-US" dirty="0">
                              <a:latin typeface="Footlight MT Light" pitchFamily="18" charset="0"/>
                            </a:rPr>
                            <a:t>population</a:t>
                          </a:r>
                          <a:endParaRPr lang="en-IN" dirty="0">
                            <a:latin typeface="Footlight MT Light" pitchFamily="18" charset="0"/>
                          </a:endParaRPr>
                        </a:p>
                      </a:txBody>
                      <a:tcPr/>
                    </a:tc>
                    <a:tc>
                      <a:txBody>
                        <a:bodyPr/>
                        <a:lstStyle/>
                        <a:p>
                          <a:pPr algn="ctr"/>
                          <a:r>
                            <a:rPr lang="en-US" dirty="0">
                              <a:latin typeface="Cambria Math" pitchFamily="18" charset="0"/>
                              <a:ea typeface="Cambria Math" pitchFamily="18" charset="0"/>
                            </a:rPr>
                            <a:t>38</a:t>
                          </a:r>
                          <a:endParaRPr lang="en-IN" dirty="0">
                            <a:latin typeface="Cambria Math" pitchFamily="18" charset="0"/>
                            <a:ea typeface="Cambria Math" pitchFamily="18" charset="0"/>
                          </a:endParaRPr>
                        </a:p>
                      </a:txBody>
                      <a:tcPr/>
                    </a:tc>
                    <a:tc>
                      <a:txBody>
                        <a:bodyPr/>
                        <a:lstStyle/>
                        <a:p>
                          <a:pPr algn="ctr"/>
                          <a:r>
                            <a:rPr lang="en-US" dirty="0">
                              <a:latin typeface="Cambria Math" pitchFamily="18" charset="0"/>
                              <a:ea typeface="Cambria Math" pitchFamily="18" charset="0"/>
                            </a:rPr>
                            <a:t>90</a:t>
                          </a:r>
                          <a:endParaRPr lang="en-IN" dirty="0">
                            <a:latin typeface="Cambria Math" pitchFamily="18" charset="0"/>
                            <a:ea typeface="Cambria Math" pitchFamily="18" charset="0"/>
                          </a:endParaRPr>
                        </a:p>
                      </a:txBody>
                      <a:tcPr/>
                    </a:tc>
                    <a:tc>
                      <a:txBody>
                        <a:bodyPr/>
                        <a:lstStyle/>
                        <a:p>
                          <a:pPr algn="ctr"/>
                          <a:r>
                            <a:rPr lang="en-US" dirty="0">
                              <a:latin typeface="Cambria Math" pitchFamily="18" charset="0"/>
                              <a:ea typeface="Cambria Math" pitchFamily="18" charset="0"/>
                            </a:rPr>
                            <a:t>93</a:t>
                          </a:r>
                          <a:endParaRPr lang="en-IN" dirty="0">
                            <a:latin typeface="Cambria Math" pitchFamily="18" charset="0"/>
                            <a:ea typeface="Cambria Math" pitchFamily="18" charset="0"/>
                          </a:endParaRPr>
                        </a:p>
                      </a:txBody>
                      <a:tcPr/>
                    </a:tc>
                    <a:extLst>
                      <a:ext uri="{0D108BD9-81ED-4DB2-BD59-A6C34878D82A}">
                        <a16:rowId xmlns:a16="http://schemas.microsoft.com/office/drawing/2014/main" xmlns:a14="http://schemas.microsoft.com/office/drawing/2010/main" xmlns="" val="3698677048"/>
                      </a:ext>
                    </a:extLst>
                  </a:tr>
                </a:tbl>
              </a:graphicData>
            </a:graphic>
          </p:graphicFrame>
        </mc:Fallback>
      </mc:AlternateContent>
      <mc:AlternateContent xmlns:mc="http://schemas.openxmlformats.org/markup-compatibility/2006" xmlns:a14="http://schemas.microsoft.com/office/drawing/2010/main">
        <mc:Choice Requires="a14">
          <p:sp>
            <p:nvSpPr>
              <p:cNvPr id="6" name="TextBox 5"/>
              <p:cNvSpPr txBox="1"/>
              <p:nvPr/>
            </p:nvSpPr>
            <p:spPr>
              <a:xfrm>
                <a:off x="7683500" y="698500"/>
                <a:ext cx="4165600" cy="5201424"/>
              </a:xfrm>
              <a:prstGeom prst="rect">
                <a:avLst/>
              </a:prstGeom>
              <a:noFill/>
            </p:spPr>
            <p:txBody>
              <a:bodyPr wrap="square" rtlCol="0">
                <a:spAutoFit/>
              </a:bodyPr>
              <a:lstStyle/>
              <a:p>
                <a:r>
                  <a:rPr lang="en-IN" sz="2200" b="1" dirty="0">
                    <a:latin typeface="Footlight MT Light" pitchFamily="18" charset="0"/>
                  </a:rPr>
                  <a:t>Observations:</a:t>
                </a:r>
              </a:p>
              <a:p>
                <a:endParaRPr lang="en-IN" sz="2200" b="1" dirty="0">
                  <a:latin typeface="Footlight MT Light" pitchFamily="18" charset="0"/>
                </a:endParaRPr>
              </a:p>
              <a:p>
                <a:pPr marL="285750" indent="-285750">
                  <a:buFont typeface="Wingdings" pitchFamily="2" charset="2"/>
                  <a:buChar char="Ø"/>
                </a:pPr>
                <a:r>
                  <a:rPr lang="en-IN" dirty="0">
                    <a:latin typeface="Footlight MT Light" pitchFamily="18" charset="0"/>
                  </a:rPr>
                  <a:t>For samples from Normal distribution, in </a:t>
                </a:r>
                <a14:m>
                  <m:oMath xmlns:m="http://schemas.openxmlformats.org/officeDocument/2006/math">
                    <m:r>
                      <a:rPr lang="en-IN" b="0" i="1" smtClean="0">
                        <a:latin typeface="Cambria Math"/>
                      </a:rPr>
                      <m:t>92%</m:t>
                    </m:r>
                  </m:oMath>
                </a14:m>
                <a:r>
                  <a:rPr lang="en-IN" dirty="0">
                    <a:latin typeface="Footlight MT Light" pitchFamily="18" charset="0"/>
                  </a:rPr>
                  <a:t> cases, </a:t>
                </a:r>
                <a14:m>
                  <m:oMath xmlns:m="http://schemas.openxmlformats.org/officeDocument/2006/math">
                    <m:r>
                      <a:rPr lang="en-IN" b="0" i="1" smtClean="0">
                        <a:latin typeface="Cambria Math"/>
                      </a:rPr>
                      <m:t>𝑇</m:t>
                    </m:r>
                  </m:oMath>
                </a14:m>
                <a:r>
                  <a:rPr lang="en-IN" dirty="0">
                    <a:latin typeface="Footlight MT Light" pitchFamily="18" charset="0"/>
                  </a:rPr>
                  <a:t> attains normality at </a:t>
                </a:r>
                <a14:m>
                  <m:oMath xmlns:m="http://schemas.openxmlformats.org/officeDocument/2006/math">
                    <m:r>
                      <a:rPr lang="en-IN" b="0" i="1" smtClean="0">
                        <a:latin typeface="Cambria Math"/>
                      </a:rPr>
                      <m:t>𝑛</m:t>
                    </m:r>
                    <m:r>
                      <a:rPr lang="en-IN" b="0" i="1" smtClean="0">
                        <a:latin typeface="Cambria Math"/>
                      </a:rPr>
                      <m:t>=25, </m:t>
                    </m:r>
                    <m:r>
                      <a:rPr lang="en-IN" b="0" i="1" smtClean="0">
                        <a:latin typeface="Cambria Math"/>
                      </a:rPr>
                      <m:t>𝑚</m:t>
                    </m:r>
                    <m:r>
                      <a:rPr lang="en-IN" b="0" i="1" smtClean="0">
                        <a:latin typeface="Cambria Math"/>
                      </a:rPr>
                      <m:t>=30.</m:t>
                    </m:r>
                  </m:oMath>
                </a14:m>
                <a:endParaRPr lang="en-IN" dirty="0">
                  <a:latin typeface="Footlight MT Light" pitchFamily="18" charset="0"/>
                </a:endParaRPr>
              </a:p>
              <a:p>
                <a:pPr marL="285750" indent="-285750">
                  <a:buFont typeface="Wingdings" pitchFamily="2" charset="2"/>
                  <a:buChar char="Ø"/>
                </a:pPr>
                <a:endParaRPr lang="en-IN" dirty="0">
                  <a:latin typeface="Footlight MT Light" pitchFamily="18" charset="0"/>
                </a:endParaRPr>
              </a:p>
              <a:p>
                <a:pPr marL="285750" indent="-285750">
                  <a:buFont typeface="Wingdings" pitchFamily="2" charset="2"/>
                  <a:buChar char="Ø"/>
                </a:pPr>
                <a:r>
                  <a:rPr lang="en-IN" dirty="0">
                    <a:latin typeface="Footlight MT Light" pitchFamily="18" charset="0"/>
                  </a:rPr>
                  <a:t>For samples from Cauchy distribution, even for large sample sizes like </a:t>
                </a:r>
                <a14:m>
                  <m:oMath xmlns:m="http://schemas.openxmlformats.org/officeDocument/2006/math">
                    <m:r>
                      <a:rPr lang="en-IN" b="0" i="1" smtClean="0">
                        <a:latin typeface="Cambria Math"/>
                      </a:rPr>
                      <m:t>𝑛</m:t>
                    </m:r>
                    <m:r>
                      <a:rPr lang="en-IN" b="0" i="1" smtClean="0">
                        <a:latin typeface="Cambria Math"/>
                      </a:rPr>
                      <m:t>=40,</m:t>
                    </m:r>
                    <m:r>
                      <a:rPr lang="en-IN" b="0" i="1" smtClean="0">
                        <a:latin typeface="Cambria Math"/>
                      </a:rPr>
                      <m:t>𝑚</m:t>
                    </m:r>
                    <m:r>
                      <a:rPr lang="en-IN" b="0" i="1" smtClean="0">
                        <a:latin typeface="Cambria Math"/>
                      </a:rPr>
                      <m:t>=50</m:t>
                    </m:r>
                  </m:oMath>
                </a14:m>
                <a:r>
                  <a:rPr lang="en-IN" dirty="0">
                    <a:latin typeface="Footlight MT Light" pitchFamily="18" charset="0"/>
                  </a:rPr>
                  <a:t>, this percentage is about </a:t>
                </a:r>
                <a14:m>
                  <m:oMath xmlns:m="http://schemas.openxmlformats.org/officeDocument/2006/math">
                    <m:r>
                      <a:rPr lang="en-IN" b="0" i="1" smtClean="0">
                        <a:latin typeface="Cambria Math"/>
                      </a:rPr>
                      <m:t>2%</m:t>
                    </m:r>
                    <m:r>
                      <a:rPr lang="en-IN" b="0" i="0" smtClean="0">
                        <a:latin typeface="Cambria Math"/>
                      </a:rPr>
                      <m:t>.</m:t>
                    </m:r>
                  </m:oMath>
                </a14:m>
                <a:r>
                  <a:rPr lang="en-IN" dirty="0">
                    <a:latin typeface="Footlight MT Light" pitchFamily="18" charset="0"/>
                  </a:rPr>
                  <a:t> </a:t>
                </a:r>
              </a:p>
              <a:p>
                <a:endParaRPr lang="en-IN" dirty="0">
                  <a:latin typeface="Footlight MT Light" pitchFamily="18" charset="0"/>
                </a:endParaRPr>
              </a:p>
              <a:p>
                <a:pPr marL="285750" indent="-285750">
                  <a:buFont typeface="Wingdings" pitchFamily="2" charset="2"/>
                  <a:buChar char="Ø"/>
                </a:pPr>
                <a:r>
                  <a:rPr lang="en-IN" dirty="0">
                    <a:latin typeface="Footlight MT Light" pitchFamily="18" charset="0"/>
                  </a:rPr>
                  <a:t>For samples from Exponential distribution, in </a:t>
                </a:r>
                <a14:m>
                  <m:oMath xmlns:m="http://schemas.openxmlformats.org/officeDocument/2006/math">
                    <m:r>
                      <a:rPr lang="en-IN" i="1">
                        <a:latin typeface="Cambria Math"/>
                      </a:rPr>
                      <m:t>9</m:t>
                    </m:r>
                    <m:r>
                      <a:rPr lang="en-IN" b="0" i="1" smtClean="0">
                        <a:latin typeface="Cambria Math"/>
                      </a:rPr>
                      <m:t>0</m:t>
                    </m:r>
                    <m:r>
                      <a:rPr lang="en-IN" i="1">
                        <a:latin typeface="Cambria Math"/>
                      </a:rPr>
                      <m:t>%</m:t>
                    </m:r>
                  </m:oMath>
                </a14:m>
                <a:r>
                  <a:rPr lang="en-IN" dirty="0">
                    <a:latin typeface="Footlight MT Light" pitchFamily="18" charset="0"/>
                  </a:rPr>
                  <a:t> cases, </a:t>
                </a:r>
                <a14:m>
                  <m:oMath xmlns:m="http://schemas.openxmlformats.org/officeDocument/2006/math">
                    <m:r>
                      <a:rPr lang="en-IN" i="1">
                        <a:latin typeface="Cambria Math"/>
                      </a:rPr>
                      <m:t>𝑇</m:t>
                    </m:r>
                  </m:oMath>
                </a14:m>
                <a:r>
                  <a:rPr lang="en-IN" dirty="0">
                    <a:latin typeface="Footlight MT Light" pitchFamily="18" charset="0"/>
                  </a:rPr>
                  <a:t> attains normality at </a:t>
                </a:r>
                <a14:m>
                  <m:oMath xmlns:m="http://schemas.openxmlformats.org/officeDocument/2006/math">
                    <m:r>
                      <a:rPr lang="en-IN" i="1">
                        <a:latin typeface="Cambria Math"/>
                      </a:rPr>
                      <m:t>𝑛</m:t>
                    </m:r>
                    <m:r>
                      <a:rPr lang="en-IN" i="1">
                        <a:latin typeface="Cambria Math"/>
                      </a:rPr>
                      <m:t>=25, </m:t>
                    </m:r>
                    <m:r>
                      <a:rPr lang="en-IN" i="1">
                        <a:latin typeface="Cambria Math"/>
                      </a:rPr>
                      <m:t>𝑚</m:t>
                    </m:r>
                    <m:r>
                      <a:rPr lang="en-IN" i="1">
                        <a:latin typeface="Cambria Math"/>
                      </a:rPr>
                      <m:t>=30.</m:t>
                    </m:r>
                  </m:oMath>
                </a14:m>
                <a:endParaRPr lang="en-IN" dirty="0">
                  <a:latin typeface="Footlight MT Light" pitchFamily="18" charset="0"/>
                </a:endParaRPr>
              </a:p>
              <a:p>
                <a:pPr marL="285750" indent="-285750">
                  <a:buFont typeface="Wingdings" pitchFamily="2" charset="2"/>
                  <a:buChar char="Ø"/>
                </a:pPr>
                <a:endParaRPr lang="en-IN" dirty="0">
                  <a:latin typeface="Footlight MT Light" pitchFamily="18" charset="0"/>
                </a:endParaRPr>
              </a:p>
              <a:p>
                <a:pPr marL="285750" indent="-285750">
                  <a:buFont typeface="Wingdings" pitchFamily="2" charset="2"/>
                  <a:buChar char="Ø"/>
                </a:pPr>
                <a:r>
                  <a:rPr lang="en-IN" dirty="0">
                    <a:latin typeface="Footlight MT Light" pitchFamily="18" charset="0"/>
                  </a:rPr>
                  <a:t>For samples from Logistic distribution, in </a:t>
                </a:r>
                <a14:m>
                  <m:oMath xmlns:m="http://schemas.openxmlformats.org/officeDocument/2006/math">
                    <m:r>
                      <a:rPr lang="en-IN" i="1">
                        <a:latin typeface="Cambria Math"/>
                      </a:rPr>
                      <m:t>9</m:t>
                    </m:r>
                    <m:r>
                      <a:rPr lang="en-IN" b="0" i="1" smtClean="0">
                        <a:latin typeface="Cambria Math"/>
                      </a:rPr>
                      <m:t>3</m:t>
                    </m:r>
                    <m:r>
                      <a:rPr lang="en-IN" i="1">
                        <a:latin typeface="Cambria Math"/>
                      </a:rPr>
                      <m:t>%</m:t>
                    </m:r>
                  </m:oMath>
                </a14:m>
                <a:r>
                  <a:rPr lang="en-IN" dirty="0">
                    <a:latin typeface="Footlight MT Light" pitchFamily="18" charset="0"/>
                  </a:rPr>
                  <a:t> cases, </a:t>
                </a:r>
                <a14:m>
                  <m:oMath xmlns:m="http://schemas.openxmlformats.org/officeDocument/2006/math">
                    <m:r>
                      <a:rPr lang="en-IN" i="1">
                        <a:latin typeface="Cambria Math"/>
                      </a:rPr>
                      <m:t>𝑇</m:t>
                    </m:r>
                  </m:oMath>
                </a14:m>
                <a:r>
                  <a:rPr lang="en-IN" dirty="0">
                    <a:latin typeface="Footlight MT Light" pitchFamily="18" charset="0"/>
                  </a:rPr>
                  <a:t> attains normality at </a:t>
                </a:r>
                <a14:m>
                  <m:oMath xmlns:m="http://schemas.openxmlformats.org/officeDocument/2006/math">
                    <m:r>
                      <a:rPr lang="en-IN" i="1">
                        <a:latin typeface="Cambria Math"/>
                      </a:rPr>
                      <m:t>𝑛</m:t>
                    </m:r>
                    <m:r>
                      <a:rPr lang="en-IN" i="1">
                        <a:latin typeface="Cambria Math"/>
                      </a:rPr>
                      <m:t>=25, </m:t>
                    </m:r>
                    <m:r>
                      <a:rPr lang="en-IN" i="1">
                        <a:latin typeface="Cambria Math"/>
                      </a:rPr>
                      <m:t>𝑚</m:t>
                    </m:r>
                    <m:r>
                      <a:rPr lang="en-IN" i="1">
                        <a:latin typeface="Cambria Math"/>
                      </a:rPr>
                      <m:t>=30.</m:t>
                    </m:r>
                  </m:oMath>
                </a14:m>
                <a:endParaRPr lang="en-IN" dirty="0">
                  <a:latin typeface="Footlight MT Light"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7683500" y="698500"/>
                <a:ext cx="4165600" cy="5201424"/>
              </a:xfrm>
              <a:prstGeom prst="rect">
                <a:avLst/>
              </a:prstGeom>
              <a:blipFill rotWithShape="1">
                <a:blip r:embed="rId3"/>
                <a:stretch>
                  <a:fillRect l="-1754" t="-821" r="-439" b="-938"/>
                </a:stretch>
              </a:blipFill>
            </p:spPr>
            <p:txBody>
              <a:bodyPr/>
              <a:lstStyle/>
              <a:p>
                <a:r>
                  <a:rPr lang="en-IN">
                    <a:noFill/>
                  </a:rPr>
                  <a:t> </a:t>
                </a:r>
              </a:p>
            </p:txBody>
          </p:sp>
        </mc:Fallback>
      </mc:AlternateContent>
    </p:spTree>
    <p:extLst>
      <p:ext uri="{BB962C8B-B14F-4D97-AF65-F5344CB8AC3E}">
        <p14:creationId xmlns:p14="http://schemas.microsoft.com/office/powerpoint/2010/main" val="1934461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atin typeface="Algerian" pitchFamily="82" charset="0"/>
              </a:rPr>
              <a:t>SIZE OF THE TEST</a:t>
            </a:r>
          </a:p>
        </p:txBody>
      </p:sp>
    </p:spTree>
    <p:extLst>
      <p:ext uri="{BB962C8B-B14F-4D97-AF65-F5344CB8AC3E}">
        <p14:creationId xmlns:p14="http://schemas.microsoft.com/office/powerpoint/2010/main" val="2307828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14754" y="1122239"/>
                <a:ext cx="10515600" cy="5090991"/>
              </a:xfrm>
            </p:spPr>
            <p:txBody>
              <a:bodyPr/>
              <a:lstStyle/>
              <a:p>
                <a:r>
                  <a:rPr lang="en-IN" sz="2400" dirty="0">
                    <a:latin typeface="Footlight MT Light" panose="0204060206030A020304" pitchFamily="18" charset="0"/>
                  </a:rPr>
                  <a:t>Appropriate test statistic:</a:t>
                </a:r>
              </a:p>
              <a:p>
                <a:pPr marL="0" indent="0" algn="ctr">
                  <a:buNone/>
                </a:pPr>
                <a14:m>
                  <m:oMathPara xmlns:m="http://schemas.openxmlformats.org/officeDocument/2006/math">
                    <m:oMathParaPr>
                      <m:jc m:val="centerGroup"/>
                    </m:oMathParaPr>
                    <m:oMath xmlns:m="http://schemas.openxmlformats.org/officeDocument/2006/math">
                      <m:r>
                        <a:rPr lang="en-IN" sz="2400" i="1">
                          <a:latin typeface="Cambria Math"/>
                        </a:rPr>
                        <m:t>𝑊</m:t>
                      </m:r>
                      <m:r>
                        <a:rPr lang="en-IN" sz="2400" i="1">
                          <a:latin typeface="Cambria Math"/>
                        </a:rPr>
                        <m:t>=</m:t>
                      </m:r>
                      <m:nary>
                        <m:naryPr>
                          <m:chr m:val="∑"/>
                          <m:ctrlPr>
                            <a:rPr lang="en-IN" sz="2400" i="1">
                              <a:latin typeface="Cambria Math" panose="02040503050406030204" pitchFamily="18" charset="0"/>
                            </a:rPr>
                          </m:ctrlPr>
                        </m:naryPr>
                        <m:sub>
                          <m:r>
                            <m:rPr>
                              <m:brk m:alnAt="23"/>
                            </m:rPr>
                            <a:rPr lang="en-IN" sz="2400" i="1">
                              <a:latin typeface="Cambria Math"/>
                            </a:rPr>
                            <m:t>𝑖</m:t>
                          </m:r>
                          <m:r>
                            <a:rPr lang="en-IN" sz="2400" i="1">
                              <a:latin typeface="Cambria Math"/>
                            </a:rPr>
                            <m:t>=1</m:t>
                          </m:r>
                        </m:sub>
                        <m:sup>
                          <m:r>
                            <a:rPr lang="en-IN" sz="2400" i="1">
                              <a:latin typeface="Cambria Math"/>
                            </a:rPr>
                            <m:t>𝑛</m:t>
                          </m:r>
                        </m:sup>
                        <m:e>
                          <m:sSub>
                            <m:sSubPr>
                              <m:ctrlPr>
                                <a:rPr lang="en-IN" sz="2400" i="1">
                                  <a:latin typeface="Cambria Math" panose="02040503050406030204" pitchFamily="18" charset="0"/>
                                </a:rPr>
                              </m:ctrlPr>
                            </m:sSubPr>
                            <m:e>
                              <m:r>
                                <a:rPr lang="en-IN" sz="2400" i="1">
                                  <a:latin typeface="Cambria Math"/>
                                </a:rPr>
                                <m:t>𝑅</m:t>
                              </m:r>
                            </m:e>
                            <m:sub>
                              <m:r>
                                <a:rPr lang="en-IN" sz="2400" i="1">
                                  <a:latin typeface="Cambria Math"/>
                                </a:rPr>
                                <m:t>𝑖</m:t>
                              </m:r>
                            </m:sub>
                          </m:sSub>
                        </m:e>
                      </m:nary>
                    </m:oMath>
                  </m:oMathPara>
                </a14:m>
                <a:endParaRPr lang="en-IN" sz="2400" dirty="0">
                  <a:latin typeface="Footlight MT Light" panose="0204060206030A020304" pitchFamily="18" charset="0"/>
                </a:endParaRPr>
              </a:p>
              <a:p>
                <a:pPr marL="0" indent="0" algn="ctr">
                  <a:buNone/>
                </a:pPr>
                <a:endParaRPr lang="en-IN" sz="2400" dirty="0">
                  <a:latin typeface="Footlight MT Light" panose="0204060206030A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IN" sz="2400" i="1">
                          <a:latin typeface="Cambria Math"/>
                        </a:rPr>
                        <m:t>𝑈</m:t>
                      </m:r>
                      <m:r>
                        <a:rPr lang="en-IN" sz="2400" i="1">
                          <a:latin typeface="Cambria Math"/>
                        </a:rPr>
                        <m:t>=</m:t>
                      </m:r>
                      <m:nary>
                        <m:naryPr>
                          <m:chr m:val="∑"/>
                          <m:ctrlPr>
                            <a:rPr lang="en-IN" sz="2400" i="1">
                              <a:latin typeface="Cambria Math" panose="02040503050406030204" pitchFamily="18" charset="0"/>
                            </a:rPr>
                          </m:ctrlPr>
                        </m:naryPr>
                        <m:sub>
                          <m:r>
                            <m:rPr>
                              <m:brk m:alnAt="23"/>
                            </m:rPr>
                            <a:rPr lang="en-IN" sz="2400" i="1">
                              <a:latin typeface="Cambria Math"/>
                            </a:rPr>
                            <m:t>𝑖</m:t>
                          </m:r>
                          <m:r>
                            <a:rPr lang="en-IN" sz="2400" i="1">
                              <a:latin typeface="Cambria Math"/>
                            </a:rPr>
                            <m:t>=1</m:t>
                          </m:r>
                        </m:sub>
                        <m:sup>
                          <m:r>
                            <a:rPr lang="en-IN" sz="2400" i="1">
                              <a:latin typeface="Cambria Math"/>
                            </a:rPr>
                            <m:t>𝑛</m:t>
                          </m:r>
                        </m:sup>
                        <m:e>
                          <m:nary>
                            <m:naryPr>
                              <m:chr m:val="∑"/>
                              <m:ctrlPr>
                                <a:rPr lang="en-IN" sz="2400" i="1">
                                  <a:latin typeface="Cambria Math" panose="02040503050406030204" pitchFamily="18" charset="0"/>
                                </a:rPr>
                              </m:ctrlPr>
                            </m:naryPr>
                            <m:sub>
                              <m:r>
                                <m:rPr>
                                  <m:brk m:alnAt="23"/>
                                </m:rPr>
                                <a:rPr lang="en-IN" sz="2400" i="1">
                                  <a:latin typeface="Cambria Math"/>
                                </a:rPr>
                                <m:t>𝑗</m:t>
                              </m:r>
                              <m:r>
                                <a:rPr lang="en-IN" sz="2400" i="1">
                                  <a:latin typeface="Cambria Math"/>
                                </a:rPr>
                                <m:t>=1</m:t>
                              </m:r>
                            </m:sub>
                            <m:sup>
                              <m:r>
                                <a:rPr lang="en-IN" sz="2400" i="1">
                                  <a:latin typeface="Cambria Math"/>
                                </a:rPr>
                                <m:t>𝑚</m:t>
                              </m:r>
                            </m:sup>
                            <m:e>
                              <m:r>
                                <a:rPr lang="en-IN" sz="2400" i="1">
                                  <a:latin typeface="Cambria Math"/>
                                </a:rPr>
                                <m:t>𝐼</m:t>
                              </m:r>
                              <m:r>
                                <a:rPr lang="en-IN" sz="2400" i="1">
                                  <a:latin typeface="Cambria Math"/>
                                </a:rPr>
                                <m:t>(</m:t>
                              </m:r>
                              <m:sSub>
                                <m:sSubPr>
                                  <m:ctrlPr>
                                    <a:rPr lang="en-IN" sz="2400" i="1">
                                      <a:latin typeface="Cambria Math" panose="02040503050406030204" pitchFamily="18" charset="0"/>
                                    </a:rPr>
                                  </m:ctrlPr>
                                </m:sSubPr>
                                <m:e>
                                  <m:r>
                                    <a:rPr lang="en-IN" sz="2400" i="1">
                                      <a:latin typeface="Cambria Math"/>
                                    </a:rPr>
                                    <m:t>𝑋</m:t>
                                  </m:r>
                                </m:e>
                                <m:sub>
                                  <m:r>
                                    <a:rPr lang="en-IN" sz="2400" i="1">
                                      <a:latin typeface="Cambria Math"/>
                                    </a:rPr>
                                    <m:t>𝑖</m:t>
                                  </m:r>
                                </m:sub>
                              </m:sSub>
                              <m:r>
                                <a:rPr lang="en-IN" sz="2400" i="1">
                                  <a:latin typeface="Cambria Math"/>
                                </a:rPr>
                                <m:t>&gt;</m:t>
                              </m:r>
                              <m:sSub>
                                <m:sSubPr>
                                  <m:ctrlPr>
                                    <a:rPr lang="en-IN" sz="2400" i="1">
                                      <a:latin typeface="Cambria Math" panose="02040503050406030204" pitchFamily="18" charset="0"/>
                                    </a:rPr>
                                  </m:ctrlPr>
                                </m:sSubPr>
                                <m:e>
                                  <m:r>
                                    <a:rPr lang="en-IN" sz="2400" i="1">
                                      <a:latin typeface="Cambria Math"/>
                                    </a:rPr>
                                    <m:t>𝑌</m:t>
                                  </m:r>
                                </m:e>
                                <m:sub>
                                  <m:r>
                                    <a:rPr lang="en-IN" sz="2400" i="1">
                                      <a:latin typeface="Cambria Math"/>
                                    </a:rPr>
                                    <m:t>𝑗</m:t>
                                  </m:r>
                                </m:sub>
                              </m:sSub>
                              <m:r>
                                <a:rPr lang="en-IN" sz="2400" i="1">
                                  <a:latin typeface="Cambria Math"/>
                                </a:rPr>
                                <m:t>)</m:t>
                              </m:r>
                            </m:e>
                          </m:nary>
                        </m:e>
                      </m:nary>
                    </m:oMath>
                  </m:oMathPara>
                </a14:m>
                <a:endParaRPr lang="en-IN" sz="2400" dirty="0">
                  <a:latin typeface="Footlight MT Light" panose="0204060206030A020304" pitchFamily="18" charset="0"/>
                </a:endParaRPr>
              </a:p>
              <a:p>
                <a:r>
                  <a:rPr lang="en-IN" sz="2400" dirty="0">
                    <a:latin typeface="Footlight MT Light" panose="0204060206030A020304" pitchFamily="18" charset="0"/>
                  </a:rPr>
                  <a:t>We are going to use the 2</a:t>
                </a:r>
                <a:r>
                  <a:rPr lang="en-IN" sz="2400" baseline="30000" dirty="0">
                    <a:latin typeface="Footlight MT Light" panose="0204060206030A020304" pitchFamily="18" charset="0"/>
                  </a:rPr>
                  <a:t>nd</a:t>
                </a:r>
                <a:r>
                  <a:rPr lang="en-IN" sz="2400" dirty="0">
                    <a:latin typeface="Footlight MT Light" panose="0204060206030A020304" pitchFamily="18" charset="0"/>
                  </a:rPr>
                  <a:t> one (W is a linear shift of U).</a:t>
                </a:r>
              </a:p>
              <a:p>
                <a:r>
                  <a:rPr lang="en-IN" sz="2400" dirty="0">
                    <a:latin typeface="Footlight MT Light" panose="0204060206030A020304" pitchFamily="18" charset="0"/>
                  </a:rPr>
                  <a:t>We reject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a:rPr>
                          <m:t>𝐻</m:t>
                        </m:r>
                      </m:e>
                      <m:sub>
                        <m:r>
                          <a:rPr lang="en-IN" sz="2400" b="0" i="1" smtClean="0">
                            <a:latin typeface="Cambria Math"/>
                          </a:rPr>
                          <m:t>0</m:t>
                        </m:r>
                      </m:sub>
                    </m:sSub>
                    <m:r>
                      <a:rPr lang="en-IN" sz="2400" b="0" i="1" smtClean="0">
                        <a:latin typeface="Cambria Math"/>
                      </a:rPr>
                      <m:t> </m:t>
                    </m:r>
                  </m:oMath>
                </a14:m>
                <a:r>
                  <a:rPr lang="en-IN" sz="2400" dirty="0">
                    <a:latin typeface="Footlight MT Light" panose="0204060206030A020304" pitchFamily="18" charset="0"/>
                  </a:rPr>
                  <a:t>in favour of</a:t>
                </a:r>
              </a:p>
              <a:p>
                <a:pPr lvl="1">
                  <a:buFont typeface="Wingdings" pitchFamily="2" charset="2"/>
                  <a:buChar char="§"/>
                </a:pP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a:rPr>
                          <m:t>𝐻</m:t>
                        </m:r>
                      </m:e>
                      <m:sub>
                        <m:r>
                          <a:rPr lang="en-IN" sz="2400" b="0" i="1" smtClean="0">
                            <a:latin typeface="Cambria Math"/>
                          </a:rPr>
                          <m:t>1</m:t>
                        </m:r>
                      </m:sub>
                    </m:sSub>
                  </m:oMath>
                </a14:m>
                <a:r>
                  <a:rPr lang="en-IN" sz="2400" dirty="0">
                    <a:latin typeface="Footlight MT Light" panose="0204060206030A020304" pitchFamily="18" charset="0"/>
                  </a:rPr>
                  <a:t>, if observed value of </a:t>
                </a:r>
                <a14:m>
                  <m:oMath xmlns:m="http://schemas.openxmlformats.org/officeDocument/2006/math">
                    <m:r>
                      <a:rPr lang="en-IN" sz="2400" b="0" i="1" smtClean="0">
                        <a:latin typeface="Cambria Math"/>
                      </a:rPr>
                      <m:t>𝑈</m:t>
                    </m:r>
                    <m:r>
                      <a:rPr lang="en-IN" sz="2400" b="0" i="1" smtClean="0">
                        <a:latin typeface="Cambria Math"/>
                      </a:rPr>
                      <m:t> </m:t>
                    </m:r>
                  </m:oMath>
                </a14:m>
                <a:r>
                  <a:rPr lang="en-IN" sz="2400" dirty="0">
                    <a:latin typeface="Footlight MT Light" panose="0204060206030A020304" pitchFamily="18" charset="0"/>
                  </a:rPr>
                  <a:t>is too small.</a:t>
                </a:r>
              </a:p>
              <a:p>
                <a:pPr lvl="1">
                  <a:buFont typeface="Wingdings" pitchFamily="2" charset="2"/>
                  <a:buChar char="§"/>
                </a:pPr>
                <a14:m>
                  <m:oMath xmlns:m="http://schemas.openxmlformats.org/officeDocument/2006/math">
                    <m:sSub>
                      <m:sSubPr>
                        <m:ctrlPr>
                          <a:rPr lang="en-IN" sz="2400" i="1">
                            <a:latin typeface="Cambria Math" panose="02040503050406030204" pitchFamily="18" charset="0"/>
                          </a:rPr>
                        </m:ctrlPr>
                      </m:sSubPr>
                      <m:e>
                        <m:r>
                          <a:rPr lang="en-IN" sz="2400" i="1">
                            <a:latin typeface="Cambria Math"/>
                          </a:rPr>
                          <m:t>𝐻</m:t>
                        </m:r>
                      </m:e>
                      <m:sub>
                        <m:r>
                          <a:rPr lang="en-IN" sz="2400" b="0" i="1" smtClean="0">
                            <a:latin typeface="Cambria Math"/>
                          </a:rPr>
                          <m:t>2</m:t>
                        </m:r>
                      </m:sub>
                    </m:sSub>
                  </m:oMath>
                </a14:m>
                <a:r>
                  <a:rPr lang="en-IN" sz="2400" dirty="0">
                    <a:latin typeface="Footlight MT Light" panose="0204060206030A020304" pitchFamily="18" charset="0"/>
                  </a:rPr>
                  <a:t>, if observed value of </a:t>
                </a:r>
                <a14:m>
                  <m:oMath xmlns:m="http://schemas.openxmlformats.org/officeDocument/2006/math">
                    <m:r>
                      <a:rPr lang="en-IN" sz="2400" i="1">
                        <a:latin typeface="Cambria Math"/>
                      </a:rPr>
                      <m:t>𝑈</m:t>
                    </m:r>
                    <m:r>
                      <a:rPr lang="en-IN" sz="2400" i="1">
                        <a:latin typeface="Cambria Math"/>
                      </a:rPr>
                      <m:t> </m:t>
                    </m:r>
                  </m:oMath>
                </a14:m>
                <a:r>
                  <a:rPr lang="en-IN" sz="2400" dirty="0">
                    <a:latin typeface="Footlight MT Light" panose="0204060206030A020304" pitchFamily="18" charset="0"/>
                  </a:rPr>
                  <a:t>is too large</a:t>
                </a:r>
              </a:p>
              <a:p>
                <a:pPr lvl="1">
                  <a:buFont typeface="Wingdings" pitchFamily="2" charset="2"/>
                  <a:buChar char="§"/>
                </a:pP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a:rPr>
                          <m:t>𝐻</m:t>
                        </m:r>
                      </m:e>
                      <m:sub>
                        <m:r>
                          <a:rPr lang="en-IN" sz="2400" b="0" i="1" smtClean="0">
                            <a:latin typeface="Cambria Math"/>
                          </a:rPr>
                          <m:t>3</m:t>
                        </m:r>
                      </m:sub>
                    </m:sSub>
                  </m:oMath>
                </a14:m>
                <a:r>
                  <a:rPr lang="en-IN" sz="2400" dirty="0">
                    <a:latin typeface="Footlight MT Light" panose="0204060206030A020304" pitchFamily="18" charset="0"/>
                  </a:rPr>
                  <a:t>, if observed value of </a:t>
                </a:r>
                <a14:m>
                  <m:oMath xmlns:m="http://schemas.openxmlformats.org/officeDocument/2006/math">
                    <m:r>
                      <a:rPr lang="en-IN" sz="2400" i="1">
                        <a:latin typeface="Cambria Math"/>
                      </a:rPr>
                      <m:t>𝑈</m:t>
                    </m:r>
                    <m:r>
                      <a:rPr lang="en-IN" sz="2400" i="1">
                        <a:latin typeface="Cambria Math"/>
                      </a:rPr>
                      <m:t> </m:t>
                    </m:r>
                  </m:oMath>
                </a14:m>
                <a:r>
                  <a:rPr lang="en-IN" sz="2400" dirty="0">
                    <a:latin typeface="Footlight MT Light" panose="0204060206030A020304" pitchFamily="18" charset="0"/>
                  </a:rPr>
                  <a:t>is too small or too large</a:t>
                </a:r>
              </a:p>
              <a:p>
                <a:pPr lvl="1">
                  <a:buFont typeface="Wingdings" pitchFamily="2" charset="2"/>
                  <a:buChar char="§"/>
                </a:pPr>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14754" y="1122239"/>
                <a:ext cx="10515600" cy="5090991"/>
              </a:xfrm>
              <a:blipFill>
                <a:blip r:embed="rId2"/>
                <a:stretch>
                  <a:fillRect t="-1078"/>
                </a:stretch>
              </a:blipFill>
            </p:spPr>
            <p:txBody>
              <a:bodyPr/>
              <a:lstStyle/>
              <a:p>
                <a:r>
                  <a:rPr lang="en-IN">
                    <a:noFill/>
                  </a:rPr>
                  <a:t> </a:t>
                </a:r>
              </a:p>
            </p:txBody>
          </p:sp>
        </mc:Fallback>
      </mc:AlternateContent>
      <p:sp>
        <p:nvSpPr>
          <p:cNvPr id="2" name="Title 1"/>
          <p:cNvSpPr>
            <a:spLocks noGrp="1"/>
          </p:cNvSpPr>
          <p:nvPr>
            <p:ph type="title"/>
          </p:nvPr>
        </p:nvSpPr>
        <p:spPr>
          <a:xfrm>
            <a:off x="756138" y="177557"/>
            <a:ext cx="10515600" cy="1111982"/>
          </a:xfrm>
        </p:spPr>
        <p:txBody>
          <a:bodyPr/>
          <a:lstStyle/>
          <a:p>
            <a:r>
              <a:rPr lang="en-IN" dirty="0">
                <a:latin typeface="Rockwell" panose="02060603020205020403" pitchFamily="18" charset="0"/>
              </a:rPr>
              <a:t>INTRODUCTION</a:t>
            </a:r>
          </a:p>
        </p:txBody>
      </p:sp>
    </p:spTree>
    <p:extLst>
      <p:ext uri="{BB962C8B-B14F-4D97-AF65-F5344CB8AC3E}">
        <p14:creationId xmlns:p14="http://schemas.microsoft.com/office/powerpoint/2010/main" val="9004983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8C9112-4DD8-4389-9A3F-706216FF3057}"/>
                  </a:ext>
                </a:extLst>
              </p:cNvPr>
              <p:cNvSpPr>
                <a:spLocks noGrp="1"/>
              </p:cNvSpPr>
              <p:nvPr>
                <p:ph idx="1"/>
              </p:nvPr>
            </p:nvSpPr>
            <p:spPr>
              <a:xfrm>
                <a:off x="873369" y="1728150"/>
                <a:ext cx="10515600" cy="4351338"/>
              </a:xfrm>
            </p:spPr>
            <p:txBody>
              <a:bodyPr>
                <a:normAutofit/>
              </a:bodyPr>
              <a:lstStyle/>
              <a:p>
                <a:pPr>
                  <a:lnSpc>
                    <a:spcPct val="100000"/>
                  </a:lnSpc>
                </a:pPr>
                <a:r>
                  <a:rPr lang="en-IN" sz="2400" dirty="0">
                    <a:latin typeface="Footlight MT Light" pitchFamily="18" charset="0"/>
                  </a:rPr>
                  <a:t>Here, we try to estimate size of the test and check(graphically) whether it asymptotically attains its level or not.</a:t>
                </a:r>
              </a:p>
              <a:p>
                <a:pPr>
                  <a:lnSpc>
                    <a:spcPct val="100000"/>
                  </a:lnSpc>
                </a:pPr>
                <a:r>
                  <a:rPr lang="en-IN" sz="2400" dirty="0">
                    <a:latin typeface="Footlight MT Light" pitchFamily="18" charset="0"/>
                  </a:rPr>
                  <a:t>For that, we draw samples of different sizes from the </a:t>
                </a:r>
                <a14:m>
                  <m:oMath xmlns:m="http://schemas.openxmlformats.org/officeDocument/2006/math">
                    <m:r>
                      <a:rPr lang="en-IN" sz="2400" b="0" i="1" smtClean="0">
                        <a:latin typeface="Cambria Math"/>
                      </a:rPr>
                      <m:t>4</m:t>
                    </m:r>
                  </m:oMath>
                </a14:m>
                <a:r>
                  <a:rPr lang="en-IN" sz="2400" dirty="0">
                    <a:latin typeface="Footlight MT Light" pitchFamily="18" charset="0"/>
                  </a:rPr>
                  <a:t> distributions 10000 times, and test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a:rPr>
                          <m:t>𝐻</m:t>
                        </m:r>
                      </m:e>
                      <m:sub>
                        <m:r>
                          <a:rPr lang="en-IN" sz="2400" b="0" i="1" smtClean="0">
                            <a:latin typeface="Cambria Math"/>
                          </a:rPr>
                          <m:t>0</m:t>
                        </m:r>
                      </m:sub>
                    </m:sSub>
                  </m:oMath>
                </a14:m>
                <a:r>
                  <a:rPr lang="en-IN" sz="2400" dirty="0">
                    <a:latin typeface="Footlight MT Light" pitchFamily="18" charset="0"/>
                  </a:rPr>
                  <a:t> against all </a:t>
                </a:r>
                <a14:m>
                  <m:oMath xmlns:m="http://schemas.openxmlformats.org/officeDocument/2006/math">
                    <m:r>
                      <a:rPr lang="en-IN" sz="2400" b="0" i="1" smtClean="0">
                        <a:latin typeface="Cambria Math"/>
                      </a:rPr>
                      <m:t>3 </m:t>
                    </m:r>
                  </m:oMath>
                </a14:m>
                <a:r>
                  <a:rPr lang="en-IN" sz="2400" dirty="0">
                    <a:latin typeface="Footlight MT Light" pitchFamily="18" charset="0"/>
                  </a:rPr>
                  <a:t>alternatives fixing the level.</a:t>
                </a:r>
              </a:p>
              <a:p>
                <a:pPr>
                  <a:lnSpc>
                    <a:spcPct val="100000"/>
                  </a:lnSpc>
                </a:pPr>
                <a:r>
                  <a:rPr lang="en-IN" sz="2400" dirty="0">
                    <a:latin typeface="Footlight MT Light" pitchFamily="18" charset="0"/>
                  </a:rPr>
                  <a:t>We estimate size of the test by the proportion of cases where test is rejected under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a:rPr>
                          <m:t>𝐻</m:t>
                        </m:r>
                      </m:e>
                      <m:sub>
                        <m:r>
                          <a:rPr lang="en-IN" sz="2400" b="0" i="1" smtClean="0">
                            <a:latin typeface="Cambria Math"/>
                          </a:rPr>
                          <m:t>0</m:t>
                        </m:r>
                      </m:sub>
                    </m:sSub>
                    <m:r>
                      <a:rPr lang="en-IN" sz="2400" b="0" i="1" smtClean="0">
                        <a:latin typeface="Cambria Math"/>
                      </a:rPr>
                      <m:t>:</m:t>
                    </m:r>
                    <m:r>
                      <a:rPr lang="en-IN" sz="2400" b="0" i="1" smtClean="0">
                        <a:latin typeface="Cambria Math"/>
                      </a:rPr>
                      <m:t>𝜃</m:t>
                    </m:r>
                    <m:r>
                      <a:rPr lang="en-IN" sz="2400" b="0" i="1" smtClean="0">
                        <a:latin typeface="Cambria Math"/>
                      </a:rPr>
                      <m:t>=0</m:t>
                    </m:r>
                  </m:oMath>
                </a14:m>
                <a:endParaRPr lang="en-IN" sz="2400" dirty="0">
                  <a:latin typeface="Footlight MT Light" pitchFamily="18" charset="0"/>
                </a:endParaRPr>
              </a:p>
              <a:p>
                <a:pPr>
                  <a:lnSpc>
                    <a:spcPct val="100000"/>
                  </a:lnSpc>
                </a:pPr>
                <a:r>
                  <a:rPr lang="en-IN" sz="2400" dirty="0">
                    <a:latin typeface="Footlight MT Light" pitchFamily="18" charset="0"/>
                  </a:rPr>
                  <a:t>We increase the total sample size and plot the estimated sizes against the total sample sizes, and check whether they approach to the fixed level.</a:t>
                </a:r>
              </a:p>
            </p:txBody>
          </p:sp>
        </mc:Choice>
        <mc:Fallback xmlns="">
          <p:sp>
            <p:nvSpPr>
              <p:cNvPr id="3" name="Content Placeholder 2">
                <a:extLst>
                  <a:ext uri="{FF2B5EF4-FFF2-40B4-BE49-F238E27FC236}">
                    <a16:creationId xmlns="" xmlns:a16="http://schemas.microsoft.com/office/drawing/2014/main" id="{338C9112-4DD8-4389-9A3F-706216FF3057}"/>
                  </a:ext>
                </a:extLst>
              </p:cNvPr>
              <p:cNvSpPr>
                <a:spLocks noGrp="1" noRot="1" noChangeAspect="1" noMove="1" noResize="1" noEditPoints="1" noAdjustHandles="1" noChangeArrowheads="1" noChangeShapeType="1" noTextEdit="1"/>
              </p:cNvSpPr>
              <p:nvPr>
                <p:ph idx="1"/>
              </p:nvPr>
            </p:nvSpPr>
            <p:spPr>
              <a:xfrm>
                <a:off x="873369" y="1728150"/>
                <a:ext cx="10515600" cy="4351338"/>
              </a:xfrm>
              <a:blipFill rotWithShape="1">
                <a:blip r:embed="rId2"/>
                <a:stretch>
                  <a:fillRect t="-1261"/>
                </a:stretch>
              </a:blipFill>
            </p:spPr>
            <p:txBody>
              <a:bodyPr/>
              <a:lstStyle/>
              <a:p>
                <a:r>
                  <a:rPr lang="en-IN">
                    <a:noFill/>
                  </a:rPr>
                  <a:t> </a:t>
                </a:r>
              </a:p>
            </p:txBody>
          </p:sp>
        </mc:Fallback>
      </mc:AlternateContent>
      <p:sp>
        <p:nvSpPr>
          <p:cNvPr id="2" name="Title 1">
            <a:extLst>
              <a:ext uri="{FF2B5EF4-FFF2-40B4-BE49-F238E27FC236}">
                <a16:creationId xmlns:a16="http://schemas.microsoft.com/office/drawing/2014/main" id="{1CE540AF-F91E-4CD4-BAE9-39B4837866CF}"/>
              </a:ext>
            </a:extLst>
          </p:cNvPr>
          <p:cNvSpPr>
            <a:spLocks noGrp="1"/>
          </p:cNvSpPr>
          <p:nvPr>
            <p:ph type="title"/>
          </p:nvPr>
        </p:nvSpPr>
        <p:spPr>
          <a:xfrm>
            <a:off x="838200" y="470633"/>
            <a:ext cx="10515600" cy="1325563"/>
          </a:xfrm>
        </p:spPr>
        <p:txBody>
          <a:bodyPr>
            <a:normAutofit fontScale="90000"/>
          </a:bodyPr>
          <a:lstStyle/>
          <a:p>
            <a:r>
              <a:rPr lang="en-US" dirty="0">
                <a:effectLst>
                  <a:outerShdw blurRad="38100" dist="38100" dir="2700000" algn="tl">
                    <a:srgbClr val="000000">
                      <a:alpha val="43137"/>
                    </a:srgbClr>
                  </a:outerShdw>
                </a:effectLst>
                <a:latin typeface="Rockwell" pitchFamily="18" charset="0"/>
              </a:rPr>
              <a:t>Size of the Non-Parametric Test</a:t>
            </a:r>
            <a:br>
              <a:rPr lang="en-US" b="0" dirty="0"/>
            </a:br>
            <a:endParaRPr lang="en-IN" dirty="0"/>
          </a:p>
        </p:txBody>
      </p:sp>
    </p:spTree>
    <p:extLst>
      <p:ext uri="{BB962C8B-B14F-4D97-AF65-F5344CB8AC3E}">
        <p14:creationId xmlns:p14="http://schemas.microsoft.com/office/powerpoint/2010/main" val="1945360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2800C2D-BC15-4026-A50E-AC1415E67493}"/>
                  </a:ext>
                </a:extLst>
              </p:cNvPr>
              <p:cNvSpPr txBox="1"/>
              <p:nvPr/>
            </p:nvSpPr>
            <p:spPr>
              <a:xfrm>
                <a:off x="2335237" y="5326297"/>
                <a:ext cx="18723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=0.001</m:t>
                      </m:r>
                    </m:oMath>
                  </m:oMathPara>
                </a14:m>
                <a:endParaRPr lang="en-IN" dirty="0"/>
              </a:p>
            </p:txBody>
          </p:sp>
        </mc:Choice>
        <mc:Fallback xmlns="">
          <p:sp>
            <p:nvSpPr>
              <p:cNvPr id="6" name="TextBox 5">
                <a:extLst>
                  <a:ext uri="{FF2B5EF4-FFF2-40B4-BE49-F238E27FC236}">
                    <a16:creationId xmlns:a16="http://schemas.microsoft.com/office/drawing/2014/main" xmlns="" xmlns:a14="http://schemas.microsoft.com/office/drawing/2010/main" id="{A2800C2D-BC15-4026-A50E-AC1415E67493}"/>
                  </a:ext>
                </a:extLst>
              </p:cNvPr>
              <p:cNvSpPr txBox="1">
                <a:spLocks noRot="1" noChangeAspect="1" noMove="1" noResize="1" noEditPoints="1" noAdjustHandles="1" noChangeArrowheads="1" noChangeShapeType="1" noTextEdit="1"/>
              </p:cNvSpPr>
              <p:nvPr/>
            </p:nvSpPr>
            <p:spPr>
              <a:xfrm>
                <a:off x="2335237" y="5326297"/>
                <a:ext cx="1872343" cy="369332"/>
              </a:xfrm>
              <a:prstGeom prst="rect">
                <a:avLst/>
              </a:prstGeom>
              <a:blipFill rotWithShape="1">
                <a:blip r:embed="rId2"/>
                <a:stretch>
                  <a:fillRect t="-6667" b="-28333"/>
                </a:stretch>
              </a:blipFill>
            </p:spPr>
            <p:txBody>
              <a:bodyPr/>
              <a:lstStyle/>
              <a:p>
                <a:r>
                  <a:rPr lang="en-IN">
                    <a:noFill/>
                  </a:rPr>
                  <a:t> </a:t>
                </a:r>
              </a:p>
            </p:txBody>
          </p:sp>
        </mc:Fallback>
      </mc:AlternateContent>
      <p:pic>
        <p:nvPicPr>
          <p:cNvPr id="9" name="Picture 8">
            <a:extLst>
              <a:ext uri="{FF2B5EF4-FFF2-40B4-BE49-F238E27FC236}">
                <a16:creationId xmlns:a16="http://schemas.microsoft.com/office/drawing/2014/main" id="{50124CFF-8E17-4C6D-9635-219EDF1643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318" y="1066800"/>
            <a:ext cx="5497114" cy="4044462"/>
          </a:xfrm>
          <a:prstGeom prst="rect">
            <a:avLst/>
          </a:prstGeom>
        </p:spPr>
      </p:pic>
      <p:pic>
        <p:nvPicPr>
          <p:cNvPr id="10" name="Content Placeholder 9">
            <a:extLst>
              <a:ext uri="{FF2B5EF4-FFF2-40B4-BE49-F238E27FC236}">
                <a16:creationId xmlns:a16="http://schemas.microsoft.com/office/drawing/2014/main" id="{EF71C0FC-06A3-4254-BADE-01A99FDCC547}"/>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506308" y="1118149"/>
            <a:ext cx="5216769" cy="3941763"/>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7825D71-DBA1-44AB-A78B-90F82B539E0F}"/>
                  </a:ext>
                </a:extLst>
              </p:cNvPr>
              <p:cNvSpPr txBox="1"/>
              <p:nvPr/>
            </p:nvSpPr>
            <p:spPr>
              <a:xfrm>
                <a:off x="8312331" y="5326297"/>
                <a:ext cx="18723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=0.005</m:t>
                      </m:r>
                    </m:oMath>
                  </m:oMathPara>
                </a14:m>
                <a:endParaRPr lang="en-IN" dirty="0"/>
              </a:p>
            </p:txBody>
          </p:sp>
        </mc:Choice>
        <mc:Fallback xmlns="">
          <p:sp>
            <p:nvSpPr>
              <p:cNvPr id="11" name="TextBox 10">
                <a:extLst>
                  <a:ext uri="{FF2B5EF4-FFF2-40B4-BE49-F238E27FC236}">
                    <a16:creationId xmlns:a16="http://schemas.microsoft.com/office/drawing/2014/main" xmlns="" xmlns:a14="http://schemas.microsoft.com/office/drawing/2010/main" id="{C7825D71-DBA1-44AB-A78B-90F82B539E0F}"/>
                  </a:ext>
                </a:extLst>
              </p:cNvPr>
              <p:cNvSpPr txBox="1">
                <a:spLocks noRot="1" noChangeAspect="1" noMove="1" noResize="1" noEditPoints="1" noAdjustHandles="1" noChangeArrowheads="1" noChangeShapeType="1" noTextEdit="1"/>
              </p:cNvSpPr>
              <p:nvPr/>
            </p:nvSpPr>
            <p:spPr>
              <a:xfrm>
                <a:off x="8312331" y="5326297"/>
                <a:ext cx="1872343" cy="369332"/>
              </a:xfrm>
              <a:prstGeom prst="rect">
                <a:avLst/>
              </a:prstGeom>
              <a:blipFill rotWithShape="1">
                <a:blip r:embed="rId5"/>
                <a:stretch>
                  <a:fillRect t="-6667" b="-28333"/>
                </a:stretch>
              </a:blipFill>
            </p:spPr>
            <p:txBody>
              <a:bodyPr/>
              <a:lstStyle/>
              <a:p>
                <a:r>
                  <a:rPr lang="en-IN">
                    <a:noFill/>
                  </a:rPr>
                  <a:t> </a:t>
                </a:r>
              </a:p>
            </p:txBody>
          </p:sp>
        </mc:Fallback>
      </mc:AlternateContent>
    </p:spTree>
    <p:extLst>
      <p:ext uri="{BB962C8B-B14F-4D97-AF65-F5344CB8AC3E}">
        <p14:creationId xmlns:p14="http://schemas.microsoft.com/office/powerpoint/2010/main" val="11573812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7825D71-DBA1-44AB-A78B-90F82B539E0F}"/>
                  </a:ext>
                </a:extLst>
              </p:cNvPr>
              <p:cNvSpPr txBox="1"/>
              <p:nvPr/>
            </p:nvSpPr>
            <p:spPr>
              <a:xfrm>
                <a:off x="2698653" y="5209066"/>
                <a:ext cx="18723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01</m:t>
                      </m:r>
                    </m:oMath>
                  </m:oMathPara>
                </a14:m>
                <a:endParaRPr lang="en-IN" dirty="0"/>
              </a:p>
            </p:txBody>
          </p:sp>
        </mc:Choice>
        <mc:Fallback xmlns="">
          <p:sp>
            <p:nvSpPr>
              <p:cNvPr id="4" name="TextBox 3">
                <a:extLst>
                  <a:ext uri="{FF2B5EF4-FFF2-40B4-BE49-F238E27FC236}">
                    <a16:creationId xmlns:a16="http://schemas.microsoft.com/office/drawing/2014/main" xmlns="" xmlns:a14="http://schemas.microsoft.com/office/drawing/2010/main" id="{C7825D71-DBA1-44AB-A78B-90F82B539E0F}"/>
                  </a:ext>
                </a:extLst>
              </p:cNvPr>
              <p:cNvSpPr txBox="1">
                <a:spLocks noRot="1" noChangeAspect="1" noMove="1" noResize="1" noEditPoints="1" noAdjustHandles="1" noChangeArrowheads="1" noChangeShapeType="1" noTextEdit="1"/>
              </p:cNvSpPr>
              <p:nvPr/>
            </p:nvSpPr>
            <p:spPr>
              <a:xfrm>
                <a:off x="2698653" y="5209066"/>
                <a:ext cx="1872343" cy="369332"/>
              </a:xfrm>
              <a:prstGeom prst="rect">
                <a:avLst/>
              </a:prstGeom>
              <a:blipFill rotWithShape="1">
                <a:blip r:embed="rId2"/>
                <a:stretch>
                  <a:fillRect t="-6667" b="-28333"/>
                </a:stretch>
              </a:blipFill>
            </p:spPr>
            <p:txBody>
              <a:bodyPr/>
              <a:lstStyle/>
              <a:p>
                <a:r>
                  <a:rPr lang="en-IN">
                    <a:noFill/>
                  </a:rPr>
                  <a:t> </a:t>
                </a:r>
              </a:p>
            </p:txBody>
          </p:sp>
        </mc:Fallback>
      </mc:AlternateContent>
      <p:pic>
        <p:nvPicPr>
          <p:cNvPr id="9" name="Picture 8">
            <a:extLst>
              <a:ext uri="{FF2B5EF4-FFF2-40B4-BE49-F238E27FC236}">
                <a16:creationId xmlns:a16="http://schemas.microsoft.com/office/drawing/2014/main" id="{608F66D7-381E-4CC3-B22C-401D61E08D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904" y="914399"/>
            <a:ext cx="5643481" cy="4173415"/>
          </a:xfrm>
          <a:prstGeom prst="rect">
            <a:avLst/>
          </a:prstGeom>
        </p:spPr>
      </p:pic>
      <p:pic>
        <p:nvPicPr>
          <p:cNvPr id="10" name="Content Placeholder 9" descr="A screenshot of a cell phone&#10;&#10;Description automatically generated">
            <a:extLst>
              <a:ext uri="{FF2B5EF4-FFF2-40B4-BE49-F238E27FC236}">
                <a16:creationId xmlns:a16="http://schemas.microsoft.com/office/drawing/2014/main" id="{5B4DEDD0-850F-4C7F-93D5-CBDF4219A0C7}"/>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390194" y="914398"/>
            <a:ext cx="5602513" cy="4173415"/>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B788E83-188D-44A9-8031-C660BE6EAA0D}"/>
                  </a:ext>
                </a:extLst>
              </p:cNvPr>
              <p:cNvSpPr txBox="1"/>
              <p:nvPr/>
            </p:nvSpPr>
            <p:spPr>
              <a:xfrm>
                <a:off x="8355874" y="5209066"/>
                <a:ext cx="18636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05</m:t>
                      </m:r>
                    </m:oMath>
                  </m:oMathPara>
                </a14:m>
                <a:endParaRPr lang="en-IN" dirty="0"/>
              </a:p>
            </p:txBody>
          </p:sp>
        </mc:Choice>
        <mc:Fallback xmlns="">
          <p:sp>
            <p:nvSpPr>
              <p:cNvPr id="11" name="TextBox 10">
                <a:extLst>
                  <a:ext uri="{FF2B5EF4-FFF2-40B4-BE49-F238E27FC236}">
                    <a16:creationId xmlns:a16="http://schemas.microsoft.com/office/drawing/2014/main" xmlns="" xmlns:a14="http://schemas.microsoft.com/office/drawing/2010/main" id="{0B788E83-188D-44A9-8031-C660BE6EAA0D}"/>
                  </a:ext>
                </a:extLst>
              </p:cNvPr>
              <p:cNvSpPr txBox="1">
                <a:spLocks noRot="1" noChangeAspect="1" noMove="1" noResize="1" noEditPoints="1" noAdjustHandles="1" noChangeArrowheads="1" noChangeShapeType="1" noTextEdit="1"/>
              </p:cNvSpPr>
              <p:nvPr/>
            </p:nvSpPr>
            <p:spPr>
              <a:xfrm>
                <a:off x="8355874" y="5209066"/>
                <a:ext cx="1863635" cy="369332"/>
              </a:xfrm>
              <a:prstGeom prst="rect">
                <a:avLst/>
              </a:prstGeom>
              <a:blipFill rotWithShape="1">
                <a:blip r:embed="rId5"/>
                <a:stretch>
                  <a:fillRect t="-6667" b="-28333"/>
                </a:stretch>
              </a:blipFill>
            </p:spPr>
            <p:txBody>
              <a:bodyPr/>
              <a:lstStyle/>
              <a:p>
                <a:r>
                  <a:rPr lang="en-IN">
                    <a:noFill/>
                  </a:rPr>
                  <a:t> </a:t>
                </a:r>
              </a:p>
            </p:txBody>
          </p:sp>
        </mc:Fallback>
      </mc:AlternateContent>
    </p:spTree>
    <p:extLst>
      <p:ext uri="{BB962C8B-B14F-4D97-AF65-F5344CB8AC3E}">
        <p14:creationId xmlns:p14="http://schemas.microsoft.com/office/powerpoint/2010/main" val="3015485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394D1AD-00FC-40CE-AC76-4E54D425F1B4}"/>
                  </a:ext>
                </a:extLst>
              </p:cNvPr>
              <p:cNvSpPr/>
              <p:nvPr/>
            </p:nvSpPr>
            <p:spPr>
              <a:xfrm>
                <a:off x="2858488" y="5084857"/>
                <a:ext cx="9883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𝛼</m:t>
                      </m:r>
                      <m:r>
                        <a:rPr lang="en-US" i="1" smtClean="0">
                          <a:latin typeface="Cambria Math" panose="02040503050406030204" pitchFamily="18" charset="0"/>
                        </a:rPr>
                        <m:t>=0.1</m:t>
                      </m:r>
                    </m:oMath>
                  </m:oMathPara>
                </a14:m>
                <a:endParaRPr lang="en-IN" dirty="0"/>
              </a:p>
            </p:txBody>
          </p:sp>
        </mc:Choice>
        <mc:Fallback xmlns="">
          <p:sp>
            <p:nvSpPr>
              <p:cNvPr id="6" name="Rectangle 5">
                <a:extLst>
                  <a:ext uri="{FF2B5EF4-FFF2-40B4-BE49-F238E27FC236}">
                    <a16:creationId xmlns:a16="http://schemas.microsoft.com/office/drawing/2014/main" xmlns="" xmlns:a14="http://schemas.microsoft.com/office/drawing/2010/main" id="{A394D1AD-00FC-40CE-AC76-4E54D425F1B4}"/>
                  </a:ext>
                </a:extLst>
              </p:cNvPr>
              <p:cNvSpPr>
                <a:spLocks noRot="1" noChangeAspect="1" noMove="1" noResize="1" noEditPoints="1" noAdjustHandles="1" noChangeArrowheads="1" noChangeShapeType="1" noTextEdit="1"/>
              </p:cNvSpPr>
              <p:nvPr/>
            </p:nvSpPr>
            <p:spPr>
              <a:xfrm>
                <a:off x="2858488" y="5084857"/>
                <a:ext cx="988347" cy="369332"/>
              </a:xfrm>
              <a:prstGeom prst="rect">
                <a:avLst/>
              </a:prstGeom>
              <a:blipFill rotWithShape="1">
                <a:blip r:embed="rId2"/>
                <a:stretch>
                  <a:fillRect t="-6557" r="-9259" b="-26230"/>
                </a:stretch>
              </a:blipFill>
            </p:spPr>
            <p:txBody>
              <a:bodyPr/>
              <a:lstStyle/>
              <a:p>
                <a:r>
                  <a:rPr lang="en-IN">
                    <a:noFill/>
                  </a:rPr>
                  <a:t> </a:t>
                </a:r>
              </a:p>
            </p:txBody>
          </p:sp>
        </mc:Fallback>
      </mc:AlternateContent>
      <p:pic>
        <p:nvPicPr>
          <p:cNvPr id="3" name="Picture 2" descr="A picture containing boat, large, air, different&#10;&#10;Description automatically generated">
            <a:extLst>
              <a:ext uri="{FF2B5EF4-FFF2-40B4-BE49-F238E27FC236}">
                <a16:creationId xmlns:a16="http://schemas.microsoft.com/office/drawing/2014/main" id="{CE98E4C8-A5A2-42D7-9F64-4EC43421D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486" y="949572"/>
            <a:ext cx="5731237" cy="3985840"/>
          </a:xfrm>
          <a:prstGeom prst="rect">
            <a:avLst/>
          </a:prstGeom>
        </p:spPr>
      </p:pic>
      <p:pic>
        <p:nvPicPr>
          <p:cNvPr id="9" name="Content Placeholder 8">
            <a:extLst>
              <a:ext uri="{FF2B5EF4-FFF2-40B4-BE49-F238E27FC236}">
                <a16:creationId xmlns:a16="http://schemas.microsoft.com/office/drawing/2014/main" id="{766E8BEA-DD54-4733-B454-C7B71A868D6B}"/>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564923" y="993775"/>
            <a:ext cx="5228491" cy="3941763"/>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A394D1AD-00FC-40CE-AC76-4E54D425F1B4}"/>
                  </a:ext>
                </a:extLst>
              </p:cNvPr>
              <p:cNvSpPr/>
              <p:nvPr/>
            </p:nvSpPr>
            <p:spPr>
              <a:xfrm>
                <a:off x="8860704" y="5093622"/>
                <a:ext cx="9883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𝛼</m:t>
                      </m:r>
                      <m:r>
                        <a:rPr lang="en-US" i="1" smtClean="0">
                          <a:latin typeface="Cambria Math" panose="02040503050406030204" pitchFamily="18" charset="0"/>
                        </a:rPr>
                        <m:t>=0.3</m:t>
                      </m:r>
                    </m:oMath>
                  </m:oMathPara>
                </a14:m>
                <a:endParaRPr lang="en-IN" dirty="0"/>
              </a:p>
            </p:txBody>
          </p:sp>
        </mc:Choice>
        <mc:Fallback xmlns="">
          <p:sp>
            <p:nvSpPr>
              <p:cNvPr id="10" name="Rectangle 9">
                <a:extLst>
                  <a:ext uri="{FF2B5EF4-FFF2-40B4-BE49-F238E27FC236}">
                    <a16:creationId xmlns:a16="http://schemas.microsoft.com/office/drawing/2014/main" xmlns="" xmlns:a14="http://schemas.microsoft.com/office/drawing/2010/main" id="{A394D1AD-00FC-40CE-AC76-4E54D425F1B4}"/>
                  </a:ext>
                </a:extLst>
              </p:cNvPr>
              <p:cNvSpPr>
                <a:spLocks noRot="1" noChangeAspect="1" noMove="1" noResize="1" noEditPoints="1" noAdjustHandles="1" noChangeArrowheads="1" noChangeShapeType="1" noTextEdit="1"/>
              </p:cNvSpPr>
              <p:nvPr/>
            </p:nvSpPr>
            <p:spPr>
              <a:xfrm>
                <a:off x="8860704" y="5093622"/>
                <a:ext cx="988347" cy="369332"/>
              </a:xfrm>
              <a:prstGeom prst="rect">
                <a:avLst/>
              </a:prstGeom>
              <a:blipFill rotWithShape="1">
                <a:blip r:embed="rId5"/>
                <a:stretch>
                  <a:fillRect t="-6667" r="-9259" b="-28333"/>
                </a:stretch>
              </a:blipFill>
            </p:spPr>
            <p:txBody>
              <a:bodyPr/>
              <a:lstStyle/>
              <a:p>
                <a:r>
                  <a:rPr lang="en-IN">
                    <a:noFill/>
                  </a:rPr>
                  <a:t> </a:t>
                </a:r>
              </a:p>
            </p:txBody>
          </p:sp>
        </mc:Fallback>
      </mc:AlternateContent>
      <p:sp>
        <p:nvSpPr>
          <p:cNvPr id="7" name="TextBox 1"/>
          <p:cNvSpPr txBox="1"/>
          <p:nvPr/>
        </p:nvSpPr>
        <p:spPr>
          <a:xfrm>
            <a:off x="933450" y="5758934"/>
            <a:ext cx="103251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Footlight MT Light" pitchFamily="18" charset="0"/>
              </a:rPr>
              <a:t>In all the cases, as the total sample size increases, the estimate of size of the test gets close to actual level .</a:t>
            </a:r>
          </a:p>
        </p:txBody>
      </p:sp>
    </p:spTree>
    <p:extLst>
      <p:ext uri="{BB962C8B-B14F-4D97-AF65-F5344CB8AC3E}">
        <p14:creationId xmlns:p14="http://schemas.microsoft.com/office/powerpoint/2010/main" val="3511113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IN" sz="2400" dirty="0">
                    <a:latin typeface="Footlight MT Light" pitchFamily="18" charset="0"/>
                  </a:rPr>
                  <a:t>We do the same here as Non-Parametric case.</a:t>
                </a:r>
              </a:p>
              <a:p>
                <a:r>
                  <a:rPr lang="en-IN" sz="2400" dirty="0">
                    <a:latin typeface="Footlight MT Light" pitchFamily="18" charset="0"/>
                  </a:rPr>
                  <a:t>We perform t-test for samples from the 4 distributions, for different levels and increasing sample sizes.</a:t>
                </a:r>
              </a:p>
              <a:p>
                <a:r>
                  <a:rPr lang="en-IN" sz="2400" dirty="0">
                    <a:latin typeface="Footlight MT Light" pitchFamily="18" charset="0"/>
                  </a:rPr>
                  <a:t>Size of the test is estimated by proportion of rejections under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a:rPr>
                          <m:t>𝐻</m:t>
                        </m:r>
                      </m:e>
                      <m:sub>
                        <m:r>
                          <a:rPr lang="en-IN" sz="2400" b="0" i="1" smtClean="0">
                            <a:latin typeface="Cambria Math"/>
                          </a:rPr>
                          <m:t>0</m:t>
                        </m:r>
                      </m:sub>
                    </m:sSub>
                    <m:r>
                      <a:rPr lang="en-IN" sz="2400" b="0" i="1" smtClean="0">
                        <a:latin typeface="Cambria Math"/>
                      </a:rPr>
                      <m:t>:</m:t>
                    </m:r>
                    <m:r>
                      <a:rPr lang="en-IN" sz="2400" b="0" i="1" smtClean="0">
                        <a:latin typeface="Cambria Math"/>
                      </a:rPr>
                      <m:t>𝜃</m:t>
                    </m:r>
                    <m:r>
                      <a:rPr lang="en-IN" sz="2400" b="0" i="1" smtClean="0">
                        <a:latin typeface="Cambria Math"/>
                      </a:rPr>
                      <m:t>=0.</m:t>
                    </m:r>
                  </m:oMath>
                </a14:m>
                <a:endParaRPr lang="en-IN" sz="2400" dirty="0">
                  <a:latin typeface="Footlight MT Light" pitchFamily="18" charset="0"/>
                </a:endParaRPr>
              </a:p>
              <a:p>
                <a:r>
                  <a:rPr lang="en-IN" sz="2400" dirty="0">
                    <a:latin typeface="Footlight MT Light" pitchFamily="18" charset="0"/>
                  </a:rPr>
                  <a:t>We plot the estimated sizes against the total sample size, and try to see whether it approaches to the fixed level as the total sample size increases.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213"/>
                </a:stretch>
              </a:blipFill>
            </p:spPr>
            <p:txBody>
              <a:bodyPr/>
              <a:lstStyle/>
              <a:p>
                <a:r>
                  <a:rPr lang="en-IN">
                    <a:noFill/>
                  </a:rPr>
                  <a:t> </a:t>
                </a:r>
              </a:p>
            </p:txBody>
          </p:sp>
        </mc:Fallback>
      </mc:AlternateContent>
      <p:sp>
        <p:nvSpPr>
          <p:cNvPr id="2" name="Title 1"/>
          <p:cNvSpPr>
            <a:spLocks noGrp="1"/>
          </p:cNvSpPr>
          <p:nvPr>
            <p:ph type="title"/>
          </p:nvPr>
        </p:nvSpPr>
        <p:spPr/>
        <p:txBody>
          <a:bodyPr/>
          <a:lstStyle/>
          <a:p>
            <a:r>
              <a:rPr lang="en-IN" dirty="0">
                <a:effectLst>
                  <a:outerShdw blurRad="38100" dist="38100" dir="2700000" algn="tl">
                    <a:srgbClr val="000000">
                      <a:alpha val="43137"/>
                    </a:srgbClr>
                  </a:outerShdw>
                </a:effectLst>
                <a:latin typeface="Rockwell" pitchFamily="18" charset="0"/>
              </a:rPr>
              <a:t>Parametric Counterpart</a:t>
            </a:r>
          </a:p>
        </p:txBody>
      </p:sp>
    </p:spTree>
    <p:extLst>
      <p:ext uri="{BB962C8B-B14F-4D97-AF65-F5344CB8AC3E}">
        <p14:creationId xmlns:p14="http://schemas.microsoft.com/office/powerpoint/2010/main" val="25452680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A88623-4598-4932-85EB-EEAFA3424C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666" y="526412"/>
            <a:ext cx="5194319" cy="3988926"/>
          </a:xfrm>
          <a:prstGeom prst="rect">
            <a:avLst/>
          </a:prstGeom>
        </p:spPr>
      </p:pic>
      <mc:AlternateContent xmlns:mc="http://schemas.openxmlformats.org/markup-compatibility/2006" xmlns:a14="http://schemas.microsoft.com/office/drawing/2010/main">
        <mc:Choice Requires="a14">
          <p:sp>
            <p:nvSpPr>
              <p:cNvPr id="2" name="TextBox 1"/>
              <p:cNvSpPr txBox="1"/>
              <p:nvPr/>
            </p:nvSpPr>
            <p:spPr>
              <a:xfrm>
                <a:off x="1834163" y="4773246"/>
                <a:ext cx="2907323"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a:rPr>
                        <m:t>𝛼</m:t>
                      </m:r>
                      <m:r>
                        <a:rPr lang="en-IN" b="0" i="1" smtClean="0">
                          <a:latin typeface="Cambria Math"/>
                        </a:rPr>
                        <m:t>=0.001</m:t>
                      </m:r>
                    </m:oMath>
                  </m:oMathPara>
                </a14:m>
                <a:endParaRPr lang="en-IN" dirty="0"/>
              </a:p>
            </p:txBody>
          </p:sp>
        </mc:Choice>
        <mc:Fallback xmlns="">
          <p:sp>
            <p:nvSpPr>
              <p:cNvPr id="2" name="TextBox 1"/>
              <p:cNvSpPr txBox="1">
                <a:spLocks noRot="1" noChangeAspect="1" noMove="1" noResize="1" noEditPoints="1" noAdjustHandles="1" noChangeArrowheads="1" noChangeShapeType="1" noTextEdit="1"/>
              </p:cNvSpPr>
              <p:nvPr/>
            </p:nvSpPr>
            <p:spPr>
              <a:xfrm>
                <a:off x="1834163" y="4773246"/>
                <a:ext cx="2907323" cy="369332"/>
              </a:xfrm>
              <a:prstGeom prst="rect">
                <a:avLst/>
              </a:prstGeom>
              <a:blipFill rotWithShape="1">
                <a:blip r:embed="rId3"/>
                <a:stretch>
                  <a:fillRect t="-6557" b="-26230"/>
                </a:stretch>
              </a:blipFill>
            </p:spPr>
            <p:txBody>
              <a:bodyPr/>
              <a:lstStyle/>
              <a:p>
                <a:r>
                  <a:rPr lang="en-IN">
                    <a:noFill/>
                  </a:rPr>
                  <a:t> </a:t>
                </a:r>
              </a:p>
            </p:txBody>
          </p:sp>
        </mc:Fallback>
      </mc:AlternateContent>
      <p:pic>
        <p:nvPicPr>
          <p:cNvPr id="14" name="Content Placeholder 13">
            <a:extLst>
              <a:ext uri="{FF2B5EF4-FFF2-40B4-BE49-F238E27FC236}">
                <a16:creationId xmlns:a16="http://schemas.microsoft.com/office/drawing/2014/main" id="{D45EF69A-248F-46DE-8B9C-0D5992B11CEF}"/>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588369" y="526412"/>
            <a:ext cx="5064369" cy="3895143"/>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8499231" y="4773246"/>
                <a:ext cx="169984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a:rPr>
                        <m:t>𝛼</m:t>
                      </m:r>
                      <m:r>
                        <a:rPr lang="en-IN" b="0" i="1" smtClean="0">
                          <a:latin typeface="Cambria Math"/>
                        </a:rPr>
                        <m:t>=0.005</m:t>
                      </m:r>
                    </m:oMath>
                  </m:oMathPara>
                </a14:m>
                <a:endParaRPr lang="en-IN" dirty="0"/>
              </a:p>
            </p:txBody>
          </p:sp>
        </mc:Choice>
        <mc:Fallback xmlns="">
          <p:sp>
            <p:nvSpPr>
              <p:cNvPr id="15" name="TextBox 14"/>
              <p:cNvSpPr txBox="1">
                <a:spLocks noRot="1" noChangeAspect="1" noMove="1" noResize="1" noEditPoints="1" noAdjustHandles="1" noChangeArrowheads="1" noChangeShapeType="1" noTextEdit="1"/>
              </p:cNvSpPr>
              <p:nvPr/>
            </p:nvSpPr>
            <p:spPr>
              <a:xfrm>
                <a:off x="8499231" y="4773246"/>
                <a:ext cx="1699846" cy="369332"/>
              </a:xfrm>
              <a:prstGeom prst="rect">
                <a:avLst/>
              </a:prstGeom>
              <a:blipFill rotWithShape="1">
                <a:blip r:embed="rId5"/>
                <a:stretch>
                  <a:fillRect t="-6557" b="-26230"/>
                </a:stretch>
              </a:blipFill>
            </p:spPr>
            <p:txBody>
              <a:bodyPr/>
              <a:lstStyle/>
              <a:p>
                <a:r>
                  <a:rPr lang="en-IN">
                    <a:noFill/>
                  </a:rPr>
                  <a:t> </a:t>
                </a:r>
              </a:p>
            </p:txBody>
          </p:sp>
        </mc:Fallback>
      </mc:AlternateContent>
      <p:sp>
        <p:nvSpPr>
          <p:cNvPr id="7" name="TextBox 2"/>
          <p:cNvSpPr txBox="1"/>
          <p:nvPr/>
        </p:nvSpPr>
        <p:spPr>
          <a:xfrm>
            <a:off x="643783" y="5278735"/>
            <a:ext cx="10904434"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Footlight MT Light" pitchFamily="18" charset="0"/>
              </a:rPr>
              <a:t>In both cases, for samples from normal and logistic distribution, the estimate of size goes closer to the actual level than for sample from exponential distribution as total ample size increases and for samples from Cauchy distribution, the estimate does not at all go closer to the actual level.</a:t>
            </a:r>
          </a:p>
        </p:txBody>
      </p:sp>
    </p:spTree>
    <p:extLst>
      <p:ext uri="{BB962C8B-B14F-4D97-AF65-F5344CB8AC3E}">
        <p14:creationId xmlns:p14="http://schemas.microsoft.com/office/powerpoint/2010/main" val="25288303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1E53D4A-4617-49F1-9F40-663978017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37" y="549030"/>
            <a:ext cx="5595917" cy="3915507"/>
          </a:xfrm>
          <a:prstGeom prst="rect">
            <a:avLst/>
          </a:prstGeom>
        </p:spPr>
      </p:pic>
      <mc:AlternateContent xmlns:mc="http://schemas.openxmlformats.org/markup-compatibility/2006" xmlns:a14="http://schemas.microsoft.com/office/drawing/2010/main">
        <mc:Choice Requires="a14">
          <p:sp>
            <p:nvSpPr>
              <p:cNvPr id="2" name="TextBox 1"/>
              <p:cNvSpPr txBox="1"/>
              <p:nvPr/>
            </p:nvSpPr>
            <p:spPr>
              <a:xfrm>
                <a:off x="2110154" y="4680384"/>
                <a:ext cx="230944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a:rPr>
                        <m:t>𝛼</m:t>
                      </m:r>
                      <m:r>
                        <a:rPr lang="en-IN" b="0" i="1" smtClean="0">
                          <a:latin typeface="Cambria Math"/>
                        </a:rPr>
                        <m:t>=</m:t>
                      </m:r>
                      <m:r>
                        <a:rPr lang="en-IN" b="0" i="1" smtClean="0">
                          <a:latin typeface="Cambria Math"/>
                        </a:rPr>
                        <m:t>0</m:t>
                      </m:r>
                      <m:r>
                        <a:rPr lang="en-IN" b="0" i="1" smtClean="0">
                          <a:latin typeface="Cambria Math"/>
                        </a:rPr>
                        <m:t>.</m:t>
                      </m:r>
                      <m:r>
                        <a:rPr lang="en-IN" b="0" i="1" smtClean="0">
                          <a:latin typeface="Cambria Math"/>
                        </a:rPr>
                        <m:t>01</m:t>
                      </m:r>
                    </m:oMath>
                  </m:oMathPara>
                </a14:m>
                <a:endParaRPr lang="en-IN" dirty="0"/>
              </a:p>
            </p:txBody>
          </p:sp>
        </mc:Choice>
        <mc:Fallback xmlns="">
          <p:sp>
            <p:nvSpPr>
              <p:cNvPr id="2" name="TextBox 1"/>
              <p:cNvSpPr txBox="1">
                <a:spLocks noRot="1" noChangeAspect="1" noMove="1" noResize="1" noEditPoints="1" noAdjustHandles="1" noChangeArrowheads="1" noChangeShapeType="1" noTextEdit="1"/>
              </p:cNvSpPr>
              <p:nvPr/>
            </p:nvSpPr>
            <p:spPr>
              <a:xfrm>
                <a:off x="2110154" y="4680384"/>
                <a:ext cx="2309446" cy="369332"/>
              </a:xfrm>
              <a:prstGeom prst="rect">
                <a:avLst/>
              </a:prstGeom>
              <a:blipFill rotWithShape="1">
                <a:blip r:embed="rId3"/>
                <a:stretch>
                  <a:fillRect t="-6667" b="-28333"/>
                </a:stretch>
              </a:blipFill>
            </p:spPr>
            <p:txBody>
              <a:bodyPr/>
              <a:lstStyle/>
              <a:p>
                <a:r>
                  <a:rPr lang="en-IN">
                    <a:noFill/>
                  </a:rPr>
                  <a:t> </a:t>
                </a:r>
              </a:p>
            </p:txBody>
          </p:sp>
        </mc:Fallback>
      </mc:AlternateContent>
      <p:pic>
        <p:nvPicPr>
          <p:cNvPr id="11" name="Content Placeholder 10">
            <a:extLst>
              <a:ext uri="{FF2B5EF4-FFF2-40B4-BE49-F238E27FC236}">
                <a16:creationId xmlns:a16="http://schemas.microsoft.com/office/drawing/2014/main" id="{7130F91D-CB66-4866-BDF4-7233F14D69A7}"/>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494585" y="549029"/>
            <a:ext cx="5392615" cy="3915507"/>
          </a:xfrm>
          <a:prstGeom prst="rect">
            <a:avLst/>
          </a:prstGeom>
        </p:spPr>
      </p:pic>
      <mc:AlternateContent xmlns:mc="http://schemas.openxmlformats.org/markup-compatibility/2006" xmlns:a14="http://schemas.microsoft.com/office/drawing/2010/main">
        <mc:Choice Requires="a14">
          <p:sp>
            <p:nvSpPr>
              <p:cNvPr id="12" name="TextBox 11"/>
              <p:cNvSpPr txBox="1"/>
              <p:nvPr/>
            </p:nvSpPr>
            <p:spPr>
              <a:xfrm>
                <a:off x="8417168" y="4729258"/>
                <a:ext cx="179363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a:rPr>
                        <m:t>𝛼</m:t>
                      </m:r>
                      <m:r>
                        <a:rPr lang="en-IN" b="0" i="1" smtClean="0">
                          <a:latin typeface="Cambria Math"/>
                        </a:rPr>
                        <m:t>=</m:t>
                      </m:r>
                      <m:r>
                        <a:rPr lang="en-IN" b="0" i="1" smtClean="0">
                          <a:latin typeface="Cambria Math"/>
                        </a:rPr>
                        <m:t>0</m:t>
                      </m:r>
                      <m:r>
                        <a:rPr lang="en-IN" b="0" i="1" smtClean="0">
                          <a:latin typeface="Cambria Math"/>
                        </a:rPr>
                        <m:t>.</m:t>
                      </m:r>
                      <m:r>
                        <a:rPr lang="en-IN" b="0" i="1" smtClean="0">
                          <a:latin typeface="Cambria Math"/>
                        </a:rPr>
                        <m:t>05</m:t>
                      </m:r>
                    </m:oMath>
                  </m:oMathPara>
                </a14:m>
                <a:endParaRPr lang="en-IN" dirty="0"/>
              </a:p>
            </p:txBody>
          </p:sp>
        </mc:Choice>
        <mc:Fallback xmlns="">
          <p:sp>
            <p:nvSpPr>
              <p:cNvPr id="12" name="TextBox 11"/>
              <p:cNvSpPr txBox="1">
                <a:spLocks noRot="1" noChangeAspect="1" noMove="1" noResize="1" noEditPoints="1" noAdjustHandles="1" noChangeArrowheads="1" noChangeShapeType="1" noTextEdit="1"/>
              </p:cNvSpPr>
              <p:nvPr/>
            </p:nvSpPr>
            <p:spPr>
              <a:xfrm>
                <a:off x="8417168" y="4729258"/>
                <a:ext cx="1793631" cy="369332"/>
              </a:xfrm>
              <a:prstGeom prst="rect">
                <a:avLst/>
              </a:prstGeom>
              <a:blipFill rotWithShape="1">
                <a:blip r:embed="rId5"/>
                <a:stretch>
                  <a:fillRect t="-6667" b="-28333"/>
                </a:stretch>
              </a:blipFill>
            </p:spPr>
            <p:txBody>
              <a:bodyPr/>
              <a:lstStyle/>
              <a:p>
                <a:r>
                  <a:rPr lang="en-IN">
                    <a:noFill/>
                  </a:rPr>
                  <a:t> </a:t>
                </a:r>
              </a:p>
            </p:txBody>
          </p:sp>
        </mc:Fallback>
      </mc:AlternateContent>
      <p:sp>
        <p:nvSpPr>
          <p:cNvPr id="7" name="TextBox 2"/>
          <p:cNvSpPr txBox="1"/>
          <p:nvPr/>
        </p:nvSpPr>
        <p:spPr>
          <a:xfrm>
            <a:off x="457200" y="5468035"/>
            <a:ext cx="112776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Footlight MT Light" pitchFamily="18" charset="0"/>
              </a:rPr>
              <a:t>Here also, we can see that in case of samples from Cauchy distribution, the estimate of size stays far away from the actual level even if we increase the total sample size and in rest of the cases, the estimate goes close to the actual level.</a:t>
            </a:r>
          </a:p>
        </p:txBody>
      </p:sp>
    </p:spTree>
    <p:extLst>
      <p:ext uri="{BB962C8B-B14F-4D97-AF65-F5344CB8AC3E}">
        <p14:creationId xmlns:p14="http://schemas.microsoft.com/office/powerpoint/2010/main" val="16147704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B8124C-3582-4E26-96B7-BABB40A39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354" y="421052"/>
            <a:ext cx="5720861" cy="4173417"/>
          </a:xfrm>
          <a:prstGeom prst="rect">
            <a:avLst/>
          </a:prstGeom>
        </p:spPr>
      </p:pic>
      <mc:AlternateContent xmlns:mc="http://schemas.openxmlformats.org/markup-compatibility/2006" xmlns:a14="http://schemas.microsoft.com/office/drawing/2010/main">
        <mc:Choice Requires="a14">
          <p:sp>
            <p:nvSpPr>
              <p:cNvPr id="2" name="TextBox 1"/>
              <p:cNvSpPr txBox="1"/>
              <p:nvPr/>
            </p:nvSpPr>
            <p:spPr>
              <a:xfrm>
                <a:off x="1887921" y="4936474"/>
                <a:ext cx="2379785"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a:rPr>
                        <m:t>𝛼</m:t>
                      </m:r>
                      <m:r>
                        <a:rPr lang="en-IN" b="0" i="1" smtClean="0">
                          <a:latin typeface="Cambria Math"/>
                        </a:rPr>
                        <m:t>=0.1</m:t>
                      </m:r>
                    </m:oMath>
                  </m:oMathPara>
                </a14:m>
                <a:endParaRPr lang="en-IN" dirty="0"/>
              </a:p>
            </p:txBody>
          </p:sp>
        </mc:Choice>
        <mc:Fallback xmlns="">
          <p:sp>
            <p:nvSpPr>
              <p:cNvPr id="2" name="TextBox 1"/>
              <p:cNvSpPr txBox="1">
                <a:spLocks noRot="1" noChangeAspect="1" noMove="1" noResize="1" noEditPoints="1" noAdjustHandles="1" noChangeArrowheads="1" noChangeShapeType="1" noTextEdit="1"/>
              </p:cNvSpPr>
              <p:nvPr/>
            </p:nvSpPr>
            <p:spPr>
              <a:xfrm>
                <a:off x="1887921" y="4936474"/>
                <a:ext cx="2379785" cy="369332"/>
              </a:xfrm>
              <a:prstGeom prst="rect">
                <a:avLst/>
              </a:prstGeom>
              <a:blipFill rotWithShape="1">
                <a:blip r:embed="rId3"/>
                <a:stretch>
                  <a:fillRect t="-6667" b="-28333"/>
                </a:stretch>
              </a:blipFill>
            </p:spPr>
            <p:txBody>
              <a:bodyPr/>
              <a:lstStyle/>
              <a:p>
                <a:r>
                  <a:rPr lang="en-IN">
                    <a:noFill/>
                  </a:rPr>
                  <a:t> </a:t>
                </a:r>
              </a:p>
            </p:txBody>
          </p:sp>
        </mc:Fallback>
      </mc:AlternateContent>
      <p:pic>
        <p:nvPicPr>
          <p:cNvPr id="11" name="Content Placeholder 10">
            <a:extLst>
              <a:ext uri="{FF2B5EF4-FFF2-40B4-BE49-F238E27FC236}">
                <a16:creationId xmlns:a16="http://schemas.microsoft.com/office/drawing/2014/main" id="{CCB618D7-5A3B-429A-8AA6-266387F431F2}"/>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377354" y="421052"/>
            <a:ext cx="5334001" cy="4173417"/>
          </a:xfrm>
          <a:prstGeom prst="rect">
            <a:avLst/>
          </a:prstGeom>
        </p:spPr>
      </p:pic>
      <mc:AlternateContent xmlns:mc="http://schemas.openxmlformats.org/markup-compatibility/2006" xmlns:a14="http://schemas.microsoft.com/office/drawing/2010/main">
        <mc:Choice Requires="a14">
          <p:sp>
            <p:nvSpPr>
              <p:cNvPr id="12" name="TextBox 11"/>
              <p:cNvSpPr txBox="1"/>
              <p:nvPr/>
            </p:nvSpPr>
            <p:spPr>
              <a:xfrm>
                <a:off x="8264768" y="4903341"/>
                <a:ext cx="1875693"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a:rPr>
                        <m:t>𝛼</m:t>
                      </m:r>
                      <m:r>
                        <a:rPr lang="en-IN" b="0" i="1" smtClean="0">
                          <a:latin typeface="Cambria Math"/>
                        </a:rPr>
                        <m:t>=0.2</m:t>
                      </m:r>
                    </m:oMath>
                  </m:oMathPara>
                </a14:m>
                <a:endParaRPr lang="en-IN" dirty="0"/>
              </a:p>
            </p:txBody>
          </p:sp>
        </mc:Choice>
        <mc:Fallback xmlns="">
          <p:sp>
            <p:nvSpPr>
              <p:cNvPr id="12" name="TextBox 11"/>
              <p:cNvSpPr txBox="1">
                <a:spLocks noRot="1" noChangeAspect="1" noMove="1" noResize="1" noEditPoints="1" noAdjustHandles="1" noChangeArrowheads="1" noChangeShapeType="1" noTextEdit="1"/>
              </p:cNvSpPr>
              <p:nvPr/>
            </p:nvSpPr>
            <p:spPr>
              <a:xfrm>
                <a:off x="8264768" y="4903341"/>
                <a:ext cx="1875693" cy="369332"/>
              </a:xfrm>
              <a:prstGeom prst="rect">
                <a:avLst/>
              </a:prstGeom>
              <a:blipFill rotWithShape="1">
                <a:blip r:embed="rId5"/>
                <a:stretch>
                  <a:fillRect t="-6557" b="-2623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96277" y="5493435"/>
                <a:ext cx="1147884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Footlight MT Light" pitchFamily="18" charset="0"/>
                  </a:rPr>
                  <a:t>For samples from all </a:t>
                </a:r>
                <a14:m>
                  <m:oMath xmlns:m="http://schemas.openxmlformats.org/officeDocument/2006/math">
                    <m:r>
                      <a:rPr lang="en-IN" b="0" i="1" smtClean="0">
                        <a:latin typeface="Cambria Math"/>
                      </a:rPr>
                      <m:t>4</m:t>
                    </m:r>
                  </m:oMath>
                </a14:m>
                <a:r>
                  <a:rPr lang="en-IN" dirty="0">
                    <a:latin typeface="Footlight MT Light" pitchFamily="18" charset="0"/>
                  </a:rPr>
                  <a:t> distributions except for Cauchy, the estimate of size goes close to the actual level of the test as the total sample size increases.</a:t>
                </a:r>
              </a:p>
            </p:txBody>
          </p:sp>
        </mc:Choice>
        <mc:Fallback xmlns="">
          <p:sp>
            <p:nvSpPr>
              <p:cNvPr id="6" name="TextBox 5"/>
              <p:cNvSpPr txBox="1">
                <a:spLocks noRot="1" noChangeAspect="1" noMove="1" noResize="1" noEditPoints="1" noAdjustHandles="1" noChangeArrowheads="1" noChangeShapeType="1" noTextEdit="1"/>
              </p:cNvSpPr>
              <p:nvPr/>
            </p:nvSpPr>
            <p:spPr>
              <a:xfrm>
                <a:off x="496277" y="5493435"/>
                <a:ext cx="11478846" cy="646331"/>
              </a:xfrm>
              <a:prstGeom prst="rect">
                <a:avLst/>
              </a:prstGeom>
              <a:blipFill rotWithShape="1">
                <a:blip r:embed="rId6"/>
                <a:stretch>
                  <a:fillRect l="-425" t="-4717" r="-372" b="-14151"/>
                </a:stretch>
              </a:blipFill>
            </p:spPr>
            <p:txBody>
              <a:bodyPr/>
              <a:lstStyle/>
              <a:p>
                <a:r>
                  <a:rPr lang="en-IN">
                    <a:noFill/>
                  </a:rPr>
                  <a:t> </a:t>
                </a:r>
              </a:p>
            </p:txBody>
          </p:sp>
        </mc:Fallback>
      </mc:AlternateContent>
    </p:spTree>
    <p:extLst>
      <p:ext uri="{BB962C8B-B14F-4D97-AF65-F5344CB8AC3E}">
        <p14:creationId xmlns:p14="http://schemas.microsoft.com/office/powerpoint/2010/main" val="24975026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C5AD7E-135B-4DA5-AA21-D483A4A66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101" y="719015"/>
            <a:ext cx="5544038" cy="5059485"/>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2187331" y="5934780"/>
                <a:ext cx="219221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a:rPr>
                        <m:t>𝛼</m:t>
                      </m:r>
                      <m:r>
                        <a:rPr lang="en-IN" b="0" i="1" smtClean="0">
                          <a:latin typeface="Cambria Math"/>
                        </a:rPr>
                        <m:t>=0.3</m:t>
                      </m:r>
                    </m:oMath>
                  </m:oMathPara>
                </a14:m>
                <a:endParaRPr lang="en-IN" dirty="0"/>
              </a:p>
            </p:txBody>
          </p:sp>
        </mc:Choice>
        <mc:Fallback xmlns="">
          <p:sp>
            <p:nvSpPr>
              <p:cNvPr id="10" name="TextBox 9"/>
              <p:cNvSpPr txBox="1">
                <a:spLocks noRot="1" noChangeAspect="1" noMove="1" noResize="1" noEditPoints="1" noAdjustHandles="1" noChangeArrowheads="1" noChangeShapeType="1" noTextEdit="1"/>
              </p:cNvSpPr>
              <p:nvPr/>
            </p:nvSpPr>
            <p:spPr>
              <a:xfrm>
                <a:off x="2187331" y="5934780"/>
                <a:ext cx="2192215" cy="369332"/>
              </a:xfrm>
              <a:prstGeom prst="rect">
                <a:avLst/>
              </a:prstGeom>
              <a:blipFill rotWithShape="1">
                <a:blip r:embed="rId3"/>
                <a:stretch>
                  <a:fillRect t="-6667" b="-28333"/>
                </a:stretch>
              </a:blipFill>
            </p:spPr>
            <p:txBody>
              <a:bodyPr/>
              <a:lstStyle/>
              <a:p>
                <a:r>
                  <a:rPr lang="en-IN">
                    <a:noFill/>
                  </a:rPr>
                  <a:t> </a:t>
                </a:r>
              </a:p>
            </p:txBody>
          </p:sp>
        </mc:Fallback>
      </mc:AlternateContent>
      <p:sp>
        <p:nvSpPr>
          <p:cNvPr id="2" name="TextBox 1"/>
          <p:cNvSpPr txBox="1"/>
          <p:nvPr/>
        </p:nvSpPr>
        <p:spPr>
          <a:xfrm>
            <a:off x="6604000" y="508000"/>
            <a:ext cx="4953000" cy="2031325"/>
          </a:xfrm>
          <a:prstGeom prst="rect">
            <a:avLst/>
          </a:prstGeom>
          <a:noFill/>
        </p:spPr>
        <p:txBody>
          <a:bodyPr wrap="square" rtlCol="0">
            <a:spAutoFit/>
          </a:bodyPr>
          <a:lstStyle/>
          <a:p>
            <a:r>
              <a:rPr lang="en-IN" dirty="0">
                <a:latin typeface="Footlight MT Light" pitchFamily="18" charset="0"/>
              </a:rPr>
              <a:t>Here also, we can observe that in case of samples arising out of normal, logistic and exponential distribution, the estimate of size gets close to the actual level as the total sample size increases, but for samples from Cauchy distribution, the estimate of size is always much more higher than actual level of the test. </a:t>
            </a:r>
          </a:p>
        </p:txBody>
      </p:sp>
      <p:sp>
        <p:nvSpPr>
          <p:cNvPr id="4" name="TextBox 3"/>
          <p:cNvSpPr txBox="1"/>
          <p:nvPr/>
        </p:nvSpPr>
        <p:spPr>
          <a:xfrm>
            <a:off x="6604000" y="3098800"/>
            <a:ext cx="5257800" cy="3416320"/>
          </a:xfrm>
          <a:prstGeom prst="rect">
            <a:avLst/>
          </a:prstGeom>
          <a:noFill/>
        </p:spPr>
        <p:txBody>
          <a:bodyPr wrap="square" rtlCol="0">
            <a:spAutoFit/>
          </a:bodyPr>
          <a:lstStyle/>
          <a:p>
            <a:pPr marL="285750" indent="-285750">
              <a:buFont typeface="Wingdings" pitchFamily="2" charset="2"/>
              <a:buChar char="Ø"/>
            </a:pPr>
            <a:r>
              <a:rPr lang="en-IN" dirty="0">
                <a:latin typeface="Footlight MT Light" pitchFamily="18" charset="0"/>
              </a:rPr>
              <a:t>Above observation supports the fact that the statistic is not distribution free.</a:t>
            </a:r>
          </a:p>
          <a:p>
            <a:pPr marL="285750" indent="-285750">
              <a:buFont typeface="Wingdings" pitchFamily="2" charset="2"/>
              <a:buChar char="Ø"/>
            </a:pPr>
            <a:r>
              <a:rPr lang="en-IN" dirty="0">
                <a:latin typeface="Footlight MT Light" pitchFamily="18" charset="0"/>
              </a:rPr>
              <a:t>The statistic performs perfectly when the sample arises out of a normal distribution.</a:t>
            </a:r>
          </a:p>
          <a:p>
            <a:pPr marL="285750" indent="-285750">
              <a:buFont typeface="Wingdings" pitchFamily="2" charset="2"/>
              <a:buChar char="Ø"/>
            </a:pPr>
            <a:r>
              <a:rPr lang="en-IN" dirty="0">
                <a:latin typeface="Footlight MT Light" pitchFamily="18" charset="0"/>
              </a:rPr>
              <a:t>We observe that, for samples from logistic and exponential distribution also, the estimate of size gets closer to actual level as the total sample size increases.</a:t>
            </a:r>
          </a:p>
          <a:p>
            <a:pPr marL="285750" indent="-285750">
              <a:buFont typeface="Wingdings" pitchFamily="2" charset="2"/>
              <a:buChar char="Ø"/>
            </a:pPr>
            <a:r>
              <a:rPr lang="en-IN" dirty="0">
                <a:latin typeface="Footlight MT Light" pitchFamily="18" charset="0"/>
              </a:rPr>
              <a:t>But, for sample from Cauchy distribution, the estimated size does not at all go close to the actual level of the test, so the distribution of the statistic deviates from normality very highly.</a:t>
            </a:r>
          </a:p>
        </p:txBody>
      </p:sp>
    </p:spTree>
    <p:extLst>
      <p:ext uri="{BB962C8B-B14F-4D97-AF65-F5344CB8AC3E}">
        <p14:creationId xmlns:p14="http://schemas.microsoft.com/office/powerpoint/2010/main" val="24054981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atin typeface="Algerian" pitchFamily="82" charset="0"/>
              </a:rPr>
              <a:t>POWER FUNCTION</a:t>
            </a:r>
          </a:p>
        </p:txBody>
      </p:sp>
    </p:spTree>
    <p:extLst>
      <p:ext uri="{BB962C8B-B14F-4D97-AF65-F5344CB8AC3E}">
        <p14:creationId xmlns:p14="http://schemas.microsoft.com/office/powerpoint/2010/main" val="3832775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5B963A-8FCE-4715-92B8-11059780C1CE}"/>
                  </a:ext>
                </a:extLst>
              </p:cNvPr>
              <p:cNvSpPr>
                <a:spLocks noGrp="1"/>
              </p:cNvSpPr>
              <p:nvPr>
                <p:ph idx="1"/>
              </p:nvPr>
            </p:nvSpPr>
            <p:spPr>
              <a:xfrm>
                <a:off x="465338" y="1319597"/>
                <a:ext cx="10515600" cy="4075113"/>
              </a:xfrm>
            </p:spPr>
            <p:txBody>
              <a:bodyPr>
                <a:noAutofit/>
              </a:bodyPr>
              <a:lstStyle/>
              <a:p>
                <a:pPr marL="514350" indent="-514350">
                  <a:buSzPct val="86000"/>
                  <a:buFont typeface="+mj-lt"/>
                  <a:buAutoNum type="arabicPeriod"/>
                </a:pPr>
                <a:r>
                  <a:rPr lang="en-US" sz="2400" dirty="0">
                    <a:latin typeface="Footlight MT Light" panose="0204060206030A020304" pitchFamily="18" charset="0"/>
                  </a:rPr>
                  <a:t>We verify that the Mann-Whitney Statistic is distribution free under the null hypothesis. </a:t>
                </a:r>
              </a:p>
              <a:p>
                <a:pPr marL="514350" indent="-514350">
                  <a:buSzPct val="86000"/>
                  <a:buFont typeface="+mj-lt"/>
                  <a:buAutoNum type="arabicPeriod"/>
                </a:pPr>
                <a:r>
                  <a:rPr lang="en-US" sz="2400" dirty="0">
                    <a:latin typeface="Footlight MT Light" panose="0204060206030A020304" pitchFamily="18" charset="0"/>
                  </a:rPr>
                  <a:t>For size </a:t>
                </a:r>
                <a14:m>
                  <m:oMath xmlns:m="http://schemas.openxmlformats.org/officeDocument/2006/math">
                    <m:r>
                      <a:rPr lang="en-US" sz="2400" b="0" i="1" smtClean="0">
                        <a:latin typeface="Cambria Math" panose="02040503050406030204" pitchFamily="18" charset="0"/>
                      </a:rPr>
                      <m:t>𝛼</m:t>
                    </m:r>
                  </m:oMath>
                </a14:m>
                <a:r>
                  <a:rPr lang="en-US" sz="2400" dirty="0">
                    <a:latin typeface="Footlight MT Light" panose="0204060206030A020304" pitchFamily="18" charset="0"/>
                  </a:rPr>
                  <a:t> (specified), we estimate the size of the test</a:t>
                </a:r>
                <a14:m>
                  <m:oMath xmlns:m="http://schemas.openxmlformats.org/officeDocument/2006/math">
                    <m:r>
                      <a:rPr lang="en-IN" sz="2400" b="0" i="1" smtClean="0">
                        <a:latin typeface="Cambria Math" panose="02040503050406030204" pitchFamily="18" charset="0"/>
                      </a:rPr>
                      <m:t>,</m:t>
                    </m:r>
                  </m:oMath>
                </a14:m>
                <a:r>
                  <a:rPr lang="en-US" sz="2400" dirty="0">
                    <a:latin typeface="Footlight MT Light" panose="0204060206030A020304" pitchFamily="18" charset="0"/>
                  </a:rPr>
                  <a:t> and plot the estimated sizes against the increasing sample sizes.</a:t>
                </a:r>
              </a:p>
              <a:p>
                <a:pPr marL="514350" indent="-514350">
                  <a:buSzPct val="86000"/>
                  <a:buFont typeface="+mj-lt"/>
                  <a:buAutoNum type="arabicPeriod"/>
                </a:pPr>
                <a:r>
                  <a:rPr lang="en-US" sz="2400" dirty="0">
                    <a:latin typeface="Footlight MT Light" panose="0204060206030A020304" pitchFamily="18" charset="0"/>
                  </a:rPr>
                  <a:t>For fixed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 </m:t>
                    </m:r>
                  </m:oMath>
                </a14:m>
                <a:r>
                  <a:rPr lang="en-IN" sz="2400" dirty="0">
                    <a:latin typeface="Footlight MT Light" panose="0204060206030A020304" pitchFamily="18" charset="0"/>
                  </a:rPr>
                  <a:t>and </a:t>
                </a:r>
                <a14:m>
                  <m:oMath xmlns:m="http://schemas.openxmlformats.org/officeDocument/2006/math">
                    <m:r>
                      <a:rPr lang="en-US" sz="2400" i="1">
                        <a:latin typeface="Cambria Math" panose="02040503050406030204" pitchFamily="18" charset="0"/>
                      </a:rPr>
                      <m:t>𝑚</m:t>
                    </m:r>
                    <m:r>
                      <a:rPr lang="en-US" sz="2400" i="1">
                        <a:latin typeface="Cambria Math" panose="02040503050406030204" pitchFamily="18" charset="0"/>
                      </a:rPr>
                      <m:t>, </m:t>
                    </m:r>
                  </m:oMath>
                </a14:m>
                <a:r>
                  <a:rPr lang="en-IN" sz="2400" dirty="0">
                    <a:latin typeface="Footlight MT Light" panose="0204060206030A020304" pitchFamily="18" charset="0"/>
                  </a:rPr>
                  <a:t>we show how the underlying distribution affects the power function </a:t>
                </a:r>
                <a:r>
                  <a:rPr lang="en-US" sz="2400" dirty="0">
                    <a:latin typeface="Footlight MT Light" panose="0204060206030A020304" pitchFamily="18" charset="0"/>
                  </a:rPr>
                  <a:t>(</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𝑛</m:t>
                        </m:r>
                        <m:r>
                          <a:rPr lang="en-IN" sz="2400" b="0" i="1" smtClean="0">
                            <a:latin typeface="Cambria Math" panose="02040503050406030204" pitchFamily="18" charset="0"/>
                          </a:rPr>
                          <m:t>,</m:t>
                        </m:r>
                        <m:r>
                          <a:rPr lang="en-IN" sz="2400" b="0" i="1" smtClean="0">
                            <a:latin typeface="Cambria Math" panose="02040503050406030204" pitchFamily="18" charset="0"/>
                          </a:rPr>
                          <m:t>𝑚</m:t>
                        </m:r>
                      </m:sub>
                    </m:sSub>
                    <m:r>
                      <a:rPr lang="en-US" sz="2400" i="1">
                        <a:latin typeface="Cambria Math" panose="02040503050406030204" pitchFamily="18" charset="0"/>
                      </a:rPr>
                      <m:t>(</m:t>
                    </m:r>
                    <m:r>
                      <a:rPr lang="en-US" sz="2400" i="1">
                        <a:latin typeface="Cambria Math" panose="02040503050406030204" pitchFamily="18" charset="0"/>
                      </a:rPr>
                      <m:t>𝜃</m:t>
                    </m:r>
                    <m:r>
                      <a:rPr lang="en-US" sz="2400" i="1">
                        <a:latin typeface="Cambria Math" panose="02040503050406030204" pitchFamily="18" charset="0"/>
                      </a:rPr>
                      <m:t>)</m:t>
                    </m:r>
                  </m:oMath>
                </a14:m>
                <a:r>
                  <a:rPr lang="en-US" sz="2400" dirty="0">
                    <a:latin typeface="Footlight MT Light" panose="0204060206030A020304" pitchFamily="18" charset="0"/>
                  </a:rPr>
                  <a:t>) </a:t>
                </a:r>
                <a:r>
                  <a:rPr lang="en-IN" sz="2400" dirty="0">
                    <a:latin typeface="Footlight MT Light" panose="0204060206030A020304" pitchFamily="18" charset="0"/>
                  </a:rPr>
                  <a:t>of the test for the Mann-Whitney statistic for varying </a:t>
                </a:r>
                <a14:m>
                  <m:oMath xmlns:m="http://schemas.openxmlformats.org/officeDocument/2006/math">
                    <m:r>
                      <a:rPr lang="en-US" sz="2400" i="1">
                        <a:latin typeface="Cambria Math" panose="02040503050406030204" pitchFamily="18" charset="0"/>
                      </a:rPr>
                      <m:t>𝜃</m:t>
                    </m:r>
                  </m:oMath>
                </a14:m>
                <a:r>
                  <a:rPr lang="en-IN" sz="2400" dirty="0">
                    <a:latin typeface="Footlight MT Light" panose="0204060206030A020304" pitchFamily="18" charset="0"/>
                  </a:rPr>
                  <a:t> and also for varying </a:t>
                </a:r>
                <a14:m>
                  <m:oMath xmlns:m="http://schemas.openxmlformats.org/officeDocument/2006/math">
                    <m:r>
                      <a:rPr lang="en-IN" sz="2400" b="0" i="1" smtClean="0">
                        <a:latin typeface="Cambria Math"/>
                      </a:rPr>
                      <m:t>𝑁</m:t>
                    </m:r>
                    <m:r>
                      <a:rPr lang="en-IN" sz="2400" b="0" i="1" smtClean="0">
                        <a:latin typeface="Cambria Math"/>
                      </a:rPr>
                      <m:t>=</m:t>
                    </m:r>
                    <m:r>
                      <a:rPr lang="en-IN" sz="2400" b="0" i="1" smtClean="0">
                        <a:latin typeface="Cambria Math"/>
                      </a:rPr>
                      <m:t>𝑚</m:t>
                    </m:r>
                    <m:r>
                      <a:rPr lang="en-IN" sz="2400" b="0" i="1" smtClean="0">
                        <a:latin typeface="Cambria Math"/>
                      </a:rPr>
                      <m:t>+</m:t>
                    </m:r>
                    <m:r>
                      <a:rPr lang="en-IN" sz="2400" b="0" i="1" smtClean="0">
                        <a:latin typeface="Cambria Math"/>
                      </a:rPr>
                      <m:t>𝑛</m:t>
                    </m:r>
                  </m:oMath>
                </a14:m>
                <a:r>
                  <a:rPr lang="en-IN" sz="2400" dirty="0">
                    <a:latin typeface="Footlight MT Light" panose="0204060206030A020304" pitchFamily="18" charset="0"/>
                  </a:rPr>
                  <a:t>.</a:t>
                </a:r>
              </a:p>
              <a:p>
                <a:pPr marL="514350" indent="-514350">
                  <a:buSzPct val="86000"/>
                  <a:buFont typeface="+mj-lt"/>
                  <a:buAutoNum type="arabicPeriod"/>
                </a:pPr>
                <a:r>
                  <a:rPr lang="en-US" sz="2400" dirty="0">
                    <a:latin typeface="Footlight MT Light" panose="0204060206030A020304" pitchFamily="18" charset="0"/>
                  </a:rPr>
                  <a:t>We study the limiting distribution of the statistic.</a:t>
                </a:r>
              </a:p>
              <a:p>
                <a:pPr marL="514350" indent="-514350">
                  <a:buSzPct val="86000"/>
                  <a:buFont typeface="+mj-lt"/>
                  <a:buAutoNum type="arabicPeriod"/>
                </a:pPr>
                <a:r>
                  <a:rPr lang="en-US" sz="2400" dirty="0">
                    <a:latin typeface="Footlight MT Light" panose="0204060206030A020304" pitchFamily="18" charset="0"/>
                  </a:rPr>
                  <a:t>We carry out the corresponding parametric test and make a comparison with the non-parametric test. </a:t>
                </a:r>
              </a:p>
            </p:txBody>
          </p:sp>
        </mc:Choice>
        <mc:Fallback xmlns="">
          <p:sp>
            <p:nvSpPr>
              <p:cNvPr id="3" name="Content Placeholder 2">
                <a:extLst>
                  <a:ext uri="{FF2B5EF4-FFF2-40B4-BE49-F238E27FC236}">
                    <a16:creationId xmlns:a16="http://schemas.microsoft.com/office/drawing/2014/main" xmlns:a14="http://schemas.microsoft.com/office/drawing/2010/main" xmlns="" id="{2A5B963A-8FCE-4715-92B8-11059780C1CE}"/>
                  </a:ext>
                </a:extLst>
              </p:cNvPr>
              <p:cNvSpPr>
                <a:spLocks noGrp="1" noRot="1" noChangeAspect="1" noMove="1" noResize="1" noEditPoints="1" noAdjustHandles="1" noChangeArrowheads="1" noChangeShapeType="1" noTextEdit="1"/>
              </p:cNvSpPr>
              <p:nvPr>
                <p:ph idx="1"/>
              </p:nvPr>
            </p:nvSpPr>
            <p:spPr>
              <a:xfrm>
                <a:off x="465338" y="1319597"/>
                <a:ext cx="10515600" cy="4075113"/>
              </a:xfrm>
              <a:blipFill rotWithShape="1">
                <a:blip r:embed="rId2"/>
                <a:stretch>
                  <a:fillRect l="-464" t="-1345" r="-522" b="-598"/>
                </a:stretch>
              </a:blipFill>
            </p:spPr>
            <p:txBody>
              <a:bodyPr/>
              <a:lstStyle/>
              <a:p>
                <a:r>
                  <a:rPr lang="en-IN">
                    <a:noFill/>
                  </a:rPr>
                  <a:t> </a:t>
                </a:r>
              </a:p>
            </p:txBody>
          </p:sp>
        </mc:Fallback>
      </mc:AlternateContent>
      <p:sp>
        <p:nvSpPr>
          <p:cNvPr id="2" name="Title 1">
            <a:extLst>
              <a:ext uri="{FF2B5EF4-FFF2-40B4-BE49-F238E27FC236}">
                <a16:creationId xmlns:a16="http://schemas.microsoft.com/office/drawing/2014/main" id="{9F6382FA-CA02-423F-BEC7-2C09817AC059}"/>
              </a:ext>
            </a:extLst>
          </p:cNvPr>
          <p:cNvSpPr>
            <a:spLocks noGrp="1"/>
          </p:cNvSpPr>
          <p:nvPr>
            <p:ph type="title"/>
          </p:nvPr>
        </p:nvSpPr>
        <p:spPr>
          <a:xfrm>
            <a:off x="609600" y="176597"/>
            <a:ext cx="10972800" cy="1143000"/>
          </a:xfrm>
        </p:spPr>
        <p:txBody>
          <a:bodyPr/>
          <a:lstStyle/>
          <a:p>
            <a:r>
              <a:rPr lang="en-US" dirty="0">
                <a:latin typeface="Rockwell" panose="02060603020205020403" pitchFamily="18" charset="0"/>
              </a:rPr>
              <a:t>What we discuss here</a:t>
            </a:r>
            <a:endParaRPr lang="en-IN" dirty="0">
              <a:latin typeface="Rockwell" panose="02060603020205020403" pitchFamily="18" charset="0"/>
            </a:endParaRPr>
          </a:p>
        </p:txBody>
      </p:sp>
    </p:spTree>
    <p:extLst>
      <p:ext uri="{BB962C8B-B14F-4D97-AF65-F5344CB8AC3E}">
        <p14:creationId xmlns:p14="http://schemas.microsoft.com/office/powerpoint/2010/main" val="23005297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C0B7702-4C2E-41FD-9313-3AFE288A3858}"/>
                  </a:ext>
                </a:extLst>
              </p:cNvPr>
              <p:cNvSpPr>
                <a:spLocks noGrp="1"/>
              </p:cNvSpPr>
              <p:nvPr>
                <p:ph type="title"/>
              </p:nvPr>
            </p:nvSpPr>
            <p:spPr/>
            <p:txBody>
              <a:bodyPr>
                <a:normAutofit/>
              </a:bodyPr>
              <a:lstStyle/>
              <a:p>
                <a:r>
                  <a:rPr lang="en-US" sz="3200" dirty="0">
                    <a:latin typeface="Rockwell" panose="02060603020205020403" pitchFamily="18" charset="0"/>
                  </a:rPr>
                  <a:t>POWER FUNCTION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𝛽</m:t>
                        </m:r>
                      </m:e>
                      <m:sub>
                        <m:r>
                          <a:rPr lang="en-US" sz="3200" b="0" i="1" smtClean="0">
                            <a:latin typeface="Cambria Math" panose="02040503050406030204" pitchFamily="18" charset="0"/>
                          </a:rPr>
                          <m:t>𝑛</m:t>
                        </m:r>
                        <m:r>
                          <a:rPr lang="en-US" sz="3200" b="0" i="1" smtClean="0">
                            <a:latin typeface="Cambria Math" panose="02040503050406030204" pitchFamily="18" charset="0"/>
                          </a:rPr>
                          <m:t>,</m:t>
                        </m:r>
                        <m:r>
                          <a:rPr lang="en-US" sz="3200" b="0" i="1" smtClean="0">
                            <a:latin typeface="Cambria Math" panose="02040503050406030204" pitchFamily="18" charset="0"/>
                          </a:rPr>
                          <m:t>𝑚</m:t>
                        </m:r>
                      </m:sub>
                    </m:sSub>
                    <m:r>
                      <a:rPr lang="en-US" sz="3200" b="0" i="1" smtClean="0">
                        <a:latin typeface="Cambria Math" panose="02040503050406030204" pitchFamily="18" charset="0"/>
                      </a:rPr>
                      <m:t>(</m:t>
                    </m:r>
                    <m:r>
                      <a:rPr lang="en-US" sz="3200" b="0" i="1" smtClean="0">
                        <a:latin typeface="Cambria Math" panose="02040503050406030204" pitchFamily="18" charset="0"/>
                      </a:rPr>
                      <m:t>𝜃</m:t>
                    </m:r>
                    <m:r>
                      <a:rPr lang="en-US" sz="3200" b="0" i="1" smtClean="0">
                        <a:latin typeface="Cambria Math" panose="02040503050406030204" pitchFamily="18" charset="0"/>
                      </a:rPr>
                      <m:t>)</m:t>
                    </m:r>
                  </m:oMath>
                </a14:m>
                <a:r>
                  <a:rPr lang="en-US" sz="3200" dirty="0">
                    <a:latin typeface="Rockwell" panose="02060603020205020403" pitchFamily="18" charset="0"/>
                  </a:rPr>
                  <a:t>)</a:t>
                </a:r>
                <a:endParaRPr lang="en-IN" sz="3200" dirty="0">
                  <a:latin typeface="Rockwell" panose="02060603020205020403" pitchFamily="18" charset="0"/>
                </a:endParaRPr>
              </a:p>
            </p:txBody>
          </p:sp>
        </mc:Choice>
        <mc:Fallback xmlns="">
          <p:sp>
            <p:nvSpPr>
              <p:cNvPr id="2" name="Title 1">
                <a:extLst>
                  <a:ext uri="{FF2B5EF4-FFF2-40B4-BE49-F238E27FC236}">
                    <a16:creationId xmlns:a16="http://schemas.microsoft.com/office/drawing/2014/main" id="{8C0B7702-4C2E-41FD-9313-3AFE288A3858}"/>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B0108C-FAED-4E3A-BE6D-A5802F33E37A}"/>
                  </a:ext>
                </a:extLst>
              </p:cNvPr>
              <p:cNvSpPr>
                <a:spLocks noGrp="1"/>
              </p:cNvSpPr>
              <p:nvPr>
                <p:ph idx="1"/>
              </p:nvPr>
            </p:nvSpPr>
            <p:spPr>
              <a:xfrm>
                <a:off x="838200" y="1494695"/>
                <a:ext cx="10515600" cy="4351338"/>
              </a:xfrm>
            </p:spPr>
            <p:txBody>
              <a:bodyPr>
                <a:normAutofit/>
              </a:bodyPr>
              <a:lstStyle/>
              <a:p>
                <a:r>
                  <a:rPr lang="en-US" sz="2400" dirty="0">
                    <a:latin typeface="Footlight MT Light" panose="0204060206030A020304" pitchFamily="18" charset="0"/>
                  </a:rPr>
                  <a:t>Here we consider the power function for two-sided alternative.</a:t>
                </a:r>
              </a:p>
              <a:p>
                <a14:m>
                  <m:oMath xmlns:m="http://schemas.openxmlformats.org/officeDocument/2006/math">
                    <m:r>
                      <a:rPr lang="en-US" sz="2400" b="0" i="1" smtClean="0">
                        <a:latin typeface="Cambria Math" panose="02040503050406030204" pitchFamily="18" charset="0"/>
                      </a:rPr>
                      <m:t>𝜃</m:t>
                    </m:r>
                  </m:oMath>
                </a14:m>
                <a:r>
                  <a:rPr lang="en-US" sz="2400" dirty="0">
                    <a:latin typeface="Footlight MT Light" panose="0204060206030A020304" pitchFamily="18" charset="0"/>
                  </a:rPr>
                  <a:t> is location parameter and we vary </a:t>
                </a:r>
                <a14:m>
                  <m:oMath xmlns:m="http://schemas.openxmlformats.org/officeDocument/2006/math">
                    <m:r>
                      <a:rPr lang="en-US" sz="2400" b="0" i="1" smtClean="0">
                        <a:latin typeface="Cambria Math" panose="02040503050406030204" pitchFamily="18" charset="0"/>
                      </a:rPr>
                      <m:t>𝜃</m:t>
                    </m:r>
                  </m:oMath>
                </a14:m>
                <a:r>
                  <a:rPr lang="en-US" sz="2400" dirty="0">
                    <a:latin typeface="Footlight MT Light" panose="0204060206030A020304" pitchFamily="18" charset="0"/>
                  </a:rPr>
                  <a:t> for fixed sample size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 </m:t>
                    </m:r>
                  </m:oMath>
                </a14:m>
                <a:r>
                  <a:rPr lang="en-US" sz="2400" dirty="0">
                    <a:latin typeface="Footlight MT Light" panose="0204060206030A020304" pitchFamily="18" charset="0"/>
                  </a:rPr>
                  <a:t>and </a:t>
                </a:r>
                <a14:m>
                  <m:oMath xmlns:m="http://schemas.openxmlformats.org/officeDocument/2006/math">
                    <m:r>
                      <a:rPr lang="en-US" sz="2400" b="0" i="1" smtClean="0">
                        <a:latin typeface="Cambria Math" panose="02040503050406030204" pitchFamily="18" charset="0"/>
                      </a:rPr>
                      <m:t>𝑚</m:t>
                    </m:r>
                    <m:r>
                      <a:rPr lang="en-US" sz="2400" b="0" i="1" smtClean="0">
                        <a:latin typeface="Cambria Math" panose="02040503050406030204" pitchFamily="18" charset="0"/>
                      </a:rPr>
                      <m:t>.</m:t>
                    </m:r>
                  </m:oMath>
                </a14:m>
                <a:r>
                  <a:rPr lang="en-US" sz="2400" dirty="0">
                    <a:latin typeface="Footlight MT Light" panose="0204060206030A020304" pitchFamily="18" charset="0"/>
                  </a:rPr>
                  <a:t> </a:t>
                </a:r>
              </a:p>
              <a:p>
                <a:r>
                  <a:rPr lang="en-US" sz="2400" dirty="0">
                    <a:latin typeface="Footlight MT Light" panose="0204060206030A020304" pitchFamily="18" charset="0"/>
                  </a:rPr>
                  <a:t>For fixed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 </m:t>
                    </m:r>
                  </m:oMath>
                </a14:m>
                <a:r>
                  <a:rPr lang="en-IN" sz="2400" dirty="0">
                    <a:latin typeface="Footlight MT Light" panose="0204060206030A020304" pitchFamily="18" charset="0"/>
                  </a:rPr>
                  <a:t>and </a:t>
                </a:r>
                <a14:m>
                  <m:oMath xmlns:m="http://schemas.openxmlformats.org/officeDocument/2006/math">
                    <m:r>
                      <a:rPr lang="en-US" sz="2400" b="0" i="1" smtClean="0">
                        <a:latin typeface="Cambria Math" panose="02040503050406030204" pitchFamily="18" charset="0"/>
                      </a:rPr>
                      <m:t>𝑚</m:t>
                    </m:r>
                    <m:r>
                      <a:rPr lang="en-US" sz="2400" b="0" i="1" smtClean="0">
                        <a:latin typeface="Cambria Math" panose="02040503050406030204" pitchFamily="18" charset="0"/>
                      </a:rPr>
                      <m:t>, </m:t>
                    </m:r>
                  </m:oMath>
                </a14:m>
                <a:r>
                  <a:rPr lang="en-IN" sz="2400" dirty="0">
                    <a:latin typeface="Footlight MT Light" panose="0204060206030A020304" pitchFamily="18" charset="0"/>
                  </a:rPr>
                  <a:t>we show how the underlying distribution affects the power function of the test for the Mann-Whitney statistic when </a:t>
                </a:r>
                <a14:m>
                  <m:oMath xmlns:m="http://schemas.openxmlformats.org/officeDocument/2006/math">
                    <m:r>
                      <a:rPr lang="en-US" sz="2400" b="0" i="1" smtClean="0">
                        <a:latin typeface="Cambria Math" panose="02040503050406030204" pitchFamily="18" charset="0"/>
                      </a:rPr>
                      <m:t>𝜃</m:t>
                    </m:r>
                  </m:oMath>
                </a14:m>
                <a:r>
                  <a:rPr lang="en-IN" sz="2400" dirty="0">
                    <a:latin typeface="Footlight MT Light" panose="0204060206030A020304" pitchFamily="18" charset="0"/>
                  </a:rPr>
                  <a:t> is varying. </a:t>
                </a:r>
              </a:p>
              <a:p>
                <a:r>
                  <a:rPr lang="en-IN" sz="2400" dirty="0">
                    <a:latin typeface="Footlight MT Light" panose="0204060206030A020304" pitchFamily="18" charset="0"/>
                  </a:rPr>
                  <a:t>Here we show for the following distribution</a:t>
                </a:r>
              </a:p>
              <a:p>
                <a:pPr lvl="1"/>
                <a:r>
                  <a:rPr lang="en-IN" sz="2000" dirty="0">
                    <a:latin typeface="Footlight MT Light" panose="0204060206030A020304" pitchFamily="18" charset="0"/>
                  </a:rPr>
                  <a:t>Normal (Symmetric)</a:t>
                </a:r>
              </a:p>
              <a:p>
                <a:pPr lvl="1"/>
                <a:r>
                  <a:rPr lang="en-IN" sz="2000" dirty="0">
                    <a:latin typeface="Footlight MT Light" panose="0204060206030A020304" pitchFamily="18" charset="0"/>
                  </a:rPr>
                  <a:t>Cauchy (Symmetric, heavy tailed, moments do not exist)</a:t>
                </a:r>
              </a:p>
              <a:p>
                <a:pPr lvl="1"/>
                <a:r>
                  <a:rPr lang="en-IN" sz="2000" dirty="0">
                    <a:latin typeface="Footlight MT Light" panose="0204060206030A020304" pitchFamily="18" charset="0"/>
                  </a:rPr>
                  <a:t>Exponential (Positively Skewed)</a:t>
                </a:r>
              </a:p>
              <a:p>
                <a:pPr lvl="1"/>
                <a:r>
                  <a:rPr lang="en-IN" sz="2000" dirty="0">
                    <a:latin typeface="Footlight MT Light" panose="0204060206030A020304" pitchFamily="18" charset="0"/>
                  </a:rPr>
                  <a:t>Logistic (Symmetric, heavy tailed, moments exist)</a:t>
                </a:r>
              </a:p>
              <a:p>
                <a:pPr lvl="1"/>
                <a:endParaRPr lang="en-IN" sz="2000" dirty="0"/>
              </a:p>
              <a:p>
                <a:pPr lvl="1"/>
                <a:endParaRPr lang="en-IN" sz="2000" dirty="0"/>
              </a:p>
            </p:txBody>
          </p:sp>
        </mc:Choice>
        <mc:Fallback xmlns="">
          <p:sp>
            <p:nvSpPr>
              <p:cNvPr id="3" name="Content Placeholder 2">
                <a:extLst>
                  <a:ext uri="{FF2B5EF4-FFF2-40B4-BE49-F238E27FC236}">
                    <a16:creationId xmlns:a16="http://schemas.microsoft.com/office/drawing/2014/main" id="{E4B0108C-FAED-4E3A-BE6D-A5802F33E37A}"/>
                  </a:ext>
                </a:extLst>
              </p:cNvPr>
              <p:cNvSpPr>
                <a:spLocks noGrp="1" noRot="1" noChangeAspect="1" noMove="1" noResize="1" noEditPoints="1" noAdjustHandles="1" noChangeArrowheads="1" noChangeShapeType="1" noTextEdit="1"/>
              </p:cNvSpPr>
              <p:nvPr>
                <p:ph idx="1"/>
              </p:nvPr>
            </p:nvSpPr>
            <p:spPr>
              <a:xfrm>
                <a:off x="838200" y="1494695"/>
                <a:ext cx="10515600" cy="4351338"/>
              </a:xfrm>
              <a:blipFill>
                <a:blip r:embed="rId3"/>
                <a:stretch>
                  <a:fillRect t="-1261"/>
                </a:stretch>
              </a:blipFill>
            </p:spPr>
            <p:txBody>
              <a:bodyPr/>
              <a:lstStyle/>
              <a:p>
                <a:r>
                  <a:rPr lang="en-IN">
                    <a:noFill/>
                  </a:rPr>
                  <a:t> </a:t>
                </a:r>
              </a:p>
            </p:txBody>
          </p:sp>
        </mc:Fallback>
      </mc:AlternateContent>
    </p:spTree>
    <p:extLst>
      <p:ext uri="{BB962C8B-B14F-4D97-AF65-F5344CB8AC3E}">
        <p14:creationId xmlns:p14="http://schemas.microsoft.com/office/powerpoint/2010/main" val="20223583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AB8F4A6-28C6-4F50-BBCE-BB2369C81CA0}"/>
              </a:ext>
            </a:extLst>
          </p:cNvPr>
          <p:cNvSpPr txBox="1"/>
          <p:nvPr/>
        </p:nvSpPr>
        <p:spPr>
          <a:xfrm>
            <a:off x="7017924" y="694901"/>
            <a:ext cx="4624251" cy="452431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Footlight MT Light" panose="0204060206030A020304" pitchFamily="18" charset="0"/>
              </a:rPr>
              <a:t>Here we plot the power function of the Mann-Whitney Statistic against different values of the location parameter, where sample size is fixed.</a:t>
            </a:r>
          </a:p>
          <a:p>
            <a:pPr marL="285750" indent="-285750">
              <a:buFont typeface="Arial" panose="020B0604020202020204" pitchFamily="34" charset="0"/>
              <a:buChar char="•"/>
            </a:pPr>
            <a:r>
              <a:rPr lang="en-US" b="1" dirty="0">
                <a:latin typeface="Footlight MT Light" panose="0204060206030A020304" pitchFamily="18" charset="0"/>
              </a:rPr>
              <a:t>Observations:</a:t>
            </a:r>
          </a:p>
          <a:p>
            <a:pPr marL="800100" lvl="1" indent="-342900">
              <a:buFont typeface="+mj-lt"/>
              <a:buAutoNum type="arabicPeriod"/>
            </a:pPr>
            <a:r>
              <a:rPr lang="en-US" dirty="0">
                <a:latin typeface="Footlight MT Light" panose="0204060206030A020304" pitchFamily="18" charset="0"/>
              </a:rPr>
              <a:t>Exponential has more power than the other three distributions.</a:t>
            </a:r>
          </a:p>
          <a:p>
            <a:pPr marL="800100" lvl="1" indent="-342900">
              <a:buFont typeface="+mj-lt"/>
              <a:buAutoNum type="arabicPeriod"/>
            </a:pPr>
            <a:r>
              <a:rPr lang="en-US" dirty="0">
                <a:latin typeface="Footlight MT Light" panose="0204060206030A020304" pitchFamily="18" charset="0"/>
              </a:rPr>
              <a:t>Normal has less power than exponential but for higher values of the parameter power plot moderately coincide with the exponential one.</a:t>
            </a:r>
          </a:p>
          <a:p>
            <a:pPr marL="800100" lvl="1" indent="-342900">
              <a:buFont typeface="+mj-lt"/>
              <a:buAutoNum type="arabicPeriod"/>
            </a:pPr>
            <a:r>
              <a:rPr lang="en-US" dirty="0">
                <a:latin typeface="Footlight MT Light" panose="0204060206030A020304" pitchFamily="18" charset="0"/>
              </a:rPr>
              <a:t>Cauchy has the least power among the four distribution under consideration.</a:t>
            </a:r>
          </a:p>
          <a:p>
            <a:pPr marL="800100" lvl="1" indent="-342900">
              <a:buFont typeface="+mj-lt"/>
              <a:buAutoNum type="arabicPeriod"/>
            </a:pPr>
            <a:r>
              <a:rPr lang="en-US" dirty="0">
                <a:latin typeface="Footlight MT Light" panose="0204060206030A020304" pitchFamily="18" charset="0"/>
              </a:rPr>
              <a:t>Logistic has moderately higher power than the Cauchy distribution and less power than the Normal distribution.</a:t>
            </a:r>
          </a:p>
        </p:txBody>
      </p:sp>
      <p:pic>
        <p:nvPicPr>
          <p:cNvPr id="3" name="Picture 2">
            <a:extLst>
              <a:ext uri="{FF2B5EF4-FFF2-40B4-BE49-F238E27FC236}">
                <a16:creationId xmlns:a16="http://schemas.microsoft.com/office/drawing/2014/main" id="{967417CF-570B-4D1D-9645-892045D37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123" y="328180"/>
            <a:ext cx="6039693" cy="6201640"/>
          </a:xfrm>
          <a:prstGeom prst="rect">
            <a:avLst/>
          </a:prstGeom>
        </p:spPr>
      </p:pic>
    </p:spTree>
    <p:extLst>
      <p:ext uri="{BB962C8B-B14F-4D97-AF65-F5344CB8AC3E}">
        <p14:creationId xmlns:p14="http://schemas.microsoft.com/office/powerpoint/2010/main" val="34356742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6FAC9B-8ED9-4BB1-BD16-C821C5DAD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331" y="328180"/>
            <a:ext cx="6039693" cy="620164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8ACFF39-67E7-43A4-B6B0-43325AE52549}"/>
                  </a:ext>
                </a:extLst>
              </p:cNvPr>
              <p:cNvSpPr txBox="1"/>
              <p:nvPr/>
            </p:nvSpPr>
            <p:spPr>
              <a:xfrm>
                <a:off x="7384869" y="2151017"/>
                <a:ext cx="3309257"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Footlight MT Light" panose="0204060206030A020304" pitchFamily="18" charset="0"/>
                  </a:rPr>
                  <a:t>Power function of Mann-Whitney statistic under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IN" b="0" i="1" smtClean="0">
                        <a:latin typeface="Cambria Math" panose="02040503050406030204" pitchFamily="18" charset="0"/>
                      </a:rPr>
                      <m:t>≥</m:t>
                    </m:r>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IN" dirty="0">
                    <a:latin typeface="Footlight MT Light" panose="0204060206030A020304" pitchFamily="18" charset="0"/>
                  </a:rPr>
                  <a:t> or equivalently,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IN" b="0" i="1" smtClean="0">
                        <a:latin typeface="Cambria Math" panose="02040503050406030204" pitchFamily="18" charset="0"/>
                      </a:rPr>
                      <m:t>≤</m:t>
                    </m:r>
                    <m:r>
                      <a:rPr lang="en-US" b="0" i="1" smtClean="0">
                        <a:latin typeface="Cambria Math" panose="02040503050406030204" pitchFamily="18" charset="0"/>
                      </a:rPr>
                      <m:t>0</m:t>
                    </m:r>
                  </m:oMath>
                </a14:m>
                <a:endParaRPr lang="en-IN" dirty="0">
                  <a:latin typeface="Footlight MT Light" panose="0204060206030A020304" pitchFamily="18" charset="0"/>
                </a:endParaRPr>
              </a:p>
              <a:p>
                <a:pPr marL="285750" indent="-285750">
                  <a:buFont typeface="Arial" panose="020B0604020202020204" pitchFamily="34" charset="0"/>
                  <a:buChar char="•"/>
                </a:pPr>
                <a:r>
                  <a:rPr lang="en-IN" dirty="0">
                    <a:latin typeface="Footlight MT Light" panose="0204060206030A020304" pitchFamily="18" charset="0"/>
                  </a:rPr>
                  <a:t>Observation:</a:t>
                </a:r>
              </a:p>
              <a:p>
                <a:pPr marL="742950" lvl="1" indent="-285750">
                  <a:buFont typeface="Arial" panose="020B0604020202020204" pitchFamily="34" charset="0"/>
                  <a:buChar char="•"/>
                </a:pPr>
                <a:r>
                  <a:rPr lang="en-IN" dirty="0">
                    <a:latin typeface="Footlight MT Light" panose="0204060206030A020304" pitchFamily="18" charset="0"/>
                  </a:rPr>
                  <a:t>Same as previous but power of all the four plot is higher than the previous power plot of both sided alternative. </a:t>
                </a:r>
              </a:p>
            </p:txBody>
          </p:sp>
        </mc:Choice>
        <mc:Fallback xmlns="">
          <p:sp>
            <p:nvSpPr>
              <p:cNvPr id="3" name="TextBox 2">
                <a:extLst>
                  <a:ext uri="{FF2B5EF4-FFF2-40B4-BE49-F238E27FC236}">
                    <a16:creationId xmlns:a16="http://schemas.microsoft.com/office/drawing/2014/main" id="{F8ACFF39-67E7-43A4-B6B0-43325AE52549}"/>
                  </a:ext>
                </a:extLst>
              </p:cNvPr>
              <p:cNvSpPr txBox="1">
                <a:spLocks noRot="1" noChangeAspect="1" noMove="1" noResize="1" noEditPoints="1" noAdjustHandles="1" noChangeArrowheads="1" noChangeShapeType="1" noTextEdit="1"/>
              </p:cNvSpPr>
              <p:nvPr/>
            </p:nvSpPr>
            <p:spPr>
              <a:xfrm>
                <a:off x="7384869" y="2151017"/>
                <a:ext cx="3309257" cy="2862322"/>
              </a:xfrm>
              <a:prstGeom prst="rect">
                <a:avLst/>
              </a:prstGeom>
              <a:blipFill>
                <a:blip r:embed="rId3"/>
                <a:stretch>
                  <a:fillRect l="-1105" t="-1279" r="-2947" b="-2559"/>
                </a:stretch>
              </a:blipFill>
            </p:spPr>
            <p:txBody>
              <a:bodyPr/>
              <a:lstStyle/>
              <a:p>
                <a:r>
                  <a:rPr lang="en-IN">
                    <a:noFill/>
                  </a:rPr>
                  <a:t> </a:t>
                </a:r>
              </a:p>
            </p:txBody>
          </p:sp>
        </mc:Fallback>
      </mc:AlternateContent>
    </p:spTree>
    <p:extLst>
      <p:ext uri="{BB962C8B-B14F-4D97-AF65-F5344CB8AC3E}">
        <p14:creationId xmlns:p14="http://schemas.microsoft.com/office/powerpoint/2010/main" val="22541753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3C70E1-D30E-48C8-9A3B-1498DC825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38" y="328180"/>
            <a:ext cx="6039693" cy="620164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33D4019-C47B-4CCD-B09C-E659E7BF1CF8}"/>
                  </a:ext>
                </a:extLst>
              </p:cNvPr>
              <p:cNvSpPr txBox="1"/>
              <p:nvPr/>
            </p:nvSpPr>
            <p:spPr>
              <a:xfrm>
                <a:off x="7384869" y="2151017"/>
                <a:ext cx="3309257"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Footlight MT Light" pitchFamily="18" charset="0"/>
                  </a:rPr>
                  <a:t>Power function of Mann-Whitney statistic under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IN" b="0" i="1" smtClean="0">
                        <a:latin typeface="Cambria Math" panose="02040503050406030204" pitchFamily="18" charset="0"/>
                      </a:rPr>
                      <m:t>≤</m:t>
                    </m:r>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IN" dirty="0">
                    <a:latin typeface="Footlight MT Light" pitchFamily="18" charset="0"/>
                  </a:rPr>
                  <a:t> or equivalently,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IN" b="0" i="1" smtClean="0">
                        <a:latin typeface="Cambria Math" panose="02040503050406030204" pitchFamily="18" charset="0"/>
                      </a:rPr>
                      <m:t>≥</m:t>
                    </m:r>
                    <m:r>
                      <a:rPr lang="en-US" b="0" i="1" smtClean="0">
                        <a:latin typeface="Cambria Math" panose="02040503050406030204" pitchFamily="18" charset="0"/>
                      </a:rPr>
                      <m:t>0</m:t>
                    </m:r>
                  </m:oMath>
                </a14:m>
                <a:endParaRPr lang="en-IN" dirty="0">
                  <a:latin typeface="Footlight MT Light" pitchFamily="18" charset="0"/>
                </a:endParaRPr>
              </a:p>
              <a:p>
                <a:pPr marL="285750" indent="-285750">
                  <a:buFont typeface="Arial" panose="020B0604020202020204" pitchFamily="34" charset="0"/>
                  <a:buChar char="•"/>
                </a:pPr>
                <a:r>
                  <a:rPr lang="en-IN" dirty="0">
                    <a:latin typeface="Footlight MT Light" pitchFamily="18" charset="0"/>
                  </a:rPr>
                  <a:t>Observation:</a:t>
                </a:r>
              </a:p>
              <a:p>
                <a:pPr marL="742950" lvl="1" indent="-285750">
                  <a:buFont typeface="Arial" panose="020B0604020202020204" pitchFamily="34" charset="0"/>
                  <a:buChar char="•"/>
                </a:pPr>
                <a:r>
                  <a:rPr lang="en-IN" dirty="0">
                    <a:latin typeface="Footlight MT Light" pitchFamily="18" charset="0"/>
                  </a:rPr>
                  <a:t>Same as previous. </a:t>
                </a:r>
              </a:p>
            </p:txBody>
          </p:sp>
        </mc:Choice>
        <mc:Fallback xmlns="">
          <p:sp>
            <p:nvSpPr>
              <p:cNvPr id="4" name="TextBox 3">
                <a:extLst>
                  <a:ext uri="{FF2B5EF4-FFF2-40B4-BE49-F238E27FC236}">
                    <a16:creationId xmlns:a16="http://schemas.microsoft.com/office/drawing/2014/main" id="{B33D4019-C47B-4CCD-B09C-E659E7BF1CF8}"/>
                  </a:ext>
                </a:extLst>
              </p:cNvPr>
              <p:cNvSpPr txBox="1">
                <a:spLocks noRot="1" noChangeAspect="1" noMove="1" noResize="1" noEditPoints="1" noAdjustHandles="1" noChangeArrowheads="1" noChangeShapeType="1" noTextEdit="1"/>
              </p:cNvSpPr>
              <p:nvPr/>
            </p:nvSpPr>
            <p:spPr>
              <a:xfrm>
                <a:off x="7384869" y="2151017"/>
                <a:ext cx="3309257" cy="1754326"/>
              </a:xfrm>
              <a:prstGeom prst="rect">
                <a:avLst/>
              </a:prstGeom>
              <a:blipFill>
                <a:blip r:embed="rId3"/>
                <a:stretch>
                  <a:fillRect l="-1105" t="-2083" b="-4514"/>
                </a:stretch>
              </a:blipFill>
            </p:spPr>
            <p:txBody>
              <a:bodyPr/>
              <a:lstStyle/>
              <a:p>
                <a:r>
                  <a:rPr lang="en-IN">
                    <a:noFill/>
                  </a:rPr>
                  <a:t> </a:t>
                </a:r>
              </a:p>
            </p:txBody>
          </p:sp>
        </mc:Fallback>
      </mc:AlternateContent>
    </p:spTree>
    <p:extLst>
      <p:ext uri="{BB962C8B-B14F-4D97-AF65-F5344CB8AC3E}">
        <p14:creationId xmlns:p14="http://schemas.microsoft.com/office/powerpoint/2010/main" val="7220573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F9F188-E1E9-428F-B4A4-6226AFBA4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611" y="328180"/>
            <a:ext cx="6039693" cy="6201640"/>
          </a:xfrm>
          <a:prstGeom prst="rect">
            <a:avLst/>
          </a:prstGeom>
        </p:spPr>
      </p:pic>
      <p:sp>
        <p:nvSpPr>
          <p:cNvPr id="4" name="TextBox 3">
            <a:extLst>
              <a:ext uri="{FF2B5EF4-FFF2-40B4-BE49-F238E27FC236}">
                <a16:creationId xmlns:a16="http://schemas.microsoft.com/office/drawing/2014/main" id="{4FDFAB4B-8CD7-4BB2-800E-49BC0EEB0B48}"/>
              </a:ext>
            </a:extLst>
          </p:cNvPr>
          <p:cNvSpPr txBox="1"/>
          <p:nvPr/>
        </p:nvSpPr>
        <p:spPr>
          <a:xfrm>
            <a:off x="7550332" y="1558834"/>
            <a:ext cx="3823063" cy="424731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Footlight MT Light" panose="0204060206030A020304" pitchFamily="18" charset="0"/>
              </a:rPr>
              <a:t>Here we plot the power function of Mann-Whitney Statistic and corresponding Fisher t-statistic</a:t>
            </a:r>
          </a:p>
          <a:p>
            <a:pPr marL="285750" indent="-285750">
              <a:buFont typeface="Arial" panose="020B0604020202020204" pitchFamily="34" charset="0"/>
              <a:buChar char="•"/>
            </a:pPr>
            <a:r>
              <a:rPr lang="en-US" b="1" dirty="0">
                <a:latin typeface="Footlight MT Light" panose="0204060206030A020304" pitchFamily="18" charset="0"/>
              </a:rPr>
              <a:t>Observation:</a:t>
            </a:r>
          </a:p>
          <a:p>
            <a:pPr marL="800100" lvl="1" indent="-342900">
              <a:buFont typeface="+mj-lt"/>
              <a:buAutoNum type="arabicPeriod"/>
            </a:pPr>
            <a:r>
              <a:rPr lang="en-US" dirty="0">
                <a:latin typeface="Footlight MT Light" panose="0204060206030A020304" pitchFamily="18" charset="0"/>
              </a:rPr>
              <a:t>Power function of the t-statistic is moderately higher than Mann-Whitney statistic.</a:t>
            </a:r>
          </a:p>
          <a:p>
            <a:pPr marL="800100" lvl="1" indent="-342900">
              <a:buFont typeface="+mj-lt"/>
              <a:buAutoNum type="arabicPeriod"/>
            </a:pPr>
            <a:r>
              <a:rPr lang="en-US" dirty="0">
                <a:latin typeface="Footlight MT Light" panose="0204060206030A020304" pitchFamily="18" charset="0"/>
              </a:rPr>
              <a:t>Here we have performed t-test, which is the MP test when sample actually comes from normal. So, parametric counter part has higher power as expected</a:t>
            </a:r>
            <a:r>
              <a:rPr lang="en-US" dirty="0"/>
              <a:t>.</a:t>
            </a:r>
          </a:p>
          <a:p>
            <a:pPr lvl="1"/>
            <a:endParaRPr lang="en-US" dirty="0"/>
          </a:p>
          <a:p>
            <a:pPr marL="742950" lvl="1" indent="-285750">
              <a:buFont typeface="Arial" panose="020B0604020202020204" pitchFamily="34" charset="0"/>
              <a:buChar char="•"/>
            </a:pPr>
            <a:endParaRPr lang="en-IN" dirty="0"/>
          </a:p>
        </p:txBody>
      </p:sp>
    </p:spTree>
    <p:extLst>
      <p:ext uri="{BB962C8B-B14F-4D97-AF65-F5344CB8AC3E}">
        <p14:creationId xmlns:p14="http://schemas.microsoft.com/office/powerpoint/2010/main" val="682453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EDF4BA-4A5C-4AA8-97F3-6EBC3620D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027" y="328180"/>
            <a:ext cx="6039693" cy="6201640"/>
          </a:xfrm>
          <a:prstGeom prst="rect">
            <a:avLst/>
          </a:prstGeom>
        </p:spPr>
      </p:pic>
      <p:sp>
        <p:nvSpPr>
          <p:cNvPr id="7" name="TextBox 6">
            <a:extLst>
              <a:ext uri="{FF2B5EF4-FFF2-40B4-BE49-F238E27FC236}">
                <a16:creationId xmlns:a16="http://schemas.microsoft.com/office/drawing/2014/main" id="{545242EB-7A93-4810-922D-A1EC06996044}"/>
              </a:ext>
            </a:extLst>
          </p:cNvPr>
          <p:cNvSpPr txBox="1"/>
          <p:nvPr/>
        </p:nvSpPr>
        <p:spPr>
          <a:xfrm>
            <a:off x="7262949" y="1428206"/>
            <a:ext cx="4049485" cy="2862322"/>
          </a:xfrm>
          <a:prstGeom prst="rect">
            <a:avLst/>
          </a:prstGeom>
          <a:noFill/>
        </p:spPr>
        <p:txBody>
          <a:bodyPr wrap="square" rtlCol="0">
            <a:spAutoFit/>
          </a:bodyPr>
          <a:lstStyle/>
          <a:p>
            <a:r>
              <a:rPr lang="en-US" b="1" dirty="0">
                <a:latin typeface="Footlight MT Light" panose="0204060206030A020304" pitchFamily="18" charset="0"/>
              </a:rPr>
              <a:t>Observation:</a:t>
            </a:r>
          </a:p>
          <a:p>
            <a:pPr marL="342900" indent="-342900">
              <a:buFont typeface="+mj-lt"/>
              <a:buAutoNum type="arabicPeriod"/>
            </a:pPr>
            <a:r>
              <a:rPr lang="en-US" dirty="0">
                <a:latin typeface="Footlight MT Light" panose="0204060206030A020304" pitchFamily="18" charset="0"/>
              </a:rPr>
              <a:t>Samples come from Cauchy population but we have used the t-statistic which makes normal assumption. So, the power gets decreased.</a:t>
            </a:r>
          </a:p>
          <a:p>
            <a:pPr marL="342900" indent="-342900">
              <a:buFont typeface="+mj-lt"/>
              <a:buAutoNum type="arabicPeriod"/>
            </a:pPr>
            <a:r>
              <a:rPr lang="en-US" dirty="0">
                <a:latin typeface="Footlight MT Light" panose="0204060206030A020304" pitchFamily="18" charset="0"/>
              </a:rPr>
              <a:t>Since Mann-Whitney statistic does not require any distributional assumption, here power is more than t-test.  </a:t>
            </a:r>
            <a:endParaRPr lang="en-IN" dirty="0">
              <a:latin typeface="Footlight MT Light" panose="0204060206030A020304" pitchFamily="18" charset="0"/>
            </a:endParaRPr>
          </a:p>
        </p:txBody>
      </p:sp>
    </p:spTree>
    <p:extLst>
      <p:ext uri="{BB962C8B-B14F-4D97-AF65-F5344CB8AC3E}">
        <p14:creationId xmlns:p14="http://schemas.microsoft.com/office/powerpoint/2010/main" val="38496688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F7465B-FD0A-4523-B985-3D1DCC6DD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574" y="328180"/>
            <a:ext cx="6039693" cy="6201640"/>
          </a:xfrm>
          <a:prstGeom prst="rect">
            <a:avLst/>
          </a:prstGeom>
        </p:spPr>
      </p:pic>
      <p:sp>
        <p:nvSpPr>
          <p:cNvPr id="5" name="TextBox 4">
            <a:extLst>
              <a:ext uri="{FF2B5EF4-FFF2-40B4-BE49-F238E27FC236}">
                <a16:creationId xmlns:a16="http://schemas.microsoft.com/office/drawing/2014/main" id="{1A129E6E-BD39-4A25-A747-ED2FC444C913}"/>
              </a:ext>
            </a:extLst>
          </p:cNvPr>
          <p:cNvSpPr txBox="1"/>
          <p:nvPr/>
        </p:nvSpPr>
        <p:spPr>
          <a:xfrm>
            <a:off x="6932023" y="2011684"/>
            <a:ext cx="4702628" cy="2585323"/>
          </a:xfrm>
          <a:prstGeom prst="rect">
            <a:avLst/>
          </a:prstGeom>
          <a:noFill/>
        </p:spPr>
        <p:txBody>
          <a:bodyPr wrap="square" rtlCol="0">
            <a:spAutoFit/>
          </a:bodyPr>
          <a:lstStyle/>
          <a:p>
            <a:r>
              <a:rPr lang="en-US" b="1" dirty="0">
                <a:latin typeface="Footlight MT Light" panose="0204060206030A020304" pitchFamily="18" charset="0"/>
              </a:rPr>
              <a:t>Observation:</a:t>
            </a:r>
          </a:p>
          <a:p>
            <a:pPr marL="342900" indent="-342900">
              <a:buFont typeface="+mj-lt"/>
              <a:buAutoNum type="arabicPeriod"/>
            </a:pPr>
            <a:r>
              <a:rPr lang="en-US" dirty="0">
                <a:latin typeface="Footlight MT Light" panose="0204060206030A020304" pitchFamily="18" charset="0"/>
              </a:rPr>
              <a:t>We have used the t-statistic assuming the sample to be normal, but samples come from exponential population. So, the power gets decreased but not like Cauchy distribution.</a:t>
            </a:r>
          </a:p>
          <a:p>
            <a:pPr marL="342900" indent="-342900">
              <a:buFont typeface="+mj-lt"/>
              <a:buAutoNum type="arabicPeriod"/>
            </a:pPr>
            <a:r>
              <a:rPr lang="en-US" dirty="0">
                <a:latin typeface="Footlight MT Light" panose="0204060206030A020304" pitchFamily="18" charset="0"/>
              </a:rPr>
              <a:t>Since Mann-Whitney statistic does not require any distributional assumption, here power is moderately higher than t-test.</a:t>
            </a:r>
            <a:endParaRPr lang="en-IN" dirty="0">
              <a:latin typeface="Footlight MT Light" panose="0204060206030A020304" pitchFamily="18" charset="0"/>
            </a:endParaRPr>
          </a:p>
        </p:txBody>
      </p:sp>
    </p:spTree>
    <p:extLst>
      <p:ext uri="{BB962C8B-B14F-4D97-AF65-F5344CB8AC3E}">
        <p14:creationId xmlns:p14="http://schemas.microsoft.com/office/powerpoint/2010/main" val="31617743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44D2FA-9F38-48D1-BA9C-F92E851FA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491" y="310763"/>
            <a:ext cx="6039693" cy="620164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A99DF45-D703-4E29-A12A-E768788FD3FA}"/>
                  </a:ext>
                </a:extLst>
              </p:cNvPr>
              <p:cNvSpPr txBox="1"/>
              <p:nvPr/>
            </p:nvSpPr>
            <p:spPr>
              <a:xfrm>
                <a:off x="7184571" y="1550126"/>
                <a:ext cx="4075612" cy="2862322"/>
              </a:xfrm>
              <a:prstGeom prst="rect">
                <a:avLst/>
              </a:prstGeom>
              <a:noFill/>
            </p:spPr>
            <p:txBody>
              <a:bodyPr wrap="square" rtlCol="0">
                <a:spAutoFit/>
              </a:bodyPr>
              <a:lstStyle/>
              <a:p>
                <a:r>
                  <a:rPr lang="en-US" b="1" dirty="0">
                    <a:latin typeface="Footlight MT Light" panose="0204060206030A020304" pitchFamily="18" charset="0"/>
                  </a:rPr>
                  <a:t>Observation:</a:t>
                </a:r>
              </a:p>
              <a:p>
                <a:pPr marL="342900" indent="-342900">
                  <a:buFont typeface="+mj-lt"/>
                  <a:buAutoNum type="arabicPeriod"/>
                </a:pPr>
                <a:r>
                  <a:rPr lang="en-US" dirty="0">
                    <a:latin typeface="Footlight MT Light" panose="0204060206030A020304" pitchFamily="18" charset="0"/>
                  </a:rPr>
                  <a:t>Here also, t-test has more power than Mann-Whitney test except for a neighborhood of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m:t>
                    </m:r>
                  </m:oMath>
                </a14:m>
                <a:endParaRPr lang="en-US" b="0" dirty="0">
                  <a:latin typeface="Footlight MT Light" panose="0204060206030A020304" pitchFamily="18" charset="0"/>
                </a:endParaRPr>
              </a:p>
              <a:p>
                <a:pPr marL="342900" indent="-342900">
                  <a:buFont typeface="+mj-lt"/>
                  <a:buAutoNum type="arabicPeriod"/>
                </a:pPr>
                <a:r>
                  <a:rPr lang="en-US" dirty="0">
                    <a:latin typeface="Footlight MT Light" panose="0204060206030A020304" pitchFamily="18" charset="0"/>
                  </a:rPr>
                  <a:t>In a neighborhood of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m:t>
                    </m:r>
                  </m:oMath>
                </a14:m>
                <a:r>
                  <a:rPr lang="en-US" dirty="0">
                    <a:latin typeface="Footlight MT Light" panose="0204060206030A020304" pitchFamily="18" charset="0"/>
                  </a:rPr>
                  <a:t> both the power functions overlap, perhaps due to the fact that, Mann-Whitney is locally most powerful rank test for testing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oMath>
                </a14:m>
                <a:r>
                  <a:rPr lang="en-US" dirty="0">
                    <a:latin typeface="Footlight MT Light" panose="0204060206030A020304" pitchFamily="18" charset="0"/>
                  </a:rPr>
                  <a:t>when sample comes from logistic population.</a:t>
                </a:r>
              </a:p>
            </p:txBody>
          </p:sp>
        </mc:Choice>
        <mc:Fallback xmlns="">
          <p:sp>
            <p:nvSpPr>
              <p:cNvPr id="5" name="TextBox 4">
                <a:extLst>
                  <a:ext uri="{FF2B5EF4-FFF2-40B4-BE49-F238E27FC236}">
                    <a16:creationId xmlns:a16="http://schemas.microsoft.com/office/drawing/2014/main" id="{6A99DF45-D703-4E29-A12A-E768788FD3FA}"/>
                  </a:ext>
                </a:extLst>
              </p:cNvPr>
              <p:cNvSpPr txBox="1">
                <a:spLocks noRot="1" noChangeAspect="1" noMove="1" noResize="1" noEditPoints="1" noAdjustHandles="1" noChangeArrowheads="1" noChangeShapeType="1" noTextEdit="1"/>
              </p:cNvSpPr>
              <p:nvPr/>
            </p:nvSpPr>
            <p:spPr>
              <a:xfrm>
                <a:off x="7184571" y="1550126"/>
                <a:ext cx="4075612" cy="2862322"/>
              </a:xfrm>
              <a:prstGeom prst="rect">
                <a:avLst/>
              </a:prstGeom>
              <a:blipFill>
                <a:blip r:embed="rId3"/>
                <a:stretch>
                  <a:fillRect l="-1347" t="-1064" r="-2395" b="-2340"/>
                </a:stretch>
              </a:blipFill>
            </p:spPr>
            <p:txBody>
              <a:bodyPr/>
              <a:lstStyle/>
              <a:p>
                <a:r>
                  <a:rPr lang="en-IN">
                    <a:noFill/>
                  </a:rPr>
                  <a:t> </a:t>
                </a:r>
              </a:p>
            </p:txBody>
          </p:sp>
        </mc:Fallback>
      </mc:AlternateContent>
    </p:spTree>
    <p:extLst>
      <p:ext uri="{BB962C8B-B14F-4D97-AF65-F5344CB8AC3E}">
        <p14:creationId xmlns:p14="http://schemas.microsoft.com/office/powerpoint/2010/main" val="26367923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0AA60-FE4B-4B2D-A672-326DBDC13AEC}"/>
              </a:ext>
            </a:extLst>
          </p:cNvPr>
          <p:cNvSpPr>
            <a:spLocks noGrp="1"/>
          </p:cNvSpPr>
          <p:nvPr>
            <p:ph type="title"/>
          </p:nvPr>
        </p:nvSpPr>
        <p:spPr>
          <a:xfrm>
            <a:off x="838200" y="2559688"/>
            <a:ext cx="10515600" cy="1325563"/>
          </a:xfrm>
        </p:spPr>
        <p:txBody>
          <a:bodyPr>
            <a:noAutofit/>
          </a:bodyPr>
          <a:lstStyle/>
          <a:p>
            <a:pPr algn="ctr"/>
            <a:r>
              <a:rPr lang="en-US" sz="4800" dirty="0">
                <a:latin typeface="Algerian" panose="04020705040A02060702" pitchFamily="82" charset="0"/>
              </a:rPr>
              <a:t>ASYMPTOTIC BEHAVIOUR OF POWER FUNCTION</a:t>
            </a:r>
            <a:endParaRPr lang="en-IN" sz="4800" dirty="0">
              <a:latin typeface="Algerian" panose="04020705040A02060702" pitchFamily="82" charset="0"/>
            </a:endParaRPr>
          </a:p>
        </p:txBody>
      </p:sp>
    </p:spTree>
    <p:extLst>
      <p:ext uri="{BB962C8B-B14F-4D97-AF65-F5344CB8AC3E}">
        <p14:creationId xmlns:p14="http://schemas.microsoft.com/office/powerpoint/2010/main" val="519522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C0B7702-4C2E-41FD-9313-3AFE288A3858}"/>
                  </a:ext>
                </a:extLst>
              </p:cNvPr>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latin typeface="Rockwell" panose="02060603020205020403" pitchFamily="18" charset="0"/>
                  </a:rPr>
                  <a:t>POWER FUNCTION (</a:t>
                </a:r>
                <a14:m>
                  <m:oMath xmlns:m="http://schemas.openxmlformats.org/officeDocument/2006/math">
                    <m:sSub>
                      <m:sSubPr>
                        <m:ctrlPr>
                          <a:rPr lang="en-US" sz="4000" b="0" i="1" smtClean="0">
                            <a:effectLst>
                              <a:outerShdw blurRad="38100" dist="38100" dir="2700000" algn="tl">
                                <a:srgbClr val="000000">
                                  <a:alpha val="43137"/>
                                </a:srgbClr>
                              </a:outerShdw>
                            </a:effectLst>
                            <a:latin typeface="Cambria Math" panose="02040503050406030204" pitchFamily="18" charset="0"/>
                          </a:rPr>
                        </m:ctrlPr>
                      </m:sSubPr>
                      <m:e>
                        <m:r>
                          <a:rPr lang="en-US" sz="4000" b="0" i="1" smtClean="0">
                            <a:effectLst>
                              <a:outerShdw blurRad="38100" dist="38100" dir="2700000" algn="tl">
                                <a:srgbClr val="000000">
                                  <a:alpha val="43137"/>
                                </a:srgbClr>
                              </a:outerShdw>
                            </a:effectLst>
                            <a:latin typeface="Cambria Math" panose="02040503050406030204" pitchFamily="18" charset="0"/>
                          </a:rPr>
                          <m:t>𝛽</m:t>
                        </m:r>
                      </m:e>
                      <m:sub>
                        <m:r>
                          <a:rPr lang="en-US" sz="4000" b="0" i="1" smtClean="0">
                            <a:effectLst>
                              <a:outerShdw blurRad="38100" dist="38100" dir="2700000" algn="tl">
                                <a:srgbClr val="000000">
                                  <a:alpha val="43137"/>
                                </a:srgbClr>
                              </a:outerShdw>
                            </a:effectLst>
                            <a:latin typeface="Cambria Math" panose="02040503050406030204" pitchFamily="18" charset="0"/>
                          </a:rPr>
                          <m:t>𝑛</m:t>
                        </m:r>
                        <m:r>
                          <a:rPr lang="en-US" sz="4000" b="0" i="1" smtClean="0">
                            <a:effectLst>
                              <a:outerShdw blurRad="38100" dist="38100" dir="2700000" algn="tl">
                                <a:srgbClr val="000000">
                                  <a:alpha val="43137"/>
                                </a:srgbClr>
                              </a:outerShdw>
                            </a:effectLst>
                            <a:latin typeface="Cambria Math" panose="02040503050406030204" pitchFamily="18" charset="0"/>
                          </a:rPr>
                          <m:t>,</m:t>
                        </m:r>
                        <m:r>
                          <a:rPr lang="en-US" sz="4000" b="0" i="1" smtClean="0">
                            <a:effectLst>
                              <a:outerShdw blurRad="38100" dist="38100" dir="2700000" algn="tl">
                                <a:srgbClr val="000000">
                                  <a:alpha val="43137"/>
                                </a:srgbClr>
                              </a:outerShdw>
                            </a:effectLst>
                            <a:latin typeface="Cambria Math" panose="02040503050406030204" pitchFamily="18" charset="0"/>
                          </a:rPr>
                          <m:t>𝑚</m:t>
                        </m:r>
                      </m:sub>
                    </m:sSub>
                    <m:r>
                      <a:rPr lang="en-US" sz="4000" b="0" i="1" smtClean="0">
                        <a:effectLst>
                          <a:outerShdw blurRad="38100" dist="38100" dir="2700000" algn="tl">
                            <a:srgbClr val="000000">
                              <a:alpha val="43137"/>
                            </a:srgbClr>
                          </a:outerShdw>
                        </a:effectLst>
                        <a:latin typeface="Cambria Math" panose="02040503050406030204" pitchFamily="18" charset="0"/>
                      </a:rPr>
                      <m:t>(</m:t>
                    </m:r>
                    <m:r>
                      <a:rPr lang="en-US" sz="4000" b="0" i="1" smtClean="0">
                        <a:effectLst>
                          <a:outerShdw blurRad="38100" dist="38100" dir="2700000" algn="tl">
                            <a:srgbClr val="000000">
                              <a:alpha val="43137"/>
                            </a:srgbClr>
                          </a:outerShdw>
                        </a:effectLst>
                        <a:latin typeface="Cambria Math" panose="02040503050406030204" pitchFamily="18" charset="0"/>
                      </a:rPr>
                      <m:t>𝜃</m:t>
                    </m:r>
                    <m:r>
                      <a:rPr lang="en-US" sz="4000" b="0" i="1" smtClean="0">
                        <a:effectLst>
                          <a:outerShdw blurRad="38100" dist="38100" dir="2700000" algn="tl">
                            <a:srgbClr val="000000">
                              <a:alpha val="43137"/>
                            </a:srgbClr>
                          </a:outerShdw>
                        </a:effectLst>
                        <a:latin typeface="Cambria Math" panose="02040503050406030204" pitchFamily="18" charset="0"/>
                      </a:rPr>
                      <m:t>)</m:t>
                    </m:r>
                  </m:oMath>
                </a14:m>
                <a:r>
                  <a:rPr lang="en-US" sz="4000" dirty="0">
                    <a:effectLst>
                      <a:outerShdw blurRad="38100" dist="38100" dir="2700000" algn="tl">
                        <a:srgbClr val="000000">
                          <a:alpha val="43137"/>
                        </a:srgbClr>
                      </a:outerShdw>
                    </a:effectLst>
                    <a:latin typeface="Rockwell" panose="02060603020205020403" pitchFamily="18" charset="0"/>
                  </a:rPr>
                  <a:t>)</a:t>
                </a:r>
                <a:endParaRPr lang="en-IN" sz="4000" dirty="0">
                  <a:effectLst>
                    <a:outerShdw blurRad="38100" dist="38100" dir="2700000" algn="tl">
                      <a:srgbClr val="000000">
                        <a:alpha val="43137"/>
                      </a:srgbClr>
                    </a:outerShdw>
                  </a:effectLst>
                  <a:latin typeface="Rockwell" panose="02060603020205020403" pitchFamily="18" charset="0"/>
                </a:endParaRPr>
              </a:p>
            </p:txBody>
          </p:sp>
        </mc:Choice>
        <mc:Fallback xmlns="">
          <p:sp>
            <p:nvSpPr>
              <p:cNvPr id="2" name="Title 1">
                <a:extLst>
                  <a:ext uri="{FF2B5EF4-FFF2-40B4-BE49-F238E27FC236}">
                    <a16:creationId xmlns:a16="http://schemas.microsoft.com/office/drawing/2014/main" id="{8C0B7702-4C2E-41FD-9313-3AFE288A3858}"/>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B0108C-FAED-4E3A-BE6D-A5802F33E37A}"/>
                  </a:ext>
                </a:extLst>
              </p:cNvPr>
              <p:cNvSpPr>
                <a:spLocks noGrp="1"/>
              </p:cNvSpPr>
              <p:nvPr>
                <p:ph idx="1"/>
              </p:nvPr>
            </p:nvSpPr>
            <p:spPr>
              <a:xfrm>
                <a:off x="825794" y="1669340"/>
                <a:ext cx="10012680" cy="4545874"/>
              </a:xfrm>
            </p:spPr>
            <p:txBody>
              <a:bodyPr>
                <a:normAutofit fontScale="77500" lnSpcReduction="20000"/>
              </a:bodyPr>
              <a:lstStyle/>
              <a:p>
                <a:r>
                  <a:rPr lang="en-US" sz="2600" dirty="0">
                    <a:latin typeface="Footlight MT Light" panose="0204060206030A020304" pitchFamily="18" charset="0"/>
                  </a:rPr>
                  <a:t>Our case total sample size vary from 5 to 70 and </a:t>
                </a:r>
                <a14:m>
                  <m:oMath xmlns:m="http://schemas.openxmlformats.org/officeDocument/2006/math">
                    <m:r>
                      <a:rPr lang="en-US" sz="2600" b="0" i="1" smtClean="0">
                        <a:latin typeface="Cambria Math" panose="02040503050406030204" pitchFamily="18" charset="0"/>
                      </a:rPr>
                      <m:t>𝜃</m:t>
                    </m:r>
                    <m:r>
                      <a:rPr lang="en-US" sz="2600" b="0" i="1" smtClean="0">
                        <a:latin typeface="Cambria Math" panose="02040503050406030204" pitchFamily="18" charset="0"/>
                      </a:rPr>
                      <m:t> </m:t>
                    </m:r>
                  </m:oMath>
                </a14:m>
                <a:r>
                  <a:rPr lang="en-US" sz="2600" dirty="0">
                    <a:latin typeface="Footlight MT Light" panose="0204060206030A020304" pitchFamily="18" charset="0"/>
                  </a:rPr>
                  <a:t>is fixed.</a:t>
                </a:r>
              </a:p>
              <a:p>
                <a:r>
                  <a:rPr lang="en-US" sz="2600" dirty="0">
                    <a:latin typeface="Footlight MT Light" panose="0204060206030A020304" pitchFamily="18" charset="0"/>
                  </a:rPr>
                  <a:t>Result :</a:t>
                </a:r>
              </a:p>
              <a:p>
                <a:pPr marL="0" indent="0">
                  <a:buNone/>
                </a:pPr>
                <a:r>
                  <a:rPr lang="en-US" sz="2600" dirty="0">
                    <a:latin typeface="Footlight MT Light" panose="0204060206030A020304" pitchFamily="18" charset="0"/>
                  </a:rPr>
                  <a:t>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𝑈</m:t>
                        </m:r>
                      </m:e>
                      <m:sub>
                        <m:r>
                          <a:rPr lang="en-US" sz="2600" b="0" i="1" smtClean="0">
                            <a:latin typeface="Cambria Math" panose="02040503050406030204" pitchFamily="18" charset="0"/>
                          </a:rPr>
                          <m:t>𝑛</m:t>
                        </m:r>
                      </m:sub>
                    </m:sSub>
                  </m:oMath>
                </a14:m>
                <a:r>
                  <a:rPr lang="en-US" sz="2600" b="0" dirty="0">
                    <a:latin typeface="Footlight MT Light" panose="0204060206030A020304" pitchFamily="18" charset="0"/>
                  </a:rPr>
                  <a:t> is a test statistic for testing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𝐻</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 :  </m:t>
                    </m:r>
                    <m:r>
                      <a:rPr lang="en-US" sz="2600" b="0" i="1" smtClean="0">
                        <a:latin typeface="Cambria Math" panose="02040503050406030204" pitchFamily="18" charset="0"/>
                      </a:rPr>
                      <m:t>𝐹</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𝑥</m:t>
                        </m:r>
                      </m:e>
                    </m:d>
                    <m:r>
                      <a:rPr lang="en-US" sz="2600" b="0" i="1" smtClean="0">
                        <a:latin typeface="Cambria Math" panose="02040503050406030204" pitchFamily="18" charset="0"/>
                      </a:rPr>
                      <m:t>=</m:t>
                    </m:r>
                    <m:r>
                      <a:rPr lang="en-US" sz="2600" b="0" i="1" smtClean="0">
                        <a:latin typeface="Cambria Math" panose="02040503050406030204" pitchFamily="18" charset="0"/>
                      </a:rPr>
                      <m:t>𝐺</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𝑥</m:t>
                        </m:r>
                      </m:e>
                    </m:d>
                    <m:r>
                      <a:rPr lang="en-US" sz="2600" b="0" i="1" smtClean="0">
                        <a:latin typeface="Cambria Math" panose="02040503050406030204" pitchFamily="18" charset="0"/>
                      </a:rPr>
                      <m:t>,</m:t>
                    </m:r>
                  </m:oMath>
                </a14:m>
                <a:r>
                  <a:rPr lang="en-US" sz="2600" b="0" dirty="0">
                    <a:latin typeface="Footlight MT Light" panose="0204060206030A020304" pitchFamily="18" charset="0"/>
                  </a:rPr>
                  <a:t> against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𝐻</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rPr>
                      <m:t>𝐹</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𝑥</m:t>
                        </m:r>
                      </m:e>
                    </m:d>
                    <m:r>
                      <a:rPr lang="en-US" sz="2600" b="0" i="1" smtClean="0">
                        <a:latin typeface="Cambria Math" panose="02040503050406030204" pitchFamily="18" charset="0"/>
                      </a:rPr>
                      <m:t>≥</m:t>
                    </m:r>
                    <m:r>
                      <a:rPr lang="en-US" sz="2600" b="0" i="1" smtClean="0">
                        <a:latin typeface="Cambria Math" panose="02040503050406030204" pitchFamily="18" charset="0"/>
                      </a:rPr>
                      <m:t>𝐺</m:t>
                    </m:r>
                    <m:r>
                      <a:rPr lang="en-US" sz="2600" b="0" i="1" smtClean="0">
                        <a:latin typeface="Cambria Math" panose="02040503050406030204" pitchFamily="18" charset="0"/>
                      </a:rPr>
                      <m:t>(</m:t>
                    </m:r>
                    <m:r>
                      <a:rPr lang="en-US" sz="2600" b="0" i="1" smtClean="0">
                        <a:latin typeface="Cambria Math" panose="02040503050406030204" pitchFamily="18" charset="0"/>
                      </a:rPr>
                      <m:t>𝑥</m:t>
                    </m:r>
                    <m:r>
                      <a:rPr lang="en-US" sz="2600" b="0" i="1" smtClean="0">
                        <a:latin typeface="Cambria Math" panose="02040503050406030204" pitchFamily="18" charset="0"/>
                      </a:rPr>
                      <m:t>)</m:t>
                    </m:r>
                  </m:oMath>
                </a14:m>
                <a:r>
                  <a:rPr lang="en-US" sz="2600" b="0" dirty="0">
                    <a:latin typeface="Footlight MT Light" panose="0204060206030A020304" pitchFamily="18" charset="0"/>
                  </a:rPr>
                  <a:t> . So, we reject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𝐻</m:t>
                        </m:r>
                      </m:e>
                      <m:sub>
                        <m:r>
                          <a:rPr lang="en-US" sz="2600" b="0" i="1" smtClean="0">
                            <a:latin typeface="Cambria Math" panose="02040503050406030204" pitchFamily="18" charset="0"/>
                          </a:rPr>
                          <m:t>0</m:t>
                        </m:r>
                      </m:sub>
                    </m:sSub>
                  </m:oMath>
                </a14:m>
                <a:r>
                  <a:rPr lang="en-US" sz="2600" b="0" dirty="0">
                    <a:latin typeface="Footlight MT Light" panose="0204060206030A020304" pitchFamily="18" charset="0"/>
                  </a:rPr>
                  <a:t> for large values of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𝑈</m:t>
                        </m:r>
                      </m:e>
                      <m:sub>
                        <m:r>
                          <a:rPr lang="en-US" sz="2600" b="0" i="1" smtClean="0">
                            <a:latin typeface="Cambria Math" panose="02040503050406030204" pitchFamily="18" charset="0"/>
                          </a:rPr>
                          <m:t>𝑛</m:t>
                        </m:r>
                      </m:sub>
                    </m:sSub>
                  </m:oMath>
                </a14:m>
                <a:r>
                  <a:rPr lang="en-US" sz="2600" b="0" dirty="0">
                    <a:latin typeface="Footlight MT Light" panose="0204060206030A020304" pitchFamily="18" charset="0"/>
                  </a:rPr>
                  <a:t> and satisfies the following </a:t>
                </a:r>
              </a:p>
              <a:p>
                <a:pPr marL="971550" lvl="1" indent="-514350">
                  <a:buFont typeface="+mj-lt"/>
                  <a:buAutoNum type="romanLcPeriod"/>
                </a:pP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𝑈</m:t>
                        </m:r>
                      </m:e>
                      <m:sub>
                        <m:r>
                          <a:rPr lang="en-US" sz="2600" b="0" i="1" smtClean="0">
                            <a:latin typeface="Cambria Math" panose="02040503050406030204" pitchFamily="18" charset="0"/>
                          </a:rPr>
                          <m:t>𝑛</m:t>
                        </m:r>
                      </m:sub>
                    </m:sSub>
                    <m:r>
                      <a:rPr lang="en-US" sz="2600" b="0" i="1" smtClean="0">
                        <a:latin typeface="Cambria Math" panose="02040503050406030204" pitchFamily="18" charset="0"/>
                      </a:rPr>
                      <m:t> </m:t>
                    </m:r>
                    <m:groupChr>
                      <m:groupChrPr>
                        <m:chr m:val="→"/>
                        <m:vertJc m:val="bot"/>
                        <m:ctrlPr>
                          <a:rPr lang="en-US" sz="2600" b="0" i="1" smtClean="0">
                            <a:latin typeface="Cambria Math" panose="02040503050406030204" pitchFamily="18" charset="0"/>
                          </a:rPr>
                        </m:ctrlPr>
                      </m:groupChrPr>
                      <m:e>
                        <m:r>
                          <m:rPr>
                            <m:brk m:alnAt="2"/>
                          </m:rPr>
                          <a:rPr lang="en-US" sz="2600" b="0" i="1" smtClean="0">
                            <a:latin typeface="Cambria Math" panose="02040503050406030204" pitchFamily="18" charset="0"/>
                          </a:rPr>
                          <m:t>𝑝</m:t>
                        </m:r>
                      </m:e>
                    </m:groupCh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𝜇</m:t>
                        </m:r>
                      </m:e>
                      <m:sub>
                        <m:r>
                          <a:rPr lang="en-US" sz="2600" b="0" i="1" smtClean="0">
                            <a:latin typeface="Cambria Math" panose="02040503050406030204" pitchFamily="18" charset="0"/>
                            <a:ea typeface="Cambria Math" panose="02040503050406030204" pitchFamily="18" charset="0"/>
                          </a:rPr>
                          <m:t>𝐺</m:t>
                        </m:r>
                      </m:sub>
                    </m:sSub>
                    <m:r>
                      <a:rPr lang="en-US" sz="2600" b="0" i="1" smtClean="0">
                        <a:latin typeface="Cambria Math" panose="02040503050406030204" pitchFamily="18" charset="0"/>
                        <a:ea typeface="Cambria Math" panose="02040503050406030204" pitchFamily="18" charset="0"/>
                      </a:rPr>
                      <m:t>, </m:t>
                    </m:r>
                  </m:oMath>
                </a14:m>
                <a:r>
                  <a:rPr lang="en-US" sz="2600" b="0" dirty="0">
                    <a:latin typeface="Footlight MT Light" panose="0204060206030A020304" pitchFamily="18" charset="0"/>
                  </a:rPr>
                  <a:t>as </a:t>
                </a:r>
                <a14:m>
                  <m:oMath xmlns:m="http://schemas.openxmlformats.org/officeDocument/2006/math">
                    <m:r>
                      <a:rPr lang="en-US" sz="2600" b="0" i="1" smtClean="0">
                        <a:latin typeface="Cambria Math" panose="02040503050406030204" pitchFamily="18" charset="0"/>
                      </a:rPr>
                      <m:t>𝑛</m:t>
                    </m:r>
                    <m:r>
                      <a:rPr lang="en-US" sz="2600" b="0" i="1" smtClean="0">
                        <a:latin typeface="Cambria Math" panose="02040503050406030204" pitchFamily="18" charset="0"/>
                      </a:rPr>
                      <m:t> → ∞</m:t>
                    </m:r>
                  </m:oMath>
                </a14:m>
                <a:r>
                  <a:rPr lang="en-US" sz="2600" b="0" dirty="0">
                    <a:latin typeface="Footlight MT Light" panose="0204060206030A020304" pitchFamily="18" charset="0"/>
                  </a:rPr>
                  <a:t> </a:t>
                </a:r>
              </a:p>
              <a:p>
                <a:pPr marL="971550" lvl="1" indent="-514350">
                  <a:buFont typeface="+mj-lt"/>
                  <a:buAutoNum type="romanLcPeriod"/>
                </a:pPr>
                <a:r>
                  <a:rPr lang="en-US" sz="2600" i="1" dirty="0">
                    <a:latin typeface="Footlight MT Light" panose="0204060206030A020304" pitchFamily="18" charset="0"/>
                  </a:rPr>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𝜇</m:t>
                        </m:r>
                      </m:e>
                      <m:sub>
                        <m:r>
                          <a:rPr lang="en-US" sz="2600" i="1">
                            <a:latin typeface="Cambria Math" panose="02040503050406030204" pitchFamily="18" charset="0"/>
                          </a:rPr>
                          <m:t>𝐺</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𝜇</m:t>
                        </m:r>
                      </m:e>
                      <m:sub>
                        <m:r>
                          <a:rPr lang="en-US" sz="2600" i="1">
                            <a:latin typeface="Cambria Math" panose="02040503050406030204" pitchFamily="18" charset="0"/>
                          </a:rPr>
                          <m:t>0</m:t>
                        </m:r>
                      </m:sub>
                    </m:sSub>
                  </m:oMath>
                </a14:m>
                <a:r>
                  <a:rPr lang="en-US" sz="2600" dirty="0">
                    <a:latin typeface="Footlight MT Light" panose="0204060206030A020304" pitchFamily="18" charset="0"/>
                  </a:rPr>
                  <a:t> </a:t>
                </a:r>
                <a14:m>
                  <m:oMath xmlns:m="http://schemas.openxmlformats.org/officeDocument/2006/math">
                    <m:r>
                      <a:rPr lang="en-US" sz="2600" i="1" dirty="0">
                        <a:latin typeface="Cambria Math" panose="02040503050406030204" pitchFamily="18" charset="0"/>
                      </a:rPr>
                      <m:t>∀ </m:t>
                    </m:r>
                    <m:r>
                      <a:rPr lang="en-US" sz="2600" i="1" dirty="0">
                        <a:latin typeface="Cambria Math" panose="02040503050406030204" pitchFamily="18" charset="0"/>
                      </a:rPr>
                      <m:t>𝐺</m:t>
                    </m:r>
                    <m:r>
                      <a:rPr lang="en-US" sz="2600" i="1" dirty="0">
                        <a:latin typeface="Cambria Math" panose="02040503050406030204" pitchFamily="18" charset="0"/>
                      </a:rPr>
                      <m:t>∈</m:t>
                    </m:r>
                    <m:sSub>
                      <m:sSubPr>
                        <m:ctrlPr>
                          <a:rPr lang="en-US" sz="2600" i="1" dirty="0">
                            <a:latin typeface="Cambria Math" panose="02040503050406030204" pitchFamily="18" charset="0"/>
                          </a:rPr>
                        </m:ctrlPr>
                      </m:sSubPr>
                      <m:e>
                        <m:r>
                          <m:rPr>
                            <m:sty m:val="p"/>
                          </m:rPr>
                          <a:rPr lang="en-US" sz="2600" dirty="0">
                            <a:latin typeface="Cambria Math" panose="02040503050406030204" pitchFamily="18" charset="0"/>
                          </a:rPr>
                          <m:t>Ω</m:t>
                        </m:r>
                      </m:e>
                      <m:sub>
                        <m:r>
                          <a:rPr lang="en-US" sz="2600" i="1" dirty="0">
                            <a:latin typeface="Cambria Math" panose="02040503050406030204" pitchFamily="18" charset="0"/>
                          </a:rPr>
                          <m:t>0</m:t>
                        </m:r>
                      </m:sub>
                    </m:sSub>
                  </m:oMath>
                </a14:m>
                <a:r>
                  <a:rPr lang="en-US" sz="2600" dirty="0">
                    <a:latin typeface="Footlight MT Light" panose="0204060206030A020304" pitchFamily="18" charset="0"/>
                  </a:rPr>
                  <a:t> and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𝜇</m:t>
                        </m:r>
                      </m:e>
                      <m:sub>
                        <m:r>
                          <a:rPr lang="en-US" sz="2600" i="1">
                            <a:latin typeface="Cambria Math" panose="02040503050406030204" pitchFamily="18" charset="0"/>
                          </a:rPr>
                          <m:t>𝐺</m:t>
                        </m:r>
                      </m:sub>
                    </m:sSub>
                    <m:r>
                      <a:rPr lang="en-US" sz="2600" i="1">
                        <a:latin typeface="Cambria Math" panose="02040503050406030204" pitchFamily="18" charset="0"/>
                      </a:rPr>
                      <m:t>&gt;</m:t>
                    </m:r>
                    <m:sSub>
                      <m:sSubPr>
                        <m:ctrlPr>
                          <a:rPr lang="en-US" sz="2600" i="1">
                            <a:latin typeface="Cambria Math" panose="02040503050406030204" pitchFamily="18" charset="0"/>
                          </a:rPr>
                        </m:ctrlPr>
                      </m:sSubPr>
                      <m:e>
                        <m:r>
                          <a:rPr lang="en-US" sz="2600" i="1">
                            <a:latin typeface="Cambria Math" panose="02040503050406030204" pitchFamily="18" charset="0"/>
                          </a:rPr>
                          <m:t>𝜇</m:t>
                        </m:r>
                      </m:e>
                      <m:sub>
                        <m:r>
                          <a:rPr lang="en-US" sz="2600" i="1">
                            <a:latin typeface="Cambria Math" panose="02040503050406030204" pitchFamily="18" charset="0"/>
                          </a:rPr>
                          <m:t>0</m:t>
                        </m:r>
                      </m:sub>
                    </m:sSub>
                  </m:oMath>
                </a14:m>
                <a:r>
                  <a:rPr lang="en-US" sz="2600" dirty="0">
                    <a:latin typeface="Footlight MT Light" panose="0204060206030A020304" pitchFamily="18" charset="0"/>
                  </a:rPr>
                  <a:t> </a:t>
                </a:r>
                <a14:m>
                  <m:oMath xmlns:m="http://schemas.openxmlformats.org/officeDocument/2006/math">
                    <m:r>
                      <a:rPr lang="en-US" sz="2600" i="1" dirty="0">
                        <a:latin typeface="Cambria Math" panose="02040503050406030204" pitchFamily="18" charset="0"/>
                      </a:rPr>
                      <m:t>∀ </m:t>
                    </m:r>
                    <m:r>
                      <a:rPr lang="en-US" sz="2600" i="1" dirty="0">
                        <a:latin typeface="Cambria Math" panose="02040503050406030204" pitchFamily="18" charset="0"/>
                      </a:rPr>
                      <m:t>𝐺</m:t>
                    </m:r>
                    <m:r>
                      <a:rPr lang="en-US" sz="2600" i="1" dirty="0">
                        <a:latin typeface="Cambria Math" panose="02040503050406030204" pitchFamily="18" charset="0"/>
                      </a:rPr>
                      <m:t>∈</m:t>
                    </m:r>
                    <m:sSub>
                      <m:sSubPr>
                        <m:ctrlPr>
                          <a:rPr lang="en-US" sz="2600" i="1" dirty="0">
                            <a:latin typeface="Cambria Math" panose="02040503050406030204" pitchFamily="18" charset="0"/>
                          </a:rPr>
                        </m:ctrlPr>
                      </m:sSubPr>
                      <m:e>
                        <m:r>
                          <m:rPr>
                            <m:sty m:val="p"/>
                          </m:rPr>
                          <a:rPr lang="en-US" sz="2600" dirty="0">
                            <a:latin typeface="Cambria Math" panose="02040503050406030204" pitchFamily="18" charset="0"/>
                          </a:rPr>
                          <m:t>Ω</m:t>
                        </m:r>
                      </m:e>
                      <m:sub>
                        <m:r>
                          <a:rPr lang="en-US" sz="2600" i="1" dirty="0">
                            <a:latin typeface="Cambria Math" panose="02040503050406030204" pitchFamily="18" charset="0"/>
                          </a:rPr>
                          <m:t>1</m:t>
                        </m:r>
                      </m:sub>
                    </m:sSub>
                    <m:r>
                      <a:rPr lang="en-US" sz="2600" i="1" dirty="0">
                        <a:latin typeface="Cambria Math" panose="02040503050406030204" pitchFamily="18" charset="0"/>
                      </a:rPr>
                      <m:t> </m:t>
                    </m:r>
                  </m:oMath>
                </a14:m>
                <a:endParaRPr lang="en-US" sz="2600" dirty="0">
                  <a:latin typeface="Footlight MT Light" panose="0204060206030A020304" pitchFamily="18" charset="0"/>
                </a:endParaRPr>
              </a:p>
              <a:p>
                <a:pPr marL="457200" lvl="1" indent="0">
                  <a:buNone/>
                </a:pPr>
                <a:endParaRPr lang="en-US" sz="2600" b="0" dirty="0">
                  <a:latin typeface="Footlight MT Light" panose="0204060206030A020304" pitchFamily="18" charset="0"/>
                </a:endParaRPr>
              </a:p>
              <a:p>
                <a:pPr marL="0" indent="0">
                  <a:buNone/>
                </a:pPr>
                <a:r>
                  <a:rPr lang="en-US" sz="2600" b="0" dirty="0">
                    <a:latin typeface="Footlight MT Light" panose="0204060206030A020304" pitchFamily="18" charset="0"/>
                  </a:rPr>
                  <a:t>Suppose there is a constant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𝜎</m:t>
                        </m:r>
                      </m:e>
                      <m:sub>
                        <m:r>
                          <a:rPr lang="en-US" sz="2600" b="0" i="1" smtClean="0">
                            <a:latin typeface="Cambria Math" panose="02040503050406030204" pitchFamily="18" charset="0"/>
                          </a:rPr>
                          <m:t>𝑜</m:t>
                        </m:r>
                      </m:sub>
                    </m:sSub>
                  </m:oMath>
                </a14:m>
                <a:r>
                  <a:rPr lang="en-US" sz="2600" b="0" dirty="0">
                    <a:latin typeface="Footlight MT Light" panose="0204060206030A020304" pitchFamily="18" charset="0"/>
                  </a:rPr>
                  <a:t> such that </a:t>
                </a:r>
              </a:p>
              <a:p>
                <a:pPr marL="0" indent="0">
                  <a:buNone/>
                </a:pPr>
                <a:r>
                  <a:rPr lang="en-US" sz="2600" dirty="0">
                    <a:latin typeface="Footlight MT Light" panose="0204060206030A020304" pitchFamily="18" charset="0"/>
                  </a:rPr>
                  <a:t>     </a:t>
                </a:r>
                <a14:m>
                  <m:oMath xmlns:m="http://schemas.openxmlformats.org/officeDocument/2006/math">
                    <m:rad>
                      <m:radPr>
                        <m:degHide m:val="on"/>
                        <m:ctrlPr>
                          <a:rPr lang="en-US" sz="2600" b="0" i="1" smtClean="0">
                            <a:latin typeface="Cambria Math" panose="02040503050406030204" pitchFamily="18" charset="0"/>
                          </a:rPr>
                        </m:ctrlPr>
                      </m:radPr>
                      <m:deg/>
                      <m:e>
                        <m:r>
                          <a:rPr lang="en-US" sz="2600" b="0" i="1" smtClean="0">
                            <a:latin typeface="Cambria Math" panose="02040503050406030204" pitchFamily="18" charset="0"/>
                          </a:rPr>
                          <m:t>𝑛</m:t>
                        </m:r>
                      </m:e>
                    </m:rad>
                    <m:d>
                      <m:dPr>
                        <m:ctrlPr>
                          <a:rPr lang="en-US" sz="2600" b="0" i="1" smtClean="0">
                            <a:latin typeface="Cambria Math" panose="02040503050406030204" pitchFamily="18" charset="0"/>
                          </a:rPr>
                        </m:ctrlPr>
                      </m:dPr>
                      <m:e>
                        <m:f>
                          <m:fPr>
                            <m:ctrlPr>
                              <a:rPr lang="en-US" sz="2600" b="0" i="1" smtClean="0">
                                <a:latin typeface="Cambria Math" panose="02040503050406030204" pitchFamily="18" charset="0"/>
                              </a:rPr>
                            </m:ctrlPr>
                          </m:fPr>
                          <m:num>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𝑈</m:t>
                                </m:r>
                              </m:e>
                              <m:sub>
                                <m:r>
                                  <a:rPr lang="en-US" sz="2600" b="0" i="1" smtClean="0">
                                    <a:latin typeface="Cambria Math" panose="02040503050406030204" pitchFamily="18" charset="0"/>
                                  </a:rPr>
                                  <m:t>𝑛</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𝜇</m:t>
                                </m:r>
                              </m:e>
                              <m:sub>
                                <m:r>
                                  <a:rPr lang="en-US" sz="2600" i="1">
                                    <a:latin typeface="Cambria Math" panose="02040503050406030204" pitchFamily="18" charset="0"/>
                                  </a:rPr>
                                  <m:t>𝑜</m:t>
                                </m:r>
                              </m:sub>
                            </m:sSub>
                          </m:num>
                          <m:den>
                            <m:sSub>
                              <m:sSubPr>
                                <m:ctrlPr>
                                  <a:rPr lang="en-US" sz="2600" i="1">
                                    <a:latin typeface="Cambria Math" panose="02040503050406030204" pitchFamily="18" charset="0"/>
                                  </a:rPr>
                                </m:ctrlPr>
                              </m:sSubPr>
                              <m:e>
                                <m:r>
                                  <a:rPr lang="en-US" sz="2600" i="1">
                                    <a:latin typeface="Cambria Math" panose="02040503050406030204" pitchFamily="18" charset="0"/>
                                  </a:rPr>
                                  <m:t>𝜎</m:t>
                                </m:r>
                              </m:e>
                              <m:sub>
                                <m:r>
                                  <a:rPr lang="en-US" sz="2600" i="1">
                                    <a:latin typeface="Cambria Math" panose="02040503050406030204" pitchFamily="18" charset="0"/>
                                  </a:rPr>
                                  <m:t>𝑜</m:t>
                                </m:r>
                              </m:sub>
                            </m:sSub>
                          </m:den>
                        </m:f>
                      </m:e>
                    </m:d>
                    <m:r>
                      <a:rPr lang="en-US" sz="2600" b="0" i="0" smtClean="0">
                        <a:latin typeface="Cambria Math" panose="02040503050406030204" pitchFamily="18" charset="0"/>
                      </a:rPr>
                      <m:t> </m:t>
                    </m:r>
                    <m:groupChr>
                      <m:groupChrPr>
                        <m:chr m:val="→"/>
                        <m:vertJc m:val="bot"/>
                        <m:ctrlPr>
                          <a:rPr lang="en-US" sz="2600" b="0" i="1" smtClean="0">
                            <a:latin typeface="Cambria Math" panose="02040503050406030204" pitchFamily="18" charset="0"/>
                          </a:rPr>
                        </m:ctrlPr>
                      </m:groupChrPr>
                      <m:e>
                        <m:r>
                          <m:rPr>
                            <m:brk m:alnAt="2"/>
                          </m:rPr>
                          <a:rPr lang="en-US" sz="2600" b="0" i="1" smtClean="0">
                            <a:latin typeface="Cambria Math" panose="02040503050406030204" pitchFamily="18" charset="0"/>
                          </a:rPr>
                          <m:t>𝑑</m:t>
                        </m:r>
                      </m:e>
                    </m:groupChr>
                  </m:oMath>
                </a14:m>
                <a:r>
                  <a:rPr lang="en-US" sz="2600" b="0" dirty="0">
                    <a:latin typeface="Footlight MT Light" panose="0204060206030A020304" pitchFamily="18" charset="0"/>
                  </a:rPr>
                  <a:t> </a:t>
                </a:r>
                <a14:m>
                  <m:oMath xmlns:m="http://schemas.openxmlformats.org/officeDocument/2006/math">
                    <m:r>
                      <a:rPr lang="en-US" sz="2600" b="0" i="1" dirty="0" smtClean="0">
                        <a:latin typeface="Cambria Math" panose="02040503050406030204" pitchFamily="18" charset="0"/>
                      </a:rPr>
                      <m:t>𝑁</m:t>
                    </m:r>
                    <m:d>
                      <m:dPr>
                        <m:ctrlPr>
                          <a:rPr lang="en-US" sz="2600" b="0" i="1" dirty="0" smtClean="0">
                            <a:latin typeface="Cambria Math" panose="02040503050406030204" pitchFamily="18" charset="0"/>
                          </a:rPr>
                        </m:ctrlPr>
                      </m:dPr>
                      <m:e>
                        <m:r>
                          <a:rPr lang="en-US" sz="2600" b="0" i="1" dirty="0" smtClean="0">
                            <a:latin typeface="Cambria Math" panose="02040503050406030204" pitchFamily="18" charset="0"/>
                          </a:rPr>
                          <m:t>0,1</m:t>
                        </m:r>
                      </m:e>
                    </m:d>
                  </m:oMath>
                </a14:m>
                <a:r>
                  <a:rPr lang="en-US" sz="2600" b="0" dirty="0">
                    <a:latin typeface="Footlight MT Light" panose="0204060206030A020304" pitchFamily="18" charset="0"/>
                  </a:rPr>
                  <a:t>  </a:t>
                </a:r>
                <a14:m>
                  <m:oMath xmlns:m="http://schemas.openxmlformats.org/officeDocument/2006/math">
                    <m:r>
                      <a:rPr lang="en-US" sz="2600" b="0" i="1" smtClean="0">
                        <a:latin typeface="Cambria Math" panose="02040503050406030204" pitchFamily="18" charset="0"/>
                      </a:rPr>
                      <m:t>∀</m:t>
                    </m:r>
                    <m:r>
                      <a:rPr lang="en-US" sz="2600" b="0" i="1" smtClean="0">
                        <a:latin typeface="Cambria Math" panose="02040503050406030204" pitchFamily="18" charset="0"/>
                      </a:rPr>
                      <m:t>𝐺</m:t>
                    </m:r>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m:rPr>
                            <m:sty m:val="p"/>
                          </m:rPr>
                          <a:rPr lang="en-US" sz="2600" b="0" i="0" smtClean="0">
                            <a:latin typeface="Cambria Math" panose="02040503050406030204" pitchFamily="18" charset="0"/>
                          </a:rPr>
                          <m:t>Ω</m:t>
                        </m:r>
                      </m:e>
                      <m:sub>
                        <m:r>
                          <a:rPr lang="en-US" sz="2600" b="0" i="1" smtClean="0">
                            <a:latin typeface="Cambria Math" panose="02040503050406030204" pitchFamily="18" charset="0"/>
                          </a:rPr>
                          <m:t>𝑜</m:t>
                        </m:r>
                      </m:sub>
                    </m:sSub>
                  </m:oMath>
                </a14:m>
                <a:endParaRPr lang="en-US" sz="2600" b="0" dirty="0">
                  <a:latin typeface="Footlight MT Light" panose="0204060206030A020304" pitchFamily="18" charset="0"/>
                </a:endParaRPr>
              </a:p>
              <a:p>
                <a:pPr marL="0" indent="0">
                  <a:buNone/>
                </a:pPr>
                <a:r>
                  <a:rPr lang="en-IN" sz="2600" dirty="0">
                    <a:latin typeface="Footlight MT Light" panose="0204060206030A020304" pitchFamily="18" charset="0"/>
                  </a:rPr>
                  <a:t>Then </a:t>
                </a:r>
                <a14:m>
                  <m:oMath xmlns:m="http://schemas.openxmlformats.org/officeDocument/2006/math">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rPr>
                      <m:t> </m:t>
                    </m:r>
                  </m:oMath>
                </a14:m>
                <a:r>
                  <a:rPr lang="en-IN" sz="2600" dirty="0">
                    <a:latin typeface="Footlight MT Light" panose="0204060206030A020304" pitchFamily="18" charset="0"/>
                  </a:rPr>
                  <a:t>a sequence of critical values </a:t>
                </a:r>
                <a14:m>
                  <m:oMath xmlns:m="http://schemas.openxmlformats.org/officeDocument/2006/math">
                    <m:sSub>
                      <m:sSubPr>
                        <m:ctrlPr>
                          <a:rPr lang="en-US" sz="2600" b="0" i="1" smtClean="0">
                            <a:latin typeface="Cambria Math" panose="02040503050406030204" pitchFamily="18" charset="0"/>
                          </a:rPr>
                        </m:ctrlPr>
                      </m:sSubPr>
                      <m:e>
                        <m:d>
                          <m:dPr>
                            <m:begChr m:val="{"/>
                            <m:endChr m:val="}"/>
                            <m:ctrlPr>
                              <a:rPr lang="en-US" sz="2600" b="0" i="1" smtClean="0">
                                <a:latin typeface="Cambria Math" panose="02040503050406030204" pitchFamily="18" charset="0"/>
                              </a:rPr>
                            </m:ctrlPr>
                          </m:d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𝑘</m:t>
                                </m:r>
                              </m:e>
                              <m:sub>
                                <m:r>
                                  <a:rPr lang="en-US" sz="2600" b="0" i="1" smtClean="0">
                                    <a:latin typeface="Cambria Math" panose="02040503050406030204" pitchFamily="18" charset="0"/>
                                  </a:rPr>
                                  <m:t>𝑛</m:t>
                                </m:r>
                              </m:sub>
                            </m:sSub>
                          </m:e>
                        </m:d>
                      </m:e>
                      <m:sub>
                        <m:r>
                          <a:rPr lang="en-US" sz="2600" b="0" i="1" smtClean="0">
                            <a:latin typeface="Cambria Math" panose="02040503050406030204" pitchFamily="18" charset="0"/>
                          </a:rPr>
                          <m:t>𝑛</m:t>
                        </m:r>
                        <m:r>
                          <a:rPr lang="en-US" sz="2600" b="0" i="1" smtClean="0">
                            <a:latin typeface="Cambria Math" panose="02040503050406030204" pitchFamily="18" charset="0"/>
                          </a:rPr>
                          <m:t>≥1</m:t>
                        </m:r>
                      </m:sub>
                    </m:sSub>
                  </m:oMath>
                </a14:m>
                <a:r>
                  <a:rPr lang="en-IN" sz="2600" dirty="0">
                    <a:latin typeface="Footlight MT Light" panose="0204060206030A020304" pitchFamily="18" charset="0"/>
                  </a:rPr>
                  <a:t> such that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𝑈</m:t>
                        </m:r>
                      </m:e>
                      <m:sub>
                        <m:r>
                          <a:rPr lang="en-US" sz="2600" b="0" i="1" smtClean="0">
                            <a:latin typeface="Cambria Math" panose="02040503050406030204" pitchFamily="18" charset="0"/>
                          </a:rPr>
                          <m:t>𝑛</m:t>
                        </m:r>
                      </m:sub>
                    </m:sSub>
                  </m:oMath>
                </a14:m>
                <a:r>
                  <a:rPr lang="en-IN" sz="2600" dirty="0">
                    <a:latin typeface="Footlight MT Light" panose="0204060206030A020304" pitchFamily="18" charset="0"/>
                  </a:rPr>
                  <a:t> is asymptotically size </a:t>
                </a:r>
                <a14:m>
                  <m:oMath xmlns:m="http://schemas.openxmlformats.org/officeDocument/2006/math">
                    <m:r>
                      <a:rPr lang="en-US" sz="2600" b="0" i="1" smtClean="0">
                        <a:latin typeface="Cambria Math" panose="02040503050406030204" pitchFamily="18" charset="0"/>
                      </a:rPr>
                      <m:t>𝛼</m:t>
                    </m:r>
                  </m:oMath>
                </a14:m>
                <a:r>
                  <a:rPr lang="en-IN" sz="2600" dirty="0">
                    <a:latin typeface="Footlight MT Light" panose="0204060206030A020304" pitchFamily="18" charset="0"/>
                  </a:rPr>
                  <a:t> and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𝑃</m:t>
                        </m:r>
                      </m:e>
                      <m:sub>
                        <m:r>
                          <a:rPr lang="en-US" sz="2600" b="0" i="1" smtClean="0">
                            <a:latin typeface="Cambria Math" panose="02040503050406030204" pitchFamily="18" charset="0"/>
                          </a:rPr>
                          <m:t>𝐺</m:t>
                        </m:r>
                      </m:sub>
                    </m:sSub>
                    <m:d>
                      <m:dPr>
                        <m:ctrlPr>
                          <a:rPr lang="en-US" sz="2600" b="0" i="1" smtClean="0">
                            <a:latin typeface="Cambria Math" panose="02040503050406030204" pitchFamily="18" charset="0"/>
                          </a:rPr>
                        </m:ctrlPr>
                      </m:d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𝑈</m:t>
                            </m:r>
                          </m:e>
                          <m:sub>
                            <m:r>
                              <a:rPr lang="en-US" sz="2600" b="0" i="1" smtClean="0">
                                <a:latin typeface="Cambria Math" panose="02040503050406030204" pitchFamily="18" charset="0"/>
                              </a:rPr>
                              <m:t>𝑛</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𝑘</m:t>
                            </m:r>
                          </m:e>
                          <m:sub>
                            <m:r>
                              <a:rPr lang="en-US" sz="2600" b="0" i="1" smtClean="0">
                                <a:latin typeface="Cambria Math" panose="02040503050406030204" pitchFamily="18" charset="0"/>
                              </a:rPr>
                              <m:t>𝑛</m:t>
                            </m:r>
                          </m:sub>
                        </m:sSub>
                      </m:e>
                    </m:d>
                    <m:r>
                      <a:rPr lang="en-US" sz="2600" i="1">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1 </m:t>
                    </m:r>
                  </m:oMath>
                </a14:m>
                <a:r>
                  <a:rPr lang="en-IN" sz="2600" dirty="0">
                    <a:latin typeface="Footlight MT Light" panose="0204060206030A020304" pitchFamily="18" charset="0"/>
                  </a:rPr>
                  <a:t>as </a:t>
                </a:r>
                <a14:m>
                  <m:oMath xmlns:m="http://schemas.openxmlformats.org/officeDocument/2006/math">
                    <m:r>
                      <a:rPr lang="en-US" sz="2600" b="0" i="1" smtClean="0">
                        <a:latin typeface="Cambria Math" panose="02040503050406030204" pitchFamily="18" charset="0"/>
                      </a:rPr>
                      <m:t>𝑛</m:t>
                    </m:r>
                    <m:r>
                      <a:rPr lang="en-US" sz="2600" b="0" i="1" smtClean="0">
                        <a:latin typeface="Cambria Math" panose="02040503050406030204" pitchFamily="18" charset="0"/>
                      </a:rPr>
                      <m:t> →∞ ∀ </m:t>
                    </m:r>
                    <m:r>
                      <a:rPr lang="en-US" sz="2600" b="0" i="1" smtClean="0">
                        <a:latin typeface="Cambria Math" panose="02040503050406030204" pitchFamily="18" charset="0"/>
                        <a:ea typeface="Cambria Math" panose="02040503050406030204" pitchFamily="18" charset="0"/>
                      </a:rPr>
                      <m:t>𝐺</m:t>
                    </m:r>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m:rPr>
                            <m:sty m:val="p"/>
                          </m:rPr>
                          <a:rPr lang="en-US" sz="2600" b="0" i="0" smtClean="0">
                            <a:latin typeface="Cambria Math" panose="02040503050406030204" pitchFamily="18" charset="0"/>
                            <a:ea typeface="Cambria Math" panose="02040503050406030204" pitchFamily="18" charset="0"/>
                          </a:rPr>
                          <m:t>Ω</m:t>
                        </m:r>
                      </m:e>
                      <m:sub>
                        <m:r>
                          <a:rPr lang="en-US" sz="2600" b="0" i="1" smtClean="0">
                            <a:latin typeface="Cambria Math" panose="02040503050406030204" pitchFamily="18" charset="0"/>
                            <a:ea typeface="Cambria Math" panose="02040503050406030204" pitchFamily="18" charset="0"/>
                          </a:rPr>
                          <m:t>1</m:t>
                        </m:r>
                      </m:sub>
                    </m:sSub>
                  </m:oMath>
                </a14:m>
                <a:endParaRPr lang="en-IN" sz="2600" dirty="0">
                  <a:latin typeface="Footlight MT Light" panose="0204060206030A020304" pitchFamily="18" charset="0"/>
                </a:endParaRPr>
              </a:p>
              <a:p>
                <a:r>
                  <a:rPr lang="en-IN" sz="2600" dirty="0">
                    <a:latin typeface="Footlight MT Light" panose="0204060206030A020304" pitchFamily="18" charset="0"/>
                  </a:rPr>
                  <a:t>From simulation study we explore this fact.</a:t>
                </a:r>
              </a:p>
              <a:p>
                <a:r>
                  <a:rPr lang="en-IN" sz="2600" dirty="0">
                    <a:latin typeface="Footlight MT Light" panose="0204060206030A020304" pitchFamily="18" charset="0"/>
                  </a:rPr>
                  <a:t>Here we also plot the parametric counterpart of power function and see the difference. </a:t>
                </a:r>
              </a:p>
              <a:p>
                <a:pPr marL="0" indent="0">
                  <a:buNone/>
                </a:pPr>
                <a:endParaRPr lang="en-IN" sz="2400" dirty="0"/>
              </a:p>
            </p:txBody>
          </p:sp>
        </mc:Choice>
        <mc:Fallback xmlns="">
          <p:sp>
            <p:nvSpPr>
              <p:cNvPr id="3" name="Content Placeholder 2">
                <a:extLst>
                  <a:ext uri="{FF2B5EF4-FFF2-40B4-BE49-F238E27FC236}">
                    <a16:creationId xmlns:a16="http://schemas.microsoft.com/office/drawing/2014/main" id="{E4B0108C-FAED-4E3A-BE6D-A5802F33E37A}"/>
                  </a:ext>
                </a:extLst>
              </p:cNvPr>
              <p:cNvSpPr>
                <a:spLocks noGrp="1" noRot="1" noChangeAspect="1" noMove="1" noResize="1" noEditPoints="1" noAdjustHandles="1" noChangeArrowheads="1" noChangeShapeType="1" noTextEdit="1"/>
              </p:cNvSpPr>
              <p:nvPr>
                <p:ph idx="1"/>
              </p:nvPr>
            </p:nvSpPr>
            <p:spPr>
              <a:xfrm>
                <a:off x="825794" y="1669340"/>
                <a:ext cx="10012680" cy="4545874"/>
              </a:xfrm>
              <a:blipFill>
                <a:blip r:embed="rId3"/>
                <a:stretch>
                  <a:fillRect l="-609" t="-2145"/>
                </a:stretch>
              </a:blipFill>
            </p:spPr>
            <p:txBody>
              <a:bodyPr/>
              <a:lstStyle/>
              <a:p>
                <a:r>
                  <a:rPr lang="en-IN">
                    <a:noFill/>
                  </a:rPr>
                  <a:t> </a:t>
                </a:r>
              </a:p>
            </p:txBody>
          </p:sp>
        </mc:Fallback>
      </mc:AlternateContent>
    </p:spTree>
    <p:extLst>
      <p:ext uri="{BB962C8B-B14F-4D97-AF65-F5344CB8AC3E}">
        <p14:creationId xmlns:p14="http://schemas.microsoft.com/office/powerpoint/2010/main" val="390391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atin typeface="Algerian" pitchFamily="82" charset="0"/>
              </a:rPr>
              <a:t>DISTRIBUTION OF STATISTIC</a:t>
            </a:r>
          </a:p>
        </p:txBody>
      </p:sp>
    </p:spTree>
    <p:extLst>
      <p:ext uri="{BB962C8B-B14F-4D97-AF65-F5344CB8AC3E}">
        <p14:creationId xmlns:p14="http://schemas.microsoft.com/office/powerpoint/2010/main" val="15837038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2684ADE-0A42-46B0-95A8-46AF1B946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25" y="371471"/>
            <a:ext cx="5545919" cy="5694626"/>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A046B05-A4AE-4424-89DA-5B47525F1500}"/>
                  </a:ext>
                </a:extLst>
              </p:cNvPr>
              <p:cNvSpPr txBox="1"/>
              <p:nvPr/>
            </p:nvSpPr>
            <p:spPr>
              <a:xfrm>
                <a:off x="8396654" y="2136531"/>
                <a:ext cx="1450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=1</m:t>
                      </m:r>
                    </m:oMath>
                  </m:oMathPara>
                </a14:m>
                <a:endParaRPr lang="en-IN" dirty="0"/>
              </a:p>
            </p:txBody>
          </p:sp>
        </mc:Choice>
        <mc:Fallback xmlns="">
          <p:sp>
            <p:nvSpPr>
              <p:cNvPr id="11" name="TextBox 10">
                <a:extLst>
                  <a:ext uri="{FF2B5EF4-FFF2-40B4-BE49-F238E27FC236}">
                    <a16:creationId xmlns:a16="http://schemas.microsoft.com/office/drawing/2014/main" id="{9A046B05-A4AE-4424-89DA-5B47525F1500}"/>
                  </a:ext>
                </a:extLst>
              </p:cNvPr>
              <p:cNvSpPr txBox="1">
                <a:spLocks noRot="1" noChangeAspect="1" noMove="1" noResize="1" noEditPoints="1" noAdjustHandles="1" noChangeArrowheads="1" noChangeShapeType="1" noTextEdit="1"/>
              </p:cNvSpPr>
              <p:nvPr/>
            </p:nvSpPr>
            <p:spPr>
              <a:xfrm>
                <a:off x="8396654" y="2136531"/>
                <a:ext cx="1450731" cy="369332"/>
              </a:xfrm>
              <a:prstGeom prst="rect">
                <a:avLst/>
              </a:prstGeom>
              <a:blipFill>
                <a:blip r:embed="rId3"/>
                <a:stretch>
                  <a:fillRect/>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FA1C2D5E-5A33-43E6-BF26-DAC9E13162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8001" y="345600"/>
            <a:ext cx="5545919" cy="5694626"/>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C0F5AD2-2C92-4EB7-8EC5-D74E3DE9A51E}"/>
                  </a:ext>
                </a:extLst>
              </p:cNvPr>
              <p:cNvSpPr txBox="1"/>
              <p:nvPr/>
            </p:nvSpPr>
            <p:spPr>
              <a:xfrm>
                <a:off x="5059680" y="6374673"/>
                <a:ext cx="22903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=1</m:t>
                      </m:r>
                    </m:oMath>
                  </m:oMathPara>
                </a14:m>
                <a:endParaRPr lang="en-IN" dirty="0"/>
              </a:p>
            </p:txBody>
          </p:sp>
        </mc:Choice>
        <mc:Fallback xmlns="">
          <p:sp>
            <p:nvSpPr>
              <p:cNvPr id="6" name="TextBox 5">
                <a:extLst>
                  <a:ext uri="{FF2B5EF4-FFF2-40B4-BE49-F238E27FC236}">
                    <a16:creationId xmlns:a16="http://schemas.microsoft.com/office/drawing/2014/main" id="{2C0F5AD2-2C92-4EB7-8EC5-D74E3DE9A51E}"/>
                  </a:ext>
                </a:extLst>
              </p:cNvPr>
              <p:cNvSpPr txBox="1">
                <a:spLocks noRot="1" noChangeAspect="1" noMove="1" noResize="1" noEditPoints="1" noAdjustHandles="1" noChangeArrowheads="1" noChangeShapeType="1" noTextEdit="1"/>
              </p:cNvSpPr>
              <p:nvPr/>
            </p:nvSpPr>
            <p:spPr>
              <a:xfrm>
                <a:off x="5059680" y="6374673"/>
                <a:ext cx="2290354" cy="369332"/>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5178860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F58525-63FB-4D8C-A0B4-28DDB4A3D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632" y="310763"/>
            <a:ext cx="5754841" cy="590915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8E106A-48E4-4913-8D53-C7D5EACB03F4}"/>
                  </a:ext>
                </a:extLst>
              </p:cNvPr>
              <p:cNvSpPr txBox="1"/>
              <p:nvPr/>
            </p:nvSpPr>
            <p:spPr>
              <a:xfrm>
                <a:off x="8396654" y="2136531"/>
                <a:ext cx="145073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=2</m:t>
                      </m:r>
                    </m:oMath>
                  </m:oMathPara>
                </a14:m>
                <a:endParaRPr lang="en-US" b="0" dirty="0"/>
              </a:p>
              <a:p>
                <a:endParaRPr lang="en-IN" dirty="0"/>
              </a:p>
            </p:txBody>
          </p:sp>
        </mc:Choice>
        <mc:Fallback xmlns="">
          <p:sp>
            <p:nvSpPr>
              <p:cNvPr id="5" name="TextBox 4">
                <a:extLst>
                  <a:ext uri="{FF2B5EF4-FFF2-40B4-BE49-F238E27FC236}">
                    <a16:creationId xmlns:a16="http://schemas.microsoft.com/office/drawing/2014/main" id="{0E8E106A-48E4-4913-8D53-C7D5EACB03F4}"/>
                  </a:ext>
                </a:extLst>
              </p:cNvPr>
              <p:cNvSpPr txBox="1">
                <a:spLocks noRot="1" noChangeAspect="1" noMove="1" noResize="1" noEditPoints="1" noAdjustHandles="1" noChangeArrowheads="1" noChangeShapeType="1" noTextEdit="1"/>
              </p:cNvSpPr>
              <p:nvPr/>
            </p:nvSpPr>
            <p:spPr>
              <a:xfrm>
                <a:off x="8396654" y="2136531"/>
                <a:ext cx="1450731" cy="646331"/>
              </a:xfrm>
              <a:prstGeom prst="rect">
                <a:avLst/>
              </a:prstGeom>
              <a:blipFill>
                <a:blip r:embed="rId3"/>
                <a:stretch>
                  <a:fillRect/>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D9276CD7-1CF4-4CD5-A1B1-5105E42568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7420" y="345598"/>
            <a:ext cx="5754841" cy="590915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9DCF1D4-F325-408F-AB2A-62969BA15433}"/>
                  </a:ext>
                </a:extLst>
              </p:cNvPr>
              <p:cNvSpPr txBox="1"/>
              <p:nvPr/>
            </p:nvSpPr>
            <p:spPr>
              <a:xfrm>
                <a:off x="5059680" y="6374673"/>
                <a:ext cx="22903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=2</m:t>
                      </m:r>
                    </m:oMath>
                  </m:oMathPara>
                </a14:m>
                <a:endParaRPr lang="en-IN" dirty="0"/>
              </a:p>
            </p:txBody>
          </p:sp>
        </mc:Choice>
        <mc:Fallback xmlns="">
          <p:sp>
            <p:nvSpPr>
              <p:cNvPr id="6" name="TextBox 5">
                <a:extLst>
                  <a:ext uri="{FF2B5EF4-FFF2-40B4-BE49-F238E27FC236}">
                    <a16:creationId xmlns:a16="http://schemas.microsoft.com/office/drawing/2014/main" id="{19DCF1D4-F325-408F-AB2A-62969BA15433}"/>
                  </a:ext>
                </a:extLst>
              </p:cNvPr>
              <p:cNvSpPr txBox="1">
                <a:spLocks noRot="1" noChangeAspect="1" noMove="1" noResize="1" noEditPoints="1" noAdjustHandles="1" noChangeArrowheads="1" noChangeShapeType="1" noTextEdit="1"/>
              </p:cNvSpPr>
              <p:nvPr/>
            </p:nvSpPr>
            <p:spPr>
              <a:xfrm>
                <a:off x="5059680" y="6374673"/>
                <a:ext cx="2290354" cy="369332"/>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7675129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9532181-F54D-4F24-A69F-45B880C95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903" y="310763"/>
            <a:ext cx="5549352" cy="5698151"/>
          </a:xfrm>
          <a:prstGeom prst="rect">
            <a:avLst/>
          </a:prstGeom>
        </p:spPr>
      </p:pic>
      <p:pic>
        <p:nvPicPr>
          <p:cNvPr id="4" name="Picture 3">
            <a:extLst>
              <a:ext uri="{FF2B5EF4-FFF2-40B4-BE49-F238E27FC236}">
                <a16:creationId xmlns:a16="http://schemas.microsoft.com/office/drawing/2014/main" id="{61477AB8-2A29-4BE3-AD51-1D08C2A42F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243" y="310764"/>
            <a:ext cx="5549352" cy="5698151"/>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0E4AE81-6B08-4DED-A5D6-5CD7F2E7C59F}"/>
                  </a:ext>
                </a:extLst>
              </p:cNvPr>
              <p:cNvSpPr txBox="1"/>
              <p:nvPr/>
            </p:nvSpPr>
            <p:spPr>
              <a:xfrm>
                <a:off x="5059680" y="6374673"/>
                <a:ext cx="22903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3</m:t>
                      </m:r>
                    </m:oMath>
                  </m:oMathPara>
                </a14:m>
                <a:endParaRPr lang="en-IN" dirty="0"/>
              </a:p>
            </p:txBody>
          </p:sp>
        </mc:Choice>
        <mc:Fallback xmlns="">
          <p:sp>
            <p:nvSpPr>
              <p:cNvPr id="5" name="TextBox 4">
                <a:extLst>
                  <a:ext uri="{FF2B5EF4-FFF2-40B4-BE49-F238E27FC236}">
                    <a16:creationId xmlns:a16="http://schemas.microsoft.com/office/drawing/2014/main" id="{30E4AE81-6B08-4DED-A5D6-5CD7F2E7C59F}"/>
                  </a:ext>
                </a:extLst>
              </p:cNvPr>
              <p:cNvSpPr txBox="1">
                <a:spLocks noRot="1" noChangeAspect="1" noMove="1" noResize="1" noEditPoints="1" noAdjustHandles="1" noChangeArrowheads="1" noChangeShapeType="1" noTextEdit="1"/>
              </p:cNvSpPr>
              <p:nvPr/>
            </p:nvSpPr>
            <p:spPr>
              <a:xfrm>
                <a:off x="5059680" y="6374673"/>
                <a:ext cx="2290354" cy="369332"/>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8320327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8E106A-48E4-4913-8D53-C7D5EACB03F4}"/>
                  </a:ext>
                </a:extLst>
              </p:cNvPr>
              <p:cNvSpPr txBox="1"/>
              <p:nvPr/>
            </p:nvSpPr>
            <p:spPr>
              <a:xfrm>
                <a:off x="8396654" y="2136531"/>
                <a:ext cx="145073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=4</m:t>
                      </m:r>
                    </m:oMath>
                  </m:oMathPara>
                </a14:m>
                <a:endParaRPr lang="en-US" b="0" dirty="0"/>
              </a:p>
              <a:p>
                <a:endParaRPr lang="en-IN" dirty="0"/>
              </a:p>
            </p:txBody>
          </p:sp>
        </mc:Choice>
        <mc:Fallback xmlns="">
          <p:sp>
            <p:nvSpPr>
              <p:cNvPr id="5" name="TextBox 4">
                <a:extLst>
                  <a:ext uri="{FF2B5EF4-FFF2-40B4-BE49-F238E27FC236}">
                    <a16:creationId xmlns:a16="http://schemas.microsoft.com/office/drawing/2014/main" id="{0E8E106A-48E4-4913-8D53-C7D5EACB03F4}"/>
                  </a:ext>
                </a:extLst>
              </p:cNvPr>
              <p:cNvSpPr txBox="1">
                <a:spLocks noRot="1" noChangeAspect="1" noMove="1" noResize="1" noEditPoints="1" noAdjustHandles="1" noChangeArrowheads="1" noChangeShapeType="1" noTextEdit="1"/>
              </p:cNvSpPr>
              <p:nvPr/>
            </p:nvSpPr>
            <p:spPr>
              <a:xfrm>
                <a:off x="8396654" y="2136531"/>
                <a:ext cx="1450731" cy="646331"/>
              </a:xfrm>
              <a:prstGeom prst="rect">
                <a:avLst/>
              </a:prstGeom>
              <a:blipFill>
                <a:blip r:embed="rId2"/>
                <a:stretch>
                  <a:fillRect/>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DBEF8CA6-8812-4140-ABBC-6FAEBCF2B6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370" y="302138"/>
            <a:ext cx="5752818" cy="5907073"/>
          </a:xfrm>
          <a:prstGeom prst="rect">
            <a:avLst/>
          </a:prstGeom>
        </p:spPr>
      </p:pic>
      <p:pic>
        <p:nvPicPr>
          <p:cNvPr id="3" name="Picture 2">
            <a:extLst>
              <a:ext uri="{FF2B5EF4-FFF2-40B4-BE49-F238E27FC236}">
                <a16:creationId xmlns:a16="http://schemas.microsoft.com/office/drawing/2014/main" id="{6A7079CB-DD82-4D34-8B9B-57811A375B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9430" y="336889"/>
            <a:ext cx="5752818" cy="5907073"/>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8E05727-E86C-4B90-A2A4-6DBB56777B0A}"/>
                  </a:ext>
                </a:extLst>
              </p:cNvPr>
              <p:cNvSpPr txBox="1"/>
              <p:nvPr/>
            </p:nvSpPr>
            <p:spPr>
              <a:xfrm>
                <a:off x="5059680" y="6374673"/>
                <a:ext cx="22903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=4</m:t>
                      </m:r>
                    </m:oMath>
                  </m:oMathPara>
                </a14:m>
                <a:endParaRPr lang="en-IN" dirty="0"/>
              </a:p>
            </p:txBody>
          </p:sp>
        </mc:Choice>
        <mc:Fallback xmlns="">
          <p:sp>
            <p:nvSpPr>
              <p:cNvPr id="6" name="TextBox 5">
                <a:extLst>
                  <a:ext uri="{FF2B5EF4-FFF2-40B4-BE49-F238E27FC236}">
                    <a16:creationId xmlns:a16="http://schemas.microsoft.com/office/drawing/2014/main" id="{A8E05727-E86C-4B90-A2A4-6DBB56777B0A}"/>
                  </a:ext>
                </a:extLst>
              </p:cNvPr>
              <p:cNvSpPr txBox="1">
                <a:spLocks noRot="1" noChangeAspect="1" noMove="1" noResize="1" noEditPoints="1" noAdjustHandles="1" noChangeArrowheads="1" noChangeShapeType="1" noTextEdit="1"/>
              </p:cNvSpPr>
              <p:nvPr/>
            </p:nvSpPr>
            <p:spPr>
              <a:xfrm>
                <a:off x="5059680" y="6374673"/>
                <a:ext cx="2290354" cy="369332"/>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631452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8E106A-48E4-4913-8D53-C7D5EACB03F4}"/>
                  </a:ext>
                </a:extLst>
              </p:cNvPr>
              <p:cNvSpPr txBox="1"/>
              <p:nvPr/>
            </p:nvSpPr>
            <p:spPr>
              <a:xfrm>
                <a:off x="8396654" y="2136531"/>
                <a:ext cx="145073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=5</m:t>
                      </m:r>
                    </m:oMath>
                  </m:oMathPara>
                </a14:m>
                <a:endParaRPr lang="en-US" b="0" dirty="0"/>
              </a:p>
              <a:p>
                <a:endParaRPr lang="en-IN" dirty="0"/>
              </a:p>
            </p:txBody>
          </p:sp>
        </mc:Choice>
        <mc:Fallback xmlns="">
          <p:sp>
            <p:nvSpPr>
              <p:cNvPr id="5" name="TextBox 4">
                <a:extLst>
                  <a:ext uri="{FF2B5EF4-FFF2-40B4-BE49-F238E27FC236}">
                    <a16:creationId xmlns:a16="http://schemas.microsoft.com/office/drawing/2014/main" id="{0E8E106A-48E4-4913-8D53-C7D5EACB03F4}"/>
                  </a:ext>
                </a:extLst>
              </p:cNvPr>
              <p:cNvSpPr txBox="1">
                <a:spLocks noRot="1" noChangeAspect="1" noMove="1" noResize="1" noEditPoints="1" noAdjustHandles="1" noChangeArrowheads="1" noChangeShapeType="1" noTextEdit="1"/>
              </p:cNvSpPr>
              <p:nvPr/>
            </p:nvSpPr>
            <p:spPr>
              <a:xfrm>
                <a:off x="8396654" y="2136531"/>
                <a:ext cx="1450731" cy="646331"/>
              </a:xfrm>
              <a:prstGeom prst="rect">
                <a:avLst/>
              </a:prstGeom>
              <a:blipFill>
                <a:blip r:embed="rId2"/>
                <a:stretch>
                  <a:fillRect/>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4D765AE2-287B-4343-B483-C8DC26E65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38" y="406643"/>
            <a:ext cx="5841840" cy="5998482"/>
          </a:xfrm>
          <a:prstGeom prst="rect">
            <a:avLst/>
          </a:prstGeom>
        </p:spPr>
      </p:pic>
      <p:pic>
        <p:nvPicPr>
          <p:cNvPr id="4" name="Picture 3">
            <a:extLst>
              <a:ext uri="{FF2B5EF4-FFF2-40B4-BE49-F238E27FC236}">
                <a16:creationId xmlns:a16="http://schemas.microsoft.com/office/drawing/2014/main" id="{6800AAB9-2321-4799-961B-F8F3B554DB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3007" y="397853"/>
            <a:ext cx="5841840" cy="599848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45B0647-6BFC-4B05-9277-178790A5F165}"/>
                  </a:ext>
                </a:extLst>
              </p:cNvPr>
              <p:cNvSpPr txBox="1"/>
              <p:nvPr/>
            </p:nvSpPr>
            <p:spPr>
              <a:xfrm>
                <a:off x="5059680" y="6374673"/>
                <a:ext cx="22903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=5</m:t>
                      </m:r>
                    </m:oMath>
                  </m:oMathPara>
                </a14:m>
                <a:endParaRPr lang="en-IN" dirty="0"/>
              </a:p>
            </p:txBody>
          </p:sp>
        </mc:Choice>
        <mc:Fallback xmlns="">
          <p:sp>
            <p:nvSpPr>
              <p:cNvPr id="6" name="TextBox 5">
                <a:extLst>
                  <a:ext uri="{FF2B5EF4-FFF2-40B4-BE49-F238E27FC236}">
                    <a16:creationId xmlns:a16="http://schemas.microsoft.com/office/drawing/2014/main" id="{345B0647-6BFC-4B05-9277-178790A5F165}"/>
                  </a:ext>
                </a:extLst>
              </p:cNvPr>
              <p:cNvSpPr txBox="1">
                <a:spLocks noRot="1" noChangeAspect="1" noMove="1" noResize="1" noEditPoints="1" noAdjustHandles="1" noChangeArrowheads="1" noChangeShapeType="1" noTextEdit="1"/>
              </p:cNvSpPr>
              <p:nvPr/>
            </p:nvSpPr>
            <p:spPr>
              <a:xfrm>
                <a:off x="5059680" y="6374673"/>
                <a:ext cx="2290354" cy="369332"/>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333742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8E106A-48E4-4913-8D53-C7D5EACB03F4}"/>
                  </a:ext>
                </a:extLst>
              </p:cNvPr>
              <p:cNvSpPr txBox="1"/>
              <p:nvPr/>
            </p:nvSpPr>
            <p:spPr>
              <a:xfrm>
                <a:off x="8396654" y="2136531"/>
                <a:ext cx="145073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=6</m:t>
                      </m:r>
                    </m:oMath>
                  </m:oMathPara>
                </a14:m>
                <a:endParaRPr lang="en-US" b="0" dirty="0"/>
              </a:p>
              <a:p>
                <a:endParaRPr lang="en-IN" dirty="0"/>
              </a:p>
            </p:txBody>
          </p:sp>
        </mc:Choice>
        <mc:Fallback xmlns="">
          <p:sp>
            <p:nvSpPr>
              <p:cNvPr id="5" name="TextBox 4">
                <a:extLst>
                  <a:ext uri="{FF2B5EF4-FFF2-40B4-BE49-F238E27FC236}">
                    <a16:creationId xmlns:a16="http://schemas.microsoft.com/office/drawing/2014/main" id="{0E8E106A-48E4-4913-8D53-C7D5EACB03F4}"/>
                  </a:ext>
                </a:extLst>
              </p:cNvPr>
              <p:cNvSpPr txBox="1">
                <a:spLocks noRot="1" noChangeAspect="1" noMove="1" noResize="1" noEditPoints="1" noAdjustHandles="1" noChangeArrowheads="1" noChangeShapeType="1" noTextEdit="1"/>
              </p:cNvSpPr>
              <p:nvPr/>
            </p:nvSpPr>
            <p:spPr>
              <a:xfrm>
                <a:off x="8396654" y="2136531"/>
                <a:ext cx="1450731" cy="646331"/>
              </a:xfrm>
              <a:prstGeom prst="rect">
                <a:avLst/>
              </a:prstGeom>
              <a:blipFill>
                <a:blip r:embed="rId2"/>
                <a:stretch>
                  <a:fillRect/>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7FF7F4DF-C508-49B5-9E43-89DD2C6718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842" y="476230"/>
            <a:ext cx="5659045" cy="5810785"/>
          </a:xfrm>
          <a:prstGeom prst="rect">
            <a:avLst/>
          </a:prstGeom>
        </p:spPr>
      </p:pic>
      <p:pic>
        <p:nvPicPr>
          <p:cNvPr id="3" name="Picture 2">
            <a:extLst>
              <a:ext uri="{FF2B5EF4-FFF2-40B4-BE49-F238E27FC236}">
                <a16:creationId xmlns:a16="http://schemas.microsoft.com/office/drawing/2014/main" id="{021619E2-8036-4F46-A486-46782CFDEF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009" y="467524"/>
            <a:ext cx="5659045" cy="581078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6BF4259-B9C6-460F-807D-8D0D4DD09A2D}"/>
                  </a:ext>
                </a:extLst>
              </p:cNvPr>
              <p:cNvSpPr txBox="1"/>
              <p:nvPr/>
            </p:nvSpPr>
            <p:spPr>
              <a:xfrm>
                <a:off x="5059680" y="6374673"/>
                <a:ext cx="22903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=6</m:t>
                      </m:r>
                    </m:oMath>
                  </m:oMathPara>
                </a14:m>
                <a:endParaRPr lang="en-IN" dirty="0"/>
              </a:p>
            </p:txBody>
          </p:sp>
        </mc:Choice>
        <mc:Fallback xmlns="">
          <p:sp>
            <p:nvSpPr>
              <p:cNvPr id="6" name="TextBox 5">
                <a:extLst>
                  <a:ext uri="{FF2B5EF4-FFF2-40B4-BE49-F238E27FC236}">
                    <a16:creationId xmlns:a16="http://schemas.microsoft.com/office/drawing/2014/main" id="{76BF4259-B9C6-460F-807D-8D0D4DD09A2D}"/>
                  </a:ext>
                </a:extLst>
              </p:cNvPr>
              <p:cNvSpPr txBox="1">
                <a:spLocks noRot="1" noChangeAspect="1" noMove="1" noResize="1" noEditPoints="1" noAdjustHandles="1" noChangeArrowheads="1" noChangeShapeType="1" noTextEdit="1"/>
              </p:cNvSpPr>
              <p:nvPr/>
            </p:nvSpPr>
            <p:spPr>
              <a:xfrm>
                <a:off x="5059680" y="6374673"/>
                <a:ext cx="2290354" cy="369332"/>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0548641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8E106A-48E4-4913-8D53-C7D5EACB03F4}"/>
                  </a:ext>
                </a:extLst>
              </p:cNvPr>
              <p:cNvSpPr txBox="1"/>
              <p:nvPr/>
            </p:nvSpPr>
            <p:spPr>
              <a:xfrm>
                <a:off x="8396654" y="2136531"/>
                <a:ext cx="145073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7</m:t>
                      </m:r>
                    </m:oMath>
                  </m:oMathPara>
                </a14:m>
                <a:endParaRPr lang="en-US" b="0" dirty="0"/>
              </a:p>
              <a:p>
                <a:endParaRPr lang="en-IN" dirty="0"/>
              </a:p>
            </p:txBody>
          </p:sp>
        </mc:Choice>
        <mc:Fallback xmlns="">
          <p:sp>
            <p:nvSpPr>
              <p:cNvPr id="5" name="TextBox 4">
                <a:extLst>
                  <a:ext uri="{FF2B5EF4-FFF2-40B4-BE49-F238E27FC236}">
                    <a16:creationId xmlns:a16="http://schemas.microsoft.com/office/drawing/2014/main" id="{0E8E106A-48E4-4913-8D53-C7D5EACB03F4}"/>
                  </a:ext>
                </a:extLst>
              </p:cNvPr>
              <p:cNvSpPr txBox="1">
                <a:spLocks noRot="1" noChangeAspect="1" noMove="1" noResize="1" noEditPoints="1" noAdjustHandles="1" noChangeArrowheads="1" noChangeShapeType="1" noTextEdit="1"/>
              </p:cNvSpPr>
              <p:nvPr/>
            </p:nvSpPr>
            <p:spPr>
              <a:xfrm>
                <a:off x="8396654" y="2136531"/>
                <a:ext cx="1450731" cy="646331"/>
              </a:xfrm>
              <a:prstGeom prst="rect">
                <a:avLst/>
              </a:prstGeom>
              <a:blipFill>
                <a:blip r:embed="rId2"/>
                <a:stretch>
                  <a:fillRect/>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C84F7AA7-FA32-4F34-9D5B-7CE1DB8AD0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956" y="415268"/>
            <a:ext cx="5718977" cy="5872324"/>
          </a:xfrm>
          <a:prstGeom prst="rect">
            <a:avLst/>
          </a:prstGeom>
        </p:spPr>
      </p:pic>
      <p:pic>
        <p:nvPicPr>
          <p:cNvPr id="4" name="Picture 3">
            <a:extLst>
              <a:ext uri="{FF2B5EF4-FFF2-40B4-BE49-F238E27FC236}">
                <a16:creationId xmlns:a16="http://schemas.microsoft.com/office/drawing/2014/main" id="{4EC41BBF-4AF8-4C8F-B00C-BD09FB6206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1038" y="397852"/>
            <a:ext cx="5718977" cy="5872324"/>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44E5702-7EA2-47C5-90CA-E6693F7FF73B}"/>
                  </a:ext>
                </a:extLst>
              </p:cNvPr>
              <p:cNvSpPr txBox="1"/>
              <p:nvPr/>
            </p:nvSpPr>
            <p:spPr>
              <a:xfrm>
                <a:off x="5059680" y="6374673"/>
                <a:ext cx="22903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7</m:t>
                      </m:r>
                    </m:oMath>
                  </m:oMathPara>
                </a14:m>
                <a:endParaRPr lang="en-IN" dirty="0"/>
              </a:p>
            </p:txBody>
          </p:sp>
        </mc:Choice>
        <mc:Fallback xmlns="">
          <p:sp>
            <p:nvSpPr>
              <p:cNvPr id="6" name="TextBox 5">
                <a:extLst>
                  <a:ext uri="{FF2B5EF4-FFF2-40B4-BE49-F238E27FC236}">
                    <a16:creationId xmlns:a16="http://schemas.microsoft.com/office/drawing/2014/main" id="{C44E5702-7EA2-47C5-90CA-E6693F7FF73B}"/>
                  </a:ext>
                </a:extLst>
              </p:cNvPr>
              <p:cNvSpPr txBox="1">
                <a:spLocks noRot="1" noChangeAspect="1" noMove="1" noResize="1" noEditPoints="1" noAdjustHandles="1" noChangeArrowheads="1" noChangeShapeType="1" noTextEdit="1"/>
              </p:cNvSpPr>
              <p:nvPr/>
            </p:nvSpPr>
            <p:spPr>
              <a:xfrm>
                <a:off x="5059680" y="6374673"/>
                <a:ext cx="2290354" cy="369332"/>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5230532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8E106A-48E4-4913-8D53-C7D5EACB03F4}"/>
                  </a:ext>
                </a:extLst>
              </p:cNvPr>
              <p:cNvSpPr txBox="1"/>
              <p:nvPr/>
            </p:nvSpPr>
            <p:spPr>
              <a:xfrm>
                <a:off x="8396654" y="2136531"/>
                <a:ext cx="145073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=8</m:t>
                      </m:r>
                    </m:oMath>
                  </m:oMathPara>
                </a14:m>
                <a:endParaRPr lang="en-US" b="0" dirty="0"/>
              </a:p>
              <a:p>
                <a:endParaRPr lang="en-IN" dirty="0"/>
              </a:p>
            </p:txBody>
          </p:sp>
        </mc:Choice>
        <mc:Fallback xmlns="">
          <p:sp>
            <p:nvSpPr>
              <p:cNvPr id="5" name="TextBox 4">
                <a:extLst>
                  <a:ext uri="{FF2B5EF4-FFF2-40B4-BE49-F238E27FC236}">
                    <a16:creationId xmlns:a16="http://schemas.microsoft.com/office/drawing/2014/main" id="{0E8E106A-48E4-4913-8D53-C7D5EACB03F4}"/>
                  </a:ext>
                </a:extLst>
              </p:cNvPr>
              <p:cNvSpPr txBox="1">
                <a:spLocks noRot="1" noChangeAspect="1" noMove="1" noResize="1" noEditPoints="1" noAdjustHandles="1" noChangeArrowheads="1" noChangeShapeType="1" noTextEdit="1"/>
              </p:cNvSpPr>
              <p:nvPr/>
            </p:nvSpPr>
            <p:spPr>
              <a:xfrm>
                <a:off x="8396654" y="2136531"/>
                <a:ext cx="1450731" cy="646331"/>
              </a:xfrm>
              <a:prstGeom prst="rect">
                <a:avLst/>
              </a:prstGeom>
              <a:blipFill>
                <a:blip r:embed="rId2"/>
                <a:stretch>
                  <a:fillRect/>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8B94364E-FB22-42B6-B50A-FA8A929CA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475" y="415264"/>
            <a:ext cx="5803788" cy="5959409"/>
          </a:xfrm>
          <a:prstGeom prst="rect">
            <a:avLst/>
          </a:prstGeom>
        </p:spPr>
      </p:pic>
      <p:pic>
        <p:nvPicPr>
          <p:cNvPr id="7" name="Picture 6">
            <a:extLst>
              <a:ext uri="{FF2B5EF4-FFF2-40B4-BE49-F238E27FC236}">
                <a16:creationId xmlns:a16="http://schemas.microsoft.com/office/drawing/2014/main" id="{4191DB19-736D-4243-A736-2BFFF2A799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6859" y="380434"/>
            <a:ext cx="5803788" cy="595940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F1B30B9-816C-4DFE-879F-DBA1802FC00D}"/>
                  </a:ext>
                </a:extLst>
              </p:cNvPr>
              <p:cNvSpPr txBox="1"/>
              <p:nvPr/>
            </p:nvSpPr>
            <p:spPr>
              <a:xfrm>
                <a:off x="5059680" y="6374673"/>
                <a:ext cx="22903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=8</m:t>
                      </m:r>
                    </m:oMath>
                  </m:oMathPara>
                </a14:m>
                <a:endParaRPr lang="en-IN" dirty="0"/>
              </a:p>
            </p:txBody>
          </p:sp>
        </mc:Choice>
        <mc:Fallback xmlns="">
          <p:sp>
            <p:nvSpPr>
              <p:cNvPr id="8" name="TextBox 7">
                <a:extLst>
                  <a:ext uri="{FF2B5EF4-FFF2-40B4-BE49-F238E27FC236}">
                    <a16:creationId xmlns:a16="http://schemas.microsoft.com/office/drawing/2014/main" id="{3F1B30B9-816C-4DFE-879F-DBA1802FC00D}"/>
                  </a:ext>
                </a:extLst>
              </p:cNvPr>
              <p:cNvSpPr txBox="1">
                <a:spLocks noRot="1" noChangeAspect="1" noMove="1" noResize="1" noEditPoints="1" noAdjustHandles="1" noChangeArrowheads="1" noChangeShapeType="1" noTextEdit="1"/>
              </p:cNvSpPr>
              <p:nvPr/>
            </p:nvSpPr>
            <p:spPr>
              <a:xfrm>
                <a:off x="5059680" y="6374673"/>
                <a:ext cx="2290354" cy="369332"/>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0868159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CC174-AB6D-49A7-A4E7-B1929A9BEDF7}"/>
              </a:ext>
            </a:extLst>
          </p:cNvPr>
          <p:cNvSpPr>
            <a:spLocks noGrp="1"/>
          </p:cNvSpPr>
          <p:nvPr>
            <p:ph type="title"/>
          </p:nvPr>
        </p:nvSpPr>
        <p:spPr/>
        <p:txBody>
          <a:bodyPr/>
          <a:lstStyle/>
          <a:p>
            <a:r>
              <a:rPr lang="en-US" dirty="0">
                <a:latin typeface="Rockwell" panose="02060603020205020403" pitchFamily="18" charset="0"/>
              </a:rPr>
              <a:t>CONCLUSION</a:t>
            </a:r>
            <a:endParaRPr lang="en-IN" dirty="0">
              <a:latin typeface="Rockwell" panose="02060603020205020403"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CA4F7E-54A7-421D-A9C7-9C231AE9FFEF}"/>
                  </a:ext>
                </a:extLst>
              </p:cNvPr>
              <p:cNvSpPr>
                <a:spLocks noGrp="1"/>
              </p:cNvSpPr>
              <p:nvPr>
                <p:ph idx="1"/>
              </p:nvPr>
            </p:nvSpPr>
            <p:spPr>
              <a:xfrm>
                <a:off x="838200" y="1825625"/>
                <a:ext cx="10515600" cy="4667250"/>
              </a:xfrm>
            </p:spPr>
            <p:txBody>
              <a:bodyPr>
                <a:normAutofit lnSpcReduction="10000"/>
              </a:bodyPr>
              <a:lstStyle/>
              <a:p>
                <a:r>
                  <a:rPr lang="en-US" sz="2000" b="1" dirty="0">
                    <a:latin typeface="Footlight MT Light" panose="0204060206030A020304" pitchFamily="18" charset="0"/>
                  </a:rPr>
                  <a:t>Distribution free nature</a:t>
                </a:r>
                <a:r>
                  <a:rPr lang="en-US" sz="2000" dirty="0">
                    <a:latin typeface="Footlight MT Light" panose="0204060206030A020304" pitchFamily="18" charset="0"/>
                  </a:rPr>
                  <a:t>: We verify distribution free nature of Mann-Whitney test statistic under</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𝑜</m:t>
                        </m:r>
                      </m:sub>
                    </m:sSub>
                  </m:oMath>
                </a14:m>
                <a:r>
                  <a:rPr lang="en-US" sz="2000" dirty="0">
                    <a:latin typeface="Footlight MT Light" panose="0204060206030A020304" pitchFamily="18" charset="0"/>
                  </a:rPr>
                  <a:t> by plotting histograms and ECDF by taking samples  from four different distributions. In both cases results are satisfactory. For formal testing we use </a:t>
                </a:r>
                <a:r>
                  <a:rPr lang="en-US" sz="2000" i="1" dirty="0">
                    <a:latin typeface="Footlight MT Light" panose="0204060206030A020304" pitchFamily="18" charset="0"/>
                  </a:rPr>
                  <a:t>two sample KS test </a:t>
                </a:r>
                <a:r>
                  <a:rPr lang="en-US" sz="2000" dirty="0">
                    <a:latin typeface="Footlight MT Light" panose="0204060206030A020304" pitchFamily="18" charset="0"/>
                  </a:rPr>
                  <a:t>and we see that gives higher </a:t>
                </a:r>
                <a14:m>
                  <m:oMath xmlns:m="http://schemas.openxmlformats.org/officeDocument/2006/math">
                    <m:r>
                      <a:rPr lang="en-US" sz="2000" b="0" i="1" smtClean="0">
                        <a:latin typeface="Cambria Math" panose="02040503050406030204" pitchFamily="18" charset="0"/>
                      </a:rPr>
                      <m:t>𝑝</m:t>
                    </m:r>
                  </m:oMath>
                </a14:m>
                <a:r>
                  <a:rPr lang="en-IN" sz="2000" dirty="0">
                    <a:latin typeface="Footlight MT Light" panose="0204060206030A020304" pitchFamily="18" charset="0"/>
                  </a:rPr>
                  <a:t> – value. Same things are done for the parametric counterpart or Fisher t-test and we see that results are quite unsatisfactory. </a:t>
                </a:r>
              </a:p>
              <a:p>
                <a:r>
                  <a:rPr lang="en-IN" sz="2000" b="1" dirty="0">
                    <a:latin typeface="Footlight MT Light" panose="0204060206030A020304" pitchFamily="18" charset="0"/>
                  </a:rPr>
                  <a:t>Limiting distribution:</a:t>
                </a:r>
                <a:r>
                  <a:rPr lang="en-IN" sz="2000" dirty="0">
                    <a:latin typeface="Footlight MT Light" panose="0204060206030A020304" pitchFamily="18" charset="0"/>
                  </a:rPr>
                  <a:t> Here we verify that whether asymptotic distribution of Mann-Whitney test statistic is normal or not. To visualise that we plot histogram of test statistic by taking samples from four different distribution. And for formal testing we use </a:t>
                </a:r>
                <a:r>
                  <a:rPr lang="en-IN" sz="2000" i="1" dirty="0">
                    <a:latin typeface="Footlight MT Light" panose="0204060206030A020304" pitchFamily="18" charset="0"/>
                  </a:rPr>
                  <a:t>Shapiro-Wilks test </a:t>
                </a:r>
                <a:r>
                  <a:rPr lang="en-IN" sz="2000" dirty="0">
                    <a:latin typeface="Footlight MT Light" panose="0204060206030A020304" pitchFamily="18" charset="0"/>
                  </a:rPr>
                  <a:t>and result is  satisfactory. For parametric counterpart results are unsatisfactory for  Cauchy distribution sample.</a:t>
                </a:r>
              </a:p>
              <a:p>
                <a:r>
                  <a:rPr lang="en-IN" sz="2000" b="1" dirty="0">
                    <a:latin typeface="Footlight MT Light" panose="0204060206030A020304" pitchFamily="18" charset="0"/>
                  </a:rPr>
                  <a:t>Size </a:t>
                </a:r>
                <a14:m>
                  <m:oMath xmlns:m="http://schemas.openxmlformats.org/officeDocument/2006/math">
                    <m:r>
                      <a:rPr lang="en-US" sz="2000" b="1" i="1" smtClean="0">
                        <a:latin typeface="Cambria Math" panose="02040503050406030204" pitchFamily="18" charset="0"/>
                      </a:rPr>
                      <m:t>𝜶</m:t>
                    </m:r>
                  </m:oMath>
                </a14:m>
                <a:r>
                  <a:rPr lang="en-IN" sz="2000" b="1" dirty="0">
                    <a:latin typeface="Footlight MT Light" panose="0204060206030A020304" pitchFamily="18" charset="0"/>
                  </a:rPr>
                  <a:t> :   </a:t>
                </a:r>
                <a:r>
                  <a:rPr lang="en-IN" sz="2000" i="1" u="sng" dirty="0">
                    <a:latin typeface="Footlight MT Light" panose="0204060206030A020304" pitchFamily="18" charset="0"/>
                  </a:rPr>
                  <a:t>For exact test: </a:t>
                </a:r>
                <a:r>
                  <a:rPr lang="en-IN" sz="2000" dirty="0">
                    <a:latin typeface="Footlight MT Light" panose="0204060206030A020304" pitchFamily="18" charset="0"/>
                  </a:rPr>
                  <a:t>We see that for Mann-Whitney statistic, </a:t>
                </a:r>
                <a14:m>
                  <m:oMath xmlns:m="http://schemas.openxmlformats.org/officeDocument/2006/math">
                    <m:r>
                      <a:rPr lang="en-US" sz="2000" b="0" i="1" smtClean="0">
                        <a:latin typeface="Cambria Math" panose="02040503050406030204" pitchFamily="18" charset="0"/>
                      </a:rPr>
                      <m:t>𝑝</m:t>
                    </m:r>
                  </m:oMath>
                </a14:m>
                <a:r>
                  <a:rPr lang="en-IN" sz="2000" b="1" dirty="0">
                    <a:latin typeface="Footlight MT Light" panose="0204060206030A020304" pitchFamily="18" charset="0"/>
                  </a:rPr>
                  <a:t> </a:t>
                </a:r>
                <a:r>
                  <a:rPr lang="en-IN" sz="2000" dirty="0">
                    <a:latin typeface="Footlight MT Light" panose="0204060206030A020304" pitchFamily="18" charset="0"/>
                  </a:rPr>
                  <a:t>-value of test statistic under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𝑜</m:t>
                        </m:r>
                      </m:sub>
                    </m:sSub>
                  </m:oMath>
                </a14:m>
                <a:r>
                  <a:rPr lang="en-IN" sz="2000" b="1" dirty="0">
                    <a:latin typeface="Footlight MT Light" panose="0204060206030A020304" pitchFamily="18" charset="0"/>
                  </a:rPr>
                  <a:t> </a:t>
                </a:r>
                <a:r>
                  <a:rPr lang="en-IN" sz="2000" dirty="0">
                    <a:latin typeface="Footlight MT Light" panose="0204060206030A020304" pitchFamily="18" charset="0"/>
                  </a:rPr>
                  <a:t>converge to </a:t>
                </a:r>
                <a14:m>
                  <m:oMath xmlns:m="http://schemas.openxmlformats.org/officeDocument/2006/math">
                    <m:r>
                      <a:rPr lang="en-US" sz="2000" b="0" i="1" smtClean="0">
                        <a:latin typeface="Cambria Math" panose="02040503050406030204" pitchFamily="18" charset="0"/>
                      </a:rPr>
                      <m:t>𝛼</m:t>
                    </m:r>
                    <m:r>
                      <a:rPr lang="en-US" sz="2000" b="1" i="0" smtClean="0">
                        <a:latin typeface="Cambria Math" panose="02040503050406030204" pitchFamily="18" charset="0"/>
                      </a:rPr>
                      <m:t> </m:t>
                    </m:r>
                  </m:oMath>
                </a14:m>
                <a:r>
                  <a:rPr lang="en-IN" sz="2000" dirty="0">
                    <a:latin typeface="Footlight MT Light" panose="0204060206030A020304" pitchFamily="18" charset="0"/>
                  </a:rPr>
                  <a:t>when we increase the sample size of sample from all four distribution. In case of parametric counterpart Cauchy distribution behave strangely.</a:t>
                </a:r>
              </a:p>
              <a:p>
                <a:pPr marL="0" indent="0">
                  <a:buNone/>
                </a:pPr>
                <a:r>
                  <a:rPr lang="en-IN" sz="2000" i="1" u="sng" dirty="0">
                    <a:latin typeface="Footlight MT Light" panose="0204060206030A020304" pitchFamily="18" charset="0"/>
                  </a:rPr>
                  <a:t>    For asymptotic test: </a:t>
                </a:r>
                <a:r>
                  <a:rPr lang="en-IN" sz="2000" dirty="0">
                    <a:latin typeface="Footlight MT Light" panose="0204060206030A020304" pitchFamily="18" charset="0"/>
                  </a:rPr>
                  <a:t>Same things happens for both non-parametric and parametric.</a:t>
                </a:r>
              </a:p>
              <a:p>
                <a:pPr marL="0" indent="0">
                  <a:buNone/>
                </a:pPr>
                <a:r>
                  <a:rPr lang="en-IN" sz="2000" dirty="0">
                    <a:latin typeface="Footlight MT Light" panose="0204060206030A020304" pitchFamily="18" charset="0"/>
                  </a:rPr>
                  <a:t> </a:t>
                </a:r>
                <a:endParaRPr lang="en-IN" sz="2000" b="1" dirty="0">
                  <a:latin typeface="Footlight MT Light" panose="0204060206030A020304" pitchFamily="18" charset="0"/>
                </a:endParaRPr>
              </a:p>
              <a:p>
                <a:endParaRPr lang="en-IN" sz="2000" b="1" dirty="0"/>
              </a:p>
            </p:txBody>
          </p:sp>
        </mc:Choice>
        <mc:Fallback xmlns="">
          <p:sp>
            <p:nvSpPr>
              <p:cNvPr id="3" name="Content Placeholder 2">
                <a:extLst>
                  <a:ext uri="{FF2B5EF4-FFF2-40B4-BE49-F238E27FC236}">
                    <a16:creationId xmlns:a16="http://schemas.microsoft.com/office/drawing/2014/main" id="{C2CA4F7E-54A7-421D-A9C7-9C231AE9FFEF}"/>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t="-1436" r="-696"/>
                </a:stretch>
              </a:blipFill>
            </p:spPr>
            <p:txBody>
              <a:bodyPr/>
              <a:lstStyle/>
              <a:p>
                <a:r>
                  <a:rPr lang="en-IN">
                    <a:noFill/>
                  </a:rPr>
                  <a:t> </a:t>
                </a:r>
              </a:p>
            </p:txBody>
          </p:sp>
        </mc:Fallback>
      </mc:AlternateContent>
    </p:spTree>
    <p:extLst>
      <p:ext uri="{BB962C8B-B14F-4D97-AF65-F5344CB8AC3E}">
        <p14:creationId xmlns:p14="http://schemas.microsoft.com/office/powerpoint/2010/main" val="16628236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CC174-AB6D-49A7-A4E7-B1929A9BEDF7}"/>
              </a:ext>
            </a:extLst>
          </p:cNvPr>
          <p:cNvSpPr>
            <a:spLocks noGrp="1"/>
          </p:cNvSpPr>
          <p:nvPr>
            <p:ph type="title"/>
          </p:nvPr>
        </p:nvSpPr>
        <p:spPr/>
        <p:txBody>
          <a:bodyPr/>
          <a:lstStyle/>
          <a:p>
            <a:r>
              <a:rPr lang="en-US" dirty="0">
                <a:latin typeface="Rockwell" panose="02060603020205020403" pitchFamily="18" charset="0"/>
              </a:rPr>
              <a:t>CONCLUSION</a:t>
            </a:r>
            <a:endParaRPr lang="en-IN" dirty="0">
              <a:latin typeface="Rockwell" panose="02060603020205020403"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CA4F7E-54A7-421D-A9C7-9C231AE9FFEF}"/>
                  </a:ext>
                </a:extLst>
              </p:cNvPr>
              <p:cNvSpPr>
                <a:spLocks noGrp="1"/>
              </p:cNvSpPr>
              <p:nvPr>
                <p:ph idx="1"/>
              </p:nvPr>
            </p:nvSpPr>
            <p:spPr>
              <a:xfrm>
                <a:off x="838200" y="1825625"/>
                <a:ext cx="10515600" cy="4667250"/>
              </a:xfrm>
            </p:spPr>
            <p:txBody>
              <a:bodyPr>
                <a:normAutofit/>
              </a:bodyPr>
              <a:lstStyle/>
              <a:p>
                <a:r>
                  <a:rPr lang="en-US" sz="2000" b="1" dirty="0">
                    <a:latin typeface="Footlight MT Light" panose="0204060206030A020304" pitchFamily="18" charset="0"/>
                  </a:rPr>
                  <a:t>Power function:</a:t>
                </a:r>
                <a:r>
                  <a:rPr lang="en-US" sz="2000" dirty="0">
                    <a:latin typeface="Footlight MT Light" panose="0204060206030A020304" pitchFamily="18" charset="0"/>
                  </a:rPr>
                  <a:t> </a:t>
                </a:r>
                <a:r>
                  <a:rPr lang="en-US" sz="2000" i="1" u="sng" dirty="0">
                    <a:latin typeface="Footlight MT Light" panose="0204060206030A020304" pitchFamily="18" charset="0"/>
                  </a:rPr>
                  <a:t>For varying  </a:t>
                </a:r>
                <a14:m>
                  <m:oMath xmlns:m="http://schemas.openxmlformats.org/officeDocument/2006/math">
                    <m:r>
                      <a:rPr lang="en-US" sz="2000" b="0" i="1" u="sng" smtClean="0">
                        <a:latin typeface="Cambria Math" panose="02040503050406030204" pitchFamily="18" charset="0"/>
                      </a:rPr>
                      <m:t>𝜃</m:t>
                    </m:r>
                  </m:oMath>
                </a14:m>
                <a:r>
                  <a:rPr lang="en-IN" sz="2000" b="1" i="1" u="sng" dirty="0">
                    <a:latin typeface="Footlight MT Light" panose="0204060206030A020304" pitchFamily="18" charset="0"/>
                  </a:rPr>
                  <a:t> </a:t>
                </a:r>
                <a:r>
                  <a:rPr lang="en-IN" sz="2000" i="1" u="sng" dirty="0">
                    <a:latin typeface="Footlight MT Light" panose="0204060206030A020304" pitchFamily="18" charset="0"/>
                  </a:rPr>
                  <a:t>and fixed sample size: </a:t>
                </a:r>
                <a:r>
                  <a:rPr lang="en-IN" sz="2000" dirty="0">
                    <a:latin typeface="Footlight MT Light" panose="0204060206030A020304" pitchFamily="18" charset="0"/>
                  </a:rPr>
                  <a:t>Power function corresponding to Mann-Whitney statistic is above the power function corresponding to t-statistic in most of the cases, but for the sample from normal distribution exception occur.</a:t>
                </a:r>
              </a:p>
              <a:p>
                <a:pPr marL="0" indent="0">
                  <a:buNone/>
                </a:pPr>
                <a:r>
                  <a:rPr lang="en-IN" sz="2000" i="1" u="sng" dirty="0">
                    <a:latin typeface="Footlight MT Light" panose="0204060206030A020304" pitchFamily="18" charset="0"/>
                  </a:rPr>
                  <a:t>For varying sample size and fixed </a:t>
                </a:r>
                <a14:m>
                  <m:oMath xmlns:m="http://schemas.openxmlformats.org/officeDocument/2006/math">
                    <m:r>
                      <a:rPr lang="en-US" sz="2000" b="0" i="1" u="sng" smtClean="0">
                        <a:latin typeface="Cambria Math" panose="02040503050406030204" pitchFamily="18" charset="0"/>
                      </a:rPr>
                      <m:t>𝜃</m:t>
                    </m:r>
                  </m:oMath>
                </a14:m>
                <a:r>
                  <a:rPr lang="en-IN" sz="2000" i="1" u="sng" dirty="0">
                    <a:latin typeface="Footlight MT Light" panose="0204060206030A020304" pitchFamily="18" charset="0"/>
                  </a:rPr>
                  <a:t> :</a:t>
                </a:r>
                <a:r>
                  <a:rPr lang="en-IN" sz="2000" u="sng" dirty="0">
                    <a:latin typeface="Footlight MT Light" panose="0204060206030A020304" pitchFamily="18" charset="0"/>
                  </a:rPr>
                  <a:t> </a:t>
                </a:r>
                <a:r>
                  <a:rPr lang="en-IN" sz="2000" dirty="0">
                    <a:latin typeface="Footlight MT Light" panose="0204060206030A020304" pitchFamily="18" charset="0"/>
                  </a:rPr>
                  <a:t>For Mann-Whitney statistic power function converge to 1 as we increase sample size in all cases but in different increasing rate. In parametric counterpart we see that not all t-statistic power function converge to 1 as we increase sample size, e.g. where sample comes from Cauchy distribution.</a:t>
                </a:r>
              </a:p>
              <a:p>
                <a:r>
                  <a:rPr lang="en-IN" sz="2000" dirty="0">
                    <a:latin typeface="Footlight MT Light" panose="0204060206030A020304" pitchFamily="18" charset="0"/>
                  </a:rPr>
                  <a:t> So, Mann-Whitney test does not discriminate parent distribution of the sample but in many aspect of the test only convergence rates with respect to sample size and model parameter are different.   </a:t>
                </a:r>
                <a:endParaRPr lang="en-IN" sz="2000" b="1" dirty="0">
                  <a:latin typeface="Footlight MT Light" panose="0204060206030A020304" pitchFamily="18" charset="0"/>
                </a:endParaRPr>
              </a:p>
            </p:txBody>
          </p:sp>
        </mc:Choice>
        <mc:Fallback xmlns="">
          <p:sp>
            <p:nvSpPr>
              <p:cNvPr id="3" name="Content Placeholder 2">
                <a:extLst>
                  <a:ext uri="{FF2B5EF4-FFF2-40B4-BE49-F238E27FC236}">
                    <a16:creationId xmlns:a16="http://schemas.microsoft.com/office/drawing/2014/main" xmlns:a14="http://schemas.microsoft.com/office/drawing/2010/main" xmlns="" id="{C2CA4F7E-54A7-421D-A9C7-9C231AE9FFEF}"/>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rotWithShape="1">
                <a:blip r:embed="rId2"/>
                <a:stretch>
                  <a:fillRect l="-638" t="-783"/>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5E2A9767-0C30-4FA4-9288-3C960B3D787C}"/>
              </a:ext>
            </a:extLst>
          </p:cNvPr>
          <p:cNvSpPr txBox="1"/>
          <p:nvPr/>
        </p:nvSpPr>
        <p:spPr>
          <a:xfrm>
            <a:off x="3543470" y="5345068"/>
            <a:ext cx="4349579" cy="830997"/>
          </a:xfrm>
          <a:prstGeom prst="rect">
            <a:avLst/>
          </a:prstGeom>
          <a:noFill/>
        </p:spPr>
        <p:txBody>
          <a:bodyPr wrap="square" rtlCol="0">
            <a:spAutoFit/>
          </a:bodyPr>
          <a:lstStyle/>
          <a:p>
            <a:pPr algn="ctr"/>
            <a:r>
              <a:rPr lang="en-US" sz="4800" b="1" dirty="0">
                <a:latin typeface="Trebuchet MS" panose="020B0603020202020204" pitchFamily="34" charset="0"/>
              </a:rPr>
              <a:t>THANK YOU</a:t>
            </a:r>
            <a:endParaRPr lang="en-IN" sz="4800" b="1" dirty="0">
              <a:latin typeface="Trebuchet MS" panose="020B0603020202020204" pitchFamily="34" charset="0"/>
            </a:endParaRPr>
          </a:p>
        </p:txBody>
      </p:sp>
    </p:spTree>
    <p:extLst>
      <p:ext uri="{BB962C8B-B14F-4D97-AF65-F5344CB8AC3E}">
        <p14:creationId xmlns:p14="http://schemas.microsoft.com/office/powerpoint/2010/main" val="2976382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1504C4-66DC-4597-8547-100CE41388A5}"/>
                  </a:ext>
                </a:extLst>
              </p:cNvPr>
              <p:cNvSpPr>
                <a:spLocks noGrp="1"/>
              </p:cNvSpPr>
              <p:nvPr>
                <p:ph idx="1"/>
              </p:nvPr>
            </p:nvSpPr>
            <p:spPr>
              <a:xfrm>
                <a:off x="666220" y="1380876"/>
                <a:ext cx="10515600" cy="4738570"/>
              </a:xfrm>
            </p:spPr>
            <p:txBody>
              <a:bodyPr>
                <a:normAutofit/>
              </a:bodyPr>
              <a:lstStyle/>
              <a:p>
                <a:r>
                  <a:rPr lang="en-US" sz="2400" dirty="0">
                    <a:latin typeface="Footlight MT Light" panose="0204060206030A020304" pitchFamily="18" charset="0"/>
                  </a:rPr>
                  <a:t>Mann-Whitney statistic is distribution free under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𝑜</m:t>
                        </m:r>
                      </m:sub>
                    </m:sSub>
                  </m:oMath>
                </a14:m>
                <a:r>
                  <a:rPr lang="en-US" sz="2400" b="0" dirty="0">
                    <a:latin typeface="Footlight MT Light" panose="0204060206030A020304" pitchFamily="18" charset="0"/>
                  </a:rPr>
                  <a:t>.</a:t>
                </a:r>
              </a:p>
              <a:p>
                <a:pPr>
                  <a:lnSpc>
                    <a:spcPct val="150000"/>
                  </a:lnSpc>
                </a:pPr>
                <a:r>
                  <a:rPr lang="en-US" sz="2400" dirty="0">
                    <a:latin typeface="Footlight MT Light" panose="0204060206030A020304" pitchFamily="18" charset="0"/>
                  </a:rPr>
                  <a:t>We shall try to verify this through a simulation study.</a:t>
                </a:r>
                <a:endParaRPr lang="en-US" sz="2400" b="0" dirty="0">
                  <a:latin typeface="Footlight MT Light" panose="0204060206030A020304" pitchFamily="18" charset="0"/>
                </a:endParaRPr>
              </a:p>
              <a:p>
                <a:pPr>
                  <a:lnSpc>
                    <a:spcPct val="150000"/>
                  </a:lnSpc>
                </a:pPr>
                <a:r>
                  <a:rPr lang="en-US" sz="2400" dirty="0">
                    <a:latin typeface="Footlight MT Light" panose="0204060206030A020304" pitchFamily="18" charset="0"/>
                  </a:rPr>
                  <a:t>For that, we draw samples from four continuous distributions : </a:t>
                </a:r>
              </a:p>
              <a:p>
                <a:pPr marL="720000">
                  <a:spcBef>
                    <a:spcPts val="240"/>
                  </a:spcBef>
                  <a:buFont typeface="Wingdings" pitchFamily="2" charset="2"/>
                  <a:buChar char="Ø"/>
                </a:pPr>
                <a:r>
                  <a:rPr lang="en-US" sz="2400" dirty="0">
                    <a:latin typeface="Footlight MT Light" panose="0204060206030A020304" pitchFamily="18" charset="0"/>
                  </a:rPr>
                  <a:t> Normal</a:t>
                </a:r>
              </a:p>
              <a:p>
                <a:pPr marL="720000">
                  <a:spcBef>
                    <a:spcPts val="240"/>
                  </a:spcBef>
                  <a:buFont typeface="Wingdings" pitchFamily="2" charset="2"/>
                  <a:buChar char="Ø"/>
                </a:pPr>
                <a:r>
                  <a:rPr lang="en-US" sz="2400" dirty="0">
                    <a:latin typeface="Footlight MT Light" panose="0204060206030A020304" pitchFamily="18" charset="0"/>
                  </a:rPr>
                  <a:t> Cauchy</a:t>
                </a:r>
              </a:p>
              <a:p>
                <a:pPr marL="720000">
                  <a:spcBef>
                    <a:spcPts val="240"/>
                  </a:spcBef>
                  <a:buFont typeface="Wingdings" pitchFamily="2" charset="2"/>
                  <a:buChar char="Ø"/>
                </a:pPr>
                <a:r>
                  <a:rPr lang="en-US" sz="2400" dirty="0">
                    <a:latin typeface="Footlight MT Light" panose="0204060206030A020304" pitchFamily="18" charset="0"/>
                  </a:rPr>
                  <a:t> Exponential and </a:t>
                </a:r>
              </a:p>
              <a:p>
                <a:pPr marL="720000">
                  <a:spcBef>
                    <a:spcPts val="240"/>
                  </a:spcBef>
                  <a:buFont typeface="Wingdings" pitchFamily="2" charset="2"/>
                  <a:buChar char="Ø"/>
                </a:pPr>
                <a:r>
                  <a:rPr lang="en-US" sz="2400" dirty="0">
                    <a:latin typeface="Footlight MT Light" panose="0204060206030A020304" pitchFamily="18" charset="0"/>
                  </a:rPr>
                  <a:t> Logistic </a:t>
                </a:r>
              </a:p>
              <a:p>
                <a:pPr>
                  <a:lnSpc>
                    <a:spcPct val="150000"/>
                  </a:lnSpc>
                </a:pPr>
                <a:r>
                  <a:rPr lang="en-US" sz="2400" dirty="0">
                    <a:latin typeface="Footlight MT Light" panose="0204060206030A020304" pitchFamily="18" charset="0"/>
                  </a:rPr>
                  <a:t>We have kept the scale parameters of all the four distributions same.</a:t>
                </a:r>
              </a:p>
              <a:p>
                <a:pPr>
                  <a:lnSpc>
                    <a:spcPct val="100000"/>
                  </a:lnSpc>
                </a:pPr>
                <a:r>
                  <a:rPr lang="en-US" sz="2400" dirty="0">
                    <a:latin typeface="Footlight MT Light" panose="0204060206030A020304" pitchFamily="18" charset="0"/>
                  </a:rPr>
                  <a:t>Note that, Normal, Cauchy and Logistic are location families, and exponential becomes shifted exponential after location shift.</a:t>
                </a:r>
              </a:p>
            </p:txBody>
          </p:sp>
        </mc:Choice>
        <mc:Fallback xmlns="">
          <p:sp>
            <p:nvSpPr>
              <p:cNvPr id="3" name="Content Placeholder 2">
                <a:extLst>
                  <a:ext uri="{FF2B5EF4-FFF2-40B4-BE49-F238E27FC236}">
                    <a16:creationId xmlns:a16="http://schemas.microsoft.com/office/drawing/2014/main" id="{1E1504C4-66DC-4597-8547-100CE41388A5}"/>
                  </a:ext>
                </a:extLst>
              </p:cNvPr>
              <p:cNvSpPr>
                <a:spLocks noGrp="1" noRot="1" noChangeAspect="1" noMove="1" noResize="1" noEditPoints="1" noAdjustHandles="1" noChangeArrowheads="1" noChangeShapeType="1" noTextEdit="1"/>
              </p:cNvSpPr>
              <p:nvPr>
                <p:ph idx="1"/>
              </p:nvPr>
            </p:nvSpPr>
            <p:spPr>
              <a:xfrm>
                <a:off x="666220" y="1380876"/>
                <a:ext cx="10515600" cy="4738570"/>
              </a:xfrm>
              <a:blipFill>
                <a:blip r:embed="rId2"/>
                <a:stretch>
                  <a:fillRect t="-1158"/>
                </a:stretch>
              </a:blipFill>
            </p:spPr>
            <p:txBody>
              <a:bodyPr/>
              <a:lstStyle/>
              <a:p>
                <a:r>
                  <a:rPr lang="en-IN">
                    <a:noFill/>
                  </a:rPr>
                  <a:t> </a:t>
                </a:r>
              </a:p>
            </p:txBody>
          </p:sp>
        </mc:Fallback>
      </mc:AlternateContent>
      <p:sp>
        <p:nvSpPr>
          <p:cNvPr id="2" name="Title 1">
            <a:extLst>
              <a:ext uri="{FF2B5EF4-FFF2-40B4-BE49-F238E27FC236}">
                <a16:creationId xmlns:a16="http://schemas.microsoft.com/office/drawing/2014/main" id="{63284186-17FA-42D6-9B31-1C02530B4200}"/>
              </a:ext>
            </a:extLst>
          </p:cNvPr>
          <p:cNvSpPr>
            <a:spLocks noGrp="1"/>
          </p:cNvSpPr>
          <p:nvPr>
            <p:ph type="title"/>
          </p:nvPr>
        </p:nvSpPr>
        <p:spPr/>
        <p:txBody>
          <a:bodyPr/>
          <a:lstStyle/>
          <a:p>
            <a:r>
              <a:rPr lang="en-US" dirty="0">
                <a:latin typeface="Rockwell" panose="02060603020205020403" pitchFamily="18" charset="0"/>
              </a:rPr>
              <a:t>DISTRIBUTION FREE</a:t>
            </a:r>
            <a:endParaRPr lang="en-IN" dirty="0">
              <a:latin typeface="Rockwell" panose="02060603020205020403" pitchFamily="18" charset="0"/>
            </a:endParaRPr>
          </a:p>
        </p:txBody>
      </p:sp>
    </p:spTree>
    <p:extLst>
      <p:ext uri="{BB962C8B-B14F-4D97-AF65-F5344CB8AC3E}">
        <p14:creationId xmlns:p14="http://schemas.microsoft.com/office/powerpoint/2010/main" val="1796126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056D726-0677-47DD-823C-BA937A297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471" y="414038"/>
            <a:ext cx="7096483" cy="6212721"/>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22A485B-5EDB-4C52-B69F-922AE8DE8AF0}"/>
                  </a:ext>
                </a:extLst>
              </p:cNvPr>
              <p:cNvSpPr txBox="1"/>
              <p:nvPr/>
            </p:nvSpPr>
            <p:spPr>
              <a:xfrm>
                <a:off x="7850710" y="2504735"/>
                <a:ext cx="4015819" cy="203132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𝑯</m:t>
                          </m:r>
                        </m:e>
                        <m:sub>
                          <m:r>
                            <a:rPr lang="en-IN" b="1" i="1" smtClean="0">
                              <a:latin typeface="Cambria Math" panose="02040503050406030204" pitchFamily="18" charset="0"/>
                            </a:rPr>
                            <m:t>𝟎</m:t>
                          </m:r>
                        </m:sub>
                      </m:sSub>
                      <m:r>
                        <a:rPr lang="en-IN" b="1" i="1" smtClean="0">
                          <a:latin typeface="Cambria Math" panose="02040503050406030204" pitchFamily="18" charset="0"/>
                        </a:rPr>
                        <m:t> :</m:t>
                      </m:r>
                      <m:r>
                        <a:rPr lang="en-IN" b="1" i="1" smtClean="0">
                          <a:latin typeface="Cambria Math" panose="02040503050406030204" pitchFamily="18" charset="0"/>
                        </a:rPr>
                        <m:t>𝑭</m:t>
                      </m:r>
                      <m:d>
                        <m:dPr>
                          <m:ctrlPr>
                            <a:rPr lang="en-IN" b="1" i="1" smtClean="0">
                              <a:latin typeface="Cambria Math" panose="02040503050406030204" pitchFamily="18" charset="0"/>
                            </a:rPr>
                          </m:ctrlPr>
                        </m:dPr>
                        <m:e>
                          <m:r>
                            <a:rPr lang="en-IN" b="1" i="1" smtClean="0">
                              <a:latin typeface="Cambria Math" panose="02040503050406030204" pitchFamily="18" charset="0"/>
                            </a:rPr>
                            <m:t>𝒙</m:t>
                          </m:r>
                        </m:e>
                      </m:d>
                      <m:r>
                        <a:rPr lang="en-IN" b="1" i="0" smtClean="0">
                          <a:latin typeface="Cambria Math" panose="02040503050406030204" pitchFamily="18" charset="0"/>
                        </a:rPr>
                        <m:t>=</m:t>
                      </m:r>
                      <m:r>
                        <a:rPr lang="en-IN" b="1" i="0" smtClean="0">
                          <a:latin typeface="Cambria Math" panose="02040503050406030204" pitchFamily="18" charset="0"/>
                        </a:rPr>
                        <m:t>𝐆</m:t>
                      </m:r>
                      <m:d>
                        <m:dPr>
                          <m:ctrlPr>
                            <a:rPr lang="en-IN" b="1" i="1" smtClean="0">
                              <a:latin typeface="Cambria Math" panose="02040503050406030204" pitchFamily="18" charset="0"/>
                            </a:rPr>
                          </m:ctrlPr>
                        </m:dPr>
                        <m:e>
                          <m:r>
                            <a:rPr lang="en-IN" b="1" i="0" smtClean="0">
                              <a:latin typeface="Cambria Math" panose="02040503050406030204" pitchFamily="18" charset="0"/>
                            </a:rPr>
                            <m:t>𝐱</m:t>
                          </m:r>
                        </m:e>
                      </m:d>
                      <m:r>
                        <a:rPr lang="en-IN" b="1" i="0" smtClean="0">
                          <a:latin typeface="Cambria Math" panose="02040503050406030204" pitchFamily="18" charset="0"/>
                        </a:rPr>
                        <m:t> </m:t>
                      </m:r>
                      <m:r>
                        <a:rPr lang="en-IN" b="1" i="0" smtClean="0">
                          <a:latin typeface="Cambria Math" panose="02040503050406030204" pitchFamily="18" charset="0"/>
                        </a:rPr>
                        <m:t>𝐯𝐬</m:t>
                      </m:r>
                      <m:r>
                        <a:rPr lang="en-IN" b="1" i="0" smtClean="0">
                          <a:latin typeface="Cambria Math" panose="02040503050406030204" pitchFamily="18" charset="0"/>
                        </a:rPr>
                        <m:t> </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𝑯</m:t>
                          </m:r>
                        </m:e>
                        <m:sub>
                          <m:r>
                            <a:rPr lang="en-IN" b="1" i="1" smtClean="0">
                              <a:latin typeface="Cambria Math" panose="02040503050406030204" pitchFamily="18" charset="0"/>
                            </a:rPr>
                            <m:t>𝟏</m:t>
                          </m:r>
                        </m:sub>
                      </m:sSub>
                      <m:r>
                        <a:rPr lang="en-IN" b="1" i="1" smtClean="0">
                          <a:latin typeface="Cambria Math" panose="02040503050406030204" pitchFamily="18" charset="0"/>
                        </a:rPr>
                        <m:t>:</m:t>
                      </m:r>
                      <m:r>
                        <a:rPr lang="en-IN" b="1" i="1" smtClean="0">
                          <a:latin typeface="Cambria Math" panose="02040503050406030204" pitchFamily="18" charset="0"/>
                        </a:rPr>
                        <m:t>𝑭</m:t>
                      </m:r>
                      <m:d>
                        <m:dPr>
                          <m:ctrlPr>
                            <a:rPr lang="en-IN" b="1" i="1" smtClean="0">
                              <a:latin typeface="Cambria Math" panose="02040503050406030204" pitchFamily="18" charset="0"/>
                            </a:rPr>
                          </m:ctrlPr>
                        </m:dPr>
                        <m:e>
                          <m:r>
                            <a:rPr lang="en-IN" b="1" i="1" smtClean="0">
                              <a:latin typeface="Cambria Math" panose="02040503050406030204" pitchFamily="18" charset="0"/>
                            </a:rPr>
                            <m:t>𝒙</m:t>
                          </m:r>
                        </m:e>
                      </m:d>
                      <m:r>
                        <a:rPr lang="en-IN" b="1" i="1">
                          <a:latin typeface="Cambria Math" panose="02040503050406030204" pitchFamily="18" charset="0"/>
                          <a:ea typeface="Cambria Math" panose="02040503050406030204" pitchFamily="18" charset="0"/>
                        </a:rPr>
                        <m:t>≠</m:t>
                      </m:r>
                      <m:r>
                        <a:rPr lang="en-IN" b="1" i="1" smtClean="0">
                          <a:latin typeface="Cambria Math" panose="02040503050406030204" pitchFamily="18" charset="0"/>
                          <a:ea typeface="Cambria Math" panose="02040503050406030204" pitchFamily="18" charset="0"/>
                        </a:rPr>
                        <m:t>𝑮</m:t>
                      </m:r>
                      <m:r>
                        <a:rPr lang="en-IN" b="1" i="1" smtClean="0">
                          <a:latin typeface="Cambria Math" panose="02040503050406030204" pitchFamily="18" charset="0"/>
                          <a:ea typeface="Cambria Math" panose="02040503050406030204" pitchFamily="18" charset="0"/>
                        </a:rPr>
                        <m:t>(</m:t>
                      </m:r>
                      <m:r>
                        <a:rPr lang="en-IN" b="1" i="1" smtClean="0">
                          <a:latin typeface="Cambria Math" panose="02040503050406030204" pitchFamily="18" charset="0"/>
                          <a:ea typeface="Cambria Math" panose="02040503050406030204" pitchFamily="18" charset="0"/>
                        </a:rPr>
                        <m:t>𝒙</m:t>
                      </m:r>
                      <m:r>
                        <a:rPr lang="en-IN" b="1" i="1" smtClean="0">
                          <a:latin typeface="Cambria Math" panose="02040503050406030204" pitchFamily="18" charset="0"/>
                          <a:ea typeface="Cambria Math" panose="02040503050406030204" pitchFamily="18" charset="0"/>
                        </a:rPr>
                        <m:t>)</m:t>
                      </m:r>
                    </m:oMath>
                  </m:oMathPara>
                </a14:m>
                <a:endParaRPr lang="en-IN" b="1" dirty="0">
                  <a:latin typeface="Footlight MT Light" panose="0204060206030A020304" pitchFamily="18" charset="0"/>
                </a:endParaRPr>
              </a:p>
              <a:p>
                <a:endParaRPr lang="en-IN" dirty="0">
                  <a:latin typeface="Footlight MT Light" panose="0204060206030A020304" pitchFamily="18" charset="0"/>
                </a:endParaRPr>
              </a:p>
              <a:p>
                <a:r>
                  <a:rPr lang="en-IN" dirty="0">
                    <a:latin typeface="Footlight MT Light" panose="0204060206030A020304" pitchFamily="18" charset="0"/>
                  </a:rPr>
                  <a:t>Sample size : </a:t>
                </a:r>
                <a14:m>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=5 , </m:t>
                    </m:r>
                    <m:r>
                      <a:rPr lang="en-IN" b="0" i="1" smtClean="0">
                        <a:latin typeface="Cambria Math" panose="02040503050406030204" pitchFamily="18" charset="0"/>
                      </a:rPr>
                      <m:t>𝑚</m:t>
                    </m:r>
                    <m:r>
                      <a:rPr lang="en-IN" b="0" i="1" smtClean="0">
                        <a:latin typeface="Cambria Math" panose="02040503050406030204" pitchFamily="18" charset="0"/>
                      </a:rPr>
                      <m:t>=10</m:t>
                    </m:r>
                  </m:oMath>
                </a14:m>
                <a:endParaRPr lang="en-IN" b="0" dirty="0">
                  <a:latin typeface="Footlight MT Light" panose="0204060206030A020304" pitchFamily="18" charset="0"/>
                </a:endParaRPr>
              </a:p>
              <a:p>
                <a:endParaRPr lang="en-IN" dirty="0">
                  <a:latin typeface="Footlight MT Light" panose="0204060206030A020304" pitchFamily="18" charset="0"/>
                </a:endParaRPr>
              </a:p>
              <a:p>
                <a:r>
                  <a:rPr lang="en-IN" dirty="0">
                    <a:latin typeface="Footlight MT Light" panose="0204060206030A020304" pitchFamily="18" charset="0"/>
                  </a:rPr>
                  <a:t>Observation : </a:t>
                </a:r>
              </a:p>
              <a:p>
                <a:r>
                  <a:rPr lang="en-IN" dirty="0">
                    <a:latin typeface="Footlight MT Light" panose="0204060206030A020304" pitchFamily="18" charset="0"/>
                  </a:rPr>
                  <a:t>The histograms corresponding to the four distributions are similar.</a:t>
                </a:r>
              </a:p>
            </p:txBody>
          </p:sp>
        </mc:Choice>
        <mc:Fallback xmlns="">
          <p:sp>
            <p:nvSpPr>
              <p:cNvPr id="2" name="TextBox 1">
                <a:extLst>
                  <a:ext uri="{FF2B5EF4-FFF2-40B4-BE49-F238E27FC236}">
                    <a16:creationId xmlns:a16="http://schemas.microsoft.com/office/drawing/2014/main" id="{E22A485B-5EDB-4C52-B69F-922AE8DE8AF0}"/>
                  </a:ext>
                </a:extLst>
              </p:cNvPr>
              <p:cNvSpPr txBox="1">
                <a:spLocks noRot="1" noChangeAspect="1" noMove="1" noResize="1" noEditPoints="1" noAdjustHandles="1" noChangeArrowheads="1" noChangeShapeType="1" noTextEdit="1"/>
              </p:cNvSpPr>
              <p:nvPr/>
            </p:nvSpPr>
            <p:spPr>
              <a:xfrm>
                <a:off x="7850710" y="2504735"/>
                <a:ext cx="4015819" cy="2031325"/>
              </a:xfrm>
              <a:prstGeom prst="rect">
                <a:avLst/>
              </a:prstGeom>
              <a:blipFill>
                <a:blip r:embed="rId3"/>
                <a:stretch>
                  <a:fillRect l="-1366" b="-3904"/>
                </a:stretch>
              </a:blipFill>
            </p:spPr>
            <p:txBody>
              <a:bodyPr/>
              <a:lstStyle/>
              <a:p>
                <a:r>
                  <a:rPr lang="en-IN">
                    <a:noFill/>
                  </a:rPr>
                  <a:t> </a:t>
                </a:r>
              </a:p>
            </p:txBody>
          </p:sp>
        </mc:Fallback>
      </mc:AlternateContent>
    </p:spTree>
    <p:extLst>
      <p:ext uri="{BB962C8B-B14F-4D97-AF65-F5344CB8AC3E}">
        <p14:creationId xmlns:p14="http://schemas.microsoft.com/office/powerpoint/2010/main" val="3664949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97260EC-57F6-415F-A60D-5CB86C004E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295" y="418008"/>
            <a:ext cx="6953212" cy="6087292"/>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42418A3-890A-4F9A-AEC3-EDD9698068F4}"/>
                  </a:ext>
                </a:extLst>
              </p:cNvPr>
              <p:cNvSpPr txBox="1"/>
              <p:nvPr/>
            </p:nvSpPr>
            <p:spPr>
              <a:xfrm>
                <a:off x="7682845" y="2582944"/>
                <a:ext cx="3996860" cy="23083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a:latin typeface="Cambria Math" panose="02040503050406030204" pitchFamily="18" charset="0"/>
                            </a:rPr>
                            <m:t>𝑯</m:t>
                          </m:r>
                        </m:e>
                        <m:sub>
                          <m:r>
                            <a:rPr lang="en-IN" b="1" i="1">
                              <a:latin typeface="Cambria Math" panose="02040503050406030204" pitchFamily="18" charset="0"/>
                            </a:rPr>
                            <m:t>𝟎</m:t>
                          </m:r>
                        </m:sub>
                      </m:sSub>
                      <m:r>
                        <a:rPr lang="en-IN" b="1" i="1">
                          <a:latin typeface="Cambria Math" panose="02040503050406030204" pitchFamily="18" charset="0"/>
                        </a:rPr>
                        <m:t> :</m:t>
                      </m:r>
                      <m:r>
                        <a:rPr lang="en-IN" b="1" i="1">
                          <a:latin typeface="Cambria Math" panose="02040503050406030204" pitchFamily="18" charset="0"/>
                        </a:rPr>
                        <m:t>𝑭</m:t>
                      </m:r>
                      <m:d>
                        <m:dPr>
                          <m:ctrlPr>
                            <a:rPr lang="en-IN" b="1" i="1">
                              <a:latin typeface="Cambria Math" panose="02040503050406030204" pitchFamily="18" charset="0"/>
                            </a:rPr>
                          </m:ctrlPr>
                        </m:dPr>
                        <m:e>
                          <m:r>
                            <a:rPr lang="en-IN" b="1" i="1">
                              <a:latin typeface="Cambria Math" panose="02040503050406030204" pitchFamily="18" charset="0"/>
                            </a:rPr>
                            <m:t>𝒙</m:t>
                          </m:r>
                        </m:e>
                      </m:d>
                      <m:r>
                        <a:rPr lang="en-IN" b="1">
                          <a:latin typeface="Cambria Math" panose="02040503050406030204" pitchFamily="18" charset="0"/>
                        </a:rPr>
                        <m:t>=</m:t>
                      </m:r>
                      <m:r>
                        <a:rPr lang="en-IN" b="1" i="1">
                          <a:latin typeface="Cambria Math" panose="02040503050406030204" pitchFamily="18" charset="0"/>
                        </a:rPr>
                        <m:t>𝐆</m:t>
                      </m:r>
                      <m:d>
                        <m:dPr>
                          <m:ctrlPr>
                            <a:rPr lang="en-IN" b="1" i="1">
                              <a:latin typeface="Cambria Math" panose="02040503050406030204" pitchFamily="18" charset="0"/>
                            </a:rPr>
                          </m:ctrlPr>
                        </m:dPr>
                        <m:e>
                          <m:r>
                            <a:rPr lang="en-IN" b="1" i="1">
                              <a:latin typeface="Cambria Math" panose="02040503050406030204" pitchFamily="18" charset="0"/>
                            </a:rPr>
                            <m:t>𝒙</m:t>
                          </m:r>
                        </m:e>
                      </m:d>
                      <m:r>
                        <a:rPr lang="en-IN" b="1">
                          <a:latin typeface="Cambria Math" panose="02040503050406030204" pitchFamily="18" charset="0"/>
                        </a:rPr>
                        <m:t> </m:t>
                      </m:r>
                      <m:r>
                        <a:rPr lang="en-IN" b="1" i="1">
                          <a:latin typeface="Cambria Math" panose="02040503050406030204" pitchFamily="18" charset="0"/>
                        </a:rPr>
                        <m:t>𝐯𝐬</m:t>
                      </m:r>
                      <m:r>
                        <a:rPr lang="en-IN" b="1">
                          <a:latin typeface="Cambria Math" panose="02040503050406030204" pitchFamily="18" charset="0"/>
                        </a:rPr>
                        <m:t> </m:t>
                      </m:r>
                      <m:sSub>
                        <m:sSubPr>
                          <m:ctrlPr>
                            <a:rPr lang="en-IN" b="1" i="1">
                              <a:latin typeface="Cambria Math" panose="02040503050406030204" pitchFamily="18" charset="0"/>
                            </a:rPr>
                          </m:ctrlPr>
                        </m:sSubPr>
                        <m:e>
                          <m:r>
                            <a:rPr lang="en-IN" b="1" i="1">
                              <a:latin typeface="Cambria Math" panose="02040503050406030204" pitchFamily="18" charset="0"/>
                            </a:rPr>
                            <m:t>𝑯</m:t>
                          </m:r>
                        </m:e>
                        <m:sub>
                          <m:r>
                            <a:rPr lang="en-IN" b="1" i="1">
                              <a:latin typeface="Cambria Math" panose="02040503050406030204" pitchFamily="18" charset="0"/>
                            </a:rPr>
                            <m:t>𝟏</m:t>
                          </m:r>
                        </m:sub>
                      </m:sSub>
                      <m:r>
                        <a:rPr lang="en-IN" b="1" i="1">
                          <a:latin typeface="Cambria Math" panose="02040503050406030204" pitchFamily="18" charset="0"/>
                        </a:rPr>
                        <m:t>:</m:t>
                      </m:r>
                      <m:r>
                        <a:rPr lang="en-IN" b="1" i="1">
                          <a:latin typeface="Cambria Math" panose="02040503050406030204" pitchFamily="18" charset="0"/>
                        </a:rPr>
                        <m:t>𝑭</m:t>
                      </m:r>
                      <m:d>
                        <m:dPr>
                          <m:ctrlPr>
                            <a:rPr lang="en-IN" b="1" i="1">
                              <a:latin typeface="Cambria Math" panose="02040503050406030204" pitchFamily="18" charset="0"/>
                            </a:rPr>
                          </m:ctrlPr>
                        </m:dPr>
                        <m:e>
                          <m:r>
                            <a:rPr lang="en-IN" b="1" i="1">
                              <a:latin typeface="Cambria Math" panose="02040503050406030204" pitchFamily="18" charset="0"/>
                            </a:rPr>
                            <m:t>𝒙</m:t>
                          </m:r>
                        </m:e>
                      </m:d>
                      <m:r>
                        <a:rPr lang="en-IN" b="1" i="1">
                          <a:latin typeface="Cambria Math" panose="02040503050406030204" pitchFamily="18" charset="0"/>
                          <a:ea typeface="Cambria Math" panose="02040503050406030204" pitchFamily="18" charset="0"/>
                        </a:rPr>
                        <m:t>≠</m:t>
                      </m:r>
                      <m:r>
                        <a:rPr lang="en-IN" b="1" i="1">
                          <a:latin typeface="Cambria Math" panose="02040503050406030204" pitchFamily="18" charset="0"/>
                          <a:ea typeface="Cambria Math" panose="02040503050406030204" pitchFamily="18" charset="0"/>
                        </a:rPr>
                        <m:t>𝑮</m:t>
                      </m:r>
                      <m:r>
                        <a:rPr lang="en-IN" b="1" i="1">
                          <a:latin typeface="Cambria Math" panose="02040503050406030204" pitchFamily="18" charset="0"/>
                          <a:ea typeface="Cambria Math" panose="02040503050406030204" pitchFamily="18" charset="0"/>
                        </a:rPr>
                        <m:t>(</m:t>
                      </m:r>
                      <m:r>
                        <a:rPr lang="en-IN" b="1" i="1">
                          <a:latin typeface="Cambria Math" panose="02040503050406030204" pitchFamily="18" charset="0"/>
                          <a:ea typeface="Cambria Math" panose="02040503050406030204" pitchFamily="18" charset="0"/>
                        </a:rPr>
                        <m:t>𝒙</m:t>
                      </m:r>
                      <m:r>
                        <a:rPr lang="en-IN" b="1" i="1">
                          <a:latin typeface="Cambria Math" panose="02040503050406030204" pitchFamily="18" charset="0"/>
                          <a:ea typeface="Cambria Math" panose="02040503050406030204" pitchFamily="18" charset="0"/>
                        </a:rPr>
                        <m:t>)</m:t>
                      </m:r>
                    </m:oMath>
                  </m:oMathPara>
                </a14:m>
                <a:endParaRPr lang="en-IN" b="1" dirty="0">
                  <a:latin typeface="Footlight MT Light" panose="0204060206030A020304" pitchFamily="18" charset="0"/>
                </a:endParaRPr>
              </a:p>
              <a:p>
                <a:endParaRPr lang="en-IN" dirty="0">
                  <a:latin typeface="Footlight MT Light" panose="0204060206030A020304" pitchFamily="18" charset="0"/>
                </a:endParaRPr>
              </a:p>
              <a:p>
                <a:r>
                  <a:rPr lang="en-IN" dirty="0">
                    <a:latin typeface="Footlight MT Light" panose="0204060206030A020304" pitchFamily="18" charset="0"/>
                  </a:rPr>
                  <a:t>Sample size : </a:t>
                </a:r>
                <a14:m>
                  <m:oMath xmlns:m="http://schemas.openxmlformats.org/officeDocument/2006/math">
                    <m:r>
                      <a:rPr lang="en-IN" i="1">
                        <a:latin typeface="Cambria Math" panose="02040503050406030204" pitchFamily="18" charset="0"/>
                      </a:rPr>
                      <m:t>𝑛</m:t>
                    </m:r>
                    <m:r>
                      <a:rPr lang="en-IN" i="1">
                        <a:latin typeface="Cambria Math" panose="02040503050406030204" pitchFamily="18" charset="0"/>
                      </a:rPr>
                      <m:t>=15 , </m:t>
                    </m:r>
                    <m:r>
                      <a:rPr lang="en-IN" i="1">
                        <a:latin typeface="Cambria Math" panose="02040503050406030204" pitchFamily="18" charset="0"/>
                      </a:rPr>
                      <m:t>𝑚</m:t>
                    </m:r>
                    <m:r>
                      <a:rPr lang="en-IN" i="1">
                        <a:latin typeface="Cambria Math" panose="02040503050406030204" pitchFamily="18" charset="0"/>
                      </a:rPr>
                      <m:t>=20</m:t>
                    </m:r>
                  </m:oMath>
                </a14:m>
                <a:endParaRPr lang="en-IN" dirty="0">
                  <a:latin typeface="Footlight MT Light" panose="0204060206030A020304" pitchFamily="18" charset="0"/>
                </a:endParaRPr>
              </a:p>
              <a:p>
                <a:endParaRPr lang="en-IN" dirty="0">
                  <a:latin typeface="Footlight MT Light" panose="0204060206030A020304" pitchFamily="18" charset="0"/>
                </a:endParaRPr>
              </a:p>
              <a:p>
                <a:r>
                  <a:rPr lang="en-IN" dirty="0">
                    <a:latin typeface="Footlight MT Light" panose="0204060206030A020304" pitchFamily="18" charset="0"/>
                  </a:rPr>
                  <a:t>Observation : </a:t>
                </a:r>
              </a:p>
              <a:p>
                <a:r>
                  <a:rPr lang="en-IN" dirty="0">
                    <a:latin typeface="Footlight MT Light" panose="0204060206030A020304" pitchFamily="18" charset="0"/>
                  </a:rPr>
                  <a:t>The histograms corresponding to the four distributions are similar.</a:t>
                </a:r>
              </a:p>
              <a:p>
                <a:endParaRPr lang="en-IN" dirty="0"/>
              </a:p>
            </p:txBody>
          </p:sp>
        </mc:Choice>
        <mc:Fallback xmlns="">
          <p:sp>
            <p:nvSpPr>
              <p:cNvPr id="2" name="TextBox 1">
                <a:extLst>
                  <a:ext uri="{FF2B5EF4-FFF2-40B4-BE49-F238E27FC236}">
                    <a16:creationId xmlns:a16="http://schemas.microsoft.com/office/drawing/2014/main" id="{B42418A3-890A-4F9A-AEC3-EDD9698068F4}"/>
                  </a:ext>
                </a:extLst>
              </p:cNvPr>
              <p:cNvSpPr txBox="1">
                <a:spLocks noRot="1" noChangeAspect="1" noMove="1" noResize="1" noEditPoints="1" noAdjustHandles="1" noChangeArrowheads="1" noChangeShapeType="1" noTextEdit="1"/>
              </p:cNvSpPr>
              <p:nvPr/>
            </p:nvSpPr>
            <p:spPr>
              <a:xfrm>
                <a:off x="7682845" y="2582944"/>
                <a:ext cx="3996860" cy="2308324"/>
              </a:xfrm>
              <a:prstGeom prst="rect">
                <a:avLst/>
              </a:prstGeom>
              <a:blipFill>
                <a:blip r:embed="rId3"/>
                <a:stretch>
                  <a:fillRect l="-1220"/>
                </a:stretch>
              </a:blipFill>
            </p:spPr>
            <p:txBody>
              <a:bodyPr/>
              <a:lstStyle/>
              <a:p>
                <a:r>
                  <a:rPr lang="en-IN">
                    <a:noFill/>
                  </a:rPr>
                  <a:t> </a:t>
                </a:r>
              </a:p>
            </p:txBody>
          </p:sp>
        </mc:Fallback>
      </mc:AlternateContent>
    </p:spTree>
    <p:extLst>
      <p:ext uri="{BB962C8B-B14F-4D97-AF65-F5344CB8AC3E}">
        <p14:creationId xmlns:p14="http://schemas.microsoft.com/office/powerpoint/2010/main" val="29902010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125</TotalTime>
  <Words>4071</Words>
  <Application>Microsoft Office PowerPoint</Application>
  <PresentationFormat>Widescreen</PresentationFormat>
  <Paragraphs>558</Paragraphs>
  <Slides>69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69</vt:i4>
      </vt:variant>
    </vt:vector>
  </HeadingPairs>
  <TitlesOfParts>
    <vt:vector size="82" baseType="lpstr">
      <vt:lpstr>Algerian</vt:lpstr>
      <vt:lpstr>Arial</vt:lpstr>
      <vt:lpstr>Baskerville Old Face</vt:lpstr>
      <vt:lpstr>Cambria Math</vt:lpstr>
      <vt:lpstr>Footlight MT Light</vt:lpstr>
      <vt:lpstr>Lucida Sans Unicode</vt:lpstr>
      <vt:lpstr>Rockwell</vt:lpstr>
      <vt:lpstr>Trebuchet MS</vt:lpstr>
      <vt:lpstr>Verdana</vt:lpstr>
      <vt:lpstr>Wingdings</vt:lpstr>
      <vt:lpstr>Wingdings 2</vt:lpstr>
      <vt:lpstr>Wingdings 3</vt:lpstr>
      <vt:lpstr>Concourse</vt:lpstr>
      <vt:lpstr>WILCOXON MANN-WHITNEY Test</vt:lpstr>
      <vt:lpstr>INTRODUCTION</vt:lpstr>
      <vt:lpstr>INTRODUCTION</vt:lpstr>
      <vt:lpstr>INTRODUCTION</vt:lpstr>
      <vt:lpstr>What we discuss here</vt:lpstr>
      <vt:lpstr>DISTRIBUTION OF STATISTIC</vt:lpstr>
      <vt:lpstr>DISTRIBUTION FREE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p-values for KOLMOGOROV-SMIRNOV TEST</vt:lpstr>
      <vt:lpstr>Observations :</vt:lpstr>
      <vt:lpstr>PARAMETRIC COUNTERPART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p-values for KOLMOGORV-SMIRNOV TEST</vt:lpstr>
      <vt:lpstr>Observation :</vt:lpstr>
      <vt:lpstr>Limiting Distribution</vt:lpstr>
      <vt:lpstr>Non-Parametric Test</vt:lpstr>
      <vt:lpstr>Both sided Test (n=5,m=10)</vt:lpstr>
      <vt:lpstr>Both sided Test (n=15,m=20)</vt:lpstr>
      <vt:lpstr>Both sided Test (n=20,m=25)</vt:lpstr>
      <vt:lpstr>Both sided Test (n=25,m=30)</vt:lpstr>
      <vt:lpstr>PowerPoint Presentation</vt:lpstr>
      <vt:lpstr>Parametric Counterpart</vt:lpstr>
      <vt:lpstr>PowerPoint Presentation</vt:lpstr>
      <vt:lpstr>Both sided Test(n=15,m=20)</vt:lpstr>
      <vt:lpstr>Both sided Test(n=25,m=30)</vt:lpstr>
      <vt:lpstr>PowerPoint Presentation</vt:lpstr>
      <vt:lpstr>SIZE OF THE TEST</vt:lpstr>
      <vt:lpstr>Size of the Non-Parametric Test </vt:lpstr>
      <vt:lpstr>PowerPoint Presentation</vt:lpstr>
      <vt:lpstr>PowerPoint Presentation</vt:lpstr>
      <vt:lpstr>PowerPoint Presentation</vt:lpstr>
      <vt:lpstr>Parametric Counterpart</vt:lpstr>
      <vt:lpstr>PowerPoint Presentation</vt:lpstr>
      <vt:lpstr>PowerPoint Presentation</vt:lpstr>
      <vt:lpstr>PowerPoint Presentation</vt:lpstr>
      <vt:lpstr>PowerPoint Presentation</vt:lpstr>
      <vt:lpstr>POWER FUNCTION</vt:lpstr>
      <vt:lpstr>POWER FUNCTION (β_(n,m) (θ))</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ASYMPTOTIC BEHAVIOUR OF POWER FUNCTION</vt:lpstr>
      <vt:lpstr>POWER FUNCTION (β_(n,m) (θ))</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STUDY</dc:title>
  <dc:creator>Anirban Mandal</dc:creator>
  <cp:lastModifiedBy>Payel Ghosal</cp:lastModifiedBy>
  <cp:revision>213</cp:revision>
  <dcterms:created xsi:type="dcterms:W3CDTF">2020-03-12T17:15:52Z</dcterms:created>
  <dcterms:modified xsi:type="dcterms:W3CDTF">2024-04-24T10:37:59Z</dcterms:modified>
</cp:coreProperties>
</file>