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Open Sans Bold Italics" charset="1" panose="020B0806030504020204"/>
      <p:regular r:id="rId21"/>
    </p:embeddedFont>
    <p:embeddedFont>
      <p:font typeface="Open Sans Italic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99800" y="660161"/>
            <a:ext cx="3688399" cy="2363543"/>
          </a:xfrm>
          <a:custGeom>
            <a:avLst/>
            <a:gdLst/>
            <a:ahLst/>
            <a:cxnLst/>
            <a:rect r="r" b="b" t="t" l="l"/>
            <a:pathLst>
              <a:path h="2363543" w="3688399">
                <a:moveTo>
                  <a:pt x="0" y="0"/>
                </a:moveTo>
                <a:lnTo>
                  <a:pt x="3688400" y="0"/>
                </a:lnTo>
                <a:lnTo>
                  <a:pt x="3688400" y="2363543"/>
                </a:lnTo>
                <a:lnTo>
                  <a:pt x="0" y="23635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64857" y="4012165"/>
            <a:ext cx="6758285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Ferramenta de Gestão Automática de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Formulários PREM via Interoperabilidade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HL7 em Sistemas Hospitalares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61870" y="6391911"/>
            <a:ext cx="4564261" cy="135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Madalena Freitas Passos (PG54023)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</a:p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Sob a orientação de: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Professor Doutor António Carlos da Silva Abelha</a:t>
            </a:r>
          </a:p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Professor Doutor Júlio Miguel Marques Duarte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47546" y="8990331"/>
            <a:ext cx="2792909" cy="462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9EA3AE"/>
                </a:solidFill>
                <a:latin typeface="Open Sans"/>
                <a:ea typeface="Open Sans"/>
                <a:cs typeface="Open Sans"/>
                <a:sym typeface="Open Sans"/>
              </a:rPr>
              <a:t>Mestrado em Engenharia Biomédica</a:t>
            </a:r>
          </a:p>
          <a:p>
            <a:pPr algn="ctr">
              <a:lnSpc>
                <a:spcPts val="1820"/>
              </a:lnSpc>
              <a:spcBef>
                <a:spcPct val="0"/>
              </a:spcBef>
            </a:pPr>
            <a:r>
              <a:rPr lang="en-US" sz="1300">
                <a:solidFill>
                  <a:srgbClr val="9EA3AE"/>
                </a:solidFill>
                <a:latin typeface="Open Sans"/>
                <a:ea typeface="Open Sans"/>
                <a:cs typeface="Open Sans"/>
                <a:sym typeface="Open Sans"/>
              </a:rPr>
              <a:t>UC de Projeto Individual 2024/2025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23925" y="2115070"/>
            <a:ext cx="9134546" cy="432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502113" y="5250212"/>
          <a:ext cx="13586547" cy="3815750"/>
        </p:xfrm>
        <a:graphic>
          <a:graphicData uri="http://schemas.openxmlformats.org/drawingml/2006/table">
            <a:tbl>
              <a:tblPr/>
              <a:tblGrid>
                <a:gridCol w="4528849"/>
                <a:gridCol w="4528849"/>
                <a:gridCol w="4528849"/>
              </a:tblGrid>
              <a:tr h="7448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5"/>
                        </a:lnSpc>
                        <a:defRPr/>
                      </a:pPr>
                      <a:r>
                        <a:rPr lang="en-US" sz="1696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Artigo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6B0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5"/>
                        </a:lnSpc>
                        <a:defRPr/>
                      </a:pPr>
                      <a:r>
                        <a:rPr lang="en-US" sz="1696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Descrição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6B0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5"/>
                        </a:lnSpc>
                        <a:defRPr/>
                      </a:pPr>
                      <a:r>
                        <a:rPr lang="en-US" sz="1696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Pontos de Melhoria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6B03"/>
                    </a:solidFill>
                  </a:tcPr>
                </a:tc>
              </a:tr>
              <a:tr h="1562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5"/>
                        </a:lnSpc>
                        <a:defRPr/>
                      </a:pPr>
                      <a:r>
                        <a:rPr lang="en-US" sz="1496" i="true">
                          <a:solidFill>
                            <a:srgbClr val="000000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Using parent-reported experience measures as quality improvement </a:t>
                      </a:r>
                      <a:r>
                        <a:rPr lang="en-US" sz="1496" i="true">
                          <a:solidFill>
                            <a:srgbClr val="000000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tools in paediatric cardiothoracic services: making it happen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23149" indent="-161574" lvl="1">
                        <a:lnSpc>
                          <a:spcPts val="2095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96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Desenvolvimento de PREMs destinados aos pais de utentes pediátricos</a:t>
                      </a:r>
                      <a:endParaRPr lang="en-US" sz="1100"/>
                    </a:p>
                    <a:p>
                      <a:pPr algn="l" marL="323149" indent="-161574" lvl="1">
                        <a:lnSpc>
                          <a:spcPts val="2095"/>
                        </a:lnSpc>
                        <a:buFont typeface="Arial"/>
                        <a:buChar char="•"/>
                      </a:pPr>
                      <a:r>
                        <a:rPr lang="en-US" sz="1496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Plataforma de análise gráfica dos resultados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23149" indent="-161574" lvl="1">
                        <a:lnSpc>
                          <a:spcPts val="2095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96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PREMs em formato de papel</a:t>
                      </a:r>
                      <a:endParaRPr lang="en-US" sz="1100"/>
                    </a:p>
                    <a:p>
                      <a:pPr algn="l" marL="323149" indent="-161574" lvl="1">
                        <a:lnSpc>
                          <a:spcPts val="2095"/>
                        </a:lnSpc>
                        <a:buFont typeface="Arial"/>
                        <a:buChar char="•"/>
                      </a:pPr>
                      <a:r>
                        <a:rPr lang="en-US" sz="1496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Dados inseridos manualmente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87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i="true">
                          <a:solidFill>
                            <a:srgbClr val="000000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Using patient-reported measures to drive change in healthcare: </a:t>
                      </a:r>
                      <a:r>
                        <a:rPr lang="en-US" sz="1500" i="true">
                          <a:solidFill>
                            <a:srgbClr val="000000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the experience of the digital, continuous and systematic prems observatory in italy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Plataforma </a:t>
                      </a:r>
                      <a:r>
                        <a:rPr lang="en-US" sz="1500" i="true">
                          <a:solidFill>
                            <a:srgbClr val="000000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web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 recolha contínua e sistemática de PREMs</a:t>
                      </a:r>
                      <a:endParaRPr lang="en-US" sz="1100"/>
                    </a:p>
                    <a:p>
                      <a:pPr algn="l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Análise gráfica dos resultados em escala de cores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23149" indent="-161574" lvl="1">
                        <a:lnSpc>
                          <a:spcPts val="2095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96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Processo de recolha de contactos</a:t>
                      </a:r>
                      <a:endParaRPr lang="en-US" sz="1100"/>
                    </a:p>
                    <a:p>
                      <a:pPr algn="l" marL="323149" indent="-161574" lvl="1">
                        <a:lnSpc>
                          <a:spcPts val="2095"/>
                        </a:lnSpc>
                        <a:buFont typeface="Arial"/>
                        <a:buChar char="•"/>
                      </a:pPr>
                      <a:r>
                        <a:rPr lang="en-US" sz="1496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Notificações de métricas abaixo do esperado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340124" y="1311825"/>
            <a:ext cx="456009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SOLUÇÕES EXISTENTES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9340" y="4349556"/>
            <a:ext cx="847427" cy="41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1996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PREMS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130437" y="2510718"/>
            <a:ext cx="12027127" cy="1608317"/>
            <a:chOff x="0" y="0"/>
            <a:chExt cx="3167638" cy="4235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67638" cy="423590"/>
            </a:xfrm>
            <a:custGeom>
              <a:avLst/>
              <a:gdLst/>
              <a:ahLst/>
              <a:cxnLst/>
              <a:rect r="r" b="b" t="t" l="l"/>
              <a:pathLst>
                <a:path h="423590" w="3167638">
                  <a:moveTo>
                    <a:pt x="10299" y="0"/>
                  </a:moveTo>
                  <a:lnTo>
                    <a:pt x="3157339" y="0"/>
                  </a:lnTo>
                  <a:cubicBezTo>
                    <a:pt x="3163027" y="0"/>
                    <a:pt x="3167638" y="4611"/>
                    <a:pt x="3167638" y="10299"/>
                  </a:cubicBezTo>
                  <a:lnTo>
                    <a:pt x="3167638" y="413290"/>
                  </a:lnTo>
                  <a:cubicBezTo>
                    <a:pt x="3167638" y="418979"/>
                    <a:pt x="3163027" y="423590"/>
                    <a:pt x="3157339" y="423590"/>
                  </a:cubicBezTo>
                  <a:lnTo>
                    <a:pt x="10299" y="423590"/>
                  </a:lnTo>
                  <a:cubicBezTo>
                    <a:pt x="4611" y="423590"/>
                    <a:pt x="0" y="418979"/>
                    <a:pt x="0" y="413290"/>
                  </a:cubicBezTo>
                  <a:lnTo>
                    <a:pt x="0" y="10299"/>
                  </a:lnTo>
                  <a:cubicBezTo>
                    <a:pt x="0" y="4611"/>
                    <a:pt x="4611" y="0"/>
                    <a:pt x="10299" y="0"/>
                  </a:cubicBezTo>
                  <a:close/>
                </a:path>
              </a:pathLst>
            </a:custGeom>
            <a:solidFill>
              <a:srgbClr val="E16B03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3167638" cy="528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28170" y="3145692"/>
            <a:ext cx="10431661" cy="70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6"/>
              </a:lnSpc>
              <a:spcBef>
                <a:spcPct val="0"/>
              </a:spcBef>
            </a:pPr>
            <a:r>
              <a:rPr lang="en-US" sz="16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Em que medida é que uma ferramenta baseada em interoperabilidade pode auxiliar na disponibilização</a:t>
            </a:r>
          </a:p>
          <a:p>
            <a:pPr algn="ctr">
              <a:lnSpc>
                <a:spcPts val="2986"/>
              </a:lnSpc>
              <a:spcBef>
                <a:spcPct val="0"/>
              </a:spcBef>
            </a:pPr>
            <a:r>
              <a:rPr lang="en-US" sz="16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de PREMs aos utentes e otimizar a recolha, tratamento e análise das respostas aos mesmos?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21265" y="2625777"/>
            <a:ext cx="3045470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QUESTÃO DE INVESTIGAÇÃO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23925" y="2115070"/>
            <a:ext cx="9134546" cy="432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350727" y="3881481"/>
          <a:ext cx="13586547" cy="4659770"/>
        </p:xfrm>
        <a:graphic>
          <a:graphicData uri="http://schemas.openxmlformats.org/drawingml/2006/table">
            <a:tbl>
              <a:tblPr/>
              <a:tblGrid>
                <a:gridCol w="4528849"/>
                <a:gridCol w="4528849"/>
                <a:gridCol w="4528849"/>
              </a:tblGrid>
              <a:tr h="744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5"/>
                        </a:lnSpc>
                        <a:defRPr/>
                      </a:pPr>
                      <a:r>
                        <a:rPr lang="en-US" sz="1696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Artigo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6B0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5"/>
                        </a:lnSpc>
                        <a:defRPr/>
                      </a:pPr>
                      <a:r>
                        <a:rPr lang="en-US" sz="1696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Descrição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6B0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75"/>
                        </a:lnSpc>
                        <a:defRPr/>
                      </a:pPr>
                      <a:r>
                        <a:rPr lang="en-US" sz="1696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Pontos de Melhoria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6B03"/>
                    </a:solidFill>
                  </a:tcPr>
                </a:tc>
              </a:tr>
              <a:tr h="23097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i="true">
                          <a:solidFill>
                            <a:srgbClr val="000000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Design, implementation and usability analysis of patient empowerment in </a:t>
                      </a:r>
                      <a:r>
                        <a:rPr lang="en-US" sz="1500" i="true">
                          <a:solidFill>
                            <a:srgbClr val="000000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adlife project via patient reported outcome measures and shared decision making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Aplicação móvel para auto-gestão da saúde dos utentes e guiar planos de cuidados associados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Registo diário de dados</a:t>
                      </a:r>
                      <a:endParaRPr lang="en-US" sz="1100"/>
                    </a:p>
                    <a:p>
                      <a:pPr algn="l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Dificuldade de integração da plataforma com as ferramentas normais de trabalho dos médicos e enfermeiros</a:t>
                      </a:r>
                    </a:p>
                    <a:p>
                      <a:pPr algn="l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Necessidade dos utentes de inserirem na aplicação os dados das suas visitas ao hospital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55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i="true">
                          <a:solidFill>
                            <a:srgbClr val="000000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The provider perspective: investigating the effect of the </a:t>
                      </a:r>
                      <a:r>
                        <a:rPr lang="en-US" sz="1500" i="true">
                          <a:solidFill>
                            <a:srgbClr val="000000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electronic patient-reported outcome (epro) mobile application and portal on primary care provider workflow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23149" indent="-161574" lvl="1">
                        <a:lnSpc>
                          <a:spcPts val="2095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496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Aplicação móvel para o acompanhamento de utentes com doenças crónicas agudas</a:t>
                      </a:r>
                      <a:endParaRPr lang="en-US" sz="1100"/>
                    </a:p>
                    <a:p>
                      <a:pPr algn="l" marL="323149" indent="-161574" lvl="1">
                        <a:lnSpc>
                          <a:spcPts val="2095"/>
                        </a:lnSpc>
                        <a:buFont typeface="Arial"/>
                        <a:buChar char="•"/>
                      </a:pPr>
                      <a:r>
                        <a:rPr lang="en-US" sz="1496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Perguntas e respostas armazenadas em formato HL7 FHIR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Dificuldades de navegação detetadas pelos utilizadores</a:t>
                      </a:r>
                      <a:endParaRPr lang="en-US" sz="1100"/>
                    </a:p>
                    <a:p>
                      <a:pPr algn="l" marL="323850" indent="-161925" lvl="1">
                        <a:lnSpc>
                          <a:spcPts val="2100"/>
                        </a:lnSpc>
                        <a:buFont typeface="Arial"/>
                        <a:buChar char="•"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Fase de testes em ambiente clínico ainda a começar</a:t>
                      </a:r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5454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340124" y="1311825"/>
            <a:ext cx="456009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SOLUÇÕES EXISTENTES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18038" y="2747139"/>
            <a:ext cx="907256" cy="41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1996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PROMS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23925" y="2115070"/>
            <a:ext cx="9134546" cy="432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216520" y="4966731"/>
            <a:ext cx="9327712" cy="4885389"/>
          </a:xfrm>
          <a:custGeom>
            <a:avLst/>
            <a:gdLst/>
            <a:ahLst/>
            <a:cxnLst/>
            <a:rect r="r" b="b" t="t" l="l"/>
            <a:pathLst>
              <a:path h="4885389" w="9327712">
                <a:moveTo>
                  <a:pt x="0" y="0"/>
                </a:moveTo>
                <a:lnTo>
                  <a:pt x="9327712" y="0"/>
                </a:lnTo>
                <a:lnTo>
                  <a:pt x="9327712" y="4885390"/>
                </a:lnTo>
                <a:lnTo>
                  <a:pt x="0" y="4885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19763" y="6960963"/>
            <a:ext cx="3970768" cy="896926"/>
            <a:chOff x="0" y="0"/>
            <a:chExt cx="1045799" cy="2362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799" cy="236227"/>
            </a:xfrm>
            <a:custGeom>
              <a:avLst/>
              <a:gdLst/>
              <a:ahLst/>
              <a:cxnLst/>
              <a:rect r="r" b="b" t="t" l="l"/>
              <a:pathLst>
                <a:path h="236227" w="1045799">
                  <a:moveTo>
                    <a:pt x="842599" y="0"/>
                  </a:moveTo>
                  <a:lnTo>
                    <a:pt x="0" y="0"/>
                  </a:lnTo>
                  <a:lnTo>
                    <a:pt x="0" y="236227"/>
                  </a:lnTo>
                  <a:lnTo>
                    <a:pt x="842599" y="236227"/>
                  </a:lnTo>
                  <a:lnTo>
                    <a:pt x="1045799" y="118114"/>
                  </a:lnTo>
                  <a:lnTo>
                    <a:pt x="842599" y="0"/>
                  </a:lnTo>
                  <a:close/>
                </a:path>
              </a:pathLst>
            </a:custGeom>
            <a:solidFill>
              <a:srgbClr val="FAEC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931499" cy="3410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40124" y="1311825"/>
            <a:ext cx="421704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SOLUÇÃO PROPOSTA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66818" y="7198300"/>
            <a:ext cx="2839045" cy="33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6"/>
              </a:lnSpc>
              <a:spcBef>
                <a:spcPct val="0"/>
              </a:spcBef>
            </a:pPr>
            <a:r>
              <a:rPr lang="en-US" sz="16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ARQUITETURA DA SOLUÇÃO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9177" y="3068321"/>
            <a:ext cx="7453752" cy="1381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4738" indent="-172369" lvl="1">
              <a:lnSpc>
                <a:spcPts val="2810"/>
              </a:lnSpc>
              <a:buFont typeface="Arial"/>
              <a:buChar char="•"/>
            </a:pPr>
            <a:r>
              <a:rPr lang="en-US" b="true" sz="15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Envio automático</a:t>
            </a:r>
            <a:r>
              <a:rPr lang="en-US" sz="15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de PREMs </a:t>
            </a:r>
          </a:p>
          <a:p>
            <a:pPr algn="l" marL="344738" indent="-172369" lvl="1">
              <a:lnSpc>
                <a:spcPts val="2810"/>
              </a:lnSpc>
              <a:buFont typeface="Arial"/>
              <a:buChar char="•"/>
            </a:pPr>
            <a:r>
              <a:rPr lang="en-US" sz="15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Desenvolvimento de uma plataforma de </a:t>
            </a:r>
            <a:r>
              <a:rPr lang="en-US" b="true" sz="15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gestão e análise de respostas</a:t>
            </a:r>
          </a:p>
          <a:p>
            <a:pPr algn="l" marL="344738" indent="-172369" lvl="1">
              <a:lnSpc>
                <a:spcPts val="2810"/>
              </a:lnSpc>
              <a:buFont typeface="Arial"/>
              <a:buChar char="•"/>
            </a:pPr>
            <a:r>
              <a:rPr lang="en-US" sz="15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Implementação de um </a:t>
            </a:r>
            <a:r>
              <a:rPr lang="en-US" b="true" sz="15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notificações</a:t>
            </a:r>
            <a:r>
              <a:rPr lang="en-US" sz="15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para métricas cujos valores possam indicar a necessidade urgente de intervenção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0124" y="2565374"/>
            <a:ext cx="1944692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OBJETIVOS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23925" y="2115070"/>
            <a:ext cx="9134546" cy="432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700216" y="2747340"/>
          <a:ext cx="14844017" cy="6164858"/>
        </p:xfrm>
        <a:graphic>
          <a:graphicData uri="http://schemas.openxmlformats.org/drawingml/2006/table">
            <a:tbl>
              <a:tblPr/>
              <a:tblGrid>
                <a:gridCol w="3663785"/>
                <a:gridCol w="2218544"/>
                <a:gridCol w="1748195"/>
                <a:gridCol w="1896275"/>
                <a:gridCol w="1838706"/>
                <a:gridCol w="1739256"/>
                <a:gridCol w="1739256"/>
              </a:tblGrid>
              <a:tr h="8556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5"/>
                        </a:lnSpc>
                        <a:defRPr/>
                      </a:pPr>
                      <a:r>
                        <a:rPr lang="en-US" sz="1796" b="true">
                          <a:solidFill>
                            <a:srgbClr val="54545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Janeiro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5"/>
                        </a:lnSpc>
                        <a:defRPr/>
                      </a:pPr>
                      <a:r>
                        <a:rPr lang="en-US" sz="1796" b="true">
                          <a:solidFill>
                            <a:srgbClr val="54545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Fevereiro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5"/>
                        </a:lnSpc>
                        <a:defRPr/>
                      </a:pPr>
                      <a:r>
                        <a:rPr lang="en-US" sz="1796" b="true">
                          <a:solidFill>
                            <a:srgbClr val="54545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Março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5"/>
                        </a:lnSpc>
                        <a:defRPr/>
                      </a:pPr>
                      <a:r>
                        <a:rPr lang="en-US" sz="1796" b="true">
                          <a:solidFill>
                            <a:srgbClr val="54545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Abril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5"/>
                        </a:lnSpc>
                        <a:defRPr/>
                      </a:pPr>
                      <a:r>
                        <a:rPr lang="en-US" sz="1796" b="true">
                          <a:solidFill>
                            <a:srgbClr val="54545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5"/>
                        </a:lnSpc>
                        <a:defRPr/>
                      </a:pPr>
                      <a:r>
                        <a:rPr lang="en-US" sz="1796" b="true">
                          <a:solidFill>
                            <a:srgbClr val="545454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Junho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79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54545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Revisão Bibliográfica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6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54545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Captação de Dados em HL7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6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54545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Armazenamento de </a:t>
                      </a:r>
                      <a:r>
                        <a:rPr lang="en-US" sz="1700">
                          <a:solidFill>
                            <a:srgbClr val="54545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6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54545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Desenvolvimento do </a:t>
                      </a:r>
                      <a:r>
                        <a:rPr lang="en-US" sz="1700" i="true">
                          <a:solidFill>
                            <a:srgbClr val="545454"/>
                          </a:solidFill>
                          <a:latin typeface="Open Sans Italics"/>
                          <a:ea typeface="Open Sans Italics"/>
                          <a:cs typeface="Open Sans Italics"/>
                          <a:sym typeface="Open Sans Italics"/>
                        </a:rPr>
                        <a:t>Backoffice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54545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Disponibilização </a:t>
                      </a:r>
                      <a:r>
                        <a:rPr lang="en-US" sz="1700">
                          <a:solidFill>
                            <a:srgbClr val="54545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Automática de Formulários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56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80"/>
                        </a:lnSpc>
                        <a:defRPr/>
                      </a:pPr>
                      <a:r>
                        <a:rPr lang="en-US" sz="1700">
                          <a:solidFill>
                            <a:srgbClr val="54545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Implementação das </a:t>
                      </a:r>
                      <a:r>
                        <a:rPr lang="en-US" sz="1700">
                          <a:solidFill>
                            <a:srgbClr val="54545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Notificações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5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340124" y="1311825"/>
            <a:ext cx="381863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PRÓXIMOS PASSOS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516713" y="3727492"/>
            <a:ext cx="1883856" cy="613876"/>
            <a:chOff x="0" y="0"/>
            <a:chExt cx="496160" cy="1616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6160" cy="161679"/>
            </a:xfrm>
            <a:custGeom>
              <a:avLst/>
              <a:gdLst/>
              <a:ahLst/>
              <a:cxnLst/>
              <a:rect r="r" b="b" t="t" l="l"/>
              <a:pathLst>
                <a:path h="161679" w="496160">
                  <a:moveTo>
                    <a:pt x="65754" y="0"/>
                  </a:moveTo>
                  <a:lnTo>
                    <a:pt x="430406" y="0"/>
                  </a:lnTo>
                  <a:cubicBezTo>
                    <a:pt x="447845" y="0"/>
                    <a:pt x="464570" y="6928"/>
                    <a:pt x="476901" y="19259"/>
                  </a:cubicBezTo>
                  <a:cubicBezTo>
                    <a:pt x="489232" y="31590"/>
                    <a:pt x="496160" y="48315"/>
                    <a:pt x="496160" y="65754"/>
                  </a:cubicBezTo>
                  <a:lnTo>
                    <a:pt x="496160" y="95925"/>
                  </a:lnTo>
                  <a:cubicBezTo>
                    <a:pt x="496160" y="132240"/>
                    <a:pt x="466721" y="161679"/>
                    <a:pt x="430406" y="161679"/>
                  </a:cubicBezTo>
                  <a:lnTo>
                    <a:pt x="65754" y="161679"/>
                  </a:lnTo>
                  <a:cubicBezTo>
                    <a:pt x="48315" y="161679"/>
                    <a:pt x="31590" y="154752"/>
                    <a:pt x="19259" y="142420"/>
                  </a:cubicBezTo>
                  <a:cubicBezTo>
                    <a:pt x="6928" y="130089"/>
                    <a:pt x="0" y="113364"/>
                    <a:pt x="0" y="95925"/>
                  </a:cubicBezTo>
                  <a:lnTo>
                    <a:pt x="0" y="65754"/>
                  </a:lnTo>
                  <a:cubicBezTo>
                    <a:pt x="0" y="48315"/>
                    <a:pt x="6928" y="31590"/>
                    <a:pt x="19259" y="19259"/>
                  </a:cubicBezTo>
                  <a:cubicBezTo>
                    <a:pt x="31590" y="6928"/>
                    <a:pt x="48315" y="0"/>
                    <a:pt x="65754" y="0"/>
                  </a:cubicBezTo>
                  <a:close/>
                </a:path>
              </a:pathLst>
            </a:custGeom>
            <a:solidFill>
              <a:srgbClr val="DD8231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496160" cy="266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16713" y="4572506"/>
            <a:ext cx="1883856" cy="613876"/>
            <a:chOff x="0" y="0"/>
            <a:chExt cx="496160" cy="1616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6160" cy="161679"/>
            </a:xfrm>
            <a:custGeom>
              <a:avLst/>
              <a:gdLst/>
              <a:ahLst/>
              <a:cxnLst/>
              <a:rect r="r" b="b" t="t" l="l"/>
              <a:pathLst>
                <a:path h="161679" w="496160">
                  <a:moveTo>
                    <a:pt x="65754" y="0"/>
                  </a:moveTo>
                  <a:lnTo>
                    <a:pt x="430406" y="0"/>
                  </a:lnTo>
                  <a:cubicBezTo>
                    <a:pt x="447845" y="0"/>
                    <a:pt x="464570" y="6928"/>
                    <a:pt x="476901" y="19259"/>
                  </a:cubicBezTo>
                  <a:cubicBezTo>
                    <a:pt x="489232" y="31590"/>
                    <a:pt x="496160" y="48315"/>
                    <a:pt x="496160" y="65754"/>
                  </a:cubicBezTo>
                  <a:lnTo>
                    <a:pt x="496160" y="95925"/>
                  </a:lnTo>
                  <a:cubicBezTo>
                    <a:pt x="496160" y="132240"/>
                    <a:pt x="466721" y="161679"/>
                    <a:pt x="430406" y="161679"/>
                  </a:cubicBezTo>
                  <a:lnTo>
                    <a:pt x="65754" y="161679"/>
                  </a:lnTo>
                  <a:cubicBezTo>
                    <a:pt x="48315" y="161679"/>
                    <a:pt x="31590" y="154752"/>
                    <a:pt x="19259" y="142420"/>
                  </a:cubicBezTo>
                  <a:cubicBezTo>
                    <a:pt x="6928" y="130089"/>
                    <a:pt x="0" y="113364"/>
                    <a:pt x="0" y="95925"/>
                  </a:cubicBezTo>
                  <a:lnTo>
                    <a:pt x="0" y="65754"/>
                  </a:lnTo>
                  <a:cubicBezTo>
                    <a:pt x="0" y="48315"/>
                    <a:pt x="6928" y="31590"/>
                    <a:pt x="19259" y="19259"/>
                  </a:cubicBezTo>
                  <a:cubicBezTo>
                    <a:pt x="31590" y="6928"/>
                    <a:pt x="48315" y="0"/>
                    <a:pt x="65754" y="0"/>
                  </a:cubicBezTo>
                  <a:close/>
                </a:path>
              </a:pathLst>
            </a:custGeom>
            <a:solidFill>
              <a:srgbClr val="DD823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496160" cy="266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 flipV="true">
            <a:off x="7400569" y="3019874"/>
            <a:ext cx="0" cy="6238426"/>
          </a:xfrm>
          <a:prstGeom prst="line">
            <a:avLst/>
          </a:prstGeom>
          <a:ln cap="flat" w="19050">
            <a:solidFill>
              <a:srgbClr val="D9D9D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9441506" y="3019874"/>
            <a:ext cx="0" cy="6238426"/>
          </a:xfrm>
          <a:prstGeom prst="line">
            <a:avLst/>
          </a:prstGeom>
          <a:ln cap="flat" w="19050">
            <a:solidFill>
              <a:srgbClr val="D9D9D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V="true">
            <a:off x="11206451" y="3019874"/>
            <a:ext cx="0" cy="6238426"/>
          </a:xfrm>
          <a:prstGeom prst="line">
            <a:avLst/>
          </a:prstGeom>
          <a:ln cap="flat" w="19050">
            <a:solidFill>
              <a:srgbClr val="D9D9D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3061006" y="3019874"/>
            <a:ext cx="0" cy="6238426"/>
          </a:xfrm>
          <a:prstGeom prst="line">
            <a:avLst/>
          </a:prstGeom>
          <a:ln cap="flat" w="19050">
            <a:solidFill>
              <a:srgbClr val="D9D9D9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4819800" y="3019874"/>
            <a:ext cx="0" cy="6238426"/>
          </a:xfrm>
          <a:prstGeom prst="line">
            <a:avLst/>
          </a:prstGeom>
          <a:ln cap="flat" w="19050">
            <a:solidFill>
              <a:srgbClr val="D9D9D9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9441506" y="6311908"/>
            <a:ext cx="5378294" cy="613876"/>
            <a:chOff x="0" y="0"/>
            <a:chExt cx="1416505" cy="16167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16505" cy="161679"/>
            </a:xfrm>
            <a:custGeom>
              <a:avLst/>
              <a:gdLst/>
              <a:ahLst/>
              <a:cxnLst/>
              <a:rect r="r" b="b" t="t" l="l"/>
              <a:pathLst>
                <a:path h="161679" w="1416505">
                  <a:moveTo>
                    <a:pt x="23032" y="0"/>
                  </a:moveTo>
                  <a:lnTo>
                    <a:pt x="1393474" y="0"/>
                  </a:lnTo>
                  <a:cubicBezTo>
                    <a:pt x="1406194" y="0"/>
                    <a:pt x="1416505" y="10312"/>
                    <a:pt x="1416505" y="23032"/>
                  </a:cubicBezTo>
                  <a:lnTo>
                    <a:pt x="1416505" y="138648"/>
                  </a:lnTo>
                  <a:cubicBezTo>
                    <a:pt x="1416505" y="151368"/>
                    <a:pt x="1406194" y="161679"/>
                    <a:pt x="1393474" y="161679"/>
                  </a:cubicBezTo>
                  <a:lnTo>
                    <a:pt x="23032" y="161679"/>
                  </a:lnTo>
                  <a:cubicBezTo>
                    <a:pt x="10312" y="161679"/>
                    <a:pt x="0" y="151368"/>
                    <a:pt x="0" y="138648"/>
                  </a:cubicBezTo>
                  <a:lnTo>
                    <a:pt x="0" y="23032"/>
                  </a:lnTo>
                  <a:cubicBezTo>
                    <a:pt x="0" y="10312"/>
                    <a:pt x="10312" y="0"/>
                    <a:pt x="23032" y="0"/>
                  </a:cubicBezTo>
                  <a:close/>
                </a:path>
              </a:pathLst>
            </a:custGeom>
            <a:solidFill>
              <a:srgbClr val="FDD5B1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1416505" cy="266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1206451" y="7262834"/>
            <a:ext cx="5337782" cy="613876"/>
            <a:chOff x="0" y="0"/>
            <a:chExt cx="1405836" cy="16167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05836" cy="161679"/>
            </a:xfrm>
            <a:custGeom>
              <a:avLst/>
              <a:gdLst/>
              <a:ahLst/>
              <a:cxnLst/>
              <a:rect r="r" b="b" t="t" l="l"/>
              <a:pathLst>
                <a:path h="161679" w="1405836">
                  <a:moveTo>
                    <a:pt x="23206" y="0"/>
                  </a:moveTo>
                  <a:lnTo>
                    <a:pt x="1382629" y="0"/>
                  </a:lnTo>
                  <a:cubicBezTo>
                    <a:pt x="1395446" y="0"/>
                    <a:pt x="1405836" y="10390"/>
                    <a:pt x="1405836" y="23206"/>
                  </a:cubicBezTo>
                  <a:lnTo>
                    <a:pt x="1405836" y="138473"/>
                  </a:lnTo>
                  <a:cubicBezTo>
                    <a:pt x="1405836" y="151289"/>
                    <a:pt x="1395446" y="161679"/>
                    <a:pt x="1382629" y="161679"/>
                  </a:cubicBezTo>
                  <a:lnTo>
                    <a:pt x="23206" y="161679"/>
                  </a:lnTo>
                  <a:cubicBezTo>
                    <a:pt x="10390" y="161679"/>
                    <a:pt x="0" y="151289"/>
                    <a:pt x="0" y="138473"/>
                  </a:cubicBezTo>
                  <a:lnTo>
                    <a:pt x="0" y="23206"/>
                  </a:lnTo>
                  <a:cubicBezTo>
                    <a:pt x="0" y="10390"/>
                    <a:pt x="10390" y="0"/>
                    <a:pt x="23206" y="0"/>
                  </a:cubicBezTo>
                  <a:close/>
                </a:path>
              </a:pathLst>
            </a:custGeom>
            <a:solidFill>
              <a:srgbClr val="FDD5B1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04775"/>
              <a:ext cx="1405836" cy="266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061006" y="8193578"/>
            <a:ext cx="1758794" cy="613876"/>
            <a:chOff x="0" y="0"/>
            <a:chExt cx="463222" cy="1616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63222" cy="161679"/>
            </a:xfrm>
            <a:custGeom>
              <a:avLst/>
              <a:gdLst/>
              <a:ahLst/>
              <a:cxnLst/>
              <a:rect r="r" b="b" t="t" l="l"/>
              <a:pathLst>
                <a:path h="161679" w="463222">
                  <a:moveTo>
                    <a:pt x="70429" y="0"/>
                  </a:moveTo>
                  <a:lnTo>
                    <a:pt x="392792" y="0"/>
                  </a:lnTo>
                  <a:cubicBezTo>
                    <a:pt x="431689" y="0"/>
                    <a:pt x="463222" y="31532"/>
                    <a:pt x="463222" y="70429"/>
                  </a:cubicBezTo>
                  <a:lnTo>
                    <a:pt x="463222" y="91250"/>
                  </a:lnTo>
                  <a:cubicBezTo>
                    <a:pt x="463222" y="109929"/>
                    <a:pt x="455801" y="127843"/>
                    <a:pt x="442593" y="141051"/>
                  </a:cubicBezTo>
                  <a:cubicBezTo>
                    <a:pt x="429385" y="154259"/>
                    <a:pt x="411471" y="161679"/>
                    <a:pt x="392792" y="161679"/>
                  </a:cubicBezTo>
                  <a:lnTo>
                    <a:pt x="70429" y="161679"/>
                  </a:lnTo>
                  <a:cubicBezTo>
                    <a:pt x="31532" y="161679"/>
                    <a:pt x="0" y="130147"/>
                    <a:pt x="0" y="91250"/>
                  </a:cubicBezTo>
                  <a:lnTo>
                    <a:pt x="0" y="70429"/>
                  </a:lnTo>
                  <a:cubicBezTo>
                    <a:pt x="0" y="31532"/>
                    <a:pt x="31532" y="0"/>
                    <a:pt x="70429" y="0"/>
                  </a:cubicBezTo>
                  <a:close/>
                </a:path>
              </a:pathLst>
            </a:custGeom>
            <a:solidFill>
              <a:srgbClr val="FDD5B1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04775"/>
              <a:ext cx="463222" cy="266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516713" y="5456494"/>
            <a:ext cx="3924793" cy="613876"/>
            <a:chOff x="0" y="0"/>
            <a:chExt cx="1033690" cy="1616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33690" cy="161679"/>
            </a:xfrm>
            <a:custGeom>
              <a:avLst/>
              <a:gdLst/>
              <a:ahLst/>
              <a:cxnLst/>
              <a:rect r="r" b="b" t="t" l="l"/>
              <a:pathLst>
                <a:path h="161679" w="1033690">
                  <a:moveTo>
                    <a:pt x="31561" y="0"/>
                  </a:moveTo>
                  <a:lnTo>
                    <a:pt x="1002129" y="0"/>
                  </a:lnTo>
                  <a:cubicBezTo>
                    <a:pt x="1010500" y="0"/>
                    <a:pt x="1018527" y="3325"/>
                    <a:pt x="1024446" y="9244"/>
                  </a:cubicBezTo>
                  <a:cubicBezTo>
                    <a:pt x="1030365" y="15163"/>
                    <a:pt x="1033690" y="23191"/>
                    <a:pt x="1033690" y="31561"/>
                  </a:cubicBezTo>
                  <a:lnTo>
                    <a:pt x="1033690" y="130118"/>
                  </a:lnTo>
                  <a:cubicBezTo>
                    <a:pt x="1033690" y="147549"/>
                    <a:pt x="1019560" y="161679"/>
                    <a:pt x="1002129" y="161679"/>
                  </a:cubicBezTo>
                  <a:lnTo>
                    <a:pt x="31561" y="161679"/>
                  </a:lnTo>
                  <a:cubicBezTo>
                    <a:pt x="23191" y="161679"/>
                    <a:pt x="15163" y="158354"/>
                    <a:pt x="9244" y="152435"/>
                  </a:cubicBezTo>
                  <a:cubicBezTo>
                    <a:pt x="3325" y="146516"/>
                    <a:pt x="0" y="138489"/>
                    <a:pt x="0" y="130118"/>
                  </a:cubicBezTo>
                  <a:lnTo>
                    <a:pt x="0" y="31561"/>
                  </a:lnTo>
                  <a:cubicBezTo>
                    <a:pt x="0" y="23191"/>
                    <a:pt x="3325" y="15163"/>
                    <a:pt x="9244" y="9244"/>
                  </a:cubicBezTo>
                  <a:cubicBezTo>
                    <a:pt x="15163" y="3325"/>
                    <a:pt x="23191" y="0"/>
                    <a:pt x="31561" y="0"/>
                  </a:cubicBezTo>
                  <a:close/>
                </a:path>
              </a:pathLst>
            </a:custGeom>
            <a:solidFill>
              <a:srgbClr val="DD8231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104775"/>
              <a:ext cx="1033690" cy="266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561630" y="9739085"/>
            <a:ext cx="314823" cy="179888"/>
            <a:chOff x="0" y="0"/>
            <a:chExt cx="82916" cy="4737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2916" cy="47378"/>
            </a:xfrm>
            <a:custGeom>
              <a:avLst/>
              <a:gdLst/>
              <a:ahLst/>
              <a:cxnLst/>
              <a:rect r="r" b="b" t="t" l="l"/>
              <a:pathLst>
                <a:path h="47378" w="82916">
                  <a:moveTo>
                    <a:pt x="23689" y="0"/>
                  </a:moveTo>
                  <a:lnTo>
                    <a:pt x="59227" y="0"/>
                  </a:lnTo>
                  <a:cubicBezTo>
                    <a:pt x="65510" y="0"/>
                    <a:pt x="71536" y="2496"/>
                    <a:pt x="75978" y="6938"/>
                  </a:cubicBezTo>
                  <a:cubicBezTo>
                    <a:pt x="80421" y="11381"/>
                    <a:pt x="82916" y="17406"/>
                    <a:pt x="82916" y="23689"/>
                  </a:cubicBezTo>
                  <a:lnTo>
                    <a:pt x="82916" y="23689"/>
                  </a:lnTo>
                  <a:cubicBezTo>
                    <a:pt x="82916" y="36772"/>
                    <a:pt x="72310" y="47378"/>
                    <a:pt x="59227" y="47378"/>
                  </a:cubicBezTo>
                  <a:lnTo>
                    <a:pt x="23689" y="47378"/>
                  </a:lnTo>
                  <a:cubicBezTo>
                    <a:pt x="10606" y="47378"/>
                    <a:pt x="0" y="36772"/>
                    <a:pt x="0" y="23689"/>
                  </a:cubicBezTo>
                  <a:lnTo>
                    <a:pt x="0" y="23689"/>
                  </a:lnTo>
                  <a:cubicBezTo>
                    <a:pt x="0" y="10606"/>
                    <a:pt x="10606" y="0"/>
                    <a:pt x="23689" y="0"/>
                  </a:cubicBezTo>
                  <a:close/>
                </a:path>
              </a:pathLst>
            </a:custGeom>
            <a:solidFill>
              <a:srgbClr val="DD8231"/>
            </a:soli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104775"/>
              <a:ext cx="82916" cy="152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940429" y="9739085"/>
            <a:ext cx="314823" cy="179888"/>
            <a:chOff x="0" y="0"/>
            <a:chExt cx="82916" cy="4737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2916" cy="47378"/>
            </a:xfrm>
            <a:custGeom>
              <a:avLst/>
              <a:gdLst/>
              <a:ahLst/>
              <a:cxnLst/>
              <a:rect r="r" b="b" t="t" l="l"/>
              <a:pathLst>
                <a:path h="47378" w="82916">
                  <a:moveTo>
                    <a:pt x="23689" y="0"/>
                  </a:moveTo>
                  <a:lnTo>
                    <a:pt x="59227" y="0"/>
                  </a:lnTo>
                  <a:cubicBezTo>
                    <a:pt x="65510" y="0"/>
                    <a:pt x="71536" y="2496"/>
                    <a:pt x="75978" y="6938"/>
                  </a:cubicBezTo>
                  <a:cubicBezTo>
                    <a:pt x="80421" y="11381"/>
                    <a:pt x="82916" y="17406"/>
                    <a:pt x="82916" y="23689"/>
                  </a:cubicBezTo>
                  <a:lnTo>
                    <a:pt x="82916" y="23689"/>
                  </a:lnTo>
                  <a:cubicBezTo>
                    <a:pt x="82916" y="36772"/>
                    <a:pt x="72310" y="47378"/>
                    <a:pt x="59227" y="47378"/>
                  </a:cubicBezTo>
                  <a:lnTo>
                    <a:pt x="23689" y="47378"/>
                  </a:lnTo>
                  <a:cubicBezTo>
                    <a:pt x="10606" y="47378"/>
                    <a:pt x="0" y="36772"/>
                    <a:pt x="0" y="23689"/>
                  </a:cubicBezTo>
                  <a:lnTo>
                    <a:pt x="0" y="23689"/>
                  </a:lnTo>
                  <a:cubicBezTo>
                    <a:pt x="0" y="10606"/>
                    <a:pt x="10606" y="0"/>
                    <a:pt x="23689" y="0"/>
                  </a:cubicBezTo>
                  <a:close/>
                </a:path>
              </a:pathLst>
            </a:custGeom>
            <a:solidFill>
              <a:srgbClr val="FDD5B1"/>
            </a:solidFill>
            <a:ln cap="sq">
              <a:noFill/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104775"/>
              <a:ext cx="82916" cy="152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9083923" y="9650097"/>
            <a:ext cx="646956" cy="28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8"/>
              </a:lnSpc>
              <a:spcBef>
                <a:spcPct val="0"/>
              </a:spcBef>
            </a:pPr>
            <a:r>
              <a:rPr lang="en-US" sz="13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Iniciado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462722" y="9637310"/>
            <a:ext cx="831354" cy="28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8"/>
              </a:lnSpc>
              <a:spcBef>
                <a:spcPct val="0"/>
              </a:spcBef>
            </a:pPr>
            <a:r>
              <a:rPr lang="en-US" sz="13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Por iniciar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88936" y="9643704"/>
            <a:ext cx="796528" cy="28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8"/>
              </a:lnSpc>
              <a:spcBef>
                <a:spcPct val="0"/>
              </a:spcBef>
            </a:pPr>
            <a:r>
              <a:rPr lang="en-US" b="true" sz="13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Legenda: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70380" y="2115070"/>
            <a:ext cx="4777772" cy="0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60999" y="1302300"/>
            <a:ext cx="2379464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CONTEÚDO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50222" y="3186987"/>
            <a:ext cx="2668086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CONTEXTUALIZAÇÃO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84265" y="4000659"/>
            <a:ext cx="3715813" cy="1632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5"/>
              </a:lnSpc>
            </a:pPr>
          </a:p>
          <a:p>
            <a:pPr algn="l">
              <a:lnSpc>
                <a:spcPts val="2545"/>
              </a:lnSpc>
            </a:pPr>
            <a:r>
              <a:rPr lang="en-US" sz="16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</a:p>
          <a:p>
            <a:pPr algn="l">
              <a:lnSpc>
                <a:spcPts val="2545"/>
              </a:lnSpc>
            </a:pPr>
            <a:r>
              <a:rPr lang="en-US" sz="16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Obstáculos à sua implementação</a:t>
            </a:r>
          </a:p>
          <a:p>
            <a:pPr algn="l">
              <a:lnSpc>
                <a:spcPts val="2545"/>
              </a:lnSpc>
            </a:pPr>
            <a:r>
              <a:rPr lang="en-US" sz="16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Exemplos</a:t>
            </a:r>
          </a:p>
          <a:p>
            <a:pPr algn="l">
              <a:lnSpc>
                <a:spcPts val="2845"/>
              </a:lnSpc>
            </a:pPr>
            <a:r>
              <a:rPr lang="en-US" sz="18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250258" y="4011702"/>
            <a:ext cx="3630897" cy="317605"/>
            <a:chOff x="0" y="0"/>
            <a:chExt cx="956286" cy="836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6286" cy="83649"/>
            </a:xfrm>
            <a:custGeom>
              <a:avLst/>
              <a:gdLst/>
              <a:ahLst/>
              <a:cxnLst/>
              <a:rect r="r" b="b" t="t" l="l"/>
              <a:pathLst>
                <a:path h="83649" w="956286">
                  <a:moveTo>
                    <a:pt x="0" y="0"/>
                  </a:moveTo>
                  <a:lnTo>
                    <a:pt x="956286" y="0"/>
                  </a:lnTo>
                  <a:lnTo>
                    <a:pt x="956286" y="83649"/>
                  </a:lnTo>
                  <a:lnTo>
                    <a:pt x="0" y="83649"/>
                  </a:lnTo>
                  <a:close/>
                </a:path>
              </a:pathLst>
            </a:custGeom>
            <a:solidFill>
              <a:srgbClr val="E16B03">
                <a:alpha val="23922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956286" cy="188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803227" y="3929597"/>
            <a:ext cx="447032" cy="42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20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56078" y="3948647"/>
            <a:ext cx="2668086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PREMs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250258" y="5679289"/>
            <a:ext cx="3630897" cy="317605"/>
            <a:chOff x="0" y="0"/>
            <a:chExt cx="956286" cy="836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6286" cy="83649"/>
            </a:xfrm>
            <a:custGeom>
              <a:avLst/>
              <a:gdLst/>
              <a:ahLst/>
              <a:cxnLst/>
              <a:rect r="r" b="b" t="t" l="l"/>
              <a:pathLst>
                <a:path h="83649" w="956286">
                  <a:moveTo>
                    <a:pt x="0" y="0"/>
                  </a:moveTo>
                  <a:lnTo>
                    <a:pt x="956286" y="0"/>
                  </a:lnTo>
                  <a:lnTo>
                    <a:pt x="956286" y="83649"/>
                  </a:lnTo>
                  <a:lnTo>
                    <a:pt x="0" y="83649"/>
                  </a:lnTo>
                  <a:close/>
                </a:path>
              </a:pathLst>
            </a:custGeom>
            <a:solidFill>
              <a:srgbClr val="E16B03">
                <a:alpha val="23922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956286" cy="188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803227" y="5597184"/>
            <a:ext cx="447032" cy="42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20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56078" y="5616234"/>
            <a:ext cx="2668086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INTEROPERABILIDADE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84265" y="6054044"/>
            <a:ext cx="3715813" cy="960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5"/>
              </a:lnSpc>
            </a:pPr>
            <a:r>
              <a:rPr lang="en-US" sz="16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</a:p>
          <a:p>
            <a:pPr algn="l">
              <a:lnSpc>
                <a:spcPts val="2545"/>
              </a:lnSpc>
            </a:pPr>
            <a:r>
              <a:rPr lang="en-US" sz="16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Padrões de Interoperabilidade</a:t>
            </a:r>
          </a:p>
          <a:p>
            <a:pPr algn="l">
              <a:lnSpc>
                <a:spcPts val="2845"/>
              </a:lnSpc>
            </a:pPr>
            <a:r>
              <a:rPr lang="en-US" sz="18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59849" y="4899192"/>
            <a:ext cx="447032" cy="42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20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12700" y="4927767"/>
            <a:ext cx="2668086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SOLUÇÃO PROPOSTA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059849" y="3929597"/>
            <a:ext cx="447032" cy="42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20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612700" y="3948647"/>
            <a:ext cx="2668086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SOLUÇÕES EXISTENTES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059849" y="5944317"/>
            <a:ext cx="447032" cy="42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20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506881" y="6026422"/>
            <a:ext cx="3630897" cy="317605"/>
            <a:chOff x="0" y="0"/>
            <a:chExt cx="956286" cy="836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56286" cy="83649"/>
            </a:xfrm>
            <a:custGeom>
              <a:avLst/>
              <a:gdLst/>
              <a:ahLst/>
              <a:cxnLst/>
              <a:rect r="r" b="b" t="t" l="l"/>
              <a:pathLst>
                <a:path h="83649" w="956286">
                  <a:moveTo>
                    <a:pt x="0" y="0"/>
                  </a:moveTo>
                  <a:lnTo>
                    <a:pt x="956286" y="0"/>
                  </a:lnTo>
                  <a:lnTo>
                    <a:pt x="956286" y="83649"/>
                  </a:lnTo>
                  <a:lnTo>
                    <a:pt x="0" y="83649"/>
                  </a:lnTo>
                  <a:close/>
                </a:path>
              </a:pathLst>
            </a:custGeom>
            <a:solidFill>
              <a:srgbClr val="E16B03">
                <a:alpha val="23922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04775"/>
              <a:ext cx="956286" cy="188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1612700" y="5963367"/>
            <a:ext cx="3437211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PRÓXIMOS PASSOS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1506881" y="4984727"/>
            <a:ext cx="3630897" cy="317605"/>
            <a:chOff x="0" y="0"/>
            <a:chExt cx="956286" cy="8364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56286" cy="83649"/>
            </a:xfrm>
            <a:custGeom>
              <a:avLst/>
              <a:gdLst/>
              <a:ahLst/>
              <a:cxnLst/>
              <a:rect r="r" b="b" t="t" l="l"/>
              <a:pathLst>
                <a:path h="83649" w="956286">
                  <a:moveTo>
                    <a:pt x="0" y="0"/>
                  </a:moveTo>
                  <a:lnTo>
                    <a:pt x="956286" y="0"/>
                  </a:lnTo>
                  <a:lnTo>
                    <a:pt x="956286" y="83649"/>
                  </a:lnTo>
                  <a:lnTo>
                    <a:pt x="0" y="83649"/>
                  </a:lnTo>
                  <a:close/>
                </a:path>
              </a:pathLst>
            </a:custGeom>
            <a:solidFill>
              <a:srgbClr val="E16B03">
                <a:alpha val="23922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956286" cy="188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06881" y="4011702"/>
            <a:ext cx="3630897" cy="317605"/>
            <a:chOff x="0" y="0"/>
            <a:chExt cx="956286" cy="8364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56286" cy="83649"/>
            </a:xfrm>
            <a:custGeom>
              <a:avLst/>
              <a:gdLst/>
              <a:ahLst/>
              <a:cxnLst/>
              <a:rect r="r" b="b" t="t" l="l"/>
              <a:pathLst>
                <a:path h="83649" w="956286">
                  <a:moveTo>
                    <a:pt x="0" y="0"/>
                  </a:moveTo>
                  <a:lnTo>
                    <a:pt x="956286" y="0"/>
                  </a:lnTo>
                  <a:lnTo>
                    <a:pt x="956286" y="83649"/>
                  </a:lnTo>
                  <a:lnTo>
                    <a:pt x="0" y="83649"/>
                  </a:lnTo>
                  <a:close/>
                </a:path>
              </a:pathLst>
            </a:custGeom>
            <a:solidFill>
              <a:srgbClr val="E16B03">
                <a:alpha val="23922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04775"/>
              <a:ext cx="956286" cy="188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0172838" y="3186987"/>
            <a:ext cx="2668086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DESENVOLVIMENTO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70380" y="2115070"/>
            <a:ext cx="5730085" cy="0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16313" y="3138134"/>
            <a:ext cx="11855373" cy="1307498"/>
            <a:chOff x="0" y="0"/>
            <a:chExt cx="3122403" cy="3443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22403" cy="344362"/>
            </a:xfrm>
            <a:custGeom>
              <a:avLst/>
              <a:gdLst/>
              <a:ahLst/>
              <a:cxnLst/>
              <a:rect r="r" b="b" t="t" l="l"/>
              <a:pathLst>
                <a:path h="344362" w="3122403">
                  <a:moveTo>
                    <a:pt x="0" y="0"/>
                  </a:moveTo>
                  <a:lnTo>
                    <a:pt x="3122403" y="0"/>
                  </a:lnTo>
                  <a:lnTo>
                    <a:pt x="3122403" y="344362"/>
                  </a:lnTo>
                  <a:lnTo>
                    <a:pt x="0" y="344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16B0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3122403" cy="449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060710" y="8581799"/>
            <a:ext cx="3844891" cy="78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6"/>
              </a:lnSpc>
            </a:pPr>
            <a:r>
              <a:rPr lang="en-US" sz="1196" b="tru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≠ Formulários de Satisfação</a:t>
            </a:r>
          </a:p>
          <a:p>
            <a:pPr algn="ctr">
              <a:lnSpc>
                <a:spcPts val="2106"/>
              </a:lnSpc>
              <a:spcBef>
                <a:spcPct val="0"/>
              </a:spcBef>
            </a:pPr>
            <a:r>
              <a:rPr lang="en-US" sz="11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Refletem a perspetiva objetiva dos pacientes, não apenas uma classificação da qualidade dos serviços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243431" y="8468527"/>
            <a:ext cx="4154532" cy="1074879"/>
            <a:chOff x="0" y="0"/>
            <a:chExt cx="1094198" cy="2830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94198" cy="283096"/>
            </a:xfrm>
            <a:custGeom>
              <a:avLst/>
              <a:gdLst/>
              <a:ahLst/>
              <a:cxnLst/>
              <a:rect r="r" b="b" t="t" l="l"/>
              <a:pathLst>
                <a:path h="283096" w="1094198">
                  <a:moveTo>
                    <a:pt x="29816" y="0"/>
                  </a:moveTo>
                  <a:lnTo>
                    <a:pt x="1064382" y="0"/>
                  </a:lnTo>
                  <a:cubicBezTo>
                    <a:pt x="1072290" y="0"/>
                    <a:pt x="1079873" y="3141"/>
                    <a:pt x="1085465" y="8733"/>
                  </a:cubicBezTo>
                  <a:cubicBezTo>
                    <a:pt x="1091057" y="14324"/>
                    <a:pt x="1094198" y="21908"/>
                    <a:pt x="1094198" y="29816"/>
                  </a:cubicBezTo>
                  <a:lnTo>
                    <a:pt x="1094198" y="253280"/>
                  </a:lnTo>
                  <a:cubicBezTo>
                    <a:pt x="1094198" y="261188"/>
                    <a:pt x="1091057" y="268771"/>
                    <a:pt x="1085465" y="274363"/>
                  </a:cubicBezTo>
                  <a:cubicBezTo>
                    <a:pt x="1079873" y="279954"/>
                    <a:pt x="1072290" y="283096"/>
                    <a:pt x="1064382" y="283096"/>
                  </a:cubicBezTo>
                  <a:lnTo>
                    <a:pt x="29816" y="283096"/>
                  </a:lnTo>
                  <a:cubicBezTo>
                    <a:pt x="21908" y="283096"/>
                    <a:pt x="14324" y="279954"/>
                    <a:pt x="8733" y="274363"/>
                  </a:cubicBezTo>
                  <a:cubicBezTo>
                    <a:pt x="3141" y="268771"/>
                    <a:pt x="0" y="261188"/>
                    <a:pt x="0" y="253280"/>
                  </a:cubicBezTo>
                  <a:lnTo>
                    <a:pt x="0" y="29816"/>
                  </a:lnTo>
                  <a:cubicBezTo>
                    <a:pt x="0" y="21908"/>
                    <a:pt x="3141" y="14324"/>
                    <a:pt x="8733" y="8733"/>
                  </a:cubicBezTo>
                  <a:cubicBezTo>
                    <a:pt x="14324" y="3141"/>
                    <a:pt x="21908" y="0"/>
                    <a:pt x="29816" y="0"/>
                  </a:cubicBezTo>
                  <a:close/>
                </a:path>
              </a:pathLst>
            </a:custGeom>
            <a:solidFill>
              <a:srgbClr val="E16B03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1094198" cy="387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-3554946">
            <a:off x="6813133" y="4350200"/>
            <a:ext cx="283283" cy="888732"/>
          </a:xfrm>
          <a:custGeom>
            <a:avLst/>
            <a:gdLst/>
            <a:ahLst/>
            <a:cxnLst/>
            <a:rect r="r" b="b" t="t" l="l"/>
            <a:pathLst>
              <a:path h="888732" w="283283">
                <a:moveTo>
                  <a:pt x="283283" y="0"/>
                </a:moveTo>
                <a:lnTo>
                  <a:pt x="0" y="0"/>
                </a:lnTo>
                <a:lnTo>
                  <a:pt x="0" y="888732"/>
                </a:lnTo>
                <a:lnTo>
                  <a:pt x="283283" y="888732"/>
                </a:lnTo>
                <a:lnTo>
                  <a:pt x="28328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48621" y="3570025"/>
            <a:ext cx="10590758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ndicadores da perceção dos pacientes em relação aos serviços de saúde que lhes foram prestados.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52819" y="2678094"/>
            <a:ext cx="1176040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23453" y="6034087"/>
            <a:ext cx="8636830" cy="15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7917" indent="-193959" lvl="1">
              <a:lnSpc>
                <a:spcPts val="3162"/>
              </a:lnSpc>
              <a:buFont typeface="Arial"/>
              <a:buChar char="•"/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Auferir quais as 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fragilidades dos serviços</a:t>
            </a:r>
          </a:p>
          <a:p>
            <a:pPr algn="l" marL="387917" indent="-193959" lvl="1">
              <a:lnSpc>
                <a:spcPts val="3162"/>
              </a:lnSpc>
              <a:buFont typeface="Arial"/>
              <a:buChar char="•"/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Definir 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estratégias de 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melhoria</a:t>
            </a:r>
          </a:p>
          <a:p>
            <a:pPr algn="l" marL="387917" indent="-193959" lvl="1">
              <a:lnSpc>
                <a:spcPts val="3162"/>
              </a:lnSpc>
              <a:buFont typeface="Arial"/>
              <a:buChar char="•"/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veriguar se a implementação destas estratégias 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surtiu efeitos positivos</a:t>
            </a:r>
          </a:p>
          <a:p>
            <a:pPr algn="l" marL="387917" indent="-193959" lvl="1">
              <a:lnSpc>
                <a:spcPts val="3162"/>
              </a:lnSpc>
              <a:spcBef>
                <a:spcPct val="0"/>
              </a:spcBef>
              <a:buFont typeface="Arial"/>
              <a:buChar char="•"/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fetuar comparações entre as várias instituições de saúde (</a:t>
            </a:r>
            <a:r>
              <a:rPr lang="en-US" b="true" sz="1796" i="true">
                <a:solidFill>
                  <a:srgbClr val="545454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benchmarking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52819" y="5487775"/>
            <a:ext cx="1401891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PREMITEM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16317" y="4727891"/>
            <a:ext cx="4271218" cy="281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8"/>
              </a:lnSpc>
              <a:spcBef>
                <a:spcPct val="0"/>
              </a:spcBef>
            </a:pPr>
            <a:r>
              <a:rPr lang="en-US" sz="13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Disponibilizados através de </a:t>
            </a:r>
            <a:r>
              <a:rPr lang="en-US" b="true" sz="13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formulários anónimos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448758" y="8554061"/>
            <a:ext cx="3743878" cy="78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06"/>
              </a:lnSpc>
              <a:spcBef>
                <a:spcPct val="0"/>
              </a:spcBef>
            </a:pPr>
            <a:r>
              <a:rPr lang="en-US" b="true" sz="1196" strike="noStrike" u="none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≠ PROMs</a:t>
            </a:r>
          </a:p>
          <a:p>
            <a:pPr algn="ctr" marL="0" indent="0" lvl="0">
              <a:lnSpc>
                <a:spcPts val="2106"/>
              </a:lnSpc>
              <a:spcBef>
                <a:spcPct val="0"/>
              </a:spcBef>
            </a:pPr>
            <a:r>
              <a:rPr lang="en-US" sz="1196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Focam-se no processo de prestação dos cuidados de saúde e não nos seus resultados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905889" y="8468527"/>
            <a:ext cx="4154532" cy="1074879"/>
            <a:chOff x="0" y="0"/>
            <a:chExt cx="1094198" cy="28309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94198" cy="283096"/>
            </a:xfrm>
            <a:custGeom>
              <a:avLst/>
              <a:gdLst/>
              <a:ahLst/>
              <a:cxnLst/>
              <a:rect r="r" b="b" t="t" l="l"/>
              <a:pathLst>
                <a:path h="283096" w="1094198">
                  <a:moveTo>
                    <a:pt x="29816" y="0"/>
                  </a:moveTo>
                  <a:lnTo>
                    <a:pt x="1064382" y="0"/>
                  </a:lnTo>
                  <a:cubicBezTo>
                    <a:pt x="1072290" y="0"/>
                    <a:pt x="1079873" y="3141"/>
                    <a:pt x="1085465" y="8733"/>
                  </a:cubicBezTo>
                  <a:cubicBezTo>
                    <a:pt x="1091057" y="14324"/>
                    <a:pt x="1094198" y="21908"/>
                    <a:pt x="1094198" y="29816"/>
                  </a:cubicBezTo>
                  <a:lnTo>
                    <a:pt x="1094198" y="253280"/>
                  </a:lnTo>
                  <a:cubicBezTo>
                    <a:pt x="1094198" y="261188"/>
                    <a:pt x="1091057" y="268771"/>
                    <a:pt x="1085465" y="274363"/>
                  </a:cubicBezTo>
                  <a:cubicBezTo>
                    <a:pt x="1079873" y="279954"/>
                    <a:pt x="1072290" y="283096"/>
                    <a:pt x="1064382" y="283096"/>
                  </a:cubicBezTo>
                  <a:lnTo>
                    <a:pt x="29816" y="283096"/>
                  </a:lnTo>
                  <a:cubicBezTo>
                    <a:pt x="21908" y="283096"/>
                    <a:pt x="14324" y="279954"/>
                    <a:pt x="8733" y="274363"/>
                  </a:cubicBezTo>
                  <a:cubicBezTo>
                    <a:pt x="3141" y="268771"/>
                    <a:pt x="0" y="261188"/>
                    <a:pt x="0" y="253280"/>
                  </a:cubicBezTo>
                  <a:lnTo>
                    <a:pt x="0" y="29816"/>
                  </a:lnTo>
                  <a:cubicBezTo>
                    <a:pt x="0" y="21908"/>
                    <a:pt x="3141" y="14324"/>
                    <a:pt x="8733" y="8733"/>
                  </a:cubicBezTo>
                  <a:cubicBezTo>
                    <a:pt x="14324" y="3141"/>
                    <a:pt x="21908" y="0"/>
                    <a:pt x="29816" y="0"/>
                  </a:cubicBezTo>
                  <a:close/>
                </a:path>
              </a:pathLst>
            </a:custGeom>
            <a:solidFill>
              <a:srgbClr val="E16B03">
                <a:alpha val="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1094198" cy="3878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40124" y="1311825"/>
            <a:ext cx="400630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PREMS | DEFINIÇÃO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70380" y="2115070"/>
            <a:ext cx="10844703" cy="0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5164" y="3241178"/>
            <a:ext cx="722871" cy="696098"/>
          </a:xfrm>
          <a:custGeom>
            <a:avLst/>
            <a:gdLst/>
            <a:ahLst/>
            <a:cxnLst/>
            <a:rect r="r" b="b" t="t" l="l"/>
            <a:pathLst>
              <a:path h="696098" w="722871">
                <a:moveTo>
                  <a:pt x="0" y="0"/>
                </a:moveTo>
                <a:lnTo>
                  <a:pt x="722871" y="0"/>
                </a:lnTo>
                <a:lnTo>
                  <a:pt x="722871" y="696097"/>
                </a:lnTo>
                <a:lnTo>
                  <a:pt x="0" y="6960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68440" y="3303434"/>
            <a:ext cx="1751120" cy="633841"/>
          </a:xfrm>
          <a:custGeom>
            <a:avLst/>
            <a:gdLst/>
            <a:ahLst/>
            <a:cxnLst/>
            <a:rect r="r" b="b" t="t" l="l"/>
            <a:pathLst>
              <a:path h="633841" w="1751120">
                <a:moveTo>
                  <a:pt x="0" y="0"/>
                </a:moveTo>
                <a:lnTo>
                  <a:pt x="1751120" y="0"/>
                </a:lnTo>
                <a:lnTo>
                  <a:pt x="1751120" y="633841"/>
                </a:lnTo>
                <a:lnTo>
                  <a:pt x="0" y="6338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67822" y="6660938"/>
            <a:ext cx="552357" cy="748266"/>
          </a:xfrm>
          <a:custGeom>
            <a:avLst/>
            <a:gdLst/>
            <a:ahLst/>
            <a:cxnLst/>
            <a:rect r="r" b="b" t="t" l="l"/>
            <a:pathLst>
              <a:path h="748266" w="552357">
                <a:moveTo>
                  <a:pt x="0" y="0"/>
                </a:moveTo>
                <a:lnTo>
                  <a:pt x="552356" y="0"/>
                </a:lnTo>
                <a:lnTo>
                  <a:pt x="552356" y="748267"/>
                </a:lnTo>
                <a:lnTo>
                  <a:pt x="0" y="7482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59245" y="6660938"/>
            <a:ext cx="769246" cy="748266"/>
          </a:xfrm>
          <a:custGeom>
            <a:avLst/>
            <a:gdLst/>
            <a:ahLst/>
            <a:cxnLst/>
            <a:rect r="r" b="b" t="t" l="l"/>
            <a:pathLst>
              <a:path h="748266" w="769246">
                <a:moveTo>
                  <a:pt x="0" y="0"/>
                </a:moveTo>
                <a:lnTo>
                  <a:pt x="769245" y="0"/>
                </a:lnTo>
                <a:lnTo>
                  <a:pt x="769245" y="748267"/>
                </a:lnTo>
                <a:lnTo>
                  <a:pt x="0" y="748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246494" y="3411832"/>
            <a:ext cx="1916929" cy="525444"/>
            <a:chOff x="0" y="0"/>
            <a:chExt cx="2555905" cy="7005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6577" cy="700592"/>
            </a:xfrm>
            <a:custGeom>
              <a:avLst/>
              <a:gdLst/>
              <a:ahLst/>
              <a:cxnLst/>
              <a:rect r="r" b="b" t="t" l="l"/>
              <a:pathLst>
                <a:path h="700592" w="846577">
                  <a:moveTo>
                    <a:pt x="0" y="0"/>
                  </a:moveTo>
                  <a:lnTo>
                    <a:pt x="846577" y="0"/>
                  </a:lnTo>
                  <a:lnTo>
                    <a:pt x="846577" y="700592"/>
                  </a:lnTo>
                  <a:lnTo>
                    <a:pt x="0" y="700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709328" y="0"/>
              <a:ext cx="846577" cy="700592"/>
            </a:xfrm>
            <a:custGeom>
              <a:avLst/>
              <a:gdLst/>
              <a:ahLst/>
              <a:cxnLst/>
              <a:rect r="r" b="b" t="t" l="l"/>
              <a:pathLst>
                <a:path h="700592" w="846577">
                  <a:moveTo>
                    <a:pt x="0" y="0"/>
                  </a:moveTo>
                  <a:lnTo>
                    <a:pt x="846577" y="0"/>
                  </a:lnTo>
                  <a:lnTo>
                    <a:pt x="846577" y="700592"/>
                  </a:lnTo>
                  <a:lnTo>
                    <a:pt x="0" y="700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5400000">
              <a:off x="968323" y="108433"/>
              <a:ext cx="437634" cy="483727"/>
            </a:xfrm>
            <a:custGeom>
              <a:avLst/>
              <a:gdLst/>
              <a:ahLst/>
              <a:cxnLst/>
              <a:rect r="r" b="b" t="t" l="l"/>
              <a:pathLst>
                <a:path h="483727" w="437634">
                  <a:moveTo>
                    <a:pt x="0" y="0"/>
                  </a:moveTo>
                  <a:lnTo>
                    <a:pt x="437634" y="0"/>
                  </a:lnTo>
                  <a:lnTo>
                    <a:pt x="437634" y="483726"/>
                  </a:lnTo>
                  <a:lnTo>
                    <a:pt x="0" y="483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31154" t="0" r="-982336" b="-11728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5400000">
              <a:off x="1146123" y="108433"/>
              <a:ext cx="437634" cy="483727"/>
            </a:xfrm>
            <a:custGeom>
              <a:avLst/>
              <a:gdLst/>
              <a:ahLst/>
              <a:cxnLst/>
              <a:rect r="r" b="b" t="t" l="l"/>
              <a:pathLst>
                <a:path h="483727" w="437634">
                  <a:moveTo>
                    <a:pt x="0" y="0"/>
                  </a:moveTo>
                  <a:lnTo>
                    <a:pt x="437634" y="0"/>
                  </a:lnTo>
                  <a:lnTo>
                    <a:pt x="437634" y="483726"/>
                  </a:lnTo>
                  <a:lnTo>
                    <a:pt x="0" y="483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31154" t="0" r="-982336" b="-11728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5400000">
              <a:off x="802659" y="108433"/>
              <a:ext cx="437634" cy="483727"/>
            </a:xfrm>
            <a:custGeom>
              <a:avLst/>
              <a:gdLst/>
              <a:ahLst/>
              <a:cxnLst/>
              <a:rect r="r" b="b" t="t" l="l"/>
              <a:pathLst>
                <a:path h="483727" w="437634">
                  <a:moveTo>
                    <a:pt x="0" y="0"/>
                  </a:moveTo>
                  <a:lnTo>
                    <a:pt x="437634" y="0"/>
                  </a:lnTo>
                  <a:lnTo>
                    <a:pt x="437634" y="483726"/>
                  </a:lnTo>
                  <a:lnTo>
                    <a:pt x="0" y="483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-31154" t="0" r="-982336" b="-11728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720286" y="6772915"/>
            <a:ext cx="852628" cy="636289"/>
          </a:xfrm>
          <a:custGeom>
            <a:avLst/>
            <a:gdLst/>
            <a:ahLst/>
            <a:cxnLst/>
            <a:rect r="r" b="b" t="t" l="l"/>
            <a:pathLst>
              <a:path h="636289" w="852628">
                <a:moveTo>
                  <a:pt x="0" y="0"/>
                </a:moveTo>
                <a:lnTo>
                  <a:pt x="852627" y="0"/>
                </a:lnTo>
                <a:lnTo>
                  <a:pt x="852627" y="636290"/>
                </a:lnTo>
                <a:lnTo>
                  <a:pt x="0" y="63629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46535" y="1311825"/>
            <a:ext cx="11268548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PREMS | OBSTÁCULOS À SUA IMPLEMENTAÇÃO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46436" y="4236023"/>
            <a:ext cx="4194862" cy="75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ificuldade em obter resultados através de 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plataformas externas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93774" y="4236023"/>
            <a:ext cx="4300453" cy="75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alta de integração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dos PREMs no fluxo de trabalho da instituição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049168" y="4236023"/>
            <a:ext cx="4194862" cy="11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nstituições 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políticas organizacionais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 não alinhadas com os objetivos de implementação dos PREMs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43969" y="7689638"/>
            <a:ext cx="4194862" cy="75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isparidade das respostas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de utentes com experiências semelhantes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93774" y="7689638"/>
            <a:ext cx="4300453" cy="75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reocupações com questões de 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privacidade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49168" y="7689638"/>
            <a:ext cx="4194862" cy="1158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alta de profissionais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que efetuem a </a:t>
            </a:r>
            <a:r>
              <a:rPr lang="en-US" b="true" sz="17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recolha, tratamento e análise dos resultados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70380" y="2115070"/>
            <a:ext cx="5989602" cy="0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6198" y="5442654"/>
            <a:ext cx="8433102" cy="4111137"/>
          </a:xfrm>
          <a:custGeom>
            <a:avLst/>
            <a:gdLst/>
            <a:ahLst/>
            <a:cxnLst/>
            <a:rect r="r" b="b" t="t" l="l"/>
            <a:pathLst>
              <a:path h="4111137" w="8433102">
                <a:moveTo>
                  <a:pt x="0" y="0"/>
                </a:moveTo>
                <a:lnTo>
                  <a:pt x="8433102" y="0"/>
                </a:lnTo>
                <a:lnTo>
                  <a:pt x="8433102" y="4111138"/>
                </a:lnTo>
                <a:lnTo>
                  <a:pt x="0" y="4111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6535" y="1311825"/>
            <a:ext cx="641344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PREMS | EXEMPLOS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5676" y="2485092"/>
            <a:ext cx="1023491" cy="41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1996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HCAHPS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55676" y="3297222"/>
            <a:ext cx="5463258" cy="6758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Padrão de PREMs implementado nos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Estados Unidos da América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desde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2006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Ajudaram a provar que dados obtidos através dos utentes têm tanta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validade 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importância 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para a</a:t>
            </a:r>
          </a:p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melhoria contínua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como aqueles obtidos por meio dos profissionais de saúde e meios hospitalares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 partir de 2008, passaram a ser um fator determinante na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alocação de apoios monetários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às instituições de saúde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Modos de envio: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6" i="true">
                <a:solidFill>
                  <a:srgbClr val="54545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email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contacto telefónico, </a:t>
            </a:r>
            <a:r>
              <a:rPr lang="en-US" sz="1796" i="true">
                <a:solidFill>
                  <a:srgbClr val="54545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email 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com acompanhamento telefónico e unidades de resposta audível (URA)</a:t>
            </a:r>
          </a:p>
          <a:p>
            <a:pPr algn="l">
              <a:lnSpc>
                <a:spcPts val="316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559116" y="3593499"/>
            <a:ext cx="2305224" cy="1157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4926" indent="-142463" lvl="1">
              <a:lnSpc>
                <a:spcPts val="2322"/>
              </a:lnSpc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Cuidados de Enfermagem</a:t>
            </a:r>
          </a:p>
          <a:p>
            <a:pPr algn="l" marL="284926" indent="-142463" lvl="1">
              <a:lnSpc>
                <a:spcPts val="2322"/>
              </a:lnSpc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Cuidados Médicos</a:t>
            </a:r>
          </a:p>
          <a:p>
            <a:pPr algn="l" marL="284926" indent="-142463" lvl="1">
              <a:lnSpc>
                <a:spcPts val="2322"/>
              </a:lnSpc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Ambiente Hospitalar</a:t>
            </a:r>
          </a:p>
          <a:p>
            <a:pPr algn="l" marL="284926" indent="-142463" lvl="1">
              <a:lnSpc>
                <a:spcPts val="2322"/>
              </a:lnSpc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Cuidados Hospitalares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14506" y="3752549"/>
            <a:ext cx="2086719" cy="839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4926" indent="-142463" lvl="1">
              <a:lnSpc>
                <a:spcPts val="2322"/>
              </a:lnSpc>
              <a:spcBef>
                <a:spcPct val="0"/>
              </a:spcBef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Alta</a:t>
            </a:r>
          </a:p>
          <a:p>
            <a:pPr algn="l" marL="284926" indent="-142463" lvl="1">
              <a:lnSpc>
                <a:spcPts val="2322"/>
              </a:lnSpc>
              <a:spcBef>
                <a:spcPct val="0"/>
              </a:spcBef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Classificação Geral</a:t>
            </a:r>
          </a:p>
          <a:p>
            <a:pPr algn="l" marL="284926" indent="-142463" lvl="1">
              <a:lnSpc>
                <a:spcPts val="2322"/>
              </a:lnSpc>
              <a:spcBef>
                <a:spcPct val="0"/>
              </a:spcBef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Informações do Utente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212051" y="3125771"/>
            <a:ext cx="1975098" cy="33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6"/>
              </a:lnSpc>
              <a:spcBef>
                <a:spcPct val="0"/>
              </a:spcBef>
            </a:pPr>
            <a:r>
              <a:rPr lang="en-US" sz="16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Áreas de avaliação: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905367" y="3015950"/>
            <a:ext cx="6274764" cy="2064755"/>
            <a:chOff x="0" y="0"/>
            <a:chExt cx="1652613" cy="5438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52613" cy="543804"/>
            </a:xfrm>
            <a:custGeom>
              <a:avLst/>
              <a:gdLst/>
              <a:ahLst/>
              <a:cxnLst/>
              <a:rect r="r" b="b" t="t" l="l"/>
              <a:pathLst>
                <a:path h="543804" w="1652613">
                  <a:moveTo>
                    <a:pt x="0" y="0"/>
                  </a:moveTo>
                  <a:lnTo>
                    <a:pt x="1652613" y="0"/>
                  </a:lnTo>
                  <a:lnTo>
                    <a:pt x="1652613" y="543804"/>
                  </a:lnTo>
                  <a:lnTo>
                    <a:pt x="0" y="5438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16B03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1652613" cy="648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503443" y="9269843"/>
            <a:ext cx="7392315" cy="183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8"/>
              </a:lnSpc>
              <a:spcBef>
                <a:spcPct val="0"/>
              </a:spcBef>
            </a:pPr>
            <a:r>
              <a:rPr lang="en-US" sz="896">
                <a:solidFill>
                  <a:srgbClr val="9EA3AE"/>
                </a:solidFill>
                <a:latin typeface="Open Sans"/>
                <a:ea typeface="Open Sans"/>
                <a:cs typeface="Open Sans"/>
                <a:sym typeface="Open Sans"/>
              </a:rPr>
              <a:t>Figura 1 - Natureza das questões do formulário HCAHPS.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24547" y="2908117"/>
            <a:ext cx="3036749" cy="16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2"/>
              </a:lnSpc>
              <a:spcBef>
                <a:spcPct val="0"/>
              </a:spcBef>
            </a:pPr>
            <a:r>
              <a:rPr lang="en-US" sz="796" i="true">
                <a:solidFill>
                  <a:srgbClr val="54545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Hospital Consumer Assessment of Healthcare Providers and Systems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70380" y="2115070"/>
            <a:ext cx="5989602" cy="0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017531" y="3051914"/>
            <a:ext cx="6274764" cy="1760309"/>
            <a:chOff x="0" y="0"/>
            <a:chExt cx="1652613" cy="4636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52613" cy="463621"/>
            </a:xfrm>
            <a:custGeom>
              <a:avLst/>
              <a:gdLst/>
              <a:ahLst/>
              <a:cxnLst/>
              <a:rect r="r" b="b" t="t" l="l"/>
              <a:pathLst>
                <a:path h="463621" w="1652613">
                  <a:moveTo>
                    <a:pt x="0" y="0"/>
                  </a:moveTo>
                  <a:lnTo>
                    <a:pt x="1652613" y="0"/>
                  </a:lnTo>
                  <a:lnTo>
                    <a:pt x="1652613" y="463621"/>
                  </a:lnTo>
                  <a:lnTo>
                    <a:pt x="0" y="4636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16B0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1652613" cy="5683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738900" y="3614264"/>
            <a:ext cx="3001119" cy="863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4926" indent="-142463" lvl="1">
              <a:lnSpc>
                <a:spcPts val="2322"/>
              </a:lnSpc>
              <a:buFont typeface="Arial"/>
              <a:buChar char="•"/>
            </a:pPr>
            <a:r>
              <a:rPr lang="en-US" sz="13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Crianças e Jovens</a:t>
            </a:r>
          </a:p>
          <a:p>
            <a:pPr algn="l" marL="284926" indent="-142463" lvl="1">
              <a:lnSpc>
                <a:spcPts val="2322"/>
              </a:lnSpc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Adultos (Internamento)</a:t>
            </a:r>
          </a:p>
          <a:p>
            <a:pPr algn="l" marL="284926" indent="-142463" lvl="1">
              <a:lnSpc>
                <a:spcPts val="2322"/>
              </a:lnSpc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Serviços de Urgência e Emergência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997756" y="3769270"/>
            <a:ext cx="1831408" cy="553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4926" indent="-142463" lvl="1">
              <a:lnSpc>
                <a:spcPts val="2322"/>
              </a:lnSpc>
              <a:spcBef>
                <a:spcPct val="0"/>
              </a:spcBef>
              <a:buFont typeface="Arial"/>
              <a:buChar char="•"/>
            </a:pPr>
            <a:r>
              <a:rPr lang="en-US" sz="1319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Maternidade</a:t>
            </a:r>
          </a:p>
          <a:p>
            <a:pPr algn="l" marL="284926" indent="-142463" lvl="1">
              <a:lnSpc>
                <a:spcPts val="2322"/>
              </a:lnSpc>
              <a:spcBef>
                <a:spcPct val="0"/>
              </a:spcBef>
              <a:buFont typeface="Arial"/>
              <a:buChar char="•"/>
            </a:pPr>
            <a:r>
              <a:rPr lang="en-US" sz="1319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Saúde Mental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35600" y="3161735"/>
            <a:ext cx="1952327" cy="33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6"/>
              </a:lnSpc>
              <a:spcBef>
                <a:spcPct val="0"/>
              </a:spcBef>
            </a:pPr>
            <a:r>
              <a:rPr lang="en-US" sz="16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Serviços Avaliados</a:t>
            </a:r>
            <a:r>
              <a:rPr lang="en-US" sz="16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996831" y="5105400"/>
            <a:ext cx="8316164" cy="4198141"/>
          </a:xfrm>
          <a:custGeom>
            <a:avLst/>
            <a:gdLst/>
            <a:ahLst/>
            <a:cxnLst/>
            <a:rect r="r" b="b" t="t" l="l"/>
            <a:pathLst>
              <a:path h="4198141" w="8316164">
                <a:moveTo>
                  <a:pt x="0" y="0"/>
                </a:moveTo>
                <a:lnTo>
                  <a:pt x="8316164" y="0"/>
                </a:lnTo>
                <a:lnTo>
                  <a:pt x="8316164" y="4198141"/>
                </a:lnTo>
                <a:lnTo>
                  <a:pt x="0" y="4198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25" t="-12090" r="-3863" b="-12703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6535" y="1311825"/>
            <a:ext cx="641344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PREMS | EXEMPLOS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67841" y="3333186"/>
            <a:ext cx="5351094" cy="635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Padrão de PREMs implementado na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Inglaterra 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desde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2001/2002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Utilizados, fundamentalmente, para finalidades de </a:t>
            </a:r>
            <a:r>
              <a:rPr lang="en-US" sz="1796" i="true" b="true">
                <a:solidFill>
                  <a:srgbClr val="545454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benchmarking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São recolhidos de acordo com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periodicidades específicas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carecendo da funcionalidade de análise contínua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Contêm entre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50 a 90 questões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podendo ser considerados extensos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Modos de envio: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96" i="true">
                <a:solidFill>
                  <a:srgbClr val="54545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email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contacto telefónico, em papel</a:t>
            </a:r>
          </a:p>
          <a:p>
            <a:pPr algn="l">
              <a:lnSpc>
                <a:spcPts val="316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458755" y="9255916"/>
            <a:ext cx="7392315" cy="183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8"/>
              </a:lnSpc>
              <a:spcBef>
                <a:spcPct val="0"/>
              </a:spcBef>
            </a:pPr>
            <a:r>
              <a:rPr lang="en-US" sz="896">
                <a:solidFill>
                  <a:srgbClr val="9EA3AE"/>
                </a:solidFill>
                <a:latin typeface="Open Sans"/>
                <a:ea typeface="Open Sans"/>
                <a:cs typeface="Open Sans"/>
                <a:sym typeface="Open Sans"/>
              </a:rPr>
              <a:t>Figura 2 - Áreas de avaliação dos NPS.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67841" y="2514145"/>
            <a:ext cx="505123" cy="41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1996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24547" y="2908117"/>
            <a:ext cx="1044047" cy="16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2"/>
              </a:lnSpc>
              <a:spcBef>
                <a:spcPct val="0"/>
              </a:spcBef>
            </a:pPr>
            <a:r>
              <a:rPr lang="en-US" sz="796" i="true">
                <a:solidFill>
                  <a:srgbClr val="54545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National Patient Survey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7344" y="3370000"/>
            <a:ext cx="9593312" cy="75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”Capacidade de sistemas independentes de trocarem informações</a:t>
            </a:r>
          </a:p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relevantes e instigarem ações entre si, com a finalidade de alcançarem benefícios mútuos”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216313" y="3138134"/>
            <a:ext cx="11855373" cy="1307498"/>
            <a:chOff x="0" y="0"/>
            <a:chExt cx="3122403" cy="3443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22403" cy="344362"/>
            </a:xfrm>
            <a:custGeom>
              <a:avLst/>
              <a:gdLst/>
              <a:ahLst/>
              <a:cxnLst/>
              <a:rect r="r" b="b" t="t" l="l"/>
              <a:pathLst>
                <a:path h="344362" w="3122403">
                  <a:moveTo>
                    <a:pt x="0" y="0"/>
                  </a:moveTo>
                  <a:lnTo>
                    <a:pt x="3122403" y="0"/>
                  </a:lnTo>
                  <a:lnTo>
                    <a:pt x="3122403" y="344362"/>
                  </a:lnTo>
                  <a:lnTo>
                    <a:pt x="0" y="3443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16B0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3122403" cy="4491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526983" y="5923394"/>
            <a:ext cx="5234033" cy="3012761"/>
          </a:xfrm>
          <a:custGeom>
            <a:avLst/>
            <a:gdLst/>
            <a:ahLst/>
            <a:cxnLst/>
            <a:rect r="r" b="b" t="t" l="l"/>
            <a:pathLst>
              <a:path h="3012761" w="5234033">
                <a:moveTo>
                  <a:pt x="0" y="0"/>
                </a:moveTo>
                <a:lnTo>
                  <a:pt x="5234034" y="0"/>
                </a:lnTo>
                <a:lnTo>
                  <a:pt x="5234034" y="3012761"/>
                </a:lnTo>
                <a:lnTo>
                  <a:pt x="0" y="30127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256" t="-20801" r="-23783" b="-686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40124" y="1311825"/>
            <a:ext cx="708020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INTEROPERABILIDADE | DEFINIÇÃO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52819" y="2678094"/>
            <a:ext cx="1176040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DEFINIÇÃO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50726" y="4458992"/>
            <a:ext cx="1979861" cy="324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0"/>
              </a:lnSpc>
              <a:spcBef>
                <a:spcPct val="0"/>
              </a:spcBef>
            </a:pPr>
            <a:r>
              <a:rPr lang="en-US" sz="1596">
                <a:solidFill>
                  <a:srgbClr val="9EA3AE"/>
                </a:solidFill>
                <a:latin typeface="Open Sans"/>
                <a:ea typeface="Open Sans"/>
                <a:cs typeface="Open Sans"/>
                <a:sym typeface="Open Sans"/>
              </a:rPr>
              <a:t>De acordo com </a:t>
            </a:r>
            <a:r>
              <a:rPr lang="en-US" sz="1596">
                <a:solidFill>
                  <a:srgbClr val="9EA3AE"/>
                </a:solidFill>
                <a:latin typeface="Open Sans"/>
                <a:ea typeface="Open Sans"/>
                <a:cs typeface="Open Sans"/>
                <a:sym typeface="Open Sans"/>
              </a:rPr>
              <a:t>a ISO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72077" y="5360032"/>
            <a:ext cx="3452961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NÍVEIS DE INTEROPERABILIDADE</a:t>
            </a:r>
          </a:p>
        </p:txBody>
      </p:sp>
      <p:sp>
        <p:nvSpPr>
          <p:cNvPr name="AutoShape 12" id="12"/>
          <p:cNvSpPr/>
          <p:nvPr/>
        </p:nvSpPr>
        <p:spPr>
          <a:xfrm>
            <a:off x="923925" y="2115070"/>
            <a:ext cx="9134546" cy="432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5528881" y="9075147"/>
            <a:ext cx="7392315" cy="183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8"/>
              </a:lnSpc>
              <a:spcBef>
                <a:spcPct val="0"/>
              </a:spcBef>
            </a:pPr>
            <a:r>
              <a:rPr lang="en-US" sz="896">
                <a:solidFill>
                  <a:srgbClr val="9EA3AE"/>
                </a:solidFill>
                <a:latin typeface="Open Sans"/>
                <a:ea typeface="Open Sans"/>
                <a:cs typeface="Open Sans"/>
                <a:sym typeface="Open Sans"/>
              </a:rPr>
              <a:t>Figura 3 - Níveis de interoperabilidade.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23925" y="2115070"/>
            <a:ext cx="9134546" cy="432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643729" y="3783263"/>
            <a:ext cx="8615571" cy="2037485"/>
            <a:chOff x="0" y="0"/>
            <a:chExt cx="2269122" cy="53662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69122" cy="536622"/>
            </a:xfrm>
            <a:custGeom>
              <a:avLst/>
              <a:gdLst/>
              <a:ahLst/>
              <a:cxnLst/>
              <a:rect r="r" b="b" t="t" l="l"/>
              <a:pathLst>
                <a:path h="536622" w="2269122">
                  <a:moveTo>
                    <a:pt x="0" y="0"/>
                  </a:moveTo>
                  <a:lnTo>
                    <a:pt x="2269122" y="0"/>
                  </a:lnTo>
                  <a:lnTo>
                    <a:pt x="2269122" y="536622"/>
                  </a:lnTo>
                  <a:lnTo>
                    <a:pt x="0" y="5366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16B0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2269122" cy="641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40124" y="1311825"/>
            <a:ext cx="674608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INTEROPERABILIDADE | PADRÕES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8723" y="2485092"/>
            <a:ext cx="857399" cy="41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1996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HL7 V2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55676" y="3297222"/>
            <a:ext cx="5463258" cy="635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Protocolo de troca de dados eletrónicos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em ambientes de prestação 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de cuidados de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saúde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implementado a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nível aplicacional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Unidade atómica dos dados transferidos: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Mensagem HL7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As mensagens HL7 são enviadas em resposta a um evento desencadeador, </a:t>
            </a:r>
            <a:r>
              <a:rPr lang="en-US" sz="1796" i="true" b="true">
                <a:solidFill>
                  <a:srgbClr val="545454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Trigger Event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Tipos de mensagens HL7 mais comuns:</a:t>
            </a:r>
          </a:p>
          <a:p>
            <a:pPr algn="l" marL="387917" indent="-193959" lvl="1">
              <a:lnSpc>
                <a:spcPts val="3162"/>
              </a:lnSpc>
              <a:buFont typeface="Arial"/>
              <a:buChar char="•"/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ADT</a:t>
            </a:r>
          </a:p>
          <a:p>
            <a:pPr algn="l" marL="387917" indent="-193959" lvl="1">
              <a:lnSpc>
                <a:spcPts val="3162"/>
              </a:lnSpc>
              <a:buFont typeface="Arial"/>
              <a:buChar char="•"/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SIU</a:t>
            </a:r>
          </a:p>
          <a:p>
            <a:pPr algn="l" marL="387917" indent="-193959" lvl="1">
              <a:lnSpc>
                <a:spcPts val="3162"/>
              </a:lnSpc>
              <a:buFont typeface="Arial"/>
              <a:buChar char="•"/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ORU</a:t>
            </a:r>
          </a:p>
          <a:p>
            <a:pPr algn="l" marL="387917" indent="-193959" lvl="1">
              <a:lnSpc>
                <a:spcPts val="3162"/>
              </a:lnSpc>
              <a:buFont typeface="Arial"/>
              <a:buChar char="•"/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DFT</a:t>
            </a:r>
          </a:p>
          <a:p>
            <a:pPr algn="l">
              <a:lnSpc>
                <a:spcPts val="316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424547" y="2908117"/>
            <a:ext cx="1987564" cy="16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2"/>
              </a:lnSpc>
              <a:spcBef>
                <a:spcPct val="0"/>
              </a:spcBef>
            </a:pPr>
            <a:r>
              <a:rPr lang="en-US" sz="796" i="true">
                <a:solidFill>
                  <a:srgbClr val="54545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Health Level </a:t>
            </a:r>
            <a:r>
              <a:rPr lang="en-US" sz="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7 </a:t>
            </a:r>
            <a:r>
              <a:rPr lang="en-US" sz="796" i="true">
                <a:solidFill>
                  <a:srgbClr val="54545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Messaging Standard </a:t>
            </a:r>
            <a:r>
              <a:rPr lang="en-US" sz="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Versão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24681" y="6758511"/>
            <a:ext cx="9038858" cy="23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6"/>
              </a:lnSpc>
              <a:spcBef>
                <a:spcPct val="0"/>
              </a:spcBef>
            </a:pPr>
            <a:r>
              <a:rPr lang="en-US" b="true" sz="11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MSH</a:t>
            </a:r>
            <a:r>
              <a:rPr lang="en-US" sz="11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|^~\&amp;|EPIC|EPIC|||20160502162033||</a:t>
            </a:r>
            <a:r>
              <a:rPr lang="en-US" sz="11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SIU^S12</a:t>
            </a:r>
            <a:r>
              <a:rPr lang="en-US" sz="11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|538|D|2.3|| SCH|01928374|57483920|||||||1|hr|1^^^20160515133000|||||||||1173^MATTHEWS^JAMES^A|||||BOOKED </a:t>
            </a:r>
            <a:r>
              <a:rPr lang="en-US" b="true" sz="11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PID</a:t>
            </a:r>
            <a:r>
              <a:rPr lang="en-US" sz="11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|1||30745109^^^^EPI||FREDERICKS^JANE^I^^MRS.^||19730501|F||Cauc|421 N. BAKER ST^^MADISON^WI^53513^US^^^DN|DN|(608)555-6789|(608)555-4321||S||11396810|321-87-6543||||^^^WI^^ </a:t>
            </a:r>
            <a:r>
              <a:rPr lang="en-US" b="true" sz="11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PV1</a:t>
            </a:r>
            <a:r>
              <a:rPr lang="en-US" sz="11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|||^^^CARE HEALTH SYSTEMS^^^^^||||1173^MATTHEWS^JAMES^A^^^||||||||||||610613||||||||||||||||||||||||||||||||V </a:t>
            </a:r>
            <a:r>
              <a:rPr lang="en-US" b="true" sz="11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DG1</a:t>
            </a:r>
            <a:r>
              <a:rPr lang="en-US" sz="11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||I10|S82^ANKLE FRACTURE^I10|ANKLE FRACTURE|| RGS|1|A|094 AIS|1||73610^X-RAY ANKLE 3+ VW^CPT|20160515134500|15|min|45|min|| </a:t>
            </a:r>
            <a:r>
              <a:rPr lang="en-US" b="true" sz="1196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AIP</a:t>
            </a:r>
            <a:r>
              <a:rPr lang="en-US" sz="11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|1||1069^GOOD^ALLAN^B|RADIOLOGIST||20160515134500|15|min|45|min||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24681" y="3977787"/>
            <a:ext cx="8253667" cy="1581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6"/>
              </a:lnSpc>
              <a:spcBef>
                <a:spcPct val="0"/>
              </a:spcBef>
            </a:pPr>
            <a:r>
              <a:rPr lang="en-US" b="true" sz="1196" strike="noStrike" u="non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MSH</a:t>
            </a:r>
            <a:r>
              <a:rPr lang="en-US" sz="1196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|^~\&amp;|EPICADT|DH|LABADT|DH|201301011226||</a:t>
            </a:r>
            <a:r>
              <a:rPr lang="en-US" sz="1196" strike="noStrike" u="none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ADT^A01</a:t>
            </a:r>
            <a:r>
              <a:rPr lang="en-US" sz="1196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|HL7MSG00001|P|2.3| </a:t>
            </a:r>
            <a:r>
              <a:rPr lang="en-US" b="true" sz="1196" strike="noStrike" u="non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EVN</a:t>
            </a:r>
            <a:r>
              <a:rPr lang="en-US" sz="1196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|A01|201301011223|| </a:t>
            </a:r>
          </a:p>
          <a:p>
            <a:pPr algn="l" marL="0" indent="0" lvl="0">
              <a:lnSpc>
                <a:spcPts val="2106"/>
              </a:lnSpc>
              <a:spcBef>
                <a:spcPct val="0"/>
              </a:spcBef>
            </a:pPr>
            <a:r>
              <a:rPr lang="en-US" b="true" sz="1196" strike="noStrike" u="non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PID</a:t>
            </a:r>
            <a:r>
              <a:rPr lang="en-US" sz="1196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|||MRN12345^5^M11||APPLESEED^JOHN^A^III||19710101|M||C|1 CATALYZE STREET^^MADISON^WI^53005-1020|GL|(414)379-1212|(414)271- 3434||S||MRN12345001^2^M10|123456789|987654^NC| </a:t>
            </a:r>
          </a:p>
          <a:p>
            <a:pPr algn="l" marL="0" indent="0" lvl="0">
              <a:lnSpc>
                <a:spcPts val="2106"/>
              </a:lnSpc>
              <a:spcBef>
                <a:spcPct val="0"/>
              </a:spcBef>
            </a:pPr>
            <a:r>
              <a:rPr lang="en-US" b="true" sz="1196" strike="noStrike" u="non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NK1</a:t>
            </a:r>
            <a:r>
              <a:rPr lang="en-US" sz="1196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|1|APPLESEED^BARBARA^J|WIFE||||||NK^NEXT OF KIN </a:t>
            </a:r>
          </a:p>
          <a:p>
            <a:pPr algn="l" marL="0" indent="0" lvl="0">
              <a:lnSpc>
                <a:spcPts val="2106"/>
              </a:lnSpc>
              <a:spcBef>
                <a:spcPct val="0"/>
              </a:spcBef>
            </a:pPr>
            <a:r>
              <a:rPr lang="en-US" b="true" sz="1196" strike="noStrike" u="non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PV1</a:t>
            </a:r>
            <a:r>
              <a:rPr lang="en-US" sz="1196" strike="noStrike" u="none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|1|I|2000^2012^01||||004777^GOOD^SIDNEY^J.|||SUR||||ADM|A0|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643729" y="6568333"/>
            <a:ext cx="8615571" cy="2828893"/>
            <a:chOff x="0" y="0"/>
            <a:chExt cx="2269122" cy="7450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69122" cy="745058"/>
            </a:xfrm>
            <a:custGeom>
              <a:avLst/>
              <a:gdLst/>
              <a:ahLst/>
              <a:cxnLst/>
              <a:rect r="r" b="b" t="t" l="l"/>
              <a:pathLst>
                <a:path h="745058" w="2269122">
                  <a:moveTo>
                    <a:pt x="0" y="0"/>
                  </a:moveTo>
                  <a:lnTo>
                    <a:pt x="2269122" y="0"/>
                  </a:lnTo>
                  <a:lnTo>
                    <a:pt x="2269122" y="745058"/>
                  </a:lnTo>
                  <a:lnTo>
                    <a:pt x="0" y="7450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16B03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2269122" cy="849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209733" y="3297222"/>
            <a:ext cx="3205907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EXEMPLO DE MENSAGEM ADT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50735" y="6106498"/>
            <a:ext cx="3123902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EXEMPLO DE MENSAGEM SIU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29165" y="688425"/>
            <a:ext cx="1430135" cy="680549"/>
          </a:xfrm>
          <a:custGeom>
            <a:avLst/>
            <a:gdLst/>
            <a:ahLst/>
            <a:cxnLst/>
            <a:rect r="r" b="b" t="t" l="l"/>
            <a:pathLst>
              <a:path h="680549" w="1430135">
                <a:moveTo>
                  <a:pt x="0" y="0"/>
                </a:moveTo>
                <a:lnTo>
                  <a:pt x="1430135" y="0"/>
                </a:lnTo>
                <a:lnTo>
                  <a:pt x="1430135" y="680550"/>
                </a:lnTo>
                <a:lnTo>
                  <a:pt x="0" y="680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37" t="0" r="-18957" b="-9579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923925" y="2115070"/>
            <a:ext cx="9134546" cy="432"/>
          </a:xfrm>
          <a:prstGeom prst="line">
            <a:avLst/>
          </a:prstGeom>
          <a:ln cap="flat" w="38100">
            <a:solidFill>
              <a:srgbClr val="E16B0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337402" y="3131802"/>
            <a:ext cx="2999082" cy="6855045"/>
          </a:xfrm>
          <a:custGeom>
            <a:avLst/>
            <a:gdLst/>
            <a:ahLst/>
            <a:cxnLst/>
            <a:rect r="r" b="b" t="t" l="l"/>
            <a:pathLst>
              <a:path h="6855045" w="2999082">
                <a:moveTo>
                  <a:pt x="0" y="0"/>
                </a:moveTo>
                <a:lnTo>
                  <a:pt x="2999082" y="0"/>
                </a:lnTo>
                <a:lnTo>
                  <a:pt x="2999082" y="6855045"/>
                </a:lnTo>
                <a:lnTo>
                  <a:pt x="0" y="68550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40124" y="1311825"/>
            <a:ext cx="6746081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INTEROPERABILIDADE | PADRÕES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55676" y="2496379"/>
            <a:ext cx="1132433" cy="410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4"/>
              </a:lnSpc>
              <a:spcBef>
                <a:spcPct val="0"/>
              </a:spcBef>
            </a:pPr>
            <a:r>
              <a:rPr lang="en-US" b="true" sz="1996">
                <a:solidFill>
                  <a:srgbClr val="E16B0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HL7 FHIR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55676" y="3297222"/>
            <a:ext cx="5463258" cy="515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Padrão 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para facilitar a troca de informação entre instituições, sistemas e aplicações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Divide-se em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componentes modelares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especificações 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para efetuar a transmissão e manipulação de “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recursos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”.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Os recursos estão organizados em ficheiros XML ou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JSON</a:t>
            </a:r>
          </a:p>
          <a:p>
            <a:pPr algn="l">
              <a:lnSpc>
                <a:spcPts val="3162"/>
              </a:lnSpc>
            </a:pPr>
          </a:p>
          <a:p>
            <a:pPr algn="l">
              <a:lnSpc>
                <a:spcPts val="3162"/>
              </a:lnSpc>
            </a:pP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Moderno 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1796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flexível</a:t>
            </a:r>
            <a:r>
              <a:rPr lang="en-US" sz="1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, mas não se encontra implementado numa escala tão vasta como o HL7 V2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24547" y="2908117"/>
            <a:ext cx="2087568" cy="16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2"/>
              </a:lnSpc>
              <a:spcBef>
                <a:spcPct val="0"/>
              </a:spcBef>
            </a:pPr>
            <a:r>
              <a:rPr lang="en-US" sz="79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HL7 </a:t>
            </a:r>
            <a:r>
              <a:rPr lang="en-US" sz="796" i="true">
                <a:solidFill>
                  <a:srgbClr val="545454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Fast Healthcare Interoperability Resources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58471" y="2673025"/>
            <a:ext cx="5556945" cy="357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2"/>
              </a:lnSpc>
              <a:spcBef>
                <a:spcPct val="0"/>
              </a:spcBef>
            </a:pPr>
            <a:r>
              <a:rPr lang="en-US" sz="1796">
                <a:solidFill>
                  <a:srgbClr val="E16B03"/>
                </a:solidFill>
                <a:latin typeface="Open Sans"/>
                <a:ea typeface="Open Sans"/>
                <a:cs typeface="Open Sans"/>
                <a:sym typeface="Open Sans"/>
              </a:rPr>
              <a:t>ESTRUTURA DO RECURSO </a:t>
            </a:r>
            <a:r>
              <a:rPr lang="en-US" sz="1796" i="true">
                <a:solidFill>
                  <a:srgbClr val="E16B03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QUESTIONNAIRE RESPONSE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468304" y="4371032"/>
            <a:ext cx="823757" cy="184758"/>
            <a:chOff x="0" y="0"/>
            <a:chExt cx="216957" cy="486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6957" cy="48661"/>
            </a:xfrm>
            <a:custGeom>
              <a:avLst/>
              <a:gdLst/>
              <a:ahLst/>
              <a:cxnLst/>
              <a:rect r="r" b="b" t="t" l="l"/>
              <a:pathLst>
                <a:path h="48661" w="216957">
                  <a:moveTo>
                    <a:pt x="0" y="0"/>
                  </a:moveTo>
                  <a:lnTo>
                    <a:pt x="216957" y="0"/>
                  </a:lnTo>
                  <a:lnTo>
                    <a:pt x="216957" y="48661"/>
                  </a:lnTo>
                  <a:lnTo>
                    <a:pt x="0" y="486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16B03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216957" cy="153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468304" y="4902736"/>
            <a:ext cx="823757" cy="184758"/>
            <a:chOff x="0" y="0"/>
            <a:chExt cx="216957" cy="486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6957" cy="48661"/>
            </a:xfrm>
            <a:custGeom>
              <a:avLst/>
              <a:gdLst/>
              <a:ahLst/>
              <a:cxnLst/>
              <a:rect r="r" b="b" t="t" l="l"/>
              <a:pathLst>
                <a:path h="48661" w="216957">
                  <a:moveTo>
                    <a:pt x="0" y="0"/>
                  </a:moveTo>
                  <a:lnTo>
                    <a:pt x="216957" y="0"/>
                  </a:lnTo>
                  <a:lnTo>
                    <a:pt x="216957" y="48661"/>
                  </a:lnTo>
                  <a:lnTo>
                    <a:pt x="0" y="486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16B03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216957" cy="153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468304" y="7262539"/>
            <a:ext cx="823757" cy="184758"/>
            <a:chOff x="0" y="0"/>
            <a:chExt cx="216957" cy="4866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6957" cy="48661"/>
            </a:xfrm>
            <a:custGeom>
              <a:avLst/>
              <a:gdLst/>
              <a:ahLst/>
              <a:cxnLst/>
              <a:rect r="r" b="b" t="t" l="l"/>
              <a:pathLst>
                <a:path h="48661" w="216957">
                  <a:moveTo>
                    <a:pt x="0" y="0"/>
                  </a:moveTo>
                  <a:lnTo>
                    <a:pt x="216957" y="0"/>
                  </a:lnTo>
                  <a:lnTo>
                    <a:pt x="216957" y="48661"/>
                  </a:lnTo>
                  <a:lnTo>
                    <a:pt x="0" y="486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E16B03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216957" cy="153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9140785" y="9986847"/>
            <a:ext cx="7392315" cy="183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8"/>
              </a:lnSpc>
              <a:spcBef>
                <a:spcPct val="0"/>
              </a:spcBef>
            </a:pPr>
            <a:r>
              <a:rPr lang="en-US" sz="896">
                <a:solidFill>
                  <a:srgbClr val="9EA3AE"/>
                </a:solidFill>
                <a:latin typeface="Open Sans"/>
                <a:ea typeface="Open Sans"/>
                <a:cs typeface="Open Sans"/>
                <a:sym typeface="Open Sans"/>
              </a:rPr>
              <a:t>Figura 4- Estrutura do Recurso </a:t>
            </a:r>
            <a:r>
              <a:rPr lang="en-US" sz="896" i="true">
                <a:solidFill>
                  <a:srgbClr val="9EA3AE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QuestionnaireResponse</a:t>
            </a:r>
            <a:r>
              <a:rPr lang="en-US" sz="896">
                <a:solidFill>
                  <a:srgbClr val="9EA3AE"/>
                </a:solidFill>
                <a:latin typeface="Open Sans"/>
                <a:ea typeface="Open Sans"/>
                <a:cs typeface="Open Sans"/>
                <a:sym typeface="Open Sans"/>
              </a:rPr>
              <a:t> do HL7 FHIR.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DAGcMFx9MC8</dc:identifier>
  <dcterms:modified xsi:type="dcterms:W3CDTF">2011-08-01T06:04:30Z</dcterms:modified>
  <cp:revision>1</cp:revision>
  <dc:title>Ferramenta de Gestão Automática de Formulários PREM via Interoperabilidade HL7 em Sistemas Hospitalares</dc:title>
</cp:coreProperties>
</file>