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0D7B-05EC-1B45-B8D8-392D7CCD515F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1334-7E5A-7141-8A6E-27CA038D4A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ORM Object Relational</a:t>
            </a:r>
            <a:r>
              <a:rPr lang="en-US" baseline="0" dirty="0" smtClean="0"/>
              <a:t> Mapping -&gt; ORM Object RDF Mapping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9297C-2007-F347-817C-EFC0A02563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Annotationen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komplett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Modell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9297C-2007-F347-817C-EFC0A02563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RDF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, Partials –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createObject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erwähnen</a:t>
            </a:r>
            <a:endParaRPr lang="en-US" baseline="0" dirty="0" smtClean="0"/>
          </a:p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9297C-2007-F347-817C-EFC0A02563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criteria constraint </a:t>
            </a:r>
            <a:r>
              <a:rPr lang="en-US" smtClean="0"/>
              <a:t>by constraint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9297C-2007-F347-817C-EFC0A02563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C3CB-2C86-1040-8BC8-53C54E4267C9}" type="datetimeFigureOut">
              <a:rPr lang="de-DE" smtClean="0"/>
              <a:t>11/11/16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1DE4-88E3-0846-AF7C-8EFEC3AD5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Lot of Dissing – </a:t>
            </a:r>
            <a:br>
              <a:rPr lang="en-US" dirty="0" smtClean="0"/>
            </a:br>
            <a:r>
              <a:rPr lang="en-US" dirty="0" smtClean="0"/>
              <a:t>Manu’s PhD Thesis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Emanuel </a:t>
            </a:r>
            <a:r>
              <a:rPr lang="en-US" dirty="0" err="1" smtClean="0"/>
              <a:t>Berndl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Chair for Distributed Information Systems</a:t>
            </a:r>
          </a:p>
          <a:p>
            <a:r>
              <a:rPr lang="en-US" dirty="0" smtClean="0"/>
              <a:t>University of Passau</a:t>
            </a:r>
            <a:endParaRPr lang="en-US" dirty="0"/>
          </a:p>
        </p:txBody>
      </p:sp>
      <p:pic>
        <p:nvPicPr>
          <p:cNvPr id="4" name="Bild 3" descr="UP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9" y="6026737"/>
            <a:ext cx="2356941" cy="626647"/>
          </a:xfrm>
          <a:prstGeom prst="rect">
            <a:avLst/>
          </a:prstGeom>
        </p:spPr>
      </p:pic>
      <p:pic>
        <p:nvPicPr>
          <p:cNvPr id="6" name="Bild 5" descr="anno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29" y="5688665"/>
            <a:ext cx="1006991" cy="985566"/>
          </a:xfrm>
          <a:prstGeom prst="rect">
            <a:avLst/>
          </a:prstGeom>
        </p:spPr>
      </p:pic>
      <p:pic>
        <p:nvPicPr>
          <p:cNvPr id="7" name="Bild 6" descr="mico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4" y="5497692"/>
            <a:ext cx="1997696" cy="11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MICO Approach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171591" y="4391568"/>
            <a:ext cx="3366124" cy="2073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MICO Platform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1315848" y="5126047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9729" y="3572315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6349129" y="2126311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4153498" y="2470597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0" name="Gestreifter Pfeil nach rechts 9"/>
          <p:cNvSpPr/>
          <p:nvPr/>
        </p:nvSpPr>
        <p:spPr>
          <a:xfrm>
            <a:off x="3021862" y="5462682"/>
            <a:ext cx="2019674" cy="31368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estreifter Pfeil nach rechts 10"/>
          <p:cNvSpPr/>
          <p:nvPr/>
        </p:nvSpPr>
        <p:spPr>
          <a:xfrm rot="858204">
            <a:off x="3713283" y="4308165"/>
            <a:ext cx="1378514" cy="31858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treifter Pfeil nach rechts 11"/>
          <p:cNvSpPr/>
          <p:nvPr/>
        </p:nvSpPr>
        <p:spPr>
          <a:xfrm rot="4219575">
            <a:off x="4911193" y="3737559"/>
            <a:ext cx="854157" cy="31424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estreifter Pfeil nach rechts 12"/>
          <p:cNvSpPr/>
          <p:nvPr/>
        </p:nvSpPr>
        <p:spPr>
          <a:xfrm rot="5400000">
            <a:off x="6478897" y="3527474"/>
            <a:ext cx="1230323" cy="31424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7122413" y="5776366"/>
            <a:ext cx="1736614" cy="887495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</a:t>
            </a:r>
            <a:r>
              <a:rPr lang="en-US" dirty="0"/>
              <a:t>b</a:t>
            </a:r>
            <a:r>
              <a:rPr lang="en-US" dirty="0" smtClean="0"/>
              <a:t>ackground for dog video</a:t>
            </a:r>
            <a:endParaRPr lang="en-US" dirty="0"/>
          </a:p>
        </p:txBody>
      </p:sp>
      <p:pic>
        <p:nvPicPr>
          <p:cNvPr id="15" name="Bild 14" descr="pan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2125"/>
            <a:ext cx="1227937" cy="1350731"/>
          </a:xfrm>
          <a:prstGeom prst="rect">
            <a:avLst/>
          </a:prstGeom>
        </p:spPr>
      </p:pic>
      <p:sp>
        <p:nvSpPr>
          <p:cNvPr id="3" name="Rechteckige Legende 2"/>
          <p:cNvSpPr/>
          <p:nvPr/>
        </p:nvSpPr>
        <p:spPr>
          <a:xfrm>
            <a:off x="1660116" y="1369498"/>
            <a:ext cx="2295085" cy="1315941"/>
          </a:xfrm>
          <a:prstGeom prst="wedgeRectCallout">
            <a:avLst>
              <a:gd name="adj1" fmla="val -73833"/>
              <a:gd name="adj2" fmla="val 2587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</a:t>
            </a:r>
            <a:r>
              <a:rPr lang="is-IS" dirty="0" smtClean="0"/>
              <a:t>… what?</a:t>
            </a:r>
            <a:br>
              <a:rPr lang="is-IS" dirty="0" smtClean="0"/>
            </a:br>
            <a:r>
              <a:rPr lang="is-IS" dirty="0" smtClean="0"/>
              <a:t>And who or what is that Spackl you are talking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2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/>
            <a:r>
              <a:rPr lang="en-US" sz="2000" dirty="0" smtClean="0"/>
              <a:t>Programmatic access to reading and writing Web Annotations from and to SPARQL-endpoints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Useable “without” RDF or SPARQL experience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Hibernate-like mapping between RDF objects and Java Objects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Extensible design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Usable with any </a:t>
            </a:r>
            <a:r>
              <a:rPr lang="en-US" sz="2000" dirty="0" smtClean="0">
                <a:solidFill>
                  <a:schemeClr val="accent1"/>
                </a:solidFill>
              </a:rPr>
              <a:t>SPARQL 1.1 endpoint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Apache License 2.0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err="1" smtClean="0">
                <a:sym typeface="Wingdings"/>
              </a:rPr>
              <a:t>github.com</a:t>
            </a:r>
            <a:r>
              <a:rPr lang="en-US" sz="2000" dirty="0">
                <a:sym typeface="Wingdings"/>
              </a:rPr>
              <a:t>/anno4j/</a:t>
            </a:r>
            <a:r>
              <a:rPr lang="en-US" sz="2000" dirty="0" smtClean="0">
                <a:sym typeface="Wingdings"/>
              </a:rPr>
              <a:t>anno4j</a:t>
            </a:r>
          </a:p>
          <a:p>
            <a:pPr marL="502920" indent="-342900">
              <a:buFont typeface="Arial"/>
              <a:buChar char="•"/>
            </a:pPr>
            <a:r>
              <a:rPr lang="en-US" sz="2000" dirty="0" smtClean="0">
                <a:sym typeface="Wingdings"/>
              </a:rPr>
              <a:t>Core library (smaller tweaks implemented): </a:t>
            </a:r>
          </a:p>
          <a:p>
            <a:pPr marL="160020" indent="0"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err="1" smtClean="0">
                <a:sym typeface="Wingdings"/>
              </a:rPr>
              <a:t>OpenRDF</a:t>
            </a:r>
            <a:r>
              <a:rPr lang="en-US" sz="2000" dirty="0" smtClean="0">
                <a:sym typeface="Wingdings"/>
              </a:rPr>
              <a:t> Alibaba</a:t>
            </a:r>
            <a:r>
              <a:rPr lang="en-US" sz="2000" baseline="30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 (former Elmo codebase)</a:t>
            </a:r>
          </a:p>
          <a:p>
            <a:pPr marL="502920" indent="-342900">
              <a:buFont typeface="Arial"/>
              <a:buChar char="•"/>
            </a:pPr>
            <a:r>
              <a:rPr lang="en-US" sz="2000" dirty="0" smtClean="0">
                <a:sym typeface="Wingdings"/>
              </a:rPr>
              <a:t>Features:</a:t>
            </a:r>
            <a:endParaRPr lang="en-US" sz="20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88" y="129140"/>
            <a:ext cx="1423639" cy="1394122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2125322" y="5618869"/>
            <a:ext cx="2589482" cy="556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4849785" y="5618869"/>
            <a:ext cx="2589482" cy="55699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125322" y="4992914"/>
            <a:ext cx="1677466" cy="55699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context</a:t>
            </a:r>
            <a:endParaRPr lang="en-US" dirty="0"/>
          </a:p>
        </p:txBody>
      </p:sp>
      <p:sp>
        <p:nvSpPr>
          <p:cNvPr id="11" name="Abgerundetes Rechteck 10"/>
          <p:cNvSpPr/>
          <p:nvPr/>
        </p:nvSpPr>
        <p:spPr>
          <a:xfrm>
            <a:off x="3937271" y="4992914"/>
            <a:ext cx="1677466" cy="5569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761801" y="4992914"/>
            <a:ext cx="1677466" cy="55699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Extensions/Plugins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8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with the metadata?</a:t>
            </a:r>
            <a:endParaRPr lang="en-US" dirty="0"/>
          </a:p>
          <a:p>
            <a:r>
              <a:rPr lang="en-US" dirty="0" smtClean="0"/>
              <a:t>Why is it totally awesome to have them?</a:t>
            </a:r>
          </a:p>
          <a:p>
            <a:endParaRPr lang="en-US" dirty="0"/>
          </a:p>
          <a:p>
            <a:r>
              <a:rPr lang="en-US" dirty="0" smtClean="0"/>
              <a:t>Initial ideas: Recommenders</a:t>
            </a:r>
          </a:p>
          <a:p>
            <a:pPr lvl="1"/>
            <a:r>
              <a:rPr lang="en-US" dirty="0" smtClean="0"/>
              <a:t>Based on diverse features that can be represented in the metadata model</a:t>
            </a:r>
          </a:p>
          <a:p>
            <a:pPr lvl="1"/>
            <a:r>
              <a:rPr lang="en-US" dirty="0" smtClean="0"/>
              <a:t>Based on “graph structure”</a:t>
            </a:r>
          </a:p>
          <a:p>
            <a:r>
              <a:rPr lang="en-US" dirty="0" smtClean="0"/>
              <a:t>“Step by step” information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1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– Ideas from the awesome PGBBS people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similarity search benchmark datasets and try to use the MMM for that reason</a:t>
            </a:r>
          </a:p>
          <a:p>
            <a:pPr lvl="1"/>
            <a:r>
              <a:rPr lang="en-US" dirty="0" smtClean="0"/>
              <a:t>Results must not be as good, just in the direction, as the focus is not the extraction quality</a:t>
            </a:r>
          </a:p>
          <a:p>
            <a:r>
              <a:rPr lang="en-US" dirty="0" smtClean="0"/>
              <a:t>Konstantin: data present in varying data formats, e.g. financial data</a:t>
            </a:r>
          </a:p>
          <a:p>
            <a:pPr lvl="1"/>
            <a:r>
              <a:rPr lang="en-US" dirty="0" smtClean="0"/>
              <a:t>MMM as possibility to funnel and make the data comparable and </a:t>
            </a:r>
            <a:r>
              <a:rPr lang="en-US" smtClean="0"/>
              <a:t>useable together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– </a:t>
            </a:r>
            <a:r>
              <a:rPr lang="en-US" dirty="0" smtClean="0">
                <a:solidFill>
                  <a:srgbClr val="4F81BD"/>
                </a:solidFill>
              </a:rPr>
              <a:t>Custom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						@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Iri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(http://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www.example.com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/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schema#AnimalBody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				public interface </a:t>
            </a:r>
            <a:r>
              <a:rPr lang="en-US" sz="1600" dirty="0" err="1" smtClean="0">
                <a:latin typeface="Consolas"/>
                <a:cs typeface="Consolas"/>
              </a:rPr>
              <a:t>AnimalBody</a:t>
            </a:r>
            <a:r>
              <a:rPr lang="en-US" sz="1600" dirty="0" smtClean="0">
                <a:latin typeface="Consolas"/>
                <a:cs typeface="Consolas"/>
              </a:rPr>
              <a:t> extends Body {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			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@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Iri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(RDF.VALUE)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			String </a:t>
            </a:r>
            <a:r>
              <a:rPr lang="en-US" sz="1600" dirty="0" err="1" smtClean="0">
                <a:latin typeface="Consolas"/>
                <a:cs typeface="Consolas"/>
              </a:rPr>
              <a:t>getAnimal</a:t>
            </a:r>
            <a:r>
              <a:rPr lang="en-US" sz="1600" dirty="0" smtClean="0">
                <a:latin typeface="Consolas"/>
                <a:cs typeface="Consolas"/>
              </a:rPr>
              <a:t>();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BF1F36"/>
                </a:solidFill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rgbClr val="BF1F36"/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BF1F36"/>
                </a:solidFill>
                <a:latin typeface="Consolas"/>
                <a:cs typeface="Consolas"/>
              </a:rPr>
              <a:t>					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@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Iri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(RDF.VALUE)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			void </a:t>
            </a:r>
            <a:r>
              <a:rPr lang="en-US" sz="1600" dirty="0" err="1" smtClean="0">
                <a:latin typeface="Consolas"/>
                <a:cs typeface="Consolas"/>
              </a:rPr>
              <a:t>setAnimal</a:t>
            </a:r>
            <a:r>
              <a:rPr lang="en-US" sz="1600" dirty="0" smtClean="0">
                <a:latin typeface="Consolas"/>
                <a:cs typeface="Consolas"/>
              </a:rPr>
              <a:t>(String animal);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					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@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Iri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(EX.CONFIDENCE)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			Double </a:t>
            </a:r>
            <a:r>
              <a:rPr lang="en-US" sz="1600" dirty="0" err="1" smtClean="0">
                <a:latin typeface="Consolas"/>
                <a:cs typeface="Consolas"/>
              </a:rPr>
              <a:t>getConfidence</a:t>
            </a:r>
            <a:r>
              <a:rPr lang="en-US" sz="1600" dirty="0" smtClean="0">
                <a:latin typeface="Consolas"/>
                <a:cs typeface="Consolas"/>
              </a:rPr>
              <a:t>();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BF1F36"/>
                </a:solidFill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rgbClr val="BF1F36"/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BF1F36"/>
                </a:solidFill>
                <a:latin typeface="Consolas"/>
                <a:cs typeface="Consolas"/>
              </a:rPr>
              <a:t>					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@</a:t>
            </a:r>
            <a:r>
              <a:rPr lang="en-US" sz="1600" dirty="0" err="1" smtClean="0">
                <a:solidFill>
                  <a:srgbClr val="4F81BD"/>
                </a:solidFill>
                <a:latin typeface="Consolas"/>
                <a:cs typeface="Consolas"/>
              </a:rPr>
              <a:t>Iri</a:t>
            </a:r>
            <a:r>
              <a:rPr lang="en-US" sz="1600" dirty="0" smtClean="0">
                <a:solidFill>
                  <a:srgbClr val="4F81BD"/>
                </a:solidFill>
                <a:latin typeface="Consolas"/>
                <a:cs typeface="Consolas"/>
              </a:rPr>
              <a:t>(EX.CONFIDENCE)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			void </a:t>
            </a:r>
            <a:r>
              <a:rPr lang="en-US" sz="1600" dirty="0" err="1" smtClean="0">
                <a:latin typeface="Consolas"/>
                <a:cs typeface="Consolas"/>
              </a:rPr>
              <a:t>setConfidence</a:t>
            </a:r>
            <a:r>
              <a:rPr lang="en-US" sz="1600" dirty="0" smtClean="0">
                <a:latin typeface="Consolas"/>
                <a:cs typeface="Consolas"/>
              </a:rPr>
              <a:t>(Double confidence);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					} 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600" dirty="0" smtClean="0">
                <a:cs typeface="Consolas"/>
              </a:rPr>
              <a:t>Creating a Java class (with respective example values) leads to the following RDF triples:</a:t>
            </a:r>
          </a:p>
          <a:p>
            <a:pPr marL="11430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 err="1" smtClean="0">
                <a:latin typeface="Consolas"/>
                <a:cs typeface="Consolas"/>
              </a:rPr>
              <a:t>urn:body</a:t>
            </a:r>
            <a:r>
              <a:rPr lang="en-US" sz="1600" dirty="0" smtClean="0">
                <a:latin typeface="Consolas"/>
                <a:cs typeface="Consolas"/>
              </a:rPr>
              <a:t>&gt; a </a:t>
            </a:r>
            <a:r>
              <a:rPr lang="en-US" sz="1600" dirty="0" err="1" smtClean="0">
                <a:latin typeface="Consolas"/>
                <a:cs typeface="Consolas"/>
              </a:rPr>
              <a:t>ex:AnimalBody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11430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rdf:value</a:t>
            </a:r>
            <a:r>
              <a:rPr lang="en-US" sz="1600" dirty="0" smtClean="0">
                <a:latin typeface="Consolas"/>
                <a:cs typeface="Consolas"/>
              </a:rPr>
              <a:t> “panda” ;</a:t>
            </a:r>
          </a:p>
          <a:p>
            <a:pPr marL="11430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ex:confidence</a:t>
            </a:r>
            <a:r>
              <a:rPr lang="en-US" sz="1600" dirty="0" smtClean="0">
                <a:latin typeface="Consolas"/>
                <a:cs typeface="Consolas"/>
              </a:rPr>
              <a:t> 0.95 .</a:t>
            </a: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6" name="Bild 5" descr="bod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0" y="2308793"/>
            <a:ext cx="2930058" cy="20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Persistence – </a:t>
            </a:r>
            <a:br>
              <a:rPr lang="en-US" dirty="0" smtClean="0"/>
            </a:br>
            <a:r>
              <a:rPr lang="en-US" dirty="0" smtClean="0"/>
              <a:t>Anno4j Workflow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// Setup Anno4j instance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Anno4j anno4j = new Anno4j();</a:t>
            </a:r>
          </a:p>
          <a:p>
            <a:pPr marL="114300" indent="0">
              <a:buNone/>
            </a:pPr>
            <a:r>
              <a:rPr lang="en-US" sz="1600" dirty="0">
                <a:latin typeface="Consolas"/>
                <a:cs typeface="Consolas"/>
              </a:rPr>
              <a:t>a</a:t>
            </a:r>
            <a:r>
              <a:rPr lang="en-US" sz="1600" dirty="0" smtClean="0">
                <a:latin typeface="Consolas"/>
                <a:cs typeface="Consolas"/>
              </a:rPr>
              <a:t>nno4j.setRepository(new </a:t>
            </a:r>
            <a:r>
              <a:rPr lang="en-US" sz="1600" dirty="0" err="1" smtClean="0">
                <a:latin typeface="Consolas"/>
                <a:cs typeface="Consolas"/>
              </a:rPr>
              <a:t>SPARQLRepository</a:t>
            </a:r>
            <a:r>
              <a:rPr lang="en-US" sz="1600" dirty="0" smtClean="0">
                <a:latin typeface="Consolas"/>
                <a:cs typeface="Consolas"/>
              </a:rPr>
              <a:t>(“http://</a:t>
            </a:r>
            <a:r>
              <a:rPr lang="en-US" sz="1600" dirty="0" err="1" smtClean="0">
                <a:latin typeface="Consolas"/>
                <a:cs typeface="Consolas"/>
              </a:rPr>
              <a:t>www.mydomain.com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  <a:r>
              <a:rPr lang="en-US" sz="1600" dirty="0" err="1" smtClean="0">
                <a:latin typeface="Consolas"/>
                <a:cs typeface="Consolas"/>
              </a:rPr>
              <a:t>sparql</a:t>
            </a:r>
            <a:r>
              <a:rPr lang="en-US" sz="1600" dirty="0" smtClean="0">
                <a:latin typeface="Consolas"/>
                <a:cs typeface="Consolas"/>
              </a:rPr>
              <a:t>”));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anno4j.setIdGenerator(new </a:t>
            </a:r>
            <a:r>
              <a:rPr lang="en-US" sz="1600" dirty="0" err="1" smtClean="0">
                <a:latin typeface="Consolas"/>
                <a:cs typeface="Consolas"/>
              </a:rPr>
              <a:t>MyIDGenerator</a:t>
            </a:r>
            <a:r>
              <a:rPr lang="en-US" sz="1600" dirty="0" smtClean="0">
                <a:latin typeface="Consolas"/>
                <a:cs typeface="Consolas"/>
              </a:rPr>
              <a:t>());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7F7F7F"/>
                </a:solidFill>
                <a:latin typeface="Consolas"/>
                <a:cs typeface="Consolas"/>
              </a:rPr>
              <a:t>// Create the Annotation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Annotation anno = anno4j.createObject(</a:t>
            </a:r>
            <a:r>
              <a:rPr lang="en-US" sz="1600" dirty="0" err="1" smtClean="0">
                <a:latin typeface="Consolas"/>
                <a:cs typeface="Consolas"/>
              </a:rPr>
              <a:t>Annotation.class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pPr marL="11430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anno.setMotivatedBy</a:t>
            </a:r>
            <a:r>
              <a:rPr lang="en-US" sz="1600" dirty="0" smtClean="0">
                <a:latin typeface="Consolas"/>
                <a:cs typeface="Consolas"/>
              </a:rPr>
              <a:t>( </a:t>
            </a:r>
            <a:r>
              <a:rPr lang="is-IS" sz="1600" dirty="0" smtClean="0">
                <a:latin typeface="Consolas"/>
                <a:cs typeface="Consolas"/>
              </a:rPr>
              <a:t>... 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pPr marL="11430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anno.setSerializedAt</a:t>
            </a:r>
            <a:r>
              <a:rPr lang="en-US" sz="1600" dirty="0" smtClean="0">
                <a:latin typeface="Consolas"/>
                <a:cs typeface="Consolas"/>
              </a:rPr>
              <a:t>( ... 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7F7F7F"/>
                </a:solidFill>
                <a:latin typeface="Consolas"/>
                <a:cs typeface="Consolas"/>
              </a:rPr>
              <a:t>// Create and attach the Body</a:t>
            </a:r>
          </a:p>
          <a:p>
            <a:pPr marL="11430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AnimalBody</a:t>
            </a:r>
            <a:r>
              <a:rPr lang="en-US" sz="1600" dirty="0" smtClean="0">
                <a:latin typeface="Consolas"/>
                <a:cs typeface="Consolas"/>
              </a:rPr>
              <a:t> body = anno4j</a:t>
            </a:r>
          </a:p>
          <a:p>
            <a:pPr marL="11430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  <a:r>
              <a:rPr lang="en-US" sz="1600" dirty="0" err="1" smtClean="0">
                <a:latin typeface="Consolas"/>
                <a:cs typeface="Consolas"/>
              </a:rPr>
              <a:t>createObject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AnimalBody.class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pPr marL="114300" indent="0">
              <a:buNone/>
            </a:pPr>
            <a:r>
              <a:rPr lang="en-US" sz="1600" dirty="0" err="1">
                <a:latin typeface="Consolas"/>
                <a:cs typeface="Consolas"/>
              </a:rPr>
              <a:t>b</a:t>
            </a:r>
            <a:r>
              <a:rPr lang="en-US" sz="1600" dirty="0" err="1" smtClean="0">
                <a:latin typeface="Consolas"/>
                <a:cs typeface="Consolas"/>
              </a:rPr>
              <a:t>ody.setAnimal</a:t>
            </a:r>
            <a:r>
              <a:rPr lang="en-US" sz="1600" dirty="0" smtClean="0">
                <a:latin typeface="Consolas"/>
                <a:cs typeface="Consolas"/>
              </a:rPr>
              <a:t>(“panda”);</a:t>
            </a:r>
          </a:p>
          <a:p>
            <a:pPr marL="114300" indent="0">
              <a:buNone/>
            </a:pPr>
            <a:r>
              <a:rPr lang="en-US" sz="1600" dirty="0" err="1">
                <a:latin typeface="Consolas"/>
                <a:cs typeface="Consolas"/>
              </a:rPr>
              <a:t>b</a:t>
            </a:r>
            <a:r>
              <a:rPr lang="en-US" sz="1600" dirty="0" err="1" smtClean="0">
                <a:latin typeface="Consolas"/>
                <a:cs typeface="Consolas"/>
              </a:rPr>
              <a:t>ody.setConfidence</a:t>
            </a:r>
            <a:r>
              <a:rPr lang="en-US" sz="1600" dirty="0" smtClean="0">
                <a:latin typeface="Consolas"/>
                <a:cs typeface="Consolas"/>
              </a:rPr>
              <a:t>(0.95);</a:t>
            </a:r>
          </a:p>
          <a:p>
            <a:pPr marL="114300" indent="0">
              <a:buNone/>
            </a:pPr>
            <a:r>
              <a:rPr lang="en-US" sz="1600" dirty="0" err="1">
                <a:latin typeface="Consolas"/>
                <a:cs typeface="Consolas"/>
              </a:rPr>
              <a:t>a</a:t>
            </a:r>
            <a:r>
              <a:rPr lang="en-US" sz="1600" dirty="0" err="1" smtClean="0">
                <a:latin typeface="Consolas"/>
                <a:cs typeface="Consolas"/>
              </a:rPr>
              <a:t>nno.setBody</a:t>
            </a:r>
            <a:r>
              <a:rPr lang="en-US" sz="1600" dirty="0" smtClean="0">
                <a:latin typeface="Consolas"/>
                <a:cs typeface="Consolas"/>
              </a:rPr>
              <a:t>(body);</a:t>
            </a:r>
          </a:p>
          <a:p>
            <a:pPr marL="11430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pic>
        <p:nvPicPr>
          <p:cNvPr id="7" name="Bild 6" descr="workfl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70" r="44470"/>
          <a:stretch/>
        </p:blipFill>
        <p:spPr>
          <a:xfrm>
            <a:off x="2642306" y="4167305"/>
            <a:ext cx="5670071" cy="25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/>
            <a:r>
              <a:rPr lang="en-US" dirty="0" smtClean="0"/>
              <a:t>Queries via Anno4j are done using the </a:t>
            </a:r>
            <a:r>
              <a:rPr lang="en-US" dirty="0" smtClean="0">
                <a:solidFill>
                  <a:srgbClr val="4F81BD"/>
                </a:solidFill>
              </a:rPr>
              <a:t>path-based </a:t>
            </a:r>
            <a:r>
              <a:rPr lang="en-US" dirty="0" smtClean="0"/>
              <a:t>query language </a:t>
            </a:r>
            <a:r>
              <a:rPr lang="en-US" dirty="0" smtClean="0">
                <a:solidFill>
                  <a:srgbClr val="4F81BD"/>
                </a:solidFill>
              </a:rPr>
              <a:t>LDPath</a:t>
            </a:r>
            <a:r>
              <a:rPr lang="en-US" baseline="30000" dirty="0" smtClean="0">
                <a:solidFill>
                  <a:srgbClr val="4F81BD"/>
                </a:solidFill>
              </a:rPr>
              <a:t>1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Query for information on an RDF graph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More convenient to non-RDF experts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Transformed to an equivalent SPARQL 1.1 query</a:t>
            </a:r>
          </a:p>
          <a:p>
            <a:pPr marL="502920" indent="-342900">
              <a:buFont typeface="Arial"/>
              <a:buChar char="•"/>
            </a:pPr>
            <a:r>
              <a:rPr lang="en-US" dirty="0" smtClean="0">
                <a:solidFill>
                  <a:srgbClr val="4F81BD"/>
                </a:solidFill>
              </a:rPr>
              <a:t>Fluent interface </a:t>
            </a:r>
            <a:r>
              <a:rPr lang="en-US" dirty="0" smtClean="0"/>
              <a:t>supported for querying</a:t>
            </a:r>
          </a:p>
          <a:p>
            <a:pPr marL="50292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050740" y="4811655"/>
            <a:ext cx="70932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LDPath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examples</a:t>
            </a:r>
            <a:endParaRPr lang="de-DE" sz="1400" b="1" dirty="0" smtClean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de-DE" sz="1400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Path </a:t>
            </a:r>
            <a:r>
              <a:rPr lang="de-DE" sz="1400" i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Traversal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   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oa:hasBody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rdf:value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de-DE" sz="1400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Reverse </a:t>
            </a:r>
            <a:r>
              <a:rPr lang="de-DE" sz="1400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Path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   ^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oa:hasTarget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de-DE" sz="1400" i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Types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      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ex:predicate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-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ex:AnimalBody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marL="285750" indent="-285750">
              <a:buFont typeface="Arial"/>
              <a:buChar char="•"/>
            </a:pPr>
            <a:r>
              <a:rPr lang="de-DE" sz="1400" i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Datatypes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 	      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ex:doubleValue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[^^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xsd:double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marL="285750" indent="-285750">
              <a:buFont typeface="Arial"/>
              <a:buChar char="•"/>
            </a:pPr>
            <a:r>
              <a:rPr lang="de-DE" sz="1400" i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Languages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      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ex:langValue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[@en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marL="285750" indent="-285750">
              <a:buFont typeface="Arial"/>
              <a:buChar char="•"/>
            </a:pPr>
            <a:r>
              <a:rPr lang="de-DE" sz="1400" i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Grouping</a:t>
            </a:r>
            <a:r>
              <a:rPr lang="de-DE" sz="1400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sz="1400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&amp; </a:t>
            </a:r>
            <a:r>
              <a:rPr lang="de-DE" sz="1400" i="1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Unions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 (ex:pred1/ex:pred2) | ex:pred3 </a:t>
            </a:r>
          </a:p>
          <a:p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07104" y="6507914"/>
            <a:ext cx="822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>
                <a:solidFill>
                  <a:schemeClr val="accent4"/>
                </a:solidFill>
              </a:rPr>
              <a:t>1</a:t>
            </a:r>
            <a:r>
              <a:rPr lang="en-US" sz="1000" dirty="0">
                <a:solidFill>
                  <a:schemeClr val="accent4"/>
                </a:solidFill>
              </a:rPr>
              <a:t>http://</a:t>
            </a:r>
            <a:r>
              <a:rPr lang="en-US" sz="1000" dirty="0" err="1">
                <a:solidFill>
                  <a:schemeClr val="accent4"/>
                </a:solidFill>
              </a:rPr>
              <a:t>marmotta.apache.org</a:t>
            </a:r>
            <a:r>
              <a:rPr lang="en-US" sz="1000" dirty="0">
                <a:solidFill>
                  <a:schemeClr val="accent4"/>
                </a:solidFill>
              </a:rPr>
              <a:t>/</a:t>
            </a:r>
            <a:r>
              <a:rPr lang="en-US" sz="1000" dirty="0" err="1">
                <a:solidFill>
                  <a:schemeClr val="accent4"/>
                </a:solidFill>
              </a:rPr>
              <a:t>ldpath</a:t>
            </a:r>
            <a:r>
              <a:rPr lang="en-US" sz="1000" dirty="0">
                <a:solidFill>
                  <a:schemeClr val="accent4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3882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– Example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977786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// Setup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QueryService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QueryService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qs</a:t>
            </a:r>
            <a:r>
              <a:rPr lang="en-US" sz="1400" dirty="0" smtClean="0">
                <a:latin typeface="Consolas"/>
                <a:cs typeface="Consolas"/>
              </a:rPr>
              <a:t> = anno4j.createQueryService();</a:t>
            </a:r>
          </a:p>
          <a:p>
            <a:pPr marL="11430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qs.addPrefix</a:t>
            </a:r>
            <a:r>
              <a:rPr lang="en-US" sz="1400" dirty="0" smtClean="0">
                <a:latin typeface="Consolas"/>
                <a:cs typeface="Consolas"/>
              </a:rPr>
              <a:t>(“ex”, “http://www.example.com/schema#”)</a:t>
            </a:r>
          </a:p>
          <a:p>
            <a:pPr marL="11430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.</a:t>
            </a:r>
            <a:r>
              <a:rPr lang="en-US" sz="1400" dirty="0" err="1" smtClean="0">
                <a:latin typeface="Consolas"/>
                <a:cs typeface="Consolas"/>
              </a:rPr>
              <a:t>addCriteria</a:t>
            </a:r>
            <a:r>
              <a:rPr lang="en-US" sz="1400" dirty="0" smtClean="0">
                <a:latin typeface="Consolas"/>
                <a:cs typeface="Consolas"/>
              </a:rPr>
              <a:t>(“</a:t>
            </a:r>
            <a:r>
              <a:rPr lang="en-US" sz="1400" dirty="0" err="1" smtClean="0">
                <a:latin typeface="Consolas"/>
                <a:cs typeface="Consolas"/>
              </a:rPr>
              <a:t>oa:hasBody</a:t>
            </a:r>
            <a:r>
              <a:rPr lang="en-US" sz="1400" dirty="0" smtClean="0">
                <a:latin typeface="Consolas"/>
                <a:cs typeface="Consolas"/>
              </a:rPr>
              <a:t>[is-a </a:t>
            </a:r>
            <a:r>
              <a:rPr lang="en-US" sz="1400" dirty="0" err="1" smtClean="0">
                <a:latin typeface="Consolas"/>
                <a:cs typeface="Consolas"/>
              </a:rPr>
              <a:t>ex:AnimalBody</a:t>
            </a:r>
            <a:r>
              <a:rPr lang="en-US" sz="1400" dirty="0" smtClean="0">
                <a:latin typeface="Consolas"/>
                <a:cs typeface="Consolas"/>
              </a:rPr>
              <a:t>]”)</a:t>
            </a:r>
          </a:p>
          <a:p>
            <a:pPr marL="11430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.</a:t>
            </a:r>
            <a:r>
              <a:rPr lang="en-US" sz="1400" dirty="0" err="1" smtClean="0">
                <a:latin typeface="Consolas"/>
                <a:cs typeface="Consolas"/>
              </a:rPr>
              <a:t>addCriteria</a:t>
            </a:r>
            <a:r>
              <a:rPr lang="en-US" sz="1400" dirty="0" smtClean="0">
                <a:latin typeface="Consolas"/>
                <a:cs typeface="Consolas"/>
              </a:rPr>
              <a:t>(“</a:t>
            </a:r>
            <a:r>
              <a:rPr lang="en-US" sz="1400" dirty="0" err="1" smtClean="0">
                <a:latin typeface="Consolas"/>
                <a:cs typeface="Consolas"/>
              </a:rPr>
              <a:t>oa:hasBody</a:t>
            </a: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 err="1" smtClean="0">
                <a:latin typeface="Consolas"/>
                <a:cs typeface="Consolas"/>
              </a:rPr>
              <a:t>rdf:value</a:t>
            </a:r>
            <a:r>
              <a:rPr lang="en-US" sz="1400" dirty="0" smtClean="0">
                <a:latin typeface="Consolas"/>
                <a:cs typeface="Consolas"/>
              </a:rPr>
              <a:t>”, “panda”)</a:t>
            </a:r>
            <a:endParaRPr lang="en-US" sz="1400" dirty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.</a:t>
            </a:r>
            <a:r>
              <a:rPr lang="en-US" sz="1400" dirty="0" err="1" smtClean="0">
                <a:latin typeface="Consolas"/>
                <a:cs typeface="Consolas"/>
              </a:rPr>
              <a:t>addCriteria</a:t>
            </a:r>
            <a:r>
              <a:rPr lang="en-US" sz="1400" dirty="0" smtClean="0">
                <a:latin typeface="Consolas"/>
                <a:cs typeface="Consolas"/>
              </a:rPr>
              <a:t>(“</a:t>
            </a:r>
            <a:r>
              <a:rPr lang="en-US" sz="1400" dirty="0" err="1" smtClean="0">
                <a:latin typeface="Consolas"/>
                <a:cs typeface="Consolas"/>
              </a:rPr>
              <a:t>oa:hasBody</a:t>
            </a: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 err="1" smtClean="0">
                <a:latin typeface="Consolas"/>
                <a:cs typeface="Consolas"/>
              </a:rPr>
              <a:t>ex:confidence</a:t>
            </a:r>
            <a:r>
              <a:rPr lang="en-US" sz="1400" dirty="0" smtClean="0">
                <a:latin typeface="Consolas"/>
                <a:cs typeface="Consolas"/>
              </a:rPr>
              <a:t>”, 0.8, </a:t>
            </a:r>
            <a:r>
              <a:rPr lang="en-US" sz="1400" dirty="0" err="1" smtClean="0">
                <a:latin typeface="Consolas"/>
                <a:cs typeface="Consolas"/>
              </a:rPr>
              <a:t>Comparison.GTE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7F7F7F"/>
                </a:solidFill>
                <a:latin typeface="Consolas"/>
                <a:cs typeface="Consolas"/>
              </a:rPr>
              <a:t>// Query for Annotations</a:t>
            </a:r>
          </a:p>
          <a:p>
            <a:pPr marL="114300" indent="0">
              <a:buNone/>
            </a:pPr>
            <a:r>
              <a:rPr lang="de-DE" sz="1400" dirty="0" smtClean="0">
                <a:latin typeface="Consolas"/>
                <a:cs typeface="Consolas"/>
              </a:rPr>
              <a:t>List&lt;Annotation&gt; </a:t>
            </a:r>
            <a:r>
              <a:rPr lang="de-DE" sz="1400" dirty="0" err="1" smtClean="0">
                <a:latin typeface="Consolas"/>
                <a:cs typeface="Consolas"/>
              </a:rPr>
              <a:t>result</a:t>
            </a:r>
            <a:r>
              <a:rPr lang="de-DE" sz="1400" dirty="0" smtClean="0">
                <a:latin typeface="Consolas"/>
                <a:cs typeface="Consolas"/>
              </a:rPr>
              <a:t> = </a:t>
            </a:r>
            <a:r>
              <a:rPr lang="de-DE" sz="1400" dirty="0" err="1" smtClean="0">
                <a:latin typeface="Consolas"/>
                <a:cs typeface="Consolas"/>
              </a:rPr>
              <a:t>qs.execute</a:t>
            </a:r>
            <a:r>
              <a:rPr lang="de-DE" sz="1400" dirty="0" smtClean="0">
                <a:latin typeface="Consolas"/>
                <a:cs typeface="Consolas"/>
              </a:rPr>
              <a:t>(</a:t>
            </a:r>
            <a:r>
              <a:rPr lang="de-DE" sz="1400" dirty="0" err="1" smtClean="0">
                <a:latin typeface="Consolas"/>
                <a:cs typeface="Consolas"/>
              </a:rPr>
              <a:t>Annotation.class</a:t>
            </a:r>
            <a:r>
              <a:rPr lang="de-DE" sz="1400" dirty="0" smtClean="0">
                <a:latin typeface="Consolas"/>
                <a:cs typeface="Consolas"/>
              </a:rPr>
              <a:t>);</a:t>
            </a:r>
            <a:endParaRPr lang="en-US" sz="1400" dirty="0" smtClean="0">
              <a:latin typeface="Consolas"/>
              <a:cs typeface="Consolas"/>
            </a:endParaRPr>
          </a:p>
        </p:txBody>
      </p:sp>
      <p:pic>
        <p:nvPicPr>
          <p:cNvPr id="8" name="Bild 7" descr="pandaanno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2" y="1247812"/>
            <a:ext cx="7185983" cy="3100117"/>
          </a:xfrm>
          <a:prstGeom prst="rect">
            <a:avLst/>
          </a:prstGeom>
        </p:spPr>
      </p:pic>
      <p:pic>
        <p:nvPicPr>
          <p:cNvPr id="3" name="Bild 2" descr="pandaannotation-criteria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1" y="1247811"/>
            <a:ext cx="7185985" cy="3100117"/>
          </a:xfrm>
          <a:prstGeom prst="rect">
            <a:avLst/>
          </a:prstGeom>
        </p:spPr>
      </p:pic>
      <p:pic>
        <p:nvPicPr>
          <p:cNvPr id="4" name="Bild 3" descr="pandaannotation-criteria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1" y="1247812"/>
            <a:ext cx="7185984" cy="3100116"/>
          </a:xfrm>
          <a:prstGeom prst="rect">
            <a:avLst/>
          </a:prstGeom>
        </p:spPr>
      </p:pic>
      <p:pic>
        <p:nvPicPr>
          <p:cNvPr id="5" name="Bild 4" descr="pandaannotation-criteria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1" y="1247811"/>
            <a:ext cx="7185983" cy="31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LDPath</a:t>
            </a:r>
            <a:r>
              <a:rPr lang="en-US" dirty="0" smtClean="0"/>
              <a:t> criteria(s)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4F81BD"/>
                </a:solidFill>
              </a:rPr>
              <a:t>directly mapped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     equivalent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SPARQL 1.1 query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Extensions/Plugins</a:t>
            </a:r>
          </a:p>
          <a:p>
            <a:pPr lvl="1" indent="-342900">
              <a:buFont typeface="Arial"/>
              <a:buChar char="•"/>
            </a:pPr>
            <a:r>
              <a:rPr lang="en-US" dirty="0" smtClean="0"/>
              <a:t>Support custom </a:t>
            </a:r>
            <a:r>
              <a:rPr lang="en-US" dirty="0" err="1" smtClean="0"/>
              <a:t>LDPath</a:t>
            </a:r>
            <a:r>
              <a:rPr lang="en-US" dirty="0" smtClean="0"/>
              <a:t> function + query logic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Transactions (beta)</a:t>
            </a:r>
          </a:p>
          <a:p>
            <a:pPr lvl="1" indent="-342900">
              <a:buFont typeface="Arial"/>
              <a:buChar char="•"/>
            </a:pPr>
            <a:r>
              <a:rPr lang="en-US" dirty="0" smtClean="0"/>
              <a:t>Transactional behavior can be used with the </a:t>
            </a:r>
            <a:r>
              <a:rPr lang="en-US" dirty="0" err="1" smtClean="0"/>
              <a:t>triplestore</a:t>
            </a:r>
            <a:endParaRPr lang="en-US" dirty="0"/>
          </a:p>
          <a:p>
            <a:pPr lvl="1" indent="-342900">
              <a:buFont typeface="Arial"/>
              <a:buChar char="•"/>
            </a:pPr>
            <a:r>
              <a:rPr lang="en-US" dirty="0" smtClean="0"/>
              <a:t>Set of actions: </a:t>
            </a:r>
            <a:r>
              <a:rPr lang="en-US" dirty="0" smtClean="0">
                <a:solidFill>
                  <a:srgbClr val="4F81BD"/>
                </a:solidFill>
              </a:rPr>
              <a:t>commit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4F81BD"/>
                </a:solidFill>
              </a:rPr>
              <a:t>rollback</a:t>
            </a:r>
            <a:endParaRPr lang="en-US" dirty="0">
              <a:solidFill>
                <a:srgbClr val="4F81BD"/>
              </a:solidFill>
            </a:endParaRPr>
          </a:p>
          <a:p>
            <a:pPr lvl="1" indent="-342900">
              <a:buFont typeface="Arial"/>
              <a:buChar char="•"/>
            </a:pPr>
            <a:r>
              <a:rPr lang="en-US" dirty="0" smtClean="0"/>
              <a:t>Basic behavior: Auto-commit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Graph Contexts / </a:t>
            </a:r>
            <a:r>
              <a:rPr lang="en-US" dirty="0" err="1" smtClean="0"/>
              <a:t>Subgraphs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F81BD"/>
                </a:solidFill>
              </a:rPr>
              <a:t>Lazy evaluation </a:t>
            </a:r>
            <a:r>
              <a:rPr lang="en-US" dirty="0" smtClean="0"/>
              <a:t>for faster and more efficient querying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9" name="Bild 8" descr="interna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81" y="1169676"/>
            <a:ext cx="3806034" cy="22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Pillars to Stand On</a:t>
            </a:r>
            <a:endParaRPr lang="en-US" dirty="0"/>
          </a:p>
        </p:txBody>
      </p:sp>
      <p:sp>
        <p:nvSpPr>
          <p:cNvPr id="4" name="Zylinder 3"/>
          <p:cNvSpPr/>
          <p:nvPr/>
        </p:nvSpPr>
        <p:spPr>
          <a:xfrm>
            <a:off x="1414454" y="2798929"/>
            <a:ext cx="1644811" cy="314448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Modeling</a:t>
            </a:r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3816036" y="2424039"/>
            <a:ext cx="1644811" cy="314448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(Multimedia)</a:t>
            </a:r>
          </a:p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Production, Consumption and Reclamation 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6172325" y="2798929"/>
            <a:ext cx="1644811" cy="3144485"/>
          </a:xfrm>
          <a:prstGeom prst="ca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Experiments and Conclusions</a:t>
            </a:r>
            <a:endParaRPr lang="en-US" dirty="0"/>
          </a:p>
        </p:txBody>
      </p:sp>
      <p:sp>
        <p:nvSpPr>
          <p:cNvPr id="7" name="Zylinder 6"/>
          <p:cNvSpPr/>
          <p:nvPr/>
        </p:nvSpPr>
        <p:spPr>
          <a:xfrm>
            <a:off x="1261448" y="1805593"/>
            <a:ext cx="6685742" cy="1338892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PhD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Case – The MICO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You want to do a mega-cut dog video, with all the best dog videos out there</a:t>
            </a:r>
          </a:p>
          <a:p>
            <a:pPr lvl="1"/>
            <a:r>
              <a:rPr lang="en-US" dirty="0" smtClean="0"/>
              <a:t>First steps include finding the videos</a:t>
            </a:r>
          </a:p>
          <a:p>
            <a:pPr lvl="1"/>
            <a:r>
              <a:rPr lang="en-US" dirty="0" smtClean="0"/>
              <a:t>Search for “dog video”, “dog”,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Is simple </a:t>
            </a:r>
            <a:r>
              <a:rPr lang="en-US" dirty="0" smtClean="0">
                <a:solidFill>
                  <a:schemeClr val="accent1"/>
                </a:solidFill>
              </a:rPr>
              <a:t>text search </a:t>
            </a:r>
            <a:r>
              <a:rPr lang="en-US" dirty="0" smtClean="0"/>
              <a:t>enough?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Semantic search </a:t>
            </a:r>
            <a:r>
              <a:rPr lang="en-US" dirty="0" smtClean="0"/>
              <a:t>would be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awesome!</a:t>
            </a:r>
          </a:p>
        </p:txBody>
      </p:sp>
      <p:pic>
        <p:nvPicPr>
          <p:cNvPr id="5" name="Bild 4" descr="dog-catches-b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07" y="4352034"/>
            <a:ext cx="3457928" cy="23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MICO Approach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171591" y="4391568"/>
            <a:ext cx="3366124" cy="2073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MICO Platform</a:t>
            </a:r>
            <a:endParaRPr lang="en-US" dirty="0"/>
          </a:p>
        </p:txBody>
      </p:sp>
      <p:pic>
        <p:nvPicPr>
          <p:cNvPr id="5" name="Bild 4" descr="dog-catches-b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0" y="1299360"/>
            <a:ext cx="2916453" cy="1952238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315848" y="5126047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9729" y="3572315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6349129" y="2126311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4153498" y="2470597"/>
            <a:ext cx="1476505" cy="902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0" name="Gestreifter Pfeil nach rechts 9"/>
          <p:cNvSpPr/>
          <p:nvPr/>
        </p:nvSpPr>
        <p:spPr>
          <a:xfrm>
            <a:off x="3021862" y="5462682"/>
            <a:ext cx="2019674" cy="31368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estreifter Pfeil nach rechts 10"/>
          <p:cNvSpPr/>
          <p:nvPr/>
        </p:nvSpPr>
        <p:spPr>
          <a:xfrm rot="858204">
            <a:off x="3713283" y="4308165"/>
            <a:ext cx="1378514" cy="31858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treifter Pfeil nach rechts 11"/>
          <p:cNvSpPr/>
          <p:nvPr/>
        </p:nvSpPr>
        <p:spPr>
          <a:xfrm rot="4219575">
            <a:off x="4911193" y="3737559"/>
            <a:ext cx="854157" cy="31424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estreifter Pfeil nach rechts 12"/>
          <p:cNvSpPr/>
          <p:nvPr/>
        </p:nvSpPr>
        <p:spPr>
          <a:xfrm rot="5400000">
            <a:off x="6478897" y="3527474"/>
            <a:ext cx="1230323" cy="31424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7122413" y="5776366"/>
            <a:ext cx="1736614" cy="887495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</a:t>
            </a:r>
            <a:r>
              <a:rPr lang="en-US" dirty="0"/>
              <a:t>b</a:t>
            </a:r>
            <a:r>
              <a:rPr lang="en-US" dirty="0" smtClean="0"/>
              <a:t>ackground for dog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RDF – Resource Description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</a:t>
            </a:r>
            <a:r>
              <a:rPr lang="en-US" dirty="0" smtClean="0">
                <a:solidFill>
                  <a:srgbClr val="4F81BD"/>
                </a:solidFill>
              </a:rPr>
              <a:t>statements</a:t>
            </a:r>
            <a:r>
              <a:rPr lang="en-US" dirty="0" smtClean="0"/>
              <a:t> are represented as so called triples: &lt;subject&gt; &lt;predicate&gt; &lt;object&gt;</a:t>
            </a:r>
          </a:p>
          <a:p>
            <a:r>
              <a:rPr lang="en-US" dirty="0" smtClean="0"/>
              <a:t>Many RDF features that we currently abstract from</a:t>
            </a:r>
          </a:p>
          <a:p>
            <a:r>
              <a:rPr lang="en-US" dirty="0" smtClean="0"/>
              <a:t>Ultimately, the collected statements create a </a:t>
            </a:r>
            <a:r>
              <a:rPr lang="en-US" dirty="0" smtClean="0">
                <a:solidFill>
                  <a:srgbClr val="4F81BD"/>
                </a:solidFill>
              </a:rPr>
              <a:t>graph</a:t>
            </a:r>
          </a:p>
          <a:p>
            <a:r>
              <a:rPr lang="en-US" dirty="0" smtClean="0"/>
              <a:t>Querying language: SPARQL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63939" y="5516242"/>
            <a:ext cx="1361750" cy="7858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charlie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02681" y="5516242"/>
            <a:ext cx="1361750" cy="7858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4" idx="6"/>
            <a:endCxn id="5" idx="2"/>
          </p:cNvCxnSpPr>
          <p:nvPr/>
        </p:nvCxnSpPr>
        <p:spPr>
          <a:xfrm>
            <a:off x="5125689" y="5909189"/>
            <a:ext cx="1276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956285" y="5585100"/>
            <a:ext cx="1499456" cy="657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0" name="Gerade Verbindung mit Pfeil 9"/>
          <p:cNvCxnSpPr>
            <a:stCxn id="4" idx="2"/>
            <a:endCxn id="9" idx="3"/>
          </p:cNvCxnSpPr>
          <p:nvPr/>
        </p:nvCxnSpPr>
        <p:spPr>
          <a:xfrm flipH="1">
            <a:off x="2455741" y="5909189"/>
            <a:ext cx="1308198" cy="4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907107" y="5539857"/>
            <a:ext cx="5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s-a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186289" y="5514149"/>
            <a:ext cx="117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lays with</a:t>
            </a:r>
            <a:endParaRPr lang="en-US" dirty="0"/>
          </a:p>
        </p:txBody>
      </p:sp>
      <p:cxnSp>
        <p:nvCxnSpPr>
          <p:cNvPr id="17" name="Gerade Verbindung mit Pfeil 16"/>
          <p:cNvCxnSpPr>
            <a:stCxn id="4" idx="5"/>
          </p:cNvCxnSpPr>
          <p:nvPr/>
        </p:nvCxnSpPr>
        <p:spPr>
          <a:xfrm>
            <a:off x="4926265" y="6187044"/>
            <a:ext cx="734944" cy="461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5"/>
          </p:cNvCxnSpPr>
          <p:nvPr/>
        </p:nvCxnSpPr>
        <p:spPr>
          <a:xfrm>
            <a:off x="7565007" y="6187044"/>
            <a:ext cx="758500" cy="461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445793" y="6176683"/>
            <a:ext cx="9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as age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8174231" y="6176683"/>
            <a:ext cx="5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/>
      <p:bldP spid="16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WADM – Web Annotation Data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Web Annotation:</a:t>
            </a:r>
          </a:p>
          <a:p>
            <a:pPr lvl="1"/>
            <a:r>
              <a:rPr lang="en-US" dirty="0" smtClean="0"/>
              <a:t>Body: The actual content of the annotation</a:t>
            </a:r>
          </a:p>
          <a:p>
            <a:pPr lvl="1"/>
            <a:r>
              <a:rPr lang="en-US" dirty="0" smtClean="0"/>
              <a:t>Target: The thing that the annotation is about, can be extended with temporal/spatial fragments</a:t>
            </a:r>
          </a:p>
          <a:p>
            <a:pPr lvl="1"/>
            <a:r>
              <a:rPr lang="en-US" dirty="0" smtClean="0"/>
              <a:t>Annotation: Connects body and target</a:t>
            </a:r>
            <a:endParaRPr lang="en-US" dirty="0"/>
          </a:p>
        </p:txBody>
      </p:sp>
      <p:pic>
        <p:nvPicPr>
          <p:cNvPr id="4" name="Bild 3" descr="anno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25" y="4269156"/>
            <a:ext cx="5098949" cy="19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WADM – An Example</a:t>
            </a:r>
            <a:endParaRPr lang="en-US" dirty="0"/>
          </a:p>
        </p:txBody>
      </p:sp>
      <p:pic>
        <p:nvPicPr>
          <p:cNvPr id="4" name="Bild 3" descr="pandaanno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50" y="1677766"/>
            <a:ext cx="8383177" cy="3616599"/>
          </a:xfrm>
          <a:prstGeom prst="rect">
            <a:avLst/>
          </a:prstGeom>
        </p:spPr>
      </p:pic>
      <p:pic>
        <p:nvPicPr>
          <p:cNvPr id="5" name="Bild 4" descr="pan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13" y="4466734"/>
            <a:ext cx="3591387" cy="23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MMM – MICO Metadata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 layer on top of the Web Annotations in order to provide traceability and interoperability</a:t>
            </a:r>
          </a:p>
          <a:p>
            <a:r>
              <a:rPr lang="en-US" dirty="0" smtClean="0"/>
              <a:t>Form a combined metadata background for one given multimedia item</a:t>
            </a:r>
          </a:p>
          <a:p>
            <a:r>
              <a:rPr lang="en-US" dirty="0" smtClean="0"/>
              <a:t>Various different features possible</a:t>
            </a:r>
            <a:endParaRPr lang="en-US" dirty="0"/>
          </a:p>
        </p:txBody>
      </p:sp>
      <p:grpSp>
        <p:nvGrpSpPr>
          <p:cNvPr id="13" name="Gruppierung 12"/>
          <p:cNvGrpSpPr/>
          <p:nvPr/>
        </p:nvGrpSpPr>
        <p:grpSpPr>
          <a:xfrm>
            <a:off x="3791325" y="5735592"/>
            <a:ext cx="642624" cy="627983"/>
            <a:chOff x="2914152" y="5133081"/>
            <a:chExt cx="642624" cy="627983"/>
          </a:xfrm>
        </p:grpSpPr>
        <p:sp>
          <p:nvSpPr>
            <p:cNvPr id="4" name="Oval 3"/>
            <p:cNvSpPr/>
            <p:nvPr/>
          </p:nvSpPr>
          <p:spPr>
            <a:xfrm>
              <a:off x="2914152" y="5554492"/>
              <a:ext cx="214208" cy="20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42568" y="5554492"/>
              <a:ext cx="214208" cy="2065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28360" y="5133081"/>
              <a:ext cx="214208" cy="20657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Gerade Verbindung mit Pfeil 7"/>
            <p:cNvCxnSpPr>
              <a:stCxn id="6" idx="3"/>
              <a:endCxn id="4" idx="0"/>
            </p:cNvCxnSpPr>
            <p:nvPr/>
          </p:nvCxnSpPr>
          <p:spPr>
            <a:xfrm flipH="1">
              <a:off x="3021256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6" idx="5"/>
              <a:endCxn id="5" idx="0"/>
            </p:cNvCxnSpPr>
            <p:nvPr/>
          </p:nvCxnSpPr>
          <p:spPr>
            <a:xfrm>
              <a:off x="3311198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ung 13"/>
          <p:cNvGrpSpPr/>
          <p:nvPr/>
        </p:nvGrpSpPr>
        <p:grpSpPr>
          <a:xfrm>
            <a:off x="4908429" y="5842969"/>
            <a:ext cx="642624" cy="627983"/>
            <a:chOff x="2914152" y="5133081"/>
            <a:chExt cx="642624" cy="627983"/>
          </a:xfrm>
        </p:grpSpPr>
        <p:sp>
          <p:nvSpPr>
            <p:cNvPr id="15" name="Oval 14"/>
            <p:cNvSpPr/>
            <p:nvPr/>
          </p:nvSpPr>
          <p:spPr>
            <a:xfrm>
              <a:off x="2914152" y="5554492"/>
              <a:ext cx="214208" cy="20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42568" y="5554492"/>
              <a:ext cx="214208" cy="2065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28360" y="5133081"/>
              <a:ext cx="214208" cy="20657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Gerade Verbindung mit Pfeil 17"/>
            <p:cNvCxnSpPr>
              <a:stCxn id="17" idx="3"/>
              <a:endCxn id="15" idx="0"/>
            </p:cNvCxnSpPr>
            <p:nvPr/>
          </p:nvCxnSpPr>
          <p:spPr>
            <a:xfrm flipH="1">
              <a:off x="3021256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7" idx="5"/>
              <a:endCxn id="16" idx="0"/>
            </p:cNvCxnSpPr>
            <p:nvPr/>
          </p:nvCxnSpPr>
          <p:spPr>
            <a:xfrm>
              <a:off x="3311198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ung 19"/>
          <p:cNvGrpSpPr/>
          <p:nvPr/>
        </p:nvGrpSpPr>
        <p:grpSpPr>
          <a:xfrm>
            <a:off x="5918267" y="5788797"/>
            <a:ext cx="642624" cy="627983"/>
            <a:chOff x="2914152" y="5133081"/>
            <a:chExt cx="642624" cy="627983"/>
          </a:xfrm>
        </p:grpSpPr>
        <p:sp>
          <p:nvSpPr>
            <p:cNvPr id="21" name="Oval 20"/>
            <p:cNvSpPr/>
            <p:nvPr/>
          </p:nvSpPr>
          <p:spPr>
            <a:xfrm>
              <a:off x="2914152" y="5554492"/>
              <a:ext cx="214208" cy="20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42568" y="5554492"/>
              <a:ext cx="214208" cy="2065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28360" y="5133081"/>
              <a:ext cx="214208" cy="20657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Gerade Verbindung mit Pfeil 23"/>
            <p:cNvCxnSpPr>
              <a:stCxn id="23" idx="3"/>
              <a:endCxn id="21" idx="0"/>
            </p:cNvCxnSpPr>
            <p:nvPr/>
          </p:nvCxnSpPr>
          <p:spPr>
            <a:xfrm flipH="1">
              <a:off x="3021256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3" idx="5"/>
              <a:endCxn id="22" idx="0"/>
            </p:cNvCxnSpPr>
            <p:nvPr/>
          </p:nvCxnSpPr>
          <p:spPr>
            <a:xfrm>
              <a:off x="3311198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ung 25"/>
          <p:cNvGrpSpPr/>
          <p:nvPr/>
        </p:nvGrpSpPr>
        <p:grpSpPr>
          <a:xfrm>
            <a:off x="2590393" y="5819400"/>
            <a:ext cx="642624" cy="627983"/>
            <a:chOff x="2914152" y="5133081"/>
            <a:chExt cx="642624" cy="627983"/>
          </a:xfrm>
        </p:grpSpPr>
        <p:sp>
          <p:nvSpPr>
            <p:cNvPr id="27" name="Oval 26"/>
            <p:cNvSpPr/>
            <p:nvPr/>
          </p:nvSpPr>
          <p:spPr>
            <a:xfrm>
              <a:off x="2914152" y="5554492"/>
              <a:ext cx="214208" cy="20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42568" y="5554492"/>
              <a:ext cx="214208" cy="2065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8360" y="5133081"/>
              <a:ext cx="214208" cy="20657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mit Pfeil 29"/>
            <p:cNvCxnSpPr>
              <a:stCxn id="29" idx="3"/>
              <a:endCxn id="27" idx="0"/>
            </p:cNvCxnSpPr>
            <p:nvPr/>
          </p:nvCxnSpPr>
          <p:spPr>
            <a:xfrm flipH="1">
              <a:off x="3021256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9" idx="5"/>
              <a:endCxn id="28" idx="0"/>
            </p:cNvCxnSpPr>
            <p:nvPr/>
          </p:nvCxnSpPr>
          <p:spPr>
            <a:xfrm>
              <a:off x="3311198" y="5309401"/>
              <a:ext cx="138474" cy="2450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4251111" y="4963434"/>
            <a:ext cx="657318" cy="3442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32" idx="4"/>
            <a:endCxn id="29" idx="0"/>
          </p:cNvCxnSpPr>
          <p:nvPr/>
        </p:nvCxnSpPr>
        <p:spPr>
          <a:xfrm flipH="1">
            <a:off x="2911705" y="5307721"/>
            <a:ext cx="1668065" cy="51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2" idx="4"/>
            <a:endCxn id="6" idx="0"/>
          </p:cNvCxnSpPr>
          <p:nvPr/>
        </p:nvCxnSpPr>
        <p:spPr>
          <a:xfrm flipH="1">
            <a:off x="4112637" y="5307721"/>
            <a:ext cx="467133" cy="427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2" idx="4"/>
            <a:endCxn id="17" idx="0"/>
          </p:cNvCxnSpPr>
          <p:nvPr/>
        </p:nvCxnSpPr>
        <p:spPr>
          <a:xfrm>
            <a:off x="4579770" y="5307721"/>
            <a:ext cx="649971" cy="53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32" idx="4"/>
            <a:endCxn id="23" idx="0"/>
          </p:cNvCxnSpPr>
          <p:nvPr/>
        </p:nvCxnSpPr>
        <p:spPr>
          <a:xfrm>
            <a:off x="4579770" y="5307721"/>
            <a:ext cx="1659809" cy="481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6" idx="2"/>
            <a:endCxn id="29" idx="6"/>
          </p:cNvCxnSpPr>
          <p:nvPr/>
        </p:nvCxnSpPr>
        <p:spPr>
          <a:xfrm flipH="1">
            <a:off x="3018809" y="5838878"/>
            <a:ext cx="986724" cy="83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17" idx="2"/>
            <a:endCxn id="6" idx="6"/>
          </p:cNvCxnSpPr>
          <p:nvPr/>
        </p:nvCxnSpPr>
        <p:spPr>
          <a:xfrm flipH="1" flipV="1">
            <a:off x="4219741" y="5838878"/>
            <a:ext cx="902896" cy="10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0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Production, Consumption and Reclamation</a:t>
            </a:r>
            <a:endParaRPr lang="en-US" dirty="0"/>
          </a:p>
        </p:txBody>
      </p:sp>
      <p:pic>
        <p:nvPicPr>
          <p:cNvPr id="4" name="Bild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11" y="1522512"/>
            <a:ext cx="5645112" cy="53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Macintosh PowerPoint</Application>
  <PresentationFormat>Bildschirmpräsentation (4:3)</PresentationFormat>
  <Paragraphs>171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Office-Design</vt:lpstr>
      <vt:lpstr>A Lot of Dissing –  Manu’s PhD Thesis</vt:lpstr>
      <vt:lpstr>Three Pillars to Stand On</vt:lpstr>
      <vt:lpstr>The Use Case – The MICO Project</vt:lpstr>
      <vt:lpstr>The MICO Approach</vt:lpstr>
      <vt:lpstr>RDF – Resource Description Framework</vt:lpstr>
      <vt:lpstr>WADM – Web Annotation Data Model</vt:lpstr>
      <vt:lpstr>WADM – An Example</vt:lpstr>
      <vt:lpstr>MMM – MICO Metadata Model</vt:lpstr>
      <vt:lpstr>Production, Consumption and Reclamation</vt:lpstr>
      <vt:lpstr>The MICO Approach</vt:lpstr>
      <vt:lpstr>PowerPoint-Präsentation</vt:lpstr>
      <vt:lpstr>Experiments</vt:lpstr>
      <vt:lpstr>Experiments – Ideas from the awesome PGBBS people</vt:lpstr>
      <vt:lpstr>Recap</vt:lpstr>
      <vt:lpstr>Persistence – Custom Model</vt:lpstr>
      <vt:lpstr>Persistence –  Anno4j Workflow</vt:lpstr>
      <vt:lpstr>Querying</vt:lpstr>
      <vt:lpstr>Querying – Example</vt:lpstr>
      <vt:lpstr>Additional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Lot of Dissing –  Manu’s Phd</dc:title>
  <dc:creator>Emanuel Berndl</dc:creator>
  <cp:lastModifiedBy>Emanuel Berndl</cp:lastModifiedBy>
  <cp:revision>22</cp:revision>
  <dcterms:created xsi:type="dcterms:W3CDTF">2016-11-03T12:00:27Z</dcterms:created>
  <dcterms:modified xsi:type="dcterms:W3CDTF">2016-11-11T09:06:28Z</dcterms:modified>
</cp:coreProperties>
</file>