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4" r:id="rId6"/>
    <p:sldId id="285" r:id="rId7"/>
    <p:sldId id="286" r:id="rId8"/>
    <p:sldId id="287" r:id="rId9"/>
    <p:sldId id="271" r:id="rId10"/>
    <p:sldId id="289" r:id="rId11"/>
    <p:sldId id="290" r:id="rId12"/>
    <p:sldId id="2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75E278A-FF0E-49A4-B170-79828D63BBAD}">
          <p14:sldIdLst>
            <p14:sldId id="256"/>
          </p14:sldIdLst>
        </p14:section>
        <p14:section name="Presentation" id="{B9B51309-D148-4332-87C2-07BE32FBCA3B}">
          <p14:sldIdLst>
            <p14:sldId id="284"/>
            <p14:sldId id="285"/>
            <p14:sldId id="286"/>
            <p14:sldId id="287"/>
            <p14:sldId id="271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Spaceport – </a:t>
            </a:r>
            <a:r>
              <a:rPr lang="en-US" sz="4800" err="1">
                <a:solidFill>
                  <a:schemeClr val="bg1"/>
                </a:solidFill>
              </a:rPr>
              <a:t>Grupp</a:t>
            </a:r>
            <a:r>
              <a:rPr lang="en-US" sz="4800">
                <a:solidFill>
                  <a:schemeClr val="bg1"/>
                </a:solidFill>
              </a:rPr>
              <a:t>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>
                <a:solidFill>
                  <a:schemeClr val="bg1"/>
                </a:solidFill>
                <a:latin typeface="+mj-lt"/>
              </a:rPr>
              <a:t>Nor Shiervani, André </a:t>
            </a:r>
            <a:r>
              <a:rPr lang="en-US" sz="2400" err="1">
                <a:solidFill>
                  <a:schemeClr val="bg1"/>
                </a:solidFill>
                <a:latin typeface="+mj-lt"/>
              </a:rPr>
              <a:t>Morad</a:t>
            </a:r>
            <a:r>
              <a:rPr lang="en-US" sz="2400">
                <a:solidFill>
                  <a:schemeClr val="bg1"/>
                </a:solidFill>
                <a:latin typeface="+mj-lt"/>
              </a:rPr>
              <a:t>, Fredrik </a:t>
            </a:r>
            <a:r>
              <a:rPr lang="en-US" sz="2400" err="1">
                <a:solidFill>
                  <a:schemeClr val="bg1"/>
                </a:solidFill>
                <a:latin typeface="+mj-lt"/>
              </a:rPr>
              <a:t>Odén</a:t>
            </a:r>
            <a:endParaRPr lang="en-US" sz="2400">
              <a:solidFill>
                <a:schemeClr val="bg1"/>
              </a:solidFill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>
                <a:solidFill>
                  <a:schemeClr val="bg1"/>
                </a:solidFill>
                <a:latin typeface="+mj-lt"/>
              </a:rPr>
              <a:t>Ahmad Yassin, Irvin Perez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7652821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 err="1">
                <a:latin typeface="Segoe UI" panose="020B0502040204020203" pitchFamily="34" charset="0"/>
                <a:cs typeface="Segoe UI" panose="020B0502040204020203" pitchFamily="34" charset="0"/>
              </a:rPr>
              <a:t>Planering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err="1">
                <a:latin typeface="Segoe UI" panose="020B0502040204020203" pitchFamily="34" charset="0"/>
                <a:cs typeface="Segoe UI" panose="020B0502040204020203" pitchFamily="34" charset="0"/>
              </a:rPr>
              <a:t>och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 process av </a:t>
            </a:r>
            <a:r>
              <a:rPr lang="en-US" sz="2000" err="1">
                <a:latin typeface="Segoe UI" panose="020B0502040204020203" pitchFamily="34" charset="0"/>
                <a:cs typeface="Segoe UI" panose="020B0502040204020203" pitchFamily="34" charset="0"/>
              </a:rPr>
              <a:t>projektet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 (André)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Applikationslösningen (Ahmad </a:t>
            </a:r>
            <a:r>
              <a:rPr lang="en-US" sz="2000" err="1">
                <a:latin typeface="Segoe UI" panose="020B0502040204020203" pitchFamily="34" charset="0"/>
                <a:cs typeface="Segoe UI" panose="020B0502040204020203" pitchFamily="34" charset="0"/>
              </a:rPr>
              <a:t>och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 Fredrik)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Demo av applikation (Ahmad)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 err="1">
                <a:latin typeface="Segoe UI" panose="020B0502040204020203" pitchFamily="34" charset="0"/>
                <a:cs typeface="Segoe UI" panose="020B0502040204020203" pitchFamily="34" charset="0"/>
              </a:rPr>
              <a:t>Molnlösningen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 (Fredrik, Irvin </a:t>
            </a:r>
            <a:r>
              <a:rPr lang="en-US" sz="2000" err="1">
                <a:latin typeface="Segoe UI" panose="020B0502040204020203" pitchFamily="34" charset="0"/>
                <a:cs typeface="Segoe UI" panose="020B0502040204020203" pitchFamily="34" charset="0"/>
              </a:rPr>
              <a:t>och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 Nor)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 err="1">
                <a:latin typeface="Segoe UI" panose="020B0502040204020203" pitchFamily="34" charset="0"/>
                <a:cs typeface="Segoe UI" panose="020B0502040204020203" pitchFamily="34" charset="0"/>
              </a:rPr>
              <a:t>Lärdomar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 under </a:t>
            </a:r>
            <a:r>
              <a:rPr lang="en-US" sz="2000" err="1">
                <a:latin typeface="Segoe UI" panose="020B0502040204020203" pitchFamily="34" charset="0"/>
                <a:cs typeface="Segoe UI" panose="020B0502040204020203" pitchFamily="34" charset="0"/>
              </a:rPr>
              <a:t>projektet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 (Irvin)</a:t>
            </a:r>
          </a:p>
        </p:txBody>
      </p:sp>
    </p:spTree>
    <p:extLst>
      <p:ext uri="{BB962C8B-B14F-4D97-AF65-F5344CB8AC3E}">
        <p14:creationId xmlns:p14="http://schemas.microsoft.com/office/powerpoint/2010/main" val="321134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>
                <a:latin typeface="Segoe UI Light" panose="020B0502040204020203" pitchFamily="34" charset="0"/>
                <a:cs typeface="Segoe UI Light" panose="020B0502040204020203" pitchFamily="34" charset="0"/>
              </a:rPr>
              <a:t>Planering och process av projektet (André)</a:t>
            </a: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7652821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Verktyg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Diagram/modeller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Kommunikation inom gruppen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Uppdelning av arbetet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9449D2-3804-49A0-A33D-E19F3E8F2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230" y="1524708"/>
            <a:ext cx="5991649" cy="380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13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>
                <a:latin typeface="Segoe UI Light" panose="020B0502040204020203" pitchFamily="34" charset="0"/>
                <a:cs typeface="Segoe UI Light" panose="020B0502040204020203" pitchFamily="34" charset="0"/>
              </a:rPr>
              <a:t>Applikationslösningen (Ahmad och Fredrik)</a:t>
            </a: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7652821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Hur delade vi upp våra projekt?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Förklaring av kod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Tester för API:et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Bildobjekt 29">
            <a:extLst>
              <a:ext uri="{FF2B5EF4-FFF2-40B4-BE49-F238E27FC236}">
                <a16:creationId xmlns:a16="http://schemas.microsoft.com/office/drawing/2014/main" id="{28F88407-4C02-4416-9FD0-CA0580B74D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243"/>
          <a:stretch/>
        </p:blipFill>
        <p:spPr>
          <a:xfrm>
            <a:off x="7398326" y="1524708"/>
            <a:ext cx="4156227" cy="1792717"/>
          </a:xfrm>
          <a:prstGeom prst="rect">
            <a:avLst/>
          </a:prstGeom>
        </p:spPr>
      </p:pic>
      <p:pic>
        <p:nvPicPr>
          <p:cNvPr id="5" name="Bildobjekt 31">
            <a:extLst>
              <a:ext uri="{FF2B5EF4-FFF2-40B4-BE49-F238E27FC236}">
                <a16:creationId xmlns:a16="http://schemas.microsoft.com/office/drawing/2014/main" id="{CB9CF4C9-03A0-4923-A382-9750A996E3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4372"/>
          <a:stretch/>
        </p:blipFill>
        <p:spPr>
          <a:xfrm>
            <a:off x="7398325" y="3447585"/>
            <a:ext cx="4156228" cy="166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2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7.40741E-7 L 0.43529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25 -2.59259E-6 L -0.45416 -2.59259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>
                <a:latin typeface="Segoe UI Light" panose="020B0502040204020203" pitchFamily="34" charset="0"/>
                <a:cs typeface="Segoe UI Light" panose="020B0502040204020203" pitchFamily="34" charset="0"/>
              </a:rPr>
              <a:t>Molnlösningen (Fredrik och Irvin)</a:t>
            </a: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7652821" cy="4885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Skapa fungerande projekt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börja med molnlösning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Azure molntjänster som användes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Azure SQL Server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Azure SQL Database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Azure Container Instance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Azure Container Registry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Azure Key Vault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Azure Application Insights </a:t>
            </a:r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66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>
                <a:latin typeface="Segoe UI Light" panose="020B0502040204020203" pitchFamily="34" charset="0"/>
                <a:cs typeface="Segoe UI Light" panose="020B0502040204020203" pitchFamily="34" charset="0"/>
              </a:rPr>
              <a:t>Molnlösningen (Nor)</a:t>
            </a: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678238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API och webbsidan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Miljöspecifika konfigurationer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Connection string (backend)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Länk till API:et (frontend)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>
                <a:latin typeface="Segoe UI Light" panose="020B0502040204020203" pitchFamily="34" charset="0"/>
                <a:cs typeface="Segoe UI Light" panose="020B0502040204020203" pitchFamily="34" charset="0"/>
              </a:rPr>
              <a:t>Molnlösningen (Nor) – Backend pipeline</a:t>
            </a: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678238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Docker-filen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Pipeline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Gömma connection string</a:t>
            </a:r>
          </a:p>
          <a:p>
            <a:pPr lvl="2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Azure key vault</a:t>
            </a:r>
          </a:p>
          <a:p>
            <a:pPr lvl="2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Replace token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Release pipeline</a:t>
            </a:r>
          </a:p>
        </p:txBody>
      </p:sp>
    </p:spTree>
    <p:extLst>
      <p:ext uri="{BB962C8B-B14F-4D97-AF65-F5344CB8AC3E}">
        <p14:creationId xmlns:p14="http://schemas.microsoft.com/office/powerpoint/2010/main" val="373744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>
                <a:latin typeface="Segoe UI Light" panose="020B0502040204020203" pitchFamily="34" charset="0"/>
                <a:cs typeface="Segoe UI Light" panose="020B0502040204020203" pitchFamily="34" charset="0"/>
              </a:rPr>
              <a:t>Molnlösningen (Nor) – Frontend pipeline</a:t>
            </a: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678238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Docker-filen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Pipeline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Release pipeline</a:t>
            </a:r>
          </a:p>
        </p:txBody>
      </p:sp>
    </p:spTree>
    <p:extLst>
      <p:ext uri="{BB962C8B-B14F-4D97-AF65-F5344CB8AC3E}">
        <p14:creationId xmlns:p14="http://schemas.microsoft.com/office/powerpoint/2010/main" val="93989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>
                <a:latin typeface="Segoe UI Light" panose="020B0502040204020203" pitchFamily="34" charset="0"/>
                <a:cs typeface="Segoe UI Light" panose="020B0502040204020203" pitchFamily="34" charset="0"/>
              </a:rPr>
              <a:t>Lärdomar under projektet (Irvin)</a:t>
            </a: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678238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Mindre tid har lagts på molnlösning och konfiguration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Konsekvenser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Vad skulle vi ha gjort annorlunda?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0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{D2EB8508-0F74-4B0B-B8F8-9AE6FC814A85}tf10001108_win32</Template>
  <TotalTime>135</TotalTime>
  <Words>201</Words>
  <Application>Microsoft Office PowerPoint</Application>
  <PresentationFormat>Widescreen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WelcomeDoc</vt:lpstr>
      <vt:lpstr>Spaceport – Grupp 6</vt:lpstr>
      <vt:lpstr>Agenda</vt:lpstr>
      <vt:lpstr>Planering och process av projektet (André)</vt:lpstr>
      <vt:lpstr>Applikationslösningen (Ahmad och Fredrik)</vt:lpstr>
      <vt:lpstr>Molnlösningen (Fredrik och Irvin)</vt:lpstr>
      <vt:lpstr>Molnlösningen (Nor)</vt:lpstr>
      <vt:lpstr>Molnlösningen (Nor) – Backend pipeline</vt:lpstr>
      <vt:lpstr>Molnlösningen (Nor) – Frontend pipeline</vt:lpstr>
      <vt:lpstr>Lärdomar under projektet (Irvin)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Spaceport – Grupp 6</dc:title>
  <dc:creator>Nor Shiervani</dc:creator>
  <cp:keywords/>
  <cp:lastModifiedBy>Nor Shiervani</cp:lastModifiedBy>
  <cp:revision>11</cp:revision>
  <dcterms:created xsi:type="dcterms:W3CDTF">2020-10-04T07:02:34Z</dcterms:created>
  <dcterms:modified xsi:type="dcterms:W3CDTF">2020-10-05T14:23:19Z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