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834F9B-62B8-4FDA-AC94-12C7562F0466}"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656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834F9B-62B8-4FDA-AC94-12C7562F0466}"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1733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834F9B-62B8-4FDA-AC94-12C7562F0466}"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358060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834F9B-62B8-4FDA-AC94-12C7562F0466}"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76763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834F9B-62B8-4FDA-AC94-12C7562F0466}"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276002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834F9B-62B8-4FDA-AC94-12C7562F0466}"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11469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834F9B-62B8-4FDA-AC94-12C7562F0466}" type="datetimeFigureOut">
              <a:rPr lang="en-IN" smtClean="0"/>
              <a:t>02-10-2022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180517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834F9B-62B8-4FDA-AC94-12C7562F0466}" type="datetimeFigureOut">
              <a:rPr lang="en-IN" smtClean="0"/>
              <a:t>02-10-2022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31670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34F9B-62B8-4FDA-AC94-12C7562F0466}" type="datetimeFigureOut">
              <a:rPr lang="en-IN" smtClean="0"/>
              <a:t>02-10-2022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33029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834F9B-62B8-4FDA-AC94-12C7562F0466}"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216779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834F9B-62B8-4FDA-AC94-12C7562F0466}"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953EB-689D-42AB-9CD8-88E75DE1F3B5}" type="slidenum">
              <a:rPr lang="en-IN" smtClean="0"/>
              <a:t>‹#›</a:t>
            </a:fld>
            <a:endParaRPr lang="en-IN"/>
          </a:p>
        </p:txBody>
      </p:sp>
    </p:spTree>
    <p:extLst>
      <p:ext uri="{BB962C8B-B14F-4D97-AF65-F5344CB8AC3E}">
        <p14:creationId xmlns:p14="http://schemas.microsoft.com/office/powerpoint/2010/main" val="417532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34F9B-62B8-4FDA-AC94-12C7562F0466}" type="datetimeFigureOut">
              <a:rPr lang="en-IN" smtClean="0"/>
              <a:t>02-10-2022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953EB-689D-42AB-9CD8-88E75DE1F3B5}" type="slidenum">
              <a:rPr lang="en-IN" smtClean="0"/>
              <a:t>‹#›</a:t>
            </a:fld>
            <a:endParaRPr lang="en-IN"/>
          </a:p>
        </p:txBody>
      </p:sp>
    </p:spTree>
    <p:extLst>
      <p:ext uri="{BB962C8B-B14F-4D97-AF65-F5344CB8AC3E}">
        <p14:creationId xmlns:p14="http://schemas.microsoft.com/office/powerpoint/2010/main" val="326912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Exploratory Data Analysis on Stack Overflow Survey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0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br>
              <a:rPr lang="en-IN" dirty="0" smtClean="0"/>
            </a:br>
            <a:endParaRPr lang="en-IN" dirty="0"/>
          </a:p>
        </p:txBody>
      </p:sp>
      <p:sp>
        <p:nvSpPr>
          <p:cNvPr id="3" name="Content Placeholder 2"/>
          <p:cNvSpPr>
            <a:spLocks noGrp="1"/>
          </p:cNvSpPr>
          <p:nvPr>
            <p:ph idx="1"/>
          </p:nvPr>
        </p:nvSpPr>
        <p:spPr>
          <a:xfrm>
            <a:off x="838200" y="1443038"/>
            <a:ext cx="10515600" cy="4733925"/>
          </a:xfrm>
        </p:spPr>
        <p:txBody>
          <a:bodyPr/>
          <a:lstStyle/>
          <a:p>
            <a:r>
              <a:rPr lang="en-IN" dirty="0" smtClean="0"/>
              <a:t>This is exploratory data analysis of stack overflow developer’s survey. We intend to give insights of trends in technologies and tools being used in the industry to software engineers and students who aspire to join this field.</a:t>
            </a:r>
          </a:p>
          <a:p>
            <a:endParaRPr lang="en-IN" dirty="0" smtClean="0"/>
          </a:p>
          <a:p>
            <a:r>
              <a:rPr lang="en-US" dirty="0"/>
              <a:t>Every year, stack overflow ask developers what the state of software engineering looks like for them, and tens of thousands of users answer.</a:t>
            </a:r>
          </a:p>
          <a:p>
            <a:r>
              <a:rPr lang="en-US" dirty="0"/>
              <a:t>Generously, they tell about who they are, how they work, and perhaps most importantly, what languages and tools they use. As in every year, the results are sure to spark a few heated </a:t>
            </a:r>
            <a:r>
              <a:rPr lang="en-US" dirty="0" smtClean="0"/>
              <a:t>discussions.</a:t>
            </a:r>
            <a:endParaRPr lang="en-IN" dirty="0" smtClean="0"/>
          </a:p>
          <a:p>
            <a:endParaRPr lang="en-IN" dirty="0"/>
          </a:p>
        </p:txBody>
      </p:sp>
    </p:spTree>
    <p:extLst>
      <p:ext uri="{BB962C8B-B14F-4D97-AF65-F5344CB8AC3E}">
        <p14:creationId xmlns:p14="http://schemas.microsoft.com/office/powerpoint/2010/main" val="58968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Raw Data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9353602"/>
              </p:ext>
            </p:extLst>
          </p:nvPr>
        </p:nvGraphicFramePr>
        <p:xfrm>
          <a:off x="838200" y="1825625"/>
          <a:ext cx="10515601" cy="4370896"/>
        </p:xfrm>
        <a:graphic>
          <a:graphicData uri="http://schemas.openxmlformats.org/drawingml/2006/table">
            <a:tbl>
              <a:tblPr firstRow="1" bandRow="1">
                <a:tableStyleId>{5C22544A-7EE6-4342-B048-85BDC9FD1C3A}</a:tableStyleId>
              </a:tblPr>
              <a:tblGrid>
                <a:gridCol w="3611880">
                  <a:extLst>
                    <a:ext uri="{9D8B030D-6E8A-4147-A177-3AD203B41FA5}">
                      <a16:colId xmlns:a16="http://schemas.microsoft.com/office/drawing/2014/main" val="513185089"/>
                    </a:ext>
                  </a:extLst>
                </a:gridCol>
                <a:gridCol w="1722120">
                  <a:extLst>
                    <a:ext uri="{9D8B030D-6E8A-4147-A177-3AD203B41FA5}">
                      <a16:colId xmlns:a16="http://schemas.microsoft.com/office/drawing/2014/main" val="1402093053"/>
                    </a:ext>
                  </a:extLst>
                </a:gridCol>
                <a:gridCol w="1614488">
                  <a:extLst>
                    <a:ext uri="{9D8B030D-6E8A-4147-A177-3AD203B41FA5}">
                      <a16:colId xmlns:a16="http://schemas.microsoft.com/office/drawing/2014/main" val="54284476"/>
                    </a:ext>
                  </a:extLst>
                </a:gridCol>
                <a:gridCol w="1814513">
                  <a:extLst>
                    <a:ext uri="{9D8B030D-6E8A-4147-A177-3AD203B41FA5}">
                      <a16:colId xmlns:a16="http://schemas.microsoft.com/office/drawing/2014/main" val="3264089236"/>
                    </a:ext>
                  </a:extLst>
                </a:gridCol>
                <a:gridCol w="1752600">
                  <a:extLst>
                    <a:ext uri="{9D8B030D-6E8A-4147-A177-3AD203B41FA5}">
                      <a16:colId xmlns:a16="http://schemas.microsoft.com/office/drawing/2014/main" val="955064227"/>
                    </a:ext>
                  </a:extLst>
                </a:gridCol>
              </a:tblGrid>
              <a:tr h="883698">
                <a:tc>
                  <a:txBody>
                    <a:bodyPr/>
                    <a:lstStyle/>
                    <a:p>
                      <a:r>
                        <a:rPr lang="en-IN" dirty="0" smtClean="0"/>
                        <a:t>File Name</a:t>
                      </a:r>
                      <a:endParaRPr lang="en-IN" dirty="0"/>
                    </a:p>
                  </a:txBody>
                  <a:tcPr/>
                </a:tc>
                <a:tc>
                  <a:txBody>
                    <a:bodyPr/>
                    <a:lstStyle/>
                    <a:p>
                      <a:r>
                        <a:rPr lang="en-IN" dirty="0" smtClean="0"/>
                        <a:t>No of rows</a:t>
                      </a:r>
                      <a:endParaRPr lang="en-IN" dirty="0"/>
                    </a:p>
                  </a:txBody>
                  <a:tcPr/>
                </a:tc>
                <a:tc>
                  <a:txBody>
                    <a:bodyPr/>
                    <a:lstStyle/>
                    <a:p>
                      <a:r>
                        <a:rPr lang="en-IN" dirty="0" smtClean="0"/>
                        <a:t>No </a:t>
                      </a:r>
                      <a:r>
                        <a:rPr lang="en-IN" dirty="0" smtClean="0"/>
                        <a:t>of cols</a:t>
                      </a:r>
                      <a:endParaRPr lang="en-IN" dirty="0"/>
                    </a:p>
                  </a:txBody>
                  <a:tcPr/>
                </a:tc>
                <a:tc>
                  <a:txBody>
                    <a:bodyPr/>
                    <a:lstStyle/>
                    <a:p>
                      <a:r>
                        <a:rPr lang="en-IN" dirty="0" smtClean="0"/>
                        <a:t>No of matching cols </a:t>
                      </a:r>
                      <a:endParaRPr lang="en-IN" dirty="0"/>
                    </a:p>
                  </a:txBody>
                  <a:tcPr/>
                </a:tc>
                <a:tc>
                  <a:txBody>
                    <a:bodyPr/>
                    <a:lstStyle/>
                    <a:p>
                      <a:r>
                        <a:rPr lang="en-IN" dirty="0" smtClean="0"/>
                        <a:t>No of cols</a:t>
                      </a:r>
                      <a:r>
                        <a:rPr lang="en-IN" baseline="0" dirty="0" smtClean="0"/>
                        <a:t> </a:t>
                      </a:r>
                      <a:r>
                        <a:rPr lang="en-IN" baseline="0" dirty="0" smtClean="0"/>
                        <a:t>added</a:t>
                      </a:r>
                      <a:endParaRPr lang="en-IN" dirty="0"/>
                    </a:p>
                  </a:txBody>
                  <a:tcPr/>
                </a:tc>
                <a:extLst>
                  <a:ext uri="{0D108BD9-81ED-4DB2-BD59-A6C34878D82A}">
                    <a16:rowId xmlns:a16="http://schemas.microsoft.com/office/drawing/2014/main" val="3606183334"/>
                  </a:ext>
                </a:extLst>
              </a:tr>
              <a:tr h="876840">
                <a:tc>
                  <a:txBody>
                    <a:bodyPr/>
                    <a:lstStyle/>
                    <a:p>
                      <a:r>
                        <a:rPr lang="en-IN" dirty="0" smtClean="0"/>
                        <a:t>Stack Overflow Survey  2019</a:t>
                      </a:r>
                      <a:endParaRPr lang="en-IN" dirty="0"/>
                    </a:p>
                  </a:txBody>
                  <a:tcPr/>
                </a:tc>
                <a:tc>
                  <a:txBody>
                    <a:bodyPr/>
                    <a:lstStyle/>
                    <a:p>
                      <a:r>
                        <a:rPr lang="en-IN" dirty="0" smtClean="0"/>
                        <a:t>88884</a:t>
                      </a:r>
                      <a:endParaRPr lang="en-IN" dirty="0"/>
                    </a:p>
                  </a:txBody>
                  <a:tcPr/>
                </a:tc>
                <a:tc>
                  <a:txBody>
                    <a:bodyPr/>
                    <a:lstStyle/>
                    <a:p>
                      <a:r>
                        <a:rPr lang="en-IN" dirty="0" smtClean="0"/>
                        <a:t>28</a:t>
                      </a:r>
                      <a:endParaRPr lang="en-IN" dirty="0"/>
                    </a:p>
                  </a:txBody>
                  <a:tcPr/>
                </a:tc>
                <a:tc>
                  <a:txBody>
                    <a:bodyPr/>
                    <a:lstStyle/>
                    <a:p>
                      <a:r>
                        <a:rPr lang="en-IN" dirty="0" smtClean="0"/>
                        <a:t>22</a:t>
                      </a:r>
                      <a:endParaRPr lang="en-IN" dirty="0"/>
                    </a:p>
                  </a:txBody>
                  <a:tcPr/>
                </a:tc>
                <a:tc>
                  <a:txBody>
                    <a:bodyPr/>
                    <a:lstStyle/>
                    <a:p>
                      <a:r>
                        <a:rPr lang="en-IN" dirty="0" smtClean="0"/>
                        <a:t>7</a:t>
                      </a:r>
                      <a:endParaRPr lang="en-IN" dirty="0"/>
                    </a:p>
                  </a:txBody>
                  <a:tcPr/>
                </a:tc>
                <a:extLst>
                  <a:ext uri="{0D108BD9-81ED-4DB2-BD59-A6C34878D82A}">
                    <a16:rowId xmlns:a16="http://schemas.microsoft.com/office/drawing/2014/main" val="300758097"/>
                  </a:ext>
                </a:extLst>
              </a:tr>
              <a:tr h="842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Stack Overflow Survey  2020</a:t>
                      </a:r>
                      <a:endParaRPr lang="en-IN" dirty="0"/>
                    </a:p>
                  </a:txBody>
                  <a:tcPr/>
                </a:tc>
                <a:tc>
                  <a:txBody>
                    <a:bodyPr/>
                    <a:lstStyle/>
                    <a:p>
                      <a:r>
                        <a:rPr lang="en-IN" dirty="0" smtClean="0"/>
                        <a:t>64462</a:t>
                      </a:r>
                      <a:endParaRPr lang="en-IN" dirty="0"/>
                    </a:p>
                  </a:txBody>
                  <a:tcPr/>
                </a:tc>
                <a:tc>
                  <a:txBody>
                    <a:bodyPr/>
                    <a:lstStyle/>
                    <a:p>
                      <a:r>
                        <a:rPr lang="en-IN" dirty="0" smtClean="0"/>
                        <a:t>61</a:t>
                      </a:r>
                      <a:endParaRPr lang="en-IN" dirty="0"/>
                    </a:p>
                  </a:txBody>
                  <a:tcPr/>
                </a:tc>
                <a:tc>
                  <a:txBody>
                    <a:bodyPr/>
                    <a:lstStyle/>
                    <a:p>
                      <a:r>
                        <a:rPr lang="en-IN" dirty="0" smtClean="0"/>
                        <a:t>24</a:t>
                      </a:r>
                      <a:endParaRPr lang="en-IN" dirty="0"/>
                    </a:p>
                  </a:txBody>
                  <a:tcPr/>
                </a:tc>
                <a:tc>
                  <a:txBody>
                    <a:bodyPr/>
                    <a:lstStyle/>
                    <a:p>
                      <a:r>
                        <a:rPr lang="en-IN" dirty="0" smtClean="0"/>
                        <a:t>5</a:t>
                      </a:r>
                      <a:endParaRPr lang="en-IN" dirty="0"/>
                    </a:p>
                  </a:txBody>
                  <a:tcPr/>
                </a:tc>
                <a:extLst>
                  <a:ext uri="{0D108BD9-81ED-4DB2-BD59-A6C34878D82A}">
                    <a16:rowId xmlns:a16="http://schemas.microsoft.com/office/drawing/2014/main" val="2568792336"/>
                  </a:ext>
                </a:extLst>
              </a:tr>
              <a:tr h="883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Stack Overflow Survey  2021</a:t>
                      </a:r>
                    </a:p>
                    <a:p>
                      <a:endParaRPr lang="en-IN" dirty="0"/>
                    </a:p>
                  </a:txBody>
                  <a:tcPr/>
                </a:tc>
                <a:tc>
                  <a:txBody>
                    <a:bodyPr/>
                    <a:lstStyle/>
                    <a:p>
                      <a:r>
                        <a:rPr lang="en-IN" dirty="0" smtClean="0"/>
                        <a:t>83440</a:t>
                      </a:r>
                      <a:endParaRPr lang="en-IN" dirty="0"/>
                    </a:p>
                  </a:txBody>
                  <a:tcPr/>
                </a:tc>
                <a:tc>
                  <a:txBody>
                    <a:bodyPr/>
                    <a:lstStyle/>
                    <a:p>
                      <a:r>
                        <a:rPr lang="en-IN" dirty="0" smtClean="0"/>
                        <a:t>60</a:t>
                      </a:r>
                      <a:endParaRPr lang="en-IN" dirty="0"/>
                    </a:p>
                  </a:txBody>
                  <a:tcPr/>
                </a:tc>
                <a:tc>
                  <a:txBody>
                    <a:bodyPr/>
                    <a:lstStyle/>
                    <a:p>
                      <a:r>
                        <a:rPr lang="en-IN" dirty="0" smtClean="0"/>
                        <a:t>28</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1276988130"/>
                  </a:ext>
                </a:extLst>
              </a:tr>
              <a:tr h="883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Stack Overflow Survey  2022</a:t>
                      </a:r>
                    </a:p>
                    <a:p>
                      <a:endParaRPr lang="en-IN" dirty="0"/>
                    </a:p>
                  </a:txBody>
                  <a:tcPr/>
                </a:tc>
                <a:tc>
                  <a:txBody>
                    <a:bodyPr/>
                    <a:lstStyle/>
                    <a:p>
                      <a:r>
                        <a:rPr lang="en-IN" dirty="0" smtClean="0"/>
                        <a:t>73268</a:t>
                      </a:r>
                      <a:endParaRPr lang="en-IN" dirty="0"/>
                    </a:p>
                  </a:txBody>
                  <a:tcPr/>
                </a:tc>
                <a:tc>
                  <a:txBody>
                    <a:bodyPr/>
                    <a:lstStyle/>
                    <a:p>
                      <a:r>
                        <a:rPr lang="en-IN" dirty="0" smtClean="0"/>
                        <a:t>99</a:t>
                      </a:r>
                      <a:endParaRPr lang="en-IN" dirty="0"/>
                    </a:p>
                  </a:txBody>
                  <a:tcPr/>
                </a:tc>
                <a:tc>
                  <a:txBody>
                    <a:bodyPr/>
                    <a:lstStyle/>
                    <a:p>
                      <a:r>
                        <a:rPr lang="en-IN" dirty="0" smtClean="0"/>
                        <a:t>28</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278480287"/>
                  </a:ext>
                </a:extLst>
              </a:tr>
            </a:tbl>
          </a:graphicData>
        </a:graphic>
      </p:graphicFrame>
    </p:spTree>
    <p:extLst>
      <p:ext uri="{BB962C8B-B14F-4D97-AF65-F5344CB8AC3E}">
        <p14:creationId xmlns:p14="http://schemas.microsoft.com/office/powerpoint/2010/main" val="16086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Data Loading on cloud</a:t>
            </a:r>
            <a:endParaRPr lang="en-IN" dirty="0"/>
          </a:p>
        </p:txBody>
      </p:sp>
      <p:sp>
        <p:nvSpPr>
          <p:cNvPr id="3" name="Content Placeholder 2"/>
          <p:cNvSpPr>
            <a:spLocks noGrp="1"/>
          </p:cNvSpPr>
          <p:nvPr>
            <p:ph idx="1"/>
          </p:nvPr>
        </p:nvSpPr>
        <p:spPr/>
        <p:txBody>
          <a:bodyPr/>
          <a:lstStyle/>
          <a:p>
            <a:r>
              <a:rPr lang="en-IN" dirty="0" smtClean="0"/>
              <a:t>Stack data from website is accessed on </a:t>
            </a:r>
            <a:r>
              <a:rPr lang="en-IN" dirty="0" smtClean="0"/>
              <a:t>EC2</a:t>
            </a:r>
            <a:r>
              <a:rPr lang="en-IN" dirty="0"/>
              <a:t> </a:t>
            </a:r>
            <a:r>
              <a:rPr lang="en-IN" dirty="0" smtClean="0"/>
              <a:t>and moved to S3 bucket.</a:t>
            </a:r>
            <a:endParaRPr lang="en-IN" dirty="0" smtClean="0"/>
          </a:p>
          <a:p>
            <a:r>
              <a:rPr lang="en-IN" dirty="0" smtClean="0"/>
              <a:t>Created data frames for each year on spark cluster.</a:t>
            </a:r>
          </a:p>
          <a:p>
            <a:r>
              <a:rPr lang="en-IN" dirty="0" smtClean="0"/>
              <a:t>Some columns are added to each data frame to make the schema uniform for all years.</a:t>
            </a:r>
          </a:p>
          <a:p>
            <a:r>
              <a:rPr lang="en-IN" dirty="0" smtClean="0"/>
              <a:t>Merged data for all the 4 years in single </a:t>
            </a:r>
            <a:r>
              <a:rPr lang="en-IN" dirty="0" err="1" smtClean="0"/>
              <a:t>dataframe</a:t>
            </a:r>
            <a:endParaRPr lang="en-IN" dirty="0" smtClean="0"/>
          </a:p>
          <a:p>
            <a:endParaRPr lang="en-IN" dirty="0"/>
          </a:p>
        </p:txBody>
      </p:sp>
    </p:spTree>
    <p:extLst>
      <p:ext uri="{BB962C8B-B14F-4D97-AF65-F5344CB8AC3E}">
        <p14:creationId xmlns:p14="http://schemas.microsoft.com/office/powerpoint/2010/main" val="32494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Data pre processing on spark</a:t>
            </a:r>
            <a:endParaRPr lang="en-IN" dirty="0"/>
          </a:p>
        </p:txBody>
      </p:sp>
      <p:sp>
        <p:nvSpPr>
          <p:cNvPr id="3" name="Content Placeholder 2"/>
          <p:cNvSpPr>
            <a:spLocks noGrp="1"/>
          </p:cNvSpPr>
          <p:nvPr>
            <p:ph idx="1"/>
          </p:nvPr>
        </p:nvSpPr>
        <p:spPr/>
        <p:txBody>
          <a:bodyPr/>
          <a:lstStyle/>
          <a:p>
            <a:r>
              <a:rPr lang="en-US" dirty="0"/>
              <a:t/>
            </a:r>
            <a:br>
              <a:rPr lang="en-US" dirty="0"/>
            </a:b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111048428"/>
              </p:ext>
            </p:extLst>
          </p:nvPr>
        </p:nvGraphicFramePr>
        <p:xfrm>
          <a:off x="960437" y="1505478"/>
          <a:ext cx="10393362" cy="4885986"/>
        </p:xfrm>
        <a:graphic>
          <a:graphicData uri="http://schemas.openxmlformats.org/drawingml/2006/table">
            <a:tbl>
              <a:tblPr firstRow="1" bandRow="1">
                <a:tableStyleId>{5C22544A-7EE6-4342-B048-85BDC9FD1C3A}</a:tableStyleId>
              </a:tblPr>
              <a:tblGrid>
                <a:gridCol w="3464454">
                  <a:extLst>
                    <a:ext uri="{9D8B030D-6E8A-4147-A177-3AD203B41FA5}">
                      <a16:colId xmlns:a16="http://schemas.microsoft.com/office/drawing/2014/main" val="3685292314"/>
                    </a:ext>
                  </a:extLst>
                </a:gridCol>
                <a:gridCol w="3464454">
                  <a:extLst>
                    <a:ext uri="{9D8B030D-6E8A-4147-A177-3AD203B41FA5}">
                      <a16:colId xmlns:a16="http://schemas.microsoft.com/office/drawing/2014/main" val="3018998051"/>
                    </a:ext>
                  </a:extLst>
                </a:gridCol>
                <a:gridCol w="3464454">
                  <a:extLst>
                    <a:ext uri="{9D8B030D-6E8A-4147-A177-3AD203B41FA5}">
                      <a16:colId xmlns:a16="http://schemas.microsoft.com/office/drawing/2014/main" val="3010340678"/>
                    </a:ext>
                  </a:extLst>
                </a:gridCol>
              </a:tblGrid>
              <a:tr h="606558">
                <a:tc>
                  <a:txBody>
                    <a:bodyPr/>
                    <a:lstStyle/>
                    <a:p>
                      <a:r>
                        <a:rPr lang="en-IN" dirty="0" smtClean="0"/>
                        <a:t>Attribute Name</a:t>
                      </a:r>
                      <a:endParaRPr lang="en-IN" dirty="0"/>
                    </a:p>
                  </a:txBody>
                  <a:tcPr/>
                </a:tc>
                <a:tc>
                  <a:txBody>
                    <a:bodyPr/>
                    <a:lstStyle/>
                    <a:p>
                      <a:r>
                        <a:rPr lang="en-IN" dirty="0" smtClean="0"/>
                        <a:t>Process</a:t>
                      </a:r>
                      <a:endParaRPr lang="en-IN" dirty="0"/>
                    </a:p>
                  </a:txBody>
                  <a:tcPr/>
                </a:tc>
                <a:tc>
                  <a:txBody>
                    <a:bodyPr/>
                    <a:lstStyle/>
                    <a:p>
                      <a:r>
                        <a:rPr lang="en-IN" dirty="0" smtClean="0"/>
                        <a:t>Result</a:t>
                      </a:r>
                      <a:endParaRPr lang="en-IN" dirty="0"/>
                    </a:p>
                  </a:txBody>
                  <a:tcPr/>
                </a:tc>
                <a:extLst>
                  <a:ext uri="{0D108BD9-81ED-4DB2-BD59-A6C34878D82A}">
                    <a16:rowId xmlns:a16="http://schemas.microsoft.com/office/drawing/2014/main" val="3152220413"/>
                  </a:ext>
                </a:extLst>
              </a:tr>
              <a:tr h="606558">
                <a:tc>
                  <a:txBody>
                    <a:bodyPr/>
                    <a:lstStyle/>
                    <a:p>
                      <a:r>
                        <a:rPr lang="en-IN" dirty="0" smtClean="0"/>
                        <a:t>Age</a:t>
                      </a:r>
                      <a:endParaRPr lang="en-IN" dirty="0"/>
                    </a:p>
                  </a:txBody>
                  <a:tcPr/>
                </a:tc>
                <a:tc>
                  <a:txBody>
                    <a:bodyPr/>
                    <a:lstStyle/>
                    <a:p>
                      <a:r>
                        <a:rPr lang="en-IN" dirty="0" smtClean="0"/>
                        <a:t>Replaced age in </a:t>
                      </a:r>
                      <a:r>
                        <a:rPr lang="en-IN" dirty="0" err="1" smtClean="0"/>
                        <a:t>no.s</a:t>
                      </a:r>
                      <a:r>
                        <a:rPr lang="en-IN" dirty="0" smtClean="0"/>
                        <a:t> to range</a:t>
                      </a:r>
                      <a:endParaRPr lang="en-IN" dirty="0"/>
                    </a:p>
                  </a:txBody>
                  <a:tcPr/>
                </a:tc>
                <a:tc>
                  <a:txBody>
                    <a:bodyPr/>
                    <a:lstStyle/>
                    <a:p>
                      <a:r>
                        <a:rPr lang="en-IN" dirty="0" smtClean="0"/>
                        <a:t>F</a:t>
                      </a:r>
                      <a:endParaRPr lang="en-IN" dirty="0"/>
                    </a:p>
                  </a:txBody>
                  <a:tcPr/>
                </a:tc>
                <a:extLst>
                  <a:ext uri="{0D108BD9-81ED-4DB2-BD59-A6C34878D82A}">
                    <a16:rowId xmlns:a16="http://schemas.microsoft.com/office/drawing/2014/main" val="1019463946"/>
                  </a:ext>
                </a:extLst>
              </a:tr>
              <a:tr h="606558">
                <a:tc>
                  <a:txBody>
                    <a:bodyPr/>
                    <a:lstStyle/>
                    <a:p>
                      <a:r>
                        <a:rPr lang="en-IN" dirty="0" smtClean="0"/>
                        <a:t>Education level</a:t>
                      </a:r>
                      <a:endParaRPr lang="en-IN" dirty="0"/>
                    </a:p>
                  </a:txBody>
                  <a:tcPr/>
                </a:tc>
                <a:tc>
                  <a:txBody>
                    <a:bodyPr/>
                    <a:lstStyle/>
                    <a:p>
                      <a:r>
                        <a:rPr lang="en-IN" dirty="0" smtClean="0"/>
                        <a:t>Shortened</a:t>
                      </a:r>
                      <a:r>
                        <a:rPr lang="en-IN" baseline="0" dirty="0" smtClean="0"/>
                        <a:t> the labels</a:t>
                      </a:r>
                      <a:endParaRPr lang="en-IN" dirty="0"/>
                    </a:p>
                  </a:txBody>
                  <a:tcPr/>
                </a:tc>
                <a:tc>
                  <a:txBody>
                    <a:bodyPr/>
                    <a:lstStyle/>
                    <a:p>
                      <a:endParaRPr lang="en-IN"/>
                    </a:p>
                  </a:txBody>
                  <a:tcPr/>
                </a:tc>
                <a:extLst>
                  <a:ext uri="{0D108BD9-81ED-4DB2-BD59-A6C34878D82A}">
                    <a16:rowId xmlns:a16="http://schemas.microsoft.com/office/drawing/2014/main" val="3727156576"/>
                  </a:ext>
                </a:extLst>
              </a:tr>
              <a:tr h="606558">
                <a:tc>
                  <a:txBody>
                    <a:bodyPr/>
                    <a:lstStyle/>
                    <a:p>
                      <a:r>
                        <a:rPr lang="en-IN" dirty="0" smtClean="0"/>
                        <a:t>Main branch</a:t>
                      </a:r>
                      <a:endParaRPr lang="en-IN" dirty="0"/>
                    </a:p>
                  </a:txBody>
                  <a:tcPr/>
                </a:tc>
                <a:tc>
                  <a:txBody>
                    <a:bodyPr/>
                    <a:lstStyle/>
                    <a:p>
                      <a:r>
                        <a:rPr lang="en-IN" dirty="0" smtClean="0"/>
                        <a:t>Shortened</a:t>
                      </a:r>
                      <a:r>
                        <a:rPr lang="en-IN" baseline="0" dirty="0" smtClean="0"/>
                        <a:t> the labels</a:t>
                      </a:r>
                      <a:endParaRPr lang="en-IN" dirty="0"/>
                    </a:p>
                  </a:txBody>
                  <a:tcPr/>
                </a:tc>
                <a:tc>
                  <a:txBody>
                    <a:bodyPr/>
                    <a:lstStyle/>
                    <a:p>
                      <a:endParaRPr lang="en-IN"/>
                    </a:p>
                  </a:txBody>
                  <a:tcPr/>
                </a:tc>
                <a:extLst>
                  <a:ext uri="{0D108BD9-81ED-4DB2-BD59-A6C34878D82A}">
                    <a16:rowId xmlns:a16="http://schemas.microsoft.com/office/drawing/2014/main" val="290605043"/>
                  </a:ext>
                </a:extLst>
              </a:tr>
              <a:tr h="606558">
                <a:tc>
                  <a:txBody>
                    <a:bodyPr/>
                    <a:lstStyle/>
                    <a:p>
                      <a:r>
                        <a:rPr lang="en-IN" dirty="0" smtClean="0"/>
                        <a:t>Gender</a:t>
                      </a:r>
                      <a:endParaRPr lang="en-IN" dirty="0"/>
                    </a:p>
                  </a:txBody>
                  <a:tcPr/>
                </a:tc>
                <a:tc>
                  <a:txBody>
                    <a:bodyPr/>
                    <a:lstStyle/>
                    <a:p>
                      <a:r>
                        <a:rPr lang="en-IN" dirty="0" smtClean="0"/>
                        <a:t>Replaced</a:t>
                      </a:r>
                      <a:r>
                        <a:rPr lang="en-IN" baseline="0" dirty="0" smtClean="0"/>
                        <a:t> to generate only 3 categories (Male, Female &amp; others)</a:t>
                      </a:r>
                      <a:endParaRPr lang="en-IN" dirty="0"/>
                    </a:p>
                  </a:txBody>
                  <a:tcPr/>
                </a:tc>
                <a:tc>
                  <a:txBody>
                    <a:bodyPr/>
                    <a:lstStyle/>
                    <a:p>
                      <a:endParaRPr lang="en-IN"/>
                    </a:p>
                  </a:txBody>
                  <a:tcPr/>
                </a:tc>
                <a:extLst>
                  <a:ext uri="{0D108BD9-81ED-4DB2-BD59-A6C34878D82A}">
                    <a16:rowId xmlns:a16="http://schemas.microsoft.com/office/drawing/2014/main" val="3521594962"/>
                  </a:ext>
                </a:extLst>
              </a:tr>
              <a:tr h="606558">
                <a:tc>
                  <a:txBody>
                    <a:bodyPr/>
                    <a:lstStyle/>
                    <a:p>
                      <a:r>
                        <a:rPr lang="en-IN" dirty="0" smtClean="0"/>
                        <a:t>Years of code</a:t>
                      </a:r>
                      <a:endParaRPr lang="en-IN" dirty="0"/>
                    </a:p>
                  </a:txBody>
                  <a:tcPr/>
                </a:tc>
                <a:tc>
                  <a:txBody>
                    <a:bodyPr/>
                    <a:lstStyle/>
                    <a:p>
                      <a:r>
                        <a:rPr lang="en-IN" dirty="0" smtClean="0"/>
                        <a:t>Converted to range of years</a:t>
                      </a:r>
                      <a:endParaRPr lang="en-IN" dirty="0"/>
                    </a:p>
                  </a:txBody>
                  <a:tcPr/>
                </a:tc>
                <a:tc>
                  <a:txBody>
                    <a:bodyPr/>
                    <a:lstStyle/>
                    <a:p>
                      <a:endParaRPr lang="en-IN"/>
                    </a:p>
                  </a:txBody>
                  <a:tcPr/>
                </a:tc>
                <a:extLst>
                  <a:ext uri="{0D108BD9-81ED-4DB2-BD59-A6C34878D82A}">
                    <a16:rowId xmlns:a16="http://schemas.microsoft.com/office/drawing/2014/main" val="917454412"/>
                  </a:ext>
                </a:extLst>
              </a:tr>
              <a:tr h="606558">
                <a:tc>
                  <a:txBody>
                    <a:bodyPr/>
                    <a:lstStyle/>
                    <a:p>
                      <a:r>
                        <a:rPr lang="en-IN" dirty="0" smtClean="0"/>
                        <a:t>Years code pro</a:t>
                      </a:r>
                      <a:endParaRPr lang="en-IN" dirty="0"/>
                    </a:p>
                  </a:txBody>
                  <a:tcPr/>
                </a:tc>
                <a:tc>
                  <a:txBody>
                    <a:bodyPr/>
                    <a:lstStyle/>
                    <a:p>
                      <a:r>
                        <a:rPr lang="en-IN" dirty="0" smtClean="0"/>
                        <a:t>Converted to range of years</a:t>
                      </a:r>
                      <a:endParaRPr lang="en-IN" dirty="0"/>
                    </a:p>
                  </a:txBody>
                  <a:tcPr/>
                </a:tc>
                <a:tc>
                  <a:txBody>
                    <a:bodyPr/>
                    <a:lstStyle/>
                    <a:p>
                      <a:endParaRPr lang="en-IN" dirty="0"/>
                    </a:p>
                  </a:txBody>
                  <a:tcPr/>
                </a:tc>
                <a:extLst>
                  <a:ext uri="{0D108BD9-81ED-4DB2-BD59-A6C34878D82A}">
                    <a16:rowId xmlns:a16="http://schemas.microsoft.com/office/drawing/2014/main" val="3607799639"/>
                  </a:ext>
                </a:extLst>
              </a:tr>
              <a:tr h="606558">
                <a:tc>
                  <a:txBody>
                    <a:bodyPr/>
                    <a:lstStyle/>
                    <a:p>
                      <a:r>
                        <a:rPr lang="en-IN" dirty="0" smtClean="0"/>
                        <a:t>Country</a:t>
                      </a:r>
                      <a:endParaRPr lang="en-IN" dirty="0"/>
                    </a:p>
                  </a:txBody>
                  <a:tcPr/>
                </a:tc>
                <a:tc>
                  <a:txBody>
                    <a:bodyPr/>
                    <a:lstStyle/>
                    <a:p>
                      <a:r>
                        <a:rPr lang="en-IN" dirty="0" smtClean="0"/>
                        <a:t>Shortened</a:t>
                      </a:r>
                      <a:r>
                        <a:rPr lang="en-IN" baseline="0" dirty="0" smtClean="0"/>
                        <a:t> the labels</a:t>
                      </a:r>
                      <a:endParaRPr lang="en-IN" dirty="0"/>
                    </a:p>
                  </a:txBody>
                  <a:tcPr/>
                </a:tc>
                <a:tc>
                  <a:txBody>
                    <a:bodyPr/>
                    <a:lstStyle/>
                    <a:p>
                      <a:endParaRPr lang="en-IN" dirty="0"/>
                    </a:p>
                  </a:txBody>
                  <a:tcPr/>
                </a:tc>
                <a:extLst>
                  <a:ext uri="{0D108BD9-81ED-4DB2-BD59-A6C34878D82A}">
                    <a16:rowId xmlns:a16="http://schemas.microsoft.com/office/drawing/2014/main" val="1588732090"/>
                  </a:ext>
                </a:extLst>
              </a:tr>
            </a:tbl>
          </a:graphicData>
        </a:graphic>
      </p:graphicFrame>
    </p:spTree>
    <p:extLst>
      <p:ext uri="{BB962C8B-B14F-4D97-AF65-F5344CB8AC3E}">
        <p14:creationId xmlns:p14="http://schemas.microsoft.com/office/powerpoint/2010/main" val="163914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Dealing with multivalued attributes</a:t>
            </a:r>
            <a:endParaRPr lang="en-IN" dirty="0"/>
          </a:p>
        </p:txBody>
      </p:sp>
      <p:sp>
        <p:nvSpPr>
          <p:cNvPr id="3" name="Content Placeholder 2"/>
          <p:cNvSpPr>
            <a:spLocks noGrp="1"/>
          </p:cNvSpPr>
          <p:nvPr>
            <p:ph idx="1"/>
          </p:nvPr>
        </p:nvSpPr>
        <p:spPr/>
        <p:txBody>
          <a:bodyPr/>
          <a:lstStyle/>
          <a:p>
            <a:r>
              <a:rPr lang="en-IN" dirty="0" smtClean="0"/>
              <a:t>There were 19 multivalued columns bearing important insights.</a:t>
            </a:r>
          </a:p>
          <a:p>
            <a:r>
              <a:rPr lang="en-IN" dirty="0" smtClean="0"/>
              <a:t>We processed them with following techniques.</a:t>
            </a:r>
            <a:endParaRPr lang="en-IN" dirty="0"/>
          </a:p>
        </p:txBody>
      </p:sp>
    </p:spTree>
    <p:extLst>
      <p:ext uri="{BB962C8B-B14F-4D97-AF65-F5344CB8AC3E}">
        <p14:creationId xmlns:p14="http://schemas.microsoft.com/office/powerpoint/2010/main" val="270769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Extracting data from spark to RDS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4702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307</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Exploratory Data Analysis on Stack Overflow Survey </vt:lpstr>
      <vt:lpstr>Problem statement </vt:lpstr>
      <vt:lpstr>Raw Data</vt:lpstr>
      <vt:lpstr>Data Loading on cloud</vt:lpstr>
      <vt:lpstr>Data pre processing on spark</vt:lpstr>
      <vt:lpstr>Dealing with multivalued attributes</vt:lpstr>
      <vt:lpstr>Extracting data from spark to RDS</vt:lpstr>
    </vt:vector>
  </TitlesOfParts>
  <Company>SHAPOORJI PALLONJI CO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Stack Overflow Survey </dc:title>
  <dc:creator>umesh</dc:creator>
  <cp:lastModifiedBy>umesh</cp:lastModifiedBy>
  <cp:revision>21</cp:revision>
  <dcterms:created xsi:type="dcterms:W3CDTF">2022-09-22T07:30:42Z</dcterms:created>
  <dcterms:modified xsi:type="dcterms:W3CDTF">2022-10-02T07:29:42Z</dcterms:modified>
</cp:coreProperties>
</file>