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72" r:id="rId4"/>
    <p:sldId id="293" r:id="rId5"/>
    <p:sldId id="295" r:id="rId6"/>
    <p:sldId id="294" r:id="rId7"/>
    <p:sldId id="297" r:id="rId8"/>
    <p:sldId id="300" r:id="rId9"/>
    <p:sldId id="299" r:id="rId10"/>
    <p:sldId id="303" r:id="rId11"/>
    <p:sldId id="302" r:id="rId12"/>
    <p:sldId id="304" r:id="rId13"/>
    <p:sldId id="305" r:id="rId14"/>
    <p:sldId id="306" r:id="rId15"/>
    <p:sldId id="307" r:id="rId1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 autoAdjust="0"/>
    <p:restoredTop sz="64561" autoAdjust="0"/>
  </p:normalViewPr>
  <p:slideViewPr>
    <p:cSldViewPr snapToGrid="0">
      <p:cViewPr varScale="1">
        <p:scale>
          <a:sx n="74" d="100"/>
          <a:sy n="74" d="100"/>
        </p:scale>
        <p:origin x="1698" y="60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48" y="233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FDCB53-72AA-43CD-9FCE-A0499508149C}" type="datetime1">
              <a:rPr lang="fr-FR" smtClean="0"/>
              <a:t>13/10/2020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r>
              <a:rPr lang="fr-FR"/>
              <a:t>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CD182F-7DDD-4384-AA69-7AB64275A48B}" type="datetime1">
              <a:rPr lang="fr-FR" noProof="0" smtClean="0"/>
              <a:t>13/10/2020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 eaLnBrk="1" latinLnBrk="0" hangingPunct="1"/>
            <a:r>
              <a:rPr lang="fr-FR"/>
              <a:t>Modifiez les styles du texte</a:t>
            </a:r>
          </a:p>
          <a:p>
            <a:pPr lvl="1" rtl="0"/>
            <a:r>
              <a:rPr lang="fr-FR" noProof="0"/>
              <a:t>Deuxième </a:t>
            </a:r>
            <a:r>
              <a:rPr lang="fr-FR" noProof="0" dirty="0"/>
              <a:t>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r>
              <a:rPr lang="fr-FR" noProof="0"/>
              <a:t>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fr-FR" smtClean="0"/>
              <a:t>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15175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fr-FR" smtClean="0"/>
              <a:t>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4498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58738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fr-FR" noProof="0"/>
              <a:t>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2674CE4-FBD8-4481-AEFB-CA53E599A745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60884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fr-FR" smtClean="0"/>
              <a:t>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6634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 rtl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58682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fr-FR" smtClean="0"/>
              <a:t>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83889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fr-FR" noProof="0"/>
              <a:t>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2674CE4-FBD8-4481-AEFB-CA53E599A745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2259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fr-FR" smtClean="0"/>
              <a:t>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28996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fr-FR" smtClean="0"/>
              <a:t>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69202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fr-FR" smtClean="0"/>
              <a:t>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3916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rtl="0"/>
            <a:r>
              <a:rPr lang="fr-FR" noProof="0"/>
              <a:t>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2674CE4-FBD8-4481-AEFB-CA53E599A745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1199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7" name="Rectangle 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11" name="Rectangle 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66C4920F-C814-43CC-A7E5-807B0B9706C9}" type="datetime1">
              <a:rPr lang="fr-FR" noProof="0" smtClean="0"/>
              <a:t>13/10/2020</a:t>
            </a:fld>
            <a:endParaRPr lang="fr-FR" noProof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BCC382-578C-4E11-B7B7-0EC68BE13E78}" type="datetime1">
              <a:rPr lang="fr-FR" noProof="0" smtClean="0"/>
              <a:t>13/10/2020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1pPr rtl="0" eaLnBrk="1" latinLnBrk="0" hangingPunct="1"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fr-FR" dirty="0"/>
              <a:t>Modifiez les styles du texte</a:t>
            </a:r>
          </a:p>
          <a:p>
            <a:pPr lvl="1" rtl="0" eaLnBrk="1" latinLnBrk="0" hangingPunct="1"/>
            <a:r>
              <a:rPr lang="fr-FR" noProof="0" dirty="0"/>
              <a:t>Deuxième niveau</a:t>
            </a:r>
          </a:p>
          <a:p>
            <a:pPr lvl="2" rtl="0" eaLnBrk="1" latinLnBrk="0" hangingPunct="1"/>
            <a:r>
              <a:rPr lang="fr-FR" noProof="0" dirty="0"/>
              <a:t>Troisième niveau</a:t>
            </a:r>
          </a:p>
          <a:p>
            <a:pPr lvl="3" rtl="0" eaLnBrk="1" latinLnBrk="0" hangingPunct="1"/>
            <a:r>
              <a:rPr lang="fr-FR" noProof="0" dirty="0"/>
              <a:t>Quatrième niveau</a:t>
            </a:r>
          </a:p>
          <a:p>
            <a:pPr lvl="4" rtl="0" eaLnBrk="1" latinLnBrk="0" hangingPunct="1"/>
            <a:r>
              <a:rPr lang="fr-FR" noProof="0" dirty="0"/>
              <a:t>Cinquième niveau</a:t>
            </a:r>
            <a:endParaRPr kumimoji="0"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8241A-AFA7-44A7-8BAA-E2426EC7E708}" type="datetime1">
              <a:rPr lang="fr-FR" noProof="0" smtClean="0"/>
              <a:t>13/10/2020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9E8B1C-4C74-450D-AD45-1A131BD319EE}" type="datetime1">
              <a:rPr lang="fr-FR" noProof="0" smtClean="0"/>
              <a:t>13/10/2020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kumimoji="0"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45F6CC-9A0A-4351-AFFD-AFBF37B65053}" type="datetime1">
              <a:rPr lang="fr-FR" noProof="0" smtClean="0"/>
              <a:t>13/10/2020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35A52A-2174-426E-84E5-6212CE7FFEDE}" type="datetime1">
              <a:rPr lang="fr-FR" noProof="0" smtClean="0"/>
              <a:t>13/10/2020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A0F52C-AC73-4124-BD04-1B28BB70F9F3}" type="datetime1">
              <a:rPr lang="fr-FR" noProof="0" smtClean="0"/>
              <a:t>13/10/2020</a:t>
            </a:fld>
            <a:endParaRPr lang="fr-FR" noProof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56FB7AC4-2A70-4BB0-931A-DD20CE537763}" type="datetime1">
              <a:rPr lang="fr-FR" noProof="0" smtClean="0"/>
              <a:t>13/10/2020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622BAA-C69B-4EC7-A588-001FA43C682B}" type="datetime1">
              <a:rPr lang="fr-FR" noProof="0" smtClean="0"/>
              <a:t>13/10/2020</a:t>
            </a:fld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54D43C-B20C-4D3F-8E17-7A594EC339C5}" type="datetime1">
              <a:rPr lang="fr-FR" noProof="0" smtClean="0"/>
              <a:t>13/10/2020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fr-FR" noProof="0"/>
              <a:t>Cliquez sur l’icône pour ajouter une image</a:t>
            </a:r>
            <a:endParaRPr kumimoji="0"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D085-32C3-4EBF-A4A4-A0B6989D4634}" type="datetime1">
              <a:rPr lang="fr-FR" noProof="0" smtClean="0"/>
              <a:t>13/10/2020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9" name="Rectangle 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6E1D63BF-5AA3-403F-B6F3-0AA4C99291D0}" type="datetime1">
              <a:rPr lang="fr-FR" noProof="0" smtClean="0"/>
              <a:t>13/10/2020</a:t>
            </a:fld>
            <a:endParaRPr lang="fr-FR" noProof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9D30123-BB3B-4D8B-BD2B-E6122ABA2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17700"/>
            <a:ext cx="12192000" cy="836634"/>
          </a:xfrm>
        </p:spPr>
        <p:txBody>
          <a:bodyPr>
            <a:normAutofit/>
          </a:bodyPr>
          <a:lstStyle/>
          <a:p>
            <a:pPr algn="ctr"/>
            <a:r>
              <a:rPr lang="fr-FR" b="1" dirty="0"/>
              <a:t>Partie FPGA</a:t>
            </a:r>
            <a:endParaRPr lang="fr-FR" dirty="0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E8A10056-82F9-4082-85A7-446A1D879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878" y="3886086"/>
            <a:ext cx="6604000" cy="563672"/>
          </a:xfrm>
        </p:spPr>
        <p:txBody>
          <a:bodyPr/>
          <a:lstStyle/>
          <a:p>
            <a:pPr algn="ctr"/>
            <a:r>
              <a:rPr lang="fr-FR" dirty="0"/>
              <a:t>Équipement de test vidéo</a:t>
            </a:r>
            <a:endParaRPr lang="fr-FR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0EBA32-7C11-436B-B04E-46BB2C334B00}"/>
              </a:ext>
            </a:extLst>
          </p:cNvPr>
          <p:cNvSpPr/>
          <p:nvPr/>
        </p:nvSpPr>
        <p:spPr>
          <a:xfrm>
            <a:off x="10446517" y="3228229"/>
            <a:ext cx="1753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11 Octobre 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8E163D-8F17-43AB-B6C2-1D57889EA160}"/>
              </a:ext>
            </a:extLst>
          </p:cNvPr>
          <p:cNvSpPr/>
          <p:nvPr/>
        </p:nvSpPr>
        <p:spPr>
          <a:xfrm>
            <a:off x="25674" y="4595919"/>
            <a:ext cx="409538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chemeClr val="tx2"/>
                </a:solidFill>
              </a:rPr>
              <a:t>Présentée par : </a:t>
            </a:r>
          </a:p>
          <a:p>
            <a:pPr algn="ctr"/>
            <a:endParaRPr lang="fr-FR" b="1" dirty="0">
              <a:solidFill>
                <a:schemeClr val="tx2"/>
              </a:solidFill>
            </a:endParaRPr>
          </a:p>
          <a:p>
            <a:pPr algn="ctr"/>
            <a:r>
              <a:rPr lang="fr-FR" dirty="0">
                <a:solidFill>
                  <a:schemeClr val="tx2"/>
                </a:solidFill>
              </a:rPr>
              <a:t>ABOUYAAQOUB Badr</a:t>
            </a:r>
          </a:p>
          <a:p>
            <a:pPr algn="ctr"/>
            <a:r>
              <a:rPr lang="es-ES" dirty="0">
                <a:solidFill>
                  <a:schemeClr val="tx2"/>
                </a:solidFill>
              </a:rPr>
              <a:t>BETTAHI EL </a:t>
            </a:r>
            <a:r>
              <a:rPr lang="fr-FR" dirty="0">
                <a:solidFill>
                  <a:schemeClr val="tx2"/>
                </a:solidFill>
              </a:rPr>
              <a:t>Mehdi 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1</a:t>
            </a:fld>
            <a:endParaRPr lang="fr-FR" noProof="0"/>
          </a:p>
        </p:txBody>
      </p:sp>
      <p:pic>
        <p:nvPicPr>
          <p:cNvPr id="14" name="Imag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841" y="125260"/>
            <a:ext cx="3582444" cy="1212006"/>
          </a:xfrm>
          <a:prstGeom prst="rect">
            <a:avLst/>
          </a:prstGeom>
        </p:spPr>
      </p:pic>
      <p:pic>
        <p:nvPicPr>
          <p:cNvPr id="15" name="Picture 106" descr="Image result for l3 eea paul sab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420" y="125260"/>
            <a:ext cx="3215927" cy="121200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D1A4A7-F52C-42BC-8DC5-E5D2AF502CEA}"/>
              </a:ext>
            </a:extLst>
          </p:cNvPr>
          <p:cNvSpPr/>
          <p:nvPr/>
        </p:nvSpPr>
        <p:spPr>
          <a:xfrm>
            <a:off x="7580361" y="4393638"/>
            <a:ext cx="43324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M2 EEA SME</a:t>
            </a:r>
          </a:p>
          <a:p>
            <a:pPr algn="ctr"/>
            <a:r>
              <a:rPr lang="fr-FR" b="1" dirty="0">
                <a:solidFill>
                  <a:schemeClr val="tx2"/>
                </a:solidFill>
              </a:rPr>
              <a:t>UE  PGE</a:t>
            </a:r>
          </a:p>
          <a:p>
            <a:pPr algn="ctr"/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512262-D358-4C59-9A7F-7ABA9F1BE493}"/>
              </a:ext>
            </a:extLst>
          </p:cNvPr>
          <p:cNvSpPr/>
          <p:nvPr/>
        </p:nvSpPr>
        <p:spPr>
          <a:xfrm>
            <a:off x="3684485" y="6157852"/>
            <a:ext cx="4332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Année Universitaire: 2020/2021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C41FA96-586B-4BFE-B0A7-C3A0F83EE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2616200"/>
            <a:ext cx="10485967" cy="1083025"/>
          </a:xfrm>
        </p:spPr>
        <p:txBody>
          <a:bodyPr>
            <a:normAutofit/>
          </a:bodyPr>
          <a:lstStyle/>
          <a:p>
            <a:pPr rtl="0"/>
            <a:r>
              <a:rPr lang="fr-FR" dirty="0"/>
              <a:t>Le Protocol TMDS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8702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11</a:t>
            </a:fld>
            <a:endParaRPr lang="fr-FR" noProof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E69FF89-F608-4256-A945-7056CC7647D7}"/>
              </a:ext>
            </a:extLst>
          </p:cNvPr>
          <p:cNvSpPr txBox="1">
            <a:spLocks/>
          </p:cNvSpPr>
          <p:nvPr/>
        </p:nvSpPr>
        <p:spPr>
          <a:xfrm>
            <a:off x="334850" y="871302"/>
            <a:ext cx="11857150" cy="1459774"/>
          </a:xfrm>
          <a:prstGeom prst="rect">
            <a:avLst/>
          </a:prstGeom>
        </p:spPr>
        <p:txBody>
          <a:bodyPr vert="horz" rtlCol="0">
            <a:normAutofit fontScale="850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fr-FR" dirty="0">
                <a:solidFill>
                  <a:schemeClr val="tx1"/>
                </a:solidFill>
              </a:rPr>
              <a:t>TMDS signifie Transition </a:t>
            </a:r>
            <a:r>
              <a:rPr lang="fr-FR" dirty="0" err="1">
                <a:solidFill>
                  <a:schemeClr val="tx1"/>
                </a:solidFill>
              </a:rPr>
              <a:t>Minimized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Differential</a:t>
            </a:r>
            <a:r>
              <a:rPr lang="fr-FR" dirty="0">
                <a:solidFill>
                  <a:schemeClr val="tx1"/>
                </a:solidFill>
              </a:rPr>
              <a:t> Signalisation. C'est une méthode pour transmettre des données numériques à haute vitesse. Il intègre un algorithme très unique et très intelligent qui réduit les interférences électromagnétiques (EMI) et permet la récupération de l'horloge à des distances prodigieuses, jusqu'à 30 m à 1920x1200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DDAB76-C519-46D4-BB05-4549E7E06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092" y="2331076"/>
            <a:ext cx="9215816" cy="443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2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12</a:t>
            </a:fld>
            <a:endParaRPr lang="fr-FR" noProof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E69FF89-F608-4256-A945-7056CC7647D7}"/>
              </a:ext>
            </a:extLst>
          </p:cNvPr>
          <p:cNvSpPr txBox="1">
            <a:spLocks/>
          </p:cNvSpPr>
          <p:nvPr/>
        </p:nvSpPr>
        <p:spPr>
          <a:xfrm>
            <a:off x="334850" y="871301"/>
            <a:ext cx="11964474" cy="1794626"/>
          </a:xfrm>
          <a:prstGeom prst="rect">
            <a:avLst/>
          </a:prstGeom>
        </p:spPr>
        <p:txBody>
          <a:bodyPr vert="horz" rtlCol="0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fr-FR" dirty="0">
                <a:solidFill>
                  <a:schemeClr val="tx1"/>
                </a:solidFill>
              </a:rPr>
              <a:t>TMDS est un moyen de coder le signal pour le protéger de la dégradation lors de son déplacement sur la longueur du câble. TMDS ressemble beaucoup à RGBHV et ressemble beaucoup au monde analogique dans lequel nous vivons aujourd'hui, en ce sens qu'il utilise quatre canaux: </a:t>
            </a:r>
            <a:r>
              <a:rPr lang="fr-FR" dirty="0">
                <a:solidFill>
                  <a:srgbClr val="FF0000"/>
                </a:solidFill>
              </a:rPr>
              <a:t>rouge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>
                <a:solidFill>
                  <a:srgbClr val="00B050"/>
                </a:solidFill>
              </a:rPr>
              <a:t>vert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>
                <a:solidFill>
                  <a:srgbClr val="00B0F0"/>
                </a:solidFill>
              </a:rPr>
              <a:t>bleu</a:t>
            </a:r>
            <a:r>
              <a:rPr lang="fr-FR" dirty="0">
                <a:solidFill>
                  <a:schemeClr val="tx1"/>
                </a:solidFill>
              </a:rPr>
              <a:t> et horloge.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C492D5-26C8-4D0B-B1A5-AFEC98663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36" y="2721906"/>
            <a:ext cx="10708325" cy="399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5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13</a:t>
            </a:fld>
            <a:endParaRPr lang="fr-FR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46D68-5F6D-467F-8BC5-6E722B78A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065794"/>
            <a:ext cx="73152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8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C41FA96-586B-4BFE-B0A7-C3A0F83EE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2616200"/>
            <a:ext cx="10485967" cy="1083025"/>
          </a:xfrm>
        </p:spPr>
        <p:txBody>
          <a:bodyPr>
            <a:normAutofit/>
          </a:bodyPr>
          <a:lstStyle/>
          <a:p>
            <a:pPr rtl="0"/>
            <a:r>
              <a:rPr lang="fr-FR" dirty="0"/>
              <a:t>EDID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1552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15</a:t>
            </a:fld>
            <a:endParaRPr lang="fr-FR" noProof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E69FF89-F608-4256-A945-7056CC7647D7}"/>
              </a:ext>
            </a:extLst>
          </p:cNvPr>
          <p:cNvSpPr txBox="1">
            <a:spLocks/>
          </p:cNvSpPr>
          <p:nvPr/>
        </p:nvSpPr>
        <p:spPr>
          <a:xfrm>
            <a:off x="334850" y="690997"/>
            <a:ext cx="11857150" cy="6006017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fr-FR" dirty="0">
                <a:solidFill>
                  <a:schemeClr val="tx1"/>
                </a:solidFill>
              </a:rPr>
              <a:t>EDID signifie « Extended Display Identification Data »</a:t>
            </a:r>
          </a:p>
          <a:p>
            <a:pPr marL="109728" indent="0">
              <a:buFont typeface="Georgia"/>
              <a:buNone/>
            </a:pPr>
            <a:r>
              <a:rPr lang="fr-FR" dirty="0">
                <a:solidFill>
                  <a:schemeClr val="tx1"/>
                </a:solidFill>
              </a:rPr>
              <a:t>C’est un ensemble d’informations échangées entre la source et le diffuseur qui leur permettent de s’adapter l’un à l’autre. </a:t>
            </a:r>
          </a:p>
          <a:p>
            <a:pPr marL="109728" indent="0">
              <a:buFont typeface="Georgia"/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109728" indent="0">
              <a:buFont typeface="Georgia"/>
              <a:buNone/>
            </a:pPr>
            <a:r>
              <a:rPr lang="fr-FR" dirty="0">
                <a:solidFill>
                  <a:schemeClr val="tx1"/>
                </a:solidFill>
              </a:rPr>
              <a:t>Les informations principales qui transitent via l’EDID sont les suivantes : </a:t>
            </a:r>
          </a:p>
          <a:p>
            <a:pPr lvl="1"/>
            <a:r>
              <a:rPr lang="fr-FR" u="sng" dirty="0">
                <a:solidFill>
                  <a:schemeClr val="tx1"/>
                </a:solidFill>
              </a:rPr>
              <a:t>Type d'entrée vidéo</a:t>
            </a:r>
          </a:p>
          <a:p>
            <a:pPr lvl="1"/>
            <a:r>
              <a:rPr lang="fr-FR" u="sng" dirty="0">
                <a:solidFill>
                  <a:schemeClr val="tx1"/>
                </a:solidFill>
              </a:rPr>
              <a:t>Résolution vidéo disponible</a:t>
            </a:r>
          </a:p>
          <a:p>
            <a:pPr lvl="1"/>
            <a:r>
              <a:rPr lang="fr-FR" u="sng" dirty="0">
                <a:solidFill>
                  <a:schemeClr val="tx1"/>
                </a:solidFill>
              </a:rPr>
              <a:t>Taille horizontale et verticale</a:t>
            </a:r>
          </a:p>
          <a:p>
            <a:pPr lvl="1"/>
            <a:r>
              <a:rPr lang="fr-FR" u="sng" dirty="0">
                <a:solidFill>
                  <a:schemeClr val="tx1"/>
                </a:solidFill>
              </a:rPr>
              <a:t>Rapport hauteur-largeur (</a:t>
            </a:r>
            <a:r>
              <a:rPr lang="fr-FR" u="sng">
                <a:solidFill>
                  <a:schemeClr val="tx1"/>
                </a:solidFill>
              </a:rPr>
              <a:t>aspect ratio)</a:t>
            </a:r>
            <a:endParaRPr lang="fr-FR" u="sng" dirty="0">
              <a:solidFill>
                <a:schemeClr val="tx1"/>
              </a:solidFill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Fonctionnalités prises en charge (3D par exemple)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Caractéristiques de couleur</a:t>
            </a: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Etc</a:t>
            </a:r>
            <a:r>
              <a:rPr lang="fr-FR" dirty="0">
                <a:solidFill>
                  <a:schemeClr val="tx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13102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7366" y="517640"/>
            <a:ext cx="10972800" cy="1066800"/>
          </a:xfrm>
        </p:spPr>
        <p:txBody>
          <a:bodyPr rtlCol="0">
            <a:normAutofit/>
          </a:bodyPr>
          <a:lstStyle/>
          <a:p>
            <a:pPr rtl="0"/>
            <a:r>
              <a:rPr lang="fr-FR" sz="3600" b="1" dirty="0">
                <a:solidFill>
                  <a:schemeClr val="tx1"/>
                </a:solidFill>
              </a:rPr>
              <a:t>Répartition de la présentation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2130891"/>
            <a:ext cx="10972800" cy="3976012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carte de développement</a:t>
            </a:r>
          </a:p>
          <a:p>
            <a:pPr rtl="0"/>
            <a:r>
              <a:rPr lang="fr-FR" dirty="0">
                <a:solidFill>
                  <a:schemeClr val="tx1"/>
                </a:solidFill>
              </a:rPr>
              <a:t>La carte fille pour la démonstration HDMI/SDI</a:t>
            </a:r>
          </a:p>
          <a:p>
            <a:pPr rtl="0"/>
            <a:r>
              <a:rPr lang="fr-FR" dirty="0">
                <a:solidFill>
                  <a:schemeClr val="tx1"/>
                </a:solidFill>
              </a:rPr>
              <a:t>Protocol TMDS</a:t>
            </a:r>
          </a:p>
          <a:p>
            <a:pPr rtl="0"/>
            <a:r>
              <a:rPr lang="fr-FR" dirty="0">
                <a:solidFill>
                  <a:schemeClr val="tx1"/>
                </a:solidFill>
              </a:rPr>
              <a:t>EDID</a:t>
            </a: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C41FA96-586B-4BFE-B0A7-C3A0F83EE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9787" y="2712720"/>
            <a:ext cx="7193280" cy="986505"/>
          </a:xfrm>
        </p:spPr>
        <p:txBody>
          <a:bodyPr/>
          <a:lstStyle/>
          <a:p>
            <a:pPr rtl="0"/>
            <a:r>
              <a:rPr lang="fr-FR" dirty="0"/>
              <a:t>La carte de développement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820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99138" y="706203"/>
            <a:ext cx="8393723" cy="899860"/>
          </a:xfrm>
        </p:spPr>
        <p:txBody>
          <a:bodyPr rtlCol="0">
            <a:normAutofit/>
          </a:bodyPr>
          <a:lstStyle/>
          <a:p>
            <a:pPr marL="109728" indent="0">
              <a:buNone/>
            </a:pPr>
            <a:r>
              <a:rPr lang="fr-FR" dirty="0"/>
              <a:t>« LatticeECP3 </a:t>
            </a:r>
            <a:r>
              <a:rPr lang="fr-FR" dirty="0" err="1"/>
              <a:t>Video</a:t>
            </a:r>
            <a:r>
              <a:rPr lang="fr-FR" dirty="0"/>
              <a:t> Protocol </a:t>
            </a:r>
            <a:r>
              <a:rPr lang="fr-FR" dirty="0" err="1"/>
              <a:t>Board</a:t>
            </a:r>
            <a:r>
              <a:rPr lang="fr-FR" dirty="0"/>
              <a:t> - </a:t>
            </a:r>
            <a:r>
              <a:rPr lang="fr-FR" dirty="0" err="1"/>
              <a:t>Revision</a:t>
            </a:r>
            <a:r>
              <a:rPr lang="fr-FR" dirty="0"/>
              <a:t> C ou B»</a:t>
            </a:r>
          </a:p>
          <a:p>
            <a:pPr marL="109728" indent="0">
              <a:buNone/>
            </a:pPr>
            <a:endParaRPr lang="fr-FR" b="1" dirty="0"/>
          </a:p>
          <a:p>
            <a:pPr marL="109728" indent="0">
              <a:buNone/>
            </a:pPr>
            <a:endParaRPr lang="fr-FR" b="1" dirty="0"/>
          </a:p>
          <a:p>
            <a:pPr lvl="1">
              <a:buFont typeface="Arial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4</a:t>
            </a:fld>
            <a:endParaRPr lang="fr-FR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11A46-8071-4296-92C0-848064CE5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614" y="1515457"/>
            <a:ext cx="9788770" cy="495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3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5</a:t>
            </a:fld>
            <a:endParaRPr lang="fr-FR" noProof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05E54A0-2B6F-4C3F-97C3-6ED4007E4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86" y="1125303"/>
            <a:ext cx="8999414" cy="5554898"/>
          </a:xfrm>
        </p:spPr>
        <p:txBody>
          <a:bodyPr rtlCol="0">
            <a:normAutofit lnSpcReduction="10000"/>
          </a:bodyPr>
          <a:lstStyle/>
          <a:p>
            <a:pPr marL="109728" indent="0">
              <a:buNone/>
            </a:pPr>
            <a:r>
              <a:rPr lang="fr-FR" dirty="0">
                <a:solidFill>
                  <a:schemeClr val="tx1"/>
                </a:solidFill>
              </a:rPr>
              <a:t>La famille FPGA LatticeECP3 ™ comprend de nombreuses fonctionnalités pour les applications vidéo. </a:t>
            </a:r>
          </a:p>
          <a:p>
            <a:pPr marL="109728" indent="0">
              <a:buNone/>
            </a:pPr>
            <a:r>
              <a:rPr lang="fr-FR" dirty="0">
                <a:solidFill>
                  <a:schemeClr val="tx1"/>
                </a:solidFill>
              </a:rPr>
              <a:t>Par exemple, </a:t>
            </a:r>
            <a:r>
              <a:rPr lang="fr-FR" b="1" u="sng" dirty="0">
                <a:solidFill>
                  <a:schemeClr val="tx1"/>
                </a:solidFill>
              </a:rPr>
              <a:t>et dans notre cas</a:t>
            </a:r>
            <a:r>
              <a:rPr lang="fr-FR" dirty="0">
                <a:solidFill>
                  <a:schemeClr val="tx1"/>
                </a:solidFill>
              </a:rPr>
              <a:t>, DVI et HDMI peuvent être implémentées avec 16 canaux de SERDES / PCS intégrés. </a:t>
            </a:r>
          </a:p>
          <a:p>
            <a:pPr marL="109728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fr-FR" dirty="0">
                <a:solidFill>
                  <a:schemeClr val="tx1"/>
                </a:solidFill>
              </a:rPr>
              <a:t>La carte de protocole vidéo LatticeECP3 comprend une connexion de carte fille pour prendre en charge les applications pouvant être implémentées à l'aide de SERDES.</a:t>
            </a:r>
          </a:p>
          <a:p>
            <a:pPr marL="109728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fr-FR" dirty="0">
                <a:solidFill>
                  <a:schemeClr val="tx1"/>
                </a:solidFill>
              </a:rPr>
              <a:t>Cela peut être réalisé en utilisant la carte fille pour la démonstration HDMI/SDI :  </a:t>
            </a:r>
            <a:r>
              <a:rPr lang="fr-FR" b="1" dirty="0">
                <a:solidFill>
                  <a:schemeClr val="tx1"/>
                </a:solidFill>
              </a:rPr>
              <a:t>« HDMI Mezzanine </a:t>
            </a:r>
            <a:r>
              <a:rPr lang="fr-FR" b="1" dirty="0" err="1">
                <a:solidFill>
                  <a:schemeClr val="tx1"/>
                </a:solidFill>
              </a:rPr>
              <a:t>Card</a:t>
            </a:r>
            <a:r>
              <a:rPr lang="fr-FR" b="1" dirty="0">
                <a:solidFill>
                  <a:schemeClr val="tx1"/>
                </a:solidFill>
              </a:rPr>
              <a:t> »</a:t>
            </a:r>
          </a:p>
          <a:p>
            <a:pPr marL="109728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700526-5BC2-4DAB-AE41-EFC5D2830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065" y="718902"/>
            <a:ext cx="2577165" cy="38227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93ACDC9-FACD-4ABA-B651-A662744960DE}"/>
              </a:ext>
            </a:extLst>
          </p:cNvPr>
          <p:cNvSpPr/>
          <p:nvPr/>
        </p:nvSpPr>
        <p:spPr>
          <a:xfrm>
            <a:off x="9893300" y="2146300"/>
            <a:ext cx="762000" cy="105410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B99576-2F8B-4FF0-8B86-40BD28E851E2}"/>
              </a:ext>
            </a:extLst>
          </p:cNvPr>
          <p:cNvCxnSpPr/>
          <p:nvPr/>
        </p:nvCxnSpPr>
        <p:spPr>
          <a:xfrm flipH="1">
            <a:off x="8166100" y="2959100"/>
            <a:ext cx="17272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AAFB2-1F74-4F58-866E-9F8F8ACF9160}"/>
              </a:ext>
            </a:extLst>
          </p:cNvPr>
          <p:cNvSpPr/>
          <p:nvPr/>
        </p:nvSpPr>
        <p:spPr>
          <a:xfrm>
            <a:off x="6057900" y="2959100"/>
            <a:ext cx="2108200" cy="647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16 Canaux de SERDES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51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C41FA96-586B-4BFE-B0A7-C3A0F83EE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2616200"/>
            <a:ext cx="10485967" cy="1083025"/>
          </a:xfrm>
        </p:spPr>
        <p:txBody>
          <a:bodyPr>
            <a:normAutofit fontScale="90000"/>
          </a:bodyPr>
          <a:lstStyle/>
          <a:p>
            <a:pPr rtl="0"/>
            <a:r>
              <a:rPr lang="fr-FR" dirty="0"/>
              <a:t>La carte fille pour la démonstration HDMI/SDI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7034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7</a:t>
            </a:fld>
            <a:endParaRPr lang="fr-FR" noProof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E06CAD59-9154-4C47-BF33-C81B5E6180DC}"/>
              </a:ext>
            </a:extLst>
          </p:cNvPr>
          <p:cNvSpPr txBox="1">
            <a:spLocks/>
          </p:cNvSpPr>
          <p:nvPr/>
        </p:nvSpPr>
        <p:spPr>
          <a:xfrm>
            <a:off x="3702539" y="769703"/>
            <a:ext cx="4234962" cy="89986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fr-FR" dirty="0"/>
              <a:t>« HDMI Mezzanine </a:t>
            </a:r>
            <a:r>
              <a:rPr lang="fr-FR" dirty="0" err="1"/>
              <a:t>Card</a:t>
            </a:r>
            <a:r>
              <a:rPr lang="fr-FR" dirty="0"/>
              <a:t>»</a:t>
            </a:r>
          </a:p>
          <a:p>
            <a:pPr marL="109728" indent="0">
              <a:buFont typeface="Georgia"/>
              <a:buNone/>
            </a:pPr>
            <a:endParaRPr lang="fr-FR" b="1" dirty="0"/>
          </a:p>
          <a:p>
            <a:pPr marL="109728" indent="0">
              <a:buFont typeface="Georgia"/>
              <a:buNone/>
            </a:pPr>
            <a:endParaRPr lang="fr-FR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2906F7-3B22-42C3-BA6F-060382142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142" y="1669563"/>
            <a:ext cx="8837716" cy="513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8</a:t>
            </a:fld>
            <a:endParaRPr lang="fr-FR" noProof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E69FF89-F608-4256-A945-7056CC7647D7}"/>
              </a:ext>
            </a:extLst>
          </p:cNvPr>
          <p:cNvSpPr txBox="1">
            <a:spLocks/>
          </p:cNvSpPr>
          <p:nvPr/>
        </p:nvSpPr>
        <p:spPr>
          <a:xfrm>
            <a:off x="1596293" y="871302"/>
            <a:ext cx="8999414" cy="1503598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fr-FR" dirty="0">
                <a:solidFill>
                  <a:schemeClr val="tx1"/>
                </a:solidFill>
              </a:rPr>
              <a:t>Cette connexion de carte fille comprend trois connecteurs pour les signaux d'un quad SERDES entier, les signaux de contrôle / d'état et les broches d'alimentation / masse.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498E9C9E-120F-4303-8DDC-B221A8BF98C5}"/>
              </a:ext>
            </a:extLst>
          </p:cNvPr>
          <p:cNvSpPr txBox="1">
            <a:spLocks/>
          </p:cNvSpPr>
          <p:nvPr/>
        </p:nvSpPr>
        <p:spPr>
          <a:xfrm>
            <a:off x="1073150" y="3263900"/>
            <a:ext cx="2851150" cy="58420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fr-FR" dirty="0">
                <a:solidFill>
                  <a:schemeClr val="tx1"/>
                </a:solidFill>
              </a:rPr>
              <a:t>Caractéristiques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20D32E7-5FA2-4BF2-B52A-5FF2766537DB}"/>
              </a:ext>
            </a:extLst>
          </p:cNvPr>
          <p:cNvSpPr txBox="1">
            <a:spLocks/>
          </p:cNvSpPr>
          <p:nvPr/>
        </p:nvSpPr>
        <p:spPr>
          <a:xfrm>
            <a:off x="168148" y="3848100"/>
            <a:ext cx="11747500" cy="2857500"/>
          </a:xfrm>
          <a:prstGeom prst="rect">
            <a:avLst/>
          </a:prstGeom>
        </p:spPr>
        <p:txBody>
          <a:bodyPr vert="horz" rtlCol="0">
            <a:normAutofit fontScale="925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fr-FR" dirty="0">
                <a:solidFill>
                  <a:schemeClr val="tx1"/>
                </a:solidFill>
              </a:rPr>
              <a:t> • Prend en charge deux chemins d'entrée HDMI / DVI différents, avec ou sans l'égaliseur de câble</a:t>
            </a:r>
          </a:p>
          <a:p>
            <a:pPr marL="109728" indent="0">
              <a:buFont typeface="Georgia"/>
              <a:buNone/>
            </a:pPr>
            <a:r>
              <a:rPr lang="fr-FR" dirty="0">
                <a:solidFill>
                  <a:schemeClr val="tx1"/>
                </a:solidFill>
              </a:rPr>
              <a:t>• Prend en charge la sortie HDMI / DVI avec le décalage de niveau TMDS</a:t>
            </a:r>
          </a:p>
          <a:p>
            <a:pPr marL="109728" indent="0">
              <a:buFont typeface="Georgia"/>
              <a:buNone/>
            </a:pPr>
            <a:r>
              <a:rPr lang="fr-FR" dirty="0">
                <a:solidFill>
                  <a:schemeClr val="tx1"/>
                </a:solidFill>
              </a:rPr>
              <a:t>• Module de réception à fibre optique TOSLINK pour entrée audio S / PDIF</a:t>
            </a:r>
          </a:p>
          <a:p>
            <a:pPr marL="109728" indent="0">
              <a:buFont typeface="Georgia"/>
              <a:buNone/>
            </a:pPr>
            <a:r>
              <a:rPr lang="fr-FR" dirty="0">
                <a:solidFill>
                  <a:schemeClr val="tx1"/>
                </a:solidFill>
              </a:rPr>
              <a:t>• En-têtes pour les commandes HPD, CEC et les signaux EDID</a:t>
            </a:r>
          </a:p>
          <a:p>
            <a:pPr marL="109728" indent="0">
              <a:buFont typeface="Georgia"/>
              <a:buNone/>
            </a:pPr>
            <a:r>
              <a:rPr lang="fr-FR" dirty="0">
                <a:solidFill>
                  <a:schemeClr val="tx1"/>
                </a:solidFill>
              </a:rPr>
              <a:t>• Dispositifs de protection ESD pour les entrées HDMI / DVI et les sorties HDMI / DVI</a:t>
            </a:r>
          </a:p>
        </p:txBody>
      </p:sp>
    </p:spTree>
    <p:extLst>
      <p:ext uri="{BB962C8B-B14F-4D97-AF65-F5344CB8AC3E}">
        <p14:creationId xmlns:p14="http://schemas.microsoft.com/office/powerpoint/2010/main" val="56201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fr-FR" noProof="0" smtClean="0"/>
              <a:t>9</a:t>
            </a:fld>
            <a:endParaRPr lang="fr-FR" noProof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F4FA654-E71C-48D4-B071-1897D4FC5501}"/>
              </a:ext>
            </a:extLst>
          </p:cNvPr>
          <p:cNvSpPr txBox="1">
            <a:spLocks/>
          </p:cNvSpPr>
          <p:nvPr/>
        </p:nvSpPr>
        <p:spPr>
          <a:xfrm>
            <a:off x="1596293" y="871302"/>
            <a:ext cx="8999414" cy="1008298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fr-FR" dirty="0">
                <a:solidFill>
                  <a:schemeClr val="tx1"/>
                </a:solidFill>
              </a:rPr>
              <a:t>Bloque du diagramme fonctionnel de la HDMI Mezzanine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BA8FC0-EA1E-4C78-96C6-8F37F437D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293" y="1879600"/>
            <a:ext cx="9110663" cy="474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8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ésentation de form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869_TF03460604" id="{54403243-F224-486F-8FFE-D00C5CB91136}" vid="{7465B1E5-1843-4B11-9E79-AC1235ADAE5F}"/>
    </a:ext>
  </a:extLst>
</a:theme>
</file>

<file path=ppt/theme/theme2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formation</Template>
  <TotalTime>4607</TotalTime>
  <Words>503</Words>
  <Application>Microsoft Office PowerPoint</Application>
  <PresentationFormat>Widescreen</PresentationFormat>
  <Paragraphs>96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Georgia</vt:lpstr>
      <vt:lpstr>Wingdings 2</vt:lpstr>
      <vt:lpstr>Présentation de formation</vt:lpstr>
      <vt:lpstr>Partie FPGA</vt:lpstr>
      <vt:lpstr>Répartition de la présentation </vt:lpstr>
      <vt:lpstr>La carte de développement</vt:lpstr>
      <vt:lpstr>PowerPoint Presentation</vt:lpstr>
      <vt:lpstr>PowerPoint Presentation</vt:lpstr>
      <vt:lpstr>La carte fille pour la démonstration HDMI/SDI</vt:lpstr>
      <vt:lpstr>PowerPoint Presentation</vt:lpstr>
      <vt:lpstr>PowerPoint Presentation</vt:lpstr>
      <vt:lpstr>PowerPoint Presentation</vt:lpstr>
      <vt:lpstr>Le Protocol TMDS</vt:lpstr>
      <vt:lpstr>PowerPoint Presentation</vt:lpstr>
      <vt:lpstr>PowerPoint Presentation</vt:lpstr>
      <vt:lpstr>PowerPoint Presentation</vt:lpstr>
      <vt:lpstr>EDID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PROJET DE FIN D’ETUDES POUR OBTENTION DU TITRE TECHNICIEN SUPERIEUR</dc:title>
  <dc:creator>hamza baami</dc:creator>
  <cp:lastModifiedBy>El Mehdi Bettahi</cp:lastModifiedBy>
  <cp:revision>162</cp:revision>
  <dcterms:created xsi:type="dcterms:W3CDTF">2018-06-02T16:27:09Z</dcterms:created>
  <dcterms:modified xsi:type="dcterms:W3CDTF">2020-10-13T00:50:16Z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