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99C1A-5001-4173-BCD7-B6D44B4311D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858C9BD-D197-41F9-AA0E-BD5EF48E6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AAAE50-C77C-4DCF-8CB4-28CF05136838}"/>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5" name="Espace réservé du pied de page 4">
            <a:extLst>
              <a:ext uri="{FF2B5EF4-FFF2-40B4-BE49-F238E27FC236}">
                <a16:creationId xmlns:a16="http://schemas.microsoft.com/office/drawing/2014/main" id="{A177B62B-61B3-4849-98C3-1673459FF2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0BC342-0003-4D46-81C2-6488F1B010E0}"/>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107276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8A0E0-8C75-4D26-A8BE-0CAF81C6B82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13A95B-B023-46CB-90C3-F9D1803590F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837733-0B1C-4C2D-B98B-1DC2502886F8}"/>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5" name="Espace réservé du pied de page 4">
            <a:extLst>
              <a:ext uri="{FF2B5EF4-FFF2-40B4-BE49-F238E27FC236}">
                <a16:creationId xmlns:a16="http://schemas.microsoft.com/office/drawing/2014/main" id="{0A72A49B-600B-4511-AA24-DC508EDFF7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D0B8F2-3B98-4476-B7F0-CA7F9CFBDAB8}"/>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421546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28B3182-FC69-448B-B421-5160E49A80E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8E0418A-8F50-4DC9-B2CA-A6EF72399B4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C49FFF-B2C0-4D26-973D-D6DC191FC8EE}"/>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5" name="Espace réservé du pied de page 4">
            <a:extLst>
              <a:ext uri="{FF2B5EF4-FFF2-40B4-BE49-F238E27FC236}">
                <a16:creationId xmlns:a16="http://schemas.microsoft.com/office/drawing/2014/main" id="{756559FF-B00D-4083-BC32-726453AB35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BB872F-0E46-449C-8727-72FFBCBC2E8E}"/>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277060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E81B3-6F8A-4DF6-8075-A2C6A6EAF4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12D287-4E34-4CB0-97A5-7BC1A00440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F13093-FD40-4D3B-8C24-4FAAA2C191C5}"/>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5" name="Espace réservé du pied de page 4">
            <a:extLst>
              <a:ext uri="{FF2B5EF4-FFF2-40B4-BE49-F238E27FC236}">
                <a16:creationId xmlns:a16="http://schemas.microsoft.com/office/drawing/2014/main" id="{878A6622-1177-4686-9052-F2A397E986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8C04BC-6C18-4387-80B9-86D8E0970C64}"/>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24689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898FB-9755-422D-8ABF-020A96120C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CDCCBF6-5977-4251-9E24-34F74FAE5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15FC9DD-7F17-4328-A2E5-02FC95641987}"/>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5" name="Espace réservé du pied de page 4">
            <a:extLst>
              <a:ext uri="{FF2B5EF4-FFF2-40B4-BE49-F238E27FC236}">
                <a16:creationId xmlns:a16="http://schemas.microsoft.com/office/drawing/2014/main" id="{008F6F33-FA7C-4E27-9AD2-5828ECF107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28C1FE-15C9-4F47-B5F6-191445DB4992}"/>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231239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86D88-14C1-4920-9A8D-81FF6A530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CF8B2C-90B7-47AD-B364-FC5E208651A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CFE8BCC-B624-4B94-8290-54C61ACBA92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D5EE88F-1709-488F-BDD3-D14C27AC59B4}"/>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6" name="Espace réservé du pied de page 5">
            <a:extLst>
              <a:ext uri="{FF2B5EF4-FFF2-40B4-BE49-F238E27FC236}">
                <a16:creationId xmlns:a16="http://schemas.microsoft.com/office/drawing/2014/main" id="{D19ECCB9-0AE7-49CF-9E1B-48A5AEC549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C02F31-16A1-496D-899D-1B20FA67F571}"/>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280108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A229-4C76-4DB1-834A-5531B3F907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02E698-5F31-4F8E-861C-20AE7295A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3664E79-E691-4AD8-B455-3F402C2649B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83B1EF9-E34B-4236-90B6-4DED7C710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CACAB6D-88D5-41B1-8338-25226E7D489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3D7D9A0-411D-4241-BC2B-731062967E5F}"/>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8" name="Espace réservé du pied de page 7">
            <a:extLst>
              <a:ext uri="{FF2B5EF4-FFF2-40B4-BE49-F238E27FC236}">
                <a16:creationId xmlns:a16="http://schemas.microsoft.com/office/drawing/2014/main" id="{96EC09EF-D97C-4952-B43A-D9B68599F3E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7594D2F-5E53-4AF9-82ED-3D7CFBFFFFF1}"/>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36080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59BB2-7F83-435D-AE1C-99324F59A9A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D58CFA7-96DC-4260-93F2-4DE1220CF7CC}"/>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4" name="Espace réservé du pied de page 3">
            <a:extLst>
              <a:ext uri="{FF2B5EF4-FFF2-40B4-BE49-F238E27FC236}">
                <a16:creationId xmlns:a16="http://schemas.microsoft.com/office/drawing/2014/main" id="{21981610-4695-46CC-A7CE-B9C27F4682C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10830CC-A005-4704-BADA-1C4510764526}"/>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21411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4F9621-1CE3-4554-A987-220F48F9BD2A}"/>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3" name="Espace réservé du pied de page 2">
            <a:extLst>
              <a:ext uri="{FF2B5EF4-FFF2-40B4-BE49-F238E27FC236}">
                <a16:creationId xmlns:a16="http://schemas.microsoft.com/office/drawing/2014/main" id="{A656F697-237B-4E46-BA68-F5A51C8B21A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3EE2DC5-0F6B-4422-8D9B-ADF1DD0086C4}"/>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1400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1C1BF-2569-4912-9F3F-5C537972C9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42B7700-B1AA-452F-B928-36D9E9D8E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4B75943-5E09-463D-86F2-7E7861EF8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577688C-0B03-455D-99B0-44DFDDF2CD72}"/>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6" name="Espace réservé du pied de page 5">
            <a:extLst>
              <a:ext uri="{FF2B5EF4-FFF2-40B4-BE49-F238E27FC236}">
                <a16:creationId xmlns:a16="http://schemas.microsoft.com/office/drawing/2014/main" id="{5FD3F5F8-2CF2-4CC8-B3E7-65784D32E2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6C3F3E-6949-4FCC-9738-8C3347B8FB3C}"/>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81498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C7BD5F-C007-403B-AA87-E8221891B0D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28CF7F-94AC-4741-B99A-F183616D4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0F34035-9562-4CF9-B34E-8D286BC05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8DA6D8-9B02-4DE2-977F-919C2E4FD18E}"/>
              </a:ext>
            </a:extLst>
          </p:cNvPr>
          <p:cNvSpPr>
            <a:spLocks noGrp="1"/>
          </p:cNvSpPr>
          <p:nvPr>
            <p:ph type="dt" sz="half" idx="10"/>
          </p:nvPr>
        </p:nvSpPr>
        <p:spPr/>
        <p:txBody>
          <a:bodyPr/>
          <a:lstStyle/>
          <a:p>
            <a:fld id="{E3AA46C7-AC36-4C52-979B-E574FF974E58}" type="datetimeFigureOut">
              <a:rPr lang="fr-FR" smtClean="0"/>
              <a:t>21/10/2020</a:t>
            </a:fld>
            <a:endParaRPr lang="fr-FR"/>
          </a:p>
        </p:txBody>
      </p:sp>
      <p:sp>
        <p:nvSpPr>
          <p:cNvPr id="6" name="Espace réservé du pied de page 5">
            <a:extLst>
              <a:ext uri="{FF2B5EF4-FFF2-40B4-BE49-F238E27FC236}">
                <a16:creationId xmlns:a16="http://schemas.microsoft.com/office/drawing/2014/main" id="{FF4D1B59-7C85-447E-AB1A-9AFA643FE5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FB05E0-64D2-4DCA-87B7-20E673BD61A6}"/>
              </a:ext>
            </a:extLst>
          </p:cNvPr>
          <p:cNvSpPr>
            <a:spLocks noGrp="1"/>
          </p:cNvSpPr>
          <p:nvPr>
            <p:ph type="sldNum" sz="quarter" idx="12"/>
          </p:nvPr>
        </p:nvSpPr>
        <p:spPr/>
        <p:txBody>
          <a:bodyPr/>
          <a:lstStyle/>
          <a:p>
            <a:fld id="{AFD447B5-F29D-40CE-B349-3EA8B54F1FC0}" type="slidenum">
              <a:rPr lang="fr-FR" smtClean="0"/>
              <a:t>‹N°›</a:t>
            </a:fld>
            <a:endParaRPr lang="fr-FR"/>
          </a:p>
        </p:txBody>
      </p:sp>
    </p:spTree>
    <p:extLst>
      <p:ext uri="{BB962C8B-B14F-4D97-AF65-F5344CB8AC3E}">
        <p14:creationId xmlns:p14="http://schemas.microsoft.com/office/powerpoint/2010/main" val="78729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F1DD006-7F5A-46CA-9663-4924E3F2F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B80FA1A-AF45-4787-92D7-9E5D523F0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78D306-E323-4B24-AB8F-F164B9A3B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A46C7-AC36-4C52-979B-E574FF974E58}" type="datetimeFigureOut">
              <a:rPr lang="fr-FR" smtClean="0"/>
              <a:t>21/10/2020</a:t>
            </a:fld>
            <a:endParaRPr lang="fr-FR"/>
          </a:p>
        </p:txBody>
      </p:sp>
      <p:sp>
        <p:nvSpPr>
          <p:cNvPr id="5" name="Espace réservé du pied de page 4">
            <a:extLst>
              <a:ext uri="{FF2B5EF4-FFF2-40B4-BE49-F238E27FC236}">
                <a16:creationId xmlns:a16="http://schemas.microsoft.com/office/drawing/2014/main" id="{2F3FD661-C940-42D6-A077-E2D6D1DF7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04C566D-5F2C-4F9F-94AF-617746FB3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447B5-F29D-40CE-B349-3EA8B54F1FC0}" type="slidenum">
              <a:rPr lang="fr-FR" smtClean="0"/>
              <a:t>‹N°›</a:t>
            </a:fld>
            <a:endParaRPr lang="fr-FR"/>
          </a:p>
        </p:txBody>
      </p:sp>
    </p:spTree>
    <p:extLst>
      <p:ext uri="{BB962C8B-B14F-4D97-AF65-F5344CB8AC3E}">
        <p14:creationId xmlns:p14="http://schemas.microsoft.com/office/powerpoint/2010/main" val="2631766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E879F-2437-4B38-8402-441ECF274E25}"/>
              </a:ext>
            </a:extLst>
          </p:cNvPr>
          <p:cNvSpPr>
            <a:spLocks noGrp="1"/>
          </p:cNvSpPr>
          <p:nvPr>
            <p:ph type="ctrTitle"/>
          </p:nvPr>
        </p:nvSpPr>
        <p:spPr/>
        <p:txBody>
          <a:bodyPr>
            <a:normAutofit/>
          </a:bodyPr>
          <a:lstStyle/>
          <a:p>
            <a:r>
              <a:rPr lang="fr-FR" sz="4000" b="1" dirty="0"/>
              <a:t>Génération de flux vidéo</a:t>
            </a:r>
          </a:p>
        </p:txBody>
      </p:sp>
      <p:sp>
        <p:nvSpPr>
          <p:cNvPr id="3" name="Sous-titre 2">
            <a:extLst>
              <a:ext uri="{FF2B5EF4-FFF2-40B4-BE49-F238E27FC236}">
                <a16:creationId xmlns:a16="http://schemas.microsoft.com/office/drawing/2014/main" id="{54FC32AE-9CDE-419F-BBDC-6F4EB4E9DE46}"/>
              </a:ext>
            </a:extLst>
          </p:cNvPr>
          <p:cNvSpPr>
            <a:spLocks noGrp="1"/>
          </p:cNvSpPr>
          <p:nvPr>
            <p:ph type="subTitle" idx="1"/>
          </p:nvPr>
        </p:nvSpPr>
        <p:spPr/>
        <p:txBody>
          <a:bodyPr/>
          <a:lstStyle/>
          <a:p>
            <a:r>
              <a:rPr lang="fr-FR" dirty="0"/>
              <a:t>  </a:t>
            </a:r>
          </a:p>
        </p:txBody>
      </p:sp>
    </p:spTree>
    <p:extLst>
      <p:ext uri="{BB962C8B-B14F-4D97-AF65-F5344CB8AC3E}">
        <p14:creationId xmlns:p14="http://schemas.microsoft.com/office/powerpoint/2010/main" val="141164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A16E4-87C1-447B-8B48-F540FE39C439}"/>
              </a:ext>
            </a:extLst>
          </p:cNvPr>
          <p:cNvSpPr>
            <a:spLocks noGrp="1"/>
          </p:cNvSpPr>
          <p:nvPr>
            <p:ph type="title"/>
          </p:nvPr>
        </p:nvSpPr>
        <p:spPr>
          <a:xfrm>
            <a:off x="838200" y="365125"/>
            <a:ext cx="10515600" cy="746223"/>
          </a:xfrm>
        </p:spPr>
        <p:txBody>
          <a:bodyPr>
            <a:normAutofit/>
          </a:bodyPr>
          <a:lstStyle/>
          <a:p>
            <a:r>
              <a:rPr lang="fr-FR" sz="2000" b="1" dirty="0"/>
              <a:t>Mire</a:t>
            </a:r>
          </a:p>
        </p:txBody>
      </p:sp>
      <p:sp>
        <p:nvSpPr>
          <p:cNvPr id="3" name="Espace réservé du contenu 2">
            <a:extLst>
              <a:ext uri="{FF2B5EF4-FFF2-40B4-BE49-F238E27FC236}">
                <a16:creationId xmlns:a16="http://schemas.microsoft.com/office/drawing/2014/main" id="{0AE0B097-A1DD-4172-AB0A-B1D39A4697A4}"/>
              </a:ext>
            </a:extLst>
          </p:cNvPr>
          <p:cNvSpPr>
            <a:spLocks noGrp="1"/>
          </p:cNvSpPr>
          <p:nvPr>
            <p:ph idx="1"/>
          </p:nvPr>
        </p:nvSpPr>
        <p:spPr/>
        <p:txBody>
          <a:bodyPr/>
          <a:lstStyle/>
          <a:p>
            <a:pPr marL="0" indent="0">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Une mire est une image permettant d'étalonner l'affichage d’un écran ou d’un téléviseur avec des valeurs standardisées « Wikipédia ».</a:t>
            </a:r>
          </a:p>
          <a:p>
            <a:pPr marL="0" indent="0">
              <a:buNone/>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mires">
            <a:extLst>
              <a:ext uri="{FF2B5EF4-FFF2-40B4-BE49-F238E27FC236}">
                <a16:creationId xmlns:a16="http://schemas.microsoft.com/office/drawing/2014/main" id="{9F070133-2C45-4DB0-BD9A-FB51A164C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059" y="3201194"/>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UMS.lenodal.com • Consulter le sujet - recherche Mire TV">
            <a:extLst>
              <a:ext uri="{FF2B5EF4-FFF2-40B4-BE49-F238E27FC236}">
                <a16:creationId xmlns:a16="http://schemas.microsoft.com/office/drawing/2014/main" id="{E9EFBD26-73FF-4611-B8B8-F04A0D867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69809"/>
            <a:ext cx="2696308" cy="193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00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58710-AC5D-4CF7-AD54-42E535970AAB}"/>
              </a:ext>
            </a:extLst>
          </p:cNvPr>
          <p:cNvSpPr>
            <a:spLocks noGrp="1"/>
          </p:cNvSpPr>
          <p:nvPr>
            <p:ph type="title"/>
          </p:nvPr>
        </p:nvSpPr>
        <p:spPr>
          <a:xfrm>
            <a:off x="838200" y="365126"/>
            <a:ext cx="10515600" cy="493004"/>
          </a:xfrm>
        </p:spPr>
        <p:txBody>
          <a:bodyPr>
            <a:normAutofit/>
          </a:bodyPr>
          <a:lstStyle/>
          <a:p>
            <a:r>
              <a:rPr lang="fr-FR" sz="2000" b="1" dirty="0">
                <a:latin typeface="Times New Roman" panose="02020603050405020304" pitchFamily="18" charset="0"/>
                <a:cs typeface="Times New Roman" panose="02020603050405020304" pitchFamily="18" charset="0"/>
              </a:rPr>
              <a:t>Génération de flux vidéo</a:t>
            </a:r>
          </a:p>
        </p:txBody>
      </p:sp>
      <p:sp>
        <p:nvSpPr>
          <p:cNvPr id="3" name="Espace réservé du contenu 2">
            <a:extLst>
              <a:ext uri="{FF2B5EF4-FFF2-40B4-BE49-F238E27FC236}">
                <a16:creationId xmlns:a16="http://schemas.microsoft.com/office/drawing/2014/main" id="{0D78A8BC-0A7E-4C03-865A-351FF856FD47}"/>
              </a:ext>
            </a:extLst>
          </p:cNvPr>
          <p:cNvSpPr>
            <a:spLocks noGrp="1"/>
          </p:cNvSpPr>
          <p:nvPr>
            <p:ph idx="1"/>
          </p:nvPr>
        </p:nvSpPr>
        <p:spPr>
          <a:xfrm>
            <a:off x="838200" y="998806"/>
            <a:ext cx="10515600" cy="5178157"/>
          </a:xfrm>
        </p:spPr>
        <p:txBody>
          <a:bodyPr>
            <a:normAutofit/>
          </a:bodyPr>
          <a:lstStyle/>
          <a:p>
            <a:pPr marL="0" indent="0">
              <a:buNone/>
            </a:pPr>
            <a:r>
              <a:rPr lang="fr-FR" sz="1800" dirty="0">
                <a:latin typeface="Times New Roman" panose="02020603050405020304" pitchFamily="18" charset="0"/>
                <a:cs typeface="Times New Roman" panose="02020603050405020304" pitchFamily="18" charset="0"/>
              </a:rPr>
              <a:t>Contexte</a:t>
            </a:r>
          </a:p>
          <a:p>
            <a:pPr marL="0" indent="0">
              <a:buNone/>
            </a:pPr>
            <a:endParaRPr lang="fr-FR" sz="1800" dirty="0">
              <a:latin typeface="Times New Roman" panose="02020603050405020304" pitchFamily="18" charset="0"/>
              <a:cs typeface="Times New Roman" panose="02020603050405020304" pitchFamily="18" charset="0"/>
            </a:endParaRPr>
          </a:p>
        </p:txBody>
      </p:sp>
      <p:pic>
        <p:nvPicPr>
          <p:cNvPr id="4112" name="Image 1" descr="Le numérique, nouveau bien de première nécessité">
            <a:extLst>
              <a:ext uri="{FF2B5EF4-FFF2-40B4-BE49-F238E27FC236}">
                <a16:creationId xmlns:a16="http://schemas.microsoft.com/office/drawing/2014/main" id="{BAEA94E7-4505-4AFB-A3CA-AD215467F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831" y="2775710"/>
            <a:ext cx="10001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4111" name="Image 7" descr="Mire TV | Années 80, Étiquettes, Affiche">
            <a:extLst>
              <a:ext uri="{FF2B5EF4-FFF2-40B4-BE49-F238E27FC236}">
                <a16:creationId xmlns:a16="http://schemas.microsoft.com/office/drawing/2014/main" id="{5F87C899-149D-4401-B7B1-A2A8423B0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963" y="2811219"/>
            <a:ext cx="952500" cy="6286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Image 2" descr="Université Paris 1 Panthéon-Sorbonne: Le numérique, un secteur dynamique en  quête de profils">
            <a:extLst>
              <a:ext uri="{FF2B5EF4-FFF2-40B4-BE49-F238E27FC236}">
                <a16:creationId xmlns:a16="http://schemas.microsoft.com/office/drawing/2014/main" id="{A801C1CA-5813-4E93-BF70-F24EF62F5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201" y="3587884"/>
            <a:ext cx="9334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4109" name="Image 8" descr="Portes ouvertes de l'école de Musique - Mortagne sur Sèvre :: Site officiel  de la ville de Mortagne sur Sèvre - Portes ouvertes de l'école de Musique">
            <a:extLst>
              <a:ext uri="{FF2B5EF4-FFF2-40B4-BE49-F238E27FC236}">
                <a16:creationId xmlns:a16="http://schemas.microsoft.com/office/drawing/2014/main" id="{12903432-2F78-47A6-936F-5E0D1BDA68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49" y="3616056"/>
            <a:ext cx="1000125" cy="67627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4E0AAC5-BDA4-46F8-A28A-7AB5BA895792}"/>
              </a:ext>
            </a:extLst>
          </p:cNvPr>
          <p:cNvSpPr/>
          <p:nvPr/>
        </p:nvSpPr>
        <p:spPr>
          <a:xfrm>
            <a:off x="1314449" y="2592185"/>
            <a:ext cx="2333625" cy="178931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1" name="Rectangle : coins arrondis 20">
            <a:extLst>
              <a:ext uri="{FF2B5EF4-FFF2-40B4-BE49-F238E27FC236}">
                <a16:creationId xmlns:a16="http://schemas.microsoft.com/office/drawing/2014/main" id="{FF65654A-E39C-4ABF-AA53-B8C31579EA57}"/>
              </a:ext>
            </a:extLst>
          </p:cNvPr>
          <p:cNvSpPr/>
          <p:nvPr/>
        </p:nvSpPr>
        <p:spPr>
          <a:xfrm>
            <a:off x="4698365" y="1593381"/>
            <a:ext cx="1933575" cy="914400"/>
          </a:xfrm>
          <a:prstGeom prst="round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2" name="Flèche : angle droit 21">
            <a:extLst>
              <a:ext uri="{FF2B5EF4-FFF2-40B4-BE49-F238E27FC236}">
                <a16:creationId xmlns:a16="http://schemas.microsoft.com/office/drawing/2014/main" id="{EA0D785F-81AD-4E58-9196-6E2D6FDA7D63}"/>
              </a:ext>
            </a:extLst>
          </p:cNvPr>
          <p:cNvSpPr/>
          <p:nvPr/>
        </p:nvSpPr>
        <p:spPr>
          <a:xfrm>
            <a:off x="3648074" y="2507780"/>
            <a:ext cx="2333625" cy="1083145"/>
          </a:xfrm>
          <a:prstGeom prst="bentUpArrow">
            <a:avLst>
              <a:gd name="adj1" fmla="val 25000"/>
              <a:gd name="adj2" fmla="val 25376"/>
              <a:gd name="adj3" fmla="val 39563"/>
            </a:avLst>
          </a:prstGeom>
          <a:no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20">
            <a:extLst>
              <a:ext uri="{FF2B5EF4-FFF2-40B4-BE49-F238E27FC236}">
                <a16:creationId xmlns:a16="http://schemas.microsoft.com/office/drawing/2014/main" id="{8522C426-5E7F-4F33-B737-9868692E0EC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3" name="Rectangle 21">
            <a:extLst>
              <a:ext uri="{FF2B5EF4-FFF2-40B4-BE49-F238E27FC236}">
                <a16:creationId xmlns:a16="http://schemas.microsoft.com/office/drawing/2014/main" id="{111B8501-8FE3-4B46-A049-C72FB069BBFC}"/>
              </a:ext>
            </a:extLst>
          </p:cNvPr>
          <p:cNvSpPr>
            <a:spLocks noChangeArrowheads="1"/>
          </p:cNvSpPr>
          <p:nvPr/>
        </p:nvSpPr>
        <p:spPr bwMode="auto">
          <a:xfrm>
            <a:off x="5430130" y="1330301"/>
            <a:ext cx="8382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438650" algn="l"/>
              </a:tabLst>
              <a:defRPr>
                <a:solidFill>
                  <a:schemeClr val="tx1"/>
                </a:solidFill>
                <a:latin typeface="Arial" panose="020B0604020202020204" pitchFamily="34" charset="0"/>
              </a:defRPr>
            </a:lvl1pPr>
            <a:lvl2pPr eaLnBrk="0" fontAlgn="base" hangingPunct="0">
              <a:spcBef>
                <a:spcPct val="0"/>
              </a:spcBef>
              <a:spcAft>
                <a:spcPct val="0"/>
              </a:spcAft>
              <a:tabLst>
                <a:tab pos="4438650" algn="l"/>
              </a:tabLst>
              <a:defRPr>
                <a:solidFill>
                  <a:schemeClr val="tx1"/>
                </a:solidFill>
                <a:latin typeface="Arial" panose="020B0604020202020204" pitchFamily="34" charset="0"/>
              </a:defRPr>
            </a:lvl2pPr>
            <a:lvl3pPr eaLnBrk="0" fontAlgn="base" hangingPunct="0">
              <a:spcBef>
                <a:spcPct val="0"/>
              </a:spcBef>
              <a:spcAft>
                <a:spcPct val="0"/>
              </a:spcAft>
              <a:tabLst>
                <a:tab pos="4438650" algn="l"/>
              </a:tabLst>
              <a:defRPr>
                <a:solidFill>
                  <a:schemeClr val="tx1"/>
                </a:solidFill>
                <a:latin typeface="Arial" panose="020B0604020202020204" pitchFamily="34" charset="0"/>
              </a:defRPr>
            </a:lvl3pPr>
            <a:lvl4pPr eaLnBrk="0" fontAlgn="base" hangingPunct="0">
              <a:spcBef>
                <a:spcPct val="0"/>
              </a:spcBef>
              <a:spcAft>
                <a:spcPct val="0"/>
              </a:spcAft>
              <a:tabLst>
                <a:tab pos="4438650" algn="l"/>
              </a:tabLst>
              <a:defRPr>
                <a:solidFill>
                  <a:schemeClr val="tx1"/>
                </a:solidFill>
                <a:latin typeface="Arial" panose="020B0604020202020204" pitchFamily="34" charset="0"/>
              </a:defRPr>
            </a:lvl4pPr>
            <a:lvl5pPr eaLnBrk="0" fontAlgn="base" hangingPunct="0">
              <a:spcBef>
                <a:spcPct val="0"/>
              </a:spcBef>
              <a:spcAft>
                <a:spcPct val="0"/>
              </a:spcAft>
              <a:tabLst>
                <a:tab pos="4438650" algn="l"/>
              </a:tabLst>
              <a:defRPr>
                <a:solidFill>
                  <a:schemeClr val="tx1"/>
                </a:solidFill>
                <a:latin typeface="Arial" panose="020B0604020202020204" pitchFamily="34" charset="0"/>
              </a:defRPr>
            </a:lvl5pPr>
            <a:lvl6pPr eaLnBrk="0" fontAlgn="base" hangingPunct="0">
              <a:spcBef>
                <a:spcPct val="0"/>
              </a:spcBef>
              <a:spcAft>
                <a:spcPct val="0"/>
              </a:spcAft>
              <a:tabLst>
                <a:tab pos="4438650" algn="l"/>
              </a:tabLst>
              <a:defRPr>
                <a:solidFill>
                  <a:schemeClr val="tx1"/>
                </a:solidFill>
                <a:latin typeface="Arial" panose="020B0604020202020204" pitchFamily="34" charset="0"/>
              </a:defRPr>
            </a:lvl6pPr>
            <a:lvl7pPr eaLnBrk="0" fontAlgn="base" hangingPunct="0">
              <a:spcBef>
                <a:spcPct val="0"/>
              </a:spcBef>
              <a:spcAft>
                <a:spcPct val="0"/>
              </a:spcAft>
              <a:tabLst>
                <a:tab pos="4438650" algn="l"/>
              </a:tabLst>
              <a:defRPr>
                <a:solidFill>
                  <a:schemeClr val="tx1"/>
                </a:solidFill>
                <a:latin typeface="Arial" panose="020B0604020202020204" pitchFamily="34" charset="0"/>
              </a:defRPr>
            </a:lvl7pPr>
            <a:lvl8pPr eaLnBrk="0" fontAlgn="base" hangingPunct="0">
              <a:spcBef>
                <a:spcPct val="0"/>
              </a:spcBef>
              <a:spcAft>
                <a:spcPct val="0"/>
              </a:spcAft>
              <a:tabLst>
                <a:tab pos="4438650" algn="l"/>
              </a:tabLst>
              <a:defRPr>
                <a:solidFill>
                  <a:schemeClr val="tx1"/>
                </a:solidFill>
                <a:latin typeface="Arial" panose="020B0604020202020204" pitchFamily="34" charset="0"/>
              </a:defRPr>
            </a:lvl8pPr>
            <a:lvl9pPr eaLnBrk="0" fontAlgn="base" hangingPunct="0">
              <a:spcBef>
                <a:spcPct val="0"/>
              </a:spcBef>
              <a:spcAft>
                <a:spcPct val="0"/>
              </a:spcAft>
              <a:tabLst>
                <a:tab pos="4438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438650" algn="l"/>
              </a:tabLst>
            </a:pP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38650" algn="l"/>
              </a:tabLst>
            </a:pP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ECRAN</a:t>
            </a:r>
            <a:endParaRPr kumimoji="0" lang="fr-FR" altLang="fr-F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438650" algn="l"/>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22">
            <a:extLst>
              <a:ext uri="{FF2B5EF4-FFF2-40B4-BE49-F238E27FC236}">
                <a16:creationId xmlns:a16="http://schemas.microsoft.com/office/drawing/2014/main" id="{B5D01567-E591-4690-A721-C30C42ED01E3}"/>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fr-FR" altLang="fr-FR"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23">
            <a:extLst>
              <a:ext uri="{FF2B5EF4-FFF2-40B4-BE49-F238E27FC236}">
                <a16:creationId xmlns:a16="http://schemas.microsoft.com/office/drawing/2014/main" id="{666DC633-CBB3-4212-9803-37B8A5686F54}"/>
              </a:ext>
            </a:extLst>
          </p:cNvPr>
          <p:cNvSpPr>
            <a:spLocks noChangeArrowheads="1"/>
          </p:cNvSpPr>
          <p:nvPr/>
        </p:nvSpPr>
        <p:spPr bwMode="auto">
          <a:xfrm>
            <a:off x="3555463" y="3167746"/>
            <a:ext cx="20853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1pPr>
            <a:lvl2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2pPr>
            <a:lvl3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3pPr>
            <a:lvl4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4pPr>
            <a:lvl5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5pPr>
            <a:lvl6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6pPr>
            <a:lvl7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7pPr>
            <a:lvl8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8pPr>
            <a:lvl9pPr eaLnBrk="0" fontAlgn="base" hangingPunct="0">
              <a:spcBef>
                <a:spcPct val="0"/>
              </a:spcBef>
              <a:spcAft>
                <a:spcPct val="0"/>
              </a:spcAft>
              <a:tabLst>
                <a:tab pos="2466975" algn="l"/>
                <a:tab pos="3524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66975" algn="l"/>
                <a:tab pos="3524250" algn="l"/>
              </a:tabLst>
            </a:pP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HDMI ou SDI (BNC)</a:t>
            </a:r>
            <a:endParaRPr kumimoji="0" lang="fr-FR" altLang="fr-F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466975" algn="l"/>
                <a:tab pos="3524250" algn="l"/>
              </a:tabLst>
            </a:pP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6" name="Rectangle 24">
            <a:extLst>
              <a:ext uri="{FF2B5EF4-FFF2-40B4-BE49-F238E27FC236}">
                <a16:creationId xmlns:a16="http://schemas.microsoft.com/office/drawing/2014/main" id="{0AE66E16-36BB-4FCE-82F1-943B68B365ED}"/>
              </a:ext>
            </a:extLst>
          </p:cNvPr>
          <p:cNvSpPr>
            <a:spLocks noChangeArrowheads="1"/>
          </p:cNvSpPr>
          <p:nvPr/>
        </p:nvSpPr>
        <p:spPr bwMode="auto">
          <a:xfrm>
            <a:off x="933450" y="4495800"/>
            <a:ext cx="1901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66975" algn="l"/>
              </a:tabLst>
              <a:defRPr>
                <a:solidFill>
                  <a:schemeClr val="tx1"/>
                </a:solidFill>
                <a:latin typeface="Arial" panose="020B0604020202020204" pitchFamily="34" charset="0"/>
              </a:defRPr>
            </a:lvl1pPr>
            <a:lvl2pPr eaLnBrk="0" fontAlgn="base" hangingPunct="0">
              <a:spcBef>
                <a:spcPct val="0"/>
              </a:spcBef>
              <a:spcAft>
                <a:spcPct val="0"/>
              </a:spcAft>
              <a:tabLst>
                <a:tab pos="2466975" algn="l"/>
              </a:tabLst>
              <a:defRPr>
                <a:solidFill>
                  <a:schemeClr val="tx1"/>
                </a:solidFill>
                <a:latin typeface="Arial" panose="020B0604020202020204" pitchFamily="34" charset="0"/>
              </a:defRPr>
            </a:lvl2pPr>
            <a:lvl3pPr eaLnBrk="0" fontAlgn="base" hangingPunct="0">
              <a:spcBef>
                <a:spcPct val="0"/>
              </a:spcBef>
              <a:spcAft>
                <a:spcPct val="0"/>
              </a:spcAft>
              <a:tabLst>
                <a:tab pos="2466975" algn="l"/>
              </a:tabLst>
              <a:defRPr>
                <a:solidFill>
                  <a:schemeClr val="tx1"/>
                </a:solidFill>
                <a:latin typeface="Arial" panose="020B0604020202020204" pitchFamily="34" charset="0"/>
              </a:defRPr>
            </a:lvl3pPr>
            <a:lvl4pPr eaLnBrk="0" fontAlgn="base" hangingPunct="0">
              <a:spcBef>
                <a:spcPct val="0"/>
              </a:spcBef>
              <a:spcAft>
                <a:spcPct val="0"/>
              </a:spcAft>
              <a:tabLst>
                <a:tab pos="2466975" algn="l"/>
              </a:tabLst>
              <a:defRPr>
                <a:solidFill>
                  <a:schemeClr val="tx1"/>
                </a:solidFill>
                <a:latin typeface="Arial" panose="020B0604020202020204" pitchFamily="34" charset="0"/>
              </a:defRPr>
            </a:lvl4pPr>
            <a:lvl5pPr eaLnBrk="0" fontAlgn="base" hangingPunct="0">
              <a:spcBef>
                <a:spcPct val="0"/>
              </a:spcBef>
              <a:spcAft>
                <a:spcPct val="0"/>
              </a:spcAft>
              <a:tabLst>
                <a:tab pos="2466975" algn="l"/>
              </a:tabLst>
              <a:defRPr>
                <a:solidFill>
                  <a:schemeClr val="tx1"/>
                </a:solidFill>
                <a:latin typeface="Arial" panose="020B0604020202020204" pitchFamily="34" charset="0"/>
              </a:defRPr>
            </a:lvl5pPr>
            <a:lvl6pPr eaLnBrk="0" fontAlgn="base" hangingPunct="0">
              <a:spcBef>
                <a:spcPct val="0"/>
              </a:spcBef>
              <a:spcAft>
                <a:spcPct val="0"/>
              </a:spcAft>
              <a:tabLst>
                <a:tab pos="2466975" algn="l"/>
              </a:tabLst>
              <a:defRPr>
                <a:solidFill>
                  <a:schemeClr val="tx1"/>
                </a:solidFill>
                <a:latin typeface="Arial" panose="020B0604020202020204" pitchFamily="34" charset="0"/>
              </a:defRPr>
            </a:lvl6pPr>
            <a:lvl7pPr eaLnBrk="0" fontAlgn="base" hangingPunct="0">
              <a:spcBef>
                <a:spcPct val="0"/>
              </a:spcBef>
              <a:spcAft>
                <a:spcPct val="0"/>
              </a:spcAft>
              <a:tabLst>
                <a:tab pos="2466975" algn="l"/>
              </a:tabLst>
              <a:defRPr>
                <a:solidFill>
                  <a:schemeClr val="tx1"/>
                </a:solidFill>
                <a:latin typeface="Arial" panose="020B0604020202020204" pitchFamily="34" charset="0"/>
              </a:defRPr>
            </a:lvl7pPr>
            <a:lvl8pPr eaLnBrk="0" fontAlgn="base" hangingPunct="0">
              <a:spcBef>
                <a:spcPct val="0"/>
              </a:spcBef>
              <a:spcAft>
                <a:spcPct val="0"/>
              </a:spcAft>
              <a:tabLst>
                <a:tab pos="2466975" algn="l"/>
              </a:tabLst>
              <a:defRPr>
                <a:solidFill>
                  <a:schemeClr val="tx1"/>
                </a:solidFill>
                <a:latin typeface="Arial" panose="020B0604020202020204" pitchFamily="34" charset="0"/>
              </a:defRPr>
            </a:lvl8pPr>
            <a:lvl9pPr eaLnBrk="0" fontAlgn="base" hangingPunct="0">
              <a:spcBef>
                <a:spcPct val="0"/>
              </a:spcBef>
              <a:spcAft>
                <a:spcPct val="0"/>
              </a:spcAft>
              <a:tabLst>
                <a:tab pos="2466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66975" algn="l"/>
              </a:tabLst>
            </a:pPr>
            <a:r>
              <a:rPr kumimoji="0" lang="fr-FR" altLang="fr-FR"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Projet sur FPGA</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13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360D4-4D1A-42C1-A9E1-B7448AFC8320}"/>
              </a:ext>
            </a:extLst>
          </p:cNvPr>
          <p:cNvSpPr>
            <a:spLocks noGrp="1"/>
          </p:cNvSpPr>
          <p:nvPr>
            <p:ph type="title"/>
          </p:nvPr>
        </p:nvSpPr>
        <p:spPr>
          <a:xfrm>
            <a:off x="838200" y="365125"/>
            <a:ext cx="10515600" cy="830629"/>
          </a:xfrm>
        </p:spPr>
        <p:txBody>
          <a:bodyPr>
            <a:normAutofit/>
          </a:bodyPr>
          <a:lstStyle/>
          <a:p>
            <a:r>
              <a:rPr lang="fr-FR" sz="2000" b="1" dirty="0">
                <a:latin typeface="Times New Roman" panose="02020603050405020304" pitchFamily="18" charset="0"/>
                <a:cs typeface="Times New Roman" panose="02020603050405020304" pitchFamily="18" charset="0"/>
              </a:rPr>
              <a:t>Le VGA pour comprendre le principe de la vidéo</a:t>
            </a:r>
          </a:p>
        </p:txBody>
      </p:sp>
      <p:sp>
        <p:nvSpPr>
          <p:cNvPr id="3" name="Espace réservé du contenu 2">
            <a:extLst>
              <a:ext uri="{FF2B5EF4-FFF2-40B4-BE49-F238E27FC236}">
                <a16:creationId xmlns:a16="http://schemas.microsoft.com/office/drawing/2014/main" id="{581468B3-9CDD-4AFB-98E3-CCE1A75D30B7}"/>
              </a:ext>
            </a:extLst>
          </p:cNvPr>
          <p:cNvSpPr>
            <a:spLocks noGrp="1"/>
          </p:cNvSpPr>
          <p:nvPr>
            <p:ph idx="1"/>
          </p:nvPr>
        </p:nvSpPr>
        <p:spPr>
          <a:xfrm>
            <a:off x="838200" y="1603717"/>
            <a:ext cx="10515600" cy="4573246"/>
          </a:xfrm>
        </p:spPr>
        <p:txBody>
          <a:bodyPr>
            <a:normAutofit/>
          </a:bodyPr>
          <a:lstStyle/>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Qu’on utilise une connectique VGA, HDMI, SDI ou autre, une écran reçoit toujours les informations définissants chacun de ses pixels séquentiellement. Une image est ainsi obtenue après un balayage complet de l’écran. La fréquence d’image est le nombre d’image par seconde.</a:t>
            </a:r>
          </a:p>
          <a:p>
            <a:pPr marL="0" indent="0">
              <a:buNone/>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Le premier pixel envoyé à l’écran est le pixel (0,0) se trouvant en haut à gauche de l’écran. pour chaque pixel, un niveau de </a:t>
            </a:r>
            <a:r>
              <a:rPr lang="fr-FR" sz="1800" b="1" dirty="0">
                <a:solidFill>
                  <a:srgbClr val="FF0000"/>
                </a:solidFill>
                <a:latin typeface="Times New Roman" panose="02020603050405020304" pitchFamily="18" charset="0"/>
                <a:cs typeface="Times New Roman" panose="02020603050405020304" pitchFamily="18" charset="0"/>
              </a:rPr>
              <a:t>rouge</a:t>
            </a:r>
            <a:r>
              <a:rPr lang="fr-FR" sz="1800" dirty="0">
                <a:latin typeface="Times New Roman" panose="02020603050405020304" pitchFamily="18" charset="0"/>
                <a:cs typeface="Times New Roman" panose="02020603050405020304" pitchFamily="18" charset="0"/>
              </a:rPr>
              <a:t>, un niveau de </a:t>
            </a:r>
            <a:r>
              <a:rPr lang="fr-FR" sz="1800" b="1" dirty="0">
                <a:solidFill>
                  <a:srgbClr val="00B050"/>
                </a:solidFill>
                <a:latin typeface="Times New Roman" panose="02020603050405020304" pitchFamily="18" charset="0"/>
                <a:cs typeface="Times New Roman" panose="02020603050405020304" pitchFamily="18" charset="0"/>
              </a:rPr>
              <a:t>vert</a:t>
            </a:r>
            <a:r>
              <a:rPr lang="fr-FR" sz="1800" dirty="0">
                <a:latin typeface="Times New Roman" panose="02020603050405020304" pitchFamily="18" charset="0"/>
                <a:cs typeface="Times New Roman" panose="02020603050405020304" pitchFamily="18" charset="0"/>
              </a:rPr>
              <a:t> et un niveau de </a:t>
            </a:r>
            <a:r>
              <a:rPr lang="fr-FR" sz="1800" b="1" dirty="0">
                <a:solidFill>
                  <a:srgbClr val="0070C0"/>
                </a:solidFill>
                <a:latin typeface="Times New Roman" panose="02020603050405020304" pitchFamily="18" charset="0"/>
                <a:cs typeface="Times New Roman" panose="02020603050405020304" pitchFamily="18" charset="0"/>
              </a:rPr>
              <a:t>bleu</a:t>
            </a:r>
            <a:r>
              <a:rPr lang="fr-FR" sz="1800" dirty="0">
                <a:latin typeface="Times New Roman" panose="02020603050405020304" pitchFamily="18" charset="0"/>
                <a:cs typeface="Times New Roman" panose="02020603050405020304" pitchFamily="18" charset="0"/>
              </a:rPr>
              <a:t> sont envoyés définissants ainsi la couleur final du pixel.</a:t>
            </a:r>
          </a:p>
          <a:p>
            <a:pPr marL="0" indent="0">
              <a:buNone/>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Entre le dernier pixel d’une ligne et le premier pixel de la ligne suivante, une impulsion négative de synchronisation est envoyée à l’écran, c’est le signal de synchronisation horizontal (HSYNCH).</a:t>
            </a:r>
          </a:p>
          <a:p>
            <a:pPr marL="0" indent="0">
              <a:buNone/>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Entre le dernier pixel de la dernière ligne autrement dit le dernier pixel de l’image actuelle et le premier pixel de la première de l’image suivante, est envoyé une impulsion négative de synchronisation à l’écran, c’est le signal de synchronisation verticale (VSYNCH).</a:t>
            </a:r>
          </a:p>
        </p:txBody>
      </p:sp>
    </p:spTree>
    <p:extLst>
      <p:ext uri="{BB962C8B-B14F-4D97-AF65-F5344CB8AC3E}">
        <p14:creationId xmlns:p14="http://schemas.microsoft.com/office/powerpoint/2010/main" val="83154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6287F1-E1A3-415D-AAC8-3C97D9CC33FF}"/>
              </a:ext>
            </a:extLst>
          </p:cNvPr>
          <p:cNvSpPr>
            <a:spLocks noGrp="1"/>
          </p:cNvSpPr>
          <p:nvPr>
            <p:ph type="title"/>
          </p:nvPr>
        </p:nvSpPr>
        <p:spPr>
          <a:xfrm>
            <a:off x="838200" y="365126"/>
            <a:ext cx="10515600" cy="563342"/>
          </a:xfrm>
        </p:spPr>
        <p:txBody>
          <a:bodyPr>
            <a:normAutofit/>
          </a:bodyPr>
          <a:lstStyle/>
          <a:p>
            <a:r>
              <a:rPr lang="fr-FR" sz="2000" b="1" dirty="0">
                <a:latin typeface="Times New Roman" panose="02020603050405020304" pitchFamily="18" charset="0"/>
                <a:cs typeface="Times New Roman" panose="02020603050405020304" pitchFamily="18" charset="0"/>
              </a:rPr>
              <a:t>Le VGA pour comprendre le principe de la vidéo</a:t>
            </a:r>
            <a:endParaRPr lang="fr-FR" sz="2000" b="1" dirty="0"/>
          </a:p>
        </p:txBody>
      </p:sp>
      <p:pic>
        <p:nvPicPr>
          <p:cNvPr id="5" name="Espace réservé du contenu 4">
            <a:extLst>
              <a:ext uri="{FF2B5EF4-FFF2-40B4-BE49-F238E27FC236}">
                <a16:creationId xmlns:a16="http://schemas.microsoft.com/office/drawing/2014/main" id="{A276823C-9B9B-4EF1-ABB7-40932C85F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222" y="1600959"/>
            <a:ext cx="5641144" cy="4465707"/>
          </a:xfrm>
        </p:spPr>
      </p:pic>
      <p:pic>
        <p:nvPicPr>
          <p:cNvPr id="7" name="Image 6">
            <a:extLst>
              <a:ext uri="{FF2B5EF4-FFF2-40B4-BE49-F238E27FC236}">
                <a16:creationId xmlns:a16="http://schemas.microsoft.com/office/drawing/2014/main" id="{759AF8ED-FE12-4865-8A94-F28F79EAF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4178" y="2181225"/>
            <a:ext cx="3419621" cy="2495550"/>
          </a:xfrm>
          <a:prstGeom prst="rect">
            <a:avLst/>
          </a:prstGeom>
        </p:spPr>
      </p:pic>
    </p:spTree>
    <p:extLst>
      <p:ext uri="{BB962C8B-B14F-4D97-AF65-F5344CB8AC3E}">
        <p14:creationId xmlns:p14="http://schemas.microsoft.com/office/powerpoint/2010/main" val="67363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B864E-4CDF-4B4A-904B-651D75AB7B71}"/>
              </a:ext>
            </a:extLst>
          </p:cNvPr>
          <p:cNvSpPr>
            <a:spLocks noGrp="1"/>
          </p:cNvSpPr>
          <p:nvPr>
            <p:ph type="title"/>
          </p:nvPr>
        </p:nvSpPr>
        <p:spPr>
          <a:xfrm>
            <a:off x="838200" y="365125"/>
            <a:ext cx="10515600" cy="732155"/>
          </a:xfrm>
        </p:spPr>
        <p:txBody>
          <a:bodyPr>
            <a:normAutofit/>
          </a:bodyPr>
          <a:lstStyle/>
          <a:p>
            <a:r>
              <a:rPr lang="fr-FR" sz="2000" b="1" dirty="0">
                <a:latin typeface="Times New Roman" panose="02020603050405020304" pitchFamily="18" charset="0"/>
                <a:cs typeface="Times New Roman" panose="02020603050405020304" pitchFamily="18" charset="0"/>
              </a:rPr>
              <a:t>Le VGA pour comprendre le principe de la vidéo</a:t>
            </a:r>
            <a:endParaRPr lang="fr-FR" sz="2000" b="1" dirty="0"/>
          </a:p>
        </p:txBody>
      </p:sp>
      <p:sp>
        <p:nvSpPr>
          <p:cNvPr id="10" name="Espace réservé du contenu 9">
            <a:extLst>
              <a:ext uri="{FF2B5EF4-FFF2-40B4-BE49-F238E27FC236}">
                <a16:creationId xmlns:a16="http://schemas.microsoft.com/office/drawing/2014/main" id="{7CFBAA5C-4377-433E-861A-D19C370A2241}"/>
              </a:ext>
            </a:extLst>
          </p:cNvPr>
          <p:cNvSpPr>
            <a:spLocks noGrp="1"/>
          </p:cNvSpPr>
          <p:nvPr>
            <p:ph idx="1"/>
          </p:nvPr>
        </p:nvSpPr>
        <p:spPr>
          <a:xfrm>
            <a:off x="838200" y="1392702"/>
            <a:ext cx="10515600" cy="4784261"/>
          </a:xfrm>
        </p:spPr>
        <p:txBody>
          <a:bodyPr>
            <a:normAutofit/>
          </a:bodyPr>
          <a:lstStyle/>
          <a:p>
            <a:r>
              <a:rPr lang="fr-FR" sz="1800" dirty="0">
                <a:latin typeface="Times New Roman" panose="02020603050405020304" pitchFamily="18" charset="0"/>
                <a:cs typeface="Times New Roman" panose="02020603050405020304" pitchFamily="18" charset="0"/>
              </a:rPr>
              <a:t>La norme VGA 640x480 pixels à 60Hz (norme antique du VGA) impose une fréquence d’horloge pour les pixels de 25,175 MHz (cela signifie qu’un pixel a une durée de 1/25175000 s, soit environ 40 ns ).</a:t>
            </a:r>
          </a:p>
          <a:p>
            <a:pPr marL="0" indent="0">
              <a:buNone/>
            </a:pPr>
            <a:endParaRPr lang="fr-FR" sz="1800" dirty="0">
              <a:latin typeface="Times New Roman" panose="02020603050405020304" pitchFamily="18" charset="0"/>
              <a:cs typeface="Times New Roman" panose="02020603050405020304" pitchFamily="18" charset="0"/>
            </a:endParaRPr>
          </a:p>
        </p:txBody>
      </p:sp>
      <p:pic>
        <p:nvPicPr>
          <p:cNvPr id="13" name="Image 12">
            <a:extLst>
              <a:ext uri="{FF2B5EF4-FFF2-40B4-BE49-F238E27FC236}">
                <a16:creationId xmlns:a16="http://schemas.microsoft.com/office/drawing/2014/main" id="{6F54EE7E-2C42-411B-88CC-7A0C805F7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841" y="1990166"/>
            <a:ext cx="6904318" cy="3589331"/>
          </a:xfrm>
          <a:prstGeom prst="rect">
            <a:avLst/>
          </a:prstGeom>
        </p:spPr>
      </p:pic>
    </p:spTree>
    <p:extLst>
      <p:ext uri="{BB962C8B-B14F-4D97-AF65-F5344CB8AC3E}">
        <p14:creationId xmlns:p14="http://schemas.microsoft.com/office/powerpoint/2010/main" val="71115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0323F-7B22-4650-825D-5823002EE2DB}"/>
              </a:ext>
            </a:extLst>
          </p:cNvPr>
          <p:cNvSpPr>
            <a:spLocks noGrp="1"/>
          </p:cNvSpPr>
          <p:nvPr>
            <p:ph type="title"/>
          </p:nvPr>
        </p:nvSpPr>
        <p:spPr>
          <a:xfrm>
            <a:off x="838200" y="365125"/>
            <a:ext cx="10515600" cy="732155"/>
          </a:xfrm>
        </p:spPr>
        <p:txBody>
          <a:bodyPr>
            <a:normAutofit/>
          </a:bodyPr>
          <a:lstStyle/>
          <a:p>
            <a:r>
              <a:rPr lang="fr-FR" sz="2000" b="1" dirty="0">
                <a:latin typeface="Times New Roman" panose="02020603050405020304" pitchFamily="18" charset="0"/>
                <a:cs typeface="Times New Roman" panose="02020603050405020304" pitchFamily="18" charset="0"/>
              </a:rPr>
              <a:t>Le VGA pour comprendre le principe de la vidéo</a:t>
            </a:r>
            <a:endParaRPr lang="fr-FR" sz="2000" dirty="0"/>
          </a:p>
        </p:txBody>
      </p:sp>
      <p:sp>
        <p:nvSpPr>
          <p:cNvPr id="3" name="Espace réservé du contenu 2">
            <a:extLst>
              <a:ext uri="{FF2B5EF4-FFF2-40B4-BE49-F238E27FC236}">
                <a16:creationId xmlns:a16="http://schemas.microsoft.com/office/drawing/2014/main" id="{3E0D4F0F-DF41-41CA-8934-194C663EDAFF}"/>
              </a:ext>
            </a:extLst>
          </p:cNvPr>
          <p:cNvSpPr>
            <a:spLocks noGrp="1"/>
          </p:cNvSpPr>
          <p:nvPr>
            <p:ph idx="1"/>
          </p:nvPr>
        </p:nvSpPr>
        <p:spPr>
          <a:xfrm>
            <a:off x="838200" y="1322363"/>
            <a:ext cx="10515600" cy="4854600"/>
          </a:xfrm>
        </p:spPr>
        <p:txBody>
          <a:bodyPr>
            <a:normAutofit/>
          </a:bodyPr>
          <a:lstStyle/>
          <a:p>
            <a:pPr marL="0" indent="0">
              <a:buNone/>
            </a:pPr>
            <a:r>
              <a:rPr lang="fr-FR" sz="1800" dirty="0">
                <a:latin typeface="Times New Roman" panose="02020603050405020304" pitchFamily="18" charset="0"/>
                <a:cs typeface="Times New Roman" panose="02020603050405020304" pitchFamily="18" charset="0"/>
              </a:rPr>
              <a:t>En résumé, pour commander une écran avec la norme VGA, les signaux suivants sont nécessaires:</a:t>
            </a:r>
          </a:p>
          <a:p>
            <a:pPr marL="0" indent="0">
              <a:buNone/>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Une horloge de préférence celle de l’unité de traitement qui devra être divisé si nécessaire de manière à avoir la fréquence d’affichage désirée,</a:t>
            </a: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Chaque pixel est codé sur 24 bits : 8 bits par couleur (rouge, vert et bleu),</a:t>
            </a: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Les signaux de synchronisations horizontale (HSYNCH) et verticale (VSYNCH),</a:t>
            </a: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Des variables pour compter les pixels (sur une ligne et sur une colonne),</a:t>
            </a: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Des variables pour valider les pixels c’est-à-dire si ils sont dans la zone d’affichage ou pas.</a:t>
            </a:r>
          </a:p>
        </p:txBody>
      </p:sp>
    </p:spTree>
    <p:extLst>
      <p:ext uri="{BB962C8B-B14F-4D97-AF65-F5344CB8AC3E}">
        <p14:creationId xmlns:p14="http://schemas.microsoft.com/office/powerpoint/2010/main" val="395226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5D230-F152-4221-A4A6-07E2FC20A046}"/>
              </a:ext>
            </a:extLst>
          </p:cNvPr>
          <p:cNvSpPr>
            <a:spLocks noGrp="1"/>
          </p:cNvSpPr>
          <p:nvPr>
            <p:ph type="title"/>
          </p:nvPr>
        </p:nvSpPr>
        <p:spPr>
          <a:xfrm>
            <a:off x="838200" y="365125"/>
            <a:ext cx="10515600" cy="633681"/>
          </a:xfrm>
        </p:spPr>
        <p:txBody>
          <a:bodyPr>
            <a:normAutofit/>
          </a:bodyPr>
          <a:lstStyle/>
          <a:p>
            <a:r>
              <a:rPr lang="fr-FR" sz="2000" b="1" dirty="0">
                <a:latin typeface="Times New Roman" panose="02020603050405020304" pitchFamily="18" charset="0"/>
                <a:cs typeface="Times New Roman" panose="02020603050405020304" pitchFamily="18" charset="0"/>
              </a:rPr>
              <a:t>HDMI</a:t>
            </a:r>
            <a:endParaRPr lang="fr-FR" sz="2000" dirty="0"/>
          </a:p>
        </p:txBody>
      </p:sp>
      <p:sp>
        <p:nvSpPr>
          <p:cNvPr id="3" name="Espace réservé du contenu 2">
            <a:extLst>
              <a:ext uri="{FF2B5EF4-FFF2-40B4-BE49-F238E27FC236}">
                <a16:creationId xmlns:a16="http://schemas.microsoft.com/office/drawing/2014/main" id="{98A0BB1B-6DC5-4C5C-AAF0-529A143B3547}"/>
              </a:ext>
            </a:extLst>
          </p:cNvPr>
          <p:cNvSpPr>
            <a:spLocks noGrp="1"/>
          </p:cNvSpPr>
          <p:nvPr>
            <p:ph idx="1"/>
          </p:nvPr>
        </p:nvSpPr>
        <p:spPr>
          <a:xfrm>
            <a:off x="838200" y="1167618"/>
            <a:ext cx="10515600" cy="5009345"/>
          </a:xfrm>
        </p:spPr>
        <p:txBody>
          <a:bodyPr>
            <a:normAutofit/>
          </a:bodyPr>
          <a:lstStyle/>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Les protocoles changent, le principe reste le même.</a:t>
            </a:r>
          </a:p>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HDMI pour High Definition Multimedia Interface, est une interface vidéo numérique utilisant la technologie TMDS (Transition Minimized Differential Signaling) qui permet la transmission en série de données à très haute vitesse.</a:t>
            </a: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a:p>
            <a:pPr marL="0" indent="0">
              <a:buNone/>
            </a:pPr>
            <a:endParaRPr lang="fr-FR" sz="1200" b="0" i="0" dirty="0">
              <a:solidFill>
                <a:srgbClr val="000000"/>
              </a:solidFill>
              <a:effectLst/>
              <a:latin typeface="Arial" panose="020B0604020202020204" pitchFamily="34" charset="0"/>
            </a:endParaRPr>
          </a:p>
          <a:p>
            <a:pPr marL="0" indent="0">
              <a:buNone/>
            </a:pPr>
            <a:endParaRPr lang="fr-FR" sz="1200" dirty="0">
              <a:solidFill>
                <a:srgbClr val="000000"/>
              </a:solidFill>
              <a:latin typeface="Arial" panose="020B0604020202020204" pitchFamily="34" charset="0"/>
            </a:endParaRPr>
          </a:p>
          <a:p>
            <a:pPr marL="0" indent="0">
              <a:buNone/>
            </a:pPr>
            <a:r>
              <a:rPr lang="fr-FR" sz="1200" b="0" i="0" dirty="0">
                <a:solidFill>
                  <a:srgbClr val="000000"/>
                </a:solidFill>
                <a:effectLst/>
                <a:latin typeface="Arial" panose="020B0604020202020204" pitchFamily="34" charset="0"/>
                <a:cs typeface="Arial" panose="020B0604020202020204" pitchFamily="34" charset="0"/>
              </a:rPr>
              <a:t>Transmission : TMDS (Transition Minimized Differential Signaling)</a:t>
            </a:r>
            <a:br>
              <a:rPr lang="fr-FR" sz="1200" dirty="0">
                <a:latin typeface="Arial" panose="020B0604020202020204" pitchFamily="34" charset="0"/>
                <a:cs typeface="Arial" panose="020B0604020202020204" pitchFamily="34" charset="0"/>
              </a:rPr>
            </a:br>
            <a:r>
              <a:rPr lang="fr-FR" sz="1200" b="0" i="0" dirty="0">
                <a:solidFill>
                  <a:srgbClr val="000000"/>
                </a:solidFill>
                <a:effectLst/>
                <a:latin typeface="Arial" panose="020B0604020202020204" pitchFamily="34" charset="0"/>
                <a:cs typeface="Arial" panose="020B0604020202020204" pitchFamily="34" charset="0"/>
              </a:rPr>
              <a:t>Horloge : fréquence Pixel (25,1745 MHz min, 340 MHz max)</a:t>
            </a:r>
            <a:br>
              <a:rPr lang="fr-FR" sz="1200" dirty="0">
                <a:latin typeface="Arial" panose="020B0604020202020204" pitchFamily="34" charset="0"/>
                <a:cs typeface="Arial" panose="020B0604020202020204" pitchFamily="34" charset="0"/>
              </a:rPr>
            </a:br>
            <a:r>
              <a:rPr lang="fr-FR" sz="1200" b="0" i="0" dirty="0">
                <a:solidFill>
                  <a:srgbClr val="000000"/>
                </a:solidFill>
                <a:effectLst/>
                <a:latin typeface="Arial" panose="020B0604020202020204" pitchFamily="34" charset="0"/>
                <a:cs typeface="Arial" panose="020B0604020202020204" pitchFamily="34" charset="0"/>
              </a:rPr>
              <a:t>Support : (3+1) Paires Torsadées</a:t>
            </a:r>
            <a:br>
              <a:rPr lang="fr-FR" sz="1200" dirty="0">
                <a:latin typeface="Arial" panose="020B0604020202020204" pitchFamily="34" charset="0"/>
                <a:cs typeface="Arial" panose="020B0604020202020204" pitchFamily="34" charset="0"/>
              </a:rPr>
            </a:br>
            <a:r>
              <a:rPr lang="fr-FR" sz="1200" b="0" i="0" dirty="0">
                <a:solidFill>
                  <a:srgbClr val="000000"/>
                </a:solidFill>
                <a:effectLst/>
                <a:latin typeface="Arial" panose="020B0604020202020204" pitchFamily="34" charset="0"/>
                <a:cs typeface="Arial" panose="020B0604020202020204" pitchFamily="34" charset="0"/>
              </a:rPr>
              <a:t>Encodage : 8 bits vers 10 bits (débit = 10*Horloge ; 3,4 Gbits/s max par canal)</a:t>
            </a:r>
            <a:br>
              <a:rPr lang="fr-FR" sz="1200" dirty="0">
                <a:latin typeface="Arial" panose="020B0604020202020204" pitchFamily="34" charset="0"/>
                <a:cs typeface="Arial" panose="020B0604020202020204" pitchFamily="34" charset="0"/>
              </a:rPr>
            </a:br>
            <a:r>
              <a:rPr lang="fr-FR" sz="1200" b="0" i="0" dirty="0">
                <a:solidFill>
                  <a:srgbClr val="000000"/>
                </a:solidFill>
                <a:effectLst/>
                <a:latin typeface="Arial" panose="020B0604020202020204" pitchFamily="34" charset="0"/>
                <a:cs typeface="Arial" panose="020B0604020202020204" pitchFamily="34" charset="0"/>
              </a:rPr>
              <a:t>Liaison (Link) : 3 canaux</a:t>
            </a:r>
            <a:endParaRPr lang="fr-FR" sz="12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FB6AB3F9-2A4E-4541-84ED-9F9481DC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257" y="2300689"/>
            <a:ext cx="4915486"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2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1FD1D-494D-4688-B6B2-295C66D431A0}"/>
              </a:ext>
            </a:extLst>
          </p:cNvPr>
          <p:cNvSpPr>
            <a:spLocks noGrp="1"/>
          </p:cNvSpPr>
          <p:nvPr>
            <p:ph type="title"/>
          </p:nvPr>
        </p:nvSpPr>
        <p:spPr>
          <a:xfrm>
            <a:off x="838200" y="365126"/>
            <a:ext cx="10515600" cy="507072"/>
          </a:xfrm>
        </p:spPr>
        <p:txBody>
          <a:bodyPr>
            <a:normAutofit/>
          </a:bodyPr>
          <a:lstStyle/>
          <a:p>
            <a:r>
              <a:rPr lang="fr-FR" sz="2000" b="1" dirty="0">
                <a:latin typeface="Times New Roman" panose="02020603050405020304" pitchFamily="18" charset="0"/>
                <a:cs typeface="Times New Roman" panose="02020603050405020304" pitchFamily="18" charset="0"/>
              </a:rPr>
              <a:t>HDMI</a:t>
            </a:r>
            <a:endParaRPr lang="fr-FR" sz="2000" dirty="0"/>
          </a:p>
        </p:txBody>
      </p:sp>
      <p:sp>
        <p:nvSpPr>
          <p:cNvPr id="4" name="Espace réservé du contenu 3">
            <a:extLst>
              <a:ext uri="{FF2B5EF4-FFF2-40B4-BE49-F238E27FC236}">
                <a16:creationId xmlns:a16="http://schemas.microsoft.com/office/drawing/2014/main" id="{06915BAF-C3FB-4953-9F92-2AD4724E5DF0}"/>
              </a:ext>
            </a:extLst>
          </p:cNvPr>
          <p:cNvSpPr>
            <a:spLocks noGrp="1"/>
          </p:cNvSpPr>
          <p:nvPr>
            <p:ph idx="1"/>
          </p:nvPr>
        </p:nvSpPr>
        <p:spPr>
          <a:xfrm>
            <a:off x="838200" y="1223889"/>
            <a:ext cx="10515600" cy="4953074"/>
          </a:xfrm>
        </p:spPr>
        <p:txBody>
          <a:bodyPr>
            <a:normAutofit/>
          </a:bodyPr>
          <a:lstStyle/>
          <a:p>
            <a:pPr marL="0" indent="0">
              <a:buNone/>
            </a:pPr>
            <a:r>
              <a:rPr lang="fr-FR" sz="1800" dirty="0">
                <a:latin typeface="Times New Roman" panose="02020603050405020304" pitchFamily="18" charset="0"/>
                <a:cs typeface="Times New Roman" panose="02020603050405020304" pitchFamily="18" charset="0"/>
              </a:rPr>
              <a:t>Brochage du connectique HDMI femelle</a:t>
            </a:r>
          </a:p>
          <a:p>
            <a:pPr marL="0" indent="0">
              <a:buNone/>
            </a:pPr>
            <a:endParaRPr lang="fr-FR" sz="1800" dirty="0">
              <a:latin typeface="Times New Roman" panose="02020603050405020304" pitchFamily="18" charset="0"/>
              <a:cs typeface="Times New Roman" panose="02020603050405020304" pitchFamily="18" charset="0"/>
            </a:endParaRPr>
          </a:p>
          <a:p>
            <a:pPr marL="0"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1200" b="0" i="0" dirty="0">
                <a:solidFill>
                  <a:srgbClr val="000000"/>
                </a:solidFill>
                <a:effectLst/>
                <a:latin typeface="Arial" panose="020B0604020202020204" pitchFamily="34" charset="0"/>
              </a:rPr>
              <a:t>Paires TMDS :</a:t>
            </a:r>
            <a:br>
              <a:rPr lang="fr-FR" sz="1200" dirty="0"/>
            </a:br>
            <a:r>
              <a:rPr lang="fr-FR" sz="1200" b="0" i="0" dirty="0">
                <a:solidFill>
                  <a:srgbClr val="000000"/>
                </a:solidFill>
                <a:effectLst/>
                <a:latin typeface="Arial" panose="020B0604020202020204" pitchFamily="34" charset="0"/>
              </a:rPr>
              <a:t>Rouge (TMDS Ch. 0) : broches 7 et 9</a:t>
            </a:r>
            <a:br>
              <a:rPr lang="fr-FR" sz="1200" dirty="0"/>
            </a:br>
            <a:r>
              <a:rPr lang="fr-FR" sz="1200" b="0" i="0" dirty="0">
                <a:solidFill>
                  <a:srgbClr val="000000"/>
                </a:solidFill>
                <a:effectLst/>
                <a:latin typeface="Arial" panose="020B0604020202020204" pitchFamily="34" charset="0"/>
              </a:rPr>
              <a:t>Bleu (TMDS Ch. 1) : broches 4 et 6</a:t>
            </a:r>
            <a:br>
              <a:rPr lang="fr-FR" sz="1200" dirty="0"/>
            </a:br>
            <a:r>
              <a:rPr lang="fr-FR" sz="1200" b="0" i="0" dirty="0">
                <a:solidFill>
                  <a:srgbClr val="000000"/>
                </a:solidFill>
                <a:effectLst/>
                <a:latin typeface="Arial" panose="020B0604020202020204" pitchFamily="34" charset="0"/>
              </a:rPr>
              <a:t>Vert (TMDS Ch. 2) : broches 1 et 3</a:t>
            </a:r>
            <a:br>
              <a:rPr lang="fr-FR" sz="1200" dirty="0"/>
            </a:br>
            <a:r>
              <a:rPr lang="fr-FR" sz="1200" b="0" i="0" dirty="0" err="1">
                <a:solidFill>
                  <a:srgbClr val="000000"/>
                </a:solidFill>
                <a:effectLst/>
                <a:latin typeface="Arial" panose="020B0604020202020204" pitchFamily="34" charset="0"/>
              </a:rPr>
              <a:t>Clock</a:t>
            </a:r>
            <a:r>
              <a:rPr lang="fr-FR" sz="1200" b="0" i="0" dirty="0">
                <a:solidFill>
                  <a:srgbClr val="000000"/>
                </a:solidFill>
                <a:effectLst/>
                <a:latin typeface="Arial" panose="020B0604020202020204" pitchFamily="34" charset="0"/>
              </a:rPr>
              <a:t> (TMDS </a:t>
            </a:r>
            <a:r>
              <a:rPr lang="fr-FR" sz="1200" b="0" i="0" dirty="0" err="1">
                <a:solidFill>
                  <a:srgbClr val="000000"/>
                </a:solidFill>
                <a:effectLst/>
                <a:latin typeface="Arial" panose="020B0604020202020204" pitchFamily="34" charset="0"/>
              </a:rPr>
              <a:t>Clock</a:t>
            </a:r>
            <a:r>
              <a:rPr lang="fr-FR" sz="1200" b="0" i="0" dirty="0">
                <a:solidFill>
                  <a:srgbClr val="000000"/>
                </a:solidFill>
                <a:effectLst/>
                <a:latin typeface="Arial" panose="020B0604020202020204" pitchFamily="34" charset="0"/>
              </a:rPr>
              <a:t>) : broche 10 et 12</a:t>
            </a:r>
          </a:p>
          <a:p>
            <a:pPr marL="0" indent="0">
              <a:buNone/>
            </a:pPr>
            <a:endParaRPr lang="fr-FR" sz="1200" dirty="0">
              <a:solidFill>
                <a:srgbClr val="000000"/>
              </a:solidFill>
              <a:latin typeface="Arial" panose="020B0604020202020204" pitchFamily="34" charset="0"/>
              <a:cs typeface="Times New Roman" panose="02020603050405020304" pitchFamily="18" charset="0"/>
            </a:endParaRPr>
          </a:p>
          <a:p>
            <a:pPr marL="0" indent="0">
              <a:buNone/>
            </a:pPr>
            <a:r>
              <a:rPr lang="fr-FR" sz="1200" b="0" i="0" dirty="0">
                <a:solidFill>
                  <a:srgbClr val="000000"/>
                </a:solidFill>
                <a:effectLst/>
                <a:latin typeface="Arial" panose="020B0604020202020204" pitchFamily="34" charset="0"/>
              </a:rPr>
              <a:t>DDC (protocole I2C):</a:t>
            </a:r>
            <a:br>
              <a:rPr lang="fr-FR" sz="1200" dirty="0"/>
            </a:br>
            <a:r>
              <a:rPr lang="fr-FR" sz="1200" b="0" i="0" dirty="0">
                <a:solidFill>
                  <a:srgbClr val="000000"/>
                </a:solidFill>
                <a:effectLst/>
                <a:latin typeface="Arial" panose="020B0604020202020204" pitchFamily="34" charset="0"/>
              </a:rPr>
              <a:t>Horloge (SCL/DDC </a:t>
            </a:r>
            <a:r>
              <a:rPr lang="fr-FR" sz="1200" b="0" i="0" dirty="0" err="1">
                <a:solidFill>
                  <a:srgbClr val="000000"/>
                </a:solidFill>
                <a:effectLst/>
                <a:latin typeface="Arial" panose="020B0604020202020204" pitchFamily="34" charset="0"/>
              </a:rPr>
              <a:t>Clock</a:t>
            </a:r>
            <a:r>
              <a:rPr lang="fr-FR" sz="1200" b="0" i="0" dirty="0">
                <a:solidFill>
                  <a:srgbClr val="000000"/>
                </a:solidFill>
                <a:effectLst/>
                <a:latin typeface="Arial" panose="020B0604020202020204" pitchFamily="34" charset="0"/>
              </a:rPr>
              <a:t>) : broche 15</a:t>
            </a:r>
            <a:br>
              <a:rPr lang="fr-FR" sz="1200" dirty="0"/>
            </a:br>
            <a:r>
              <a:rPr lang="fr-FR" sz="1200" b="0" i="0" dirty="0">
                <a:solidFill>
                  <a:srgbClr val="000000"/>
                </a:solidFill>
                <a:effectLst/>
                <a:latin typeface="Arial" panose="020B0604020202020204" pitchFamily="34" charset="0"/>
              </a:rPr>
              <a:t>Données (SDA/DDC Data) : broche 16</a:t>
            </a:r>
          </a:p>
          <a:p>
            <a:pPr marL="0" indent="0">
              <a:buNone/>
            </a:pPr>
            <a:r>
              <a:rPr lang="fr-FR" sz="1200" dirty="0">
                <a:solidFill>
                  <a:srgbClr val="000000"/>
                </a:solidFill>
                <a:latin typeface="Arial" panose="020B0604020202020204" pitchFamily="34" charset="0"/>
                <a:cs typeface="Times New Roman" panose="02020603050405020304" pitchFamily="18" charset="0"/>
              </a:rPr>
              <a:t>                                                                                   </a:t>
            </a:r>
          </a:p>
          <a:p>
            <a:pPr marL="0" indent="0">
              <a:buNone/>
            </a:pPr>
            <a:r>
              <a:rPr lang="fr-FR" sz="1200" b="0" i="0" dirty="0">
                <a:solidFill>
                  <a:srgbClr val="000000"/>
                </a:solidFill>
                <a:effectLst/>
                <a:latin typeface="Arial" panose="020B0604020202020204" pitchFamily="34" charset="0"/>
              </a:rPr>
              <a:t>+5 V : broche 18</a:t>
            </a:r>
            <a:br>
              <a:rPr lang="fr-FR" sz="1200" dirty="0"/>
            </a:br>
            <a:r>
              <a:rPr lang="fr-FR" sz="1200" b="0" i="0" dirty="0" err="1">
                <a:solidFill>
                  <a:srgbClr val="000000"/>
                </a:solidFill>
                <a:effectLst/>
                <a:latin typeface="Arial" panose="020B0604020202020204" pitchFamily="34" charset="0"/>
              </a:rPr>
              <a:t>Gnd</a:t>
            </a:r>
            <a:r>
              <a:rPr lang="fr-FR" sz="1200" b="0" i="0" dirty="0">
                <a:solidFill>
                  <a:srgbClr val="000000"/>
                </a:solidFill>
                <a:effectLst/>
                <a:latin typeface="Arial" panose="020B0604020202020204" pitchFamily="34" charset="0"/>
              </a:rPr>
              <a:t> : broche 17</a:t>
            </a:r>
            <a:br>
              <a:rPr lang="fr-FR" sz="1200" dirty="0"/>
            </a:br>
            <a:r>
              <a:rPr lang="fr-FR" sz="1200" b="0" i="0" dirty="0">
                <a:solidFill>
                  <a:srgbClr val="000000"/>
                </a:solidFill>
                <a:effectLst/>
                <a:latin typeface="Arial" panose="020B0604020202020204" pitchFamily="34" charset="0"/>
              </a:rPr>
              <a:t>Hot plug (détection) : broche 19</a:t>
            </a:r>
            <a:br>
              <a:rPr lang="fr-FR" sz="1200" dirty="0"/>
            </a:br>
            <a:r>
              <a:rPr lang="fr-FR" sz="1200" b="0" i="0" dirty="0">
                <a:solidFill>
                  <a:srgbClr val="000000"/>
                </a:solidFill>
                <a:effectLst/>
                <a:latin typeface="Arial" panose="020B0604020202020204" pitchFamily="34" charset="0"/>
              </a:rPr>
              <a:t>DDC : broche 15</a:t>
            </a:r>
            <a:br>
              <a:rPr lang="fr-FR" sz="1200" dirty="0"/>
            </a:br>
            <a:r>
              <a:rPr lang="fr-FR" sz="1200" b="0" i="0" dirty="0">
                <a:solidFill>
                  <a:srgbClr val="000000"/>
                </a:solidFill>
                <a:effectLst/>
                <a:latin typeface="Arial" panose="020B0604020202020204" pitchFamily="34" charset="0"/>
              </a:rPr>
              <a:t>CEC : broche 13</a:t>
            </a:r>
            <a:endParaRPr lang="fr-FR" sz="1800" dirty="0">
              <a:latin typeface="Times New Roman" panose="02020603050405020304" pitchFamily="18" charset="0"/>
              <a:cs typeface="Times New Roman" panose="02020603050405020304" pitchFamily="18" charset="0"/>
            </a:endParaRPr>
          </a:p>
          <a:p>
            <a:pPr marL="0" indent="0">
              <a:buNone/>
            </a:pPr>
            <a:endParaRPr lang="fr-FR" sz="18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1C4BD29A-B60F-4C0E-832D-8710E72CF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796" y="2709762"/>
            <a:ext cx="3277885" cy="143847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94FB1493-F4F2-4D33-8856-FA02DAA82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847" y="1617785"/>
            <a:ext cx="3938953" cy="4559178"/>
          </a:xfrm>
          <a:prstGeom prst="rect">
            <a:avLst/>
          </a:prstGeom>
        </p:spPr>
      </p:pic>
    </p:spTree>
    <p:extLst>
      <p:ext uri="{BB962C8B-B14F-4D97-AF65-F5344CB8AC3E}">
        <p14:creationId xmlns:p14="http://schemas.microsoft.com/office/powerpoint/2010/main" val="171874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E2926B-DE70-4D8C-8C61-EAD974667F1D}"/>
              </a:ext>
            </a:extLst>
          </p:cNvPr>
          <p:cNvSpPr>
            <a:spLocks noGrp="1"/>
          </p:cNvSpPr>
          <p:nvPr>
            <p:ph type="title"/>
          </p:nvPr>
        </p:nvSpPr>
        <p:spPr>
          <a:xfrm>
            <a:off x="838200" y="365126"/>
            <a:ext cx="10515600" cy="507072"/>
          </a:xfrm>
        </p:spPr>
        <p:txBody>
          <a:bodyPr>
            <a:normAutofit/>
          </a:bodyPr>
          <a:lstStyle/>
          <a:p>
            <a:r>
              <a:rPr lang="fr-FR" sz="2000" b="1" dirty="0">
                <a:latin typeface="Times New Roman" panose="02020603050405020304" pitchFamily="18" charset="0"/>
                <a:cs typeface="Times New Roman" panose="02020603050405020304" pitchFamily="18" charset="0"/>
              </a:rPr>
              <a:t>SDI</a:t>
            </a:r>
            <a:endParaRPr lang="fr-FR" sz="2000" dirty="0"/>
          </a:p>
        </p:txBody>
      </p:sp>
      <p:sp>
        <p:nvSpPr>
          <p:cNvPr id="3" name="Espace réservé du contenu 2">
            <a:extLst>
              <a:ext uri="{FF2B5EF4-FFF2-40B4-BE49-F238E27FC236}">
                <a16:creationId xmlns:a16="http://schemas.microsoft.com/office/drawing/2014/main" id="{CC38EBB4-145E-4EA0-9AD6-B44F9FFEA137}"/>
              </a:ext>
            </a:extLst>
          </p:cNvPr>
          <p:cNvSpPr>
            <a:spLocks noGrp="1"/>
          </p:cNvSpPr>
          <p:nvPr>
            <p:ph idx="1"/>
          </p:nvPr>
        </p:nvSpPr>
        <p:spPr>
          <a:xfrm>
            <a:off x="838200" y="1111348"/>
            <a:ext cx="10515600" cy="5065615"/>
          </a:xfrm>
        </p:spPr>
        <p:txBody>
          <a:bodyPr>
            <a:normAutofit/>
          </a:bodyPr>
          <a:lstStyle/>
          <a:p>
            <a:pPr>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Serial Digital Interface</a:t>
            </a: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dirty="0">
              <a:latin typeface="Times New Roman" panose="02020603050405020304" pitchFamily="18" charset="0"/>
              <a:cs typeface="Times New Roman" panose="02020603050405020304" pitchFamily="18" charset="0"/>
            </a:endParaRPr>
          </a:p>
        </p:txBody>
      </p:sp>
      <p:pic>
        <p:nvPicPr>
          <p:cNvPr id="1026" name="Picture 2" descr="Dossier] Qu'est-ce que le SDI ? - Blog Eavs Groupe">
            <a:extLst>
              <a:ext uri="{FF2B5EF4-FFF2-40B4-BE49-F238E27FC236}">
                <a16:creationId xmlns:a16="http://schemas.microsoft.com/office/drawing/2014/main" id="{BA41CE49-6C15-439B-B53C-B41EB24F3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000250"/>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4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52DBF-3C13-4AE0-BA10-1AC20FD5C791}"/>
              </a:ext>
            </a:extLst>
          </p:cNvPr>
          <p:cNvSpPr>
            <a:spLocks noGrp="1"/>
          </p:cNvSpPr>
          <p:nvPr>
            <p:ph type="title"/>
          </p:nvPr>
        </p:nvSpPr>
        <p:spPr>
          <a:xfrm>
            <a:off x="838200" y="365125"/>
            <a:ext cx="10515600" cy="650875"/>
          </a:xfrm>
        </p:spPr>
        <p:txBody>
          <a:bodyPr>
            <a:normAutofit/>
          </a:bodyPr>
          <a:lstStyle/>
          <a:p>
            <a:r>
              <a:rPr lang="fr-FR" sz="2000" b="1" dirty="0">
                <a:latin typeface="Times New Roman" panose="02020603050405020304" pitchFamily="18" charset="0"/>
                <a:cs typeface="Times New Roman" panose="02020603050405020304" pitchFamily="18" charset="0"/>
              </a:rPr>
              <a:t>HDMI vs SDI vs VGA</a:t>
            </a:r>
          </a:p>
        </p:txBody>
      </p:sp>
      <p:graphicFrame>
        <p:nvGraphicFramePr>
          <p:cNvPr id="3" name="Tableau 3">
            <a:extLst>
              <a:ext uri="{FF2B5EF4-FFF2-40B4-BE49-F238E27FC236}">
                <a16:creationId xmlns:a16="http://schemas.microsoft.com/office/drawing/2014/main" id="{F2D6C340-AD91-4E23-BEC7-2DC3C2EB11F1}"/>
              </a:ext>
            </a:extLst>
          </p:cNvPr>
          <p:cNvGraphicFramePr>
            <a:graphicFrameLocks noGrp="1"/>
          </p:cNvGraphicFramePr>
          <p:nvPr>
            <p:ph idx="1"/>
            <p:extLst>
              <p:ext uri="{D42A27DB-BD31-4B8C-83A1-F6EECF244321}">
                <p14:modId xmlns:p14="http://schemas.microsoft.com/office/powerpoint/2010/main" val="125499545"/>
              </p:ext>
            </p:extLst>
          </p:nvPr>
        </p:nvGraphicFramePr>
        <p:xfrm>
          <a:off x="838200" y="1195754"/>
          <a:ext cx="10515600" cy="5533834"/>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972477886"/>
                    </a:ext>
                  </a:extLst>
                </a:gridCol>
                <a:gridCol w="2628900">
                  <a:extLst>
                    <a:ext uri="{9D8B030D-6E8A-4147-A177-3AD203B41FA5}">
                      <a16:colId xmlns:a16="http://schemas.microsoft.com/office/drawing/2014/main" val="4238796224"/>
                    </a:ext>
                  </a:extLst>
                </a:gridCol>
                <a:gridCol w="2628900">
                  <a:extLst>
                    <a:ext uri="{9D8B030D-6E8A-4147-A177-3AD203B41FA5}">
                      <a16:colId xmlns:a16="http://schemas.microsoft.com/office/drawing/2014/main" val="88254811"/>
                    </a:ext>
                  </a:extLst>
                </a:gridCol>
                <a:gridCol w="2628900">
                  <a:extLst>
                    <a:ext uri="{9D8B030D-6E8A-4147-A177-3AD203B41FA5}">
                      <a16:colId xmlns:a16="http://schemas.microsoft.com/office/drawing/2014/main" val="373555380"/>
                    </a:ext>
                  </a:extLst>
                </a:gridCol>
              </a:tblGrid>
              <a:tr h="424556">
                <a:tc>
                  <a:txBody>
                    <a:bodyPr/>
                    <a:lstStyle/>
                    <a:p>
                      <a:r>
                        <a:rPr lang="fr-FR" b="1" dirty="0">
                          <a:latin typeface="Times New Roman" panose="02020603050405020304" pitchFamily="18" charset="0"/>
                          <a:cs typeface="Times New Roman" panose="02020603050405020304" pitchFamily="18" charset="0"/>
                        </a:rPr>
                        <a:t>Caractéristiques</a:t>
                      </a:r>
                    </a:p>
                  </a:txBody>
                  <a:tcPr/>
                </a:tc>
                <a:tc>
                  <a:txBody>
                    <a:bodyPr/>
                    <a:lstStyle/>
                    <a:p>
                      <a:r>
                        <a:rPr lang="fr-FR" sz="1800" b="1" dirty="0">
                          <a:latin typeface="Times New Roman" panose="02020603050405020304" pitchFamily="18" charset="0"/>
                          <a:cs typeface="Times New Roman" panose="02020603050405020304" pitchFamily="18" charset="0"/>
                        </a:rPr>
                        <a:t>HDMI (HDMI 2.0)</a:t>
                      </a:r>
                    </a:p>
                  </a:txBody>
                  <a:tcPr/>
                </a:tc>
                <a:tc>
                  <a:txBody>
                    <a:bodyPr/>
                    <a:lstStyle/>
                    <a:p>
                      <a:r>
                        <a:rPr lang="fr-FR" b="1" dirty="0">
                          <a:latin typeface="Times New Roman" panose="02020603050405020304" pitchFamily="18" charset="0"/>
                          <a:cs typeface="Times New Roman" panose="02020603050405020304" pitchFamily="18" charset="0"/>
                        </a:rPr>
                        <a:t>SDI (HD-SDI)</a:t>
                      </a:r>
                    </a:p>
                  </a:txBody>
                  <a:tcPr/>
                </a:tc>
                <a:tc>
                  <a:txBody>
                    <a:bodyPr/>
                    <a:lstStyle/>
                    <a:p>
                      <a:r>
                        <a:rPr lang="fr-FR" b="1" dirty="0">
                          <a:latin typeface="Times New Roman" panose="02020603050405020304" pitchFamily="18" charset="0"/>
                          <a:cs typeface="Times New Roman" panose="02020603050405020304" pitchFamily="18" charset="0"/>
                        </a:rPr>
                        <a:t>VGA</a:t>
                      </a:r>
                    </a:p>
                  </a:txBody>
                  <a:tcPr/>
                </a:tc>
                <a:extLst>
                  <a:ext uri="{0D108BD9-81ED-4DB2-BD59-A6C34878D82A}">
                    <a16:rowId xmlns:a16="http://schemas.microsoft.com/office/drawing/2014/main" val="2747008228"/>
                  </a:ext>
                </a:extLst>
              </a:tr>
              <a:tr h="560182">
                <a:tc>
                  <a:txBody>
                    <a:bodyPr/>
                    <a:lstStyle/>
                    <a:p>
                      <a:endParaRPr lang="fr-FR" dirty="0"/>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High Definition Multimedia Interface</a:t>
                      </a:r>
                      <a:endParaRPr lang="fr-FR"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High Definition Serial Digital Interface</a:t>
                      </a:r>
                      <a:endParaRPr lang="fr-FR"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Video Graphics Adapter</a:t>
                      </a:r>
                      <a:endParaRPr lang="fr-FR"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4672354"/>
                  </a:ext>
                </a:extLst>
              </a:tr>
              <a:tr h="360890">
                <a:tc>
                  <a:txBody>
                    <a:bodyPr/>
                    <a:lstStyle/>
                    <a:p>
                      <a:r>
                        <a:rPr lang="fr-FR" sz="1600" dirty="0">
                          <a:latin typeface="Times New Roman" panose="02020603050405020304" pitchFamily="18" charset="0"/>
                          <a:cs typeface="Times New Roman" panose="02020603050405020304" pitchFamily="18" charset="0"/>
                        </a:rPr>
                        <a:t>Format de transmission</a:t>
                      </a:r>
                    </a:p>
                  </a:txBody>
                  <a:tcPr/>
                </a:tc>
                <a:tc>
                  <a:txBody>
                    <a:bodyPr/>
                    <a:lstStyle/>
                    <a:p>
                      <a:r>
                        <a:rPr lang="fr-FR" sz="1600" dirty="0">
                          <a:latin typeface="Times New Roman" panose="02020603050405020304" pitchFamily="18" charset="0"/>
                          <a:cs typeface="Times New Roman" panose="02020603050405020304" pitchFamily="18" charset="0"/>
                        </a:rPr>
                        <a:t>Numérique</a:t>
                      </a:r>
                    </a:p>
                  </a:txBody>
                  <a:tcPr/>
                </a:tc>
                <a:tc>
                  <a:txBody>
                    <a:bodyPr/>
                    <a:lstStyle/>
                    <a:p>
                      <a:r>
                        <a:rPr lang="fr-FR" sz="1600" dirty="0">
                          <a:latin typeface="Times New Roman" panose="02020603050405020304" pitchFamily="18" charset="0"/>
                          <a:cs typeface="Times New Roman" panose="02020603050405020304" pitchFamily="18" charset="0"/>
                        </a:rPr>
                        <a:t>Numérique</a:t>
                      </a:r>
                    </a:p>
                  </a:txBody>
                  <a:tcPr/>
                </a:tc>
                <a:tc>
                  <a:txBody>
                    <a:bodyPr/>
                    <a:lstStyle/>
                    <a:p>
                      <a:r>
                        <a:rPr lang="fr-FR" sz="1600" dirty="0">
                          <a:latin typeface="Times New Roman" panose="02020603050405020304" pitchFamily="18" charset="0"/>
                          <a:cs typeface="Times New Roman" panose="02020603050405020304" pitchFamily="18" charset="0"/>
                        </a:rPr>
                        <a:t>Analogique</a:t>
                      </a:r>
                    </a:p>
                  </a:txBody>
                  <a:tcPr/>
                </a:tc>
                <a:extLst>
                  <a:ext uri="{0D108BD9-81ED-4DB2-BD59-A6C34878D82A}">
                    <a16:rowId xmlns:a16="http://schemas.microsoft.com/office/drawing/2014/main" val="2831150767"/>
                  </a:ext>
                </a:extLst>
              </a:tr>
              <a:tr h="424556">
                <a:tc>
                  <a:txBody>
                    <a:bodyPr/>
                    <a:lstStyle/>
                    <a:p>
                      <a:r>
                        <a:rPr lang="fr-FR" sz="1600" dirty="0">
                          <a:latin typeface="Times New Roman" panose="02020603050405020304" pitchFamily="18" charset="0"/>
                          <a:cs typeface="Times New Roman" panose="02020603050405020304" pitchFamily="18" charset="0"/>
                        </a:rPr>
                        <a:t>Vidéo &amp; Audio</a:t>
                      </a:r>
                    </a:p>
                  </a:txBody>
                  <a:tcPr/>
                </a:tc>
                <a:tc>
                  <a:txBody>
                    <a:bodyPr/>
                    <a:lstStyle/>
                    <a:p>
                      <a:r>
                        <a:rPr lang="fr-FR" sz="1600" dirty="0">
                          <a:latin typeface="Times New Roman" panose="02020603050405020304" pitchFamily="18" charset="0"/>
                          <a:cs typeface="Times New Roman" panose="02020603050405020304" pitchFamily="18" charset="0"/>
                        </a:rPr>
                        <a:t>1 signal vidéo, jusqu’à 8 canaux audio numériques</a:t>
                      </a:r>
                    </a:p>
                  </a:txBody>
                  <a:tcPr/>
                </a:tc>
                <a:tc>
                  <a:txBody>
                    <a:bodyPr/>
                    <a:lstStyle/>
                    <a:p>
                      <a:r>
                        <a:rPr lang="fr-FR" sz="1600" dirty="0">
                          <a:latin typeface="Times New Roman" panose="02020603050405020304" pitchFamily="18" charset="0"/>
                          <a:cs typeface="Times New Roman" panose="02020603050405020304" pitchFamily="18" charset="0"/>
                        </a:rPr>
                        <a:t>1 signal vidéo, jusqu’à 4 canaux audio numériques</a:t>
                      </a:r>
                    </a:p>
                  </a:txBody>
                  <a:tcPr/>
                </a:tc>
                <a:tc>
                  <a:txBody>
                    <a:bodyPr/>
                    <a:lstStyle/>
                    <a:p>
                      <a:r>
                        <a:rPr lang="fr-FR" sz="1600" dirty="0">
                          <a:latin typeface="Times New Roman" panose="02020603050405020304" pitchFamily="18" charset="0"/>
                          <a:cs typeface="Times New Roman" panose="02020603050405020304" pitchFamily="18" charset="0"/>
                        </a:rPr>
                        <a:t>Un seul signal vidéo</a:t>
                      </a:r>
                    </a:p>
                  </a:txBody>
                  <a:tcPr/>
                </a:tc>
                <a:extLst>
                  <a:ext uri="{0D108BD9-81ED-4DB2-BD59-A6C34878D82A}">
                    <a16:rowId xmlns:a16="http://schemas.microsoft.com/office/drawing/2014/main" val="3849313935"/>
                  </a:ext>
                </a:extLst>
              </a:tr>
              <a:tr h="424556">
                <a:tc>
                  <a:txBody>
                    <a:bodyPr/>
                    <a:lstStyle/>
                    <a:p>
                      <a:r>
                        <a:rPr lang="fr-FR" sz="1600" dirty="0">
                          <a:latin typeface="Times New Roman" panose="02020603050405020304" pitchFamily="18" charset="0"/>
                          <a:cs typeface="Times New Roman" panose="02020603050405020304" pitchFamily="18" charset="0"/>
                        </a:rPr>
                        <a:t>Connectique</a:t>
                      </a:r>
                    </a:p>
                  </a:txBody>
                  <a:tcPr/>
                </a:tc>
                <a:tc>
                  <a:txBody>
                    <a:bodyPr/>
                    <a:lstStyle/>
                    <a:p>
                      <a:r>
                        <a:rPr lang="fr-FR" sz="1600" dirty="0">
                          <a:latin typeface="Times New Roman" panose="02020603050405020304" pitchFamily="18" charset="0"/>
                          <a:cs typeface="Times New Roman" panose="02020603050405020304" pitchFamily="18" charset="0"/>
                        </a:rPr>
                        <a:t>HDMI</a:t>
                      </a:r>
                    </a:p>
                  </a:txBody>
                  <a:tcPr/>
                </a:tc>
                <a:tc>
                  <a:txBody>
                    <a:bodyPr/>
                    <a:lstStyle/>
                    <a:p>
                      <a:r>
                        <a:rPr lang="fr-FR" sz="1600" dirty="0">
                          <a:latin typeface="Times New Roman" panose="02020603050405020304" pitchFamily="18" charset="0"/>
                          <a:cs typeface="Times New Roman" panose="02020603050405020304" pitchFamily="18" charset="0"/>
                        </a:rPr>
                        <a:t>BNC</a:t>
                      </a:r>
                    </a:p>
                  </a:txBody>
                  <a:tcPr/>
                </a:tc>
                <a:tc>
                  <a:txBody>
                    <a:bodyPr/>
                    <a:lstStyle/>
                    <a:p>
                      <a:r>
                        <a:rPr lang="fr-FR" sz="1600" dirty="0">
                          <a:latin typeface="Times New Roman" panose="02020603050405020304" pitchFamily="18" charset="0"/>
                          <a:cs typeface="Times New Roman" panose="02020603050405020304" pitchFamily="18" charset="0"/>
                        </a:rPr>
                        <a:t>VGA</a:t>
                      </a:r>
                    </a:p>
                  </a:txBody>
                  <a:tcPr/>
                </a:tc>
                <a:extLst>
                  <a:ext uri="{0D108BD9-81ED-4DB2-BD59-A6C34878D82A}">
                    <a16:rowId xmlns:a16="http://schemas.microsoft.com/office/drawing/2014/main" val="2659507934"/>
                  </a:ext>
                </a:extLst>
              </a:tr>
              <a:tr h="424556">
                <a:tc>
                  <a:txBody>
                    <a:bodyPr/>
                    <a:lstStyle/>
                    <a:p>
                      <a:r>
                        <a:rPr lang="fr-FR" sz="1600" dirty="0">
                          <a:latin typeface="Times New Roman" panose="02020603050405020304" pitchFamily="18" charset="0"/>
                          <a:cs typeface="Times New Roman" panose="02020603050405020304" pitchFamily="18" charset="0"/>
                        </a:rPr>
                        <a:t>Débit</a:t>
                      </a:r>
                    </a:p>
                  </a:txBody>
                  <a:tcPr/>
                </a:tc>
                <a:tc>
                  <a:txBody>
                    <a:bodyPr/>
                    <a:lstStyle/>
                    <a:p>
                      <a:r>
                        <a:rPr lang="fr-FR" sz="1600" dirty="0">
                          <a:latin typeface="Times New Roman" panose="02020603050405020304" pitchFamily="18" charset="0"/>
                          <a:cs typeface="Times New Roman" panose="02020603050405020304" pitchFamily="18" charset="0"/>
                        </a:rPr>
                        <a:t>18 Gbps max (HDMI2.0)</a:t>
                      </a:r>
                    </a:p>
                  </a:txBody>
                  <a:tcPr/>
                </a:tc>
                <a:tc>
                  <a:txBody>
                    <a:bodyPr/>
                    <a:lstStyle/>
                    <a:p>
                      <a:r>
                        <a:rPr lang="fr-FR" sz="1600" dirty="0">
                          <a:latin typeface="Times New Roman" panose="02020603050405020304" pitchFamily="18" charset="0"/>
                          <a:cs typeface="Times New Roman" panose="02020603050405020304" pitchFamily="18" charset="0"/>
                        </a:rPr>
                        <a:t>1.485 Gbps  (HD-SDI)</a:t>
                      </a:r>
                    </a:p>
                  </a:txBody>
                  <a:tcPr/>
                </a:tc>
                <a:tc>
                  <a:txBody>
                    <a:bodyPr/>
                    <a:lstStyle/>
                    <a:p>
                      <a:endParaRPr lang="fr-FR"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924004"/>
                  </a:ext>
                </a:extLst>
              </a:tr>
              <a:tr h="424556">
                <a:tc>
                  <a:txBody>
                    <a:bodyPr/>
                    <a:lstStyle/>
                    <a:p>
                      <a:r>
                        <a:rPr lang="fr-FR" sz="1600" dirty="0">
                          <a:latin typeface="Times New Roman" panose="02020603050405020304" pitchFamily="18" charset="0"/>
                          <a:cs typeface="Times New Roman" panose="02020603050405020304" pitchFamily="18" charset="0"/>
                        </a:rPr>
                        <a:t>Résolution maximale</a:t>
                      </a:r>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4096x2160p60</a:t>
                      </a:r>
                      <a:endParaRPr lang="fr-FR"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720p (progressive scan), 1080i (interlaced)</a:t>
                      </a:r>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1109779"/>
                  </a:ext>
                </a:extLst>
              </a:tr>
              <a:tr h="424556">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Maximum LPCM audio channels</a:t>
                      </a:r>
                      <a:endParaRPr lang="fr-FR" sz="1600" dirty="0">
                        <a:latin typeface="Times New Roman" panose="02020603050405020304" pitchFamily="18" charset="0"/>
                        <a:cs typeface="Times New Roman" panose="02020603050405020304" pitchFamily="18" charset="0"/>
                      </a:endParaRPr>
                    </a:p>
                  </a:txBody>
                  <a:tcPr/>
                </a:tc>
                <a:tc>
                  <a:txBody>
                    <a:bodyPr/>
                    <a:lstStyle/>
                    <a:p>
                      <a:r>
                        <a:rPr lang="fr-FR" sz="1600" dirty="0">
                          <a:latin typeface="Times New Roman" panose="02020603050405020304" pitchFamily="18" charset="0"/>
                          <a:cs typeface="Times New Roman" panose="02020603050405020304" pitchFamily="18" charset="0"/>
                        </a:rPr>
                        <a:t>32 channels</a:t>
                      </a:r>
                    </a:p>
                  </a:txBody>
                  <a:tcPr/>
                </a:tc>
                <a:tc>
                  <a:txBody>
                    <a:bodyPr/>
                    <a:lstStyle/>
                    <a:p>
                      <a:endParaRPr lang="fr-FR" sz="1600">
                        <a:latin typeface="Times New Roman" panose="02020603050405020304" pitchFamily="18" charset="0"/>
                        <a:cs typeface="Times New Roman" panose="02020603050405020304" pitchFamily="18" charset="0"/>
                      </a:endParaRPr>
                    </a:p>
                  </a:txBody>
                  <a:tcPr/>
                </a:tc>
                <a:tc>
                  <a:txBody>
                    <a:bodyPr/>
                    <a:lstStyle/>
                    <a:p>
                      <a:endParaRPr lang="fr-FR"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3152943"/>
                  </a:ext>
                </a:extLst>
              </a:tr>
              <a:tr h="424556">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Maximum Audio Sampling Rate</a:t>
                      </a:r>
                      <a:endParaRPr lang="fr-FR"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1536 kHz</a:t>
                      </a:r>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a:latin typeface="Times New Roman" panose="02020603050405020304" pitchFamily="18" charset="0"/>
                        <a:cs typeface="Times New Roman" panose="02020603050405020304" pitchFamily="18" charset="0"/>
                      </a:endParaRPr>
                    </a:p>
                  </a:txBody>
                  <a:tcPr/>
                </a:tc>
                <a:tc>
                  <a:txBody>
                    <a:bodyPr/>
                    <a:lstStyle/>
                    <a:p>
                      <a:endParaRPr lang="fr-FR"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493715"/>
                  </a:ext>
                </a:extLst>
              </a:tr>
              <a:tr h="424556">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Performances</a:t>
                      </a:r>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tx1"/>
                          </a:solidFill>
                          <a:effectLst/>
                          <a:latin typeface="Times New Roman" panose="02020603050405020304" pitchFamily="18" charset="0"/>
                          <a:ea typeface="+mn-ea"/>
                          <a:cs typeface="Times New Roman" panose="02020603050405020304" pitchFamily="18" charset="0"/>
                        </a:rPr>
                        <a:t>Bonne qualité d’image, durabilité, rapidité, fiabilité</a:t>
                      </a:r>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2700811"/>
                  </a:ext>
                </a:extLst>
              </a:tr>
              <a:tr h="424556">
                <a:tc>
                  <a:txBody>
                    <a:bodyPr/>
                    <a:lstStyle/>
                    <a:p>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dirty="0">
                        <a:latin typeface="Times New Roman" panose="02020603050405020304" pitchFamily="18" charset="0"/>
                        <a:cs typeface="Times New Roman" panose="02020603050405020304" pitchFamily="18" charset="0"/>
                      </a:endParaRPr>
                    </a:p>
                  </a:txBody>
                  <a:tcPr/>
                </a:tc>
                <a:tc>
                  <a:txBody>
                    <a:bodyPr/>
                    <a:lstStyle/>
                    <a:p>
                      <a:endParaRPr lang="fr-FR"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1194755"/>
                  </a:ext>
                </a:extLst>
              </a:tr>
            </a:tbl>
          </a:graphicData>
        </a:graphic>
      </p:graphicFrame>
    </p:spTree>
    <p:extLst>
      <p:ext uri="{BB962C8B-B14F-4D97-AF65-F5344CB8AC3E}">
        <p14:creationId xmlns:p14="http://schemas.microsoft.com/office/powerpoint/2010/main" val="6280117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747</Words>
  <Application>Microsoft Office PowerPoint</Application>
  <PresentationFormat>Grand écran</PresentationFormat>
  <Paragraphs>88</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Times New Roman</vt:lpstr>
      <vt:lpstr>Wingdings</vt:lpstr>
      <vt:lpstr>Thème Office</vt:lpstr>
      <vt:lpstr>Génération de flux vidéo</vt:lpstr>
      <vt:lpstr>Le VGA pour comprendre le principe de la vidéo</vt:lpstr>
      <vt:lpstr>Le VGA pour comprendre le principe de la vidéo</vt:lpstr>
      <vt:lpstr>Le VGA pour comprendre le principe de la vidéo</vt:lpstr>
      <vt:lpstr>Le VGA pour comprendre le principe de la vidéo</vt:lpstr>
      <vt:lpstr>HDMI</vt:lpstr>
      <vt:lpstr>HDMI</vt:lpstr>
      <vt:lpstr>SDI</vt:lpstr>
      <vt:lpstr>HDMI vs SDI vs VGA</vt:lpstr>
      <vt:lpstr>Mire</vt:lpstr>
      <vt:lpstr>Génération de flux vidéo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Lamouss Sanogo</dc:creator>
  <cp:lastModifiedBy>Lamouss Sanogo</cp:lastModifiedBy>
  <cp:revision>31</cp:revision>
  <dcterms:created xsi:type="dcterms:W3CDTF">2020-10-12T16:07:19Z</dcterms:created>
  <dcterms:modified xsi:type="dcterms:W3CDTF">2020-10-21T08:25:24Z</dcterms:modified>
</cp:coreProperties>
</file>