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5" r:id="rId7"/>
    <p:sldId id="266" r:id="rId8"/>
    <p:sldId id="261" r:id="rId9"/>
    <p:sldId id="262" r:id="rId10"/>
    <p:sldId id="258" r:id="rId11"/>
    <p:sldId id="263" r:id="rId12"/>
    <p:sldId id="259" r:id="rId13"/>
    <p:sldId id="264" r:id="rId14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5EA0B-FDF1-4C78-8FA2-73C50A458F24}" v="210" dt="2020-11-01T22:15:44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1685-7D27-41C2-BB27-E5820206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3D563-06B7-404F-BB11-30D509A8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592FA-5F66-4F8A-BADA-B157275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DFAC-312D-433E-A2AB-7A5857F64398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D9096-B659-4275-9F54-8D360F2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7923B-8748-4F11-8E23-E2C6C52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fr-FR" noProof="0"/>
              <a:t>Modifiez le style du titre</a:t>
            </a:r>
            <a:endParaRPr lang="de-DE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A110C601-1C9F-48C1-B18E-2411ED460D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8583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iapositive think-cell" r:id="rId17" imgW="281" imgH="281" progId="TCLayout.ActiveDocument.1">
                  <p:embed/>
                </p:oleObj>
              </mc:Choice>
              <mc:Fallback>
                <p:oleObj name="Diapositive think-cell" r:id="rId17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BFFF6CC-C644-4F8B-A7AD-82F83A4A2949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>
          <p15:clr>
            <a:srgbClr val="F26B43"/>
          </p15:clr>
        </p15:guide>
        <p15:guide id="2" pos="234">
          <p15:clr>
            <a:srgbClr val="F26B43"/>
          </p15:clr>
        </p15:guide>
        <p15:guide id="3" pos="7446">
          <p15:clr>
            <a:srgbClr val="F26B43"/>
          </p15:clr>
        </p15:guide>
        <p15:guide id="4" pos="3727">
          <p15:clr>
            <a:srgbClr val="F26B43"/>
          </p15:clr>
        </p15:guide>
        <p15:guide id="5" pos="3953">
          <p15:clr>
            <a:srgbClr val="F26B43"/>
          </p15:clr>
        </p15:guide>
        <p15:guide id="6" pos="3024">
          <p15:clr>
            <a:srgbClr val="F26B43"/>
          </p15:clr>
        </p15:guide>
        <p15:guide id="7" pos="2797">
          <p15:clr>
            <a:srgbClr val="F26B43"/>
          </p15:clr>
        </p15:guide>
        <p15:guide id="8" pos="4656">
          <p15:clr>
            <a:srgbClr val="F26B43"/>
          </p15:clr>
        </p15:guide>
        <p15:guide id="9" pos="4883">
          <p15:clr>
            <a:srgbClr val="F26B43"/>
          </p15:clr>
        </p15:guide>
        <p15:guide id="10" pos="5586">
          <p15:clr>
            <a:srgbClr val="F26B43"/>
          </p15:clr>
        </p15:guide>
        <p15:guide id="11" pos="5813">
          <p15:clr>
            <a:srgbClr val="F26B43"/>
          </p15:clr>
        </p15:guide>
        <p15:guide id="12" pos="1867">
          <p15:clr>
            <a:srgbClr val="F26B43"/>
          </p15:clr>
        </p15:guide>
        <p15:guide id="13" pos="2094">
          <p15:clr>
            <a:srgbClr val="F26B43"/>
          </p15:clr>
        </p15:guide>
        <p15:guide id="14" pos="1164">
          <p15:clr>
            <a:srgbClr val="F26B43"/>
          </p15:clr>
        </p15:guide>
        <p15:guide id="15" pos="937">
          <p15:clr>
            <a:srgbClr val="F26B43"/>
          </p15:clr>
        </p15:guide>
        <p15:guide id="16" pos="6516">
          <p15:clr>
            <a:srgbClr val="F26B43"/>
          </p15:clr>
        </p15:guide>
        <p15:guide id="17" pos="6743">
          <p15:clr>
            <a:srgbClr val="F26B43"/>
          </p15:clr>
        </p15:guide>
        <p15:guide id="18" orient="horz" pos="1003">
          <p15:clr>
            <a:srgbClr val="F26B43"/>
          </p15:clr>
        </p15:guide>
        <p15:guide id="19" orient="horz" pos="3861">
          <p15:clr>
            <a:srgbClr val="F26B43"/>
          </p15:clr>
        </p15:guide>
        <p15:guide id="20" pos="3840">
          <p15:clr>
            <a:srgbClr val="F26B43"/>
          </p15:clr>
        </p15:guide>
        <p15:guide id="21" orient="horz" pos="2432">
          <p15:clr>
            <a:srgbClr val="F26B43"/>
          </p15:clr>
        </p15:guide>
        <p15:guide id="22" pos="2479">
          <p15:clr>
            <a:srgbClr val="F26B43"/>
          </p15:clr>
        </p15:guide>
        <p15:guide id="23" pos="2706">
          <p15:clr>
            <a:srgbClr val="F26B43"/>
          </p15:clr>
        </p15:guide>
        <p15:guide id="24" pos="5201">
          <p15:clr>
            <a:srgbClr val="F26B43"/>
          </p15:clr>
        </p15:guide>
        <p15:guide id="25" pos="4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.com/en/evaluation-tools/nucleo-f429zi.html" TargetMode="External"/><Relationship Id="rId3" Type="http://schemas.openxmlformats.org/officeDocument/2006/relationships/tags" Target="../tags/tag22.xml"/><Relationship Id="rId7" Type="http://schemas.openxmlformats.org/officeDocument/2006/relationships/image" Target="../media/image12.jp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rs-online.com/web/p/connecteurs-hdmi/8183282/" TargetMode="External"/><Relationship Id="rId3" Type="http://schemas.openxmlformats.org/officeDocument/2006/relationships/tags" Target="../tags/tag8.xml"/><Relationship Id="rId7" Type="http://schemas.openxmlformats.org/officeDocument/2006/relationships/image" Target="../media/image3.tmp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we-online.fr/catalog/en/COM_SMT_HORIZONTAL?sq=685119134923&amp;sp=https%3A%2F%2Fwww.we-online.fr%2Fweb%2Ffr%2Fwuerth_elektronik%2Fsearchpage.php%3Fsearch%3D685119134923#68511913492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.com/usa-en/product-1-1337542-0.html" TargetMode="External"/><Relationship Id="rId3" Type="http://schemas.openxmlformats.org/officeDocument/2006/relationships/tags" Target="../tags/tag10.xml"/><Relationship Id="rId7" Type="http://schemas.openxmlformats.org/officeDocument/2006/relationships/hyperlink" Target="https://fr.rs-online.com/web/p/connecteurs-coaxiaux/5121203/" TargetMode="Externa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2.xml"/><Relationship Id="rId7" Type="http://schemas.openxmlformats.org/officeDocument/2006/relationships/hyperlink" Target="https://www.waveshare.com/7inch-HDMI-LCD-B.htm" TargetMode="Externa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8.jp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-online.com/catalog/en/DC_RIGHT_ANGLED_6_4_69410X301002" TargetMode="External"/><Relationship Id="rId3" Type="http://schemas.openxmlformats.org/officeDocument/2006/relationships/tags" Target="../tags/tag16.xml"/><Relationship Id="rId7" Type="http://schemas.openxmlformats.org/officeDocument/2006/relationships/image" Target="../media/image9.tmp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kkswitches.eu/products/Slides/Slides%20MS/MS12ASW30/" TargetMode="External"/><Relationship Id="rId3" Type="http://schemas.openxmlformats.org/officeDocument/2006/relationships/tags" Target="../tags/tag18.xml"/><Relationship Id="rId7" Type="http://schemas.openxmlformats.org/officeDocument/2006/relationships/hyperlink" Target="https://fr.rs-online.com/web/p/interrupteurs-a-glissiere/1251854/" TargetMode="Externa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AA4D8018-CACC-466B-9E67-7B9A36C547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0665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75C59B2-FBF5-45FE-B31A-D6B07F03CE8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50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488764-8C4E-48F4-9382-AE7258983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Statut HW CW44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68F983-6374-407D-B298-2BA5121E6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92EAEE-3A54-44E0-9970-642C1EE5E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CD27F8C6-A44F-4C4A-A06F-C9FAE22496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2773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EA5C204A-9E28-4332-8B58-3A1FE17473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pic>
        <p:nvPicPr>
          <p:cNvPr id="7" name="Espace réservé du contenu 6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4FB98DBA-AA3F-454E-9410-13A2986F9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2036763"/>
            <a:ext cx="4762500" cy="3648075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328833-6AE8-465C-B391-649F1CC9D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324CF5E-E5C7-4D1C-B3E2-759A4192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MCU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E65073-89D3-46AB-97C4-28DB5710EC3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STM32 Nucleo-144 development board with STM32F429ZI MCU, supports Arduino, ST Zio and morpho connectivity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https://www.st.com/en/evaluation-tools/nucleo-f429zi.html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145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00472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B39F9DE-72C3-4D6D-A1B4-039344F4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280413"/>
          </a:xfrm>
        </p:spPr>
        <p:txBody>
          <a:bodyPr/>
          <a:lstStyle/>
          <a:p>
            <a:r>
              <a:rPr lang="fr-FR" dirty="0"/>
              <a:t>TOP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PCB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0EBAE8B-F231-4956-9D49-BFB7646C02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75387" y="1592263"/>
            <a:ext cx="5545137" cy="280413"/>
          </a:xfrm>
        </p:spPr>
        <p:txBody>
          <a:bodyPr/>
          <a:lstStyle/>
          <a:p>
            <a:r>
              <a:rPr lang="fr-FR" dirty="0"/>
              <a:t>BOT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D41B6E-5907-493E-8772-E9F0E99D76BA}"/>
              </a:ext>
            </a:extLst>
          </p:cNvPr>
          <p:cNvSpPr/>
          <p:nvPr/>
        </p:nvSpPr>
        <p:spPr>
          <a:xfrm>
            <a:off x="371475" y="2649996"/>
            <a:ext cx="5040000" cy="3240000"/>
          </a:xfrm>
          <a:prstGeom prst="rect">
            <a:avLst/>
          </a:prstGeom>
          <a:solidFill>
            <a:schemeClr val="accent3"/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424D8-4EDD-42E6-B693-01B8E15412E8}"/>
              </a:ext>
            </a:extLst>
          </p:cNvPr>
          <p:cNvSpPr/>
          <p:nvPr/>
        </p:nvSpPr>
        <p:spPr>
          <a:xfrm>
            <a:off x="551475" y="2829996"/>
            <a:ext cx="4680000" cy="2880000"/>
          </a:xfrm>
          <a:prstGeom prst="rect">
            <a:avLst/>
          </a:prstGeom>
          <a:solidFill>
            <a:srgbClr val="006EAA"/>
          </a:solidFill>
          <a:ln>
            <a:solidFill>
              <a:srgbClr val="005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6663218" y="2649996"/>
            <a:ext cx="5040000" cy="3240000"/>
          </a:xfrm>
          <a:prstGeom prst="rect">
            <a:avLst/>
          </a:prstGeom>
          <a:solidFill>
            <a:schemeClr val="accent3"/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DD33B-4560-4CD7-84B5-0FAC11EAD834}"/>
              </a:ext>
            </a:extLst>
          </p:cNvPr>
          <p:cNvSpPr/>
          <p:nvPr/>
        </p:nvSpPr>
        <p:spPr>
          <a:xfrm>
            <a:off x="703875" y="2982396"/>
            <a:ext cx="4320000" cy="2520000"/>
          </a:xfrm>
          <a:prstGeom prst="rect">
            <a:avLst/>
          </a:prstGeom>
          <a:solidFill>
            <a:schemeClr val="tx1">
              <a:lumMod val="5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ECRAN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5916614" y="2829996"/>
            <a:ext cx="1021081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6562413" y="3820152"/>
            <a:ext cx="239449" cy="495154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6373366" y="4067729"/>
            <a:ext cx="239449" cy="152400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11347385" y="2970202"/>
            <a:ext cx="711665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6374408" y="4992064"/>
            <a:ext cx="568091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7214531" y="4067730"/>
            <a:ext cx="2541865" cy="158891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Carte MCU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9989065" y="3032129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9989065" y="4551062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7214531" y="2924966"/>
            <a:ext cx="1384148" cy="1008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Alim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4345497" y="6434356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11416500" y="3717005"/>
            <a:ext cx="573436" cy="28041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11350297" y="4529207"/>
            <a:ext cx="711665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11419412" y="5276010"/>
            <a:ext cx="573436" cy="28041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8712432" y="2924966"/>
            <a:ext cx="1137990" cy="1008000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Controleur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ECB67263-0379-4BF9-9F55-34BDD8906C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956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F51FB29-3C60-464B-A1AD-1999B9F0A1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pic>
        <p:nvPicPr>
          <p:cNvPr id="9" name="Espace réservé du contenu 8" descr="Une image contenant objets métalliques, jack&#10;&#10;Description générée automatiquement">
            <a:extLst>
              <a:ext uri="{FF2B5EF4-FFF2-40B4-BE49-F238E27FC236}">
                <a16:creationId xmlns:a16="http://schemas.microsoft.com/office/drawing/2014/main" id="{13A95A0B-3B23-4486-89B3-8E9BBF107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58" y="2489081"/>
            <a:ext cx="3825572" cy="2743438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B4F50-9990-4D9C-9AFE-222B322F2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7369034-0C96-4742-870C-C6AF6D75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Connecteur HDMI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47759D-DD90-47F2-9882-649CBB800E9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fr-FR" b="1" dirty="0"/>
              <a:t>Connecteur HDMI Femelle 19 voies Standard Angle droit 40 V </a:t>
            </a:r>
            <a:r>
              <a:rPr lang="fr-FR" b="1" dirty="0" err="1"/>
              <a:t>c.c</a:t>
            </a:r>
            <a:r>
              <a:rPr lang="fr-FR" b="1" dirty="0"/>
              <a:t>. 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>
                <a:hlinkClick r:id="rId8"/>
              </a:rPr>
              <a:t>https://fr.rs-online.com/web/p/connecteurs-hdmi/8183282/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9"/>
              </a:rPr>
              <a:t>https://www.we-online.fr/catalog/en/COM_SMT_HORIZONTAL?sq=685119134923&amp;sp=https%3A%2F%2Fwww.we-online.fr%2Fweb%2Ffr%2Fwuerth_elektronik%2Fsearchpage.php%3Fsearch%3D685119134923#685119134923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4B846-FA92-4BB0-9618-393AAC1150F5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</p:spTree>
    <p:extLst>
      <p:ext uri="{BB962C8B-B14F-4D97-AF65-F5344CB8AC3E}">
        <p14:creationId xmlns:p14="http://schemas.microsoft.com/office/powerpoint/2010/main" val="183700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ECB67263-0379-4BF9-9F55-34BDD8906C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7179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ECB67263-0379-4BF9-9F55-34BDD8906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F51FB29-3C60-464B-A1AD-1999B9F0A1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B4F50-9990-4D9C-9AFE-222B322F2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7369034-0C96-4742-870C-C6AF6D75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Connecteur BNC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47759D-DD90-47F2-9882-649CBB800E9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Connecteur BNC, Femelle, à angle droit, raccordement Traversant, 50Ω, Montage sur CI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>
                <a:hlinkClick r:id="rId7"/>
              </a:rPr>
              <a:t>https://fr.rs-online.com/web/p/connecteurs-coaxiaux/5121203/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8"/>
              </a:rPr>
              <a:t>https://www.te.com/usa-en/product-1-1337542-0.html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4B846-FA92-4BB0-9618-393AAC1150F5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  <p:pic>
        <p:nvPicPr>
          <p:cNvPr id="6146" name="Picture 2" descr="BNC Ins LP PCB Skt 50Ohm White-1-1337542-0">
            <a:extLst>
              <a:ext uri="{FF2B5EF4-FFF2-40B4-BE49-F238E27FC236}">
                <a16:creationId xmlns:a16="http://schemas.microsoft.com/office/drawing/2014/main" id="{C5B35E79-FC91-4E9C-BE9E-186804B24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10" y="2752726"/>
            <a:ext cx="3261784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7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D4B208-F343-4B4C-B750-3231C81B17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7 </a:t>
            </a:r>
            <a:r>
              <a:rPr lang="fr-FR" dirty="0" err="1"/>
              <a:t>inch</a:t>
            </a:r>
            <a:r>
              <a:rPr lang="fr-FR" dirty="0"/>
              <a:t> HDMI LCD 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Ecran</a:t>
            </a:r>
            <a:r>
              <a:rPr lang="fr-FR" dirty="0"/>
              <a:t> tactile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7inch HDMI LCD (B) </a:t>
            </a:r>
          </a:p>
          <a:p>
            <a:pPr marL="176212" lvl="1" indent="0">
              <a:lnSpc>
                <a:spcPct val="200000"/>
              </a:lnSpc>
              <a:buNone/>
            </a:pPr>
            <a:r>
              <a:rPr lang="en-US" dirty="0"/>
              <a:t>Resolution: 800 x 480</a:t>
            </a:r>
          </a:p>
          <a:p>
            <a:pPr marL="182562" lvl="1" indent="0">
              <a:buNone/>
            </a:pPr>
            <a:r>
              <a:rPr lang="en-US" dirty="0"/>
              <a:t>7” LCD Screen </a:t>
            </a:r>
          </a:p>
          <a:p>
            <a:pPr marL="182562" lvl="1" indent="0">
              <a:buNone/>
            </a:pPr>
            <a:r>
              <a:rPr lang="en-US" dirty="0"/>
              <a:t>Capacitive Touch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>
                <a:hlinkClick r:id="rId7"/>
              </a:rPr>
              <a:t>https://www.waveshare.com/7inch-HDMI-LCD-B.htm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</p:txBody>
      </p:sp>
      <p:pic>
        <p:nvPicPr>
          <p:cNvPr id="3074" name="Picture 2" descr="Waveshare 7 inch 1024*600 Capacitive Touch Screen LCD Display HDMI  Interface Custom Raspbian Angstrom Supports Various Systems for All Ver.  Raspberry pi Beaglebone Black Banana Pi/Pro Video Photo Kit: Amazon.fr:  High-tech">
            <a:extLst>
              <a:ext uri="{FF2B5EF4-FFF2-40B4-BE49-F238E27FC236}">
                <a16:creationId xmlns:a16="http://schemas.microsoft.com/office/drawing/2014/main" id="{DAAB2A7A-968F-46A8-9BE3-D20D8EF08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56059"/>
            <a:ext cx="5545138" cy="32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0AECD0-9703-4C29-A9D8-E969D88C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798792"/>
            <a:ext cx="2857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D4B208-F343-4B4C-B750-3231C81B17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Controleur</a:t>
            </a:r>
            <a:r>
              <a:rPr lang="fr-FR" dirty="0"/>
              <a:t> écran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Ecran</a:t>
            </a:r>
            <a:r>
              <a:rPr lang="fr-FR" dirty="0"/>
              <a:t> tactile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RA8875 Driver Board for 40-pin TFT Touch Displays - 800x480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/>
              <a:t>https://www.adafruit.com/product/1590</a:t>
            </a:r>
          </a:p>
        </p:txBody>
      </p:sp>
      <p:pic>
        <p:nvPicPr>
          <p:cNvPr id="10" name="Espace réservé du contenu 9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386C8EA-8694-40DF-BB08-41C1FB8C7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4" y="2489200"/>
            <a:ext cx="3657600" cy="2743200"/>
          </a:xfrm>
        </p:spPr>
      </p:pic>
    </p:spTree>
    <p:extLst>
      <p:ext uri="{BB962C8B-B14F-4D97-AF65-F5344CB8AC3E}">
        <p14:creationId xmlns:p14="http://schemas.microsoft.com/office/powerpoint/2010/main" val="17488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D32FF117-E31E-4570-BD30-F9C1861192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3575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ACB6B22-B181-45C9-9B73-8F605FB80D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pic>
        <p:nvPicPr>
          <p:cNvPr id="9" name="Espace réservé du contenu 8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64E2DE08-8DE1-40E1-9F98-5B1FADA27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2500512"/>
            <a:ext cx="3665538" cy="2720576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C4101B-FE5C-470B-B485-C8AE51787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C5000B6-5361-404D-B152-B7B5C504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Connecteur DC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21ED38-2F54-4BB9-B337-C4D4A4836C0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Prise d'alimentation CC Angle droit 24,0 V 5.0A, 9.0mm, Montage panneau</a:t>
            </a:r>
          </a:p>
          <a:p>
            <a:pPr marL="0" indent="0">
              <a:buNone/>
            </a:pPr>
            <a:endParaRPr lang="fr-FR" dirty="0">
              <a:hlinkClick r:id="rId8"/>
            </a:endParaRPr>
          </a:p>
          <a:p>
            <a:pPr marL="0" indent="0">
              <a:buNone/>
            </a:pPr>
            <a:endParaRPr lang="fr-FR" dirty="0">
              <a:hlinkClick r:id="rId8"/>
            </a:endParaRPr>
          </a:p>
          <a:p>
            <a:pPr marL="0" indent="0">
              <a:buNone/>
            </a:pPr>
            <a:endParaRPr lang="fr-FR" dirty="0">
              <a:hlinkClick r:id="rId8"/>
            </a:endParaRPr>
          </a:p>
          <a:p>
            <a:pPr marL="176212" lvl="1" indent="0">
              <a:buNone/>
            </a:pPr>
            <a:r>
              <a:rPr lang="fr-FR" dirty="0">
                <a:hlinkClick r:id="rId8"/>
              </a:rPr>
              <a:t>https://fr.rs-online.com/web/p/connecteurs-d-alimentation-dc/1224879/</a:t>
            </a:r>
          </a:p>
          <a:p>
            <a:pPr marL="176212" lvl="1" indent="0">
              <a:buNone/>
            </a:pPr>
            <a:endParaRPr lang="fr-FR" dirty="0">
              <a:hlinkClick r:id="rId8"/>
            </a:endParaRPr>
          </a:p>
          <a:p>
            <a:pPr marL="176212" lvl="1" indent="0">
              <a:buNone/>
            </a:pPr>
            <a:r>
              <a:rPr lang="fr-FR" dirty="0">
                <a:hlinkClick r:id="rId8"/>
              </a:rPr>
              <a:t>https://www.we-online.com/catalog/en/DC_RIGHT_ANGLED_6_4_69410X301002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E907F-1309-4AAC-BDAD-68189B892CFA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</p:spTree>
    <p:extLst>
      <p:ext uri="{BB962C8B-B14F-4D97-AF65-F5344CB8AC3E}">
        <p14:creationId xmlns:p14="http://schemas.microsoft.com/office/powerpoint/2010/main" val="33069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80CEFD9C-442B-43EE-B054-A9A95D9BE0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2260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058668-977D-4CC6-A8CE-851497CD6A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FD3EF1-5D0B-4BD6-AE66-02018C509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5A413DA-A88B-4AEC-AD2D-89D25A40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Interrupteur ON/OFF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5D0E3-54F1-439A-A5C9-95968C1B067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Commutateur à glissière, Unipolaire à deux directions (1RT), Verrouillable, 3 A @ 250 V </a:t>
            </a:r>
            <a:r>
              <a:rPr lang="fr-FR" b="1" dirty="0" err="1"/>
              <a:t>c.a</a:t>
            </a:r>
            <a:r>
              <a:rPr lang="fr-FR" b="1" dirty="0"/>
              <a:t>, 6 A @ 125 V </a:t>
            </a:r>
            <a:r>
              <a:rPr lang="fr-FR" b="1" dirty="0" err="1"/>
              <a:t>c.a</a:t>
            </a:r>
            <a:r>
              <a:rPr lang="fr-FR" b="1" dirty="0"/>
              <a:t>, </a:t>
            </a:r>
            <a:r>
              <a:rPr lang="fr-FR" b="1" dirty="0" err="1"/>
              <a:t>Etrier</a:t>
            </a:r>
            <a:r>
              <a:rPr lang="fr-FR" b="1" dirty="0"/>
              <a:t> de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>
                <a:hlinkClick r:id="rId7"/>
              </a:rPr>
              <a:t>https://fr.rs-online.com/web/p/interrupteurs-a-glissiere/1251854/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8"/>
              </a:rPr>
              <a:t>https://www.nkkswitches.eu/products/Slides/Slides%20MS/MS12ASW30/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B03C84-8CE6-422D-82AA-594E5FA7B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" y="1592263"/>
            <a:ext cx="45370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2B14A-9EEB-4933-B711-735D6F2013C5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</p:spTree>
    <p:extLst>
      <p:ext uri="{BB962C8B-B14F-4D97-AF65-F5344CB8AC3E}">
        <p14:creationId xmlns:p14="http://schemas.microsoft.com/office/powerpoint/2010/main" val="182481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381836F9-14ED-4631-B361-67EAFDBE86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381836F9-14ED-4631-B361-67EAFDBE8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D54F893-5594-4AF1-82A3-6A564422C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4F2E7-4479-47BA-B6F1-2CBE7FA9F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Micro module industriel - ECP3 - Dual DDR2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9D90555-9244-4600-A25C-5980CB2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lattice</a:t>
            </a:r>
            <a:r>
              <a:rPr lang="fr-FR" dirty="0"/>
              <a:t> </a:t>
            </a:r>
            <a:r>
              <a:rPr lang="fr-FR" dirty="0" err="1"/>
              <a:t>tachyssema</a:t>
            </a:r>
            <a:endParaRPr lang="fr-FR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D372919-D6EA-4CCB-B7DF-E7F44D06E413}"/>
              </a:ext>
            </a:extLst>
          </p:cNvPr>
          <p:cNvGraphicFramePr>
            <a:graphicFrameLocks noGrp="1"/>
          </p:cNvGraphicFramePr>
          <p:nvPr>
            <p:ph idx="16"/>
          </p:nvPr>
        </p:nvGraphicFramePr>
        <p:xfrm>
          <a:off x="6032107" y="1044347"/>
          <a:ext cx="5545136" cy="38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2630862572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16811197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HV3 Module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82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FPGA package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fpBGA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672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82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ECP3 </a:t>
                      </a:r>
                      <a:r>
                        <a:rPr lang="fr-FR" sz="12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density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 / 95 / 150 (Klut 67/92/149)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4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DDR2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x 1Gb @ 400MHz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478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CFI user flash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512Mb to 1Gb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3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External</a:t>
                      </a:r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I/Os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0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speed links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x8 SERDES @3.125Gb/s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27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32Mb / 64Mb SPI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1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x18 </a:t>
                      </a:r>
                      <a:r>
                        <a:rPr lang="fr-FR" sz="1200" b="1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Multipliers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/ 128 / 320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1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 (mm)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 x 62 mm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90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MICO 32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Optionally embedded in the device as softcore license free IP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00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l-G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C-Linux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Optionally embedded in CFI flash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15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</a:t>
                      </a:r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voltage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3.3V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07592"/>
                  </a:ext>
                </a:extLst>
              </a:tr>
            </a:tbl>
          </a:graphicData>
        </a:graphic>
      </p:graphicFrame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E5B55C0-6490-4F3A-91FB-E3B160F92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78731" y="2473933"/>
            <a:ext cx="2930625" cy="27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4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l8KD8WevQ7vt0CxDfs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mUWslHghDHam1zWtBf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mUWslHghDHam1zWtBf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5jP8ScjUmcj1X9q5JQ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ylEpI5JMQam21Z5HIc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evDulTRU1BRtwXh8nas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UMlsUjoFXt1HSlthua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ZwgdcwWou7dqsqfhY7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1Q52MbwvCvOVM47IZ2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l8KD8WevQ7vt0CxDfs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tesco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Vitesco" id="{8CFDD018-1F62-45B6-9047-F61AA96CE09E}" vid="{CCAAE21C-71A6-42EA-8C4A-0FB1DB4EEB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E18627A709541810338E01DF18ED8" ma:contentTypeVersion="13" ma:contentTypeDescription="Create a new document." ma:contentTypeScope="" ma:versionID="6f87765f028ae768125b6a93918cda0e">
  <xsd:schema xmlns:xsd="http://www.w3.org/2001/XMLSchema" xmlns:xs="http://www.w3.org/2001/XMLSchema" xmlns:p="http://schemas.microsoft.com/office/2006/metadata/properties" xmlns:ns3="30990c54-d953-498a-88eb-47508cbabf51" xmlns:ns4="5459c1e5-ea4c-4ff0-83ae-5b1438974e3b" targetNamespace="http://schemas.microsoft.com/office/2006/metadata/properties" ma:root="true" ma:fieldsID="315afa8a6763a42aaca31b82e431c531" ns3:_="" ns4:_="">
    <xsd:import namespace="30990c54-d953-498a-88eb-47508cbabf51"/>
    <xsd:import namespace="5459c1e5-ea4c-4ff0-83ae-5b1438974e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90c54-d953-498a-88eb-47508cbabf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9c1e5-ea4c-4ff0-83ae-5b1438974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BF593A-2C83-478A-B677-CCB682A734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990c54-d953-498a-88eb-47508cbabf51"/>
    <ds:schemaRef ds:uri="5459c1e5-ea4c-4ff0-83ae-5b1438974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57C390-4223-456E-8077-BFF2569385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61832-ADCA-49B8-9B76-BC4EB530F1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481</Words>
  <Application>Microsoft Office PowerPoint</Application>
  <PresentationFormat>Grand écran</PresentationFormat>
  <Paragraphs>93</Paragraphs>
  <Slides>10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Vitesco</vt:lpstr>
      <vt:lpstr>Vitesco</vt:lpstr>
      <vt:lpstr>Diapositive think-cell</vt:lpstr>
      <vt:lpstr>Statut HW CW44</vt:lpstr>
      <vt:lpstr>PCB</vt:lpstr>
      <vt:lpstr>Connecteur HDMI</vt:lpstr>
      <vt:lpstr>Connecteur BNC</vt:lpstr>
      <vt:lpstr>Ecran tactile</vt:lpstr>
      <vt:lpstr>Ecran tactile</vt:lpstr>
      <vt:lpstr>Connecteur DC</vt:lpstr>
      <vt:lpstr>Interrupteur ON/OFF</vt:lpstr>
      <vt:lpstr>Module lattice tachyssema</vt:lpstr>
      <vt:lpstr>Carte MCU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Messaoudi, Damien (uid34375)</dc:creator>
  <cp:lastModifiedBy>Messaoudi, Damien (uid34375)</cp:lastModifiedBy>
  <cp:revision>2</cp:revision>
  <dcterms:created xsi:type="dcterms:W3CDTF">2020-11-01T10:42:20Z</dcterms:created>
  <dcterms:modified xsi:type="dcterms:W3CDTF">2020-11-01T22:16:51Z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0x01010012BE18627A709541810338E01DF18ED8</vt:lpwstr>
  </property>
</Properties>
</file>