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8" r:id="rId2"/>
  </p:sldMasterIdLst>
  <p:notesMasterIdLst>
    <p:notesMasterId r:id="rId19"/>
  </p:notesMasterIdLst>
  <p:sldIdLst>
    <p:sldId id="263" r:id="rId3"/>
    <p:sldId id="269" r:id="rId4"/>
    <p:sldId id="270" r:id="rId5"/>
    <p:sldId id="265" r:id="rId6"/>
    <p:sldId id="271" r:id="rId7"/>
    <p:sldId id="272" r:id="rId8"/>
    <p:sldId id="274" r:id="rId9"/>
    <p:sldId id="273" r:id="rId10"/>
    <p:sldId id="275" r:id="rId11"/>
    <p:sldId id="276" r:id="rId12"/>
    <p:sldId id="277" r:id="rId13"/>
    <p:sldId id="278" r:id="rId14"/>
    <p:sldId id="279" r:id="rId15"/>
    <p:sldId id="280" r:id="rId16"/>
    <p:sldId id="282" r:id="rId17"/>
    <p:sldId id="268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4304"/>
    <a:srgbClr val="BF5700"/>
    <a:srgbClr val="C6531F"/>
    <a:srgbClr val="BF5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A1C10D-94EE-4253-9319-5CEA44BF18C9}" v="463" dt="2022-03-27T16:46:29.840"/>
    <p1510:client id="{3E643A29-4B99-2DE0-6033-77A7F3FAE5C2}" v="1052" dt="2022-03-27T16:55:37.367"/>
    <p1510:client id="{A94DD4BA-9385-D542-8F8C-C06B6BF876B4}" v="164" dt="2022-03-27T16:55:47.2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5A2F7-1CB2-9A4A-A317-46954273A428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CC7E6-B446-F548-8841-94B308AA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4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9156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045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058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9972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91197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385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3" name="Picture 4" descr="knockout_formal_Cockrell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2552700"/>
            <a:ext cx="8143875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68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349"/>
            <a:ext cx="9144000" cy="65522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8" y="83392"/>
            <a:ext cx="2514943" cy="5025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47E0C5-B503-4AC3-9922-270730B29508}"/>
              </a:ext>
            </a:extLst>
          </p:cNvPr>
          <p:cNvSpPr txBox="1"/>
          <p:nvPr userDrawn="1"/>
        </p:nvSpPr>
        <p:spPr>
          <a:xfrm>
            <a:off x="3205467" y="57178"/>
            <a:ext cx="4661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A.I. Hackathon 2022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6" r:id="rId5"/>
    <p:sldLayoutId id="2147483677" r:id="rId6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753034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118" y="-92823"/>
            <a:ext cx="2067112" cy="92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24940" y="1674673"/>
            <a:ext cx="908581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000" b="1" i="0" u="none" strike="noStrike" baseline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>
                <a:latin typeface="+mn-lt"/>
                <a:cs typeface="Arial" panose="020B0604020202020204" pitchFamily="34" charset="0"/>
              </a:rPr>
              <a:t>Hackathon Project Final Presentation</a:t>
            </a:r>
          </a:p>
          <a:p>
            <a:pPr algn="ctr"/>
            <a:endParaRPr lang="en-US" sz="20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>
                <a:latin typeface="+mn-lt"/>
                <a:cs typeface="Arial" panose="020B0604020202020204" pitchFamily="34" charset="0"/>
              </a:rPr>
              <a:t>March 27</a:t>
            </a:r>
            <a:r>
              <a:rPr lang="en-US" sz="1800" b="1" baseline="30000">
                <a:latin typeface="+mn-lt"/>
                <a:cs typeface="Arial" panose="020B0604020202020204" pitchFamily="34" charset="0"/>
              </a:rPr>
              <a:t>th</a:t>
            </a:r>
            <a:r>
              <a:rPr lang="en-US" sz="1800" b="1">
                <a:latin typeface="+mn-lt"/>
                <a:cs typeface="Arial" panose="020B0604020202020204" pitchFamily="34" charset="0"/>
              </a:rPr>
              <a:t>, 2022</a:t>
            </a:r>
          </a:p>
          <a:p>
            <a:pPr algn="ctr"/>
            <a:endParaRPr lang="en-US" sz="1800" b="1" i="0" u="none" strike="noStrike" baseline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i="0" u="none" strike="noStrike" baseline="0">
                <a:latin typeface="+mn-lt"/>
                <a:cs typeface="Arial" panose="020B0604020202020204" pitchFamily="34" charset="0"/>
              </a:rPr>
              <a:t>Carpe Datum</a:t>
            </a: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>
                <a:latin typeface="+mn-lt"/>
                <a:cs typeface="Arial" panose="020B0604020202020204" pitchFamily="34" charset="0"/>
              </a:rPr>
              <a:t>Irvin Shen, Roberto Dailey, Santosh Balachandra, Rachel Welch</a:t>
            </a: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>
                <a:latin typeface="+mn-lt"/>
              </a:rPr>
              <a:t>Mechanical Engineering, Operations Research (PHD), Electrical Engineering, Petroleum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178510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800" b="1">
                <a:latin typeface="+mn-lt"/>
                <a:cs typeface="Arial" panose="020B0604020202020204" pitchFamily="34" charset="0"/>
              </a:rPr>
              <a:t>Interpolation</a:t>
            </a:r>
          </a:p>
          <a:p>
            <a:pPr algn="ctr"/>
            <a:endParaRPr lang="en-US" sz="2800" b="1">
              <a:latin typeface="+mn-lt"/>
              <a:cs typeface="Arial" panose="020B0604020202020204" pitchFamily="34" charset="0"/>
            </a:endParaRPr>
          </a:p>
          <a:p>
            <a:r>
              <a:rPr lang="en-US" sz="1800">
                <a:latin typeface="+mn-lt"/>
                <a:ea typeface="ＭＳ Ｐゴシック"/>
                <a:cs typeface="Arial"/>
              </a:rPr>
              <a:t>Example: porosity is only recorded at the </a:t>
            </a:r>
            <a:r>
              <a:rPr lang="en-US" sz="1800" b="1">
                <a:latin typeface="+mn-lt"/>
                <a:ea typeface="ＭＳ Ｐゴシック"/>
                <a:cs typeface="Arial"/>
              </a:rPr>
              <a:t>sparse well locations</a:t>
            </a:r>
            <a:r>
              <a:rPr lang="en-US" sz="1800">
                <a:latin typeface="+mn-lt"/>
                <a:ea typeface="ＭＳ Ｐゴシック"/>
                <a:cs typeface="Arial"/>
              </a:rPr>
              <a:t>. We use </a:t>
            </a:r>
            <a:r>
              <a:rPr lang="en-US" sz="1800" b="1">
                <a:latin typeface="+mn-lt"/>
                <a:ea typeface="ＭＳ Ｐゴシック"/>
                <a:cs typeface="Arial"/>
              </a:rPr>
              <a:t>Linear KNN interpolation</a:t>
            </a:r>
            <a:r>
              <a:rPr lang="en-US" sz="1800">
                <a:latin typeface="+mn-lt"/>
                <a:ea typeface="ＭＳ Ｐゴシック"/>
                <a:cs typeface="Arial"/>
              </a:rPr>
              <a:t> to generate porosity at each point in the dataset. Can extend this towards any well feature.</a:t>
            </a:r>
          </a:p>
        </p:txBody>
      </p:sp>
      <p:pic>
        <p:nvPicPr>
          <p:cNvPr id="2" name="Picture 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7B7035A7-0C09-9206-9B57-CD0A51B47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423" y="2645954"/>
            <a:ext cx="5851813" cy="396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2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261610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800" b="1">
                <a:latin typeface="+mn-lt"/>
                <a:cs typeface="Arial" panose="020B0604020202020204" pitchFamily="34" charset="0"/>
              </a:rPr>
              <a:t>Modeling</a:t>
            </a:r>
          </a:p>
          <a:p>
            <a:pPr algn="ctr"/>
            <a:endParaRPr lang="en-US" sz="2800" b="1">
              <a:latin typeface="+mn-lt"/>
              <a:cs typeface="Arial" panose="020B0604020202020204" pitchFamily="34" charset="0"/>
            </a:endParaRPr>
          </a:p>
          <a:p>
            <a:r>
              <a:rPr lang="en-US" sz="1800">
                <a:latin typeface="+mn-lt"/>
                <a:cs typeface="Arial" panose="020B0604020202020204" pitchFamily="34" charset="0"/>
              </a:rPr>
              <a:t>Use machine learning to predict </a:t>
            </a:r>
            <a:r>
              <a:rPr lang="en-US" sz="1800" b="1">
                <a:latin typeface="+mn-lt"/>
                <a:cs typeface="Arial" panose="020B0604020202020204" pitchFamily="34" charset="0"/>
              </a:rPr>
              <a:t>cumulative 2-year production </a:t>
            </a:r>
            <a:r>
              <a:rPr lang="en-US" sz="1800">
                <a:latin typeface="+mn-lt"/>
                <a:cs typeface="Arial" panose="020B0604020202020204" pitchFamily="34" charset="0"/>
              </a:rPr>
              <a:t>over the entire interpolated feature space.</a:t>
            </a:r>
          </a:p>
          <a:p>
            <a:endParaRPr lang="en-US" sz="1800">
              <a:latin typeface="+mn-lt"/>
              <a:cs typeface="Arial" panose="020B0604020202020204" pitchFamily="34" charset="0"/>
            </a:endParaRPr>
          </a:p>
          <a:p>
            <a:r>
              <a:rPr lang="en-US" sz="1800" b="1">
                <a:latin typeface="+mn-lt"/>
                <a:ea typeface="ＭＳ Ｐゴシック"/>
                <a:cs typeface="Arial"/>
              </a:rPr>
              <a:t>How to get cumulative 2-year production? </a:t>
            </a:r>
            <a:r>
              <a:rPr lang="en-US" sz="1800">
                <a:latin typeface="+mn-lt"/>
                <a:ea typeface="ＭＳ Ｐゴシック"/>
                <a:cs typeface="Arial"/>
              </a:rPr>
              <a:t>We use regression to model the decline curve of each existing well. We predict 2-year production based on initial flow rate and the derivative of initial flow.</a:t>
            </a:r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2" name="Picture 2" descr="Chart, radar chart&#10;&#10;Description automatically generated">
            <a:extLst>
              <a:ext uri="{FF2B5EF4-FFF2-40B4-BE49-F238E27FC236}">
                <a16:creationId xmlns:a16="http://schemas.microsoft.com/office/drawing/2014/main" id="{CBFADA60-5858-F82B-5BF3-ED52CEB18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490" y="3468831"/>
            <a:ext cx="3721677" cy="37389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0A1D33-2440-B805-C2AE-06C7286A3D65}"/>
              </a:ext>
            </a:extLst>
          </p:cNvPr>
          <p:cNvSpPr txBox="1"/>
          <p:nvPr/>
        </p:nvSpPr>
        <p:spPr>
          <a:xfrm>
            <a:off x="5780809" y="4871605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alibri"/>
                <a:ea typeface="ＭＳ Ｐゴシック"/>
              </a:rPr>
              <a:t>R^2=.99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22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415498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800" b="1" dirty="0">
                <a:latin typeface="+mn-lt"/>
                <a:ea typeface="ＭＳ Ｐゴシック"/>
                <a:cs typeface="Arial"/>
              </a:rPr>
              <a:t>Modeling</a:t>
            </a:r>
          </a:p>
          <a:p>
            <a:pPr algn="ctr"/>
            <a:endParaRPr lang="en-US" sz="2800" b="1" dirty="0">
              <a:cs typeface="Arial"/>
            </a:endParaRPr>
          </a:p>
          <a:p>
            <a:r>
              <a:rPr lang="en-US" sz="2000" dirty="0">
                <a:latin typeface="+mn-lt"/>
                <a:ea typeface="ＭＳ Ｐゴシック"/>
                <a:cs typeface="Arial"/>
              </a:rPr>
              <a:t>Once we have cumulative production and features at each well, we have a machine learning problem. Predict </a:t>
            </a:r>
            <a:r>
              <a:rPr lang="en-US" sz="2000" b="1" dirty="0">
                <a:latin typeface="+mn-lt"/>
                <a:ea typeface="ＭＳ Ｐゴシック"/>
                <a:cs typeface="Arial"/>
              </a:rPr>
              <a:t>cumulative production </a:t>
            </a:r>
            <a:r>
              <a:rPr lang="en-US" sz="2000" dirty="0">
                <a:latin typeface="+mn-lt"/>
                <a:ea typeface="ＭＳ Ｐゴシック"/>
                <a:cs typeface="Arial"/>
              </a:rPr>
              <a:t>as a function of </a:t>
            </a:r>
            <a:r>
              <a:rPr lang="en-US" sz="2000" b="1" dirty="0">
                <a:latin typeface="+mn-lt"/>
                <a:ea typeface="ＭＳ Ｐゴシック"/>
                <a:cs typeface="Arial"/>
              </a:rPr>
              <a:t>well features + acoustic impedance</a:t>
            </a:r>
            <a:r>
              <a:rPr lang="en-US" sz="2000" dirty="0">
                <a:latin typeface="+mn-lt"/>
                <a:ea typeface="ＭＳ Ｐゴシック"/>
                <a:cs typeface="Arial"/>
              </a:rPr>
              <a:t>.</a:t>
            </a:r>
            <a:endParaRPr lang="en-US" sz="2000" dirty="0">
              <a:latin typeface="+mn-lt"/>
              <a:cs typeface="Arial" panose="020B0604020202020204" pitchFamily="34" charset="0"/>
            </a:endParaRPr>
          </a:p>
          <a:p>
            <a:endParaRPr lang="en-US" sz="2000" dirty="0">
              <a:latin typeface="+mn-lt"/>
              <a:ea typeface="ＭＳ Ｐゴシック"/>
              <a:cs typeface="Arial"/>
            </a:endParaRPr>
          </a:p>
          <a:p>
            <a:endParaRPr lang="en-US" sz="2000" dirty="0">
              <a:latin typeface="+mn-lt"/>
              <a:ea typeface="ＭＳ Ｐゴシック"/>
              <a:cs typeface="Arial"/>
            </a:endParaRPr>
          </a:p>
          <a:p>
            <a:pPr algn="ctr"/>
            <a:r>
              <a:rPr lang="en-US" sz="2800" b="1" dirty="0">
                <a:latin typeface="+mn-lt"/>
                <a:ea typeface="ＭＳ Ｐゴシック"/>
                <a:cs typeface="Calibri"/>
              </a:rPr>
              <a:t>Validation</a:t>
            </a:r>
            <a:endParaRPr lang="en-US" dirty="0"/>
          </a:p>
          <a:p>
            <a:pPr algn="ctr"/>
            <a:endParaRPr lang="en-US" sz="2000" dirty="0">
              <a:latin typeface="+mn-lt"/>
              <a:cs typeface="Calibri"/>
            </a:endParaRPr>
          </a:p>
          <a:p>
            <a:r>
              <a:rPr lang="en-US" sz="2000" b="1" dirty="0">
                <a:latin typeface="+mn-lt"/>
                <a:ea typeface="ＭＳ Ｐゴシック"/>
                <a:cs typeface="Calibri"/>
              </a:rPr>
              <a:t>How to know if a model is performing well?</a:t>
            </a:r>
            <a:r>
              <a:rPr lang="en-US" sz="2000" dirty="0">
                <a:latin typeface="+mn-lt"/>
                <a:ea typeface="ＭＳ Ｐゴシック"/>
                <a:cs typeface="Calibri"/>
              </a:rPr>
              <a:t> We leave one well out and use the other wells + interpolation to predict the cumulative production of the left-out well. Repeat for all 50 wells.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241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187743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800" b="1" dirty="0">
                <a:latin typeface="+mn-lt"/>
                <a:ea typeface="ＭＳ Ｐゴシック"/>
                <a:cs typeface="Arial"/>
              </a:rPr>
              <a:t>Modeling</a:t>
            </a:r>
          </a:p>
          <a:p>
            <a:pPr algn="ctr"/>
            <a:endParaRPr lang="en-US" sz="2800" b="1" dirty="0">
              <a:cs typeface="Arial"/>
            </a:endParaRPr>
          </a:p>
          <a:p>
            <a:r>
              <a:rPr lang="en-US" sz="2000" dirty="0">
                <a:latin typeface="Calibri"/>
                <a:ea typeface="ＭＳ Ｐゴシック"/>
                <a:cs typeface="Arial"/>
              </a:rPr>
              <a:t>Our final model consists of 2 viable models: a high-variance model with better performance, and a low-variance model which better captures the underlying trend.</a:t>
            </a:r>
            <a:endParaRPr lang="en-US" sz="2000" dirty="0">
              <a:cs typeface="Arial"/>
            </a:endParaRPr>
          </a:p>
        </p:txBody>
      </p:sp>
      <p:pic>
        <p:nvPicPr>
          <p:cNvPr id="2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74D1768B-4316-0209-CB9E-47F61CB6B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05" y="2974963"/>
            <a:ext cx="4232563" cy="3090164"/>
          </a:xfrm>
          <a:prstGeom prst="rect">
            <a:avLst/>
          </a:prstGeom>
        </p:spPr>
      </p:pic>
      <p:pic>
        <p:nvPicPr>
          <p:cNvPr id="3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268EFCDE-4F4B-C5B1-D925-98636AD0C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026918"/>
            <a:ext cx="4111336" cy="29862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6DE967-DE0A-0F8F-FB02-06DA938E86B2}"/>
              </a:ext>
            </a:extLst>
          </p:cNvPr>
          <p:cNvSpPr txBox="1"/>
          <p:nvPr/>
        </p:nvSpPr>
        <p:spPr>
          <a:xfrm>
            <a:off x="1589809" y="5979968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ea typeface="ＭＳ Ｐゴシック"/>
              </a:rPr>
              <a:t>Linear Model</a:t>
            </a:r>
            <a:endParaRPr lang="en-US" dirty="0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24A6055F-4440-78BA-B394-17B2A16E7964}"/>
              </a:ext>
            </a:extLst>
          </p:cNvPr>
          <p:cNvSpPr txBox="1"/>
          <p:nvPr/>
        </p:nvSpPr>
        <p:spPr>
          <a:xfrm>
            <a:off x="5720196" y="5936672"/>
            <a:ext cx="274319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Calibri"/>
                <a:ea typeface="ＭＳ Ｐゴシック"/>
              </a:rPr>
              <a:t>Random Forest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78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800" b="1" dirty="0">
                <a:latin typeface="+mn-lt"/>
                <a:ea typeface="ＭＳ Ｐゴシック"/>
                <a:cs typeface="Arial"/>
              </a:rPr>
              <a:t>Modeling</a:t>
            </a:r>
          </a:p>
          <a:p>
            <a:pPr algn="ctr"/>
            <a:endParaRPr lang="en-US" sz="2800" b="1" dirty="0">
              <a:cs typeface="Arial"/>
            </a:endParaRPr>
          </a:p>
          <a:p>
            <a:r>
              <a:rPr lang="en-US" sz="2000" dirty="0">
                <a:latin typeface="Calibri"/>
                <a:ea typeface="ＭＳ Ｐゴシック"/>
                <a:cs typeface="Arial"/>
              </a:rPr>
              <a:t>Based on this production chart, we manually select well locations, accounting for interaction effects by placing away from existing wells.</a:t>
            </a:r>
            <a:endParaRPr lang="en-US" sz="2000" dirty="0">
              <a:cs typeface="Arial"/>
            </a:endParaRPr>
          </a:p>
        </p:txBody>
      </p:sp>
      <p:pic>
        <p:nvPicPr>
          <p:cNvPr id="2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74D1768B-4316-0209-CB9E-47F61CB6B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05" y="2974963"/>
            <a:ext cx="4232563" cy="3090164"/>
          </a:xfrm>
          <a:prstGeom prst="rect">
            <a:avLst/>
          </a:prstGeom>
        </p:spPr>
      </p:pic>
      <p:pic>
        <p:nvPicPr>
          <p:cNvPr id="3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268EFCDE-4F4B-C5B1-D925-98636AD0C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026918"/>
            <a:ext cx="4111336" cy="29862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6DE967-DE0A-0F8F-FB02-06DA938E86B2}"/>
              </a:ext>
            </a:extLst>
          </p:cNvPr>
          <p:cNvSpPr txBox="1"/>
          <p:nvPr/>
        </p:nvSpPr>
        <p:spPr>
          <a:xfrm>
            <a:off x="1589809" y="5979968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ea typeface="ＭＳ Ｐゴシック"/>
              </a:rPr>
              <a:t>Linear Model</a:t>
            </a:r>
            <a:endParaRPr lang="en-US" dirty="0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24A6055F-4440-78BA-B394-17B2A16E7964}"/>
              </a:ext>
            </a:extLst>
          </p:cNvPr>
          <p:cNvSpPr txBox="1"/>
          <p:nvPr/>
        </p:nvSpPr>
        <p:spPr>
          <a:xfrm>
            <a:off x="5720196" y="5936672"/>
            <a:ext cx="274319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Calibri"/>
                <a:ea typeface="ＭＳ Ｐゴシック"/>
              </a:rPr>
              <a:t>Random Forest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46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800" b="1" dirty="0">
                <a:latin typeface="+mn-lt"/>
                <a:ea typeface="ＭＳ Ｐゴシック"/>
                <a:cs typeface="Arial"/>
              </a:rPr>
              <a:t>Final Prediction</a:t>
            </a:r>
          </a:p>
          <a:p>
            <a:pPr algn="ctr"/>
            <a:endParaRPr lang="en-US" sz="2800" b="1" dirty="0">
              <a:cs typeface="Arial"/>
            </a:endParaRPr>
          </a:p>
          <a:p>
            <a:r>
              <a:rPr lang="en-US" sz="2000" dirty="0">
                <a:latin typeface="Calibri"/>
                <a:ea typeface="ＭＳ Ｐゴシック"/>
                <a:cs typeface="Arial"/>
              </a:rPr>
              <a:t>Based on this production chart, we manually select well locations, accounting for interaction effects by placing away from existing wells.</a:t>
            </a:r>
            <a:endParaRPr lang="en-US" sz="2000" dirty="0">
              <a:cs typeface="Arial"/>
            </a:endParaRPr>
          </a:p>
        </p:txBody>
      </p:sp>
      <p:pic>
        <p:nvPicPr>
          <p:cNvPr id="5" name="Picture 6" descr="Table&#10;&#10;Description automatically generated">
            <a:extLst>
              <a:ext uri="{FF2B5EF4-FFF2-40B4-BE49-F238E27FC236}">
                <a16:creationId xmlns:a16="http://schemas.microsoft.com/office/drawing/2014/main" id="{5AE96580-8171-3058-ECD1-30DC3D028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8" y="3530390"/>
            <a:ext cx="8336973" cy="116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10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latin typeface="+mn-lt"/>
                <a:cs typeface="Arial" panose="020B0604020202020204" pitchFamily="34" charset="0"/>
              </a:rPr>
              <a:t>Feedback</a:t>
            </a:r>
          </a:p>
          <a:p>
            <a:pPr algn="ctr"/>
            <a:endParaRPr lang="en-US" sz="20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>
                <a:latin typeface="+mn-lt"/>
                <a:cs typeface="Arial" panose="020B0604020202020204" pitchFamily="34" charset="0"/>
              </a:rPr>
              <a:t>What did your team learn?</a:t>
            </a:r>
          </a:p>
          <a:p>
            <a:pPr algn="ctr"/>
            <a:r>
              <a:rPr lang="en-US" sz="2000" b="1">
                <a:latin typeface="+mn-lt"/>
                <a:cs typeface="Arial" panose="020B0604020202020204" pitchFamily="34" charset="0"/>
              </a:rPr>
              <a:t>This was a unique problem new to all of us, so we learned how to manipulate </a:t>
            </a:r>
          </a:p>
          <a:p>
            <a:pPr algn="ctr"/>
            <a:endParaRPr lang="en-US" sz="2000" b="1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>
                <a:latin typeface="+mn-lt"/>
                <a:cs typeface="Arial" panose="020B0604020202020204" pitchFamily="34" charset="0"/>
              </a:rPr>
              <a:t>We appreciated tips and assistance from all of the mentors. </a:t>
            </a:r>
          </a:p>
          <a:p>
            <a:pPr algn="ctr"/>
            <a:endParaRPr lang="en-US" sz="20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15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latin typeface="+mn-lt"/>
                <a:cs typeface="Arial" panose="020B0604020202020204" pitchFamily="34" charset="0"/>
              </a:rPr>
              <a:t>Executive Summary</a:t>
            </a:r>
          </a:p>
          <a:p>
            <a:pPr algn="ctr"/>
            <a:endParaRPr lang="en-US" sz="2000" b="1">
              <a:latin typeface="+mn-lt"/>
              <a:cs typeface="Arial" panose="020B0604020202020204" pitchFamily="34" charset="0"/>
            </a:endParaRPr>
          </a:p>
          <a:p>
            <a:r>
              <a:rPr lang="en-US" sz="2000" b="1">
                <a:latin typeface="+mn-lt"/>
                <a:cs typeface="Arial" panose="020B0604020202020204" pitchFamily="34" charset="0"/>
              </a:rPr>
              <a:t>Problem Statement</a:t>
            </a:r>
            <a:endParaRPr lang="en-US" sz="2000">
              <a:latin typeface="+mn-lt"/>
              <a:cs typeface="Arial" panose="020B0604020202020204" pitchFamily="34" charset="0"/>
            </a:endParaRPr>
          </a:p>
          <a:p>
            <a:r>
              <a:rPr lang="en-US" sz="2000">
                <a:latin typeface="+mn-lt"/>
                <a:cs typeface="Arial" panose="020B0604020202020204" pitchFamily="34" charset="0"/>
              </a:rPr>
              <a:t>Given data of 50 oil wells pumping from a channel, predict the optimal location for 3 new wells and forecast their 2-year production</a:t>
            </a:r>
          </a:p>
          <a:p>
            <a:endParaRPr lang="en-US" sz="2000">
              <a:latin typeface="+mn-lt"/>
              <a:cs typeface="Arial" panose="020B0604020202020204" pitchFamily="34" charset="0"/>
            </a:endParaRPr>
          </a:p>
          <a:p>
            <a:r>
              <a:rPr lang="en-US" sz="2000" b="1">
                <a:latin typeface="+mn-lt"/>
                <a:cs typeface="Arial" panose="020B0604020202020204" pitchFamily="34" charset="0"/>
              </a:rPr>
              <a:t>Our Recommended Solution</a:t>
            </a:r>
          </a:p>
          <a:p>
            <a:endParaRPr lang="en-US" sz="200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" name="Picture 11">
            <a:extLst>
              <a:ext uri="{FF2B5EF4-FFF2-40B4-BE49-F238E27FC236}">
                <a16:creationId xmlns:a16="http://schemas.microsoft.com/office/drawing/2014/main" id="{42E088F7-E2D1-DD1A-747B-2E656328C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832" y="3252090"/>
            <a:ext cx="5167745" cy="349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10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latin typeface="+mn-lt"/>
                <a:cs typeface="Arial" panose="020B0604020202020204" pitchFamily="34" charset="0"/>
              </a:rPr>
              <a:t>Addressing the Problem</a:t>
            </a:r>
          </a:p>
          <a:p>
            <a:pPr algn="ctr"/>
            <a:endParaRPr lang="en-US" sz="2000" b="1">
              <a:latin typeface="+mn-lt"/>
              <a:cs typeface="Arial" panose="020B0604020202020204" pitchFamily="34" charset="0"/>
            </a:endParaRPr>
          </a:p>
          <a:p>
            <a:r>
              <a:rPr lang="en-US" sz="2000" b="1">
                <a:latin typeface="+mn-lt"/>
                <a:cs typeface="Arial" panose="020B0604020202020204" pitchFamily="34" charset="0"/>
              </a:rPr>
              <a:t>Standard 3-step approach</a:t>
            </a:r>
          </a:p>
          <a:p>
            <a:endParaRPr lang="en-US" sz="2000">
              <a:latin typeface="+mn-lt"/>
              <a:cs typeface="Arial" panose="020B0604020202020204" pitchFamily="34" charset="0"/>
            </a:endParaRPr>
          </a:p>
          <a:p>
            <a:endParaRPr lang="en-US" sz="2000">
              <a:latin typeface="+mn-lt"/>
              <a:cs typeface="Arial" panose="020B0604020202020204" pitchFamily="34" charset="0"/>
            </a:endParaRPr>
          </a:p>
          <a:p>
            <a:endParaRPr lang="en-US" sz="2000">
              <a:latin typeface="+mn-lt"/>
              <a:cs typeface="Arial" panose="020B0604020202020204" pitchFamily="34" charset="0"/>
            </a:endParaRPr>
          </a:p>
          <a:p>
            <a:endParaRPr lang="en-US" sz="2000">
              <a:latin typeface="+mn-lt"/>
              <a:cs typeface="Arial" panose="020B0604020202020204" pitchFamily="34" charset="0"/>
            </a:endParaRPr>
          </a:p>
          <a:p>
            <a:endParaRPr lang="en-US" sz="2000">
              <a:latin typeface="+mn-lt"/>
              <a:cs typeface="Arial" panose="020B0604020202020204" pitchFamily="34" charset="0"/>
            </a:endParaRPr>
          </a:p>
          <a:p>
            <a:endParaRPr lang="en-US" sz="2000">
              <a:latin typeface="+mn-lt"/>
              <a:cs typeface="Arial" panose="020B0604020202020204" pitchFamily="34" charset="0"/>
            </a:endParaRPr>
          </a:p>
          <a:p>
            <a:endParaRPr lang="en-US" sz="2000">
              <a:latin typeface="+mn-lt"/>
              <a:cs typeface="Arial" panose="020B0604020202020204" pitchFamily="34" charset="0"/>
            </a:endParaRPr>
          </a:p>
          <a:p>
            <a:r>
              <a:rPr lang="en-US" sz="2000" b="1">
                <a:latin typeface="+mn-lt"/>
                <a:cs typeface="Arial" panose="020B0604020202020204" pitchFamily="34" charset="0"/>
              </a:rPr>
              <a:t>Things we learned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cs typeface="Arial" panose="020B0604020202020204" pitchFamily="34" charset="0"/>
              </a:rPr>
              <a:t>Petroleum engineering fundamentals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cs typeface="Arial" panose="020B0604020202020204" pitchFamily="34" charset="0"/>
              </a:rPr>
              <a:t>Sparse machine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cs typeface="Arial" panose="020B0604020202020204" pitchFamily="34" charset="0"/>
              </a:rPr>
              <a:t>Scoping out difficult, vague problems</a:t>
            </a:r>
          </a:p>
          <a:p>
            <a:pPr algn="ctr"/>
            <a:endParaRPr lang="en-US" sz="20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81B36138-4957-4869-98E9-DA2DAA061CF4}"/>
              </a:ext>
            </a:extLst>
          </p:cNvPr>
          <p:cNvSpPr/>
          <p:nvPr/>
        </p:nvSpPr>
        <p:spPr>
          <a:xfrm>
            <a:off x="1170432" y="2285999"/>
            <a:ext cx="2532888" cy="1417573"/>
          </a:xfrm>
          <a:prstGeom prst="chevron">
            <a:avLst>
              <a:gd name="adj" fmla="val 2884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Exploratory Analysis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7D2B388E-94C1-4DF9-AFCF-680F17279358}"/>
              </a:ext>
            </a:extLst>
          </p:cNvPr>
          <p:cNvSpPr/>
          <p:nvPr/>
        </p:nvSpPr>
        <p:spPr>
          <a:xfrm>
            <a:off x="3508248" y="2285998"/>
            <a:ext cx="2532888" cy="1417573"/>
          </a:xfrm>
          <a:prstGeom prst="chevron">
            <a:avLst>
              <a:gd name="adj" fmla="val 2884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Data Processing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75D63133-6CFA-4C96-B436-C98A5837D3B7}"/>
              </a:ext>
            </a:extLst>
          </p:cNvPr>
          <p:cNvSpPr/>
          <p:nvPr/>
        </p:nvSpPr>
        <p:spPr>
          <a:xfrm>
            <a:off x="5846064" y="2285997"/>
            <a:ext cx="2532888" cy="1417573"/>
          </a:xfrm>
          <a:prstGeom prst="chevron">
            <a:avLst>
              <a:gd name="adj" fmla="val 2884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296126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latin typeface="+mn-lt"/>
                <a:cs typeface="Arial" panose="020B0604020202020204" pitchFamily="34" charset="0"/>
              </a:rPr>
              <a:t>Workflow</a:t>
            </a:r>
          </a:p>
          <a:p>
            <a:pPr algn="ctr"/>
            <a:endParaRPr lang="en-US" sz="2000" b="1">
              <a:latin typeface="+mn-lt"/>
              <a:cs typeface="Arial" panose="020B0604020202020204" pitchFamily="34" charset="0"/>
            </a:endParaRPr>
          </a:p>
          <a:p>
            <a:r>
              <a:rPr lang="en-US" sz="2000" b="1">
                <a:latin typeface="+mn-lt"/>
                <a:cs typeface="Arial" panose="020B0604020202020204" pitchFamily="34" charset="0"/>
              </a:rPr>
              <a:t>There was a lot of data</a:t>
            </a:r>
            <a:r>
              <a:rPr lang="en-US" sz="2000">
                <a:latin typeface="+mn-lt"/>
                <a:cs typeface="Arial" panose="020B0604020202020204" pitchFamily="34" charset="0"/>
              </a:rPr>
              <a:t>, so step 1 is visualization to better understand it.</a:t>
            </a:r>
          </a:p>
          <a:p>
            <a:r>
              <a:rPr lang="en-US" sz="2000" b="1">
                <a:latin typeface="+mn-lt"/>
                <a:cs typeface="Arial" panose="020B0604020202020204" pitchFamily="34" charset="0"/>
              </a:rPr>
              <a:t>The data is sparse;</a:t>
            </a:r>
            <a:r>
              <a:rPr lang="en-US" sz="2000">
                <a:latin typeface="+mn-lt"/>
                <a:cs typeface="Arial" panose="020B0604020202020204" pitchFamily="34" charset="0"/>
              </a:rPr>
              <a:t> however, acoustic impedance is </a:t>
            </a:r>
            <a:r>
              <a:rPr lang="en-US" sz="2000" b="1">
                <a:latin typeface="+mn-lt"/>
                <a:cs typeface="Arial" panose="020B0604020202020204" pitchFamily="34" charset="0"/>
              </a:rPr>
              <a:t>dense</a:t>
            </a:r>
            <a:r>
              <a:rPr lang="en-US" sz="2000">
                <a:latin typeface="+mn-lt"/>
                <a:cs typeface="Arial" panose="020B0604020202020204" pitchFamily="34" charset="0"/>
              </a:rPr>
              <a:t>. This is a good starting point for visualization</a:t>
            </a:r>
          </a:p>
          <a:p>
            <a:endParaRPr lang="en-US" sz="2000" b="1">
              <a:latin typeface="+mn-lt"/>
              <a:cs typeface="Arial" panose="020B0604020202020204" pitchFamily="34" charset="0"/>
            </a:endParaRPr>
          </a:p>
          <a:p>
            <a:r>
              <a:rPr lang="en-US" sz="2000">
                <a:latin typeface="+mn-lt"/>
                <a:cs typeface="Arial" panose="020B0604020202020204" pitchFamily="34" charset="0"/>
              </a:rPr>
              <a:t>Since channel data is 2D spatial and well position is 2D spatial, it makes sense to visualize these datapoints together</a:t>
            </a:r>
          </a:p>
          <a:p>
            <a:endParaRPr lang="en-US" sz="2000">
              <a:latin typeface="+mn-lt"/>
              <a:cs typeface="Arial" panose="020B0604020202020204" pitchFamily="34" charset="0"/>
            </a:endParaRPr>
          </a:p>
          <a:p>
            <a:r>
              <a:rPr lang="en-US" sz="2000">
                <a:latin typeface="+mn-lt"/>
                <a:cs typeface="Arial" panose="020B0604020202020204" pitchFamily="34" charset="0"/>
              </a:rPr>
              <a:t>Visualization on next slide</a:t>
            </a: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68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902ADE0-6C4A-4D68-AC6B-2007B13AE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1" y="868680"/>
            <a:ext cx="8755078" cy="576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908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latin typeface="+mn-lt"/>
                <a:cs typeface="Arial" panose="020B0604020202020204" pitchFamily="34" charset="0"/>
              </a:rPr>
              <a:t>Visualization</a:t>
            </a:r>
          </a:p>
          <a:p>
            <a:pPr algn="ctr"/>
            <a:endParaRPr lang="en-US" sz="2800" b="1">
              <a:latin typeface="+mn-lt"/>
              <a:cs typeface="Arial" panose="020B0604020202020204" pitchFamily="34" charset="0"/>
            </a:endParaRPr>
          </a:p>
          <a:p>
            <a:r>
              <a:rPr lang="en-US" sz="2000" b="1">
                <a:latin typeface="+mn-lt"/>
                <a:cs typeface="Arial" panose="020B0604020202020204" pitchFamily="34" charset="0"/>
              </a:rPr>
              <a:t>A few key observations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cs typeface="Arial" panose="020B0604020202020204" pitchFamily="34" charset="0"/>
              </a:rPr>
              <a:t>Lower wells have significantly higher cumulative production than upper wells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cs typeface="Arial" panose="020B0604020202020204" pitchFamily="34" charset="0"/>
              </a:rPr>
              <a:t>Successful wells are placed in areas with high acoustic impedance (AI)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cs typeface="Arial" panose="020B0604020202020204" pitchFamily="34" charset="0"/>
              </a:rPr>
              <a:t>Wells increase their AI over time because pumps replace low-density oil with high-density water and AI = (density)(velocity)</a:t>
            </a: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289003-1EBB-4A45-878C-BF325293E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738" y="3807678"/>
            <a:ext cx="4274523" cy="2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058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215443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800" b="1">
                <a:latin typeface="+mn-lt"/>
                <a:cs typeface="Arial" panose="020B0604020202020204" pitchFamily="34" charset="0"/>
              </a:rPr>
              <a:t>Visualization</a:t>
            </a:r>
          </a:p>
          <a:p>
            <a:pPr algn="ctr"/>
            <a:endParaRPr lang="en-US" sz="2800" b="1">
              <a:latin typeface="+mn-lt"/>
              <a:cs typeface="Arial" panose="020B0604020202020204" pitchFamily="34" charset="0"/>
            </a:endParaRPr>
          </a:p>
          <a:p>
            <a:r>
              <a:rPr lang="en-US" sz="2000" b="1">
                <a:latin typeface="+mn-lt"/>
                <a:cs typeface="Arial" panose="020B0604020202020204" pitchFamily="34" charset="0"/>
              </a:rPr>
              <a:t>Our guiding intuition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ＭＳ Ｐゴシック"/>
                <a:cs typeface="Arial"/>
              </a:rPr>
              <a:t>Use the rich spatial acoustic impedance information to interpolate the well features across the entire space</a:t>
            </a:r>
            <a:endParaRPr lang="en-US" sz="200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289003-1EBB-4A45-878C-BF325293E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579" y="2976405"/>
            <a:ext cx="5434841" cy="357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91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latin typeface="+mn-lt"/>
                <a:cs typeface="Arial" panose="020B0604020202020204" pitchFamily="34" charset="0"/>
              </a:rPr>
              <a:t>Data Processing</a:t>
            </a:r>
          </a:p>
          <a:p>
            <a:pPr algn="ctr"/>
            <a:endParaRPr lang="en-US" sz="2800" b="1">
              <a:latin typeface="+mn-lt"/>
              <a:cs typeface="Arial" panose="020B0604020202020204" pitchFamily="34" charset="0"/>
            </a:endParaRPr>
          </a:p>
          <a:p>
            <a:r>
              <a:rPr lang="en-US" sz="2000" b="1">
                <a:latin typeface="+mn-lt"/>
                <a:cs typeface="Arial" panose="020B0604020202020204" pitchFamily="34" charset="0"/>
              </a:rPr>
              <a:t>Main goal </a:t>
            </a:r>
            <a:r>
              <a:rPr lang="en-US" sz="2000">
                <a:latin typeface="+mn-lt"/>
                <a:cs typeface="Arial" panose="020B0604020202020204" pitchFamily="34" charset="0"/>
              </a:rPr>
              <a:t>of data processing is to convert an entire well (a csv) into a single datapoint. We find that it is suffice to average over the Z-axis features for each well.</a:t>
            </a:r>
          </a:p>
          <a:p>
            <a:endParaRPr lang="en-US" sz="2000">
              <a:latin typeface="+mn-lt"/>
              <a:cs typeface="Arial" panose="020B0604020202020204" pitchFamily="34" charset="0"/>
            </a:endParaRPr>
          </a:p>
          <a:p>
            <a:r>
              <a:rPr lang="en-US" sz="2000">
                <a:latin typeface="+mn-lt"/>
                <a:cs typeface="Arial" panose="020B0604020202020204" pitchFamily="34" charset="0"/>
              </a:rPr>
              <a:t>How do we address </a:t>
            </a:r>
            <a:r>
              <a:rPr lang="en-US" sz="2000" b="1">
                <a:latin typeface="+mn-lt"/>
                <a:cs typeface="Arial" panose="020B0604020202020204" pitchFamily="34" charset="0"/>
              </a:rPr>
              <a:t>missing values? </a:t>
            </a:r>
            <a:r>
              <a:rPr lang="en-US" sz="2000">
                <a:latin typeface="+mn-lt"/>
                <a:cs typeface="Arial" panose="020B0604020202020204" pitchFamily="34" charset="0"/>
              </a:rPr>
              <a:t>We use KNN and Polynomial Regression for context-aware feature imputation.</a:t>
            </a: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19AD2CC-7E8B-98A1-7536-A8C75686E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3713467"/>
            <a:ext cx="3998768" cy="297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17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latin typeface="+mn-lt"/>
                <a:cs typeface="Arial" panose="020B0604020202020204" pitchFamily="34" charset="0"/>
              </a:rPr>
              <a:t>Modeling</a:t>
            </a:r>
          </a:p>
          <a:p>
            <a:pPr algn="ctr"/>
            <a:endParaRPr lang="en-US" sz="2800" b="1">
              <a:latin typeface="+mn-lt"/>
              <a:cs typeface="Arial" panose="020B0604020202020204" pitchFamily="34" charset="0"/>
            </a:endParaRPr>
          </a:p>
          <a:p>
            <a:r>
              <a:rPr lang="en-US" sz="2000">
                <a:latin typeface="+mn-lt"/>
                <a:cs typeface="Arial" panose="020B0604020202020204" pitchFamily="34" charset="0"/>
              </a:rPr>
              <a:t>Modeling happens in two parts: </a:t>
            </a:r>
            <a:r>
              <a:rPr lang="en-US" sz="2000" b="1">
                <a:latin typeface="+mn-lt"/>
                <a:cs typeface="Arial" panose="020B0604020202020204" pitchFamily="34" charset="0"/>
              </a:rPr>
              <a:t>interpolation </a:t>
            </a:r>
            <a:r>
              <a:rPr lang="en-US" sz="2000">
                <a:latin typeface="+mn-lt"/>
                <a:cs typeface="Arial" panose="020B0604020202020204" pitchFamily="34" charset="0"/>
              </a:rPr>
              <a:t>and </a:t>
            </a:r>
            <a:r>
              <a:rPr lang="en-US" sz="2000" b="1">
                <a:latin typeface="+mn-lt"/>
                <a:cs typeface="Arial" panose="020B0604020202020204" pitchFamily="34" charset="0"/>
              </a:rPr>
              <a:t>machine learning</a:t>
            </a:r>
            <a:r>
              <a:rPr lang="en-US" sz="2000">
                <a:latin typeface="+mn-lt"/>
                <a:cs typeface="Arial" panose="020B0604020202020204" pitchFamily="34" charset="0"/>
              </a:rPr>
              <a:t>. </a:t>
            </a:r>
          </a:p>
          <a:p>
            <a:endParaRPr lang="en-US" sz="2000">
              <a:latin typeface="+mn-lt"/>
              <a:cs typeface="Arial" panose="020B0604020202020204" pitchFamily="34" charset="0"/>
            </a:endParaRPr>
          </a:p>
          <a:p>
            <a:r>
              <a:rPr lang="en-US" sz="2000" b="1">
                <a:latin typeface="+mn-lt"/>
                <a:cs typeface="Arial" panose="020B0604020202020204" pitchFamily="34" charset="0"/>
              </a:rPr>
              <a:t>Interpolation:</a:t>
            </a:r>
            <a:r>
              <a:rPr lang="en-US" sz="2000">
                <a:latin typeface="+mn-lt"/>
                <a:cs typeface="Arial" panose="020B0604020202020204" pitchFamily="34" charset="0"/>
              </a:rPr>
              <a:t> extend the feature set for each well over the entire space of the dataset</a:t>
            </a:r>
          </a:p>
          <a:p>
            <a:endParaRPr lang="en-US" sz="2000" b="1">
              <a:latin typeface="+mn-lt"/>
              <a:cs typeface="Arial" panose="020B0604020202020204" pitchFamily="34" charset="0"/>
            </a:endParaRPr>
          </a:p>
          <a:p>
            <a:r>
              <a:rPr lang="en-US" sz="2000" b="1">
                <a:latin typeface="+mn-lt"/>
                <a:cs typeface="Arial" panose="020B0604020202020204" pitchFamily="34" charset="0"/>
              </a:rPr>
              <a:t>Machine Learning: </a:t>
            </a:r>
            <a:r>
              <a:rPr lang="en-US" sz="2000">
                <a:latin typeface="+mn-lt"/>
                <a:cs typeface="Arial" panose="020B0604020202020204" pitchFamily="34" charset="0"/>
              </a:rPr>
              <a:t>use to predict two-year consumption</a:t>
            </a:r>
            <a:endParaRPr lang="en-US" sz="2000" b="1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996876"/>
      </p:ext>
    </p:extLst>
  </p:cSld>
  <p:clrMapOvr>
    <a:masterClrMapping/>
  </p:clrMapOvr>
</p:sld>
</file>

<file path=ppt/theme/theme1.xml><?xml version="1.0" encoding="utf-8"?>
<a:theme xmlns:a="http://schemas.openxmlformats.org/drawingml/2006/main" name="PGE PPT Presentation">
  <a:themeElements>
    <a:clrScheme name="Custom 5">
      <a:dk1>
        <a:srgbClr val="000000"/>
      </a:dk1>
      <a:lt1>
        <a:srgbClr val="FFFFFF"/>
      </a:lt1>
      <a:dk2>
        <a:srgbClr val="3A3E40"/>
      </a:dk2>
      <a:lt2>
        <a:srgbClr val="595A5B"/>
      </a:lt2>
      <a:accent1>
        <a:srgbClr val="F2A900"/>
      </a:accent1>
      <a:accent2>
        <a:srgbClr val="BF5700"/>
      </a:accent2>
      <a:accent3>
        <a:srgbClr val="005E86"/>
      </a:accent3>
      <a:accent4>
        <a:srgbClr val="43695B"/>
      </a:accent4>
      <a:accent5>
        <a:srgbClr val="333F48"/>
      </a:accent5>
      <a:accent6>
        <a:srgbClr val="C1B688"/>
      </a:accent6>
      <a:hlink>
        <a:srgbClr val="003E5C"/>
      </a:hlink>
      <a:folHlink>
        <a:srgbClr val="787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PGE PPT Presentation</Template>
  <Application>Microsoft Office PowerPoint</Application>
  <PresentationFormat>On-screen Show (4:3)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PGE PPT Presentation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Can Take Two or More Lines</dc:title>
  <dc:creator>Microsoft Office User</dc:creator>
  <cp:revision>313</cp:revision>
  <dcterms:created xsi:type="dcterms:W3CDTF">2017-10-04T14:25:29Z</dcterms:created>
  <dcterms:modified xsi:type="dcterms:W3CDTF">2022-03-27T16:56:26Z</dcterms:modified>
</cp:coreProperties>
</file>