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8" r:id="rId2"/>
  </p:sldMasterIdLst>
  <p:notesMasterIdLst>
    <p:notesMasterId r:id="rId13"/>
  </p:notesMasterIdLst>
  <p:sldIdLst>
    <p:sldId id="263" r:id="rId3"/>
    <p:sldId id="264" r:id="rId4"/>
    <p:sldId id="265" r:id="rId5"/>
    <p:sldId id="266" r:id="rId6"/>
    <p:sldId id="269" r:id="rId7"/>
    <p:sldId id="270" r:id="rId8"/>
    <p:sldId id="271" r:id="rId9"/>
    <p:sldId id="272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5700"/>
    <a:srgbClr val="C6531F"/>
    <a:srgbClr val="BF5727"/>
    <a:srgbClr val="B043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/>
    <p:restoredTop sz="94643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5A2F7-1CB2-9A4A-A317-46954273A428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CC7E6-B446-F548-8841-94B308AA3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46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pictures of heat maps, add green map with AI depletion regions. Also show correlation and production wells, last one of 3 dots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1CC7E6-B446-F548-8841-94B308AA32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2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1CC7E6-B446-F548-8841-94B308AA32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10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1CC7E6-B446-F548-8841-94B308AA32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0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1CC7E6-B446-F548-8841-94B308AA32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55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1CC7E6-B446-F548-8841-94B308AA32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02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1CC7E6-B446-F548-8841-94B308AA32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11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94846" y="1769078"/>
            <a:ext cx="7437816" cy="272706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 b="1" baseline="0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598884" y="4773623"/>
            <a:ext cx="6733778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6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56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94846" y="1769078"/>
            <a:ext cx="7437816" cy="272706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 b="1" baseline="0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598884" y="4773623"/>
            <a:ext cx="6733778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6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45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09033" y="1058239"/>
            <a:ext cx="7740650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 bwMode="auto">
          <a:xfrm>
            <a:off x="709033" y="1855886"/>
            <a:ext cx="7734300" cy="4589463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chemeClr val="bg2"/>
              </a:buClr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800100" indent="-342900">
              <a:buClr>
                <a:schemeClr val="bg2"/>
              </a:buClr>
              <a:buFont typeface="Lucida Grande"/>
              <a:buChar char="-"/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 marL="1257300" indent="-342900">
              <a:buClr>
                <a:schemeClr val="bg2"/>
              </a:buClr>
              <a:buFont typeface="Arial"/>
              <a:buChar char="•"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30586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"/>
          <p:cNvSpPr>
            <a:spLocks noGrp="1"/>
          </p:cNvSpPr>
          <p:nvPr>
            <p:ph sz="half" idx="1"/>
          </p:nvPr>
        </p:nvSpPr>
        <p:spPr bwMode="auto">
          <a:xfrm>
            <a:off x="628650" y="1929440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28650" y="1071686"/>
            <a:ext cx="7913397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10"/>
          </p:nvPr>
        </p:nvSpPr>
        <p:spPr bwMode="auto">
          <a:xfrm>
            <a:off x="4674897" y="1928888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9972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ll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911975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385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3" name="Picture 4" descr="knockout_formal_Cockrell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88" y="2552700"/>
            <a:ext cx="8143875" cy="296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9688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/>
          <p:cNvSpPr>
            <a:spLocks noGrp="1"/>
          </p:cNvSpPr>
          <p:nvPr>
            <p:ph sz="half" idx="1"/>
          </p:nvPr>
        </p:nvSpPr>
        <p:spPr bwMode="auto">
          <a:xfrm>
            <a:off x="628650" y="1929440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1071686"/>
            <a:ext cx="7913397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half" idx="10"/>
          </p:nvPr>
        </p:nvSpPr>
        <p:spPr bwMode="auto">
          <a:xfrm>
            <a:off x="4674897" y="1928888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09033" y="1058239"/>
            <a:ext cx="7740650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 bwMode="auto">
          <a:xfrm>
            <a:off x="709033" y="1855886"/>
            <a:ext cx="7734300" cy="4589463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chemeClr val="bg2"/>
              </a:buClr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800100" indent="-342900">
              <a:buClr>
                <a:schemeClr val="bg2"/>
              </a:buClr>
              <a:buFont typeface="Lucida Grande"/>
              <a:buChar char="-"/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 marL="1257300" indent="-342900">
              <a:buClr>
                <a:schemeClr val="bg2"/>
              </a:buClr>
              <a:buFont typeface="Arial"/>
              <a:buChar char="•"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6349"/>
            <a:ext cx="9144000" cy="655225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58" y="83392"/>
            <a:ext cx="2514943" cy="5025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47E0C5-B503-4AC3-9922-270730B29508}"/>
              </a:ext>
            </a:extLst>
          </p:cNvPr>
          <p:cNvSpPr txBox="1"/>
          <p:nvPr userDrawn="1"/>
        </p:nvSpPr>
        <p:spPr>
          <a:xfrm>
            <a:off x="3205467" y="57178"/>
            <a:ext cx="4661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A.I. </a:t>
            </a:r>
            <a:r>
              <a:rPr lang="en-US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Hackathon 2022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6" r:id="rId5"/>
    <p:sldLayoutId id="2147483677" r:id="rId6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44000" cy="753034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118" y="-92823"/>
            <a:ext cx="2067112" cy="92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5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276" y="661953"/>
            <a:ext cx="9138724" cy="5970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2000" b="1" i="0" u="none" strike="noStrike" baseline="0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Hackathon Project Final Presentation</a:t>
            </a: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800" b="1" dirty="0">
                <a:latin typeface="+mn-lt"/>
                <a:cs typeface="Arial" panose="020B0604020202020204" pitchFamily="34" charset="0"/>
              </a:rPr>
              <a:t>March 27</a:t>
            </a:r>
            <a:r>
              <a:rPr lang="en-US" sz="1800" b="1" baseline="30000" dirty="0">
                <a:latin typeface="+mn-lt"/>
                <a:cs typeface="Arial" panose="020B0604020202020204" pitchFamily="34" charset="0"/>
              </a:rPr>
              <a:t>th</a:t>
            </a:r>
            <a:r>
              <a:rPr lang="en-US" sz="1800" b="1" dirty="0">
                <a:latin typeface="+mn-lt"/>
                <a:cs typeface="Arial" panose="020B0604020202020204" pitchFamily="34" charset="0"/>
              </a:rPr>
              <a:t>, 2022</a:t>
            </a:r>
          </a:p>
          <a:p>
            <a:pPr algn="ctr"/>
            <a:endParaRPr lang="en-US" sz="1800" b="1" i="0" u="none" strike="noStrike" baseline="0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3600" b="1" dirty="0">
                <a:latin typeface="+mn-lt"/>
                <a:cs typeface="Arial" panose="020B0604020202020204" pitchFamily="34" charset="0"/>
              </a:rPr>
              <a:t>Longhorn Energy Club</a:t>
            </a:r>
            <a:endParaRPr lang="en-US" sz="3600" b="1" i="0" u="none" strike="noStrike" baseline="0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800" b="1" dirty="0">
                <a:latin typeface="+mn-lt"/>
                <a:cs typeface="Arial" panose="020B0604020202020204" pitchFamily="34" charset="0"/>
              </a:rPr>
              <a:t>Khushboo Agarwal, Christian Hurd, Morgan Nguyen, Benjamin Stormer</a:t>
            </a:r>
          </a:p>
          <a:p>
            <a:pPr algn="l" font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l" font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l" font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l" font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l" font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l" font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800" b="1" dirty="0">
                <a:latin typeface="+mn-lt"/>
                <a:cs typeface="Arial" panose="020B0604020202020204" pitchFamily="34" charset="0"/>
              </a:rPr>
              <a:t>Jackson School of Geosciences, McKetta Department of Chemical Engineering, Hildebrand Department of Petroleum and Geosystems Engineering, Walker Department of Mechanical Engineering</a:t>
            </a:r>
            <a:endParaRPr lang="en-US" sz="1800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Feedback</a:t>
            </a:r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We learned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Arial" panose="020B0604020202020204" pitchFamily="34" charset="0"/>
              </a:rPr>
              <a:t>How to develop a strategy for managing a large 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Arial" panose="020B0604020202020204" pitchFamily="34" charset="0"/>
              </a:rPr>
              <a:t>How to synthesize large batches of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Arial" panose="020B0604020202020204" pitchFamily="34" charset="0"/>
              </a:rPr>
              <a:t>How to stay focused for long stretches of time</a:t>
            </a:r>
          </a:p>
          <a:p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We enjoyed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Arial" panose="020B0604020202020204" pitchFamily="34" charset="0"/>
              </a:rPr>
              <a:t>Learning from the different mentors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Arial" panose="020B0604020202020204" pitchFamily="34" charset="0"/>
              </a:rPr>
              <a:t>The complexity of the problem (partially due to lack of data)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Arial" panose="020B0604020202020204" pitchFamily="34" charset="0"/>
              </a:rPr>
              <a:t>The strong focus on collaboration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Next year could be improved by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Arial" panose="020B0604020202020204" pitchFamily="34" charset="0"/>
              </a:rPr>
              <a:t>A slightly longer timeframe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Arial" panose="020B0604020202020204" pitchFamily="34" charset="0"/>
              </a:rPr>
              <a:t>Allowing groups of up to 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159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48096"/>
            <a:ext cx="8043169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Executive Summary</a:t>
            </a:r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The Problem:</a:t>
            </a:r>
          </a:p>
          <a:p>
            <a:r>
              <a:rPr lang="en-US" sz="2000" dirty="0">
                <a:latin typeface="+mn-lt"/>
                <a:cs typeface="Arial" panose="020B0604020202020204" pitchFamily="34" charset="0"/>
              </a:rPr>
              <a:t>Determine the optimum drilling spot for 3 new wells to maximize production over the next two years</a:t>
            </a:r>
          </a:p>
          <a:p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Our Approach: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Arial" panose="020B0604020202020204" pitchFamily="34" charset="0"/>
              </a:rPr>
              <a:t>Analyzed AI data to see reservoir depletion trends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Arial" panose="020B0604020202020204" pitchFamily="34" charset="0"/>
              </a:rPr>
              <a:t>Performed correlation analysis between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Arial" panose="020B0604020202020204" pitchFamily="34" charset="0"/>
              </a:rPr>
              <a:t>Created a model using interpolation and linear regression to predict the optimum new well locations</a:t>
            </a:r>
          </a:p>
          <a:p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What did we learn?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Arial" panose="020B0604020202020204" pitchFamily="34" charset="0"/>
              </a:rPr>
              <a:t>The lower zone generally has higher production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Arial" panose="020B0604020202020204" pitchFamily="34" charset="0"/>
              </a:rPr>
              <a:t>Some features (…) have a seemingly greater impact on production than others</a:t>
            </a:r>
          </a:p>
          <a:p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Our Recommendation</a:t>
            </a:r>
          </a:p>
          <a:p>
            <a:r>
              <a:rPr lang="en-US" sz="2000" dirty="0">
                <a:latin typeface="+mn-lt"/>
                <a:cs typeface="Arial" panose="020B0604020202020204" pitchFamily="34" charset="0"/>
              </a:rPr>
              <a:t>Drilling the 3 new wells in the lower zone at XX, XX, and XX</a:t>
            </a:r>
            <a:endParaRPr lang="en-US" sz="20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057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Workflow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Overview with Steps / Flow Chart</a:t>
            </a:r>
          </a:p>
          <a:p>
            <a:pPr marL="342900" indent="-342900" algn="ctr">
              <a:buAutoNum type="arabicPeriod"/>
            </a:pPr>
            <a:r>
              <a:rPr lang="en-US" sz="1800" b="1" dirty="0">
                <a:latin typeface="+mn-lt"/>
                <a:cs typeface="Arial" panose="020B0604020202020204" pitchFamily="34" charset="0"/>
              </a:rPr>
              <a:t>Examined AI Data (Data completeness too?)</a:t>
            </a:r>
          </a:p>
          <a:p>
            <a:pPr marL="342900" indent="-342900" algn="ctr">
              <a:buAutoNum type="arabicPeriod"/>
            </a:pPr>
            <a:r>
              <a:rPr lang="en-US" sz="1800" b="1" dirty="0">
                <a:latin typeface="+mn-lt"/>
                <a:cs typeface="Arial" panose="020B0604020202020204" pitchFamily="34" charset="0"/>
              </a:rPr>
              <a:t>Production heat map</a:t>
            </a:r>
          </a:p>
          <a:p>
            <a:pPr algn="ctr"/>
            <a:r>
              <a:rPr lang="en-US" sz="1800" b="1" dirty="0">
                <a:latin typeface="+mn-lt"/>
                <a:cs typeface="Arial" panose="020B0604020202020204" pitchFamily="34" charset="0"/>
              </a:rPr>
              <a:t>3. Synthesized Well log data </a:t>
            </a:r>
          </a:p>
          <a:p>
            <a:pPr algn="ctr"/>
            <a:r>
              <a:rPr lang="en-US" sz="1800" b="1" dirty="0">
                <a:latin typeface="+mn-lt"/>
                <a:cs typeface="Arial" panose="020B0604020202020204" pitchFamily="34" charset="0"/>
              </a:rPr>
              <a:t>4. Combined well log data with production ( Combine with 3)</a:t>
            </a:r>
          </a:p>
          <a:p>
            <a:pPr algn="ctr"/>
            <a:r>
              <a:rPr lang="en-US" sz="1800" b="1" dirty="0">
                <a:latin typeface="+mn-lt"/>
                <a:cs typeface="Arial" panose="020B0604020202020204" pitchFamily="34" charset="0"/>
              </a:rPr>
              <a:t>5. Bivariate distribution with features (Mention data completeness?)</a:t>
            </a:r>
          </a:p>
          <a:p>
            <a:pPr algn="ctr"/>
            <a:r>
              <a:rPr lang="en-US" sz="1800" b="1" dirty="0">
                <a:latin typeface="+mn-lt"/>
                <a:cs typeface="Arial" panose="020B0604020202020204" pitchFamily="34" charset="0"/>
              </a:rPr>
              <a:t>6. Selected features with strongest correlation to production (removed redundancies)</a:t>
            </a:r>
          </a:p>
          <a:p>
            <a:pPr algn="ctr"/>
            <a:r>
              <a:rPr lang="en-US" sz="1800" b="1" dirty="0">
                <a:latin typeface="+mn-lt"/>
                <a:cs typeface="Arial" panose="020B0604020202020204" pitchFamily="34" charset="0"/>
              </a:rPr>
              <a:t>7. Created model</a:t>
            </a: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687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Examining AI Data</a:t>
            </a: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691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Oil Production Heat Map</a:t>
            </a: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86AC2D89-259C-413A-B452-34E7C841E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51" y="1196482"/>
            <a:ext cx="3890279" cy="2474823"/>
          </a:xfrm>
          <a:prstGeom prst="rect">
            <a:avLst/>
          </a:prstGeom>
        </p:spPr>
      </p:pic>
      <p:pic>
        <p:nvPicPr>
          <p:cNvPr id="5" name="Picture 4" descr="A picture containing text, traffic light, screenshot, vector graphics&#10;&#10;Description automatically generated">
            <a:extLst>
              <a:ext uri="{FF2B5EF4-FFF2-40B4-BE49-F238E27FC236}">
                <a16:creationId xmlns:a16="http://schemas.microsoft.com/office/drawing/2014/main" id="{472B4B9E-A0BB-46F6-9E1F-70A7539C7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52" y="4136534"/>
            <a:ext cx="3654303" cy="248994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EE0C604-1C50-472A-8323-128D86FD2684}"/>
              </a:ext>
            </a:extLst>
          </p:cNvPr>
          <p:cNvGrpSpPr/>
          <p:nvPr/>
        </p:nvGrpSpPr>
        <p:grpSpPr>
          <a:xfrm>
            <a:off x="506026" y="3718279"/>
            <a:ext cx="1617742" cy="338554"/>
            <a:chOff x="506026" y="3718279"/>
            <a:chExt cx="1617742" cy="33855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0C7E1D8-6F4B-472F-ABF4-4756A9555099}"/>
                </a:ext>
              </a:extLst>
            </p:cNvPr>
            <p:cNvSpPr/>
            <p:nvPr/>
          </p:nvSpPr>
          <p:spPr>
            <a:xfrm>
              <a:off x="506026" y="3765255"/>
              <a:ext cx="254513" cy="24460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B66CC7D-C8D9-4037-B5B1-B65C9F38C379}"/>
                </a:ext>
              </a:extLst>
            </p:cNvPr>
            <p:cNvSpPr txBox="1"/>
            <p:nvPr/>
          </p:nvSpPr>
          <p:spPr>
            <a:xfrm>
              <a:off x="760539" y="3718279"/>
              <a:ext cx="13632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= Upper Zone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605B187-9DAE-433E-B80F-5FD1F3DF4AF7}"/>
              </a:ext>
            </a:extLst>
          </p:cNvPr>
          <p:cNvGrpSpPr/>
          <p:nvPr/>
        </p:nvGrpSpPr>
        <p:grpSpPr>
          <a:xfrm>
            <a:off x="2329346" y="3718279"/>
            <a:ext cx="1598640" cy="338554"/>
            <a:chOff x="2329346" y="3718279"/>
            <a:chExt cx="1598640" cy="33855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7483198-5014-4F8C-92B3-C671DECEDF8B}"/>
                </a:ext>
              </a:extLst>
            </p:cNvPr>
            <p:cNvSpPr/>
            <p:nvPr/>
          </p:nvSpPr>
          <p:spPr>
            <a:xfrm>
              <a:off x="2329346" y="3765254"/>
              <a:ext cx="254513" cy="24460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2555567-6CDD-4D1B-A83E-2069BDA88269}"/>
                </a:ext>
              </a:extLst>
            </p:cNvPr>
            <p:cNvSpPr txBox="1"/>
            <p:nvPr/>
          </p:nvSpPr>
          <p:spPr>
            <a:xfrm>
              <a:off x="2564757" y="3718279"/>
              <a:ext cx="13632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= Lower Zone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F3F94A3-E4EC-4649-BFF7-1CEF3710387F}"/>
              </a:ext>
            </a:extLst>
          </p:cNvPr>
          <p:cNvSpPr txBox="1"/>
          <p:nvPr/>
        </p:nvSpPr>
        <p:spPr>
          <a:xfrm>
            <a:off x="4368975" y="1606931"/>
            <a:ext cx="43007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Lower Zone generally has much greater production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True for monthly and total production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Bottom right area has more production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True for monthly and total production</a:t>
            </a:r>
          </a:p>
          <a:p>
            <a:pPr lvl="1"/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Bottom right area appears to be more used</a:t>
            </a:r>
          </a:p>
        </p:txBody>
      </p:sp>
    </p:spTree>
    <p:extLst>
      <p:ext uri="{BB962C8B-B14F-4D97-AF65-F5344CB8AC3E}">
        <p14:creationId xmlns:p14="http://schemas.microsoft.com/office/powerpoint/2010/main" val="2101660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Synthesizing Well Log Data</a:t>
            </a: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B82B6A-FC46-420C-A0F3-9F4BD6C55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28" y="1196482"/>
            <a:ext cx="7084476" cy="18337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527846-2D46-4886-9C16-11138DA75D10}"/>
              </a:ext>
            </a:extLst>
          </p:cNvPr>
          <p:cNvSpPr txBox="1"/>
          <p:nvPr/>
        </p:nvSpPr>
        <p:spPr>
          <a:xfrm>
            <a:off x="636614" y="2960791"/>
            <a:ext cx="7870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Permeability and Porosity are largely missing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DTS and DENC have lots of data missing as well</a:t>
            </a:r>
          </a:p>
        </p:txBody>
      </p:sp>
      <p:pic>
        <p:nvPicPr>
          <p:cNvPr id="6" name="Picture 5" descr="A picture containing calendar&#10;&#10;Description automatically generated">
            <a:extLst>
              <a:ext uri="{FF2B5EF4-FFF2-40B4-BE49-F238E27FC236}">
                <a16:creationId xmlns:a16="http://schemas.microsoft.com/office/drawing/2014/main" id="{483A708E-53AD-4287-92A1-FC47F16789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115" y="4061294"/>
            <a:ext cx="8716441" cy="14527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E8851A-8460-4359-9D36-C3F65EDA778D}"/>
              </a:ext>
            </a:extLst>
          </p:cNvPr>
          <p:cNvSpPr txBox="1"/>
          <p:nvPr/>
        </p:nvSpPr>
        <p:spPr>
          <a:xfrm>
            <a:off x="636614" y="5533698"/>
            <a:ext cx="7870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Data table made with mean values for all 50 wells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Production and location data were added to well logs</a:t>
            </a:r>
          </a:p>
        </p:txBody>
      </p:sp>
    </p:spTree>
    <p:extLst>
      <p:ext uri="{BB962C8B-B14F-4D97-AF65-F5344CB8AC3E}">
        <p14:creationId xmlns:p14="http://schemas.microsoft.com/office/powerpoint/2010/main" val="3570919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926754"/>
            <a:ext cx="8043169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Bivariate Distribution of Features</a:t>
            </a: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7351D24B-B82B-4396-8E09-4720353FE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85" y="1603862"/>
            <a:ext cx="5452041" cy="45405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446857-0F23-41AE-8ECB-F996F22C27B6}"/>
              </a:ext>
            </a:extLst>
          </p:cNvPr>
          <p:cNvSpPr txBox="1"/>
          <p:nvPr/>
        </p:nvSpPr>
        <p:spPr>
          <a:xfrm>
            <a:off x="5702710" y="1603862"/>
            <a:ext cx="32493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Looked for features with high correlation to production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Features with lots of NaN values were ignored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Porosity, Permeability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Some features were redundant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RHOB and DENC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780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Developing Model </a:t>
            </a: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45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Results and Discussions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Present your 3 infill well locations (location map) and predicted 2 year production for your wells. 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Use table / map / distributions to communicate the model predictions, modeling tuning etc.</a:t>
            </a:r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120476"/>
      </p:ext>
    </p:extLst>
  </p:cSld>
  <p:clrMapOvr>
    <a:masterClrMapping/>
  </p:clrMapOvr>
</p:sld>
</file>

<file path=ppt/theme/theme1.xml><?xml version="1.0" encoding="utf-8"?>
<a:theme xmlns:a="http://schemas.openxmlformats.org/drawingml/2006/main" name="PGE PPT Presentation">
  <a:themeElements>
    <a:clrScheme name="Custom 5">
      <a:dk1>
        <a:srgbClr val="000000"/>
      </a:dk1>
      <a:lt1>
        <a:srgbClr val="FFFFFF"/>
      </a:lt1>
      <a:dk2>
        <a:srgbClr val="3A3E40"/>
      </a:dk2>
      <a:lt2>
        <a:srgbClr val="595A5B"/>
      </a:lt2>
      <a:accent1>
        <a:srgbClr val="F2A900"/>
      </a:accent1>
      <a:accent2>
        <a:srgbClr val="BF5700"/>
      </a:accent2>
      <a:accent3>
        <a:srgbClr val="005E86"/>
      </a:accent3>
      <a:accent4>
        <a:srgbClr val="43695B"/>
      </a:accent4>
      <a:accent5>
        <a:srgbClr val="333F48"/>
      </a:accent5>
      <a:accent6>
        <a:srgbClr val="C1B688"/>
      </a:accent6>
      <a:hlink>
        <a:srgbClr val="003E5C"/>
      </a:hlink>
      <a:folHlink>
        <a:srgbClr val="787A7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PGE PPT Presentation</Template>
  <TotalTime>8271</TotalTime>
  <Words>463</Words>
  <Application>Microsoft Office PowerPoint</Application>
  <PresentationFormat>On-screen Show (4:3)</PresentationFormat>
  <Paragraphs>96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Lucida Grande</vt:lpstr>
      <vt:lpstr>PGE PPT Presentation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 and Can Take Two or More Lines</dc:title>
  <dc:creator>Microsoft Office User</dc:creator>
  <cp:lastModifiedBy>Benjamin Stormer</cp:lastModifiedBy>
  <cp:revision>49</cp:revision>
  <dcterms:created xsi:type="dcterms:W3CDTF">2017-10-04T14:25:29Z</dcterms:created>
  <dcterms:modified xsi:type="dcterms:W3CDTF">2022-03-27T16:44:15Z</dcterms:modified>
</cp:coreProperties>
</file>