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5"/>
  </p:notesMasterIdLst>
  <p:sldIdLst>
    <p:sldId id="263" r:id="rId3"/>
    <p:sldId id="264" r:id="rId4"/>
    <p:sldId id="265" r:id="rId5"/>
    <p:sldId id="273" r:id="rId6"/>
    <p:sldId id="274" r:id="rId7"/>
    <p:sldId id="275" r:id="rId8"/>
    <p:sldId id="269" r:id="rId9"/>
    <p:sldId id="270" r:id="rId10"/>
    <p:sldId id="271" r:id="rId11"/>
    <p:sldId id="272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of heat maps, add green map with AI depletion regions. Also show correlation and production wells, last one of 3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Developing Model 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your 3 infill well locations (location map) and predicted 2 year production for your wells. 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learned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develop a strategy for managing a large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synthesize large batches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How to stay focused for long stretches of time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We enjoyed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Learning from the different mentors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complexity of the problem (partially due to lack of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strong focus on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Next year could be improved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 slightly longer timeframe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Allowing groups of up to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48096"/>
            <a:ext cx="80431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The Problem: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Determine the optimum drilling spot for 3 new wells to maximize production over the next two years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Analyzed AI data to see reservoir depletion trends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Performed correlation analysis between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Created a model using interpolation and linear regression to predict the optimum new well locations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What did we learn?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lower zone generally has higher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Some features (…) have a seemingly greater impact on production than others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Recommendation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Drilling the 3 new wells in the lower zone at XX, XX, and XX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Examined AI Data (Data completeness too?)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Production heat map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3. Synthesized Well log data 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4. Combined well log data with production ( Combine with 3)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5. Bivariate distribution with features (Mention data completeness?)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6. Selected features with strongest correlation to production (removed redundancies)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7. Created model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Impedance values for lower and upper interval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A9A7C-A4AB-4953-91B4-E188491AF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0" t="34779" r="43186" b="18968"/>
          <a:stretch/>
        </p:blipFill>
        <p:spPr>
          <a:xfrm>
            <a:off x="562026" y="1541374"/>
            <a:ext cx="3914302" cy="2471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B2D3B-DAAF-4890-AA1F-42A658B96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6" t="34873" r="46055" b="19134"/>
          <a:stretch/>
        </p:blipFill>
        <p:spPr>
          <a:xfrm>
            <a:off x="4626210" y="1541374"/>
            <a:ext cx="3812333" cy="2471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A2A23-FA33-4BAD-9C28-3B25C0636C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90" t="34779" r="46549" b="18968"/>
          <a:stretch/>
        </p:blipFill>
        <p:spPr>
          <a:xfrm>
            <a:off x="562026" y="4177360"/>
            <a:ext cx="3914301" cy="2477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240283-1C75-42AB-ACFA-6565436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05" t="34149" r="45399" b="20541"/>
          <a:stretch/>
        </p:blipFill>
        <p:spPr>
          <a:xfrm>
            <a:off x="4674537" y="4166507"/>
            <a:ext cx="3983629" cy="2488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531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720421"/>
            <a:ext cx="8043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Comparing Impedance difference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782AD-EEC8-4ED6-8F33-7094E8012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34778" r="41947" b="19126"/>
          <a:stretch/>
        </p:blipFill>
        <p:spPr>
          <a:xfrm>
            <a:off x="417015" y="1298777"/>
            <a:ext cx="4639802" cy="2658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4AF92-ED22-4F5C-8041-DEA405E43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9" t="35566" r="40442" b="20854"/>
          <a:stretch/>
        </p:blipFill>
        <p:spPr>
          <a:xfrm>
            <a:off x="3981281" y="4009621"/>
            <a:ext cx="5025154" cy="2658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C18658-7DF7-4738-A822-B8DAFE8978D0}"/>
              </a:ext>
            </a:extLst>
          </p:cNvPr>
          <p:cNvSpPr txBox="1"/>
          <p:nvPr/>
        </p:nvSpPr>
        <p:spPr>
          <a:xfrm>
            <a:off x="5356927" y="1577947"/>
            <a:ext cx="3370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map shows high impedance difference between 2012 and 2021 in the lower interval</a:t>
            </a:r>
          </a:p>
        </p:txBody>
      </p:sp>
    </p:spTree>
    <p:extLst>
      <p:ext uri="{BB962C8B-B14F-4D97-AF65-F5344CB8AC3E}">
        <p14:creationId xmlns:p14="http://schemas.microsoft.com/office/powerpoint/2010/main" val="41809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Potentially depleted wells in the Lower interval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01483-5111-4124-8F69-BCD50D1AF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30688" r="48053" b="27538"/>
          <a:stretch/>
        </p:blipFill>
        <p:spPr>
          <a:xfrm>
            <a:off x="-187962" y="1572768"/>
            <a:ext cx="5211126" cy="3499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F2881-093B-4822-A21F-E23910102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7" t="29901" r="49026" b="30924"/>
          <a:stretch/>
        </p:blipFill>
        <p:spPr>
          <a:xfrm>
            <a:off x="4264711" y="3096768"/>
            <a:ext cx="4787318" cy="32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796968"/>
            <a:ext cx="8043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Oil Production Heat Map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6AC2D89-259C-413A-B452-34E7C841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1" y="1196482"/>
            <a:ext cx="3890279" cy="2474823"/>
          </a:xfrm>
          <a:prstGeom prst="rect">
            <a:avLst/>
          </a:prstGeom>
        </p:spPr>
      </p:pic>
      <p:pic>
        <p:nvPicPr>
          <p:cNvPr id="5" name="Picture 4" descr="A picture containing text, traffic light, screenshot, vector graphics&#10;&#10;Description automatically generated">
            <a:extLst>
              <a:ext uri="{FF2B5EF4-FFF2-40B4-BE49-F238E27FC236}">
                <a16:creationId xmlns:a16="http://schemas.microsoft.com/office/drawing/2014/main" id="{472B4B9E-A0BB-46F6-9E1F-70A7539C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2" y="4136534"/>
            <a:ext cx="3654303" cy="24899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E0C604-1C50-472A-8323-128D86FD2684}"/>
              </a:ext>
            </a:extLst>
          </p:cNvPr>
          <p:cNvGrpSpPr/>
          <p:nvPr/>
        </p:nvGrpSpPr>
        <p:grpSpPr>
          <a:xfrm>
            <a:off x="506026" y="3718279"/>
            <a:ext cx="1617742" cy="338554"/>
            <a:chOff x="506026" y="3718279"/>
            <a:chExt cx="1617742" cy="3385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C7E1D8-6F4B-472F-ABF4-4756A9555099}"/>
                </a:ext>
              </a:extLst>
            </p:cNvPr>
            <p:cNvSpPr/>
            <p:nvPr/>
          </p:nvSpPr>
          <p:spPr>
            <a:xfrm>
              <a:off x="506026" y="3765255"/>
              <a:ext cx="254513" cy="24460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66CC7D-C8D9-4037-B5B1-B65C9F38C379}"/>
                </a:ext>
              </a:extLst>
            </p:cNvPr>
            <p:cNvSpPr txBox="1"/>
            <p:nvPr/>
          </p:nvSpPr>
          <p:spPr>
            <a:xfrm>
              <a:off x="760539" y="3718279"/>
              <a:ext cx="1363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 Upper Zone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05B187-9DAE-433E-B80F-5FD1F3DF4AF7}"/>
              </a:ext>
            </a:extLst>
          </p:cNvPr>
          <p:cNvGrpSpPr/>
          <p:nvPr/>
        </p:nvGrpSpPr>
        <p:grpSpPr>
          <a:xfrm>
            <a:off x="2329346" y="3718279"/>
            <a:ext cx="1598640" cy="338554"/>
            <a:chOff x="2329346" y="3718279"/>
            <a:chExt cx="1598640" cy="33855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483198-5014-4F8C-92B3-C671DECEDF8B}"/>
                </a:ext>
              </a:extLst>
            </p:cNvPr>
            <p:cNvSpPr/>
            <p:nvPr/>
          </p:nvSpPr>
          <p:spPr>
            <a:xfrm>
              <a:off x="2329346" y="3765254"/>
              <a:ext cx="254513" cy="2446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555567-6CDD-4D1B-A83E-2069BDA88269}"/>
                </a:ext>
              </a:extLst>
            </p:cNvPr>
            <p:cNvSpPr txBox="1"/>
            <p:nvPr/>
          </p:nvSpPr>
          <p:spPr>
            <a:xfrm>
              <a:off x="2564757" y="3718279"/>
              <a:ext cx="13632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 Lower Zone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3F94A3-E4EC-4649-BFF7-1CEF3710387F}"/>
              </a:ext>
            </a:extLst>
          </p:cNvPr>
          <p:cNvSpPr txBox="1"/>
          <p:nvPr/>
        </p:nvSpPr>
        <p:spPr>
          <a:xfrm>
            <a:off x="4368975" y="1606931"/>
            <a:ext cx="4300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 Zone generally has much greater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True for monthly and total production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right area has more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True for monthly and total production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right area appears to be more used</a:t>
            </a:r>
          </a:p>
        </p:txBody>
      </p:sp>
    </p:spTree>
    <p:extLst>
      <p:ext uri="{BB962C8B-B14F-4D97-AF65-F5344CB8AC3E}">
        <p14:creationId xmlns:p14="http://schemas.microsoft.com/office/powerpoint/2010/main" val="210166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Synthesizing Well Log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82B6A-FC46-420C-A0F3-9F4BD6C5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8" y="1196482"/>
            <a:ext cx="7084476" cy="1833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527846-2D46-4886-9C16-11138DA75D10}"/>
              </a:ext>
            </a:extLst>
          </p:cNvPr>
          <p:cNvSpPr txBox="1"/>
          <p:nvPr/>
        </p:nvSpPr>
        <p:spPr>
          <a:xfrm>
            <a:off x="636614" y="2960791"/>
            <a:ext cx="787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Permeability and Porosity are largely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DTS and DENC have lots of data missing as well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83A708E-53AD-4287-92A1-FC47F1678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5" y="4061294"/>
            <a:ext cx="8716441" cy="1452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8851A-8460-4359-9D36-C3F65EDA778D}"/>
              </a:ext>
            </a:extLst>
          </p:cNvPr>
          <p:cNvSpPr txBox="1"/>
          <p:nvPr/>
        </p:nvSpPr>
        <p:spPr>
          <a:xfrm>
            <a:off x="636614" y="5533698"/>
            <a:ext cx="787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table made with mean values for all 50 wells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Production and location data were added to well logs</a:t>
            </a:r>
          </a:p>
        </p:txBody>
      </p:sp>
    </p:spTree>
    <p:extLst>
      <p:ext uri="{BB962C8B-B14F-4D97-AF65-F5344CB8AC3E}">
        <p14:creationId xmlns:p14="http://schemas.microsoft.com/office/powerpoint/2010/main" val="357091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926754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Bivariate Distribution of Features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351D24B-B82B-4396-8E09-4720353F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5" y="1603862"/>
            <a:ext cx="5452041" cy="4540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46857-0F23-41AE-8ECB-F996F22C27B6}"/>
              </a:ext>
            </a:extLst>
          </p:cNvPr>
          <p:cNvSpPr txBox="1"/>
          <p:nvPr/>
        </p:nvSpPr>
        <p:spPr>
          <a:xfrm>
            <a:off x="5702710" y="1603862"/>
            <a:ext cx="3249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Looked for features with high correlation to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Features with lots of NaN values were ignored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Porosity, Permeability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features were redundant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RHOB and DENC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80624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8279</TotalTime>
  <Words>491</Words>
  <Application>Microsoft Office PowerPoint</Application>
  <PresentationFormat>On-screen Show (4:3)</PresentationFormat>
  <Paragraphs>99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50</cp:revision>
  <dcterms:created xsi:type="dcterms:W3CDTF">2017-10-04T14:25:29Z</dcterms:created>
  <dcterms:modified xsi:type="dcterms:W3CDTF">2022-03-27T16:54:19Z</dcterms:modified>
</cp:coreProperties>
</file>