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8_A14B293A.xml" ContentType="application/vnd.ms-powerpoint.comments+xml"/>
  <Override PartName="/ppt/notesSlides/notesSlide1.xml" ContentType="application/vnd.openxmlformats-officedocument.presentationml.notesSlide+xml"/>
  <Override PartName="/ppt/comments/modernComment_109_E195BDE9.xml" ContentType="application/vnd.ms-powerpoint.comments+xml"/>
  <Override PartName="/ppt/comments/modernComment_112_A6E2573C.xml" ContentType="application/vnd.ms-powerpoint.comments+xml"/>
  <Override PartName="/ppt/comments/modernComment_10C_7D1EA33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8" r:id="rId5"/>
  </p:sldMasterIdLst>
  <p:notesMasterIdLst>
    <p:notesMasterId r:id="rId16"/>
  </p:notesMasterIdLst>
  <p:sldIdLst>
    <p:sldId id="263" r:id="rId6"/>
    <p:sldId id="264" r:id="rId7"/>
    <p:sldId id="265" r:id="rId8"/>
    <p:sldId id="269" r:id="rId9"/>
    <p:sldId id="270" r:id="rId10"/>
    <p:sldId id="272" r:id="rId11"/>
    <p:sldId id="271" r:id="rId12"/>
    <p:sldId id="273" r:id="rId13"/>
    <p:sldId id="274" r:id="rId14"/>
    <p:sldId id="268"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4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4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4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4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158C17-C79B-0D9A-D617-C5BE29C549F7}" name="Di Mauro, Leonardo" initials="LD" userId="S::ld26744@my.utexas.edu::477df4c3-7682-4e7b-83a8-a268bbfcfaee" providerId="AD"/>
  <p188:author id="{B24D945D-3798-67EF-EE3E-817B8F3F3112}" name="Guest User" initials="GU" userId="S::urn:spo:anon#da30042d124c335be0268198bbb8b501e50dafdb011498e7a14f9e2b352d937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31F"/>
    <a:srgbClr val="BF5700"/>
    <a:srgbClr val="B04304"/>
    <a:srgbClr val="BF57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8BB2F-B624-4E23-B653-A99BFB94E77A}" v="1684" dt="2024-01-21T17:53:40.881"/>
    <p1510:client id="{697EF7E3-C918-4B28-AFD9-1E9EE8C1ACEB}" v="135" vWet="136" dt="2024-01-21T17:17:48.626"/>
    <p1510:client id="{7BDF0BC4-9A7B-A137-1CFE-333B24E256EC}" v="481" dt="2024-01-21T17:01:10.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643"/>
  </p:normalViewPr>
  <p:slideViewPr>
    <p:cSldViewPr snapToGrid="0" snapToObjects="1">
      <p:cViewPr>
        <p:scale>
          <a:sx n="100" d="100"/>
          <a:sy n="100" d="100"/>
        </p:scale>
        <p:origin x="946" y="-6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comments/modernComment_108_A14B293A.xml><?xml version="1.0" encoding="utf-8"?>
<p188:cmLst xmlns:a="http://schemas.openxmlformats.org/drawingml/2006/main" xmlns:r="http://schemas.openxmlformats.org/officeDocument/2006/relationships" xmlns:p188="http://schemas.microsoft.com/office/powerpoint/2018/8/main">
  <p188:cm id="{38D43D30-69A2-4D99-9F6D-8FE2D74F915C}" authorId="{B24D945D-3798-67EF-EE3E-817B8F3F3112}" created="2024-01-21T16:57:09.729">
    <ac:txMkLst xmlns:ac="http://schemas.microsoft.com/office/drawing/2013/main/command">
      <pc:docMk xmlns:pc="http://schemas.microsoft.com/office/powerpoint/2013/main/command"/>
      <pc:sldMk xmlns:pc="http://schemas.microsoft.com/office/powerpoint/2013/main/command" cId="2706057530" sldId="264"/>
      <ac:spMk id="9" creationId="{C3CAC856-1BBB-45BD-8E9F-47D8B49C9EFA}"/>
      <ac:txMk cp="17">
        <ac:context len="710" hash="2520709852"/>
      </ac:txMk>
    </ac:txMkLst>
    <p188:pos x="5763985" y="2881992"/>
    <p188:txBody>
      <a:bodyPr/>
      <a:lstStyle/>
      <a:p>
        <a:r>
          <a:rPr lang="en-US"/>
          <a:t>Executive Summary​
​
What is the problem?​
Our goal was to provide an estimate of the Pump Difference for 15 wells​
2. What did your team do to address the problem?​
To do this we created a ​
3. What did your team learn?​
4. What does your team recommend going forward?</a:t>
        </a:r>
      </a:p>
    </p188:txBody>
  </p188:cm>
</p188:cmLst>
</file>

<file path=ppt/comments/modernComment_109_E195BDE9.xml><?xml version="1.0" encoding="utf-8"?>
<p188:cmLst xmlns:a="http://schemas.openxmlformats.org/drawingml/2006/main" xmlns:r="http://schemas.openxmlformats.org/officeDocument/2006/relationships" xmlns:p188="http://schemas.microsoft.com/office/powerpoint/2018/8/main">
  <p188:cm id="{A393BEF6-07CE-4507-84BA-8C3C7714E8AA}" authorId="{32158C17-C79B-0D9A-D617-C5BE29C549F7}" created="2024-01-21T17:12:49.175">
    <pc:sldMkLst xmlns:pc="http://schemas.microsoft.com/office/powerpoint/2013/main/command">
      <pc:docMk/>
      <pc:sldMk cId="3784687081" sldId="265"/>
    </pc:sldMkLst>
    <p188:txBody>
      <a:bodyPr/>
      <a:lstStyle/>
      <a:p>
        <a:r>
          <a:rPr lang="en-US"/>
          <a:t>Workflow (Multiple Slides)
Showcase Interesting and Innovative Aspects of Your Workflow.
State and Defend Modeling Decisions
Discuss Critical Results and Learnings for Workflow Steps
Captions for all Figures
Concise Text on Slides to Explain the Main Points
</a:t>
        </a:r>
      </a:p>
    </p188:txBody>
  </p188:cm>
</p188:cmLst>
</file>

<file path=ppt/comments/modernComment_10C_7D1EA334.xml><?xml version="1.0" encoding="utf-8"?>
<p188:cmLst xmlns:a="http://schemas.openxmlformats.org/drawingml/2006/main" xmlns:r="http://schemas.openxmlformats.org/officeDocument/2006/relationships" xmlns:p188="http://schemas.microsoft.com/office/powerpoint/2018/8/main">
  <p188:cm id="{D9ABD83A-7575-4BAC-9010-A4518F7F1597}" authorId="{32158C17-C79B-0D9A-D617-C5BE29C549F7}" created="2024-01-21T17:16:03.042">
    <ac:deMkLst xmlns:ac="http://schemas.microsoft.com/office/drawing/2013/main/command">
      <pc:docMk xmlns:pc="http://schemas.microsoft.com/office/powerpoint/2013/main/command"/>
      <pc:sldMk xmlns:pc="http://schemas.microsoft.com/office/powerpoint/2013/main/command" cId="2099159860" sldId="268"/>
      <ac:spMk id="9" creationId="{C3CAC856-1BBB-45BD-8E9F-47D8B49C9EFA}"/>
    </ac:deMkLst>
    <p188:txBody>
      <a:bodyPr/>
      <a:lstStyle/>
      <a:p>
        <a:r>
          <a:rPr lang="en-US"/>
          <a:t>Feedback
What did your team learn?
What did your team like?
What could we do to improve next year?
</a:t>
        </a:r>
      </a:p>
    </p188:txBody>
  </p188:cm>
</p188:cmLst>
</file>

<file path=ppt/comments/modernComment_112_A6E2573C.xml><?xml version="1.0" encoding="utf-8"?>
<p188:cmLst xmlns:a="http://schemas.openxmlformats.org/drawingml/2006/main" xmlns:r="http://schemas.openxmlformats.org/officeDocument/2006/relationships" xmlns:p188="http://schemas.microsoft.com/office/powerpoint/2018/8/main">
  <p188:cm id="{8594A540-3FBA-4B4E-8108-AE58F8B12AB0}" authorId="{32158C17-C79B-0D9A-D617-C5BE29C549F7}" created="2024-01-21T17:09:52.503">
    <pc:sldMkLst xmlns:pc="http://schemas.microsoft.com/office/powerpoint/2013/main/command">
      <pc:docMk/>
      <pc:sldMk cId="2799851324" sldId="274"/>
    </pc:sldMkLst>
    <p188:txBody>
      <a:bodyPr/>
      <a:lstStyle/>
      <a:p>
        <a:r>
          <a:rPr lang="en-US"/>
          <a:t>Results and Discussions
Present your predictions and uncertainty models for the average pump difference for the 15 withheld wells. 
Recall the withheld wells are listed in data/solution.csv
Use table, graphs to communicate the model predictions and uncertainty models, modeling tuning, feature engineering and importance, etc.</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5A2F7-1CB2-9A4A-A317-46954273A428}" type="datetimeFigureOut">
              <a:rPr lang="en-US" smtClean="0"/>
              <a:t>1/21/2024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CC7E6-B446-F548-8841-94B308AA320D}" type="slidenum">
              <a:rPr lang="en-US" smtClean="0"/>
              <a:t>‹#›</a:t>
            </a:fld>
            <a:endParaRPr lang="en-US"/>
          </a:p>
        </p:txBody>
      </p:sp>
    </p:spTree>
    <p:extLst>
      <p:ext uri="{BB962C8B-B14F-4D97-AF65-F5344CB8AC3E}">
        <p14:creationId xmlns:p14="http://schemas.microsoft.com/office/powerpoint/2010/main" val="576546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1CC7E6-B446-F548-8841-94B308AA320D}" type="slidenum">
              <a:rPr lang="en-US" smtClean="0"/>
              <a:t>3</a:t>
            </a:fld>
            <a:endParaRPr lang="en-US"/>
          </a:p>
        </p:txBody>
      </p:sp>
    </p:spTree>
    <p:extLst>
      <p:ext uri="{BB962C8B-B14F-4D97-AF65-F5344CB8AC3E}">
        <p14:creationId xmlns:p14="http://schemas.microsoft.com/office/powerpoint/2010/main" val="22146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894846" y="1769078"/>
            <a:ext cx="7437816" cy="2727060"/>
          </a:xfrm>
          <a:prstGeom prst="rect">
            <a:avLst/>
          </a:prstGeom>
        </p:spPr>
        <p:txBody>
          <a:bodyPr anchor="ctr">
            <a:normAutofit/>
          </a:bodyPr>
          <a:lstStyle>
            <a:lvl1pPr algn="l">
              <a:defRPr sz="4000" b="1" baseline="0">
                <a:solidFill>
                  <a:srgbClr val="BF5700"/>
                </a:solidFill>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1598884" y="4773623"/>
            <a:ext cx="6733778" cy="1655762"/>
          </a:xfrm>
          <a:prstGeom prst="rect">
            <a:avLst/>
          </a:prstGeom>
        </p:spPr>
        <p:txBody>
          <a:bodyPr>
            <a:normAutofit/>
          </a:bodyPr>
          <a:lstStyle>
            <a:lvl1pPr marL="0" indent="0" algn="r">
              <a:buNone/>
              <a:defRPr sz="1600" baseline="0">
                <a:solidFill>
                  <a:schemeClr val="bg2"/>
                </a:solidFill>
                <a:latin typeface="Arial"/>
                <a:cs typeface="Arial"/>
              </a:defRPr>
            </a:lvl1pPr>
          </a:lstStyle>
          <a:p>
            <a:r>
              <a:rPr lang="en-US"/>
              <a:t>Click to edit Master subtitle style</a:t>
            </a:r>
            <a:endParaRPr lang="en-US" dirty="0"/>
          </a:p>
        </p:txBody>
      </p:sp>
    </p:spTree>
    <p:extLst>
      <p:ext uri="{BB962C8B-B14F-4D97-AF65-F5344CB8AC3E}">
        <p14:creationId xmlns:p14="http://schemas.microsoft.com/office/powerpoint/2010/main" val="299156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1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al Title">
    <p:spTree>
      <p:nvGrpSpPr>
        <p:cNvPr id="1" name=""/>
        <p:cNvGrpSpPr/>
        <p:nvPr/>
      </p:nvGrpSpPr>
      <p:grpSpPr>
        <a:xfrm>
          <a:off x="0" y="0"/>
          <a:ext cx="0" cy="0"/>
          <a:chOff x="0" y="0"/>
          <a:chExt cx="0" cy="0"/>
        </a:xfrm>
      </p:grpSpPr>
      <p:sp>
        <p:nvSpPr>
          <p:cNvPr id="6" name="Title 1"/>
          <p:cNvSpPr>
            <a:spLocks noGrp="1"/>
          </p:cNvSpPr>
          <p:nvPr>
            <p:ph type="ctrTitle"/>
          </p:nvPr>
        </p:nvSpPr>
        <p:spPr>
          <a:xfrm>
            <a:off x="894846" y="1769078"/>
            <a:ext cx="7437816" cy="2727060"/>
          </a:xfrm>
          <a:prstGeom prst="rect">
            <a:avLst/>
          </a:prstGeom>
        </p:spPr>
        <p:txBody>
          <a:bodyPr anchor="ctr">
            <a:normAutofit/>
          </a:bodyPr>
          <a:lstStyle>
            <a:lvl1pPr algn="l">
              <a:defRPr sz="4000" b="1" baseline="0">
                <a:solidFill>
                  <a:srgbClr val="BF5700"/>
                </a:solidFill>
                <a:latin typeface="Arial"/>
                <a:cs typeface="Arial"/>
              </a:defRPr>
            </a:lvl1pPr>
          </a:lstStyle>
          <a:p>
            <a:r>
              <a:rPr lang="en-US"/>
              <a:t>Click to edit Master title style</a:t>
            </a:r>
            <a:endParaRPr lang="en-US" dirty="0"/>
          </a:p>
        </p:txBody>
      </p:sp>
      <p:sp>
        <p:nvSpPr>
          <p:cNvPr id="7" name="Subtitle 2"/>
          <p:cNvSpPr>
            <a:spLocks noGrp="1"/>
          </p:cNvSpPr>
          <p:nvPr>
            <p:ph type="subTitle" idx="1"/>
          </p:nvPr>
        </p:nvSpPr>
        <p:spPr>
          <a:xfrm>
            <a:off x="1598884" y="4773623"/>
            <a:ext cx="6733778" cy="1655762"/>
          </a:xfrm>
          <a:prstGeom prst="rect">
            <a:avLst/>
          </a:prstGeom>
        </p:spPr>
        <p:txBody>
          <a:bodyPr>
            <a:normAutofit/>
          </a:bodyPr>
          <a:lstStyle>
            <a:lvl1pPr marL="0" indent="0" algn="r">
              <a:buNone/>
              <a:defRPr sz="1600" baseline="0">
                <a:solidFill>
                  <a:schemeClr val="bg2"/>
                </a:solidFill>
                <a:latin typeface="Arial"/>
                <a:cs typeface="Arial"/>
              </a:defRPr>
            </a:lvl1pPr>
          </a:lstStyle>
          <a:p>
            <a:r>
              <a:rPr lang="en-US"/>
              <a:t>Click to edit Master subtitle style</a:t>
            </a:r>
            <a:endParaRPr lang="en-US" dirty="0"/>
          </a:p>
        </p:txBody>
      </p:sp>
    </p:spTree>
    <p:extLst>
      <p:ext uri="{BB962C8B-B14F-4D97-AF65-F5344CB8AC3E}">
        <p14:creationId xmlns:p14="http://schemas.microsoft.com/office/powerpoint/2010/main" val="173045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709033" y="1058239"/>
            <a:ext cx="7740650" cy="688975"/>
          </a:xfrm>
          <a:prstGeom prst="rect">
            <a:avLst/>
          </a:prstGeom>
        </p:spPr>
        <p:txBody>
          <a:bodyPr>
            <a:normAutofit/>
          </a:bodyPr>
          <a:lstStyle>
            <a:lvl1pPr algn="l">
              <a:defRPr sz="3600" b="1">
                <a:solidFill>
                  <a:srgbClr val="BF5700"/>
                </a:solidFill>
                <a:latin typeface="Arial"/>
                <a:cs typeface="Arial"/>
              </a:defRPr>
            </a:lvl1pPr>
          </a:lstStyle>
          <a:p>
            <a:r>
              <a:rPr lang="en-US"/>
              <a:t>Click to edit Master title style</a:t>
            </a:r>
            <a:endParaRPr lang="en-US" dirty="0"/>
          </a:p>
        </p:txBody>
      </p:sp>
      <p:sp>
        <p:nvSpPr>
          <p:cNvPr id="8" name="Content Placeholder 2"/>
          <p:cNvSpPr>
            <a:spLocks noGrp="1"/>
          </p:cNvSpPr>
          <p:nvPr>
            <p:ph idx="1"/>
          </p:nvPr>
        </p:nvSpPr>
        <p:spPr bwMode="auto">
          <a:xfrm>
            <a:off x="709033" y="1855886"/>
            <a:ext cx="7734300" cy="4589463"/>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2"/>
              </a:buClr>
              <a:defRPr sz="2400" baseline="0">
                <a:solidFill>
                  <a:schemeClr val="tx1">
                    <a:lumMod val="65000"/>
                    <a:lumOff val="35000"/>
                  </a:schemeClr>
                </a:solidFill>
                <a:latin typeface="Arial"/>
                <a:cs typeface="Arial"/>
              </a:defRPr>
            </a:lvl1pPr>
            <a:lvl2pPr marL="800100" indent="-342900">
              <a:buClr>
                <a:schemeClr val="bg2"/>
              </a:buClr>
              <a:buFont typeface="Lucida Grande"/>
              <a:buChar char="-"/>
              <a:defRPr sz="2200" baseline="0">
                <a:solidFill>
                  <a:schemeClr val="tx1">
                    <a:lumMod val="65000"/>
                    <a:lumOff val="35000"/>
                  </a:schemeClr>
                </a:solidFill>
                <a:latin typeface="Arial"/>
                <a:cs typeface="Arial"/>
              </a:defRPr>
            </a:lvl2pPr>
            <a:lvl3pPr marL="1257300" indent="-342900">
              <a:buClr>
                <a:schemeClr val="bg2"/>
              </a:buClr>
              <a:buFont typeface="Arial"/>
              <a:buChar char="•"/>
              <a:defRPr sz="2000" baseline="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058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10" name="Content Placeholder 1"/>
          <p:cNvSpPr>
            <a:spLocks noGrp="1"/>
          </p:cNvSpPr>
          <p:nvPr>
            <p:ph sz="half" idx="1"/>
          </p:nvPr>
        </p:nvSpPr>
        <p:spPr bwMode="auto">
          <a:xfrm>
            <a:off x="628650" y="1929440"/>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dirty="0"/>
              <a:t>Click to edit Master text styles</a:t>
            </a:r>
          </a:p>
          <a:p>
            <a:pPr lvl="1"/>
            <a:r>
              <a:rPr lang="en-US" dirty="0"/>
              <a:t>Second level</a:t>
            </a:r>
          </a:p>
          <a:p>
            <a:pPr lvl="2"/>
            <a:r>
              <a:rPr lang="en-US" dirty="0"/>
              <a:t>Third level</a:t>
            </a:r>
          </a:p>
        </p:txBody>
      </p:sp>
      <p:sp>
        <p:nvSpPr>
          <p:cNvPr id="13" name="Title 1"/>
          <p:cNvSpPr>
            <a:spLocks noGrp="1"/>
          </p:cNvSpPr>
          <p:nvPr>
            <p:ph type="title"/>
          </p:nvPr>
        </p:nvSpPr>
        <p:spPr>
          <a:xfrm>
            <a:off x="628650" y="1071686"/>
            <a:ext cx="7913397" cy="688975"/>
          </a:xfrm>
          <a:prstGeom prst="rect">
            <a:avLst/>
          </a:prstGeom>
        </p:spPr>
        <p:txBody>
          <a:bodyPr>
            <a:normAutofit/>
          </a:bodyPr>
          <a:lstStyle>
            <a:lvl1pPr algn="l">
              <a:defRPr sz="3600" b="1">
                <a:solidFill>
                  <a:srgbClr val="BF5700"/>
                </a:solidFill>
                <a:latin typeface="Arial"/>
                <a:cs typeface="Arial"/>
              </a:defRPr>
            </a:lvl1pPr>
          </a:lstStyle>
          <a:p>
            <a:r>
              <a:rPr lang="en-US" dirty="0"/>
              <a:t>Click to edit Master title style</a:t>
            </a:r>
          </a:p>
        </p:txBody>
      </p:sp>
      <p:sp>
        <p:nvSpPr>
          <p:cNvPr id="4" name="Content Placeholder 1"/>
          <p:cNvSpPr>
            <a:spLocks noGrp="1"/>
          </p:cNvSpPr>
          <p:nvPr>
            <p:ph sz="half" idx="10"/>
          </p:nvPr>
        </p:nvSpPr>
        <p:spPr bwMode="auto">
          <a:xfrm>
            <a:off x="4674897" y="1928888"/>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9972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Slide">
    <p:spTree>
      <p:nvGrpSpPr>
        <p:cNvPr id="1" name=""/>
        <p:cNvGrpSpPr/>
        <p:nvPr/>
      </p:nvGrpSpPr>
      <p:grpSpPr>
        <a:xfrm>
          <a:off x="0" y="0"/>
          <a:ext cx="0" cy="0"/>
          <a:chOff x="0" y="0"/>
          <a:chExt cx="0" cy="0"/>
        </a:xfrm>
      </p:grpSpPr>
      <p:sp>
        <p:nvSpPr>
          <p:cNvPr id="2" name="Rectangle 1"/>
          <p:cNvSpPr/>
          <p:nvPr/>
        </p:nvSpPr>
        <p:spPr>
          <a:xfrm>
            <a:off x="0" y="0"/>
            <a:ext cx="9144000" cy="6911975"/>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29385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3" name="Picture 4" descr="knockout_formal_Cockrell.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2552700"/>
            <a:ext cx="8143875" cy="296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6968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Content Placeholder 1"/>
          <p:cNvSpPr>
            <a:spLocks noGrp="1"/>
          </p:cNvSpPr>
          <p:nvPr>
            <p:ph sz="half" idx="1"/>
          </p:nvPr>
        </p:nvSpPr>
        <p:spPr bwMode="auto">
          <a:xfrm>
            <a:off x="628650" y="1929440"/>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dirty="0"/>
              <a:t>Click to edit Master text styles</a:t>
            </a:r>
          </a:p>
          <a:p>
            <a:pPr lvl="1"/>
            <a:r>
              <a:rPr lang="en-US" dirty="0"/>
              <a:t>Second level</a:t>
            </a:r>
          </a:p>
          <a:p>
            <a:pPr lvl="2"/>
            <a:r>
              <a:rPr lang="en-US" dirty="0"/>
              <a:t>Third level</a:t>
            </a:r>
          </a:p>
        </p:txBody>
      </p:sp>
      <p:sp>
        <p:nvSpPr>
          <p:cNvPr id="8" name="Title 1"/>
          <p:cNvSpPr>
            <a:spLocks noGrp="1"/>
          </p:cNvSpPr>
          <p:nvPr>
            <p:ph type="title"/>
          </p:nvPr>
        </p:nvSpPr>
        <p:spPr>
          <a:xfrm>
            <a:off x="628650" y="1071686"/>
            <a:ext cx="7913397" cy="688975"/>
          </a:xfrm>
          <a:prstGeom prst="rect">
            <a:avLst/>
          </a:prstGeom>
        </p:spPr>
        <p:txBody>
          <a:bodyPr>
            <a:normAutofit/>
          </a:bodyPr>
          <a:lstStyle>
            <a:lvl1pPr algn="l">
              <a:defRPr sz="3600" b="1">
                <a:solidFill>
                  <a:srgbClr val="BF5700"/>
                </a:solidFill>
                <a:latin typeface="Arial"/>
                <a:cs typeface="Arial"/>
              </a:defRPr>
            </a:lvl1pPr>
          </a:lstStyle>
          <a:p>
            <a:r>
              <a:rPr lang="en-US" dirty="0"/>
              <a:t>Click to edit Master title style</a:t>
            </a:r>
          </a:p>
        </p:txBody>
      </p:sp>
      <p:sp>
        <p:nvSpPr>
          <p:cNvPr id="9" name="Content Placeholder 1"/>
          <p:cNvSpPr>
            <a:spLocks noGrp="1"/>
          </p:cNvSpPr>
          <p:nvPr>
            <p:ph sz="half" idx="10"/>
          </p:nvPr>
        </p:nvSpPr>
        <p:spPr bwMode="auto">
          <a:xfrm>
            <a:off x="4674897" y="1928888"/>
            <a:ext cx="3867150" cy="4333875"/>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lumMod val="65000"/>
                    <a:lumOff val="35000"/>
                  </a:schemeClr>
                </a:solidFill>
                <a:latin typeface="Arial"/>
                <a:cs typeface="Arial"/>
              </a:defRPr>
            </a:lvl1pPr>
            <a:lvl2pPr>
              <a:defRPr sz="2200">
                <a:solidFill>
                  <a:schemeClr val="tx1">
                    <a:lumMod val="65000"/>
                    <a:lumOff val="35000"/>
                  </a:schemeClr>
                </a:solidFill>
                <a:latin typeface="Arial"/>
                <a:cs typeface="Arial"/>
              </a:defRPr>
            </a:lvl2pPr>
            <a:lvl3pPr>
              <a:defRPr sz="200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1517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709033" y="1058239"/>
            <a:ext cx="7740650" cy="688975"/>
          </a:xfrm>
          <a:prstGeom prst="rect">
            <a:avLst/>
          </a:prstGeom>
        </p:spPr>
        <p:txBody>
          <a:bodyPr>
            <a:normAutofit/>
          </a:bodyPr>
          <a:lstStyle>
            <a:lvl1pPr algn="l">
              <a:defRPr sz="3600" b="1">
                <a:solidFill>
                  <a:srgbClr val="BF5700"/>
                </a:solidFill>
                <a:latin typeface="Arial"/>
                <a:cs typeface="Arial"/>
              </a:defRPr>
            </a:lvl1pPr>
          </a:lstStyle>
          <a:p>
            <a:r>
              <a:rPr lang="en-US"/>
              <a:t>Click to edit Master title style</a:t>
            </a:r>
            <a:endParaRPr lang="en-US" dirty="0"/>
          </a:p>
        </p:txBody>
      </p:sp>
      <p:sp>
        <p:nvSpPr>
          <p:cNvPr id="8" name="Content Placeholder 2"/>
          <p:cNvSpPr>
            <a:spLocks noGrp="1"/>
          </p:cNvSpPr>
          <p:nvPr>
            <p:ph idx="1"/>
          </p:nvPr>
        </p:nvSpPr>
        <p:spPr bwMode="auto">
          <a:xfrm>
            <a:off x="709033" y="1855886"/>
            <a:ext cx="7734300" cy="4589463"/>
          </a:xfrm>
          <a:prstGeom prst="rect">
            <a:avLst/>
          </a:prstGeom>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Clr>
                <a:schemeClr val="bg2"/>
              </a:buClr>
              <a:defRPr sz="2400" baseline="0">
                <a:solidFill>
                  <a:schemeClr val="tx1">
                    <a:lumMod val="65000"/>
                    <a:lumOff val="35000"/>
                  </a:schemeClr>
                </a:solidFill>
                <a:latin typeface="Arial"/>
                <a:cs typeface="Arial"/>
              </a:defRPr>
            </a:lvl1pPr>
            <a:lvl2pPr marL="800100" indent="-342900">
              <a:buClr>
                <a:schemeClr val="bg2"/>
              </a:buClr>
              <a:buFont typeface="Lucida Grande"/>
              <a:buChar char="-"/>
              <a:defRPr sz="2200" baseline="0">
                <a:solidFill>
                  <a:schemeClr val="tx1">
                    <a:lumMod val="65000"/>
                    <a:lumOff val="35000"/>
                  </a:schemeClr>
                </a:solidFill>
                <a:latin typeface="Arial"/>
                <a:cs typeface="Arial"/>
              </a:defRPr>
            </a:lvl2pPr>
            <a:lvl3pPr marL="1257300" indent="-342900">
              <a:buClr>
                <a:schemeClr val="bg2"/>
              </a:buClr>
              <a:buFont typeface="Arial"/>
              <a:buChar char="•"/>
              <a:defRPr sz="2000" baseline="0">
                <a:solidFill>
                  <a:schemeClr val="tx1">
                    <a:lumMod val="65000"/>
                    <a:lumOff val="35000"/>
                  </a:schemeClr>
                </a:solidFill>
                <a:latin typeface="Arial"/>
                <a:cs typeface="Aria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506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00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49"/>
            <a:ext cx="9144000" cy="655225"/>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7258" y="83392"/>
            <a:ext cx="2514943" cy="502538"/>
          </a:xfrm>
          <a:prstGeom prst="rect">
            <a:avLst/>
          </a:prstGeom>
        </p:spPr>
      </p:pic>
      <p:sp>
        <p:nvSpPr>
          <p:cNvPr id="3" name="TextBox 2">
            <a:extLst>
              <a:ext uri="{FF2B5EF4-FFF2-40B4-BE49-F238E27FC236}">
                <a16:creationId xmlns:a16="http://schemas.microsoft.com/office/drawing/2014/main" id="{6647E0C5-B503-4AC3-9922-270730B29508}"/>
              </a:ext>
            </a:extLst>
          </p:cNvPr>
          <p:cNvSpPr txBox="1"/>
          <p:nvPr userDrawn="1"/>
        </p:nvSpPr>
        <p:spPr>
          <a:xfrm>
            <a:off x="3205467" y="57178"/>
            <a:ext cx="4760662" cy="523220"/>
          </a:xfrm>
          <a:prstGeom prst="rect">
            <a:avLst/>
          </a:prstGeom>
          <a:noFill/>
        </p:spPr>
        <p:txBody>
          <a:bodyPr wrap="none" rtlCol="0">
            <a:spAutoFit/>
          </a:bodyPr>
          <a:lstStyle/>
          <a:p>
            <a:r>
              <a:rPr lang="en-US" sz="2800" dirty="0">
                <a:solidFill>
                  <a:schemeClr val="bg1"/>
                </a:solidFill>
                <a:latin typeface="Arial" panose="020B0604020202020204" pitchFamily="34" charset="0"/>
                <a:cs typeface="Arial" panose="020B0604020202020204" pitchFamily="34" charset="0"/>
              </a:rPr>
              <a:t>Energy A.I</a:t>
            </a:r>
            <a:r>
              <a:rPr lang="en-US" sz="2800">
                <a:solidFill>
                  <a:schemeClr val="bg1"/>
                </a:solidFill>
                <a:latin typeface="Arial" panose="020B0604020202020204" pitchFamily="34" charset="0"/>
                <a:cs typeface="Arial" panose="020B0604020202020204" pitchFamily="34" charset="0"/>
              </a:rPr>
              <a:t>. 2024 Hackathon</a:t>
            </a:r>
            <a:endParaRPr lang="en-US" sz="2800" dirty="0">
              <a:solidFill>
                <a:schemeClr val="bg1"/>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6" r:id="rId5"/>
    <p:sldLayoutId id="2147483677" r:id="rId6"/>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753034"/>
          </a:xfrm>
          <a:prstGeom prst="rect">
            <a:avLst/>
          </a:prstGeom>
          <a:solidFill>
            <a:srgbClr val="B043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118" y="-92823"/>
            <a:ext cx="2067112" cy="929564"/>
          </a:xfrm>
          <a:prstGeom prst="rect">
            <a:avLst/>
          </a:prstGeom>
        </p:spPr>
      </p:pic>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C_7D1EA33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8_A14B293A.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9_E195BDE9.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microsoft.com/office/2018/10/relationships/comments" Target="../comments/modernComment_112_A6E2573C.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24940" y="1674673"/>
            <a:ext cx="9085812" cy="4431983"/>
          </a:xfrm>
          <a:prstGeom prst="rect">
            <a:avLst/>
          </a:prstGeom>
          <a:noFill/>
        </p:spPr>
        <p:txBody>
          <a:bodyPr wrap="square">
            <a:spAutoFit/>
          </a:bodyPr>
          <a:lstStyle/>
          <a:p>
            <a:pPr algn="ctr"/>
            <a:endParaRPr lang="en-US" sz="2000" b="1" i="0" u="none" strike="noStrike" baseline="0" dirty="0">
              <a:latin typeface="+mn-lt"/>
              <a:cs typeface="Arial" panose="020B0604020202020204" pitchFamily="34" charset="0"/>
            </a:endParaRPr>
          </a:p>
          <a:p>
            <a:pPr algn="ctr"/>
            <a:r>
              <a:rPr lang="en-US" sz="2000" b="1" dirty="0">
                <a:latin typeface="+mn-lt"/>
                <a:cs typeface="Arial" panose="020B0604020202020204" pitchFamily="34" charset="0"/>
              </a:rPr>
              <a:t>Hackathon Project Final Presentation</a:t>
            </a: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r>
              <a:rPr lang="en-US" sz="1800" b="1" dirty="0">
                <a:latin typeface="+mn-lt"/>
                <a:cs typeface="Arial" panose="020B0604020202020204" pitchFamily="34" charset="0"/>
              </a:rPr>
              <a:t>January 21</a:t>
            </a:r>
            <a:r>
              <a:rPr lang="en-US" sz="1800" b="1" baseline="30000" dirty="0">
                <a:latin typeface="+mn-lt"/>
                <a:cs typeface="Arial" panose="020B0604020202020204" pitchFamily="34" charset="0"/>
              </a:rPr>
              <a:t>th</a:t>
            </a:r>
            <a:r>
              <a:rPr lang="en-US" sz="1800" b="1" dirty="0">
                <a:latin typeface="+mn-lt"/>
                <a:cs typeface="Arial" panose="020B0604020202020204" pitchFamily="34" charset="0"/>
              </a:rPr>
              <a:t>, 2024</a:t>
            </a:r>
          </a:p>
          <a:p>
            <a:pPr algn="ctr"/>
            <a:endParaRPr lang="en-US" sz="1800" b="1" i="0" u="none" strike="noStrike" baseline="0"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r>
              <a:rPr lang="en-US" b="1" i="0" u="none" strike="noStrike" baseline="0" dirty="0">
                <a:latin typeface="+mn-lt"/>
                <a:cs typeface="Arial" panose="020B0604020202020204" pitchFamily="34" charset="0"/>
              </a:rPr>
              <a:t>Bitumen Bandits</a:t>
            </a:r>
          </a:p>
          <a:p>
            <a:pPr algn="ctr"/>
            <a:endParaRPr lang="en-US" sz="1800" b="1" dirty="0">
              <a:latin typeface="+mn-lt"/>
              <a:cs typeface="Arial" panose="020B0604020202020204" pitchFamily="34" charset="0"/>
            </a:endParaRPr>
          </a:p>
          <a:p>
            <a:pPr algn="ctr"/>
            <a:r>
              <a:rPr lang="en-US" sz="1800" b="1" dirty="0">
                <a:latin typeface="+mn-lt"/>
                <a:cs typeface="Arial" panose="020B0604020202020204" pitchFamily="34" charset="0"/>
              </a:rPr>
              <a:t>Akshay </a:t>
            </a:r>
            <a:r>
              <a:rPr lang="en-US" sz="1800" b="1" dirty="0" err="1">
                <a:latin typeface="+mn-lt"/>
                <a:cs typeface="Arial" panose="020B0604020202020204" pitchFamily="34" charset="0"/>
              </a:rPr>
              <a:t>Vemulapalli</a:t>
            </a:r>
            <a:r>
              <a:rPr lang="en-US" sz="1800" b="1" dirty="0">
                <a:latin typeface="+mn-lt"/>
                <a:cs typeface="Arial" panose="020B0604020202020204" pitchFamily="34" charset="0"/>
              </a:rPr>
              <a:t>, Austin Barthel, Gautam Narayan, Leonardo Di Mauro</a:t>
            </a:r>
          </a:p>
          <a:p>
            <a:pPr algn="ctr"/>
            <a:endParaRPr lang="en-US" sz="18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endParaRPr lang="en-US" sz="1800" b="1" dirty="0">
              <a:latin typeface="+mn-lt"/>
              <a:cs typeface="Arial" panose="020B0604020202020204" pitchFamily="34" charset="0"/>
            </a:endParaRPr>
          </a:p>
          <a:p>
            <a:pPr algn="ctr"/>
            <a:r>
              <a:rPr lang="en-US" sz="1800" b="1" dirty="0">
                <a:latin typeface="+mn-lt"/>
                <a:cs typeface="Arial" panose="020B0604020202020204" pitchFamily="34" charset="0"/>
              </a:rPr>
              <a:t>Jackson School of Geosciences, Hildebrand Department of Petroleum Engineering, College of Natural Sciences,  Department of Computer Science</a:t>
            </a:r>
            <a:endParaRPr lang="en-US" sz="18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6AA9-7368-3F3B-4CDF-7E6FA2E0A9E9}"/>
              </a:ext>
            </a:extLst>
          </p:cNvPr>
          <p:cNvSpPr>
            <a:spLocks noGrp="1"/>
          </p:cNvSpPr>
          <p:nvPr>
            <p:ph type="ctrTitle"/>
          </p:nvPr>
        </p:nvSpPr>
        <p:spPr>
          <a:xfrm>
            <a:off x="2325804" y="755692"/>
            <a:ext cx="4492392" cy="730211"/>
          </a:xfrm>
        </p:spPr>
        <p:txBody>
          <a:bodyPr/>
          <a:lstStyle/>
          <a:p>
            <a:pPr algn="ctr"/>
            <a:r>
              <a:rPr lang="en-US" dirty="0"/>
              <a:t>Feedback</a:t>
            </a:r>
          </a:p>
        </p:txBody>
      </p:sp>
      <p:sp>
        <p:nvSpPr>
          <p:cNvPr id="4" name="TextBox 3">
            <a:extLst>
              <a:ext uri="{FF2B5EF4-FFF2-40B4-BE49-F238E27FC236}">
                <a16:creationId xmlns:a16="http://schemas.microsoft.com/office/drawing/2014/main" id="{00782980-4672-F0B7-F85B-EAEA30FA5B77}"/>
              </a:ext>
            </a:extLst>
          </p:cNvPr>
          <p:cNvSpPr txBox="1"/>
          <p:nvPr/>
        </p:nvSpPr>
        <p:spPr>
          <a:xfrm>
            <a:off x="584404" y="1726608"/>
            <a:ext cx="7610463" cy="3447098"/>
          </a:xfrm>
          <a:prstGeom prst="rect">
            <a:avLst/>
          </a:prstGeom>
          <a:noFill/>
        </p:spPr>
        <p:txBody>
          <a:bodyPr wrap="square" lIns="91440" tIns="45720" rIns="91440" bIns="45720" anchor="t">
            <a:spAutoFit/>
          </a:bodyPr>
          <a:lstStyle/>
          <a:p>
            <a:r>
              <a:rPr lang="en-US" sz="2000" b="1" dirty="0">
                <a:latin typeface="+mn-lt"/>
                <a:ea typeface="Calibri"/>
                <a:cs typeface="Calibri"/>
              </a:rPr>
              <a:t> What did we learn? </a:t>
            </a:r>
            <a:endParaRPr lang="en-US" sz="1800" b="1" dirty="0">
              <a:latin typeface="+mn-lt"/>
              <a:ea typeface="Calibri"/>
              <a:cs typeface="Arial" panose="020B0604020202020204" pitchFamily="34" charset="0"/>
            </a:endParaRPr>
          </a:p>
          <a:p>
            <a:r>
              <a:rPr lang="en-US" sz="1800" b="1" dirty="0">
                <a:latin typeface="+mn-lt"/>
                <a:ea typeface="Calibri"/>
                <a:cs typeface="Arial" panose="020B0604020202020204" pitchFamily="34" charset="0"/>
              </a:rPr>
              <a:t>	</a:t>
            </a:r>
            <a:r>
              <a:rPr lang="en-US" sz="1800" dirty="0">
                <a:latin typeface="+mn-lt"/>
                <a:ea typeface="Calibri"/>
                <a:cs typeface="Arial" panose="020B0604020202020204" pitchFamily="34" charset="0"/>
              </a:rPr>
              <a:t>None of us had a strong background in Statistics, Drilling, or Completions. </a:t>
            </a:r>
          </a:p>
          <a:p>
            <a:r>
              <a:rPr lang="en-US" sz="1800" dirty="0">
                <a:latin typeface="+mn-lt"/>
                <a:ea typeface="Calibri"/>
                <a:cs typeface="Arial" panose="020B0604020202020204" pitchFamily="34" charset="0"/>
              </a:rPr>
              <a:t>	We all ended up learning something new about Plug and Perf Operations 	and Geostatistics.</a:t>
            </a:r>
          </a:p>
          <a:p>
            <a:endParaRPr lang="en-US" sz="1800" dirty="0">
              <a:latin typeface="+mn-lt"/>
              <a:ea typeface="Calibri"/>
              <a:cs typeface="Arial" panose="020B0604020202020204" pitchFamily="34" charset="0"/>
            </a:endParaRPr>
          </a:p>
          <a:p>
            <a:endParaRPr lang="en-US" sz="1800" dirty="0">
              <a:latin typeface="+mn-lt"/>
              <a:ea typeface="Calibri"/>
              <a:cs typeface="Arial" panose="020B0604020202020204" pitchFamily="34" charset="0"/>
            </a:endParaRPr>
          </a:p>
          <a:p>
            <a:r>
              <a:rPr lang="en-US" sz="1800" b="1" dirty="0">
                <a:latin typeface="+mn-lt"/>
                <a:ea typeface="Calibri"/>
                <a:cs typeface="Arial" panose="020B0604020202020204" pitchFamily="34" charset="0"/>
              </a:rPr>
              <a:t>What did we like?</a:t>
            </a:r>
          </a:p>
          <a:p>
            <a:r>
              <a:rPr lang="en-US" sz="1800" b="1" dirty="0">
                <a:latin typeface="+mn-lt"/>
                <a:ea typeface="Calibri"/>
                <a:cs typeface="Arial" panose="020B0604020202020204" pitchFamily="34" charset="0"/>
              </a:rPr>
              <a:t>	</a:t>
            </a:r>
            <a:r>
              <a:rPr lang="en-US" sz="1800" dirty="0">
                <a:latin typeface="+mn-lt"/>
                <a:ea typeface="Calibri"/>
                <a:cs typeface="Arial" panose="020B0604020202020204" pitchFamily="34" charset="0"/>
              </a:rPr>
              <a:t>Problem was interesting and applicative; it was challenging but not TOO 	challenging.</a:t>
            </a:r>
          </a:p>
          <a:p>
            <a:endParaRPr lang="en-US" sz="1800" dirty="0">
              <a:latin typeface="+mn-lt"/>
              <a:ea typeface="Calibri"/>
              <a:cs typeface="Arial" panose="020B0604020202020204" pitchFamily="34" charset="0"/>
            </a:endParaRPr>
          </a:p>
          <a:p>
            <a:r>
              <a:rPr lang="en-US" sz="1800" b="1" dirty="0">
                <a:latin typeface="+mn-lt"/>
                <a:ea typeface="Calibri"/>
                <a:cs typeface="Arial" panose="020B0604020202020204" pitchFamily="34" charset="0"/>
              </a:rPr>
              <a:t>What could be done better next year?</a:t>
            </a:r>
          </a:p>
          <a:p>
            <a:r>
              <a:rPr lang="en-US" sz="1800" b="1" dirty="0">
                <a:latin typeface="+mn-lt"/>
                <a:ea typeface="Calibri"/>
                <a:cs typeface="Arial" panose="020B0604020202020204" pitchFamily="34" charset="0"/>
              </a:rPr>
              <a:t>	</a:t>
            </a:r>
            <a:r>
              <a:rPr lang="en-US" sz="1800" dirty="0">
                <a:latin typeface="+mn-lt"/>
                <a:ea typeface="Calibri"/>
                <a:cs typeface="Arial" panose="020B0604020202020204" pitchFamily="34" charset="0"/>
              </a:rPr>
              <a:t>  Nothing!!!1!! We had a great time!</a:t>
            </a:r>
            <a:endParaRPr lang="en-US" sz="2000" dirty="0">
              <a:latin typeface="+mn-lt"/>
              <a:ea typeface="Calibri"/>
              <a:cs typeface="Calibri"/>
            </a:endParaRPr>
          </a:p>
        </p:txBody>
      </p:sp>
    </p:spTree>
    <p:extLst>
      <p:ext uri="{BB962C8B-B14F-4D97-AF65-F5344CB8AC3E}">
        <p14:creationId xmlns:p14="http://schemas.microsoft.com/office/powerpoint/2010/main" val="209915986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CAC856-1BBB-45BD-8E9F-47D8B49C9EFA}"/>
              </a:ext>
            </a:extLst>
          </p:cNvPr>
          <p:cNvSpPr txBox="1"/>
          <p:nvPr/>
        </p:nvSpPr>
        <p:spPr>
          <a:xfrm>
            <a:off x="767284" y="743628"/>
            <a:ext cx="7610463" cy="7125027"/>
          </a:xfrm>
          <a:prstGeom prst="rect">
            <a:avLst/>
          </a:prstGeom>
          <a:noFill/>
        </p:spPr>
        <p:txBody>
          <a:bodyPr wrap="square" lIns="91440" tIns="45720" rIns="91440" bIns="45720" anchor="t">
            <a:spAutoFit/>
          </a:bodyPr>
          <a:lstStyle/>
          <a:p>
            <a:pPr algn="ctr"/>
            <a:r>
              <a:rPr lang="en-US" sz="3200" b="1" dirty="0">
                <a:solidFill>
                  <a:srgbClr val="BF5700"/>
                </a:solidFill>
                <a:latin typeface="Arial"/>
                <a:ea typeface="ＭＳ Ｐゴシック"/>
                <a:cs typeface="Arial"/>
              </a:rPr>
              <a:t>Executive Summary</a:t>
            </a:r>
          </a:p>
          <a:p>
            <a:pPr algn="ctr"/>
            <a:endParaRPr lang="en-US" sz="900" b="1" dirty="0">
              <a:latin typeface="+mn-lt"/>
              <a:cs typeface="Arial" panose="020B0604020202020204" pitchFamily="34" charset="0"/>
            </a:endParaRPr>
          </a:p>
          <a:p>
            <a:r>
              <a:rPr lang="en-US" sz="2000" b="1" dirty="0">
                <a:latin typeface="+mn-lt"/>
                <a:ea typeface="Calibri"/>
                <a:cs typeface="Calibri"/>
              </a:rPr>
              <a:t>Problem:</a:t>
            </a:r>
            <a:endParaRPr lang="en-US" b="1" dirty="0"/>
          </a:p>
          <a:p>
            <a:r>
              <a:rPr lang="en-US" sz="2000" dirty="0">
                <a:latin typeface="+mn-lt"/>
                <a:ea typeface="Calibri"/>
                <a:cs typeface="Calibri"/>
              </a:rPr>
              <a:t>   - Goal: Predict average pump difference during drillout for 15 wells.</a:t>
            </a:r>
            <a:endParaRPr lang="en-US" dirty="0"/>
          </a:p>
          <a:p>
            <a:endParaRPr lang="en-US" sz="900" dirty="0">
              <a:ea typeface="Calibri"/>
              <a:cs typeface="Calibri"/>
            </a:endParaRPr>
          </a:p>
          <a:p>
            <a:r>
              <a:rPr lang="en-US" sz="2000" b="1" dirty="0">
                <a:latin typeface="+mn-lt"/>
                <a:ea typeface="Calibri"/>
                <a:cs typeface="Calibri"/>
              </a:rPr>
              <a:t>Team Approach:</a:t>
            </a:r>
            <a:endParaRPr lang="en-US" b="1" dirty="0"/>
          </a:p>
          <a:p>
            <a:r>
              <a:rPr lang="en-US" sz="2000" dirty="0">
                <a:latin typeface="+mn-lt"/>
                <a:ea typeface="Calibri"/>
                <a:cs typeface="Calibri"/>
              </a:rPr>
              <a:t>   - Developed Python-based data analytics and ML workflow.</a:t>
            </a:r>
            <a:endParaRPr lang="en-US" dirty="0"/>
          </a:p>
          <a:p>
            <a:r>
              <a:rPr lang="en-US" sz="2000" dirty="0">
                <a:latin typeface="+mn-lt"/>
                <a:ea typeface="Calibri"/>
                <a:cs typeface="Calibri"/>
              </a:rPr>
              <a:t>   - Utilized diverse data sources, performed feature engineering, etc.</a:t>
            </a:r>
            <a:endParaRPr lang="en-US" dirty="0"/>
          </a:p>
          <a:p>
            <a:r>
              <a:rPr lang="en-US" sz="2000" dirty="0">
                <a:latin typeface="+mn-lt"/>
                <a:ea typeface="Calibri"/>
                <a:cs typeface="Calibri"/>
              </a:rPr>
              <a:t>   - Selected, trained, and tuned robust ML models.</a:t>
            </a:r>
            <a:endParaRPr lang="en-US" dirty="0"/>
          </a:p>
          <a:p>
            <a:endParaRPr lang="en-US" sz="900" dirty="0"/>
          </a:p>
          <a:p>
            <a:r>
              <a:rPr lang="en-US" sz="2000" b="1" dirty="0">
                <a:latin typeface="+mn-lt"/>
                <a:ea typeface="Calibri"/>
                <a:cs typeface="Calibri"/>
              </a:rPr>
              <a:t>Key Learnings:</a:t>
            </a:r>
            <a:endParaRPr lang="en-US" b="1" dirty="0"/>
          </a:p>
          <a:p>
            <a:r>
              <a:rPr lang="en-US" sz="2000" dirty="0">
                <a:latin typeface="+mn-lt"/>
                <a:ea typeface="Calibri"/>
                <a:cs typeface="Calibri"/>
              </a:rPr>
              <a:t>   - Effective feature engineering addresses complex data scenarios.</a:t>
            </a:r>
            <a:endParaRPr lang="en-US" dirty="0"/>
          </a:p>
          <a:p>
            <a:r>
              <a:rPr lang="en-US" sz="2000" dirty="0">
                <a:latin typeface="+mn-lt"/>
                <a:ea typeface="Calibri"/>
                <a:cs typeface="Calibri"/>
              </a:rPr>
              <a:t>   - Domain expertise enhances prediction accuracy.</a:t>
            </a:r>
            <a:endParaRPr lang="en-US" dirty="0"/>
          </a:p>
          <a:p>
            <a:r>
              <a:rPr lang="en-US" sz="2000" dirty="0">
                <a:latin typeface="+mn-lt"/>
                <a:ea typeface="Calibri"/>
                <a:cs typeface="Calibri"/>
              </a:rPr>
              <a:t>   - Robust ML models effectively handle uncertainty.</a:t>
            </a:r>
            <a:endParaRPr lang="en-US" dirty="0"/>
          </a:p>
          <a:p>
            <a:endParaRPr lang="en-US" sz="900" dirty="0"/>
          </a:p>
          <a:p>
            <a:r>
              <a:rPr lang="en-US" sz="2000" b="1" dirty="0">
                <a:latin typeface="+mn-lt"/>
                <a:ea typeface="Calibri"/>
                <a:cs typeface="Calibri"/>
              </a:rPr>
              <a:t>Recommendations:</a:t>
            </a:r>
            <a:endParaRPr lang="en-US" b="1" dirty="0"/>
          </a:p>
          <a:p>
            <a:r>
              <a:rPr lang="en-US" sz="2000" dirty="0">
                <a:latin typeface="+mn-lt"/>
                <a:ea typeface="Calibri"/>
                <a:cs typeface="Calibri"/>
              </a:rPr>
              <a:t>   - Continue exploring diverse data sources.</a:t>
            </a:r>
            <a:endParaRPr lang="en-US" dirty="0"/>
          </a:p>
          <a:p>
            <a:r>
              <a:rPr lang="en-US" sz="2000" dirty="0">
                <a:latin typeface="+mn-lt"/>
                <a:ea typeface="Calibri"/>
                <a:cs typeface="Calibri"/>
              </a:rPr>
              <a:t>   - Refine feature engineering techniques.</a:t>
            </a:r>
            <a:endParaRPr lang="en-US" dirty="0"/>
          </a:p>
          <a:p>
            <a:r>
              <a:rPr lang="en-US" sz="2000" dirty="0">
                <a:latin typeface="+mn-lt"/>
                <a:ea typeface="Calibri"/>
                <a:cs typeface="Calibri"/>
              </a:rPr>
              <a:t>   - Sustain collaboration with domain experts.</a:t>
            </a:r>
            <a:endParaRPr lang="en-US" dirty="0"/>
          </a:p>
          <a:p>
            <a:r>
              <a:rPr lang="en-US" sz="2000" dirty="0">
                <a:latin typeface="+mn-lt"/>
                <a:ea typeface="Calibri"/>
                <a:cs typeface="Calibri"/>
              </a:rPr>
              <a:t>   - Regularly update ML models for increased robustness.</a:t>
            </a:r>
            <a:endParaRPr lang="en-US" dirty="0"/>
          </a:p>
          <a:p>
            <a:endParaRPr lang="en-US" dirty="0"/>
          </a:p>
          <a:p>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endParaRPr lang="en-US" sz="1800" b="1" dirty="0">
              <a:latin typeface="+mn-lt"/>
              <a:cs typeface="Arial" panose="020B0604020202020204" pitchFamily="34" charset="0"/>
            </a:endParaRPr>
          </a:p>
        </p:txBody>
      </p:sp>
    </p:spTree>
    <p:extLst>
      <p:ext uri="{BB962C8B-B14F-4D97-AF65-F5344CB8AC3E}">
        <p14:creationId xmlns:p14="http://schemas.microsoft.com/office/powerpoint/2010/main" val="270605753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8C0898C-17CD-58F8-DCDA-DC7ECA067A0F}"/>
              </a:ext>
            </a:extLst>
          </p:cNvPr>
          <p:cNvSpPr/>
          <p:nvPr/>
        </p:nvSpPr>
        <p:spPr>
          <a:xfrm>
            <a:off x="6941574" y="4336025"/>
            <a:ext cx="2045110" cy="2320414"/>
          </a:xfrm>
          <a:prstGeom prst="rect">
            <a:avLst/>
          </a:prstGeom>
          <a:solidFill>
            <a:srgbClr val="C6531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6F72A86-32F7-544F-1483-CDCA529958E7}"/>
              </a:ext>
            </a:extLst>
          </p:cNvPr>
          <p:cNvSpPr/>
          <p:nvPr/>
        </p:nvSpPr>
        <p:spPr>
          <a:xfrm>
            <a:off x="3559277" y="4336025"/>
            <a:ext cx="2045110" cy="2320414"/>
          </a:xfrm>
          <a:prstGeom prst="rect">
            <a:avLst/>
          </a:prstGeom>
          <a:solidFill>
            <a:srgbClr val="C6531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D48799B-0EC5-7A9D-3C5E-8D6880AEE5E4}"/>
              </a:ext>
            </a:extLst>
          </p:cNvPr>
          <p:cNvSpPr/>
          <p:nvPr/>
        </p:nvSpPr>
        <p:spPr>
          <a:xfrm>
            <a:off x="162232" y="4336025"/>
            <a:ext cx="2045110" cy="2320414"/>
          </a:xfrm>
          <a:prstGeom prst="rect">
            <a:avLst/>
          </a:prstGeom>
          <a:solidFill>
            <a:srgbClr val="C6531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3CAC856-1BBB-45BD-8E9F-47D8B49C9EFA}"/>
              </a:ext>
            </a:extLst>
          </p:cNvPr>
          <p:cNvSpPr txBox="1"/>
          <p:nvPr/>
        </p:nvSpPr>
        <p:spPr>
          <a:xfrm>
            <a:off x="506027" y="857928"/>
            <a:ext cx="8043169" cy="1785104"/>
          </a:xfrm>
          <a:prstGeom prst="rect">
            <a:avLst/>
          </a:prstGeom>
          <a:noFill/>
        </p:spPr>
        <p:txBody>
          <a:bodyPr wrap="square" lIns="91440" tIns="45720" rIns="91440" bIns="45720" anchor="t">
            <a:spAutoFit/>
          </a:bodyPr>
          <a:lstStyle/>
          <a:p>
            <a:pPr algn="ctr"/>
            <a:r>
              <a:rPr lang="en-US" sz="3200" b="1">
                <a:solidFill>
                  <a:srgbClr val="BF5700"/>
                </a:solidFill>
                <a:latin typeface="Arial"/>
                <a:ea typeface="ＭＳ Ｐゴシック"/>
                <a:cs typeface="Arial"/>
              </a:rPr>
              <a:t>Workflow</a:t>
            </a:r>
            <a:endParaRPr lang="en-US" sz="2800" b="1">
              <a:cs typeface="Arial"/>
            </a:endParaRPr>
          </a:p>
          <a:p>
            <a:pPr algn="ctr"/>
            <a:endParaRPr lang="en-US" sz="2000" b="1" dirty="0">
              <a:latin typeface="+mn-lt"/>
              <a:cs typeface="Arial" panose="020B0604020202020204" pitchFamily="34" charset="0"/>
            </a:endParaRPr>
          </a:p>
          <a:p>
            <a:pPr algn="ctr"/>
            <a:endParaRPr lang="en-US" sz="2000" b="1" dirty="0">
              <a:latin typeface="+mn-lt"/>
              <a:cs typeface="Arial" panose="020B0604020202020204" pitchFamily="34" charset="0"/>
            </a:endParaRPr>
          </a:p>
          <a:p>
            <a:pPr algn="ctr"/>
            <a:r>
              <a:rPr lang="en-US" sz="2000" b="1" dirty="0">
                <a:latin typeface="+mn-lt"/>
                <a:cs typeface="Arial" panose="020B0604020202020204" pitchFamily="34" charset="0"/>
              </a:rPr>
              <a:t>Overview with Steps / Flow Chart</a:t>
            </a:r>
          </a:p>
          <a:p>
            <a:pPr algn="ctr"/>
            <a:endParaRPr lang="en-US" sz="1800" b="1" dirty="0">
              <a:latin typeface="+mn-lt"/>
              <a:cs typeface="Arial" panose="020B0604020202020204" pitchFamily="34" charset="0"/>
            </a:endParaRPr>
          </a:p>
        </p:txBody>
      </p:sp>
      <p:sp>
        <p:nvSpPr>
          <p:cNvPr id="2" name="Rectangle 1">
            <a:extLst>
              <a:ext uri="{FF2B5EF4-FFF2-40B4-BE49-F238E27FC236}">
                <a16:creationId xmlns:a16="http://schemas.microsoft.com/office/drawing/2014/main" id="{FADC9446-FA9F-63F4-F722-14D9542A685D}"/>
              </a:ext>
            </a:extLst>
          </p:cNvPr>
          <p:cNvSpPr/>
          <p:nvPr/>
        </p:nvSpPr>
        <p:spPr>
          <a:xfrm>
            <a:off x="162232" y="2713703"/>
            <a:ext cx="2045110" cy="1179871"/>
          </a:xfrm>
          <a:prstGeom prst="rect">
            <a:avLst/>
          </a:prstGeom>
          <a:solidFill>
            <a:srgbClr val="C6531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Feature Selection/Correlation Analysis</a:t>
            </a:r>
          </a:p>
        </p:txBody>
      </p:sp>
      <p:sp>
        <p:nvSpPr>
          <p:cNvPr id="3" name="Arrow: Right 2">
            <a:extLst>
              <a:ext uri="{FF2B5EF4-FFF2-40B4-BE49-F238E27FC236}">
                <a16:creationId xmlns:a16="http://schemas.microsoft.com/office/drawing/2014/main" id="{DA471DE1-4703-3152-F25A-3A0CB17F9315}"/>
              </a:ext>
            </a:extLst>
          </p:cNvPr>
          <p:cNvSpPr/>
          <p:nvPr/>
        </p:nvSpPr>
        <p:spPr>
          <a:xfrm>
            <a:off x="2396613" y="3234813"/>
            <a:ext cx="963561" cy="324464"/>
          </a:xfrm>
          <a:prstGeom prst="rightArrow">
            <a:avLst/>
          </a:prstGeom>
          <a:solidFill>
            <a:srgbClr val="BF5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E70EDC7-699B-15E0-3D4A-D6D3FABE26F3}"/>
              </a:ext>
            </a:extLst>
          </p:cNvPr>
          <p:cNvSpPr/>
          <p:nvPr/>
        </p:nvSpPr>
        <p:spPr>
          <a:xfrm>
            <a:off x="3549445" y="2713703"/>
            <a:ext cx="2045110" cy="1179871"/>
          </a:xfrm>
          <a:prstGeom prst="rect">
            <a:avLst/>
          </a:prstGeom>
          <a:solidFill>
            <a:srgbClr val="C6531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Model Training</a:t>
            </a:r>
          </a:p>
        </p:txBody>
      </p:sp>
      <p:sp>
        <p:nvSpPr>
          <p:cNvPr id="5" name="Arrow: Right 4">
            <a:extLst>
              <a:ext uri="{FF2B5EF4-FFF2-40B4-BE49-F238E27FC236}">
                <a16:creationId xmlns:a16="http://schemas.microsoft.com/office/drawing/2014/main" id="{D7249F1D-357F-2443-FA2A-CFAC178FE7E9}"/>
              </a:ext>
            </a:extLst>
          </p:cNvPr>
          <p:cNvSpPr/>
          <p:nvPr/>
        </p:nvSpPr>
        <p:spPr>
          <a:xfrm>
            <a:off x="5783826" y="3234813"/>
            <a:ext cx="963561" cy="324464"/>
          </a:xfrm>
          <a:prstGeom prst="rightArrow">
            <a:avLst/>
          </a:prstGeom>
          <a:solidFill>
            <a:srgbClr val="BF5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40882F-CD71-DFDC-6D0E-EF8012E80B3E}"/>
              </a:ext>
            </a:extLst>
          </p:cNvPr>
          <p:cNvSpPr/>
          <p:nvPr/>
        </p:nvSpPr>
        <p:spPr>
          <a:xfrm>
            <a:off x="6936658" y="2713702"/>
            <a:ext cx="2045110" cy="1179871"/>
          </a:xfrm>
          <a:prstGeom prst="rect">
            <a:avLst/>
          </a:prstGeom>
          <a:solidFill>
            <a:srgbClr val="C6531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rPr>
              <a:t>Hyperparameter Tuning</a:t>
            </a:r>
          </a:p>
        </p:txBody>
      </p:sp>
      <p:sp>
        <p:nvSpPr>
          <p:cNvPr id="8" name="TextBox 7">
            <a:extLst>
              <a:ext uri="{FF2B5EF4-FFF2-40B4-BE49-F238E27FC236}">
                <a16:creationId xmlns:a16="http://schemas.microsoft.com/office/drawing/2014/main" id="{1A5F6285-4752-2388-1BA5-018A7F599553}"/>
              </a:ext>
            </a:extLst>
          </p:cNvPr>
          <p:cNvSpPr txBox="1"/>
          <p:nvPr/>
        </p:nvSpPr>
        <p:spPr>
          <a:xfrm>
            <a:off x="228600" y="4613023"/>
            <a:ext cx="1912374" cy="1600438"/>
          </a:xfrm>
          <a:prstGeom prst="rect">
            <a:avLst/>
          </a:prstGeom>
          <a:noFill/>
        </p:spPr>
        <p:txBody>
          <a:bodyPr wrap="square" rtlCol="0">
            <a:spAutoFit/>
          </a:bodyPr>
          <a:lstStyle/>
          <a:p>
            <a:r>
              <a:rPr lang="en-US" sz="1400" dirty="0">
                <a:solidFill>
                  <a:schemeClr val="bg1"/>
                </a:solidFill>
              </a:rPr>
              <a:t>Visual Correlation</a:t>
            </a:r>
          </a:p>
          <a:p>
            <a:endParaRPr lang="en-US" sz="1400" dirty="0">
              <a:solidFill>
                <a:schemeClr val="bg1"/>
              </a:solidFill>
            </a:endParaRPr>
          </a:p>
          <a:p>
            <a:r>
              <a:rPr lang="en-US" sz="1400" dirty="0">
                <a:solidFill>
                  <a:schemeClr val="bg1"/>
                </a:solidFill>
              </a:rPr>
              <a:t>Data Pre-Processing</a:t>
            </a:r>
          </a:p>
          <a:p>
            <a:endParaRPr lang="en-US" sz="1400" dirty="0">
              <a:solidFill>
                <a:schemeClr val="bg1"/>
              </a:solidFill>
            </a:endParaRPr>
          </a:p>
          <a:p>
            <a:r>
              <a:rPr lang="en-US" sz="1400" dirty="0">
                <a:solidFill>
                  <a:schemeClr val="bg1"/>
                </a:solidFill>
              </a:rPr>
              <a:t>Pearson Correlation Coefficient</a:t>
            </a:r>
          </a:p>
          <a:p>
            <a:endParaRPr lang="en-US" sz="1400" dirty="0"/>
          </a:p>
        </p:txBody>
      </p:sp>
      <p:sp>
        <p:nvSpPr>
          <p:cNvPr id="10" name="TextBox 9">
            <a:extLst>
              <a:ext uri="{FF2B5EF4-FFF2-40B4-BE49-F238E27FC236}">
                <a16:creationId xmlns:a16="http://schemas.microsoft.com/office/drawing/2014/main" id="{94220EED-93B5-F28E-81F8-65FCC0B9947E}"/>
              </a:ext>
            </a:extLst>
          </p:cNvPr>
          <p:cNvSpPr txBox="1"/>
          <p:nvPr/>
        </p:nvSpPr>
        <p:spPr>
          <a:xfrm>
            <a:off x="3615813" y="4588291"/>
            <a:ext cx="1912374" cy="1815882"/>
          </a:xfrm>
          <a:prstGeom prst="rect">
            <a:avLst/>
          </a:prstGeom>
          <a:noFill/>
        </p:spPr>
        <p:txBody>
          <a:bodyPr wrap="square" rtlCol="0">
            <a:spAutoFit/>
          </a:bodyPr>
          <a:lstStyle/>
          <a:p>
            <a:r>
              <a:rPr lang="en-US" sz="1400" dirty="0">
                <a:solidFill>
                  <a:schemeClr val="bg1"/>
                </a:solidFill>
              </a:rPr>
              <a:t>Comparison of Multiple Models</a:t>
            </a:r>
          </a:p>
          <a:p>
            <a:endParaRPr lang="en-US" sz="1400" dirty="0">
              <a:solidFill>
                <a:schemeClr val="bg1"/>
              </a:solidFill>
            </a:endParaRPr>
          </a:p>
          <a:p>
            <a:r>
              <a:rPr lang="en-US" sz="1400" dirty="0">
                <a:solidFill>
                  <a:schemeClr val="bg1"/>
                </a:solidFill>
              </a:rPr>
              <a:t>Evaluation of Models using MSE and RSE</a:t>
            </a:r>
          </a:p>
          <a:p>
            <a:endParaRPr lang="en-US" sz="1400" dirty="0">
              <a:solidFill>
                <a:schemeClr val="bg1"/>
              </a:solidFill>
            </a:endParaRPr>
          </a:p>
          <a:p>
            <a:endParaRPr lang="en-US" sz="1400" dirty="0"/>
          </a:p>
          <a:p>
            <a:endParaRPr lang="en-US" sz="1400" dirty="0"/>
          </a:p>
        </p:txBody>
      </p:sp>
      <p:sp>
        <p:nvSpPr>
          <p:cNvPr id="12" name="TextBox 11">
            <a:extLst>
              <a:ext uri="{FF2B5EF4-FFF2-40B4-BE49-F238E27FC236}">
                <a16:creationId xmlns:a16="http://schemas.microsoft.com/office/drawing/2014/main" id="{73A9F9E0-B93D-A9B6-D73F-337980D3523D}"/>
              </a:ext>
            </a:extLst>
          </p:cNvPr>
          <p:cNvSpPr txBox="1"/>
          <p:nvPr/>
        </p:nvSpPr>
        <p:spPr>
          <a:xfrm>
            <a:off x="7060791" y="4614229"/>
            <a:ext cx="1912374" cy="1169551"/>
          </a:xfrm>
          <a:prstGeom prst="rect">
            <a:avLst/>
          </a:prstGeom>
          <a:noFill/>
        </p:spPr>
        <p:txBody>
          <a:bodyPr wrap="square" rtlCol="0">
            <a:spAutoFit/>
          </a:bodyPr>
          <a:lstStyle/>
          <a:p>
            <a:r>
              <a:rPr lang="en-US" sz="1400" dirty="0">
                <a:solidFill>
                  <a:schemeClr val="bg1"/>
                </a:solidFill>
              </a:rPr>
              <a:t>Tuning of tree depth</a:t>
            </a:r>
          </a:p>
          <a:p>
            <a:endParaRPr lang="en-US" sz="1400" dirty="0">
              <a:solidFill>
                <a:schemeClr val="bg1"/>
              </a:solidFill>
            </a:endParaRPr>
          </a:p>
          <a:p>
            <a:r>
              <a:rPr lang="en-US" sz="1400" dirty="0">
                <a:solidFill>
                  <a:schemeClr val="bg1"/>
                </a:solidFill>
              </a:rPr>
              <a:t>Tuning of seed</a:t>
            </a:r>
          </a:p>
          <a:p>
            <a:endParaRPr lang="en-US" sz="1400" dirty="0">
              <a:solidFill>
                <a:schemeClr val="bg1"/>
              </a:solidFill>
            </a:endParaRPr>
          </a:p>
          <a:p>
            <a:endParaRPr lang="en-US" sz="1400" dirty="0"/>
          </a:p>
        </p:txBody>
      </p:sp>
    </p:spTree>
    <p:extLst>
      <p:ext uri="{BB962C8B-B14F-4D97-AF65-F5344CB8AC3E}">
        <p14:creationId xmlns:p14="http://schemas.microsoft.com/office/powerpoint/2010/main" val="378468708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CA7FE4-7E70-B40B-7069-4CAE9747430A}"/>
              </a:ext>
            </a:extLst>
          </p:cNvPr>
          <p:cNvPicPr>
            <a:picLocks noChangeAspect="1"/>
          </p:cNvPicPr>
          <p:nvPr/>
        </p:nvPicPr>
        <p:blipFill>
          <a:blip r:embed="rId2"/>
          <a:stretch>
            <a:fillRect/>
          </a:stretch>
        </p:blipFill>
        <p:spPr>
          <a:xfrm>
            <a:off x="281093" y="1152273"/>
            <a:ext cx="4445742" cy="2588748"/>
          </a:xfrm>
          <a:prstGeom prst="rect">
            <a:avLst/>
          </a:prstGeom>
        </p:spPr>
      </p:pic>
      <p:pic>
        <p:nvPicPr>
          <p:cNvPr id="7" name="Picture 6">
            <a:extLst>
              <a:ext uri="{FF2B5EF4-FFF2-40B4-BE49-F238E27FC236}">
                <a16:creationId xmlns:a16="http://schemas.microsoft.com/office/drawing/2014/main" id="{572A83D7-6C7B-D272-E35B-4394F9E96487}"/>
              </a:ext>
            </a:extLst>
          </p:cNvPr>
          <p:cNvPicPr>
            <a:picLocks noChangeAspect="1"/>
          </p:cNvPicPr>
          <p:nvPr/>
        </p:nvPicPr>
        <p:blipFill>
          <a:blip r:embed="rId3"/>
          <a:stretch>
            <a:fillRect/>
          </a:stretch>
        </p:blipFill>
        <p:spPr>
          <a:xfrm>
            <a:off x="440472" y="3864328"/>
            <a:ext cx="4130247" cy="2604242"/>
          </a:xfrm>
          <a:prstGeom prst="rect">
            <a:avLst/>
          </a:prstGeom>
        </p:spPr>
      </p:pic>
      <p:pic>
        <p:nvPicPr>
          <p:cNvPr id="9" name="Picture 8">
            <a:extLst>
              <a:ext uri="{FF2B5EF4-FFF2-40B4-BE49-F238E27FC236}">
                <a16:creationId xmlns:a16="http://schemas.microsoft.com/office/drawing/2014/main" id="{692C026A-2E47-EA2A-2B74-D25A272AE089}"/>
              </a:ext>
            </a:extLst>
          </p:cNvPr>
          <p:cNvPicPr>
            <a:picLocks noChangeAspect="1"/>
          </p:cNvPicPr>
          <p:nvPr/>
        </p:nvPicPr>
        <p:blipFill>
          <a:blip r:embed="rId4"/>
          <a:stretch>
            <a:fillRect/>
          </a:stretch>
        </p:blipFill>
        <p:spPr>
          <a:xfrm>
            <a:off x="4728116" y="1115373"/>
            <a:ext cx="4128394" cy="2549972"/>
          </a:xfrm>
          <a:prstGeom prst="rect">
            <a:avLst/>
          </a:prstGeom>
        </p:spPr>
      </p:pic>
      <p:pic>
        <p:nvPicPr>
          <p:cNvPr id="4" name="Picture 3" descr="A graph of different colored bars&#10;&#10;Description automatically generated">
            <a:extLst>
              <a:ext uri="{FF2B5EF4-FFF2-40B4-BE49-F238E27FC236}">
                <a16:creationId xmlns:a16="http://schemas.microsoft.com/office/drawing/2014/main" id="{E1573CE4-5217-952A-1308-DF06FD3E3C29}"/>
              </a:ext>
            </a:extLst>
          </p:cNvPr>
          <p:cNvPicPr>
            <a:picLocks noChangeAspect="1"/>
          </p:cNvPicPr>
          <p:nvPr/>
        </p:nvPicPr>
        <p:blipFill>
          <a:blip r:embed="rId5"/>
          <a:stretch>
            <a:fillRect/>
          </a:stretch>
        </p:blipFill>
        <p:spPr>
          <a:xfrm>
            <a:off x="4874591" y="3953537"/>
            <a:ext cx="3520637" cy="2422867"/>
          </a:xfrm>
          <a:prstGeom prst="rect">
            <a:avLst/>
          </a:prstGeom>
        </p:spPr>
      </p:pic>
      <p:sp>
        <p:nvSpPr>
          <p:cNvPr id="15" name="TextBox 14">
            <a:extLst>
              <a:ext uri="{FF2B5EF4-FFF2-40B4-BE49-F238E27FC236}">
                <a16:creationId xmlns:a16="http://schemas.microsoft.com/office/drawing/2014/main" id="{46BCB261-25F0-93C9-6FDE-3193A41EBE66}"/>
              </a:ext>
            </a:extLst>
          </p:cNvPr>
          <p:cNvSpPr txBox="1"/>
          <p:nvPr/>
        </p:nvSpPr>
        <p:spPr>
          <a:xfrm>
            <a:off x="284355" y="636203"/>
            <a:ext cx="56648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F5700"/>
                </a:solidFill>
                <a:latin typeface="Arial"/>
                <a:ea typeface="ＭＳ Ｐゴシック"/>
                <a:cs typeface="Arial"/>
              </a:rPr>
              <a:t>Visual Correlation Analysis</a:t>
            </a:r>
            <a:endParaRPr lang="en-US" sz="3200" b="1" dirty="0">
              <a:solidFill>
                <a:srgbClr val="BF5700"/>
              </a:solidFill>
              <a:latin typeface="Arial"/>
              <a:cs typeface="Arial"/>
            </a:endParaRPr>
          </a:p>
        </p:txBody>
      </p:sp>
    </p:spTree>
    <p:extLst>
      <p:ext uri="{BB962C8B-B14F-4D97-AF65-F5344CB8AC3E}">
        <p14:creationId xmlns:p14="http://schemas.microsoft.com/office/powerpoint/2010/main" val="219807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BD097D-9C09-77B9-D25D-8DDCEE25142B}"/>
              </a:ext>
            </a:extLst>
          </p:cNvPr>
          <p:cNvPicPr>
            <a:picLocks noChangeAspect="1"/>
          </p:cNvPicPr>
          <p:nvPr/>
        </p:nvPicPr>
        <p:blipFill>
          <a:blip r:embed="rId2"/>
          <a:stretch>
            <a:fillRect/>
          </a:stretch>
        </p:blipFill>
        <p:spPr>
          <a:xfrm>
            <a:off x="0" y="1187405"/>
            <a:ext cx="9144000" cy="1844842"/>
          </a:xfrm>
          <a:prstGeom prst="rect">
            <a:avLst/>
          </a:prstGeom>
        </p:spPr>
      </p:pic>
      <p:pic>
        <p:nvPicPr>
          <p:cNvPr id="4" name="Picture 3">
            <a:extLst>
              <a:ext uri="{FF2B5EF4-FFF2-40B4-BE49-F238E27FC236}">
                <a16:creationId xmlns:a16="http://schemas.microsoft.com/office/drawing/2014/main" id="{86B079BB-288E-27A1-3421-D3DD69E4A9B4}"/>
              </a:ext>
            </a:extLst>
          </p:cNvPr>
          <p:cNvPicPr>
            <a:picLocks noChangeAspect="1"/>
          </p:cNvPicPr>
          <p:nvPr/>
        </p:nvPicPr>
        <p:blipFill>
          <a:blip r:embed="rId3"/>
          <a:stretch>
            <a:fillRect/>
          </a:stretch>
        </p:blipFill>
        <p:spPr>
          <a:xfrm>
            <a:off x="969317" y="2930284"/>
            <a:ext cx="6423101" cy="3774872"/>
          </a:xfrm>
          <a:prstGeom prst="rect">
            <a:avLst/>
          </a:prstGeom>
        </p:spPr>
      </p:pic>
      <p:sp>
        <p:nvSpPr>
          <p:cNvPr id="8" name="TextBox 7">
            <a:extLst>
              <a:ext uri="{FF2B5EF4-FFF2-40B4-BE49-F238E27FC236}">
                <a16:creationId xmlns:a16="http://schemas.microsoft.com/office/drawing/2014/main" id="{376857F3-CE65-3DB0-58C2-A036B4EA0D3C}"/>
              </a:ext>
            </a:extLst>
          </p:cNvPr>
          <p:cNvSpPr txBox="1"/>
          <p:nvPr/>
        </p:nvSpPr>
        <p:spPr>
          <a:xfrm>
            <a:off x="139389" y="655628"/>
            <a:ext cx="80858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BF5700"/>
                </a:solidFill>
                <a:latin typeface="Arial"/>
                <a:ea typeface="ＭＳ Ｐゴシック"/>
                <a:cs typeface="Arial"/>
              </a:rPr>
              <a:t>Non-Parametric Correlation Analysis </a:t>
            </a:r>
            <a:endParaRPr lang="en-US" sz="3200" b="1" dirty="0">
              <a:solidFill>
                <a:srgbClr val="BF5700"/>
              </a:solidFill>
              <a:latin typeface="Arial"/>
              <a:cs typeface="Arial"/>
            </a:endParaRPr>
          </a:p>
        </p:txBody>
      </p:sp>
    </p:spTree>
    <p:extLst>
      <p:ext uri="{BB962C8B-B14F-4D97-AF65-F5344CB8AC3E}">
        <p14:creationId xmlns:p14="http://schemas.microsoft.com/office/powerpoint/2010/main" val="281207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C7B8-6925-C876-C39A-03A63D4BB360}"/>
              </a:ext>
            </a:extLst>
          </p:cNvPr>
          <p:cNvSpPr>
            <a:spLocks noGrp="1"/>
          </p:cNvSpPr>
          <p:nvPr>
            <p:ph type="ctrTitle"/>
          </p:nvPr>
        </p:nvSpPr>
        <p:spPr>
          <a:xfrm>
            <a:off x="853092" y="734624"/>
            <a:ext cx="7437816" cy="1880757"/>
          </a:xfrm>
        </p:spPr>
        <p:txBody>
          <a:bodyPr lIns="91440" tIns="45720" rIns="91440" bIns="45720" anchor="ctr">
            <a:normAutofit fontScale="90000"/>
          </a:bodyPr>
          <a:lstStyle/>
          <a:p>
            <a:r>
              <a:rPr lang="en-US">
                <a:ea typeface="ＭＳ Ｐゴシック"/>
              </a:rPr>
              <a:t>Choosing Our Model: Linear Regression vs. Random Forest</a:t>
            </a:r>
          </a:p>
        </p:txBody>
      </p:sp>
      <p:sp>
        <p:nvSpPr>
          <p:cNvPr id="3" name="Subtitle 2">
            <a:extLst>
              <a:ext uri="{FF2B5EF4-FFF2-40B4-BE49-F238E27FC236}">
                <a16:creationId xmlns:a16="http://schemas.microsoft.com/office/drawing/2014/main" id="{B2C4D6D2-CF38-A602-E9C4-0433305C967F}"/>
              </a:ext>
            </a:extLst>
          </p:cNvPr>
          <p:cNvSpPr>
            <a:spLocks noGrp="1"/>
          </p:cNvSpPr>
          <p:nvPr>
            <p:ph type="subTitle" idx="1"/>
          </p:nvPr>
        </p:nvSpPr>
        <p:spPr>
          <a:xfrm>
            <a:off x="782456" y="3788077"/>
            <a:ext cx="6733778" cy="1655762"/>
          </a:xfrm>
        </p:spPr>
        <p:txBody>
          <a:bodyPr lIns="91440" tIns="45720" rIns="91440" bIns="45720" anchor="t">
            <a:normAutofit/>
          </a:bodyPr>
          <a:lstStyle/>
          <a:p>
            <a:pPr algn="l"/>
            <a:r>
              <a:rPr lang="en-US" dirty="0">
                <a:ea typeface="ＭＳ Ｐゴシック"/>
              </a:rPr>
              <a:t>Random Forest consistently gave us a lower </a:t>
            </a:r>
            <a:r>
              <a:rPr lang="en-US">
                <a:ea typeface="ＭＳ Ｐゴシック"/>
              </a:rPr>
              <a:t>Average </a:t>
            </a:r>
            <a:r>
              <a:rPr lang="en-US" dirty="0">
                <a:ea typeface="ＭＳ Ｐゴシック"/>
              </a:rPr>
              <a:t>MSE than Linear Regression and </a:t>
            </a:r>
            <a:r>
              <a:rPr lang="en-US" dirty="0" err="1">
                <a:ea typeface="ＭＳ Ｐゴシック"/>
              </a:rPr>
              <a:t>GradientBoost</a:t>
            </a:r>
            <a:r>
              <a:rPr lang="en-US">
                <a:ea typeface="ＭＳ Ｐゴシック"/>
              </a:rPr>
              <a:t> did</a:t>
            </a:r>
            <a:r>
              <a:rPr lang="en-US" dirty="0">
                <a:ea typeface="ＭＳ Ｐゴシック"/>
              </a:rPr>
              <a:t> which is why we decided to use it.</a:t>
            </a:r>
            <a:br>
              <a:rPr lang="en-US">
                <a:ea typeface="ＭＳ Ｐゴシック"/>
              </a:rPr>
            </a:br>
            <a:br>
              <a:rPr lang="en-US"/>
            </a:br>
            <a:endParaRPr lang="en-US"/>
          </a:p>
        </p:txBody>
      </p:sp>
      <p:pic>
        <p:nvPicPr>
          <p:cNvPr id="4" name="Picture 3" descr="A screenshot of a computer&#10;&#10;Description automatically generated">
            <a:extLst>
              <a:ext uri="{FF2B5EF4-FFF2-40B4-BE49-F238E27FC236}">
                <a16:creationId xmlns:a16="http://schemas.microsoft.com/office/drawing/2014/main" id="{AAD7E156-9798-8E1B-E99B-FD01239C3A8B}"/>
              </a:ext>
            </a:extLst>
          </p:cNvPr>
          <p:cNvPicPr>
            <a:picLocks noChangeAspect="1"/>
          </p:cNvPicPr>
          <p:nvPr/>
        </p:nvPicPr>
        <p:blipFill>
          <a:blip r:embed="rId2"/>
          <a:stretch>
            <a:fillRect/>
          </a:stretch>
        </p:blipFill>
        <p:spPr>
          <a:xfrm>
            <a:off x="688327" y="2541232"/>
            <a:ext cx="5924550" cy="819150"/>
          </a:xfrm>
          <a:prstGeom prst="rect">
            <a:avLst/>
          </a:prstGeom>
        </p:spPr>
      </p:pic>
    </p:spTree>
    <p:extLst>
      <p:ext uri="{BB962C8B-B14F-4D97-AF65-F5344CB8AC3E}">
        <p14:creationId xmlns:p14="http://schemas.microsoft.com/office/powerpoint/2010/main" val="236038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518A-9AE1-5FD7-2A9E-40AFD51D1A21}"/>
              </a:ext>
            </a:extLst>
          </p:cNvPr>
          <p:cNvSpPr>
            <a:spLocks noGrp="1"/>
          </p:cNvSpPr>
          <p:nvPr>
            <p:ph type="ctrTitle"/>
          </p:nvPr>
        </p:nvSpPr>
        <p:spPr>
          <a:xfrm>
            <a:off x="2325804" y="687112"/>
            <a:ext cx="4492392" cy="730211"/>
          </a:xfrm>
        </p:spPr>
        <p:txBody>
          <a:bodyPr/>
          <a:lstStyle/>
          <a:p>
            <a:r>
              <a:rPr lang="en-US" dirty="0"/>
              <a:t>Feature Selection</a:t>
            </a:r>
          </a:p>
        </p:txBody>
      </p:sp>
      <p:pic>
        <p:nvPicPr>
          <p:cNvPr id="4" name="Picture 3" descr="A graph with blue and white text&#10;&#10;Description automatically generated">
            <a:extLst>
              <a:ext uri="{FF2B5EF4-FFF2-40B4-BE49-F238E27FC236}">
                <a16:creationId xmlns:a16="http://schemas.microsoft.com/office/drawing/2014/main" id="{AE7964CF-CFD5-BF0A-AB7E-EF001B7DFBC9}"/>
              </a:ext>
            </a:extLst>
          </p:cNvPr>
          <p:cNvPicPr>
            <a:picLocks noChangeAspect="1"/>
          </p:cNvPicPr>
          <p:nvPr/>
        </p:nvPicPr>
        <p:blipFill>
          <a:blip r:embed="rId2"/>
          <a:stretch>
            <a:fillRect/>
          </a:stretch>
        </p:blipFill>
        <p:spPr>
          <a:xfrm>
            <a:off x="797313" y="1330845"/>
            <a:ext cx="6969512" cy="5361612"/>
          </a:xfrm>
          <a:prstGeom prst="rect">
            <a:avLst/>
          </a:prstGeom>
        </p:spPr>
      </p:pic>
    </p:spTree>
    <p:extLst>
      <p:ext uri="{BB962C8B-B14F-4D97-AF65-F5344CB8AC3E}">
        <p14:creationId xmlns:p14="http://schemas.microsoft.com/office/powerpoint/2010/main" val="85854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55D1-E37A-6905-F116-7520583A80A2}"/>
              </a:ext>
            </a:extLst>
          </p:cNvPr>
          <p:cNvSpPr>
            <a:spLocks noGrp="1"/>
          </p:cNvSpPr>
          <p:nvPr>
            <p:ph type="ctrTitle"/>
          </p:nvPr>
        </p:nvSpPr>
        <p:spPr>
          <a:xfrm>
            <a:off x="1292762" y="744394"/>
            <a:ext cx="7437816" cy="1339983"/>
          </a:xfrm>
        </p:spPr>
        <p:txBody>
          <a:bodyPr/>
          <a:lstStyle/>
          <a:p>
            <a:r>
              <a:rPr lang="en-US" dirty="0"/>
              <a:t>Hyperparameter Tuning</a:t>
            </a:r>
          </a:p>
        </p:txBody>
      </p:sp>
      <p:pic>
        <p:nvPicPr>
          <p:cNvPr id="5" name="Picture 4">
            <a:extLst>
              <a:ext uri="{FF2B5EF4-FFF2-40B4-BE49-F238E27FC236}">
                <a16:creationId xmlns:a16="http://schemas.microsoft.com/office/drawing/2014/main" id="{61D66706-232E-EE62-2168-557C894A970F}"/>
              </a:ext>
            </a:extLst>
          </p:cNvPr>
          <p:cNvPicPr>
            <a:picLocks noChangeAspect="1"/>
          </p:cNvPicPr>
          <p:nvPr/>
        </p:nvPicPr>
        <p:blipFill>
          <a:blip r:embed="rId2"/>
          <a:stretch>
            <a:fillRect/>
          </a:stretch>
        </p:blipFill>
        <p:spPr>
          <a:xfrm>
            <a:off x="182081" y="1900529"/>
            <a:ext cx="2644940" cy="1722774"/>
          </a:xfrm>
          <a:prstGeom prst="rect">
            <a:avLst/>
          </a:prstGeom>
        </p:spPr>
      </p:pic>
      <p:pic>
        <p:nvPicPr>
          <p:cNvPr id="10" name="Picture 9">
            <a:extLst>
              <a:ext uri="{FF2B5EF4-FFF2-40B4-BE49-F238E27FC236}">
                <a16:creationId xmlns:a16="http://schemas.microsoft.com/office/drawing/2014/main" id="{6E726FB1-A97D-B91F-EAB3-DD8447179FDD}"/>
              </a:ext>
            </a:extLst>
          </p:cNvPr>
          <p:cNvPicPr>
            <a:picLocks noChangeAspect="1"/>
          </p:cNvPicPr>
          <p:nvPr/>
        </p:nvPicPr>
        <p:blipFill>
          <a:blip r:embed="rId3"/>
          <a:stretch>
            <a:fillRect/>
          </a:stretch>
        </p:blipFill>
        <p:spPr>
          <a:xfrm>
            <a:off x="5927082" y="1819752"/>
            <a:ext cx="3034837" cy="1953348"/>
          </a:xfrm>
          <a:prstGeom prst="rect">
            <a:avLst/>
          </a:prstGeom>
        </p:spPr>
      </p:pic>
      <p:pic>
        <p:nvPicPr>
          <p:cNvPr id="8" name="Picture 7">
            <a:extLst>
              <a:ext uri="{FF2B5EF4-FFF2-40B4-BE49-F238E27FC236}">
                <a16:creationId xmlns:a16="http://schemas.microsoft.com/office/drawing/2014/main" id="{CBC75FD0-24A8-FCB3-2EAD-9E5318AFCC07}"/>
              </a:ext>
            </a:extLst>
          </p:cNvPr>
          <p:cNvPicPr>
            <a:picLocks noChangeAspect="1"/>
          </p:cNvPicPr>
          <p:nvPr/>
        </p:nvPicPr>
        <p:blipFill>
          <a:blip r:embed="rId4"/>
          <a:stretch>
            <a:fillRect/>
          </a:stretch>
        </p:blipFill>
        <p:spPr>
          <a:xfrm>
            <a:off x="3212836" y="4025188"/>
            <a:ext cx="2718328" cy="1828295"/>
          </a:xfrm>
          <a:prstGeom prst="rect">
            <a:avLst/>
          </a:prstGeom>
        </p:spPr>
      </p:pic>
      <p:sp>
        <p:nvSpPr>
          <p:cNvPr id="7" name="TextBox 6">
            <a:extLst>
              <a:ext uri="{FF2B5EF4-FFF2-40B4-BE49-F238E27FC236}">
                <a16:creationId xmlns:a16="http://schemas.microsoft.com/office/drawing/2014/main" id="{961EEBCD-BF82-5E99-4BA2-B94861EF0B98}"/>
              </a:ext>
            </a:extLst>
          </p:cNvPr>
          <p:cNvSpPr txBox="1"/>
          <p:nvPr/>
        </p:nvSpPr>
        <p:spPr>
          <a:xfrm>
            <a:off x="729953" y="2087526"/>
            <a:ext cx="1549196" cy="400110"/>
          </a:xfrm>
          <a:prstGeom prst="rect">
            <a:avLst/>
          </a:prstGeom>
          <a:noFill/>
        </p:spPr>
        <p:txBody>
          <a:bodyPr wrap="square" lIns="91440" tIns="45720" rIns="91440" bIns="45720" anchor="t">
            <a:spAutoFit/>
          </a:bodyPr>
          <a:lstStyle/>
          <a:p>
            <a:r>
              <a:rPr lang="en-US" sz="2000" b="1" dirty="0">
                <a:latin typeface="+mn-lt"/>
                <a:ea typeface="Calibri"/>
                <a:cs typeface="Calibri"/>
              </a:rPr>
              <a:t> MSE: 343</a:t>
            </a:r>
            <a:endParaRPr lang="en-US" sz="2000" dirty="0">
              <a:latin typeface="+mn-lt"/>
              <a:ea typeface="Calibri"/>
              <a:cs typeface="Calibri"/>
            </a:endParaRPr>
          </a:p>
        </p:txBody>
      </p:sp>
      <p:sp>
        <p:nvSpPr>
          <p:cNvPr id="9" name="TextBox 8">
            <a:extLst>
              <a:ext uri="{FF2B5EF4-FFF2-40B4-BE49-F238E27FC236}">
                <a16:creationId xmlns:a16="http://schemas.microsoft.com/office/drawing/2014/main" id="{A85A3539-CFC0-A281-5088-062A7C0C69F6}"/>
              </a:ext>
            </a:extLst>
          </p:cNvPr>
          <p:cNvSpPr txBox="1"/>
          <p:nvPr/>
        </p:nvSpPr>
        <p:spPr>
          <a:xfrm>
            <a:off x="6510470" y="2087526"/>
            <a:ext cx="1549196" cy="400110"/>
          </a:xfrm>
          <a:prstGeom prst="rect">
            <a:avLst/>
          </a:prstGeom>
          <a:noFill/>
        </p:spPr>
        <p:txBody>
          <a:bodyPr wrap="square" lIns="91440" tIns="45720" rIns="91440" bIns="45720" anchor="t">
            <a:spAutoFit/>
          </a:bodyPr>
          <a:lstStyle/>
          <a:p>
            <a:r>
              <a:rPr lang="en-US" sz="2000" b="1" dirty="0">
                <a:latin typeface="+mn-lt"/>
                <a:ea typeface="Calibri"/>
                <a:cs typeface="Calibri"/>
              </a:rPr>
              <a:t> MSE: 492</a:t>
            </a:r>
            <a:endParaRPr lang="en-US" sz="2000" dirty="0">
              <a:latin typeface="+mn-lt"/>
              <a:ea typeface="Calibri"/>
              <a:cs typeface="Calibri"/>
            </a:endParaRPr>
          </a:p>
        </p:txBody>
      </p:sp>
      <p:sp>
        <p:nvSpPr>
          <p:cNvPr id="11" name="TextBox 10">
            <a:extLst>
              <a:ext uri="{FF2B5EF4-FFF2-40B4-BE49-F238E27FC236}">
                <a16:creationId xmlns:a16="http://schemas.microsoft.com/office/drawing/2014/main" id="{7A18D2C7-C694-D0AA-5907-67ACC38F58F0}"/>
              </a:ext>
            </a:extLst>
          </p:cNvPr>
          <p:cNvSpPr txBox="1"/>
          <p:nvPr/>
        </p:nvSpPr>
        <p:spPr>
          <a:xfrm>
            <a:off x="3463280" y="4156557"/>
            <a:ext cx="1549196" cy="400110"/>
          </a:xfrm>
          <a:prstGeom prst="rect">
            <a:avLst/>
          </a:prstGeom>
          <a:noFill/>
        </p:spPr>
        <p:txBody>
          <a:bodyPr wrap="square" lIns="91440" tIns="45720" rIns="91440" bIns="45720" anchor="t">
            <a:spAutoFit/>
          </a:bodyPr>
          <a:lstStyle/>
          <a:p>
            <a:r>
              <a:rPr lang="en-US" sz="2000" b="1" dirty="0">
                <a:latin typeface="+mn-lt"/>
                <a:ea typeface="Calibri"/>
                <a:cs typeface="Calibri"/>
              </a:rPr>
              <a:t> MSE: 298</a:t>
            </a:r>
            <a:endParaRPr lang="en-US" sz="2000" dirty="0">
              <a:latin typeface="+mn-lt"/>
              <a:ea typeface="Calibri"/>
              <a:cs typeface="Calibri"/>
            </a:endParaRPr>
          </a:p>
        </p:txBody>
      </p:sp>
      <p:pic>
        <p:nvPicPr>
          <p:cNvPr id="13" name="Picture 12">
            <a:extLst>
              <a:ext uri="{FF2B5EF4-FFF2-40B4-BE49-F238E27FC236}">
                <a16:creationId xmlns:a16="http://schemas.microsoft.com/office/drawing/2014/main" id="{59ABE900-253F-E35C-1269-CAC562F6AD06}"/>
              </a:ext>
            </a:extLst>
          </p:cNvPr>
          <p:cNvPicPr>
            <a:picLocks noChangeAspect="1"/>
          </p:cNvPicPr>
          <p:nvPr/>
        </p:nvPicPr>
        <p:blipFill>
          <a:blip r:embed="rId5"/>
          <a:stretch>
            <a:fillRect/>
          </a:stretch>
        </p:blipFill>
        <p:spPr>
          <a:xfrm>
            <a:off x="3031863" y="1919705"/>
            <a:ext cx="2767767" cy="1857083"/>
          </a:xfrm>
          <a:prstGeom prst="rect">
            <a:avLst/>
          </a:prstGeom>
        </p:spPr>
      </p:pic>
      <p:sp>
        <p:nvSpPr>
          <p:cNvPr id="14" name="TextBox 13">
            <a:extLst>
              <a:ext uri="{FF2B5EF4-FFF2-40B4-BE49-F238E27FC236}">
                <a16:creationId xmlns:a16="http://schemas.microsoft.com/office/drawing/2014/main" id="{B4A57B97-959E-4E54-D438-362C3214DF6B}"/>
              </a:ext>
            </a:extLst>
          </p:cNvPr>
          <p:cNvSpPr txBox="1"/>
          <p:nvPr/>
        </p:nvSpPr>
        <p:spPr>
          <a:xfrm>
            <a:off x="3351904" y="2110313"/>
            <a:ext cx="1659766" cy="400110"/>
          </a:xfrm>
          <a:prstGeom prst="rect">
            <a:avLst/>
          </a:prstGeom>
          <a:noFill/>
        </p:spPr>
        <p:txBody>
          <a:bodyPr wrap="square" lIns="91440" tIns="45720" rIns="91440" bIns="45720" anchor="t">
            <a:spAutoFit/>
          </a:bodyPr>
          <a:lstStyle/>
          <a:p>
            <a:r>
              <a:rPr lang="en-US" sz="2000" b="1" dirty="0">
                <a:latin typeface="+mn-lt"/>
                <a:ea typeface="Calibri"/>
                <a:cs typeface="Calibri"/>
              </a:rPr>
              <a:t> MSE: 456</a:t>
            </a:r>
            <a:endParaRPr lang="en-US" sz="2000" dirty="0">
              <a:latin typeface="+mn-lt"/>
              <a:ea typeface="Calibri"/>
              <a:cs typeface="Calibri"/>
            </a:endParaRPr>
          </a:p>
        </p:txBody>
      </p:sp>
    </p:spTree>
    <p:extLst>
      <p:ext uri="{BB962C8B-B14F-4D97-AF65-F5344CB8AC3E}">
        <p14:creationId xmlns:p14="http://schemas.microsoft.com/office/powerpoint/2010/main" val="392056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052B-0E52-C4E2-9A6C-E3B8148248D1}"/>
              </a:ext>
            </a:extLst>
          </p:cNvPr>
          <p:cNvSpPr>
            <a:spLocks noGrp="1"/>
          </p:cNvSpPr>
          <p:nvPr>
            <p:ph type="ctrTitle"/>
          </p:nvPr>
        </p:nvSpPr>
        <p:spPr>
          <a:xfrm>
            <a:off x="3534966" y="806307"/>
            <a:ext cx="2074068" cy="639035"/>
          </a:xfrm>
        </p:spPr>
        <p:txBody>
          <a:bodyPr>
            <a:normAutofit fontScale="90000"/>
          </a:bodyPr>
          <a:lstStyle/>
          <a:p>
            <a:r>
              <a:rPr lang="en-US" dirty="0"/>
              <a:t>Results</a:t>
            </a:r>
          </a:p>
        </p:txBody>
      </p:sp>
      <p:sp>
        <p:nvSpPr>
          <p:cNvPr id="4" name="TextBox 3">
            <a:extLst>
              <a:ext uri="{FF2B5EF4-FFF2-40B4-BE49-F238E27FC236}">
                <a16:creationId xmlns:a16="http://schemas.microsoft.com/office/drawing/2014/main" id="{D19D1270-4E70-522D-9C28-8E6128A5854F}"/>
              </a:ext>
            </a:extLst>
          </p:cNvPr>
          <p:cNvSpPr txBox="1"/>
          <p:nvPr/>
        </p:nvSpPr>
        <p:spPr>
          <a:xfrm>
            <a:off x="766768" y="3075057"/>
            <a:ext cx="7610463" cy="707886"/>
          </a:xfrm>
          <a:prstGeom prst="rect">
            <a:avLst/>
          </a:prstGeom>
          <a:noFill/>
        </p:spPr>
        <p:txBody>
          <a:bodyPr wrap="square" lIns="91440" tIns="45720" rIns="91440" bIns="45720" anchor="t">
            <a:spAutoFit/>
          </a:bodyPr>
          <a:lstStyle/>
          <a:p>
            <a:r>
              <a:rPr lang="en-US" sz="2000" b="1" dirty="0">
                <a:latin typeface="+mn-lt"/>
                <a:ea typeface="Calibri"/>
                <a:cs typeface="Calibri"/>
              </a:rPr>
              <a:t>With 300 n estimators, 7 total features, and a max depth of 30 we were able to obtain a MSE low of 234</a:t>
            </a:r>
            <a:endParaRPr lang="en-US" sz="2000" dirty="0">
              <a:latin typeface="+mn-lt"/>
              <a:ea typeface="Calibri"/>
              <a:cs typeface="Calibri"/>
            </a:endParaRPr>
          </a:p>
        </p:txBody>
      </p:sp>
    </p:spTree>
    <p:extLst>
      <p:ext uri="{BB962C8B-B14F-4D97-AF65-F5344CB8AC3E}">
        <p14:creationId xmlns:p14="http://schemas.microsoft.com/office/powerpoint/2010/main" val="279985132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PGE PPT Presentation">
  <a:themeElements>
    <a:clrScheme name="Custom 5">
      <a:dk1>
        <a:srgbClr val="000000"/>
      </a:dk1>
      <a:lt1>
        <a:srgbClr val="FFFFFF"/>
      </a:lt1>
      <a:dk2>
        <a:srgbClr val="3A3E40"/>
      </a:dk2>
      <a:lt2>
        <a:srgbClr val="595A5B"/>
      </a:lt2>
      <a:accent1>
        <a:srgbClr val="F2A900"/>
      </a:accent1>
      <a:accent2>
        <a:srgbClr val="BF5700"/>
      </a:accent2>
      <a:accent3>
        <a:srgbClr val="005E86"/>
      </a:accent3>
      <a:accent4>
        <a:srgbClr val="43695B"/>
      </a:accent4>
      <a:accent5>
        <a:srgbClr val="333F48"/>
      </a:accent5>
      <a:accent6>
        <a:srgbClr val="C1B688"/>
      </a:accent6>
      <a:hlink>
        <a:srgbClr val="003E5C"/>
      </a:hlink>
      <a:folHlink>
        <a:srgbClr val="787A7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E094FB6986D7A449CDA976CB7BB2E51" ma:contentTypeVersion="7" ma:contentTypeDescription="Create a new document." ma:contentTypeScope="" ma:versionID="5244069090a55f594939efec94288ce2">
  <xsd:schema xmlns:xsd="http://www.w3.org/2001/XMLSchema" xmlns:xs="http://www.w3.org/2001/XMLSchema" xmlns:p="http://schemas.microsoft.com/office/2006/metadata/properties" xmlns:ns3="7f3ca868-b031-4e60-87f4-a1bfe4f2ec3c" xmlns:ns4="e7575b1c-6aa3-4b50-aa9a-a605a38d15bb" targetNamespace="http://schemas.microsoft.com/office/2006/metadata/properties" ma:root="true" ma:fieldsID="bd146cfeeb1eb9b435fb21d58367a8e2" ns3:_="" ns4:_="">
    <xsd:import namespace="7f3ca868-b031-4e60-87f4-a1bfe4f2ec3c"/>
    <xsd:import namespace="e7575b1c-6aa3-4b50-aa9a-a605a38d15bb"/>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3ca868-b031-4e60-87f4-a1bfe4f2ec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575b1c-6aa3-4b50-aa9a-a605a38d15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f3ca868-b031-4e60-87f4-a1bfe4f2ec3c" xsi:nil="true"/>
  </documentManagement>
</p:properties>
</file>

<file path=customXml/itemProps1.xml><?xml version="1.0" encoding="utf-8"?>
<ds:datastoreItem xmlns:ds="http://schemas.openxmlformats.org/officeDocument/2006/customXml" ds:itemID="{E5E16E94-9C2B-4441-A6A7-1205C890A13F}">
  <ds:schemaRefs>
    <ds:schemaRef ds:uri="http://schemas.microsoft.com/sharepoint/v3/contenttype/forms"/>
  </ds:schemaRefs>
</ds:datastoreItem>
</file>

<file path=customXml/itemProps2.xml><?xml version="1.0" encoding="utf-8"?>
<ds:datastoreItem xmlns:ds="http://schemas.openxmlformats.org/officeDocument/2006/customXml" ds:itemID="{BA4E8FAF-2BCC-46BC-AC37-991EAD456228}">
  <ds:schemaRefs>
    <ds:schemaRef ds:uri="7f3ca868-b031-4e60-87f4-a1bfe4f2ec3c"/>
    <ds:schemaRef ds:uri="e7575b1c-6aa3-4b50-aa9a-a605a38d15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D93BCD-9C4B-4587-9A23-DDD63518A7C4}">
  <ds:schemaRef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7f3ca868-b031-4e60-87f4-a1bfe4f2ec3c"/>
    <ds:schemaRef ds:uri="http://purl.org/dc/elements/1.1/"/>
    <ds:schemaRef ds:uri="http://schemas.openxmlformats.org/package/2006/metadata/core-properties"/>
    <ds:schemaRef ds:uri="e7575b1c-6aa3-4b50-aa9a-a605a38d15b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PGE PPT Presentation</Template>
  <TotalTime>7773</TotalTime>
  <Words>374</Words>
  <Application>Microsoft Office PowerPoint</Application>
  <PresentationFormat>On-screen Show (4:3)</PresentationFormat>
  <Paragraphs>79</Paragraphs>
  <Slides>10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ＭＳ Ｐゴシック</vt:lpstr>
      <vt:lpstr>Arial</vt:lpstr>
      <vt:lpstr>Calibri</vt:lpstr>
      <vt:lpstr>Lucida Grande</vt:lpstr>
      <vt:lpstr>PGE PPT Presentation</vt:lpstr>
      <vt:lpstr>Custom Design</vt:lpstr>
      <vt:lpstr>PowerPoint Presentation</vt:lpstr>
      <vt:lpstr>PowerPoint Presentation</vt:lpstr>
      <vt:lpstr>PowerPoint Presentation</vt:lpstr>
      <vt:lpstr>PowerPoint Presentation</vt:lpstr>
      <vt:lpstr>PowerPoint Presentation</vt:lpstr>
      <vt:lpstr>Choosing Our Model: Linear Regression vs. Random Forest</vt:lpstr>
      <vt:lpstr>Feature Selection</vt:lpstr>
      <vt:lpstr>Hyperparameter Tuning</vt:lpstr>
      <vt:lpstr>Results</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and Can Take Two or More Lines</dc:title>
  <dc:creator>Microsoft Office User</dc:creator>
  <cp:lastModifiedBy>Di Mauro, Leonardo</cp:lastModifiedBy>
  <cp:revision>40</cp:revision>
  <dcterms:created xsi:type="dcterms:W3CDTF">2017-10-04T14:25:29Z</dcterms:created>
  <dcterms:modified xsi:type="dcterms:W3CDTF">2024-01-21T17:53:40Z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0x0101000E094FB6986D7A449CDA976CB7BB2E51</vt:lpwstr>
  </property>
</Properties>
</file>