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5" r:id="rId1"/>
  </p:sldMasterIdLst>
  <p:sldIdLst>
    <p:sldId id="256" r:id="rId2"/>
    <p:sldId id="261" r:id="rId3"/>
    <p:sldId id="282" r:id="rId4"/>
    <p:sldId id="283" r:id="rId5"/>
    <p:sldId id="284" r:id="rId6"/>
    <p:sldId id="304" r:id="rId7"/>
    <p:sldId id="285" r:id="rId8"/>
    <p:sldId id="286" r:id="rId9"/>
    <p:sldId id="287" r:id="rId10"/>
    <p:sldId id="288" r:id="rId11"/>
    <p:sldId id="289" r:id="rId12"/>
    <p:sldId id="305" r:id="rId13"/>
    <p:sldId id="306" r:id="rId14"/>
    <p:sldId id="307" r:id="rId15"/>
    <p:sldId id="308" r:id="rId16"/>
    <p:sldId id="292" r:id="rId17"/>
    <p:sldId id="293" r:id="rId18"/>
    <p:sldId id="294" r:id="rId19"/>
    <p:sldId id="29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8998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1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1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68083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94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01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30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0572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77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840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spc="-5" dirty="0" err="1" smtClean="0">
                <a:solidFill>
                  <a:srgbClr val="C00000"/>
                </a:solidFill>
              </a:rPr>
              <a:t>Candidate_Elimination</a:t>
            </a:r>
            <a:r>
              <a:rPr lang="en-US" sz="4400" spc="-5" dirty="0" smtClean="0">
                <a:solidFill>
                  <a:srgbClr val="C00000"/>
                </a:solidFill>
              </a:rPr>
              <a:t> Algorithm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69894"/>
          </a:xfrm>
        </p:spPr>
        <p:txBody>
          <a:bodyPr>
            <a:normAutofit fontScale="90000"/>
          </a:bodyPr>
          <a:lstStyle/>
          <a:p>
            <a:r>
              <a:rPr lang="en-US" spc="-5" dirty="0" smtClean="0">
                <a:latin typeface="Arial Narrow"/>
                <a:cs typeface="Arial Narrow"/>
              </a:rPr>
              <a:t>Example:</a:t>
            </a:r>
            <a:br>
              <a:rPr lang="en-US" spc="-5" dirty="0" smtClean="0">
                <a:latin typeface="Arial Narrow"/>
                <a:cs typeface="Arial Narrow"/>
              </a:rPr>
            </a:br>
            <a:r>
              <a:rPr lang="en-US" sz="3100" b="1" spc="-5" dirty="0">
                <a:solidFill>
                  <a:srgbClr val="006600"/>
                </a:solidFill>
                <a:latin typeface="Arial Narrow"/>
                <a:cs typeface="Arial Narrow"/>
              </a:rPr>
              <a:t>after</a:t>
            </a:r>
            <a:r>
              <a:rPr lang="en-US" sz="3100" b="1" spc="-20" dirty="0">
                <a:solidFill>
                  <a:srgbClr val="006600"/>
                </a:solidFill>
                <a:latin typeface="Arial Narrow"/>
                <a:cs typeface="Arial Narrow"/>
              </a:rPr>
              <a:t> </a:t>
            </a:r>
            <a:r>
              <a:rPr lang="en-US" sz="3100" b="1" spc="-10" dirty="0">
                <a:solidFill>
                  <a:srgbClr val="006600"/>
                </a:solidFill>
                <a:latin typeface="Arial Narrow"/>
                <a:cs typeface="Arial Narrow"/>
              </a:rPr>
              <a:t>seeing	</a:t>
            </a:r>
            <a:r>
              <a:rPr lang="en-US" sz="3100" b="1" spc="-5" dirty="0">
                <a:solidFill>
                  <a:srgbClr val="006600"/>
                </a:solidFill>
                <a:latin typeface="Symbol"/>
                <a:cs typeface="Symbol"/>
              </a:rPr>
              <a:t></a:t>
            </a:r>
            <a:r>
              <a:rPr lang="en-US" sz="3100" b="1" spc="-5" dirty="0">
                <a:solidFill>
                  <a:srgbClr val="006600"/>
                </a:solidFill>
                <a:latin typeface="Arial Narrow"/>
                <a:cs typeface="Arial Narrow"/>
              </a:rPr>
              <a:t>Sunny, Warm, High, Strong, Cool Change </a:t>
            </a:r>
            <a:r>
              <a:rPr lang="en-US" sz="3100" b="1" spc="-5" dirty="0">
                <a:solidFill>
                  <a:srgbClr val="006600"/>
                </a:solidFill>
                <a:latin typeface="Symbol"/>
                <a:cs typeface="Symbol"/>
              </a:rPr>
              <a:t></a:t>
            </a:r>
            <a:r>
              <a:rPr lang="en-US" sz="3100" b="1" spc="-3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3100" b="1" spc="-5" dirty="0">
                <a:solidFill>
                  <a:srgbClr val="006600"/>
                </a:solidFill>
                <a:latin typeface="Arial Narrow"/>
                <a:cs typeface="Arial Narrow"/>
              </a:rPr>
              <a:t>+</a:t>
            </a:r>
            <a:r>
              <a:rPr lang="en-US" sz="3100" dirty="0">
                <a:latin typeface="Arial Narrow"/>
                <a:cs typeface="Arial Narrow"/>
              </a:rPr>
              <a:t/>
            </a:r>
            <a:br>
              <a:rPr lang="en-US" sz="3100" dirty="0">
                <a:latin typeface="Arial Narrow"/>
                <a:cs typeface="Arial Narrow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5694"/>
            <a:ext cx="9601200" cy="4078941"/>
          </a:xfrm>
        </p:spPr>
        <p:txBody>
          <a:bodyPr/>
          <a:lstStyle/>
          <a:p>
            <a:r>
              <a:rPr lang="en-US" sz="2400" b="1" spc="5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US" b="1" spc="7" baseline="-21367" dirty="0" smtClean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lang="en-US" b="1" spc="7" dirty="0" smtClean="0">
                <a:solidFill>
                  <a:srgbClr val="C00000"/>
                </a:solidFill>
                <a:latin typeface="Arial"/>
                <a:cs typeface="Arial"/>
              </a:rPr>
              <a:t> : </a:t>
            </a:r>
          </a:p>
          <a:p>
            <a:endParaRPr lang="en-US" baseline="-21367" dirty="0">
              <a:latin typeface="Arial"/>
              <a:cs typeface="Arial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US" sz="2800" b="1" baseline="-21021" dirty="0" smtClean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lang="en-US" sz="2800" b="1" dirty="0" smtClean="0">
                <a:solidFill>
                  <a:srgbClr val="C00000"/>
                </a:solidFill>
                <a:latin typeface="Arial"/>
                <a:cs typeface="Arial"/>
              </a:rPr>
              <a:t> : </a:t>
            </a:r>
            <a:endParaRPr lang="en-US" sz="2800" b="1" baseline="-21021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endParaRPr lang="en-US" sz="2800" baseline="-21021" dirty="0">
              <a:latin typeface="Arial"/>
              <a:cs typeface="Arial"/>
            </a:endParaRPr>
          </a:p>
          <a:p>
            <a:r>
              <a:rPr lang="en-US" sz="2800" b="1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lang="en-US" sz="2800" b="1" baseline="-21021" dirty="0">
                <a:solidFill>
                  <a:srgbClr val="000099"/>
                </a:solidFill>
                <a:latin typeface="Arial"/>
                <a:cs typeface="Arial"/>
              </a:rPr>
              <a:t>4</a:t>
            </a:r>
            <a:r>
              <a:rPr lang="en-US" sz="2800" b="1" dirty="0" smtClean="0">
                <a:solidFill>
                  <a:srgbClr val="000099"/>
                </a:solidFill>
                <a:latin typeface="Arial"/>
                <a:cs typeface="Arial"/>
              </a:rPr>
              <a:t>:</a:t>
            </a: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2800" b="1" spc="5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lang="en-US" sz="2800" b="1" spc="7" baseline="-21367" dirty="0">
                <a:solidFill>
                  <a:srgbClr val="000099"/>
                </a:solidFill>
                <a:latin typeface="Arial"/>
                <a:cs typeface="Arial"/>
              </a:rPr>
              <a:t>3</a:t>
            </a:r>
            <a:r>
              <a:rPr lang="en-US" sz="2800" b="1" spc="5" dirty="0" smtClean="0">
                <a:solidFill>
                  <a:srgbClr val="000099"/>
                </a:solidFill>
                <a:latin typeface="Arial"/>
                <a:cs typeface="Arial"/>
              </a:rPr>
              <a:t>: </a:t>
            </a: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object 6"/>
          <p:cNvSpPr txBox="1"/>
          <p:nvPr/>
        </p:nvSpPr>
        <p:spPr>
          <a:xfrm>
            <a:off x="2501153" y="1871212"/>
            <a:ext cx="4953000" cy="462280"/>
          </a:xfrm>
          <a:prstGeom prst="rect">
            <a:avLst/>
          </a:prstGeom>
          <a:solidFill>
            <a:srgbClr val="FFEB99"/>
          </a:solidFill>
          <a:ln w="28575">
            <a:solidFill>
              <a:srgbClr val="B7B7B7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2400" spc="-25" dirty="0">
                <a:solidFill>
                  <a:srgbClr val="C00000"/>
                </a:solidFill>
                <a:latin typeface="Symbol"/>
                <a:cs typeface="Symbol"/>
              </a:rPr>
              <a:t>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Sunny, 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Warm,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?, Strong, 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Warm,</a:t>
            </a:r>
            <a:r>
              <a:rPr sz="2000" spc="-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Same</a:t>
            </a: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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10"/>
          <p:cNvSpPr txBox="1"/>
          <p:nvPr/>
        </p:nvSpPr>
        <p:spPr>
          <a:xfrm>
            <a:off x="2501153" y="2811929"/>
            <a:ext cx="6019800" cy="336631"/>
          </a:xfrm>
          <a:prstGeom prst="rect">
            <a:avLst/>
          </a:prstGeom>
          <a:solidFill>
            <a:srgbClr val="FFEB99"/>
          </a:solidFill>
          <a:ln w="2857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  <a:tabLst>
                <a:tab pos="1562735" algn="l"/>
                <a:tab pos="2833370" algn="l"/>
                <a:tab pos="3344545" algn="l"/>
                <a:tab pos="4785360" algn="l"/>
                <a:tab pos="5298440" algn="l"/>
              </a:tabLst>
            </a:pPr>
            <a:r>
              <a:rPr sz="2000" spc="-40" dirty="0">
                <a:solidFill>
                  <a:srgbClr val="C00000"/>
                </a:solidFill>
                <a:latin typeface="Symbol"/>
                <a:cs typeface="Symbol"/>
              </a:rPr>
              <a:t></a:t>
            </a:r>
            <a:r>
              <a:rPr sz="2000" spc="-40" dirty="0">
                <a:solidFill>
                  <a:srgbClr val="C00000"/>
                </a:solidFill>
                <a:latin typeface="Arial"/>
                <a:cs typeface="Arial"/>
              </a:rPr>
              <a:t>Sunny,	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Warm,	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?,	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Strong,	?,	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?</a:t>
            </a:r>
            <a:r>
              <a:rPr sz="2000" dirty="0">
                <a:solidFill>
                  <a:srgbClr val="C00000"/>
                </a:solidFill>
                <a:latin typeface="Symbol"/>
                <a:cs typeface="Symbol"/>
              </a:rPr>
              <a:t>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2501153" y="3715586"/>
            <a:ext cx="7691718" cy="398826"/>
          </a:xfrm>
          <a:prstGeom prst="rect">
            <a:avLst/>
          </a:prstGeom>
          <a:solidFill>
            <a:srgbClr val="FFD1C2"/>
          </a:solidFill>
          <a:ln w="2857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  <a:tabLst>
                <a:tab pos="4048125" algn="l"/>
              </a:tabLst>
            </a:pPr>
            <a:r>
              <a:rPr sz="2400" spc="-40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400" spc="-40" dirty="0">
                <a:solidFill>
                  <a:srgbClr val="000099"/>
                </a:solidFill>
                <a:latin typeface="Arial"/>
                <a:cs typeface="Arial"/>
              </a:rPr>
              <a:t>Sunny, </a:t>
            </a: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?, ?, ?,</a:t>
            </a:r>
            <a:r>
              <a:rPr sz="2400" spc="9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?,</a:t>
            </a:r>
            <a:r>
              <a:rPr sz="240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r>
              <a:rPr sz="2400" spc="-5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400" spc="-15" dirty="0">
                <a:solidFill>
                  <a:srgbClr val="000099"/>
                </a:solidFill>
                <a:latin typeface="Arial"/>
                <a:cs typeface="Arial"/>
              </a:rPr>
              <a:t>?, </a:t>
            </a:r>
            <a:r>
              <a:rPr sz="2400" spc="-25" dirty="0">
                <a:solidFill>
                  <a:srgbClr val="000099"/>
                </a:solidFill>
                <a:latin typeface="Arial"/>
                <a:cs typeface="Arial"/>
              </a:rPr>
              <a:t>Warm, </a:t>
            </a: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?, ?, </a:t>
            </a:r>
            <a:r>
              <a:rPr sz="2400" spc="-10" dirty="0">
                <a:solidFill>
                  <a:srgbClr val="000099"/>
                </a:solidFill>
                <a:latin typeface="Arial"/>
                <a:cs typeface="Arial"/>
              </a:rPr>
              <a:t>?,</a:t>
            </a:r>
            <a:r>
              <a:rPr sz="2400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r>
              <a:rPr sz="2400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1153" y="4818981"/>
            <a:ext cx="8610600" cy="446405"/>
          </a:xfrm>
          <a:prstGeom prst="rect">
            <a:avLst/>
          </a:prstGeom>
          <a:solidFill>
            <a:srgbClr val="FFD1C2"/>
          </a:solidFill>
          <a:ln w="28575">
            <a:solidFill>
              <a:srgbClr val="B7B7B7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300" spc="-25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300" spc="-25" dirty="0">
                <a:solidFill>
                  <a:srgbClr val="000099"/>
                </a:solidFill>
                <a:latin typeface="Arial"/>
                <a:cs typeface="Arial"/>
              </a:rPr>
              <a:t>Sunny, </a:t>
            </a:r>
            <a:r>
              <a:rPr sz="2300" dirty="0">
                <a:solidFill>
                  <a:srgbClr val="000099"/>
                </a:solidFill>
                <a:latin typeface="Arial"/>
                <a:cs typeface="Arial"/>
              </a:rPr>
              <a:t>?, ?, ?, ?, </a:t>
            </a:r>
            <a:r>
              <a:rPr sz="2300" spc="5" dirty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r>
              <a:rPr sz="2300" spc="5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r>
              <a:rPr sz="2300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300" dirty="0">
                <a:solidFill>
                  <a:srgbClr val="000099"/>
                </a:solidFill>
                <a:latin typeface="Arial"/>
                <a:cs typeface="Arial"/>
              </a:rPr>
              <a:t>?, </a:t>
            </a:r>
            <a:r>
              <a:rPr sz="2300" spc="-15" dirty="0">
                <a:solidFill>
                  <a:srgbClr val="000099"/>
                </a:solidFill>
                <a:latin typeface="Arial"/>
                <a:cs typeface="Arial"/>
              </a:rPr>
              <a:t>Warm, </a:t>
            </a:r>
            <a:r>
              <a:rPr sz="2300" dirty="0">
                <a:solidFill>
                  <a:srgbClr val="000099"/>
                </a:solidFill>
                <a:latin typeface="Arial"/>
                <a:cs typeface="Arial"/>
              </a:rPr>
              <a:t>?, ?, ?, </a:t>
            </a:r>
            <a:r>
              <a:rPr sz="2300" spc="5" dirty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r>
              <a:rPr sz="2300" spc="5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r>
              <a:rPr sz="2300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300" dirty="0">
                <a:solidFill>
                  <a:srgbClr val="000099"/>
                </a:solidFill>
                <a:latin typeface="Arial"/>
                <a:cs typeface="Arial"/>
              </a:rPr>
              <a:t>?, ?, ?, ?, ?,</a:t>
            </a:r>
            <a:r>
              <a:rPr sz="2300" spc="-114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00099"/>
                </a:solidFill>
                <a:latin typeface="Arial"/>
                <a:cs typeface="Arial"/>
              </a:rPr>
              <a:t>Same</a:t>
            </a:r>
            <a:r>
              <a:rPr sz="2300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endParaRPr sz="23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7245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0882"/>
            <a:ext cx="9601200" cy="4186518"/>
          </a:xfrm>
        </p:spPr>
        <p:txBody>
          <a:bodyPr/>
          <a:lstStyle/>
          <a:p>
            <a:pPr marL="469265" marR="5080" indent="-457200" algn="just">
              <a:lnSpc>
                <a:spcPct val="93000"/>
              </a:lnSpc>
              <a:spcBef>
                <a:spcPts val="330"/>
              </a:spcBef>
              <a:buFont typeface="Wingdings"/>
              <a:buChar char=""/>
              <a:tabLst>
                <a:tab pos="469900" algn="l"/>
              </a:tabLst>
            </a:pPr>
            <a:r>
              <a:rPr lang="en-US" sz="2400" spc="-10" dirty="0">
                <a:solidFill>
                  <a:srgbClr val="C00000"/>
                </a:solidFill>
                <a:latin typeface="Sans serif"/>
                <a:cs typeface="Calibri"/>
              </a:rPr>
              <a:t>The </a:t>
            </a:r>
            <a:r>
              <a:rPr lang="en-US" sz="2400" b="1" spc="-5" dirty="0">
                <a:solidFill>
                  <a:srgbClr val="C00000"/>
                </a:solidFill>
                <a:latin typeface="Sans serif"/>
                <a:cs typeface="Calibri"/>
              </a:rPr>
              <a:t>S boundary </a:t>
            </a:r>
            <a:r>
              <a:rPr lang="en-US" sz="2400" spc="-5" dirty="0">
                <a:solidFill>
                  <a:srgbClr val="C00000"/>
                </a:solidFill>
                <a:latin typeface="Sans serif"/>
                <a:cs typeface="Calibri"/>
              </a:rPr>
              <a:t>of the </a:t>
            </a:r>
            <a:r>
              <a:rPr lang="en-US" sz="2400" spc="-20" dirty="0">
                <a:solidFill>
                  <a:srgbClr val="C00000"/>
                </a:solidFill>
                <a:latin typeface="Sans serif"/>
                <a:cs typeface="Calibri"/>
              </a:rPr>
              <a:t>version </a:t>
            </a:r>
            <a:r>
              <a:rPr lang="en-US" sz="2400" dirty="0">
                <a:solidFill>
                  <a:srgbClr val="C00000"/>
                </a:solidFill>
                <a:latin typeface="Sans serif"/>
                <a:cs typeface="Calibri"/>
              </a:rPr>
              <a:t>space </a:t>
            </a:r>
            <a:r>
              <a:rPr lang="en-US" sz="2400" spc="-20" dirty="0">
                <a:solidFill>
                  <a:srgbClr val="C00000"/>
                </a:solidFill>
                <a:latin typeface="Sans serif"/>
                <a:cs typeface="Calibri"/>
              </a:rPr>
              <a:t>forms </a:t>
            </a:r>
            <a:r>
              <a:rPr lang="en-US" sz="2400" spc="-5" dirty="0">
                <a:solidFill>
                  <a:srgbClr val="C00000"/>
                </a:solidFill>
                <a:latin typeface="Sans serif"/>
                <a:cs typeface="Calibri"/>
              </a:rPr>
              <a:t>a  </a:t>
            </a:r>
            <a:r>
              <a:rPr lang="en-US" sz="2400" b="1" spc="-10" dirty="0">
                <a:solidFill>
                  <a:srgbClr val="C00000"/>
                </a:solidFill>
                <a:latin typeface="Sans serif"/>
                <a:cs typeface="Calibri"/>
              </a:rPr>
              <a:t>summary </a:t>
            </a:r>
            <a:r>
              <a:rPr lang="en-US" sz="2400" spc="-5" dirty="0">
                <a:solidFill>
                  <a:srgbClr val="C00000"/>
                </a:solidFill>
                <a:latin typeface="Sans serif"/>
                <a:cs typeface="Calibri"/>
              </a:rPr>
              <a:t>of the </a:t>
            </a:r>
            <a:r>
              <a:rPr lang="en-US" sz="2400" spc="-15" dirty="0">
                <a:solidFill>
                  <a:srgbClr val="C00000"/>
                </a:solidFill>
                <a:latin typeface="Sans serif"/>
                <a:cs typeface="Calibri"/>
              </a:rPr>
              <a:t>previously</a:t>
            </a:r>
            <a:r>
              <a:rPr lang="en-US" sz="2400" spc="600" dirty="0">
                <a:solidFill>
                  <a:srgbClr val="C00000"/>
                </a:solidFill>
                <a:latin typeface="Sans serif"/>
                <a:cs typeface="Calibri"/>
              </a:rPr>
              <a:t> </a:t>
            </a:r>
            <a:r>
              <a:rPr lang="en-US" sz="2400" spc="-15" dirty="0">
                <a:solidFill>
                  <a:srgbClr val="C00000"/>
                </a:solidFill>
                <a:latin typeface="Sans serif"/>
                <a:cs typeface="Calibri"/>
              </a:rPr>
              <a:t>encountered </a:t>
            </a:r>
            <a:r>
              <a:rPr lang="en-US" sz="2400" b="1" spc="-10" dirty="0">
                <a:solidFill>
                  <a:srgbClr val="C00000"/>
                </a:solidFill>
                <a:latin typeface="Sans serif"/>
                <a:cs typeface="Calibri"/>
              </a:rPr>
              <a:t>positive  </a:t>
            </a:r>
            <a:r>
              <a:rPr lang="en-US" sz="2400" b="1" spc="-20" dirty="0">
                <a:solidFill>
                  <a:srgbClr val="C00000"/>
                </a:solidFill>
                <a:latin typeface="Sans serif"/>
                <a:cs typeface="Calibri"/>
              </a:rPr>
              <a:t>examples </a:t>
            </a:r>
            <a:r>
              <a:rPr lang="en-US" sz="2400" spc="-10" dirty="0">
                <a:solidFill>
                  <a:srgbClr val="C00000"/>
                </a:solidFill>
                <a:latin typeface="Sans serif"/>
                <a:cs typeface="Calibri"/>
              </a:rPr>
              <a:t>that can </a:t>
            </a:r>
            <a:r>
              <a:rPr lang="en-US" sz="2400" dirty="0">
                <a:solidFill>
                  <a:srgbClr val="C00000"/>
                </a:solidFill>
                <a:latin typeface="Sans serif"/>
                <a:cs typeface="Calibri"/>
              </a:rPr>
              <a:t>be </a:t>
            </a:r>
            <a:r>
              <a:rPr lang="en-US" sz="2400" spc="-5" dirty="0">
                <a:solidFill>
                  <a:srgbClr val="C00000"/>
                </a:solidFill>
                <a:latin typeface="Sans serif"/>
                <a:cs typeface="Calibri"/>
              </a:rPr>
              <a:t>used </a:t>
            </a:r>
            <a:r>
              <a:rPr lang="en-US" sz="2400" spc="-20" dirty="0">
                <a:solidFill>
                  <a:srgbClr val="C00000"/>
                </a:solidFill>
                <a:latin typeface="Sans serif"/>
                <a:cs typeface="Calibri"/>
              </a:rPr>
              <a:t>to </a:t>
            </a:r>
            <a:r>
              <a:rPr lang="en-US" sz="2400" spc="-15" dirty="0">
                <a:solidFill>
                  <a:srgbClr val="C00000"/>
                </a:solidFill>
                <a:latin typeface="Sans serif"/>
                <a:cs typeface="Calibri"/>
              </a:rPr>
              <a:t>determine </a:t>
            </a:r>
            <a:r>
              <a:rPr lang="en-US" sz="2400" spc="-5" dirty="0">
                <a:solidFill>
                  <a:srgbClr val="C00000"/>
                </a:solidFill>
                <a:latin typeface="Sans serif"/>
                <a:cs typeface="Calibri"/>
              </a:rPr>
              <a:t>whether </a:t>
            </a:r>
            <a:r>
              <a:rPr lang="en-US" sz="2400" spc="-25" dirty="0">
                <a:solidFill>
                  <a:srgbClr val="C00000"/>
                </a:solidFill>
                <a:latin typeface="Sans serif"/>
                <a:cs typeface="Calibri"/>
              </a:rPr>
              <a:t>any  </a:t>
            </a:r>
            <a:r>
              <a:rPr lang="en-US" sz="2400" spc="-10" dirty="0">
                <a:solidFill>
                  <a:srgbClr val="C00000"/>
                </a:solidFill>
                <a:latin typeface="Sans serif"/>
                <a:cs typeface="Calibri"/>
              </a:rPr>
              <a:t>given </a:t>
            </a:r>
            <a:r>
              <a:rPr lang="en-US" sz="2400" spc="-25" dirty="0">
                <a:solidFill>
                  <a:srgbClr val="C00000"/>
                </a:solidFill>
                <a:latin typeface="Sans serif"/>
                <a:cs typeface="Calibri"/>
              </a:rPr>
              <a:t>hypothesis </a:t>
            </a:r>
            <a:r>
              <a:rPr lang="en-US" sz="2400" spc="-10" dirty="0">
                <a:solidFill>
                  <a:srgbClr val="C00000"/>
                </a:solidFill>
                <a:latin typeface="Sans serif"/>
                <a:cs typeface="Calibri"/>
              </a:rPr>
              <a:t>is </a:t>
            </a:r>
            <a:r>
              <a:rPr lang="en-US" sz="2400" spc="-20" dirty="0">
                <a:solidFill>
                  <a:srgbClr val="C00000"/>
                </a:solidFill>
                <a:latin typeface="Sans serif"/>
                <a:cs typeface="Calibri"/>
              </a:rPr>
              <a:t>consistent </a:t>
            </a:r>
            <a:r>
              <a:rPr lang="en-US" sz="2400" spc="-5" dirty="0">
                <a:solidFill>
                  <a:srgbClr val="C00000"/>
                </a:solidFill>
                <a:latin typeface="Sans serif"/>
                <a:cs typeface="Calibri"/>
              </a:rPr>
              <a:t>with these</a:t>
            </a:r>
            <a:r>
              <a:rPr lang="en-US" sz="2400" spc="-155" dirty="0">
                <a:solidFill>
                  <a:srgbClr val="C00000"/>
                </a:solidFill>
                <a:latin typeface="Sans serif"/>
                <a:cs typeface="Calibri"/>
              </a:rPr>
              <a:t> </a:t>
            </a:r>
            <a:r>
              <a:rPr lang="en-US" sz="2400" spc="-20" dirty="0">
                <a:solidFill>
                  <a:srgbClr val="C00000"/>
                </a:solidFill>
                <a:latin typeface="Sans serif"/>
                <a:cs typeface="Calibri"/>
              </a:rPr>
              <a:t>examples.</a:t>
            </a:r>
            <a:endParaRPr lang="en-US" sz="2400" dirty="0">
              <a:latin typeface="Sans serif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"/>
            </a:pPr>
            <a:endParaRPr lang="en-US" sz="2400" dirty="0">
              <a:latin typeface="Sans serif"/>
              <a:cs typeface="Times New Roman"/>
            </a:endParaRPr>
          </a:p>
          <a:p>
            <a:pPr marL="469265" marR="6985" indent="-457200" algn="just">
              <a:lnSpc>
                <a:spcPct val="93000"/>
              </a:lnSpc>
              <a:buFont typeface="Wingdings"/>
              <a:buChar char=""/>
              <a:tabLst>
                <a:tab pos="469900" algn="l"/>
              </a:tabLst>
            </a:pPr>
            <a:r>
              <a:rPr lang="en-US" sz="2400" spc="-10" dirty="0">
                <a:solidFill>
                  <a:srgbClr val="000099"/>
                </a:solidFill>
                <a:latin typeface="Sans serif"/>
                <a:cs typeface="Calibri"/>
              </a:rPr>
              <a:t>The </a:t>
            </a:r>
            <a:r>
              <a:rPr lang="en-US" sz="2400" b="1" spc="-5" dirty="0">
                <a:solidFill>
                  <a:srgbClr val="000099"/>
                </a:solidFill>
                <a:latin typeface="Sans serif"/>
                <a:cs typeface="Calibri"/>
              </a:rPr>
              <a:t>G boundary </a:t>
            </a:r>
            <a:r>
              <a:rPr lang="en-US" sz="2400" spc="-15" dirty="0">
                <a:solidFill>
                  <a:srgbClr val="000099"/>
                </a:solidFill>
                <a:latin typeface="Sans serif"/>
                <a:cs typeface="Calibri"/>
              </a:rPr>
              <a:t>summarizes </a:t>
            </a:r>
            <a:r>
              <a:rPr lang="en-US" sz="2400" spc="-5" dirty="0">
                <a:solidFill>
                  <a:srgbClr val="000099"/>
                </a:solidFill>
                <a:latin typeface="Sans serif"/>
                <a:cs typeface="Calibri"/>
              </a:rPr>
              <a:t>the </a:t>
            </a:r>
            <a:r>
              <a:rPr lang="en-US" sz="2400" spc="-15" dirty="0">
                <a:solidFill>
                  <a:srgbClr val="000099"/>
                </a:solidFill>
                <a:latin typeface="Sans serif"/>
                <a:cs typeface="Calibri"/>
              </a:rPr>
              <a:t>information </a:t>
            </a:r>
            <a:r>
              <a:rPr lang="en-US" sz="2400" spc="-10" dirty="0">
                <a:solidFill>
                  <a:srgbClr val="000099"/>
                </a:solidFill>
                <a:latin typeface="Sans serif"/>
                <a:cs typeface="Calibri"/>
              </a:rPr>
              <a:t>from  previously </a:t>
            </a:r>
            <a:r>
              <a:rPr lang="en-US" sz="2400" spc="-15" dirty="0">
                <a:solidFill>
                  <a:srgbClr val="000099"/>
                </a:solidFill>
                <a:latin typeface="Sans serif"/>
                <a:cs typeface="Calibri"/>
              </a:rPr>
              <a:t>encountered  </a:t>
            </a:r>
            <a:r>
              <a:rPr lang="en-US" sz="2400" b="1" spc="-15" dirty="0">
                <a:solidFill>
                  <a:srgbClr val="000099"/>
                </a:solidFill>
                <a:latin typeface="Sans serif"/>
                <a:cs typeface="Calibri"/>
              </a:rPr>
              <a:t>negative</a:t>
            </a:r>
            <a:r>
              <a:rPr lang="en-US" sz="2400" b="1" spc="600" dirty="0">
                <a:solidFill>
                  <a:srgbClr val="000099"/>
                </a:solidFill>
                <a:latin typeface="Sans serif"/>
                <a:cs typeface="Calibri"/>
              </a:rPr>
              <a:t> </a:t>
            </a:r>
            <a:r>
              <a:rPr lang="en-US" sz="2400" b="1" spc="-20" dirty="0">
                <a:solidFill>
                  <a:srgbClr val="000099"/>
                </a:solidFill>
                <a:latin typeface="Sans serif"/>
                <a:cs typeface="Calibri"/>
              </a:rPr>
              <a:t>examples</a:t>
            </a:r>
            <a:r>
              <a:rPr lang="en-US" sz="2400" spc="-20" dirty="0">
                <a:solidFill>
                  <a:srgbClr val="000099"/>
                </a:solidFill>
                <a:latin typeface="Sans serif"/>
                <a:cs typeface="Calibri"/>
              </a:rPr>
              <a:t>. Any  hypothesis more </a:t>
            </a:r>
            <a:r>
              <a:rPr lang="en-US" sz="2400" dirty="0">
                <a:solidFill>
                  <a:srgbClr val="000099"/>
                </a:solidFill>
                <a:latin typeface="Sans serif"/>
                <a:cs typeface="Calibri"/>
              </a:rPr>
              <a:t>specific </a:t>
            </a:r>
            <a:r>
              <a:rPr lang="en-US" sz="2400" spc="-5" dirty="0">
                <a:solidFill>
                  <a:srgbClr val="000099"/>
                </a:solidFill>
                <a:latin typeface="Sans serif"/>
                <a:cs typeface="Calibri"/>
              </a:rPr>
              <a:t>than G </a:t>
            </a:r>
            <a:r>
              <a:rPr lang="en-US" sz="2400" dirty="0">
                <a:solidFill>
                  <a:srgbClr val="000099"/>
                </a:solidFill>
                <a:latin typeface="Sans serif"/>
                <a:cs typeface="Calibri"/>
              </a:rPr>
              <a:t>is </a:t>
            </a:r>
            <a:r>
              <a:rPr lang="en-US" sz="2400" spc="-10" dirty="0">
                <a:solidFill>
                  <a:srgbClr val="000099"/>
                </a:solidFill>
                <a:latin typeface="Sans serif"/>
                <a:cs typeface="Calibri"/>
              </a:rPr>
              <a:t>assured </a:t>
            </a:r>
            <a:r>
              <a:rPr lang="en-US" sz="2400" spc="-15" dirty="0">
                <a:solidFill>
                  <a:srgbClr val="000099"/>
                </a:solidFill>
                <a:latin typeface="Sans serif"/>
                <a:cs typeface="Calibri"/>
              </a:rPr>
              <a:t>to </a:t>
            </a:r>
            <a:r>
              <a:rPr lang="en-US" sz="2400" spc="-10" dirty="0">
                <a:solidFill>
                  <a:srgbClr val="000099"/>
                </a:solidFill>
                <a:latin typeface="Sans serif"/>
                <a:cs typeface="Calibri"/>
              </a:rPr>
              <a:t>be  </a:t>
            </a:r>
            <a:r>
              <a:rPr lang="en-US" sz="2400" spc="-20" dirty="0">
                <a:solidFill>
                  <a:srgbClr val="000099"/>
                </a:solidFill>
                <a:latin typeface="Sans serif"/>
                <a:cs typeface="Calibri"/>
              </a:rPr>
              <a:t>consistent </a:t>
            </a:r>
            <a:r>
              <a:rPr lang="en-US" sz="2400" spc="-5" dirty="0">
                <a:solidFill>
                  <a:srgbClr val="000099"/>
                </a:solidFill>
                <a:latin typeface="Sans serif"/>
                <a:cs typeface="Calibri"/>
              </a:rPr>
              <a:t>with </a:t>
            </a:r>
            <a:r>
              <a:rPr lang="en-US" sz="2400" spc="-15" dirty="0">
                <a:solidFill>
                  <a:srgbClr val="000099"/>
                </a:solidFill>
                <a:latin typeface="Sans serif"/>
                <a:cs typeface="Calibri"/>
              </a:rPr>
              <a:t>past </a:t>
            </a:r>
            <a:r>
              <a:rPr lang="en-US" sz="2400" spc="-20" dirty="0">
                <a:solidFill>
                  <a:srgbClr val="000099"/>
                </a:solidFill>
                <a:latin typeface="Sans serif"/>
                <a:cs typeface="Calibri"/>
              </a:rPr>
              <a:t>negative</a:t>
            </a:r>
            <a:r>
              <a:rPr lang="en-US" sz="2400" spc="-240" dirty="0">
                <a:solidFill>
                  <a:srgbClr val="000099"/>
                </a:solidFill>
                <a:latin typeface="Sans serif"/>
                <a:cs typeface="Calibri"/>
              </a:rPr>
              <a:t> </a:t>
            </a:r>
            <a:r>
              <a:rPr lang="en-US" sz="2400" spc="-20" dirty="0">
                <a:solidFill>
                  <a:srgbClr val="000099"/>
                </a:solidFill>
                <a:latin typeface="Sans serif"/>
                <a:cs typeface="Calibri"/>
              </a:rPr>
              <a:t>examples.</a:t>
            </a:r>
            <a:endParaRPr lang="en-US" sz="2400" dirty="0">
              <a:latin typeface="Sans serif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55951"/>
              </p:ext>
            </p:extLst>
          </p:nvPr>
        </p:nvGraphicFramePr>
        <p:xfrm>
          <a:off x="1371600" y="1655763"/>
          <a:ext cx="9497028" cy="31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693"/>
                <a:gridCol w="1721373"/>
                <a:gridCol w="1497359"/>
                <a:gridCol w="1733163"/>
                <a:gridCol w="1285135"/>
                <a:gridCol w="1173128"/>
                <a:gridCol w="1114177"/>
              </a:tblGrid>
              <a:tr h="955816">
                <a:tc>
                  <a:txBody>
                    <a:bodyPr/>
                    <a:lstStyle/>
                    <a:p>
                      <a:r>
                        <a:rPr lang="en-US" dirty="0" smtClean="0"/>
                        <a:t>CGPA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Interactiveness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Practical 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Thinking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r>
                        <a:rPr lang="en-US" baseline="0" dirty="0" smtClean="0"/>
                        <a:t> offer</a:t>
                      </a:r>
                      <a:endParaRPr lang="en-US" dirty="0"/>
                    </a:p>
                  </a:txBody>
                  <a:tcPr/>
                </a:tc>
              </a:tr>
              <a:tr h="553766">
                <a:tc>
                  <a:txBody>
                    <a:bodyPr/>
                    <a:lstStyle/>
                    <a:p>
                      <a:r>
                        <a:rPr lang="en-US" dirty="0" smtClean="0"/>
                        <a:t>&gt;9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Excellent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553766">
                <a:tc>
                  <a:txBody>
                    <a:bodyPr/>
                    <a:lstStyle/>
                    <a:p>
                      <a:r>
                        <a:rPr lang="en-US" dirty="0" smtClean="0"/>
                        <a:t>&gt;9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553766">
                <a:tc>
                  <a:txBody>
                    <a:bodyPr/>
                    <a:lstStyle/>
                    <a:p>
                      <a:r>
                        <a:rPr lang="en-US" dirty="0" smtClean="0"/>
                        <a:t>&gt;8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553766">
                <a:tc>
                  <a:txBody>
                    <a:bodyPr/>
                    <a:lstStyle/>
                    <a:p>
                      <a:r>
                        <a:rPr lang="en-US" dirty="0" smtClean="0"/>
                        <a:t>&gt;9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5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553" y="189748"/>
            <a:ext cx="9601200" cy="946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07939"/>
            <a:ext cx="9601200" cy="535907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So=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Go=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I1= {&gt;9,Yes, Excellent, Good, Fast, Yes}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S1=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{&gt;9,Yes, Excellent, Good, Fast, Yes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G1= {?, ?, ?, ?, ?, ? 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I2 ={&gt;9,Yes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Good,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Good, Fast,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Yes}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S2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={&gt;9,Yes,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?,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Good, Fast, Yes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G2= {?, ?, ?, ?, ?, ?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2537806" y="1307939"/>
            <a:ext cx="3276600" cy="398186"/>
          </a:xfrm>
          <a:prstGeom prst="rect">
            <a:avLst/>
          </a:prstGeom>
          <a:solidFill>
            <a:srgbClr val="FFEB99"/>
          </a:solidFill>
          <a:ln w="2857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2400" b="1" spc="-10" dirty="0">
                <a:solidFill>
                  <a:srgbClr val="C00000"/>
                </a:solidFill>
                <a:latin typeface="Symbol"/>
                <a:cs typeface="Symbol"/>
              </a:rPr>
              <a:t></a:t>
            </a:r>
            <a:r>
              <a:rPr sz="2400" b="1" spc="-10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400" b="1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400" b="1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400" b="1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400" b="1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400" b="1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400" b="1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400" b="1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400" b="1" dirty="0">
                <a:solidFill>
                  <a:srgbClr val="C00000"/>
                </a:solidFill>
                <a:latin typeface="Tw Cen MT"/>
                <a:cs typeface="Tw Cen MT"/>
              </a:rPr>
              <a:t>.</a:t>
            </a:r>
            <a:r>
              <a:rPr sz="2400" b="1" spc="-35" dirty="0">
                <a:solidFill>
                  <a:srgbClr val="C00000"/>
                </a:solidFill>
                <a:latin typeface="Tw Cen MT"/>
                <a:cs typeface="Tw Cen MT"/>
              </a:rPr>
              <a:t> </a:t>
            </a:r>
            <a:r>
              <a:rPr sz="2400" b="1" spc="5" dirty="0">
                <a:solidFill>
                  <a:srgbClr val="C00000"/>
                </a:solidFill>
                <a:latin typeface="Symbol"/>
                <a:cs typeface="Symbol"/>
              </a:rPr>
              <a:t>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0485" y="2205267"/>
            <a:ext cx="3276600" cy="398826"/>
          </a:xfrm>
          <a:prstGeom prst="rect">
            <a:avLst/>
          </a:prstGeom>
          <a:solidFill>
            <a:srgbClr val="FFD1C2"/>
          </a:solidFill>
          <a:ln w="2857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  <a:tabLst>
                <a:tab pos="659765" algn="l"/>
                <a:tab pos="1111250" algn="l"/>
                <a:tab pos="1564005" algn="l"/>
                <a:tab pos="2016760" algn="l"/>
                <a:tab pos="2468245" algn="l"/>
              </a:tabLst>
            </a:pPr>
            <a:r>
              <a:rPr sz="2400" b="1" spc="-10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400" b="1" spc="-10" dirty="0">
                <a:solidFill>
                  <a:srgbClr val="000099"/>
                </a:solidFill>
                <a:latin typeface="Tw Cen MT"/>
                <a:cs typeface="Tw Cen MT"/>
              </a:rPr>
              <a:t>?,	</a:t>
            </a:r>
            <a:r>
              <a:rPr sz="2400" b="1" spc="-5" dirty="0">
                <a:solidFill>
                  <a:srgbClr val="000099"/>
                </a:solidFill>
                <a:latin typeface="Tw Cen MT"/>
                <a:cs typeface="Tw Cen MT"/>
              </a:rPr>
              <a:t>?,	</a:t>
            </a:r>
            <a:r>
              <a:rPr sz="2400" b="1" dirty="0">
                <a:solidFill>
                  <a:srgbClr val="000099"/>
                </a:solidFill>
                <a:latin typeface="Tw Cen MT"/>
                <a:cs typeface="Tw Cen MT"/>
              </a:rPr>
              <a:t>?,	</a:t>
            </a:r>
            <a:r>
              <a:rPr sz="2400" b="1" spc="-5" dirty="0">
                <a:solidFill>
                  <a:srgbClr val="000099"/>
                </a:solidFill>
                <a:latin typeface="Tw Cen MT"/>
                <a:cs typeface="Tw Cen MT"/>
              </a:rPr>
              <a:t>?,	?,	</a:t>
            </a:r>
            <a:r>
              <a:rPr sz="2400" b="1" dirty="0" smtClean="0">
                <a:solidFill>
                  <a:srgbClr val="000099"/>
                </a:solidFill>
                <a:latin typeface="Tw Cen MT"/>
                <a:cs typeface="Tw Cen MT"/>
              </a:rPr>
              <a:t>?</a:t>
            </a:r>
            <a:r>
              <a:rPr lang="en-US" sz="2400" b="1" dirty="0" smtClean="0">
                <a:solidFill>
                  <a:srgbClr val="000099"/>
                </a:solidFill>
                <a:latin typeface="Tw Cen MT"/>
                <a:cs typeface="Tw Cen MT"/>
              </a:rPr>
              <a:t> </a:t>
            </a:r>
            <a:r>
              <a:rPr sz="2400" b="1" dirty="0" smtClean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endParaRPr sz="24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9484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75504"/>
            <a:ext cx="9601200" cy="50918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I3 ={&gt;8, No,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Good, Good, Fast,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No}  NEGATIVE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S3={&gt;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9,Yes, ?, Good, Fast, Yes}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G3= {(&gt;9,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?, ?, ?, ?, ? 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(?, Yes,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?, ?, ?,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?)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(?, 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?, ?, ?,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Yes)}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I4 ={&gt;9, Yes,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Good, Good,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Slow,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S4={&gt;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9,Yes, ?, Good,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?, ?}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G3= {(&gt;9, ?, ?, ?, ?, ? 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(?, Yes, ?, ?, ?, ?)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65813"/>
            <a:ext cx="9601200" cy="450158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Final Version Space: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{(&gt;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Yes,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?, ?, ?, ? 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(?, Yes, ?,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Good,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?, ?)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(?,Yes, ?, Good, ?, ?)}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14600"/>
            <a:ext cx="7353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65" y="1963271"/>
            <a:ext cx="10210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74644"/>
            <a:ext cx="101536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853" y="685800"/>
            <a:ext cx="9372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pc="-10" dirty="0"/>
              <a:t>Concept </a:t>
            </a:r>
            <a:r>
              <a:rPr lang="en-US" dirty="0"/>
              <a:t>Learning </a:t>
            </a:r>
            <a:r>
              <a:rPr lang="en-US" spc="-60" dirty="0"/>
              <a:t>Task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pc="-5" dirty="0" err="1">
                <a:solidFill>
                  <a:srgbClr val="000099"/>
                </a:solidFill>
              </a:rPr>
              <a:t>EnjoySport</a:t>
            </a:r>
            <a:r>
              <a:rPr lang="en-US" spc="-5" dirty="0">
                <a:solidFill>
                  <a:srgbClr val="000099"/>
                </a:solidFill>
              </a:rPr>
              <a:t> </a:t>
            </a:r>
            <a:r>
              <a:rPr lang="en-US" spc="-30" dirty="0">
                <a:solidFill>
                  <a:srgbClr val="000099"/>
                </a:solidFill>
              </a:rPr>
              <a:t>Training  </a:t>
            </a:r>
            <a:r>
              <a:rPr lang="en-US" spc="-5" dirty="0">
                <a:solidFill>
                  <a:srgbClr val="000099"/>
                </a:solidFill>
              </a:rPr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pc="-5" dirty="0">
                <a:solidFill>
                  <a:srgbClr val="C00000"/>
                </a:solidFill>
                <a:latin typeface="Sans serif"/>
                <a:cs typeface="Calibri"/>
              </a:rPr>
              <a:t>A </a:t>
            </a:r>
            <a:r>
              <a:rPr lang="en-US" spc="-10" dirty="0">
                <a:solidFill>
                  <a:srgbClr val="C00000"/>
                </a:solidFill>
                <a:latin typeface="Sans serif"/>
                <a:cs typeface="Calibri"/>
              </a:rPr>
              <a:t>set </a:t>
            </a:r>
            <a:r>
              <a:rPr lang="en-US" spc="-5" dirty="0">
                <a:solidFill>
                  <a:srgbClr val="C00000"/>
                </a:solidFill>
                <a:latin typeface="Sans serif"/>
                <a:cs typeface="Calibri"/>
              </a:rPr>
              <a:t>of </a:t>
            </a:r>
            <a:r>
              <a:rPr lang="en-US" spc="-20" dirty="0">
                <a:solidFill>
                  <a:srgbClr val="C00000"/>
                </a:solidFill>
                <a:latin typeface="Sans serif"/>
                <a:cs typeface="Calibri"/>
              </a:rPr>
              <a:t>example days, </a:t>
            </a:r>
            <a:r>
              <a:rPr lang="en-US" spc="-5" dirty="0">
                <a:solidFill>
                  <a:srgbClr val="C00000"/>
                </a:solidFill>
                <a:latin typeface="Sans serif"/>
                <a:cs typeface="Calibri"/>
              </a:rPr>
              <a:t>and </a:t>
            </a:r>
            <a:r>
              <a:rPr lang="en-US" spc="-10" dirty="0">
                <a:solidFill>
                  <a:srgbClr val="C00000"/>
                </a:solidFill>
                <a:latin typeface="Sans serif"/>
                <a:cs typeface="Calibri"/>
              </a:rPr>
              <a:t>each </a:t>
            </a:r>
            <a:r>
              <a:rPr lang="en-US" spc="-5" dirty="0">
                <a:solidFill>
                  <a:srgbClr val="C00000"/>
                </a:solidFill>
                <a:latin typeface="Sans serif"/>
                <a:cs typeface="Calibri"/>
              </a:rPr>
              <a:t>is described </a:t>
            </a:r>
            <a:r>
              <a:rPr lang="en-US" spc="-10" dirty="0">
                <a:solidFill>
                  <a:srgbClr val="C00000"/>
                </a:solidFill>
                <a:latin typeface="Sans serif"/>
                <a:cs typeface="Calibri"/>
              </a:rPr>
              <a:t>by </a:t>
            </a:r>
            <a:r>
              <a:rPr lang="en-US" spc="-5" dirty="0">
                <a:solidFill>
                  <a:srgbClr val="006600"/>
                </a:solidFill>
                <a:latin typeface="Sans serif"/>
                <a:cs typeface="Calibri"/>
              </a:rPr>
              <a:t>six  </a:t>
            </a:r>
            <a:r>
              <a:rPr lang="en-US" spc="-15" dirty="0">
                <a:solidFill>
                  <a:srgbClr val="006600"/>
                </a:solidFill>
                <a:latin typeface="Sans serif"/>
                <a:cs typeface="Calibri"/>
              </a:rPr>
              <a:t>attributes.</a:t>
            </a:r>
            <a:endParaRPr lang="en-US" dirty="0">
              <a:latin typeface="Sans serif"/>
              <a:cs typeface="Calibri"/>
            </a:endParaRPr>
          </a:p>
          <a:p>
            <a:r>
              <a:rPr lang="en-US" spc="-10" dirty="0" smtClean="0">
                <a:solidFill>
                  <a:srgbClr val="000099"/>
                </a:solidFill>
                <a:latin typeface="Sans serif"/>
                <a:cs typeface="Calibri"/>
              </a:rPr>
              <a:t>The </a:t>
            </a:r>
            <a:r>
              <a:rPr lang="en-US" spc="-10" dirty="0">
                <a:solidFill>
                  <a:srgbClr val="000099"/>
                </a:solidFill>
                <a:latin typeface="Sans serif"/>
                <a:cs typeface="Calibri"/>
              </a:rPr>
              <a:t>task </a:t>
            </a:r>
            <a:r>
              <a:rPr lang="en-US" spc="-5" dirty="0">
                <a:solidFill>
                  <a:srgbClr val="000099"/>
                </a:solidFill>
                <a:latin typeface="Sans serif"/>
                <a:cs typeface="Calibri"/>
              </a:rPr>
              <a:t>is </a:t>
            </a:r>
            <a:r>
              <a:rPr lang="en-US" spc="-15" dirty="0">
                <a:solidFill>
                  <a:srgbClr val="000099"/>
                </a:solidFill>
                <a:latin typeface="Sans serif"/>
                <a:cs typeface="Calibri"/>
              </a:rPr>
              <a:t>to </a:t>
            </a:r>
            <a:r>
              <a:rPr lang="en-US" spc="-5" dirty="0">
                <a:solidFill>
                  <a:srgbClr val="006600"/>
                </a:solidFill>
                <a:latin typeface="Sans serif"/>
                <a:cs typeface="Calibri"/>
              </a:rPr>
              <a:t>learn </a:t>
            </a:r>
            <a:r>
              <a:rPr lang="en-US" spc="-15" dirty="0">
                <a:solidFill>
                  <a:srgbClr val="006600"/>
                </a:solidFill>
                <a:latin typeface="Sans serif"/>
                <a:cs typeface="Calibri"/>
              </a:rPr>
              <a:t>to </a:t>
            </a:r>
            <a:r>
              <a:rPr lang="en-US" spc="-10" dirty="0">
                <a:solidFill>
                  <a:srgbClr val="006600"/>
                </a:solidFill>
                <a:latin typeface="Sans serif"/>
                <a:cs typeface="Calibri"/>
              </a:rPr>
              <a:t>predict </a:t>
            </a:r>
            <a:r>
              <a:rPr lang="en-US" spc="-5" dirty="0">
                <a:solidFill>
                  <a:srgbClr val="000099"/>
                </a:solidFill>
                <a:latin typeface="Sans serif"/>
                <a:cs typeface="Calibri"/>
              </a:rPr>
              <a:t>the </a:t>
            </a:r>
            <a:r>
              <a:rPr lang="en-US" spc="-10" dirty="0">
                <a:solidFill>
                  <a:srgbClr val="000099"/>
                </a:solidFill>
                <a:latin typeface="Sans serif"/>
                <a:cs typeface="Calibri"/>
              </a:rPr>
              <a:t>value </a:t>
            </a:r>
            <a:r>
              <a:rPr lang="en-US" spc="-5" dirty="0">
                <a:solidFill>
                  <a:srgbClr val="000099"/>
                </a:solidFill>
                <a:latin typeface="Sans serif"/>
                <a:cs typeface="Calibri"/>
              </a:rPr>
              <a:t>of </a:t>
            </a:r>
            <a:r>
              <a:rPr lang="en-US" spc="-5" dirty="0" err="1">
                <a:solidFill>
                  <a:srgbClr val="006600"/>
                </a:solidFill>
                <a:latin typeface="Sans serif"/>
                <a:cs typeface="Calibri"/>
              </a:rPr>
              <a:t>EnjoySport</a:t>
            </a:r>
            <a:r>
              <a:rPr lang="en-US" spc="-5" dirty="0">
                <a:solidFill>
                  <a:srgbClr val="006600"/>
                </a:solidFill>
                <a:latin typeface="Sans serif"/>
                <a:cs typeface="Calibri"/>
              </a:rPr>
              <a:t> </a:t>
            </a:r>
            <a:r>
              <a:rPr lang="en-US" spc="-5" dirty="0">
                <a:solidFill>
                  <a:srgbClr val="000099"/>
                </a:solidFill>
                <a:latin typeface="Sans serif"/>
                <a:cs typeface="Calibri"/>
              </a:rPr>
              <a:t> </a:t>
            </a:r>
            <a:r>
              <a:rPr lang="en-US" spc="-20" dirty="0">
                <a:solidFill>
                  <a:srgbClr val="000099"/>
                </a:solidFill>
                <a:latin typeface="Sans serif"/>
                <a:cs typeface="Calibri"/>
              </a:rPr>
              <a:t>for </a:t>
            </a:r>
            <a:r>
              <a:rPr lang="en-US" spc="-10" dirty="0">
                <a:solidFill>
                  <a:srgbClr val="C00000"/>
                </a:solidFill>
                <a:latin typeface="Sans serif"/>
                <a:cs typeface="Calibri"/>
              </a:rPr>
              <a:t>arbitrary </a:t>
            </a:r>
            <a:r>
              <a:rPr lang="en-US" spc="-60" dirty="0">
                <a:solidFill>
                  <a:srgbClr val="C00000"/>
                </a:solidFill>
                <a:latin typeface="Sans serif"/>
                <a:cs typeface="Calibri"/>
              </a:rPr>
              <a:t>day</a:t>
            </a:r>
            <a:r>
              <a:rPr lang="en-US" spc="-60" dirty="0" smtClean="0">
                <a:solidFill>
                  <a:srgbClr val="000099"/>
                </a:solidFill>
                <a:latin typeface="Sans serif"/>
                <a:cs typeface="Calibri"/>
              </a:rPr>
              <a:t>,  </a:t>
            </a:r>
            <a:r>
              <a:rPr lang="en-US" spc="-5" dirty="0">
                <a:solidFill>
                  <a:srgbClr val="000099"/>
                </a:solidFill>
                <a:latin typeface="Sans serif"/>
                <a:cs typeface="Calibri"/>
              </a:rPr>
              <a:t>based on the </a:t>
            </a:r>
            <a:r>
              <a:rPr lang="en-US" spc="-15" dirty="0">
                <a:solidFill>
                  <a:srgbClr val="000099"/>
                </a:solidFill>
                <a:latin typeface="Sans serif"/>
                <a:cs typeface="Calibri"/>
              </a:rPr>
              <a:t>values </a:t>
            </a:r>
            <a:r>
              <a:rPr lang="en-US" spc="-5" dirty="0">
                <a:solidFill>
                  <a:srgbClr val="000099"/>
                </a:solidFill>
                <a:latin typeface="Sans serif"/>
                <a:cs typeface="Calibri"/>
              </a:rPr>
              <a:t>of its </a:t>
            </a:r>
            <a:r>
              <a:rPr lang="en-US" spc="-15" dirty="0">
                <a:solidFill>
                  <a:srgbClr val="000099"/>
                </a:solidFill>
                <a:latin typeface="Sans serif"/>
                <a:cs typeface="Calibri"/>
              </a:rPr>
              <a:t>attribute  values </a:t>
            </a:r>
            <a:r>
              <a:rPr lang="en-US" spc="-50" dirty="0" smtClean="0">
                <a:solidFill>
                  <a:srgbClr val="000099"/>
                </a:solidFill>
                <a:latin typeface="Sans serif"/>
                <a:cs typeface="Calibri"/>
              </a:rPr>
              <a:t>. This id Target</a:t>
            </a:r>
            <a:r>
              <a:rPr lang="en-US" spc="60" dirty="0" smtClean="0">
                <a:solidFill>
                  <a:srgbClr val="000099"/>
                </a:solidFill>
                <a:latin typeface="Sans serif"/>
                <a:cs typeface="Calibri"/>
              </a:rPr>
              <a:t> </a:t>
            </a:r>
            <a:r>
              <a:rPr lang="en-US" spc="-10" dirty="0">
                <a:solidFill>
                  <a:srgbClr val="000099"/>
                </a:solidFill>
                <a:latin typeface="Sans serif"/>
                <a:cs typeface="Calibri"/>
              </a:rPr>
              <a:t>concept</a:t>
            </a:r>
            <a:endParaRPr lang="en-US" dirty="0">
              <a:latin typeface="Sans serif"/>
              <a:cs typeface="Calibri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4" y="2171700"/>
            <a:ext cx="8256494" cy="296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6482"/>
          </a:xfrm>
        </p:spPr>
        <p:txBody>
          <a:bodyPr/>
          <a:lstStyle/>
          <a:p>
            <a:r>
              <a:rPr lang="en-US" spc="-15" dirty="0"/>
              <a:t>Candidate </a:t>
            </a:r>
            <a:r>
              <a:rPr lang="en-US" spc="-5" dirty="0"/>
              <a:t>Elimination</a:t>
            </a:r>
            <a:r>
              <a:rPr lang="en-US" spc="-55" dirty="0"/>
              <a:t> </a:t>
            </a:r>
            <a:r>
              <a:rPr lang="en-US" spc="-10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0541"/>
            <a:ext cx="9601200" cy="4226859"/>
          </a:xfrm>
        </p:spPr>
        <p:txBody>
          <a:bodyPr>
            <a:normAutofit fontScale="92500" lnSpcReduction="20000"/>
          </a:bodyPr>
          <a:lstStyle/>
          <a:p>
            <a:pPr marL="431800" indent="-41910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SzPct val="96428"/>
              <a:buFont typeface="Wingdings"/>
              <a:buChar char=""/>
              <a:tabLst>
                <a:tab pos="431800" algn="l"/>
              </a:tabLst>
            </a:pPr>
            <a:r>
              <a:rPr lang="en-US" sz="2800" b="1" spc="-20" dirty="0">
                <a:solidFill>
                  <a:srgbClr val="006600"/>
                </a:solidFill>
                <a:latin typeface="Calibri"/>
                <a:cs typeface="Calibri"/>
              </a:rPr>
              <a:t>For </a:t>
            </a:r>
            <a:r>
              <a:rPr lang="en-US" sz="2800" b="1" spc="-10" dirty="0">
                <a:solidFill>
                  <a:srgbClr val="006600"/>
                </a:solidFill>
                <a:latin typeface="Calibri"/>
                <a:cs typeface="Calibri"/>
              </a:rPr>
              <a:t>each </a:t>
            </a:r>
            <a:r>
              <a:rPr lang="en-US" sz="2800" b="1" spc="-15" dirty="0">
                <a:solidFill>
                  <a:srgbClr val="006600"/>
                </a:solidFill>
                <a:latin typeface="Calibri"/>
                <a:cs typeface="Calibri"/>
              </a:rPr>
              <a:t>training </a:t>
            </a:r>
            <a:r>
              <a:rPr lang="en-US" sz="2800" b="1" spc="-20" dirty="0">
                <a:solidFill>
                  <a:srgbClr val="C00000"/>
                </a:solidFill>
                <a:latin typeface="Calibri"/>
                <a:cs typeface="Calibri"/>
              </a:rPr>
              <a:t>example 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d,</a:t>
            </a:r>
            <a:r>
              <a:rPr lang="en-US" sz="2800" b="1" spc="1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10" dirty="0">
                <a:solidFill>
                  <a:srgbClr val="006600"/>
                </a:solidFill>
                <a:latin typeface="Calibri"/>
                <a:cs typeface="Calibri"/>
              </a:rPr>
              <a:t>do</a:t>
            </a:r>
            <a:endParaRPr lang="en-US" sz="2800" dirty="0">
              <a:latin typeface="Calibri"/>
              <a:cs typeface="Calibri"/>
            </a:endParaRPr>
          </a:p>
          <a:p>
            <a:pPr marL="794385" lvl="1" indent="-4394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Wingdings"/>
              <a:buChar char=""/>
              <a:tabLst>
                <a:tab pos="794385" algn="l"/>
                <a:tab pos="795020" algn="l"/>
              </a:tabLst>
            </a:pP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If d is a </a:t>
            </a:r>
            <a:r>
              <a:rPr lang="en-US" sz="2800" b="1" spc="-10" dirty="0">
                <a:solidFill>
                  <a:srgbClr val="C00000"/>
                </a:solidFill>
                <a:latin typeface="Calibri"/>
                <a:cs typeface="Calibri"/>
              </a:rPr>
              <a:t>positive</a:t>
            </a:r>
            <a:r>
              <a:rPr lang="en-US" sz="2800" b="1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20" dirty="0">
                <a:solidFill>
                  <a:srgbClr val="C00000"/>
                </a:solidFill>
                <a:latin typeface="Calibri"/>
                <a:cs typeface="Calibri"/>
              </a:rPr>
              <a:t>example</a:t>
            </a:r>
            <a:endParaRPr lang="en-US" sz="2800" dirty="0">
              <a:latin typeface="Calibri"/>
              <a:cs typeface="Calibri"/>
            </a:endParaRPr>
          </a:p>
          <a:p>
            <a:pPr marL="1101090" lvl="2" indent="-337820">
              <a:lnSpc>
                <a:spcPct val="100000"/>
              </a:lnSpc>
              <a:spcBef>
                <a:spcPts val="675"/>
              </a:spcBef>
              <a:buChar char="•"/>
              <a:tabLst>
                <a:tab pos="1101090" algn="l"/>
                <a:tab pos="1101725" algn="l"/>
              </a:tabLst>
            </a:pPr>
            <a:r>
              <a:rPr lang="en-US" sz="2800" spc="-15" dirty="0">
                <a:solidFill>
                  <a:srgbClr val="000099"/>
                </a:solidFill>
                <a:latin typeface="Calibri"/>
                <a:cs typeface="Calibri"/>
              </a:rPr>
              <a:t>Remove </a:t>
            </a:r>
            <a:r>
              <a:rPr lang="en-US" sz="2800" spc="-20" dirty="0">
                <a:solidFill>
                  <a:srgbClr val="000099"/>
                </a:solidFill>
                <a:latin typeface="Calibri"/>
                <a:cs typeface="Calibri"/>
              </a:rPr>
              <a:t>from </a:t>
            </a:r>
            <a:r>
              <a:rPr lang="en-US" sz="2800" b="1" spc="-5" dirty="0">
                <a:solidFill>
                  <a:srgbClr val="000099"/>
                </a:solidFill>
                <a:latin typeface="Calibri"/>
                <a:cs typeface="Calibri"/>
              </a:rPr>
              <a:t>G </a:t>
            </a:r>
            <a:r>
              <a:rPr lang="en-US" sz="2800" spc="-20" dirty="0">
                <a:solidFill>
                  <a:srgbClr val="000099"/>
                </a:solidFill>
                <a:latin typeface="Calibri"/>
                <a:cs typeface="Calibri"/>
              </a:rPr>
              <a:t>any </a:t>
            </a:r>
            <a:r>
              <a:rPr lang="en-US" sz="2800" spc="-15" dirty="0">
                <a:solidFill>
                  <a:srgbClr val="000099"/>
                </a:solidFill>
                <a:latin typeface="Calibri"/>
                <a:cs typeface="Calibri"/>
              </a:rPr>
              <a:t>hypothesis </a:t>
            </a:r>
            <a:r>
              <a:rPr lang="en-US" sz="2800" b="1" spc="-15" dirty="0">
                <a:solidFill>
                  <a:srgbClr val="000099"/>
                </a:solidFill>
                <a:latin typeface="Calibri"/>
                <a:cs typeface="Calibri"/>
              </a:rPr>
              <a:t>inconsistent </a:t>
            </a:r>
            <a:r>
              <a:rPr lang="en-US" sz="2800" b="1" spc="-10" dirty="0">
                <a:solidFill>
                  <a:srgbClr val="000099"/>
                </a:solidFill>
                <a:latin typeface="Calibri"/>
                <a:cs typeface="Calibri"/>
              </a:rPr>
              <a:t>with</a:t>
            </a:r>
            <a:r>
              <a:rPr lang="en-US" sz="2800" b="1" spc="1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000099"/>
                </a:solidFill>
                <a:latin typeface="Calibri"/>
                <a:cs typeface="Calibri"/>
              </a:rPr>
              <a:t>d</a:t>
            </a:r>
            <a:endParaRPr lang="en-US" sz="2800" dirty="0">
              <a:latin typeface="Calibri"/>
              <a:cs typeface="Calibri"/>
            </a:endParaRPr>
          </a:p>
          <a:p>
            <a:pPr marL="1101090" lvl="2" indent="-337820">
              <a:lnSpc>
                <a:spcPct val="100000"/>
              </a:lnSpc>
              <a:spcBef>
                <a:spcPts val="670"/>
              </a:spcBef>
              <a:buChar char="•"/>
              <a:tabLst>
                <a:tab pos="1101090" algn="l"/>
                <a:tab pos="1101725" algn="l"/>
              </a:tabLst>
            </a:pPr>
            <a:r>
              <a:rPr lang="en-US" sz="2800" spc="-15" dirty="0">
                <a:solidFill>
                  <a:srgbClr val="000099"/>
                </a:solidFill>
                <a:latin typeface="Calibri"/>
                <a:cs typeface="Calibri"/>
              </a:rPr>
              <a:t>For each hypothesis s in S that is not consistent with d</a:t>
            </a:r>
          </a:p>
          <a:p>
            <a:pPr marL="1299210" lvl="3" indent="-257810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tabLst>
                <a:tab pos="1299210" algn="l"/>
              </a:tabLst>
            </a:pPr>
            <a:r>
              <a:rPr lang="en-US" sz="2800" spc="-20" dirty="0">
                <a:solidFill>
                  <a:srgbClr val="006600"/>
                </a:solidFill>
                <a:latin typeface="Calibri"/>
                <a:cs typeface="Calibri"/>
              </a:rPr>
              <a:t>Remove </a:t>
            </a: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s </a:t>
            </a:r>
            <a:r>
              <a:rPr lang="en-US" sz="2800" b="1" spc="-15" dirty="0">
                <a:solidFill>
                  <a:srgbClr val="006600"/>
                </a:solidFill>
                <a:latin typeface="Calibri"/>
                <a:cs typeface="Calibri"/>
              </a:rPr>
              <a:t>from</a:t>
            </a:r>
            <a:r>
              <a:rPr lang="en-US" sz="2800" b="1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S</a:t>
            </a:r>
            <a:endParaRPr lang="en-US" sz="2800" dirty="0">
              <a:latin typeface="Calibri"/>
              <a:cs typeface="Calibri"/>
            </a:endParaRPr>
          </a:p>
          <a:p>
            <a:pPr marL="1299210" lvl="3" indent="-257810">
              <a:lnSpc>
                <a:spcPct val="100000"/>
              </a:lnSpc>
              <a:spcBef>
                <a:spcPts val="675"/>
              </a:spcBef>
              <a:buFont typeface="Calibri"/>
              <a:buChar char="–"/>
              <a:tabLst>
                <a:tab pos="1299210" algn="l"/>
              </a:tabLst>
            </a:pP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Add </a:t>
            </a:r>
            <a:r>
              <a:rPr lang="en-US" sz="2800" b="1" spc="-15" dirty="0">
                <a:solidFill>
                  <a:srgbClr val="006600"/>
                </a:solidFill>
                <a:latin typeface="Calibri"/>
                <a:cs typeface="Calibri"/>
              </a:rPr>
              <a:t>to </a:t>
            </a: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S </a:t>
            </a:r>
            <a:r>
              <a:rPr lang="en-US" sz="2800" spc="-5" dirty="0">
                <a:solidFill>
                  <a:srgbClr val="006600"/>
                </a:solidFill>
                <a:latin typeface="Calibri"/>
                <a:cs typeface="Calibri"/>
              </a:rPr>
              <a:t>all minimal </a:t>
            </a:r>
            <a:r>
              <a:rPr lang="en-US" sz="2800" spc="-15" dirty="0">
                <a:solidFill>
                  <a:srgbClr val="006600"/>
                </a:solidFill>
                <a:latin typeface="Calibri"/>
                <a:cs typeface="Calibri"/>
              </a:rPr>
              <a:t>generalizations </a:t>
            </a: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h of s </a:t>
            </a:r>
            <a:r>
              <a:rPr lang="en-US" sz="2800" spc="-10" dirty="0">
                <a:solidFill>
                  <a:srgbClr val="006600"/>
                </a:solidFill>
                <a:latin typeface="Calibri"/>
                <a:cs typeface="Calibri"/>
              </a:rPr>
              <a:t>such</a:t>
            </a:r>
            <a:r>
              <a:rPr lang="en-US" sz="2800" spc="10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006600"/>
                </a:solidFill>
                <a:latin typeface="Calibri"/>
                <a:cs typeface="Calibri"/>
              </a:rPr>
              <a:t>that</a:t>
            </a:r>
            <a:endParaRPr lang="en-US" sz="2800" dirty="0">
              <a:latin typeface="Calibri"/>
              <a:cs typeface="Calibri"/>
            </a:endParaRPr>
          </a:p>
          <a:p>
            <a:pPr marL="885952" indent="0">
              <a:lnSpc>
                <a:spcPct val="100000"/>
              </a:lnSpc>
              <a:spcBef>
                <a:spcPts val="675"/>
              </a:spcBef>
              <a:buNone/>
              <a:tabLst>
                <a:tab pos="1804670" algn="l"/>
              </a:tabLst>
            </a:pPr>
            <a:r>
              <a:rPr lang="en-US" sz="2800" spc="-5" dirty="0" smtClean="0">
                <a:latin typeface="Courier New"/>
                <a:cs typeface="Courier New"/>
              </a:rPr>
              <a:t>	o </a:t>
            </a:r>
            <a:r>
              <a:rPr lang="en-US" sz="2800" b="1" spc="-5" dirty="0" smtClean="0">
                <a:solidFill>
                  <a:srgbClr val="660066"/>
                </a:solidFill>
                <a:latin typeface="Calibri"/>
                <a:cs typeface="Calibri"/>
              </a:rPr>
              <a:t>h </a:t>
            </a:r>
            <a:r>
              <a:rPr lang="en-US" sz="2800" b="1" spc="-5" dirty="0">
                <a:solidFill>
                  <a:srgbClr val="660066"/>
                </a:solidFill>
                <a:latin typeface="Calibri"/>
                <a:cs typeface="Calibri"/>
              </a:rPr>
              <a:t>is </a:t>
            </a:r>
            <a:r>
              <a:rPr lang="en-US" sz="2800" b="1" spc="-15" dirty="0">
                <a:solidFill>
                  <a:srgbClr val="660066"/>
                </a:solidFill>
                <a:latin typeface="Calibri"/>
                <a:cs typeface="Calibri"/>
              </a:rPr>
              <a:t>consistent </a:t>
            </a:r>
            <a:r>
              <a:rPr lang="en-US" sz="2800" b="1" spc="-10" dirty="0">
                <a:solidFill>
                  <a:srgbClr val="660066"/>
                </a:solidFill>
                <a:latin typeface="Calibri"/>
                <a:cs typeface="Calibri"/>
              </a:rPr>
              <a:t>with </a:t>
            </a:r>
            <a:r>
              <a:rPr lang="en-US" sz="2800" b="1" spc="-5" dirty="0">
                <a:solidFill>
                  <a:srgbClr val="660066"/>
                </a:solidFill>
                <a:latin typeface="Calibri"/>
                <a:cs typeface="Calibri"/>
              </a:rPr>
              <a:t>d, </a:t>
            </a:r>
            <a:r>
              <a:rPr lang="en-US" sz="2800" spc="-5" dirty="0">
                <a:solidFill>
                  <a:srgbClr val="660066"/>
                </a:solidFill>
                <a:latin typeface="Calibri"/>
                <a:cs typeface="Calibri"/>
              </a:rPr>
              <a:t>and </a:t>
            </a:r>
            <a:r>
              <a:rPr lang="en-US" sz="2800" spc="-10" dirty="0">
                <a:solidFill>
                  <a:srgbClr val="660066"/>
                </a:solidFill>
                <a:latin typeface="Calibri"/>
                <a:cs typeface="Calibri"/>
              </a:rPr>
              <a:t>some </a:t>
            </a:r>
            <a:r>
              <a:rPr lang="en-US" sz="2800" spc="-5" dirty="0">
                <a:solidFill>
                  <a:srgbClr val="660066"/>
                </a:solidFill>
                <a:latin typeface="Calibri"/>
                <a:cs typeface="Calibri"/>
              </a:rPr>
              <a:t>member of </a:t>
            </a:r>
            <a:r>
              <a:rPr lang="en-US" sz="2800" b="1" spc="-5" dirty="0">
                <a:solidFill>
                  <a:srgbClr val="660066"/>
                </a:solidFill>
                <a:latin typeface="Calibri"/>
                <a:cs typeface="Calibri"/>
              </a:rPr>
              <a:t>G</a:t>
            </a:r>
            <a:r>
              <a:rPr lang="en-US" sz="2800" b="1" spc="155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lang="en-US" sz="2800" spc="-5" dirty="0" smtClean="0">
                <a:solidFill>
                  <a:srgbClr val="660066"/>
                </a:solidFill>
                <a:latin typeface="Calibri"/>
                <a:cs typeface="Calibri"/>
              </a:rPr>
              <a:t>is</a:t>
            </a:r>
            <a:r>
              <a:rPr lang="en-US" sz="2800" dirty="0" smtClean="0">
                <a:latin typeface="Calibri"/>
                <a:cs typeface="Calibri"/>
              </a:rPr>
              <a:t> 	</a:t>
            </a:r>
            <a:r>
              <a:rPr lang="en-US" sz="2800" b="1" spc="-15" dirty="0" smtClean="0">
                <a:solidFill>
                  <a:srgbClr val="660066"/>
                </a:solidFill>
                <a:latin typeface="Calibri"/>
                <a:cs typeface="Calibri"/>
              </a:rPr>
              <a:t>more</a:t>
            </a:r>
            <a:r>
              <a:rPr lang="en-US" sz="2800" b="1" spc="10" dirty="0" smtClean="0">
                <a:solidFill>
                  <a:srgbClr val="660066"/>
                </a:solidFill>
                <a:latin typeface="Calibri"/>
                <a:cs typeface="Calibri"/>
              </a:rPr>
              <a:t> 	</a:t>
            </a:r>
            <a:r>
              <a:rPr lang="en-US" sz="2800" b="1" spc="-20" dirty="0" smtClean="0">
                <a:solidFill>
                  <a:srgbClr val="660066"/>
                </a:solidFill>
                <a:latin typeface="Calibri"/>
                <a:cs typeface="Calibri"/>
              </a:rPr>
              <a:t>general</a:t>
            </a:r>
            <a:r>
              <a:rPr lang="en-US" sz="2800" b="1" spc="40" dirty="0" smtClean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lang="en-US" sz="2800" b="1" spc="-5" dirty="0" smtClean="0">
                <a:solidFill>
                  <a:srgbClr val="660066"/>
                </a:solidFill>
                <a:latin typeface="Calibri"/>
                <a:cs typeface="Calibri"/>
              </a:rPr>
              <a:t>than h</a:t>
            </a:r>
            <a:endParaRPr lang="en-US" sz="2800" dirty="0">
              <a:latin typeface="Calibri"/>
              <a:cs typeface="Calibri"/>
            </a:endParaRPr>
          </a:p>
          <a:p>
            <a:pPr marL="1299210" marR="200025" lvl="3" indent="-257810">
              <a:lnSpc>
                <a:spcPct val="100000"/>
              </a:lnSpc>
              <a:spcBef>
                <a:spcPts val="5"/>
              </a:spcBef>
              <a:buClr>
                <a:srgbClr val="006600"/>
              </a:buClr>
              <a:buFont typeface="Calibri"/>
              <a:buChar char="–"/>
              <a:tabLst>
                <a:tab pos="1299210" algn="l"/>
              </a:tabLst>
            </a:pPr>
            <a:r>
              <a:rPr lang="en-US" sz="2800" spc="-20" dirty="0">
                <a:solidFill>
                  <a:srgbClr val="006600"/>
                </a:solidFill>
                <a:latin typeface="Calibri"/>
                <a:cs typeface="Calibri"/>
              </a:rPr>
              <a:t>Remove from S any hypothesis that is more general  than another hypothesis in 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822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4329"/>
            <a:ext cx="10085294" cy="4173071"/>
          </a:xfrm>
        </p:spPr>
        <p:txBody>
          <a:bodyPr>
            <a:normAutofit fontScale="92500" lnSpcReduction="10000"/>
          </a:bodyPr>
          <a:lstStyle/>
          <a:p>
            <a:pPr marL="434340" indent="-422275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434340" algn="l"/>
                <a:tab pos="434975" algn="l"/>
              </a:tabLst>
            </a:pPr>
            <a:r>
              <a:rPr lang="en-US" sz="2800" b="1" spc="-5" dirty="0">
                <a:solidFill>
                  <a:srgbClr val="000099"/>
                </a:solidFill>
                <a:latin typeface="Calibri"/>
                <a:cs typeface="Calibri"/>
              </a:rPr>
              <a:t>If d is a </a:t>
            </a:r>
            <a:r>
              <a:rPr lang="en-US" sz="2800" b="1" spc="-20" dirty="0">
                <a:solidFill>
                  <a:srgbClr val="000099"/>
                </a:solidFill>
                <a:latin typeface="Calibri"/>
                <a:cs typeface="Calibri"/>
              </a:rPr>
              <a:t>negative</a:t>
            </a:r>
            <a:r>
              <a:rPr lang="en-US" sz="2800" b="1" spc="7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lang="en-US" sz="2800" b="1" spc="-20" dirty="0">
                <a:solidFill>
                  <a:srgbClr val="000099"/>
                </a:solidFill>
                <a:latin typeface="Calibri"/>
                <a:cs typeface="Calibri"/>
              </a:rPr>
              <a:t>example</a:t>
            </a:r>
            <a:endParaRPr lang="en-US" sz="2800" dirty="0">
              <a:latin typeface="Calibri"/>
              <a:cs typeface="Calibri"/>
            </a:endParaRPr>
          </a:p>
          <a:p>
            <a:pPr marL="693420" lvl="1" indent="-259715">
              <a:lnSpc>
                <a:spcPct val="100000"/>
              </a:lnSpc>
              <a:spcBef>
                <a:spcPts val="675"/>
              </a:spcBef>
              <a:buChar char="•"/>
              <a:tabLst>
                <a:tab pos="694055" algn="l"/>
              </a:tabLst>
            </a:pPr>
            <a:r>
              <a:rPr lang="en-US" sz="2800" spc="-20" dirty="0">
                <a:solidFill>
                  <a:srgbClr val="C00000"/>
                </a:solidFill>
                <a:latin typeface="Calibri"/>
                <a:cs typeface="Calibri"/>
              </a:rPr>
              <a:t>Remove from 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lang="en-US" sz="2800" spc="-20" dirty="0">
                <a:solidFill>
                  <a:srgbClr val="C00000"/>
                </a:solidFill>
                <a:latin typeface="Calibri"/>
                <a:cs typeface="Calibri"/>
              </a:rPr>
              <a:t>any </a:t>
            </a:r>
            <a:r>
              <a:rPr lang="en-US" sz="2800" spc="-15" dirty="0">
                <a:solidFill>
                  <a:srgbClr val="C00000"/>
                </a:solidFill>
                <a:latin typeface="Calibri"/>
                <a:cs typeface="Calibri"/>
              </a:rPr>
              <a:t>hypothesis </a:t>
            </a:r>
            <a:r>
              <a:rPr lang="en-US" sz="2800" b="1" spc="-15" dirty="0">
                <a:solidFill>
                  <a:srgbClr val="C00000"/>
                </a:solidFill>
                <a:latin typeface="Calibri"/>
                <a:cs typeface="Calibri"/>
              </a:rPr>
              <a:t>inconsistent </a:t>
            </a:r>
            <a:r>
              <a:rPr lang="en-US" sz="2800" b="1" spc="-10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lang="en-US" sz="2800" b="1" spc="1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lang="en-US" sz="2800" dirty="0">
              <a:latin typeface="Calibri"/>
              <a:cs typeface="Calibri"/>
            </a:endParaRPr>
          </a:p>
          <a:p>
            <a:pPr marL="693420" lvl="1" indent="-259715">
              <a:lnSpc>
                <a:spcPct val="100000"/>
              </a:lnSpc>
              <a:buChar char="•"/>
              <a:tabLst>
                <a:tab pos="694055" algn="l"/>
              </a:tabLst>
            </a:pPr>
            <a:r>
              <a:rPr lang="en-US" sz="2800" spc="-20" dirty="0">
                <a:solidFill>
                  <a:srgbClr val="000099"/>
                </a:solidFill>
                <a:latin typeface="Calibri"/>
                <a:cs typeface="Calibri"/>
              </a:rPr>
              <a:t>For </a:t>
            </a:r>
            <a:r>
              <a:rPr lang="en-US" sz="2800" spc="-5" dirty="0">
                <a:solidFill>
                  <a:srgbClr val="000099"/>
                </a:solidFill>
                <a:latin typeface="Calibri"/>
                <a:cs typeface="Calibri"/>
              </a:rPr>
              <a:t>each </a:t>
            </a:r>
            <a:r>
              <a:rPr lang="en-US" sz="2800" spc="-15" dirty="0">
                <a:solidFill>
                  <a:srgbClr val="000099"/>
                </a:solidFill>
                <a:latin typeface="Calibri"/>
                <a:cs typeface="Calibri"/>
              </a:rPr>
              <a:t>hypothesis </a:t>
            </a:r>
            <a:r>
              <a:rPr lang="en-US" sz="2800" b="1" spc="-5" dirty="0">
                <a:solidFill>
                  <a:srgbClr val="000099"/>
                </a:solidFill>
                <a:latin typeface="Calibri"/>
                <a:cs typeface="Calibri"/>
              </a:rPr>
              <a:t>g in G </a:t>
            </a:r>
            <a:r>
              <a:rPr lang="en-US" sz="2800" spc="-10" dirty="0">
                <a:solidFill>
                  <a:srgbClr val="000099"/>
                </a:solidFill>
                <a:latin typeface="Calibri"/>
                <a:cs typeface="Calibri"/>
              </a:rPr>
              <a:t>that </a:t>
            </a:r>
            <a:r>
              <a:rPr lang="en-US" sz="2800" spc="-5" dirty="0">
                <a:solidFill>
                  <a:srgbClr val="000099"/>
                </a:solidFill>
                <a:latin typeface="Calibri"/>
                <a:cs typeface="Calibri"/>
              </a:rPr>
              <a:t>is </a:t>
            </a:r>
            <a:r>
              <a:rPr lang="en-US" sz="2800" b="1" spc="-5" dirty="0">
                <a:solidFill>
                  <a:srgbClr val="000099"/>
                </a:solidFill>
                <a:latin typeface="Calibri"/>
                <a:cs typeface="Calibri"/>
              </a:rPr>
              <a:t>not </a:t>
            </a:r>
            <a:r>
              <a:rPr lang="en-US" sz="2800" b="1" spc="-15" dirty="0">
                <a:solidFill>
                  <a:srgbClr val="000099"/>
                </a:solidFill>
                <a:latin typeface="Calibri"/>
                <a:cs typeface="Calibri"/>
              </a:rPr>
              <a:t>consistent </a:t>
            </a:r>
            <a:r>
              <a:rPr lang="en-US" sz="2800" b="1" spc="-10" dirty="0">
                <a:solidFill>
                  <a:srgbClr val="000099"/>
                </a:solidFill>
                <a:latin typeface="Calibri"/>
                <a:cs typeface="Calibri"/>
              </a:rPr>
              <a:t>with</a:t>
            </a:r>
            <a:r>
              <a:rPr lang="en-US" sz="2800" b="1" spc="20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000099"/>
                </a:solidFill>
                <a:latin typeface="Calibri"/>
                <a:cs typeface="Calibri"/>
              </a:rPr>
              <a:t>d</a:t>
            </a:r>
            <a:endParaRPr lang="en-US" sz="2800" dirty="0">
              <a:latin typeface="Calibri"/>
              <a:cs typeface="Calibri"/>
            </a:endParaRPr>
          </a:p>
          <a:p>
            <a:pPr marL="1003300" lvl="2" indent="-260350">
              <a:lnSpc>
                <a:spcPct val="100000"/>
              </a:lnSpc>
              <a:spcBef>
                <a:spcPts val="675"/>
              </a:spcBef>
              <a:buChar char="–"/>
              <a:tabLst>
                <a:tab pos="1003935" algn="l"/>
              </a:tabLst>
            </a:pPr>
            <a:r>
              <a:rPr lang="en-US" sz="2800" spc="-20" dirty="0">
                <a:solidFill>
                  <a:srgbClr val="006600"/>
                </a:solidFill>
                <a:latin typeface="Calibri"/>
                <a:cs typeface="Calibri"/>
              </a:rPr>
              <a:t>Remove </a:t>
            </a: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g </a:t>
            </a:r>
            <a:r>
              <a:rPr lang="en-US" sz="2800" b="1" spc="-15" dirty="0">
                <a:solidFill>
                  <a:srgbClr val="006600"/>
                </a:solidFill>
                <a:latin typeface="Calibri"/>
                <a:cs typeface="Calibri"/>
              </a:rPr>
              <a:t>from</a:t>
            </a:r>
            <a:r>
              <a:rPr lang="en-US" sz="2800" b="1" spc="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G</a:t>
            </a:r>
            <a:endParaRPr lang="en-US" sz="2800" dirty="0">
              <a:latin typeface="Calibri"/>
              <a:cs typeface="Calibri"/>
            </a:endParaRPr>
          </a:p>
          <a:p>
            <a:pPr marL="1003300" lvl="2" indent="-260350">
              <a:lnSpc>
                <a:spcPct val="100000"/>
              </a:lnSpc>
              <a:spcBef>
                <a:spcPts val="670"/>
              </a:spcBef>
              <a:buFont typeface="Calibri"/>
              <a:buChar char="–"/>
              <a:tabLst>
                <a:tab pos="1003935" algn="l"/>
              </a:tabLst>
            </a:pP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Add </a:t>
            </a:r>
            <a:r>
              <a:rPr lang="en-US" sz="2800" b="1" spc="-15" dirty="0">
                <a:solidFill>
                  <a:srgbClr val="006600"/>
                </a:solidFill>
                <a:latin typeface="Calibri"/>
                <a:cs typeface="Calibri"/>
              </a:rPr>
              <a:t>to </a:t>
            </a: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G </a:t>
            </a:r>
            <a:r>
              <a:rPr lang="en-US" sz="2800" spc="-5" dirty="0">
                <a:solidFill>
                  <a:srgbClr val="006600"/>
                </a:solidFill>
                <a:latin typeface="Calibri"/>
                <a:cs typeface="Calibri"/>
              </a:rPr>
              <a:t>all minimal </a:t>
            </a:r>
            <a:r>
              <a:rPr lang="en-US" sz="2800" spc="-10" dirty="0">
                <a:solidFill>
                  <a:srgbClr val="006600"/>
                </a:solidFill>
                <a:latin typeface="Calibri"/>
                <a:cs typeface="Calibri"/>
              </a:rPr>
              <a:t>specializations </a:t>
            </a:r>
            <a:r>
              <a:rPr lang="en-US" sz="2800" b="1" spc="-5" dirty="0">
                <a:solidFill>
                  <a:srgbClr val="006600"/>
                </a:solidFill>
                <a:latin typeface="Calibri"/>
                <a:cs typeface="Calibri"/>
              </a:rPr>
              <a:t>h of g </a:t>
            </a:r>
            <a:r>
              <a:rPr lang="en-US" sz="2800" spc="-10" dirty="0">
                <a:solidFill>
                  <a:srgbClr val="006600"/>
                </a:solidFill>
                <a:latin typeface="Calibri"/>
                <a:cs typeface="Calibri"/>
              </a:rPr>
              <a:t>such</a:t>
            </a:r>
            <a:r>
              <a:rPr lang="en-US" sz="2800" spc="114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006600"/>
                </a:solidFill>
                <a:latin typeface="Calibri"/>
                <a:cs typeface="Calibri"/>
              </a:rPr>
              <a:t>that</a:t>
            </a:r>
            <a:endParaRPr lang="en-US" sz="2800" dirty="0">
              <a:latin typeface="Calibri"/>
              <a:cs typeface="Calibri"/>
            </a:endParaRPr>
          </a:p>
          <a:p>
            <a:pPr marL="878205" marR="461009" indent="0">
              <a:lnSpc>
                <a:spcPts val="4029"/>
              </a:lnSpc>
              <a:spcBef>
                <a:spcPts val="250"/>
              </a:spcBef>
              <a:buNone/>
            </a:pPr>
            <a:r>
              <a:rPr lang="en-US" sz="2800" spc="-5" dirty="0" smtClean="0">
                <a:solidFill>
                  <a:srgbClr val="660066"/>
                </a:solidFill>
                <a:latin typeface="Courier New"/>
                <a:cs typeface="Courier New"/>
              </a:rPr>
              <a:t>		o </a:t>
            </a:r>
            <a:r>
              <a:rPr lang="en-US" sz="2800" b="1" spc="-5" dirty="0" smtClean="0">
                <a:solidFill>
                  <a:srgbClr val="660066"/>
                </a:solidFill>
                <a:latin typeface="Calibri"/>
                <a:cs typeface="Calibri"/>
              </a:rPr>
              <a:t>h </a:t>
            </a:r>
            <a:r>
              <a:rPr lang="en-US" sz="2800" b="1" spc="-5" dirty="0">
                <a:solidFill>
                  <a:srgbClr val="660066"/>
                </a:solidFill>
                <a:latin typeface="Calibri"/>
                <a:cs typeface="Calibri"/>
              </a:rPr>
              <a:t>is </a:t>
            </a:r>
            <a:r>
              <a:rPr lang="en-US" sz="2800" b="1" spc="-20" dirty="0">
                <a:solidFill>
                  <a:srgbClr val="660066"/>
                </a:solidFill>
                <a:latin typeface="Calibri"/>
                <a:cs typeface="Calibri"/>
              </a:rPr>
              <a:t>consistent </a:t>
            </a:r>
            <a:r>
              <a:rPr lang="en-US" sz="2800" b="1" spc="-10" dirty="0">
                <a:solidFill>
                  <a:srgbClr val="660066"/>
                </a:solidFill>
                <a:latin typeface="Calibri"/>
                <a:cs typeface="Calibri"/>
              </a:rPr>
              <a:t>with </a:t>
            </a:r>
            <a:r>
              <a:rPr lang="en-US" sz="2800" b="1" spc="-5" dirty="0">
                <a:solidFill>
                  <a:srgbClr val="660066"/>
                </a:solidFill>
                <a:latin typeface="Calibri"/>
                <a:cs typeface="Calibri"/>
              </a:rPr>
              <a:t>d, </a:t>
            </a:r>
            <a:r>
              <a:rPr lang="en-US" sz="2800" spc="-5" dirty="0">
                <a:solidFill>
                  <a:srgbClr val="660066"/>
                </a:solidFill>
                <a:latin typeface="Calibri"/>
                <a:cs typeface="Calibri"/>
              </a:rPr>
              <a:t>and </a:t>
            </a:r>
            <a:r>
              <a:rPr lang="en-US" sz="2800" spc="-10" dirty="0">
                <a:solidFill>
                  <a:srgbClr val="660066"/>
                </a:solidFill>
                <a:latin typeface="Calibri"/>
                <a:cs typeface="Calibri"/>
              </a:rPr>
              <a:t>some </a:t>
            </a:r>
            <a:r>
              <a:rPr lang="en-US" sz="2800" spc="-5" dirty="0">
                <a:solidFill>
                  <a:srgbClr val="660066"/>
                </a:solidFill>
                <a:latin typeface="Calibri"/>
                <a:cs typeface="Calibri"/>
              </a:rPr>
              <a:t>member of </a:t>
            </a:r>
            <a:r>
              <a:rPr lang="en-US" sz="2800" b="1" spc="-5" dirty="0">
                <a:solidFill>
                  <a:srgbClr val="660066"/>
                </a:solidFill>
                <a:latin typeface="Calibri"/>
                <a:cs typeface="Calibri"/>
              </a:rPr>
              <a:t>S</a:t>
            </a:r>
            <a:r>
              <a:rPr lang="en-US" sz="2800" b="1" spc="-229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lang="en-US" sz="2800" b="1" spc="-5" dirty="0" smtClean="0">
                <a:solidFill>
                  <a:srgbClr val="660066"/>
                </a:solidFill>
                <a:latin typeface="Calibri"/>
                <a:cs typeface="Calibri"/>
              </a:rPr>
              <a:t>is </a:t>
            </a:r>
            <a:r>
              <a:rPr lang="en-US" sz="2800" b="1" spc="-15" dirty="0" smtClean="0">
                <a:solidFill>
                  <a:srgbClr val="660066"/>
                </a:solidFill>
                <a:latin typeface="Calibri"/>
                <a:cs typeface="Calibri"/>
              </a:rPr>
              <a:t>more 	</a:t>
            </a:r>
            <a:r>
              <a:rPr lang="en-US" sz="2800" b="1" spc="-5" dirty="0" smtClean="0">
                <a:solidFill>
                  <a:srgbClr val="660066"/>
                </a:solidFill>
                <a:latin typeface="Calibri"/>
                <a:cs typeface="Calibri"/>
              </a:rPr>
              <a:t>specific </a:t>
            </a:r>
            <a:r>
              <a:rPr lang="en-US" sz="2800" b="1" spc="-5" dirty="0">
                <a:solidFill>
                  <a:srgbClr val="660066"/>
                </a:solidFill>
                <a:latin typeface="Calibri"/>
                <a:cs typeface="Calibri"/>
              </a:rPr>
              <a:t>than</a:t>
            </a:r>
            <a:r>
              <a:rPr lang="en-US" sz="2800" b="1" spc="50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rgbClr val="660066"/>
                </a:solidFill>
                <a:latin typeface="Calibri"/>
                <a:cs typeface="Calibri"/>
              </a:rPr>
              <a:t>h</a:t>
            </a:r>
            <a:endParaRPr lang="en-US" sz="2800" dirty="0">
              <a:latin typeface="Calibri"/>
              <a:cs typeface="Calibri"/>
            </a:endParaRPr>
          </a:p>
          <a:p>
            <a:pPr marL="742950" marR="433070" lvl="2" indent="0">
              <a:lnSpc>
                <a:spcPct val="100000"/>
              </a:lnSpc>
              <a:spcBef>
                <a:spcPts val="5"/>
              </a:spcBef>
              <a:buNone/>
              <a:tabLst>
                <a:tab pos="1003935" algn="l"/>
              </a:tabLst>
            </a:pPr>
            <a:r>
              <a:rPr lang="en-US" sz="2800" spc="-20" dirty="0">
                <a:solidFill>
                  <a:srgbClr val="006600"/>
                </a:solidFill>
                <a:latin typeface="Calibri"/>
                <a:cs typeface="Calibri"/>
              </a:rPr>
              <a:t>– Remove from G any hypothesis that is less general  than another hypothesis in G</a:t>
            </a:r>
          </a:p>
        </p:txBody>
      </p:sp>
    </p:spTree>
    <p:extLst>
      <p:ext uri="{BB962C8B-B14F-4D97-AF65-F5344CB8AC3E}">
        <p14:creationId xmlns:p14="http://schemas.microsoft.com/office/powerpoint/2010/main" val="34315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57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8494"/>
            <a:ext cx="10663518" cy="4468906"/>
          </a:xfrm>
        </p:spPr>
        <p:txBody>
          <a:bodyPr/>
          <a:lstStyle/>
          <a:p>
            <a:pPr marL="38100" marR="2644775" algn="just" defTabSz="1016000">
              <a:lnSpc>
                <a:spcPct val="109500"/>
              </a:lnSpc>
              <a:spcBef>
                <a:spcPts val="114"/>
              </a:spcBef>
            </a:pPr>
            <a:r>
              <a:rPr 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lang="en-US" b="1" spc="-10" dirty="0">
                <a:solidFill>
                  <a:srgbClr val="C00000"/>
                </a:solidFill>
                <a:latin typeface="Symbol"/>
                <a:cs typeface="Symbol"/>
              </a:rPr>
              <a:t></a:t>
            </a:r>
            <a:r>
              <a:rPr lang="en-US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>
                <a:solidFill>
                  <a:srgbClr val="C00000"/>
                </a:solidFill>
                <a:latin typeface="Calibri"/>
                <a:cs typeface="Calibri"/>
              </a:rPr>
              <a:t>minimally </a:t>
            </a:r>
            <a:r>
              <a:rPr lang="en-US" b="1" spc="-20" dirty="0">
                <a:solidFill>
                  <a:srgbClr val="C00000"/>
                </a:solidFill>
                <a:latin typeface="Calibri"/>
                <a:cs typeface="Calibri"/>
              </a:rPr>
              <a:t>general </a:t>
            </a:r>
            <a:r>
              <a:rPr lang="en-US" b="1" spc="-10" dirty="0">
                <a:solidFill>
                  <a:srgbClr val="C00000"/>
                </a:solidFill>
                <a:latin typeface="Calibri"/>
                <a:cs typeface="Calibri"/>
              </a:rPr>
              <a:t>hypotheses </a:t>
            </a:r>
            <a:r>
              <a:rPr lang="en-US" b="1" spc="-5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H,  </a:t>
            </a:r>
            <a:r>
              <a:rPr lang="en-US" b="1" i="1" spc="-5" dirty="0">
                <a:solidFill>
                  <a:srgbClr val="000099"/>
                </a:solidFill>
                <a:latin typeface="Calibri"/>
                <a:cs typeface="Calibri"/>
              </a:rPr>
              <a:t>G </a:t>
            </a:r>
            <a:r>
              <a:rPr lang="en-US" b="1" spc="-10" dirty="0">
                <a:solidFill>
                  <a:srgbClr val="000099"/>
                </a:solidFill>
                <a:latin typeface="Symbol"/>
                <a:cs typeface="Symbol"/>
              </a:rPr>
              <a:t></a:t>
            </a:r>
            <a:r>
              <a:rPr lang="en-US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>
                <a:solidFill>
                  <a:srgbClr val="000099"/>
                </a:solidFill>
                <a:latin typeface="Calibri"/>
                <a:cs typeface="Calibri"/>
              </a:rPr>
              <a:t>maximally </a:t>
            </a:r>
            <a:r>
              <a:rPr lang="en-US" b="1" spc="-20" dirty="0" smtClean="0">
                <a:solidFill>
                  <a:srgbClr val="000099"/>
                </a:solidFill>
                <a:latin typeface="Calibri"/>
                <a:cs typeface="Calibri"/>
              </a:rPr>
              <a:t>general </a:t>
            </a:r>
            <a:r>
              <a:rPr lang="en-US" b="1" spc="-10" dirty="0" smtClean="0">
                <a:solidFill>
                  <a:srgbClr val="000099"/>
                </a:solidFill>
                <a:latin typeface="Calibri"/>
                <a:cs typeface="Calibri"/>
              </a:rPr>
              <a:t>hypotheses </a:t>
            </a:r>
            <a:r>
              <a:rPr lang="en-US" b="1" spc="-5" dirty="0">
                <a:solidFill>
                  <a:srgbClr val="000099"/>
                </a:solidFill>
                <a:latin typeface="Calibri"/>
                <a:cs typeface="Calibri"/>
              </a:rPr>
              <a:t>in </a:t>
            </a:r>
            <a:r>
              <a:rPr lang="en-US" b="1" i="1" spc="-5" dirty="0">
                <a:solidFill>
                  <a:srgbClr val="000099"/>
                </a:solidFill>
                <a:latin typeface="Calibri"/>
                <a:cs typeface="Calibri"/>
              </a:rPr>
              <a:t>H </a:t>
            </a:r>
            <a:r>
              <a:rPr lang="en-US" b="1" i="1" spc="-5" dirty="0" smtClean="0">
                <a:solidFill>
                  <a:srgbClr val="000099"/>
                </a:solidFill>
                <a:latin typeface="Calibri"/>
                <a:cs typeface="Calibri"/>
              </a:rPr>
              <a:t>  </a:t>
            </a:r>
            <a:r>
              <a:rPr lang="en-US" b="1" spc="-5" dirty="0" smtClean="0">
                <a:solidFill>
                  <a:srgbClr val="006600"/>
                </a:solidFill>
                <a:latin typeface="Calibri"/>
                <a:cs typeface="Calibri"/>
              </a:rPr>
              <a:t>Initially </a:t>
            </a:r>
            <a:r>
              <a:rPr lang="en-US" b="1" spc="-20" dirty="0">
                <a:solidFill>
                  <a:srgbClr val="006600"/>
                </a:solidFill>
                <a:latin typeface="Calibri"/>
                <a:cs typeface="Calibri"/>
              </a:rPr>
              <a:t>any </a:t>
            </a:r>
            <a:r>
              <a:rPr lang="en-US" b="1" spc="-10" dirty="0">
                <a:solidFill>
                  <a:srgbClr val="006600"/>
                </a:solidFill>
                <a:latin typeface="Calibri"/>
                <a:cs typeface="Calibri"/>
              </a:rPr>
              <a:t>hypothesis </a:t>
            </a:r>
            <a:r>
              <a:rPr lang="en-US" b="1" spc="-5" dirty="0">
                <a:solidFill>
                  <a:srgbClr val="006600"/>
                </a:solidFill>
                <a:latin typeface="Calibri"/>
                <a:cs typeface="Calibri"/>
              </a:rPr>
              <a:t>is </a:t>
            </a:r>
            <a:r>
              <a:rPr lang="en-US" b="1" spc="-10" dirty="0">
                <a:solidFill>
                  <a:srgbClr val="006600"/>
                </a:solidFill>
                <a:latin typeface="Calibri"/>
                <a:cs typeface="Calibri"/>
              </a:rPr>
              <a:t>still</a:t>
            </a:r>
            <a:r>
              <a:rPr lang="en-US" b="1" spc="4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rgbClr val="006600"/>
                </a:solidFill>
                <a:latin typeface="Calibri"/>
                <a:cs typeface="Calibri"/>
              </a:rPr>
              <a:t>possible</a:t>
            </a:r>
            <a:endParaRPr lang="en-US" dirty="0">
              <a:latin typeface="Calibri"/>
              <a:cs typeface="Calibri"/>
            </a:endParaRPr>
          </a:p>
          <a:p>
            <a:pPr marL="650875">
              <a:lnSpc>
                <a:spcPct val="100000"/>
              </a:lnSpc>
              <a:spcBef>
                <a:spcPts val="375"/>
              </a:spcBef>
              <a:tabLst>
                <a:tab pos="4610735" algn="l"/>
              </a:tabLst>
            </a:pPr>
            <a:r>
              <a:rPr lang="en-US" b="1" i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lang="en-US" b="1" spc="-7" baseline="-21021" dirty="0">
                <a:solidFill>
                  <a:srgbClr val="C00000"/>
                </a:solidFill>
                <a:latin typeface="Calibri"/>
                <a:cs typeface="Calibri"/>
              </a:rPr>
              <a:t>0  </a:t>
            </a:r>
            <a:r>
              <a:rPr lang="en-US" b="1" spc="-5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lang="en-US" b="1" spc="-10" dirty="0">
                <a:solidFill>
                  <a:srgbClr val="C00000"/>
                </a:solidFill>
                <a:latin typeface="Symbol"/>
                <a:cs typeface="Symbol"/>
              </a:rPr>
              <a:t></a:t>
            </a:r>
            <a:r>
              <a:rPr lang="en-US" b="1" spc="-10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lang="en-US" b="1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lang="en-US" b="1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lang="en-US" b="1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lang="en-US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lang="en-US" b="1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lang="en-US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Symbol"/>
                <a:cs typeface="Symbol"/>
              </a:rPr>
              <a:t></a:t>
            </a:r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endParaRPr lang="en-US" dirty="0" smtClean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650875">
              <a:lnSpc>
                <a:spcPct val="100000"/>
              </a:lnSpc>
              <a:spcBef>
                <a:spcPts val="375"/>
              </a:spcBef>
              <a:tabLst>
                <a:tab pos="4610735" algn="l"/>
              </a:tabLst>
            </a:pPr>
            <a:r>
              <a:rPr lang="en-US" b="1" i="1" spc="-5" dirty="0" smtClean="0">
                <a:solidFill>
                  <a:srgbClr val="000099"/>
                </a:solidFill>
                <a:latin typeface="Calibri"/>
                <a:cs typeface="Calibri"/>
              </a:rPr>
              <a:t>G</a:t>
            </a:r>
            <a:r>
              <a:rPr lang="en-US" b="1" spc="-7" baseline="-21021" dirty="0" smtClean="0">
                <a:solidFill>
                  <a:srgbClr val="000099"/>
                </a:solidFill>
                <a:latin typeface="Calibri"/>
                <a:cs typeface="Calibri"/>
              </a:rPr>
              <a:t>0 </a:t>
            </a:r>
            <a:r>
              <a:rPr lang="en-US" b="1" i="1" spc="-5" dirty="0">
                <a:solidFill>
                  <a:srgbClr val="000099"/>
                </a:solidFill>
                <a:latin typeface="Calibri"/>
                <a:cs typeface="Calibri"/>
              </a:rPr>
              <a:t>= </a:t>
            </a:r>
            <a:r>
              <a:rPr lang="en-US" b="1" spc="-15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lang="en-US" b="1" spc="-15" dirty="0">
                <a:solidFill>
                  <a:srgbClr val="000099"/>
                </a:solidFill>
                <a:latin typeface="Calibri"/>
                <a:cs typeface="Calibri"/>
              </a:rPr>
              <a:t>?, </a:t>
            </a:r>
            <a:r>
              <a:rPr lang="en-US" b="1" spc="-5" dirty="0">
                <a:solidFill>
                  <a:srgbClr val="000099"/>
                </a:solidFill>
                <a:latin typeface="Calibri"/>
                <a:cs typeface="Calibri"/>
              </a:rPr>
              <a:t>?, ?, ?, ?,</a:t>
            </a:r>
            <a:r>
              <a:rPr lang="en-US" b="1" spc="-10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lang="en-US" b="1" spc="10" dirty="0">
                <a:solidFill>
                  <a:srgbClr val="000099"/>
                </a:solidFill>
                <a:latin typeface="Calibri"/>
                <a:cs typeface="Calibri"/>
              </a:rPr>
              <a:t>?</a:t>
            </a:r>
            <a:r>
              <a:rPr lang="en-US" b="1" spc="10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endParaRPr lang="en-US" dirty="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560705" marR="17780" indent="-523240">
              <a:lnSpc>
                <a:spcPct val="100000"/>
              </a:lnSpc>
              <a:buFont typeface="Wingdings"/>
              <a:buChar char=""/>
              <a:tabLst>
                <a:tab pos="560705" algn="l"/>
                <a:tab pos="56134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Calibri"/>
                <a:cs typeface="Calibri"/>
              </a:rPr>
              <a:t>Initialize </a:t>
            </a:r>
            <a:r>
              <a:rPr lang="en-US" b="1" spc="-5" dirty="0">
                <a:solidFill>
                  <a:srgbClr val="000099"/>
                </a:solidFill>
                <a:latin typeface="Calibri"/>
                <a:cs typeface="Calibri"/>
              </a:rPr>
              <a:t>G </a:t>
            </a:r>
            <a:r>
              <a:rPr lang="en-US" b="1" spc="-15" dirty="0">
                <a:solidFill>
                  <a:srgbClr val="000099"/>
                </a:solidFill>
                <a:latin typeface="Calibri"/>
                <a:cs typeface="Calibri"/>
              </a:rPr>
              <a:t>to </a:t>
            </a:r>
            <a:r>
              <a:rPr lang="en-US" b="1" spc="-5" dirty="0">
                <a:solidFill>
                  <a:srgbClr val="000099"/>
                </a:solidFill>
                <a:latin typeface="Calibri"/>
                <a:cs typeface="Calibri"/>
              </a:rPr>
              <a:t>the </a:t>
            </a:r>
            <a:r>
              <a:rPr lang="en-US" b="1" spc="-10" dirty="0">
                <a:solidFill>
                  <a:srgbClr val="000099"/>
                </a:solidFill>
                <a:latin typeface="Calibri"/>
                <a:cs typeface="Calibri"/>
              </a:rPr>
              <a:t>set </a:t>
            </a:r>
            <a:r>
              <a:rPr lang="en-US" b="1" spc="-5" dirty="0">
                <a:solidFill>
                  <a:srgbClr val="000099"/>
                </a:solidFill>
                <a:latin typeface="Calibri"/>
                <a:cs typeface="Calibri"/>
              </a:rPr>
              <a:t>of </a:t>
            </a:r>
            <a:r>
              <a:rPr lang="en-US" b="1" spc="-10" dirty="0">
                <a:solidFill>
                  <a:srgbClr val="000099"/>
                </a:solidFill>
                <a:latin typeface="Calibri"/>
                <a:cs typeface="Calibri"/>
              </a:rPr>
              <a:t>maximally </a:t>
            </a:r>
            <a:r>
              <a:rPr lang="en-US" b="1" spc="-20" dirty="0">
                <a:solidFill>
                  <a:srgbClr val="000099"/>
                </a:solidFill>
                <a:latin typeface="Calibri"/>
                <a:cs typeface="Calibri"/>
              </a:rPr>
              <a:t>general </a:t>
            </a:r>
            <a:r>
              <a:rPr lang="en-US" b="1" spc="-10" dirty="0">
                <a:solidFill>
                  <a:srgbClr val="000099"/>
                </a:solidFill>
                <a:latin typeface="Calibri"/>
                <a:cs typeface="Calibri"/>
              </a:rPr>
              <a:t>hypotheses  </a:t>
            </a:r>
            <a:r>
              <a:rPr lang="en-US" b="1" spc="-5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lang="en-US" b="1" spc="-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rgbClr val="000099"/>
                </a:solidFill>
                <a:latin typeface="Calibri"/>
                <a:cs typeface="Calibri"/>
              </a:rPr>
              <a:t>H</a:t>
            </a:r>
            <a:endParaRPr lang="en-US" dirty="0">
              <a:latin typeface="Calibri"/>
              <a:cs typeface="Calibri"/>
            </a:endParaRPr>
          </a:p>
          <a:p>
            <a:pPr marL="560705" marR="74295" indent="-52324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60705" algn="l"/>
                <a:tab pos="561340" algn="l"/>
              </a:tabLst>
            </a:pPr>
            <a:r>
              <a:rPr lang="en-US" b="1" spc="-10" dirty="0">
                <a:solidFill>
                  <a:srgbClr val="C00000"/>
                </a:solidFill>
                <a:latin typeface="Calibri"/>
                <a:cs typeface="Calibri"/>
              </a:rPr>
              <a:t>Initialize </a:t>
            </a:r>
            <a:r>
              <a:rPr lang="en-US" b="1" spc="-5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lang="en-US" b="1" spc="-1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lang="en-US" b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lang="en-US" b="1" spc="-10" dirty="0">
                <a:solidFill>
                  <a:srgbClr val="C00000"/>
                </a:solidFill>
                <a:latin typeface="Calibri"/>
                <a:cs typeface="Calibri"/>
              </a:rPr>
              <a:t>set </a:t>
            </a:r>
            <a:r>
              <a:rPr lang="en-US" b="1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lang="en-US" b="1" spc="-10" dirty="0">
                <a:solidFill>
                  <a:srgbClr val="C00000"/>
                </a:solidFill>
                <a:latin typeface="Calibri"/>
                <a:cs typeface="Calibri"/>
              </a:rPr>
              <a:t>maximally </a:t>
            </a:r>
            <a:r>
              <a:rPr lang="en-US" b="1" spc="-5" dirty="0">
                <a:solidFill>
                  <a:srgbClr val="C00000"/>
                </a:solidFill>
                <a:latin typeface="Calibri"/>
                <a:cs typeface="Calibri"/>
              </a:rPr>
              <a:t>specific </a:t>
            </a:r>
            <a:r>
              <a:rPr lang="en-US" b="1" spc="-10" dirty="0">
                <a:solidFill>
                  <a:srgbClr val="C00000"/>
                </a:solidFill>
                <a:latin typeface="Calibri"/>
                <a:cs typeface="Calibri"/>
              </a:rPr>
              <a:t>hypotheses  </a:t>
            </a:r>
            <a:r>
              <a:rPr lang="en-US" b="1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lang="en-US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b="1" spc="-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endParaRPr lang="en-US" dirty="0">
              <a:latin typeface="Calibri"/>
              <a:cs typeface="Calibri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33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285999"/>
            <a:ext cx="9620847" cy="34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3718"/>
          </a:xfrm>
        </p:spPr>
        <p:txBody>
          <a:bodyPr/>
          <a:lstStyle/>
          <a:p>
            <a:r>
              <a:rPr lang="en-US" dirty="0" smtClean="0"/>
              <a:t>Initial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  <a:latin typeface="Sans serif"/>
                <a:cs typeface="Arial"/>
              </a:rPr>
              <a:t>S</a:t>
            </a:r>
            <a:r>
              <a:rPr lang="en-US" sz="2800" b="1" baseline="-21021" dirty="0" smtClean="0">
                <a:solidFill>
                  <a:srgbClr val="C00000"/>
                </a:solidFill>
                <a:latin typeface="Sans serif"/>
                <a:cs typeface="Arial"/>
              </a:rPr>
              <a:t>0</a:t>
            </a:r>
            <a:r>
              <a:rPr lang="en-US" sz="2800" b="1" spc="-120" baseline="-21021" dirty="0" smtClean="0">
                <a:solidFill>
                  <a:srgbClr val="C00000"/>
                </a:solidFill>
                <a:latin typeface="Sans serif"/>
                <a:cs typeface="Arial"/>
              </a:rPr>
              <a:t> </a:t>
            </a:r>
            <a:r>
              <a:rPr lang="en-US" sz="2800" b="1" spc="-5" dirty="0" smtClean="0">
                <a:solidFill>
                  <a:srgbClr val="C00000"/>
                </a:solidFill>
                <a:latin typeface="Sans serif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2800" b="1" dirty="0" smtClean="0">
                <a:solidFill>
                  <a:srgbClr val="000099"/>
                </a:solidFill>
                <a:latin typeface="Sans serif"/>
                <a:cs typeface="Arial"/>
              </a:rPr>
              <a:t>G</a:t>
            </a:r>
            <a:r>
              <a:rPr lang="en-US" sz="2800" b="1" baseline="-21021" dirty="0" smtClean="0">
                <a:solidFill>
                  <a:srgbClr val="000099"/>
                </a:solidFill>
                <a:latin typeface="Sans serif"/>
                <a:cs typeface="Arial"/>
              </a:rPr>
              <a:t>0</a:t>
            </a:r>
            <a:r>
              <a:rPr lang="en-US" sz="2800" b="1" dirty="0" smtClean="0">
                <a:solidFill>
                  <a:srgbClr val="000099"/>
                </a:solidFill>
                <a:latin typeface="Sans serif"/>
                <a:cs typeface="Arial"/>
              </a:rPr>
              <a:t> : 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2653553" y="2286000"/>
            <a:ext cx="3276600" cy="523240"/>
          </a:xfrm>
          <a:prstGeom prst="rect">
            <a:avLst/>
          </a:prstGeom>
          <a:solidFill>
            <a:srgbClr val="FFEB99"/>
          </a:solidFill>
          <a:ln w="2857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2800" b="1" spc="-10" dirty="0">
                <a:solidFill>
                  <a:srgbClr val="C00000"/>
                </a:solidFill>
                <a:latin typeface="Symbol"/>
                <a:cs typeface="Symbol"/>
              </a:rPr>
              <a:t></a:t>
            </a:r>
            <a:r>
              <a:rPr sz="2800" b="1" spc="-10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800" b="1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800" b="1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800" b="1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800" b="1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800" b="1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800" b="1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800" b="1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800" b="1" dirty="0">
                <a:solidFill>
                  <a:srgbClr val="C00000"/>
                </a:solidFill>
                <a:latin typeface="Tw Cen MT"/>
                <a:cs typeface="Tw Cen MT"/>
              </a:rPr>
              <a:t>.</a:t>
            </a:r>
            <a:r>
              <a:rPr sz="2800" b="1" spc="-35" dirty="0">
                <a:solidFill>
                  <a:srgbClr val="C00000"/>
                </a:solidFill>
                <a:latin typeface="Tw Cen MT"/>
                <a:cs typeface="Tw Cen MT"/>
              </a:rPr>
              <a:t> </a:t>
            </a:r>
            <a:r>
              <a:rPr sz="2800" b="1" spc="5" dirty="0">
                <a:solidFill>
                  <a:srgbClr val="C00000"/>
                </a:solidFill>
                <a:latin typeface="Symbol"/>
                <a:cs typeface="Symbol"/>
              </a:rPr>
              <a:t>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3553" y="3177540"/>
            <a:ext cx="3276600" cy="460381"/>
          </a:xfrm>
          <a:prstGeom prst="rect">
            <a:avLst/>
          </a:prstGeom>
          <a:solidFill>
            <a:srgbClr val="FFD1C2"/>
          </a:solidFill>
          <a:ln w="2857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  <a:tabLst>
                <a:tab pos="659765" algn="l"/>
                <a:tab pos="1111250" algn="l"/>
                <a:tab pos="1564005" algn="l"/>
                <a:tab pos="2016760" algn="l"/>
                <a:tab pos="2468245" algn="l"/>
              </a:tabLst>
            </a:pPr>
            <a:r>
              <a:rPr sz="2800" b="1" spc="-10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800" b="1" spc="-10" dirty="0">
                <a:solidFill>
                  <a:srgbClr val="000099"/>
                </a:solidFill>
                <a:latin typeface="Tw Cen MT"/>
                <a:cs typeface="Tw Cen MT"/>
              </a:rPr>
              <a:t>?,	</a:t>
            </a:r>
            <a:r>
              <a:rPr sz="2800" b="1" spc="-5" dirty="0">
                <a:solidFill>
                  <a:srgbClr val="000099"/>
                </a:solidFill>
                <a:latin typeface="Tw Cen MT"/>
                <a:cs typeface="Tw Cen MT"/>
              </a:rPr>
              <a:t>?,	</a:t>
            </a:r>
            <a:r>
              <a:rPr sz="2800" b="1" dirty="0">
                <a:solidFill>
                  <a:srgbClr val="000099"/>
                </a:solidFill>
                <a:latin typeface="Tw Cen MT"/>
                <a:cs typeface="Tw Cen MT"/>
              </a:rPr>
              <a:t>?,	</a:t>
            </a:r>
            <a:r>
              <a:rPr sz="2800" b="1" spc="-5" dirty="0">
                <a:solidFill>
                  <a:srgbClr val="000099"/>
                </a:solidFill>
                <a:latin typeface="Tw Cen MT"/>
                <a:cs typeface="Tw Cen MT"/>
              </a:rPr>
              <a:t>?,	?,	</a:t>
            </a:r>
            <a:r>
              <a:rPr sz="2800" b="1" dirty="0" smtClean="0">
                <a:solidFill>
                  <a:srgbClr val="000099"/>
                </a:solidFill>
                <a:latin typeface="Tw Cen MT"/>
                <a:cs typeface="Tw Cen MT"/>
              </a:rPr>
              <a:t>?</a:t>
            </a:r>
            <a:r>
              <a:rPr lang="en-US" sz="2800" b="1" dirty="0" smtClean="0">
                <a:solidFill>
                  <a:srgbClr val="000099"/>
                </a:solidFill>
                <a:latin typeface="Tw Cen MT"/>
                <a:cs typeface="Tw Cen MT"/>
              </a:rPr>
              <a:t> </a:t>
            </a:r>
            <a:r>
              <a:rPr sz="2800" b="1" dirty="0" smtClean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endParaRPr sz="28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566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794" y="609600"/>
            <a:ext cx="9601200" cy="1485900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lang="en-US" sz="4800" dirty="0"/>
              <a:t>Example:</a:t>
            </a:r>
            <a:br>
              <a:rPr lang="en-US" sz="4800" dirty="0"/>
            </a:br>
            <a:r>
              <a:rPr lang="en-US" sz="3200" spc="-10" dirty="0">
                <a:solidFill>
                  <a:srgbClr val="006600"/>
                </a:solidFill>
                <a:latin typeface="Arial Narrow"/>
                <a:cs typeface="Arial Narrow"/>
              </a:rPr>
              <a:t>after seeing </a:t>
            </a:r>
            <a:r>
              <a:rPr lang="en-US" sz="3200" spc="-10" dirty="0">
                <a:solidFill>
                  <a:srgbClr val="006600"/>
                </a:solidFill>
                <a:latin typeface="Symbol"/>
                <a:cs typeface="Symbol"/>
              </a:rPr>
              <a:t></a:t>
            </a:r>
            <a:r>
              <a:rPr lang="en-US" sz="3200" spc="-10" dirty="0">
                <a:solidFill>
                  <a:srgbClr val="006600"/>
                </a:solidFill>
                <a:latin typeface="Arial Narrow"/>
                <a:cs typeface="Arial Narrow"/>
              </a:rPr>
              <a:t>Sunny, </a:t>
            </a:r>
            <a:r>
              <a:rPr lang="en-US" sz="3200" spc="-5" dirty="0">
                <a:solidFill>
                  <a:srgbClr val="006600"/>
                </a:solidFill>
                <a:latin typeface="Arial Narrow"/>
                <a:cs typeface="Arial Narrow"/>
              </a:rPr>
              <a:t>Warm, Normal, Strong, Warm, </a:t>
            </a:r>
            <a:r>
              <a:rPr lang="en-US" sz="3200" spc="-10" dirty="0">
                <a:solidFill>
                  <a:srgbClr val="006600"/>
                </a:solidFill>
                <a:latin typeface="Arial Narrow"/>
                <a:cs typeface="Arial Narrow"/>
              </a:rPr>
              <a:t>Same </a:t>
            </a:r>
            <a:r>
              <a:rPr lang="en-US" sz="3200" spc="-5" dirty="0">
                <a:solidFill>
                  <a:srgbClr val="006600"/>
                </a:solidFill>
                <a:latin typeface="Symbol"/>
                <a:cs typeface="Symbol"/>
              </a:rPr>
              <a:t></a:t>
            </a:r>
            <a:r>
              <a:rPr lang="en-US" sz="3200" spc="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6600"/>
                </a:solidFill>
                <a:latin typeface="Arial Narrow"/>
                <a:cs typeface="Arial Narrow"/>
              </a:rPr>
              <a:t>+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259" y="2303145"/>
            <a:ext cx="9601200" cy="35814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US" sz="2400" b="1" baseline="-21367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r>
              <a:rPr lang="en-US" sz="2800" b="1" dirty="0" smtClean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lang="en-US" b="1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endParaRPr lang="en-US" b="1" dirty="0">
              <a:solidFill>
                <a:srgbClr val="C00000"/>
              </a:solidFill>
              <a:latin typeface="Arial"/>
              <a:cs typeface="Arial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US" sz="2800" b="1" baseline="-21021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lang="en-US" sz="2800" b="1" dirty="0" smtClean="0">
                <a:solidFill>
                  <a:srgbClr val="C00000"/>
                </a:solidFill>
                <a:latin typeface="Arial"/>
                <a:cs typeface="Arial"/>
              </a:rPr>
              <a:t>:</a:t>
            </a:r>
          </a:p>
          <a:p>
            <a:endParaRPr lang="en-US" sz="2800" b="1" dirty="0">
              <a:solidFill>
                <a:srgbClr val="C00000"/>
              </a:solidFill>
              <a:latin typeface="Arial"/>
              <a:cs typeface="Arial"/>
            </a:endParaRPr>
          </a:p>
          <a:p>
            <a:r>
              <a:rPr lang="en-US" sz="2800" b="1" spc="5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lang="en-US" sz="2800" b="1" spc="7" baseline="-21367" dirty="0">
                <a:solidFill>
                  <a:srgbClr val="000099"/>
                </a:solidFill>
                <a:latin typeface="Arial"/>
                <a:cs typeface="Arial"/>
              </a:rPr>
              <a:t>1</a:t>
            </a:r>
            <a:r>
              <a:rPr lang="en-US" sz="2800" b="1" spc="5" dirty="0">
                <a:solidFill>
                  <a:srgbClr val="000099"/>
                </a:solidFill>
                <a:latin typeface="Arial"/>
                <a:cs typeface="Arial"/>
              </a:rPr>
              <a:t>,</a:t>
            </a:r>
            <a:r>
              <a:rPr lang="en-US" sz="2800" b="1" spc="-10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lang="en-US" sz="2800" b="1" dirty="0" smtClean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lang="en-US" sz="2800" b="1" baseline="-21021" dirty="0" smtClean="0">
                <a:solidFill>
                  <a:srgbClr val="000099"/>
                </a:solidFill>
                <a:latin typeface="Arial"/>
                <a:cs typeface="Arial"/>
              </a:rPr>
              <a:t>2</a:t>
            </a:r>
            <a:r>
              <a:rPr lang="en-US" sz="2800" b="1" dirty="0" smtClean="0">
                <a:solidFill>
                  <a:srgbClr val="000099"/>
                </a:solidFill>
                <a:latin typeface="Arial"/>
                <a:cs typeface="Arial"/>
              </a:rPr>
              <a:t> : </a:t>
            </a:r>
            <a:endParaRPr lang="en-US" sz="2800" baseline="-2102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endParaRPr lang="en-US" sz="2800" dirty="0">
              <a:latin typeface="Arial"/>
              <a:cs typeface="Arial"/>
            </a:endParaRPr>
          </a:p>
          <a:p>
            <a:endParaRPr lang="en-US" b="1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object 6"/>
          <p:cNvSpPr txBox="1"/>
          <p:nvPr/>
        </p:nvSpPr>
        <p:spPr>
          <a:xfrm>
            <a:off x="3314700" y="2303145"/>
            <a:ext cx="3048000" cy="462280"/>
          </a:xfrm>
          <a:prstGeom prst="rect">
            <a:avLst/>
          </a:prstGeom>
          <a:solidFill>
            <a:srgbClr val="FFEB99"/>
          </a:solidFill>
          <a:ln w="28575">
            <a:solidFill>
              <a:srgbClr val="B7B7B7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44"/>
              </a:spcBef>
            </a:pP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</a:t>
            </a:r>
            <a:r>
              <a:rPr sz="2400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400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400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400" dirty="0">
                <a:solidFill>
                  <a:srgbClr val="C00000"/>
                </a:solidFill>
                <a:latin typeface="Tw Cen MT"/>
                <a:cs typeface="Tw Cen MT"/>
              </a:rPr>
              <a:t>, </a:t>
            </a: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</a:t>
            </a:r>
            <a:r>
              <a:rPr sz="2400" dirty="0">
                <a:solidFill>
                  <a:srgbClr val="C00000"/>
                </a:solidFill>
                <a:latin typeface="Tw Cen MT"/>
                <a:cs typeface="Tw Cen MT"/>
              </a:rPr>
              <a:t>.</a:t>
            </a:r>
            <a:r>
              <a:rPr sz="2400" spc="-90" dirty="0">
                <a:solidFill>
                  <a:srgbClr val="C00000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C00000"/>
                </a:solidFill>
                <a:latin typeface="Symbol"/>
                <a:cs typeface="Symbol"/>
              </a:rPr>
              <a:t>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465294" y="3268980"/>
            <a:ext cx="6934200" cy="462280"/>
          </a:xfrm>
          <a:prstGeom prst="rect">
            <a:avLst/>
          </a:prstGeom>
          <a:solidFill>
            <a:srgbClr val="FFEB99"/>
          </a:solidFill>
          <a:ln w="2857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2400" b="1" spc="-35" dirty="0">
                <a:latin typeface="Symbol"/>
                <a:cs typeface="Symbol"/>
              </a:rPr>
              <a:t>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Sunny, 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Warm,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Normal,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Strong, 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Warm,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 Same</a:t>
            </a:r>
            <a:r>
              <a:rPr sz="2400" b="1" dirty="0">
                <a:solidFill>
                  <a:srgbClr val="C00000"/>
                </a:solidFill>
                <a:latin typeface="Symbol"/>
                <a:cs typeface="Symbol"/>
              </a:rPr>
              <a:t>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3314700" y="4435475"/>
            <a:ext cx="2895600" cy="523240"/>
          </a:xfrm>
          <a:prstGeom prst="rect">
            <a:avLst/>
          </a:prstGeom>
          <a:solidFill>
            <a:srgbClr val="FFD1C2"/>
          </a:solidFill>
          <a:ln w="2857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  <a:tabLst>
                <a:tab pos="659765" algn="l"/>
                <a:tab pos="1111250" algn="l"/>
                <a:tab pos="1564005" algn="l"/>
                <a:tab pos="2016760" algn="l"/>
                <a:tab pos="2468245" algn="l"/>
              </a:tabLst>
            </a:pPr>
            <a:r>
              <a:rPr sz="2800" b="1" spc="-10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800" b="1" spc="-10" dirty="0">
                <a:solidFill>
                  <a:srgbClr val="000099"/>
                </a:solidFill>
                <a:latin typeface="Tw Cen MT"/>
                <a:cs typeface="Tw Cen MT"/>
              </a:rPr>
              <a:t>?,	</a:t>
            </a:r>
            <a:r>
              <a:rPr sz="2800" b="1" spc="-5" dirty="0">
                <a:solidFill>
                  <a:srgbClr val="000099"/>
                </a:solidFill>
                <a:latin typeface="Tw Cen MT"/>
                <a:cs typeface="Tw Cen MT"/>
              </a:rPr>
              <a:t>?,	</a:t>
            </a:r>
            <a:r>
              <a:rPr sz="2800" b="1" dirty="0">
                <a:solidFill>
                  <a:srgbClr val="000099"/>
                </a:solidFill>
                <a:latin typeface="Tw Cen MT"/>
                <a:cs typeface="Tw Cen MT"/>
              </a:rPr>
              <a:t>?,	</a:t>
            </a:r>
            <a:r>
              <a:rPr sz="2800" b="1" spc="-5" dirty="0">
                <a:solidFill>
                  <a:srgbClr val="000099"/>
                </a:solidFill>
                <a:latin typeface="Tw Cen MT"/>
                <a:cs typeface="Tw Cen MT"/>
              </a:rPr>
              <a:t>?,	?,	</a:t>
            </a:r>
            <a:r>
              <a:rPr sz="2800" b="1" dirty="0">
                <a:solidFill>
                  <a:srgbClr val="000099"/>
                </a:solidFill>
                <a:latin typeface="Tw Cen MT"/>
                <a:cs typeface="Tw Cen MT"/>
              </a:rPr>
              <a:t>?</a:t>
            </a:r>
            <a:r>
              <a:rPr sz="2800" b="1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9"/>
          <p:cNvSpPr/>
          <p:nvPr/>
        </p:nvSpPr>
        <p:spPr>
          <a:xfrm>
            <a:off x="4800600" y="278257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0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Arial Narrow"/>
                <a:cs typeface="Arial Narrow"/>
              </a:rPr>
              <a:t>Example:</a:t>
            </a:r>
            <a:br>
              <a:rPr lang="en-US" dirty="0">
                <a:latin typeface="Arial Narrow"/>
                <a:cs typeface="Arial Narrow"/>
              </a:rPr>
            </a:br>
            <a:r>
              <a:rPr lang="en-US" sz="2800" spc="-10" dirty="0">
                <a:solidFill>
                  <a:srgbClr val="006600"/>
                </a:solidFill>
                <a:latin typeface="Arial Narrow"/>
                <a:cs typeface="Arial Narrow"/>
              </a:rPr>
              <a:t>after seeing </a:t>
            </a:r>
            <a:r>
              <a:rPr lang="en-US" sz="2800" spc="-10" dirty="0">
                <a:solidFill>
                  <a:srgbClr val="006600"/>
                </a:solidFill>
                <a:latin typeface="Symbol"/>
                <a:cs typeface="Symbol"/>
              </a:rPr>
              <a:t></a:t>
            </a:r>
            <a:r>
              <a:rPr lang="en-US" sz="2800" spc="-10" dirty="0">
                <a:solidFill>
                  <a:srgbClr val="006600"/>
                </a:solidFill>
                <a:latin typeface="Arial Narrow"/>
                <a:cs typeface="Arial Narrow"/>
              </a:rPr>
              <a:t>Rainy, </a:t>
            </a:r>
            <a:r>
              <a:rPr lang="en-US" sz="2800" spc="-5" dirty="0">
                <a:solidFill>
                  <a:srgbClr val="006600"/>
                </a:solidFill>
                <a:latin typeface="Arial Narrow"/>
                <a:cs typeface="Arial Narrow"/>
              </a:rPr>
              <a:t>Cold, High, Strong, Warm, Change </a:t>
            </a:r>
            <a:r>
              <a:rPr lang="en-US" sz="2800" spc="-5" dirty="0">
                <a:solidFill>
                  <a:srgbClr val="006600"/>
                </a:solidFill>
                <a:latin typeface="Symbol"/>
                <a:cs typeface="Symbol"/>
              </a:rPr>
              <a:t></a:t>
            </a:r>
            <a:r>
              <a:rPr lang="en-US" sz="2800" spc="4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6600"/>
                </a:solidFill>
                <a:latin typeface="Symbol"/>
                <a:cs typeface="Symbol"/>
              </a:rPr>
              <a:t>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pc="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US" sz="2800" b="1" spc="7" baseline="-21367" dirty="0">
                <a:solidFill>
                  <a:srgbClr val="C00000"/>
                </a:solidFill>
                <a:latin typeface="Arial"/>
                <a:cs typeface="Arial"/>
              </a:rPr>
              <a:t>2,</a:t>
            </a:r>
            <a:r>
              <a:rPr lang="en-US" sz="2800" b="1" spc="-75" baseline="-2136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US" sz="2800" b="1" baseline="-21021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  <a:latin typeface="Arial"/>
                <a:cs typeface="Arial"/>
              </a:rPr>
              <a:t>:</a:t>
            </a:r>
          </a:p>
          <a:p>
            <a:endParaRPr lang="en-US" sz="2800" b="1" dirty="0">
              <a:solidFill>
                <a:srgbClr val="C00000"/>
              </a:solidFill>
              <a:latin typeface="Arial"/>
              <a:cs typeface="Arial"/>
            </a:endParaRPr>
          </a:p>
          <a:p>
            <a:r>
              <a:rPr lang="en-US" sz="2800" b="1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lang="en-US" sz="2775" b="1" baseline="-21021" dirty="0">
                <a:solidFill>
                  <a:srgbClr val="000099"/>
                </a:solidFill>
                <a:latin typeface="Arial"/>
                <a:cs typeface="Arial"/>
              </a:rPr>
              <a:t>3</a:t>
            </a:r>
            <a:r>
              <a:rPr lang="en-US" sz="2800" b="1" dirty="0" smtClean="0">
                <a:solidFill>
                  <a:srgbClr val="000099"/>
                </a:solidFill>
                <a:latin typeface="Arial"/>
                <a:cs typeface="Arial"/>
              </a:rPr>
              <a:t>: </a:t>
            </a: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2800" b="1" spc="5" dirty="0">
                <a:solidFill>
                  <a:srgbClr val="000099"/>
                </a:solidFill>
                <a:latin typeface="Arial"/>
                <a:cs typeface="Arial"/>
              </a:rPr>
              <a:t>G</a:t>
            </a:r>
            <a:r>
              <a:rPr lang="en-US" sz="2800" b="1" spc="7" baseline="-21367" dirty="0">
                <a:solidFill>
                  <a:srgbClr val="000099"/>
                </a:solidFill>
                <a:latin typeface="Arial"/>
                <a:cs typeface="Arial"/>
              </a:rPr>
              <a:t>2</a:t>
            </a:r>
            <a:r>
              <a:rPr lang="en-US" sz="2800" b="1" spc="5" dirty="0">
                <a:solidFill>
                  <a:srgbClr val="000099"/>
                </a:solidFill>
                <a:latin typeface="Arial"/>
                <a:cs typeface="Arial"/>
              </a:rPr>
              <a:t>:</a:t>
            </a:r>
            <a:endParaRPr lang="en-US" sz="2800" dirty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object 6"/>
          <p:cNvSpPr txBox="1"/>
          <p:nvPr/>
        </p:nvSpPr>
        <p:spPr>
          <a:xfrm>
            <a:off x="2998694" y="2286000"/>
            <a:ext cx="7010400" cy="523240"/>
          </a:xfrm>
          <a:prstGeom prst="rect">
            <a:avLst/>
          </a:prstGeom>
          <a:solidFill>
            <a:srgbClr val="FFEB99"/>
          </a:solidFill>
          <a:ln w="2857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800" b="1" spc="-40" dirty="0">
                <a:solidFill>
                  <a:srgbClr val="C00000"/>
                </a:solidFill>
                <a:latin typeface="Symbol"/>
                <a:cs typeface="Symbol"/>
              </a:rPr>
              <a:t></a:t>
            </a:r>
            <a:r>
              <a:rPr sz="2800" b="1" spc="-40" dirty="0">
                <a:solidFill>
                  <a:srgbClr val="C00000"/>
                </a:solidFill>
                <a:latin typeface="Arial"/>
                <a:cs typeface="Arial"/>
              </a:rPr>
              <a:t>Sunny, </a:t>
            </a:r>
            <a:r>
              <a:rPr sz="2800" b="1" spc="-25" dirty="0">
                <a:solidFill>
                  <a:srgbClr val="C00000"/>
                </a:solidFill>
                <a:latin typeface="Arial"/>
                <a:cs typeface="Arial"/>
              </a:rPr>
              <a:t>Warm,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?, Strong, </a:t>
            </a:r>
            <a:r>
              <a:rPr sz="2800" b="1" spc="-25" dirty="0">
                <a:solidFill>
                  <a:srgbClr val="C00000"/>
                </a:solidFill>
                <a:latin typeface="Arial"/>
                <a:cs typeface="Arial"/>
              </a:rPr>
              <a:t>Warm,</a:t>
            </a:r>
            <a:r>
              <a:rPr sz="2800" b="1" spc="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Same</a:t>
            </a:r>
            <a:r>
              <a:rPr sz="2800" b="1" spc="-5" dirty="0">
                <a:solidFill>
                  <a:srgbClr val="C00000"/>
                </a:solidFill>
                <a:latin typeface="Symbol"/>
                <a:cs typeface="Symbol"/>
              </a:rPr>
              <a:t>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2637865" y="4514900"/>
            <a:ext cx="3314700" cy="523240"/>
          </a:xfrm>
          <a:prstGeom prst="rect">
            <a:avLst/>
          </a:prstGeom>
          <a:solidFill>
            <a:srgbClr val="FFD1C2"/>
          </a:solidFill>
          <a:ln w="28575">
            <a:solidFill>
              <a:srgbClr val="B7B7B7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610"/>
              </a:spcBef>
            </a:pPr>
            <a:r>
              <a:rPr sz="2400" smtClean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40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000099"/>
                </a:solidFill>
                <a:latin typeface="Arial"/>
                <a:cs typeface="Arial"/>
              </a:rPr>
              <a:t>?, ?, ?, ?, ?, ?,</a:t>
            </a:r>
            <a:r>
              <a:rPr sz="2400" spc="-55" smtClean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spc="-5" smtClean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r>
              <a:rPr sz="2400" spc="-5" smtClean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2637865" y="3485197"/>
            <a:ext cx="8458200" cy="431165"/>
          </a:xfrm>
          <a:prstGeom prst="rect">
            <a:avLst/>
          </a:prstGeom>
          <a:solidFill>
            <a:srgbClr val="FFD1C2"/>
          </a:solidFill>
          <a:ln w="2857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  <a:tabLst>
                <a:tab pos="2978150" algn="l"/>
                <a:tab pos="5788660" algn="l"/>
              </a:tabLst>
            </a:pPr>
            <a:r>
              <a:rPr sz="2200" b="1" spc="-30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200" b="1" spc="-30" dirty="0">
                <a:solidFill>
                  <a:srgbClr val="000099"/>
                </a:solidFill>
                <a:latin typeface="Arial"/>
                <a:cs typeface="Arial"/>
              </a:rPr>
              <a:t>Sunny,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?, ?, ?,</a:t>
            </a:r>
            <a:r>
              <a:rPr sz="2200" b="1" spc="10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?,</a:t>
            </a:r>
            <a:r>
              <a:rPr sz="2200" b="1" spc="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000099"/>
                </a:solidFill>
                <a:latin typeface="Arial"/>
                <a:cs typeface="Arial"/>
              </a:rPr>
              <a:t>?</a:t>
            </a:r>
            <a:r>
              <a:rPr sz="2200" b="1" spc="5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r>
              <a:rPr sz="2200" spc="5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200" b="1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?, </a:t>
            </a:r>
            <a:r>
              <a:rPr sz="2200" b="1" spc="-20" dirty="0">
                <a:solidFill>
                  <a:srgbClr val="000099"/>
                </a:solidFill>
                <a:latin typeface="Arial"/>
                <a:cs typeface="Arial"/>
              </a:rPr>
              <a:t>Warm,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?, ?,</a:t>
            </a:r>
            <a:r>
              <a:rPr sz="2200" b="1" spc="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?,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 ?</a:t>
            </a:r>
            <a:r>
              <a:rPr sz="2200" b="1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r>
              <a:rPr sz="220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200" b="1" dirty="0">
                <a:solidFill>
                  <a:srgbClr val="000099"/>
                </a:solidFill>
                <a:latin typeface="Symbol"/>
                <a:cs typeface="Symbol"/>
              </a:rPr>
              <a:t>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?, </a:t>
            </a:r>
            <a:r>
              <a:rPr sz="2200" b="1" spc="-5" dirty="0">
                <a:solidFill>
                  <a:srgbClr val="000099"/>
                </a:solidFill>
                <a:latin typeface="Arial"/>
                <a:cs typeface="Arial"/>
              </a:rPr>
              <a:t>?, ?, ?, ?,</a:t>
            </a:r>
            <a:r>
              <a:rPr sz="2200" b="1" spc="-2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99"/>
                </a:solidFill>
                <a:latin typeface="Arial"/>
                <a:cs typeface="Arial"/>
              </a:rPr>
              <a:t>Same</a:t>
            </a:r>
            <a:r>
              <a:rPr sz="2200" b="1" dirty="0">
                <a:solidFill>
                  <a:srgbClr val="000099"/>
                </a:solidFill>
                <a:latin typeface="Symbol"/>
                <a:cs typeface="Symbol"/>
              </a:rPr>
              <a:t></a:t>
            </a:r>
            <a:endParaRPr sz="22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991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5137</TotalTime>
  <Words>567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Narrow</vt:lpstr>
      <vt:lpstr>Calibri</vt:lpstr>
      <vt:lpstr>Courier New</vt:lpstr>
      <vt:lpstr>Franklin Gothic Book</vt:lpstr>
      <vt:lpstr>Sans serif</vt:lpstr>
      <vt:lpstr>Symbol</vt:lpstr>
      <vt:lpstr>Times New Roman</vt:lpstr>
      <vt:lpstr>Tw Cen MT</vt:lpstr>
      <vt:lpstr>Wingdings</vt:lpstr>
      <vt:lpstr>Crop</vt:lpstr>
      <vt:lpstr>Candidate_Elimination Algorithm</vt:lpstr>
      <vt:lpstr>A Concept Learning Task –  EnjoySport Training  Examples</vt:lpstr>
      <vt:lpstr>Candidate Elimination Algorithm</vt:lpstr>
      <vt:lpstr>PowerPoint Presentation</vt:lpstr>
      <vt:lpstr>PowerPoint Presentation</vt:lpstr>
      <vt:lpstr>PowerPoint Presentation</vt:lpstr>
      <vt:lpstr>Initial Values</vt:lpstr>
      <vt:lpstr>Example: after seeing Sunny, Warm, Normal, Strong, Warm, Same  +</vt:lpstr>
      <vt:lpstr>Example: after seeing Rainy, Cold, High, Strong, Warm, Change  </vt:lpstr>
      <vt:lpstr>Example: after seeing Sunny, Warm, High, Strong, Cool Change  +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Learning</dc:title>
  <dc:creator>Madhuri J</dc:creator>
  <cp:lastModifiedBy>Madhuri</cp:lastModifiedBy>
  <cp:revision>64</cp:revision>
  <dcterms:created xsi:type="dcterms:W3CDTF">2020-08-26T06:46:46Z</dcterms:created>
  <dcterms:modified xsi:type="dcterms:W3CDTF">2024-12-25T17:10:54Z</dcterms:modified>
</cp:coreProperties>
</file>