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66" r:id="rId4"/>
    <p:sldId id="265" r:id="rId5"/>
    <p:sldId id="267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uduokui" initials="y" lastIdx="2" clrIdx="0">
    <p:extLst>
      <p:ext uri="{19B8F6BF-5375-455C-9EA6-DF929625EA0E}">
        <p15:presenceInfo xmlns:p15="http://schemas.microsoft.com/office/powerpoint/2012/main" userId="yuduoku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8B72C-4B7D-4C3A-BC03-F4B6BD342D2D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BEF2-3C33-4728-92AC-FC7AB26E5D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2032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8B72C-4B7D-4C3A-BC03-F4B6BD342D2D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BEF2-3C33-4728-92AC-FC7AB26E5D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762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8B72C-4B7D-4C3A-BC03-F4B6BD342D2D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BEF2-3C33-4728-92AC-FC7AB26E5D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4042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8B72C-4B7D-4C3A-BC03-F4B6BD342D2D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BEF2-3C33-4728-92AC-FC7AB26E5D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576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8B72C-4B7D-4C3A-BC03-F4B6BD342D2D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BEF2-3C33-4728-92AC-FC7AB26E5D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4141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8B72C-4B7D-4C3A-BC03-F4B6BD342D2D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BEF2-3C33-4728-92AC-FC7AB26E5D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252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8B72C-4B7D-4C3A-BC03-F4B6BD342D2D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BEF2-3C33-4728-92AC-FC7AB26E5D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7575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8B72C-4B7D-4C3A-BC03-F4B6BD342D2D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BEF2-3C33-4728-92AC-FC7AB26E5D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8941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8B72C-4B7D-4C3A-BC03-F4B6BD342D2D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BEF2-3C33-4728-92AC-FC7AB26E5D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841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8B72C-4B7D-4C3A-BC03-F4B6BD342D2D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BEF2-3C33-4728-92AC-FC7AB26E5D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243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8B72C-4B7D-4C3A-BC03-F4B6BD342D2D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BEF2-3C33-4728-92AC-FC7AB26E5D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6613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8B72C-4B7D-4C3A-BC03-F4B6BD342D2D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3BEF2-3C33-4728-92AC-FC7AB26E5D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618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0" y="2477193"/>
            <a:ext cx="12192000" cy="114715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	</a:t>
            </a:r>
            <a:r>
              <a:rPr lang="zh-CN" alt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请</a:t>
            </a:r>
            <a:r>
              <a:rPr lang="zh-CN" altLang="en-US" sz="28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购申请单</a:t>
            </a:r>
            <a:r>
              <a:rPr lang="en-US" altLang="zh-CN" sz="28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zh-CN" alt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使用</a:t>
            </a:r>
            <a:r>
              <a:rPr lang="zh-CN" altLang="en-US" sz="28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说明</a:t>
            </a:r>
            <a:endParaRPr lang="en-US" altLang="zh-CN" sz="2800" b="1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endParaRPr lang="zh-CN" altLang="en-US" sz="28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623560" y="4818888"/>
            <a:ext cx="20874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开发者</a:t>
            </a:r>
            <a:r>
              <a:rPr lang="en-US" altLang="zh-CN" dirty="0" smtClean="0"/>
              <a:t>: </a:t>
            </a:r>
            <a:r>
              <a:rPr lang="zh-CN" altLang="en-US" dirty="0" smtClean="0"/>
              <a:t>余夺魁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日    期</a:t>
            </a:r>
            <a:r>
              <a:rPr lang="en-US" altLang="zh-CN" dirty="0" smtClean="0"/>
              <a:t>: 2019.05.03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506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方法</a:t>
            </a:r>
            <a:r>
              <a:rPr lang="en-US" altLang="zh-CN" dirty="0" smtClean="0"/>
              <a:t>1. </a:t>
            </a:r>
            <a:r>
              <a:rPr lang="zh-CN" altLang="en-US" dirty="0" smtClean="0"/>
              <a:t>打开浏览器： </a:t>
            </a:r>
            <a:r>
              <a:rPr lang="en-US" altLang="zh-CN" dirty="0" smtClean="0"/>
              <a:t>IE </a:t>
            </a:r>
            <a:r>
              <a:rPr lang="zh-CN" altLang="en-US" dirty="0" smtClean="0"/>
              <a:t>或 </a:t>
            </a:r>
            <a:r>
              <a:rPr lang="en-US" altLang="zh-CN" dirty="0" smtClean="0"/>
              <a:t>Chrome </a:t>
            </a:r>
            <a:r>
              <a:rPr lang="zh-CN" altLang="en-US" dirty="0" smtClean="0"/>
              <a:t>或其他 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输入网址 </a:t>
            </a:r>
            <a:r>
              <a:rPr lang="en-US" altLang="zh-CN" dirty="0" smtClean="0"/>
              <a:t>172.16.5.26:8010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zh-CN" altLang="en-US" sz="1800" dirty="0" smtClean="0">
                <a:solidFill>
                  <a:schemeClr val="accent5">
                    <a:lumMod val="75000"/>
                  </a:schemeClr>
                </a:solidFill>
              </a:rPr>
              <a:t>采购部</a:t>
            </a:r>
            <a:r>
              <a:rPr lang="en-US" altLang="zh-CN" sz="1800" dirty="0" smtClean="0">
                <a:solidFill>
                  <a:schemeClr val="accent5">
                    <a:lumMod val="75000"/>
                  </a:schemeClr>
                </a:solidFill>
              </a:rPr>
              <a:t>&gt;</a:t>
            </a:r>
            <a:r>
              <a:rPr lang="zh-CN" altLang="en-US" sz="1800" dirty="0" smtClean="0">
                <a:solidFill>
                  <a:schemeClr val="accent5">
                    <a:lumMod val="75000"/>
                  </a:schemeClr>
                </a:solidFill>
              </a:rPr>
              <a:t>采购管理</a:t>
            </a:r>
            <a:r>
              <a:rPr lang="en-US" altLang="zh-CN" sz="1800" dirty="0" smtClean="0">
                <a:solidFill>
                  <a:schemeClr val="accent5">
                    <a:lumMod val="75000"/>
                  </a:schemeClr>
                </a:solidFill>
              </a:rPr>
              <a:t>&gt;</a:t>
            </a:r>
            <a:r>
              <a:rPr lang="zh-CN" altLang="en-US" sz="1800" dirty="0" smtClean="0">
                <a:solidFill>
                  <a:schemeClr val="accent5">
                    <a:lumMod val="75000"/>
                  </a:schemeClr>
                </a:solidFill>
              </a:rPr>
              <a:t>请购申请单</a:t>
            </a:r>
            <a:r>
              <a:rPr lang="en-US" altLang="zh-CN" sz="1800" dirty="0" smtClean="0">
                <a:solidFill>
                  <a:schemeClr val="accent5">
                    <a:lumMod val="75000"/>
                  </a:schemeClr>
                </a:solidFill>
              </a:rPr>
              <a:t>(PR)</a:t>
            </a:r>
          </a:p>
          <a:p>
            <a:pPr marL="0" indent="0">
              <a:buNone/>
            </a:pPr>
            <a:r>
              <a:rPr lang="zh-CN" altLang="en-US" sz="18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zh-CN" altLang="en-US" sz="1800" dirty="0" smtClean="0">
                <a:solidFill>
                  <a:schemeClr val="accent5">
                    <a:lumMod val="75000"/>
                  </a:schemeClr>
                </a:solidFill>
              </a:rPr>
              <a:t>采购</a:t>
            </a:r>
            <a:r>
              <a:rPr lang="zh-CN" altLang="en-US" sz="1800" dirty="0">
                <a:solidFill>
                  <a:schemeClr val="accent5">
                    <a:lumMod val="75000"/>
                  </a:schemeClr>
                </a:solidFill>
              </a:rPr>
              <a:t>部</a:t>
            </a:r>
            <a:r>
              <a:rPr lang="en-US" altLang="zh-CN" sz="1800" dirty="0">
                <a:solidFill>
                  <a:schemeClr val="accent5">
                    <a:lumMod val="75000"/>
                  </a:schemeClr>
                </a:solidFill>
              </a:rPr>
              <a:t>&gt;</a:t>
            </a:r>
            <a:r>
              <a:rPr lang="zh-CN" altLang="en-US" sz="1800" dirty="0">
                <a:solidFill>
                  <a:schemeClr val="accent5">
                    <a:lumMod val="75000"/>
                  </a:schemeClr>
                </a:solidFill>
              </a:rPr>
              <a:t>采购管理</a:t>
            </a:r>
            <a:r>
              <a:rPr lang="en-US" altLang="zh-CN" sz="1800" dirty="0" smtClean="0">
                <a:solidFill>
                  <a:schemeClr val="accent5">
                    <a:lumMod val="75000"/>
                  </a:schemeClr>
                </a:solidFill>
              </a:rPr>
              <a:t>&gt;</a:t>
            </a:r>
            <a:r>
              <a:rPr lang="zh-CN" altLang="en-US" sz="1800" dirty="0" smtClean="0">
                <a:solidFill>
                  <a:schemeClr val="accent5">
                    <a:lumMod val="75000"/>
                  </a:schemeClr>
                </a:solidFill>
              </a:rPr>
              <a:t>请</a:t>
            </a:r>
            <a:r>
              <a:rPr lang="zh-CN" altLang="en-US" sz="1800" dirty="0">
                <a:solidFill>
                  <a:schemeClr val="accent5">
                    <a:lumMod val="75000"/>
                  </a:schemeClr>
                </a:solidFill>
              </a:rPr>
              <a:t>购单</a:t>
            </a:r>
            <a:r>
              <a:rPr lang="zh-CN" altLang="en-US" sz="1800" dirty="0" smtClean="0">
                <a:solidFill>
                  <a:schemeClr val="accent5">
                    <a:lumMod val="75000"/>
                  </a:schemeClr>
                </a:solidFill>
              </a:rPr>
              <a:t>查询 </a:t>
            </a:r>
            <a:endParaRPr lang="en-US" altLang="zh-CN" sz="18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 smtClean="0"/>
              <a:t>方法</a:t>
            </a:r>
            <a:r>
              <a:rPr lang="en-US" altLang="zh-CN" dirty="0" smtClean="0"/>
              <a:t>2: </a:t>
            </a:r>
            <a:r>
              <a:rPr lang="zh-CN" altLang="en-US" dirty="0" smtClean="0"/>
              <a:t>进入</a:t>
            </a:r>
            <a:r>
              <a:rPr lang="en-US" altLang="zh-CN" dirty="0" smtClean="0"/>
              <a:t>OA,</a:t>
            </a:r>
            <a:r>
              <a:rPr lang="zh-CN" altLang="en-US" dirty="0" smtClean="0"/>
              <a:t>点击</a:t>
            </a:r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公司管理系统</a:t>
            </a:r>
            <a:endParaRPr lang="zh-CN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4036" y="4348163"/>
            <a:ext cx="2667000" cy="1828800"/>
          </a:xfrm>
          <a:prstGeom prst="rect">
            <a:avLst/>
          </a:prstGeom>
        </p:spPr>
      </p:pic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39683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zh-CN" altLang="en-US" sz="2800" dirty="0" smtClean="0"/>
              <a:t>系统入口</a:t>
            </a:r>
            <a:endParaRPr lang="zh-CN" altLang="en-US" sz="28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8030" y="1620044"/>
            <a:ext cx="1788783" cy="233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446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39683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zh-CN" alt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流程</a:t>
            </a:r>
            <a:endParaRPr lang="zh-CN" alt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8309" y="6084916"/>
            <a:ext cx="12183691" cy="7481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/>
              <a:t>根据金额流程不同走向</a:t>
            </a:r>
          </a:p>
          <a:p>
            <a:r>
              <a:rPr lang="en-US" altLang="zh-CN" sz="1200" dirty="0"/>
              <a:t>1</a:t>
            </a:r>
            <a:r>
              <a:rPr lang="en-US" altLang="zh-CN" sz="1200" dirty="0" smtClean="0">
                <a:solidFill>
                  <a:srgbClr val="FF0000"/>
                </a:solidFill>
              </a:rPr>
              <a:t>.</a:t>
            </a:r>
            <a:r>
              <a:rPr lang="zh-CN" altLang="en-US" sz="1200" dirty="0" smtClean="0">
                <a:solidFill>
                  <a:srgbClr val="FF0000"/>
                </a:solidFill>
              </a:rPr>
              <a:t>未税总价</a:t>
            </a:r>
            <a:r>
              <a:rPr lang="en-US" altLang="zh-CN" sz="1200" dirty="0" smtClean="0">
                <a:solidFill>
                  <a:srgbClr val="FF0000"/>
                </a:solidFill>
              </a:rPr>
              <a:t>&lt;=50000</a:t>
            </a:r>
            <a:r>
              <a:rPr lang="zh-CN" altLang="en-US" sz="1200" dirty="0" smtClean="0"/>
              <a:t>签</a:t>
            </a:r>
            <a:r>
              <a:rPr lang="zh-CN" altLang="en-US" sz="1200" dirty="0"/>
              <a:t>核权限</a:t>
            </a:r>
            <a:r>
              <a:rPr lang="zh-CN" altLang="en-US" sz="1200" dirty="0" smtClean="0"/>
              <a:t>：</a:t>
            </a:r>
            <a:r>
              <a:rPr lang="zh-CN" altLang="en-US" sz="1200" dirty="0">
                <a:solidFill>
                  <a:srgbClr val="FF0000"/>
                </a:solidFill>
              </a:rPr>
              <a:t>副总</a:t>
            </a:r>
            <a:r>
              <a:rPr lang="zh-CN" altLang="en-US" sz="1200" dirty="0" smtClean="0">
                <a:solidFill>
                  <a:srgbClr val="FF0000"/>
                </a:solidFill>
              </a:rPr>
              <a:t>经理</a:t>
            </a:r>
            <a:endParaRPr lang="zh-CN" altLang="en-US" sz="1200" dirty="0">
              <a:solidFill>
                <a:srgbClr val="FF0000"/>
              </a:solidFill>
            </a:endParaRPr>
          </a:p>
          <a:p>
            <a:r>
              <a:rPr lang="en-US" altLang="zh-CN" sz="1200" dirty="0"/>
              <a:t>2</a:t>
            </a:r>
            <a:r>
              <a:rPr lang="en-US" altLang="zh-CN" sz="1200" dirty="0" smtClean="0">
                <a:solidFill>
                  <a:srgbClr val="FF0000"/>
                </a:solidFill>
              </a:rPr>
              <a:t>.</a:t>
            </a:r>
            <a:r>
              <a:rPr lang="zh-CN" altLang="en-US" sz="1200" dirty="0" smtClean="0">
                <a:solidFill>
                  <a:srgbClr val="FF0000"/>
                </a:solidFill>
              </a:rPr>
              <a:t>未税总价</a:t>
            </a:r>
            <a:r>
              <a:rPr lang="en-US" altLang="zh-CN" sz="1200" dirty="0" smtClean="0">
                <a:solidFill>
                  <a:srgbClr val="FF0000"/>
                </a:solidFill>
              </a:rPr>
              <a:t>&gt;50000</a:t>
            </a:r>
            <a:r>
              <a:rPr lang="en-US" altLang="zh-CN" sz="1200" dirty="0"/>
              <a:t> </a:t>
            </a:r>
            <a:r>
              <a:rPr lang="en-US" altLang="zh-CN" sz="1200" dirty="0" smtClean="0"/>
              <a:t> </a:t>
            </a:r>
            <a:r>
              <a:rPr lang="zh-CN" altLang="en-US" sz="1200" dirty="0" smtClean="0"/>
              <a:t>签</a:t>
            </a:r>
            <a:r>
              <a:rPr lang="zh-CN" altLang="en-US" sz="1200" dirty="0"/>
              <a:t>核权限 ：</a:t>
            </a:r>
            <a:r>
              <a:rPr lang="zh-CN" altLang="en-US" sz="1200" dirty="0">
                <a:solidFill>
                  <a:srgbClr val="FF0000"/>
                </a:solidFill>
              </a:rPr>
              <a:t>总经理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80" y="1743722"/>
            <a:ext cx="6819048" cy="20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27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38" y="751675"/>
            <a:ext cx="10636818" cy="2091278"/>
          </a:xfrm>
          <a:prstGeom prst="rect">
            <a:avLst/>
          </a:prstGeom>
        </p:spPr>
      </p:pic>
      <p:sp>
        <p:nvSpPr>
          <p:cNvPr id="19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39683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zh-CN" altLang="en-US" sz="2800" dirty="0" smtClean="0"/>
              <a:t>请购单申请</a:t>
            </a:r>
            <a:endParaRPr lang="zh-CN" alt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矩形标注 21"/>
          <p:cNvSpPr/>
          <p:nvPr/>
        </p:nvSpPr>
        <p:spPr>
          <a:xfrm>
            <a:off x="8914013" y="1688445"/>
            <a:ext cx="2914998" cy="289969"/>
          </a:xfrm>
          <a:prstGeom prst="wedgeRectCallout">
            <a:avLst>
              <a:gd name="adj1" fmla="val -60449"/>
              <a:gd name="adj2" fmla="val 134163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r>
              <a:rPr lang="zh-CN" altLang="en-US" sz="1000" dirty="0" smtClean="0">
                <a:solidFill>
                  <a:srgbClr val="FF0000"/>
                </a:solidFill>
              </a:rPr>
              <a:t>申请时：有料号、物料号可以在同一张单子申请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23" name="矩形标注 22"/>
          <p:cNvSpPr/>
          <p:nvPr/>
        </p:nvSpPr>
        <p:spPr>
          <a:xfrm>
            <a:off x="8914012" y="2264790"/>
            <a:ext cx="2851265" cy="287217"/>
          </a:xfrm>
          <a:prstGeom prst="wedgeRectCallout">
            <a:avLst>
              <a:gd name="adj1" fmla="val -75850"/>
              <a:gd name="adj2" fmla="val 45294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r>
              <a:rPr lang="zh-CN" altLang="en-US" sz="1000" dirty="0" smtClean="0">
                <a:solidFill>
                  <a:srgbClr val="FF0000"/>
                </a:solidFill>
              </a:rPr>
              <a:t>所有服务类在同一张单子申请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24" name="矩形标注 23"/>
          <p:cNvSpPr/>
          <p:nvPr/>
        </p:nvSpPr>
        <p:spPr>
          <a:xfrm>
            <a:off x="7520247" y="3304744"/>
            <a:ext cx="2851265" cy="287217"/>
          </a:xfrm>
          <a:prstGeom prst="wedgeRectCallout">
            <a:avLst>
              <a:gd name="adj1" fmla="val -37075"/>
              <a:gd name="adj2" fmla="val -244129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r>
              <a:rPr lang="zh-CN" altLang="en-US" sz="1000" dirty="0" smtClean="0">
                <a:solidFill>
                  <a:srgbClr val="FF0000"/>
                </a:solidFill>
              </a:rPr>
              <a:t>所有合同类在同一张单子申请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25" name="矩形标注 24"/>
          <p:cNvSpPr/>
          <p:nvPr/>
        </p:nvSpPr>
        <p:spPr>
          <a:xfrm>
            <a:off x="3214263" y="1444601"/>
            <a:ext cx="2851265" cy="287217"/>
          </a:xfrm>
          <a:prstGeom prst="wedgeRectCallout">
            <a:avLst>
              <a:gd name="adj1" fmla="val -78765"/>
              <a:gd name="adj2" fmla="val 91602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r>
              <a:rPr lang="zh-CN" altLang="en-US" sz="1000" dirty="0" smtClean="0">
                <a:solidFill>
                  <a:srgbClr val="FF0000"/>
                </a:solidFill>
              </a:rPr>
              <a:t>申请人可以选择的部门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21946"/>
            <a:ext cx="10738430" cy="1780340"/>
          </a:xfrm>
          <a:prstGeom prst="rect">
            <a:avLst/>
          </a:prstGeom>
        </p:spPr>
      </p:pic>
      <p:sp>
        <p:nvSpPr>
          <p:cNvPr id="27" name="矩形标注 26"/>
          <p:cNvSpPr/>
          <p:nvPr/>
        </p:nvSpPr>
        <p:spPr>
          <a:xfrm flipH="1">
            <a:off x="4896195" y="5885412"/>
            <a:ext cx="2069870" cy="422777"/>
          </a:xfrm>
          <a:prstGeom prst="wedgeRectCallout">
            <a:avLst>
              <a:gd name="adj1" fmla="val -25636"/>
              <a:gd name="adj2" fmla="val -160528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r>
              <a:rPr lang="zh-CN" altLang="en-US" sz="1000" dirty="0" smtClean="0">
                <a:solidFill>
                  <a:srgbClr val="FF0000"/>
                </a:solidFill>
              </a:rPr>
              <a:t>根据名称、描述带出最低历史单价，若需要修改，点击放大镜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28" name="矩形标注 27"/>
          <p:cNvSpPr/>
          <p:nvPr/>
        </p:nvSpPr>
        <p:spPr>
          <a:xfrm flipH="1">
            <a:off x="1141616" y="5885412"/>
            <a:ext cx="2208411" cy="371284"/>
          </a:xfrm>
          <a:prstGeom prst="wedgeRectCallout">
            <a:avLst>
              <a:gd name="adj1" fmla="val 58526"/>
              <a:gd name="adj2" fmla="val -197273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r>
              <a:rPr lang="zh-CN" altLang="en-US" sz="1000" dirty="0">
                <a:solidFill>
                  <a:srgbClr val="FF0000"/>
                </a:solidFill>
              </a:rPr>
              <a:t>物料</a:t>
            </a:r>
            <a:r>
              <a:rPr lang="zh-CN" altLang="en-US" sz="1000" dirty="0" smtClean="0">
                <a:solidFill>
                  <a:srgbClr val="FF0000"/>
                </a:solidFill>
              </a:rPr>
              <a:t>号：有就选择料号，</a:t>
            </a:r>
            <a:endParaRPr lang="en-US" altLang="zh-CN" sz="1000" dirty="0" smtClean="0">
              <a:solidFill>
                <a:srgbClr val="FF0000"/>
              </a:solidFill>
            </a:endParaRPr>
          </a:p>
          <a:p>
            <a:r>
              <a:rPr lang="zh-CN" altLang="en-US" sz="1000" dirty="0" smtClean="0">
                <a:solidFill>
                  <a:srgbClr val="FF0000"/>
                </a:solidFill>
              </a:rPr>
              <a:t>没有的话，就选择无，或者输入无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076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0" y="2477193"/>
            <a:ext cx="12192000" cy="114715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	End</a:t>
            </a:r>
          </a:p>
          <a:p>
            <a:endParaRPr lang="zh-CN" altLang="en-US" sz="28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623560" y="4818888"/>
            <a:ext cx="5413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r>
              <a:rPr lang="zh-CN" altLang="en-US" dirty="0" smtClean="0"/>
              <a:t>系统使用问题 请咨询 </a:t>
            </a:r>
            <a:r>
              <a:rPr lang="en-US" altLang="zh-CN" dirty="0" smtClean="0"/>
              <a:t>IT</a:t>
            </a:r>
            <a:r>
              <a:rPr lang="zh-CN" altLang="en-US" dirty="0" smtClean="0"/>
              <a:t>部 余夺魁  分机</a:t>
            </a:r>
            <a:r>
              <a:rPr lang="en-US" altLang="zh-CN" dirty="0" smtClean="0"/>
              <a:t>:2305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661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29133</TotalTime>
  <Words>180</Words>
  <Application>Microsoft Office PowerPoint</Application>
  <PresentationFormat>宽屏</PresentationFormat>
  <Paragraphs>27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系统入口</vt:lpstr>
      <vt:lpstr>流程</vt:lpstr>
      <vt:lpstr>请购单申请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问题解决使用说明</dc:title>
  <dc:creator>yuduokui</dc:creator>
  <cp:lastModifiedBy>何桂勤</cp:lastModifiedBy>
  <cp:revision>90</cp:revision>
  <dcterms:created xsi:type="dcterms:W3CDTF">2018-01-10T00:46:21Z</dcterms:created>
  <dcterms:modified xsi:type="dcterms:W3CDTF">2019-05-21T07:08:08Z</dcterms:modified>
</cp:coreProperties>
</file>