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6" r:id="rId4"/>
    <p:sldId id="265" r:id="rId5"/>
    <p:sldId id="26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duokui" initials="y" lastIdx="2" clrIdx="0">
    <p:extLst>
      <p:ext uri="{19B8F6BF-5375-455C-9EA6-DF929625EA0E}">
        <p15:presenceInfo xmlns:p15="http://schemas.microsoft.com/office/powerpoint/2012/main" userId="yuduoku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03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6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4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7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14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25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57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94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84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24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61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8B72C-4B7D-4C3A-BC03-F4B6BD342D2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61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477193"/>
            <a:ext cx="12192000" cy="11471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</a:t>
            </a:r>
            <a:r>
              <a:rPr lang="zh-CN" alt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费用报销</a:t>
            </a:r>
            <a:r>
              <a:rPr lang="en-US" altLang="zh-CN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使用</a:t>
            </a:r>
            <a:r>
              <a:rPr lang="zh-CN" alt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说明</a:t>
            </a:r>
            <a:endParaRPr lang="en-US" altLang="zh-CN" sz="28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23560" y="4818888"/>
            <a:ext cx="2087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开发者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余夺魁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日    期</a:t>
            </a:r>
            <a:r>
              <a:rPr lang="en-US" altLang="zh-CN" dirty="0" smtClean="0"/>
              <a:t>: 2018.08.16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06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方法</a:t>
            </a:r>
            <a:r>
              <a:rPr lang="en-US" altLang="zh-CN" dirty="0" smtClean="0"/>
              <a:t>1. </a:t>
            </a:r>
            <a:r>
              <a:rPr lang="zh-CN" altLang="en-US" dirty="0" smtClean="0"/>
              <a:t>打开浏览器： </a:t>
            </a:r>
            <a:r>
              <a:rPr lang="en-US" altLang="zh-CN" dirty="0" smtClean="0"/>
              <a:t>IE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Chrome </a:t>
            </a:r>
            <a:r>
              <a:rPr lang="zh-CN" altLang="en-US" dirty="0" smtClean="0"/>
              <a:t>或其他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输入网址 </a:t>
            </a:r>
            <a:r>
              <a:rPr lang="en-US" altLang="zh-CN" dirty="0" smtClean="0"/>
              <a:t>172.16.5.26:8010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</a:rPr>
              <a:t>财务</a:t>
            </a:r>
            <a:r>
              <a:rPr lang="zh-CN" altLang="en-US" sz="1800" dirty="0" smtClean="0">
                <a:solidFill>
                  <a:schemeClr val="accent5">
                    <a:lumMod val="75000"/>
                  </a:schemeClr>
                </a:solidFill>
              </a:rPr>
              <a:t>部</a:t>
            </a:r>
            <a:r>
              <a:rPr lang="en-US" altLang="zh-CN" sz="1800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zh-CN" altLang="en-US" sz="1800" dirty="0" smtClean="0">
                <a:solidFill>
                  <a:schemeClr val="accent5">
                    <a:lumMod val="75000"/>
                  </a:schemeClr>
                </a:solidFill>
              </a:rPr>
              <a:t>费用报销</a:t>
            </a:r>
            <a:r>
              <a:rPr lang="en-US" altLang="zh-CN" sz="1800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zh-CN" altLang="en-US" sz="1800" dirty="0" smtClean="0">
                <a:solidFill>
                  <a:schemeClr val="accent5">
                    <a:lumMod val="75000"/>
                  </a:schemeClr>
                </a:solidFill>
              </a:rPr>
              <a:t>费用报销</a:t>
            </a:r>
            <a:r>
              <a:rPr lang="zh-CN" altLang="en-US" sz="1800" dirty="0" smtClean="0">
                <a:solidFill>
                  <a:schemeClr val="accent5">
                    <a:lumMod val="75000"/>
                  </a:schemeClr>
                </a:solidFill>
              </a:rPr>
              <a:t>申请</a:t>
            </a:r>
            <a:endParaRPr lang="en-US" altLang="zh-CN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zh-CN" sz="18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zh-CN" altLang="en-US" sz="1800" dirty="0" smtClean="0">
                <a:solidFill>
                  <a:schemeClr val="accent5">
                    <a:lumMod val="75000"/>
                  </a:schemeClr>
                </a:solidFill>
              </a:rPr>
              <a:t>费用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</a:rPr>
              <a:t>报销查询 </a:t>
            </a:r>
            <a:endParaRPr lang="en-US" altLang="zh-CN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2: 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OA,</a:t>
            </a:r>
            <a:r>
              <a:rPr lang="zh-CN" altLang="en-US" dirty="0" smtClean="0"/>
              <a:t>点击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公司管理系统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6" y="4348163"/>
            <a:ext cx="2667000" cy="182880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968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系统入口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078" y="2242444"/>
            <a:ext cx="44672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4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968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2800" dirty="0" smtClean="0"/>
              <a:t>	</a:t>
            </a:r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流程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85" y="1867913"/>
            <a:ext cx="91916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677716"/>
            <a:ext cx="10334625" cy="5590079"/>
          </a:xfrm>
          <a:prstGeom prst="rect">
            <a:avLst/>
          </a:prstGeom>
        </p:spPr>
      </p:pic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968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2800" dirty="0" smtClean="0"/>
              <a:t>	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明细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新增</a:t>
            </a:r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修改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197893" y="3686619"/>
            <a:ext cx="1049850" cy="167154"/>
          </a:xfrm>
          <a:prstGeom prst="wedgeRectCallout">
            <a:avLst>
              <a:gd name="adj1" fmla="val 78588"/>
              <a:gd name="adj2" fmla="val -6904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选择费用</a:t>
            </a:r>
            <a:r>
              <a:rPr lang="zh-CN" altLang="en-US" sz="1000" dirty="0">
                <a:solidFill>
                  <a:srgbClr val="FF0000"/>
                </a:solidFill>
              </a:rPr>
              <a:t>项目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1799999" y="4518582"/>
            <a:ext cx="1778599" cy="256945"/>
          </a:xfrm>
          <a:prstGeom prst="wedgeRectCallout">
            <a:avLst>
              <a:gd name="adj1" fmla="val 45324"/>
              <a:gd name="adj2" fmla="val -111546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选择预算来源</a:t>
            </a:r>
            <a:r>
              <a:rPr lang="en-US" altLang="zh-CN" sz="1000" dirty="0" smtClean="0">
                <a:solidFill>
                  <a:srgbClr val="FF0000"/>
                </a:solidFill>
              </a:rPr>
              <a:t>:</a:t>
            </a:r>
            <a:r>
              <a:rPr lang="zh-CN" altLang="en-US" sz="1000" dirty="0" smtClean="0">
                <a:solidFill>
                  <a:srgbClr val="FF0000"/>
                </a:solidFill>
              </a:rPr>
              <a:t>出差申请单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496492" y="2986168"/>
            <a:ext cx="1599507" cy="256945"/>
          </a:xfrm>
          <a:prstGeom prst="wedgeRectCallout">
            <a:avLst>
              <a:gd name="adj1" fmla="val -4563"/>
              <a:gd name="adj2" fmla="val 18586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选择费用发生区间</a:t>
            </a:r>
            <a:r>
              <a:rPr lang="en-US" altLang="zh-CN" sz="1000" dirty="0" smtClean="0">
                <a:solidFill>
                  <a:srgbClr val="FF0000"/>
                </a:solidFill>
              </a:rPr>
              <a:t>: </a:t>
            </a:r>
          </a:p>
          <a:p>
            <a:r>
              <a:rPr lang="zh-CN" altLang="en-US" sz="1000" dirty="0" smtClean="0">
                <a:solidFill>
                  <a:srgbClr val="FF0000"/>
                </a:solidFill>
              </a:rPr>
              <a:t>日，月，季度，半年度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10779321" y="4949830"/>
            <a:ext cx="700554" cy="259273"/>
          </a:xfrm>
          <a:prstGeom prst="wedgeRectCallout">
            <a:avLst>
              <a:gd name="adj1" fmla="val -42919"/>
              <a:gd name="adj2" fmla="val -139087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添加一笔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8314" y="6328731"/>
            <a:ext cx="12192000" cy="5539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费用发生区间</a:t>
            </a:r>
            <a:r>
              <a:rPr lang="en-US" altLang="zh-CN" sz="1000" dirty="0" smtClean="0">
                <a:solidFill>
                  <a:srgbClr val="FF0000"/>
                </a:solidFill>
              </a:rPr>
              <a:t>: 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1.</a:t>
            </a:r>
            <a:r>
              <a:rPr lang="zh-CN" altLang="en-US" sz="1000" dirty="0" smtClean="0">
                <a:solidFill>
                  <a:srgbClr val="FF0000"/>
                </a:solidFill>
              </a:rPr>
              <a:t>手机费，油费按月填写，每月一笔； 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2.</a:t>
            </a:r>
            <a:r>
              <a:rPr lang="zh-CN" altLang="en-US" sz="1000" dirty="0" smtClean="0">
                <a:solidFill>
                  <a:srgbClr val="FF0000"/>
                </a:solidFill>
              </a:rPr>
              <a:t>团建费</a:t>
            </a:r>
            <a:r>
              <a:rPr lang="en-US" altLang="zh-CN" sz="1000" dirty="0" smtClean="0">
                <a:solidFill>
                  <a:srgbClr val="FF0000"/>
                </a:solidFill>
              </a:rPr>
              <a:t>: </a:t>
            </a:r>
            <a:r>
              <a:rPr lang="zh-CN" altLang="en-US" sz="1000" dirty="0" smtClean="0">
                <a:solidFill>
                  <a:srgbClr val="FF0000"/>
                </a:solidFill>
              </a:rPr>
              <a:t>每季度（</a:t>
            </a:r>
            <a:r>
              <a:rPr lang="en-US" altLang="zh-CN" sz="1000" dirty="0" smtClean="0">
                <a:solidFill>
                  <a:srgbClr val="FF0000"/>
                </a:solidFill>
              </a:rPr>
              <a:t>L4</a:t>
            </a:r>
            <a:r>
              <a:rPr lang="zh-CN" altLang="en-US" sz="1000" dirty="0" smtClean="0">
                <a:solidFill>
                  <a:srgbClr val="FF0000"/>
                </a:solidFill>
              </a:rPr>
              <a:t>以上人员）如</a:t>
            </a:r>
            <a:r>
              <a:rPr lang="en-US" altLang="zh-CN" sz="1000" dirty="0" smtClean="0">
                <a:solidFill>
                  <a:srgbClr val="FF0000"/>
                </a:solidFill>
              </a:rPr>
              <a:t>2018Q3</a:t>
            </a:r>
            <a:r>
              <a:rPr lang="zh-CN" altLang="en-US" sz="1000" dirty="0" smtClean="0">
                <a:solidFill>
                  <a:srgbClr val="FF0000"/>
                </a:solidFill>
              </a:rPr>
              <a:t>， 半年度（</a:t>
            </a:r>
            <a:r>
              <a:rPr lang="en-US" altLang="zh-CN" sz="1000" dirty="0" smtClean="0">
                <a:solidFill>
                  <a:srgbClr val="FF0000"/>
                </a:solidFill>
              </a:rPr>
              <a:t>L5</a:t>
            </a:r>
            <a:r>
              <a:rPr lang="zh-CN" altLang="en-US" sz="1000" dirty="0" smtClean="0">
                <a:solidFill>
                  <a:srgbClr val="FF0000"/>
                </a:solidFill>
              </a:rPr>
              <a:t>人员） </a:t>
            </a:r>
            <a:r>
              <a:rPr lang="zh-CN" altLang="en-US" sz="1000" dirty="0" smtClean="0">
                <a:solidFill>
                  <a:srgbClr val="FF0000"/>
                </a:solidFill>
              </a:rPr>
              <a:t>如：</a:t>
            </a:r>
            <a:r>
              <a:rPr lang="en-US" altLang="zh-CN" sz="1000" dirty="0" smtClean="0">
                <a:solidFill>
                  <a:srgbClr val="FF0000"/>
                </a:solidFill>
              </a:rPr>
              <a:t>2018H2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6792556" y="3173737"/>
            <a:ext cx="1049850" cy="167154"/>
          </a:xfrm>
          <a:prstGeom prst="wedgeRectCallout">
            <a:avLst>
              <a:gd name="adj1" fmla="val 8909"/>
              <a:gd name="adj2" fmla="val 18956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费用说明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11029412" y="3926159"/>
            <a:ext cx="700554" cy="259273"/>
          </a:xfrm>
          <a:prstGeom prst="wedgeRectCallout">
            <a:avLst>
              <a:gd name="adj1" fmla="val -73770"/>
              <a:gd name="adj2" fmla="val -97406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删除一笔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 flipH="1">
            <a:off x="8886303" y="3993228"/>
            <a:ext cx="914402" cy="384409"/>
          </a:xfrm>
          <a:prstGeom prst="wedgeRectCallout">
            <a:avLst>
              <a:gd name="adj1" fmla="val -57394"/>
              <a:gd name="adj2" fmla="val -103165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rgbClr val="FF0000"/>
                </a:solidFill>
              </a:rPr>
              <a:t>实报销金额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r>
              <a:rPr lang="zh-CN" altLang="en-US" sz="900" dirty="0" smtClean="0">
                <a:solidFill>
                  <a:srgbClr val="FF0000"/>
                </a:solidFill>
              </a:rPr>
              <a:t>大于额度亮红色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6" name="矩形标注 15"/>
          <p:cNvSpPr/>
          <p:nvPr/>
        </p:nvSpPr>
        <p:spPr>
          <a:xfrm flipH="1">
            <a:off x="2917929" y="1842322"/>
            <a:ext cx="917496" cy="215868"/>
          </a:xfrm>
          <a:prstGeom prst="wedgeRectCallout">
            <a:avLst>
              <a:gd name="adj1" fmla="val 92178"/>
              <a:gd name="adj2" fmla="val -8241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选择申请人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036097" y="5162348"/>
            <a:ext cx="1512917" cy="839851"/>
          </a:xfrm>
          <a:prstGeom prst="wedgeRoundRectCallout">
            <a:avLst>
              <a:gd name="adj1" fmla="val -76328"/>
              <a:gd name="adj2" fmla="val -2843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差旅费汇总</a:t>
            </a:r>
            <a:r>
              <a:rPr lang="en-US" altLang="zh-CN" sz="1000" dirty="0" smtClean="0"/>
              <a:t>: </a:t>
            </a:r>
            <a:r>
              <a:rPr lang="zh-CN" altLang="en-US" sz="1000" dirty="0" smtClean="0"/>
              <a:t>可汇总查看报销差旅费各项发生总金额和预算金额差异，当实报</a:t>
            </a:r>
            <a:r>
              <a:rPr lang="en-US" altLang="zh-CN" sz="1000" dirty="0" smtClean="0"/>
              <a:t>&gt;</a:t>
            </a:r>
            <a:r>
              <a:rPr lang="zh-CN" altLang="en-US" sz="1000" dirty="0" smtClean="0"/>
              <a:t>预算时亮棕色显示</a:t>
            </a:r>
            <a:endParaRPr lang="zh-CN" altLang="en-US" sz="1000" dirty="0"/>
          </a:p>
        </p:txBody>
      </p:sp>
      <p:sp>
        <p:nvSpPr>
          <p:cNvPr id="20" name="矩形标注 19"/>
          <p:cNvSpPr/>
          <p:nvPr/>
        </p:nvSpPr>
        <p:spPr>
          <a:xfrm flipH="1">
            <a:off x="2563250" y="2382281"/>
            <a:ext cx="1850807" cy="215868"/>
          </a:xfrm>
          <a:prstGeom prst="wedgeRectCallout">
            <a:avLst>
              <a:gd name="adj1" fmla="val 66972"/>
              <a:gd name="adj2" fmla="val -24648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点此可查看未报销项目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6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477193"/>
            <a:ext cx="12192000" cy="11471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End</a:t>
            </a:r>
          </a:p>
          <a:p>
            <a:endParaRPr lang="zh-CN" alt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23560" y="4818888"/>
            <a:ext cx="541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系统使用问题 请咨询 </a:t>
            </a:r>
            <a:r>
              <a:rPr lang="en-US" altLang="zh-CN" dirty="0" smtClean="0"/>
              <a:t>IT</a:t>
            </a:r>
            <a:r>
              <a:rPr lang="zh-CN" altLang="en-US" dirty="0" smtClean="0"/>
              <a:t>部 余夺魁  分机</a:t>
            </a:r>
            <a:r>
              <a:rPr lang="en-US" altLang="zh-CN" dirty="0" smtClean="0"/>
              <a:t>:2305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6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29081</TotalTime>
  <Words>159</Words>
  <Application>Microsoft Office PowerPoint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 系统入口</vt:lpstr>
      <vt:lpstr>  流程</vt:lpstr>
      <vt:lpstr> 明细新增/修改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问题解决使用说明</dc:title>
  <dc:creator>yuduokui</dc:creator>
  <cp:lastModifiedBy>yuduokui</cp:lastModifiedBy>
  <cp:revision>54</cp:revision>
  <dcterms:created xsi:type="dcterms:W3CDTF">2018-01-10T00:46:21Z</dcterms:created>
  <dcterms:modified xsi:type="dcterms:W3CDTF">2018-09-28T03:16:54Z</dcterms:modified>
</cp:coreProperties>
</file>