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6" r:id="rId4"/>
    <p:sldId id="265" r:id="rId5"/>
    <p:sldId id="26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duokui" initials="y" lastIdx="2" clrIdx="0">
    <p:extLst>
      <p:ext uri="{19B8F6BF-5375-455C-9EA6-DF929625EA0E}">
        <p15:presenceInfo xmlns:p15="http://schemas.microsoft.com/office/powerpoint/2012/main" userId="yuduoku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03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76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04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7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14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25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57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94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84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24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61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8B72C-4B7D-4C3A-BC03-F4B6BD342D2D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61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477193"/>
            <a:ext cx="12192000" cy="11471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	</a:t>
            </a:r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请</a:t>
            </a:r>
            <a:r>
              <a:rPr lang="zh-CN" alt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购申请单</a:t>
            </a:r>
            <a:r>
              <a:rPr lang="en-US" altLang="zh-CN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使用</a:t>
            </a:r>
            <a:r>
              <a:rPr lang="zh-CN" alt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说明</a:t>
            </a:r>
            <a:endParaRPr lang="en-US" altLang="zh-CN" sz="28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23560" y="4818888"/>
            <a:ext cx="20874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开发者</a:t>
            </a:r>
            <a:r>
              <a:rPr lang="en-US" altLang="zh-CN" dirty="0" smtClean="0"/>
              <a:t>: </a:t>
            </a:r>
            <a:r>
              <a:rPr lang="zh-CN" altLang="en-US" dirty="0" smtClean="0"/>
              <a:t>余夺魁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日    期</a:t>
            </a:r>
            <a:r>
              <a:rPr lang="en-US" altLang="zh-CN" dirty="0" smtClean="0"/>
              <a:t>: 2019.05.03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506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方法</a:t>
            </a:r>
            <a:r>
              <a:rPr lang="en-US" altLang="zh-CN" dirty="0" smtClean="0"/>
              <a:t>1. </a:t>
            </a:r>
            <a:r>
              <a:rPr lang="zh-CN" altLang="en-US" dirty="0" smtClean="0"/>
              <a:t>打开浏览器： </a:t>
            </a:r>
            <a:r>
              <a:rPr lang="en-US" altLang="zh-CN" dirty="0" smtClean="0"/>
              <a:t>IE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Chrome </a:t>
            </a:r>
            <a:r>
              <a:rPr lang="zh-CN" altLang="en-US" dirty="0" smtClean="0"/>
              <a:t>或其他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输入网址 </a:t>
            </a:r>
            <a:r>
              <a:rPr lang="en-US" altLang="zh-CN" dirty="0" smtClean="0"/>
              <a:t>172.16.5.26:8010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sz="1800" dirty="0" smtClean="0">
                <a:solidFill>
                  <a:schemeClr val="accent5">
                    <a:lumMod val="75000"/>
                  </a:schemeClr>
                </a:solidFill>
              </a:rPr>
              <a:t>采购部</a:t>
            </a:r>
            <a:r>
              <a:rPr lang="en-US" altLang="zh-CN" sz="1800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zh-CN" altLang="en-US" sz="1800" dirty="0" smtClean="0">
                <a:solidFill>
                  <a:schemeClr val="accent5">
                    <a:lumMod val="75000"/>
                  </a:schemeClr>
                </a:solidFill>
              </a:rPr>
              <a:t>采购管理</a:t>
            </a:r>
            <a:r>
              <a:rPr lang="en-US" altLang="zh-CN" sz="1800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zh-CN" altLang="en-US" sz="1800" dirty="0" smtClean="0">
                <a:solidFill>
                  <a:schemeClr val="accent5">
                    <a:lumMod val="75000"/>
                  </a:schemeClr>
                </a:solidFill>
              </a:rPr>
              <a:t>请购申请单</a:t>
            </a:r>
            <a:r>
              <a:rPr lang="en-US" altLang="zh-CN" sz="1800" dirty="0" smtClean="0">
                <a:solidFill>
                  <a:schemeClr val="accent5">
                    <a:lumMod val="75000"/>
                  </a:schemeClr>
                </a:solidFill>
              </a:rPr>
              <a:t>(PR)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zh-CN" altLang="en-US" sz="1800" dirty="0" smtClean="0">
                <a:solidFill>
                  <a:schemeClr val="accent5">
                    <a:lumMod val="75000"/>
                  </a:schemeClr>
                </a:solidFill>
              </a:rPr>
              <a:t>采购</a:t>
            </a:r>
            <a:r>
              <a:rPr lang="zh-CN" altLang="en-US" sz="1800" dirty="0">
                <a:solidFill>
                  <a:schemeClr val="accent5">
                    <a:lumMod val="75000"/>
                  </a:schemeClr>
                </a:solidFill>
              </a:rPr>
              <a:t>部</a:t>
            </a:r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zh-CN" altLang="en-US" sz="1800" dirty="0">
                <a:solidFill>
                  <a:schemeClr val="accent5">
                    <a:lumMod val="75000"/>
                  </a:schemeClr>
                </a:solidFill>
              </a:rPr>
              <a:t>采购管理</a:t>
            </a:r>
            <a:r>
              <a:rPr lang="en-US" altLang="zh-CN" sz="1800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zh-CN" altLang="en-US" sz="1800" dirty="0" smtClean="0">
                <a:solidFill>
                  <a:schemeClr val="accent5">
                    <a:lumMod val="75000"/>
                  </a:schemeClr>
                </a:solidFill>
              </a:rPr>
              <a:t>请</a:t>
            </a:r>
            <a:r>
              <a:rPr lang="zh-CN" altLang="en-US" sz="1800" dirty="0">
                <a:solidFill>
                  <a:schemeClr val="accent5">
                    <a:lumMod val="75000"/>
                  </a:schemeClr>
                </a:solidFill>
              </a:rPr>
              <a:t>购单</a:t>
            </a:r>
            <a:r>
              <a:rPr lang="zh-CN" altLang="en-US" sz="1800" dirty="0" smtClean="0">
                <a:solidFill>
                  <a:schemeClr val="accent5">
                    <a:lumMod val="75000"/>
                  </a:schemeClr>
                </a:solidFill>
              </a:rPr>
              <a:t>查询 </a:t>
            </a:r>
            <a:endParaRPr lang="en-US" altLang="zh-CN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方法</a:t>
            </a:r>
            <a:r>
              <a:rPr lang="en-US" altLang="zh-CN" dirty="0" smtClean="0"/>
              <a:t>2: </a:t>
            </a:r>
            <a:r>
              <a:rPr lang="zh-CN" altLang="en-US" dirty="0" smtClean="0"/>
              <a:t>进入</a:t>
            </a:r>
            <a:r>
              <a:rPr lang="en-US" altLang="zh-CN" dirty="0" smtClean="0"/>
              <a:t>OA,</a:t>
            </a:r>
            <a:r>
              <a:rPr lang="zh-CN" altLang="en-US" dirty="0" smtClean="0"/>
              <a:t>点击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公司管理系统</a:t>
            </a:r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6" y="4348163"/>
            <a:ext cx="2667000" cy="1828800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9683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2800" dirty="0" smtClean="0"/>
              <a:t>系统入口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030" y="1620044"/>
            <a:ext cx="1788783" cy="233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4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9683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流程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8309" y="6084916"/>
            <a:ext cx="12183691" cy="748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根据金额流程不同走向</a:t>
            </a:r>
          </a:p>
          <a:p>
            <a:r>
              <a:rPr lang="en-US" altLang="zh-CN" sz="1200" dirty="0"/>
              <a:t>1</a:t>
            </a:r>
            <a:r>
              <a:rPr lang="en-US" altLang="zh-CN" sz="1200" dirty="0">
                <a:solidFill>
                  <a:srgbClr val="FF0000"/>
                </a:solidFill>
              </a:rPr>
              <a:t>.&lt;=5000</a:t>
            </a:r>
            <a:r>
              <a:rPr lang="zh-CN" altLang="en-US" sz="1200" dirty="0"/>
              <a:t>签核权限：</a:t>
            </a:r>
            <a:r>
              <a:rPr lang="zh-CN" altLang="en-US" sz="1200" dirty="0">
                <a:solidFill>
                  <a:srgbClr val="FF0000"/>
                </a:solidFill>
              </a:rPr>
              <a:t>部门经理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2.5000&lt;</a:t>
            </a:r>
            <a:r>
              <a:rPr lang="zh-CN" altLang="en-US" sz="1200" dirty="0">
                <a:solidFill>
                  <a:srgbClr val="FF0000"/>
                </a:solidFill>
              </a:rPr>
              <a:t>申请金额</a:t>
            </a:r>
            <a:r>
              <a:rPr lang="en-US" altLang="zh-CN" sz="1200" dirty="0">
                <a:solidFill>
                  <a:srgbClr val="FF0000"/>
                </a:solidFill>
              </a:rPr>
              <a:t>&lt;50000</a:t>
            </a:r>
            <a:r>
              <a:rPr lang="en-US" altLang="zh-CN" sz="1200" dirty="0"/>
              <a:t>,</a:t>
            </a:r>
            <a:r>
              <a:rPr lang="zh-CN" altLang="en-US" sz="1200" dirty="0"/>
              <a:t>签核权限：</a:t>
            </a:r>
            <a:r>
              <a:rPr lang="zh-CN" altLang="en-US" sz="1200" dirty="0">
                <a:solidFill>
                  <a:srgbClr val="FF0000"/>
                </a:solidFill>
              </a:rPr>
              <a:t>副总经理</a:t>
            </a:r>
          </a:p>
          <a:p>
            <a:r>
              <a:rPr lang="en-US" altLang="zh-CN" sz="1200" dirty="0"/>
              <a:t>3</a:t>
            </a:r>
            <a:r>
              <a:rPr lang="en-US" altLang="zh-CN" sz="1200" dirty="0">
                <a:solidFill>
                  <a:srgbClr val="FF0000"/>
                </a:solidFill>
              </a:rPr>
              <a:t>.&gt;50000</a:t>
            </a:r>
            <a:r>
              <a:rPr lang="en-US" altLang="zh-CN" sz="1200" dirty="0"/>
              <a:t>,</a:t>
            </a:r>
            <a:r>
              <a:rPr lang="zh-CN" altLang="en-US" sz="1200" dirty="0"/>
              <a:t>签核权限 ：</a:t>
            </a:r>
            <a:r>
              <a:rPr lang="zh-CN" altLang="en-US" sz="1200" dirty="0">
                <a:solidFill>
                  <a:srgbClr val="FF0000"/>
                </a:solidFill>
              </a:rPr>
              <a:t>总经理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58645" y="1292542"/>
            <a:ext cx="6645910" cy="262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8" y="751675"/>
            <a:ext cx="10636818" cy="2091278"/>
          </a:xfrm>
          <a:prstGeom prst="rect">
            <a:avLst/>
          </a:prstGeom>
        </p:spPr>
      </p:pic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9683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2800" dirty="0" smtClean="0"/>
              <a:t>请购单申请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标注 21"/>
          <p:cNvSpPr/>
          <p:nvPr/>
        </p:nvSpPr>
        <p:spPr>
          <a:xfrm>
            <a:off x="8914013" y="1688445"/>
            <a:ext cx="2914998" cy="289969"/>
          </a:xfrm>
          <a:prstGeom prst="wedgeRectCallout">
            <a:avLst>
              <a:gd name="adj1" fmla="val -60449"/>
              <a:gd name="adj2" fmla="val 134163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申请时：有料号、物料号可以在同一张单子申请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8914012" y="2264790"/>
            <a:ext cx="2851265" cy="287217"/>
          </a:xfrm>
          <a:prstGeom prst="wedgeRectCallout">
            <a:avLst>
              <a:gd name="adj1" fmla="val -75850"/>
              <a:gd name="adj2" fmla="val 45294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所有服务类在同一张单子申请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矩形标注 23"/>
          <p:cNvSpPr/>
          <p:nvPr/>
        </p:nvSpPr>
        <p:spPr>
          <a:xfrm>
            <a:off x="7520247" y="3304744"/>
            <a:ext cx="2851265" cy="287217"/>
          </a:xfrm>
          <a:prstGeom prst="wedgeRectCallout">
            <a:avLst>
              <a:gd name="adj1" fmla="val -37075"/>
              <a:gd name="adj2" fmla="val -244129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所有合同类在同一张单子申请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25" name="矩形标注 24"/>
          <p:cNvSpPr/>
          <p:nvPr/>
        </p:nvSpPr>
        <p:spPr>
          <a:xfrm>
            <a:off x="3214263" y="1444601"/>
            <a:ext cx="2851265" cy="287217"/>
          </a:xfrm>
          <a:prstGeom prst="wedgeRectCallout">
            <a:avLst>
              <a:gd name="adj1" fmla="val -78765"/>
              <a:gd name="adj2" fmla="val 91602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申请人可以选择的部门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21946"/>
            <a:ext cx="10738430" cy="1780340"/>
          </a:xfrm>
          <a:prstGeom prst="rect">
            <a:avLst/>
          </a:prstGeom>
        </p:spPr>
      </p:pic>
      <p:sp>
        <p:nvSpPr>
          <p:cNvPr id="27" name="矩形标注 26"/>
          <p:cNvSpPr/>
          <p:nvPr/>
        </p:nvSpPr>
        <p:spPr>
          <a:xfrm flipH="1">
            <a:off x="4896195" y="5885412"/>
            <a:ext cx="2069870" cy="422777"/>
          </a:xfrm>
          <a:prstGeom prst="wedgeRectCallout">
            <a:avLst>
              <a:gd name="adj1" fmla="val -25636"/>
              <a:gd name="adj2" fmla="val -160528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根据名称、描述带出最低历史单价，若需要修改，点击放大镜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矩形标注 27"/>
          <p:cNvSpPr/>
          <p:nvPr/>
        </p:nvSpPr>
        <p:spPr>
          <a:xfrm flipH="1">
            <a:off x="1141616" y="5885412"/>
            <a:ext cx="2208411" cy="371284"/>
          </a:xfrm>
          <a:prstGeom prst="wedgeRectCallout">
            <a:avLst>
              <a:gd name="adj1" fmla="val 58526"/>
              <a:gd name="adj2" fmla="val -197273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zh-CN" altLang="en-US" sz="1000" dirty="0">
                <a:solidFill>
                  <a:srgbClr val="FF0000"/>
                </a:solidFill>
              </a:rPr>
              <a:t>物料</a:t>
            </a:r>
            <a:r>
              <a:rPr lang="zh-CN" altLang="en-US" sz="1000" dirty="0" smtClean="0">
                <a:solidFill>
                  <a:srgbClr val="FF0000"/>
                </a:solidFill>
              </a:rPr>
              <a:t>号：有就选择料号，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zh-CN" altLang="en-US" sz="1000" dirty="0" smtClean="0">
                <a:solidFill>
                  <a:srgbClr val="FF0000"/>
                </a:solidFill>
              </a:rPr>
              <a:t>没有的话，就选择无，或者输入无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76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477193"/>
            <a:ext cx="12192000" cy="11471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	End</a:t>
            </a:r>
          </a:p>
          <a:p>
            <a:endParaRPr lang="zh-CN" alt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23560" y="4818888"/>
            <a:ext cx="5413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系统使用问题 请咨询 </a:t>
            </a:r>
            <a:r>
              <a:rPr lang="en-US" altLang="zh-CN" dirty="0" smtClean="0"/>
              <a:t>IT</a:t>
            </a:r>
            <a:r>
              <a:rPr lang="zh-CN" altLang="en-US" dirty="0" smtClean="0"/>
              <a:t>部 余夺魁  分机</a:t>
            </a:r>
            <a:r>
              <a:rPr lang="en-US" altLang="zh-CN" dirty="0" smtClean="0"/>
              <a:t>:2305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6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29132</TotalTime>
  <Words>186</Words>
  <Application>Microsoft Office PowerPoint</Application>
  <PresentationFormat>宽屏</PresentationFormat>
  <Paragraphs>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系统入口</vt:lpstr>
      <vt:lpstr>流程</vt:lpstr>
      <vt:lpstr>请购单申请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问题解决使用说明</dc:title>
  <dc:creator>yuduokui</dc:creator>
  <cp:lastModifiedBy>何桂勤</cp:lastModifiedBy>
  <cp:revision>87</cp:revision>
  <dcterms:created xsi:type="dcterms:W3CDTF">2018-01-10T00:46:21Z</dcterms:created>
  <dcterms:modified xsi:type="dcterms:W3CDTF">2019-05-13T03:59:47Z</dcterms:modified>
</cp:coreProperties>
</file>