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8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18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8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7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3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36497A-0646-45B1-9941-A1936C10BEB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0761F7-EFD3-469B-AC32-C428107D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4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C1AE-008F-F96F-7C52-161294B3D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906540"/>
            <a:ext cx="8574622" cy="2616199"/>
          </a:xfrm>
        </p:spPr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0F04-AB74-0041-E32E-D185E5B6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522739"/>
            <a:ext cx="6987645" cy="1388534"/>
          </a:xfrm>
        </p:spPr>
        <p:txBody>
          <a:bodyPr/>
          <a:lstStyle/>
          <a:p>
            <a:r>
              <a:rPr lang="en-US" dirty="0"/>
              <a:t>By: Parker McKay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1E4CF05B-3EE0-2C46-21D5-C0644CAB6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567" y="-25"/>
            <a:ext cx="5204645" cy="35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2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A409-724A-CBD0-755D-166A0086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766E-2AE5-7971-AEC4-C4AD347E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407543"/>
            <a:ext cx="10018713" cy="382869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Maximizes value of the product and work of the Development Team</a:t>
            </a:r>
          </a:p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Provides guidance in AGILE principals</a:t>
            </a:r>
          </a:p>
          <a:p>
            <a:pPr lvl="1"/>
            <a:r>
              <a:rPr lang="en-US" dirty="0"/>
              <a:t>Servant Leader to the Product Owner</a:t>
            </a:r>
          </a:p>
          <a:p>
            <a:pPr lvl="1"/>
            <a:r>
              <a:rPr lang="en-US" dirty="0"/>
              <a:t>Facilitates Scrum events</a:t>
            </a:r>
          </a:p>
          <a:p>
            <a:r>
              <a:rPr lang="en-US" dirty="0"/>
              <a:t>Development Team</a:t>
            </a:r>
          </a:p>
          <a:p>
            <a:pPr lvl="1"/>
            <a:r>
              <a:rPr lang="en-US" dirty="0"/>
              <a:t>Consists of Developers and Testers</a:t>
            </a:r>
          </a:p>
          <a:p>
            <a:pPr lvl="1"/>
            <a:r>
              <a:rPr lang="en-US" dirty="0"/>
              <a:t>Self Organized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4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0E1E-2572-D96D-89B6-E9279474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Software Development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BDCB-C98E-7113-5218-A73A6790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4181"/>
            <a:ext cx="10018713" cy="468701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Analysis</a:t>
            </a:r>
          </a:p>
          <a:p>
            <a:pPr lvl="1"/>
            <a:r>
              <a:rPr lang="en-US" dirty="0"/>
              <a:t>Collaborate with stakeholders</a:t>
            </a:r>
          </a:p>
          <a:p>
            <a:pPr lvl="1"/>
            <a:r>
              <a:rPr lang="en-US" dirty="0"/>
              <a:t>Refine Requirements</a:t>
            </a:r>
          </a:p>
          <a:p>
            <a:pPr marL="457200" indent="-457200">
              <a:buAutoNum type="arabicPeriod"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Define detailed process for functionality</a:t>
            </a:r>
          </a:p>
          <a:p>
            <a:pPr lvl="1"/>
            <a:r>
              <a:rPr lang="en-US" dirty="0"/>
              <a:t>Define limitations, time frames, and budget</a:t>
            </a:r>
          </a:p>
          <a:p>
            <a:pPr marL="457200" indent="-457200">
              <a:buAutoNum type="arabicPeriod"/>
            </a:pPr>
            <a:r>
              <a:rPr lang="en-US" dirty="0"/>
              <a:t>Implementation</a:t>
            </a:r>
          </a:p>
          <a:p>
            <a:pPr lvl="1"/>
            <a:r>
              <a:rPr lang="en-US" dirty="0"/>
              <a:t>Development begins</a:t>
            </a:r>
          </a:p>
          <a:p>
            <a:pPr lvl="1"/>
            <a:r>
              <a:rPr lang="en-US" dirty="0"/>
              <a:t>Functionality is broken up into smaller jobs</a:t>
            </a:r>
          </a:p>
          <a:p>
            <a:pPr marL="457200" indent="-457200">
              <a:buAutoNum type="arabicPeriod"/>
            </a:pPr>
            <a:r>
              <a:rPr lang="en-US" dirty="0"/>
              <a:t>Testing</a:t>
            </a:r>
          </a:p>
          <a:p>
            <a:pPr lvl="1"/>
            <a:r>
              <a:rPr lang="en-US" dirty="0"/>
              <a:t>Occurs in conjunction with development</a:t>
            </a:r>
          </a:p>
          <a:p>
            <a:pPr lvl="1"/>
            <a:r>
              <a:rPr lang="en-US" dirty="0"/>
              <a:t>Process for identifying and mitigating defect and issues</a:t>
            </a:r>
          </a:p>
          <a:p>
            <a:pPr marL="457200" indent="-457200">
              <a:buAutoNum type="arabicPeriod"/>
            </a:pPr>
            <a:r>
              <a:rPr lang="en-US" dirty="0"/>
              <a:t>Deployment</a:t>
            </a:r>
          </a:p>
          <a:p>
            <a:pPr lvl="1"/>
            <a:r>
              <a:rPr lang="en-US" dirty="0"/>
              <a:t>Testing complete and product is released to market</a:t>
            </a:r>
          </a:p>
          <a:p>
            <a:pPr marL="457200" indent="-457200">
              <a:buAutoNum type="arabicPeriod"/>
            </a:pPr>
            <a:r>
              <a:rPr lang="en-US" dirty="0"/>
              <a:t>Maintenance</a:t>
            </a:r>
          </a:p>
          <a:p>
            <a:pPr lvl="1"/>
            <a:r>
              <a:rPr lang="en-US" dirty="0"/>
              <a:t>Product in production environment</a:t>
            </a:r>
          </a:p>
          <a:p>
            <a:pPr lvl="1"/>
            <a:r>
              <a:rPr lang="en-US" dirty="0"/>
              <a:t>Developers must be ready to implement new features and bug fixes as they appear</a:t>
            </a:r>
          </a:p>
        </p:txBody>
      </p: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650D2C54-2546-E4AB-61BB-A7B0EB4A47D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2943" r="14268" b="-3"/>
          <a:stretch/>
        </p:blipFill>
        <p:spPr>
          <a:xfrm>
            <a:off x="6096000" y="1323779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9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254C-49C3-9AAB-0B58-908A1DF5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FA63-4C73-A276-C3C2-B344ABF98D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need to define all requirements</a:t>
            </a:r>
          </a:p>
          <a:p>
            <a:r>
              <a:rPr lang="en-US" dirty="0"/>
              <a:t>Major requirements can be defined but functionality can evolve over time</a:t>
            </a:r>
          </a:p>
          <a:p>
            <a:r>
              <a:rPr lang="en-US" dirty="0"/>
              <a:t>No time to market constraint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C295B-E61B-A9B1-D68C-C453A0CA66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requirements must be defined</a:t>
            </a:r>
          </a:p>
          <a:p>
            <a:r>
              <a:rPr lang="en-US" dirty="0"/>
              <a:t>Contract Negotiation</a:t>
            </a:r>
          </a:p>
          <a:p>
            <a:r>
              <a:rPr lang="en-US" dirty="0"/>
              <a:t>Sequential/Linear stages</a:t>
            </a:r>
          </a:p>
          <a:p>
            <a:r>
              <a:rPr lang="en-US" dirty="0"/>
              <a:t>Best for simple, unchanging projects</a:t>
            </a:r>
          </a:p>
        </p:txBody>
      </p:sp>
    </p:spTree>
    <p:extLst>
      <p:ext uri="{BB962C8B-B14F-4D97-AF65-F5344CB8AC3E}">
        <p14:creationId xmlns:p14="http://schemas.microsoft.com/office/powerpoint/2010/main" val="22032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6DB3-7728-01E5-8525-C6FD6DC0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4A45-45EE-9B7F-92B5-10ACFDE7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Charles G. Cobb. (2015). </a:t>
            </a:r>
            <a:r>
              <a:rPr lang="en-US" b="0" i="1" dirty="0">
                <a:effectLst/>
                <a:latin typeface="+mj-lt"/>
              </a:rPr>
              <a:t>The Project Manager’s Guide to Mastering 	Agile : 	Principles and Practices for an Adaptive Approach</a:t>
            </a:r>
            <a:r>
              <a:rPr lang="en-US" b="0" i="0" dirty="0">
                <a:effectLst/>
                <a:latin typeface="+mj-lt"/>
              </a:rPr>
              <a:t>. Wiley.</a:t>
            </a:r>
          </a:p>
          <a:p>
            <a:pPr marL="0" indent="0">
              <a:buNone/>
            </a:pPr>
            <a:r>
              <a:rPr lang="en-US" dirty="0">
                <a:effectLst/>
                <a:latin typeface="+mj-lt"/>
              </a:rPr>
              <a:t>Paredes, Rob. “Understanding Waterfall Methodology.” </a:t>
            </a:r>
            <a:r>
              <a:rPr lang="en-US" i="1" dirty="0" err="1">
                <a:effectLst/>
                <a:latin typeface="+mj-lt"/>
              </a:rPr>
              <a:t>SafetyCulture</a:t>
            </a:r>
            <a:r>
              <a:rPr lang="en-US" dirty="0">
                <a:effectLst/>
                <a:latin typeface="+mj-lt"/>
              </a:rPr>
              <a:t>, 6 June 	2024, safetyculture.com/topics/waterfall-methodology/. </a:t>
            </a:r>
          </a:p>
          <a:p>
            <a:pPr marL="0" indent="0">
              <a:buNone/>
            </a:pPr>
            <a:endParaRPr lang="en-US" b="0" i="0" dirty="0"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7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</TotalTime>
  <Words>217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Helvetica</vt:lpstr>
      <vt:lpstr>Parallax</vt:lpstr>
      <vt:lpstr>AGILE Development</vt:lpstr>
      <vt:lpstr>AGILE Roles</vt:lpstr>
      <vt:lpstr>Software Development Lifecycle</vt:lpstr>
      <vt:lpstr>AGILE vs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McKay, Parker G USAF USAFA PS/PSTA</dc:creator>
  <cp:lastModifiedBy>McKay, Parker</cp:lastModifiedBy>
  <cp:revision>1</cp:revision>
  <dcterms:created xsi:type="dcterms:W3CDTF">2024-06-24T01:02:21Z</dcterms:created>
  <dcterms:modified xsi:type="dcterms:W3CDTF">2024-06-24T01:51:13Z</dcterms:modified>
</cp:coreProperties>
</file>