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5" r:id="rId3"/>
    <p:sldId id="266" r:id="rId4"/>
    <p:sldId id="267" r:id="rId5"/>
    <p:sldId id="268" r:id="rId6"/>
    <p:sldId id="269" r:id="rId7"/>
    <p:sldId id="257" r:id="rId8"/>
    <p:sldId id="270" r:id="rId9"/>
    <p:sldId id="271" r:id="rId10"/>
    <p:sldId id="272" r:id="rId11"/>
    <p:sldId id="258" r:id="rId12"/>
    <p:sldId id="259" r:id="rId13"/>
    <p:sldId id="260" r:id="rId14"/>
    <p:sldId id="261" r:id="rId15"/>
    <p:sldId id="262" r:id="rId16"/>
    <p:sldId id="263" r:id="rId17"/>
    <p:sldId id="264"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5" d="100"/>
          <a:sy n="95" d="100"/>
        </p:scale>
        <p:origin x="4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199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1068765"/>
            <a:ext cx="7477601" cy="3440661"/>
          </a:xfrm>
          <a:prstGeom prst="rect">
            <a:avLst/>
          </a:prstGeom>
          <a:noFill/>
          <a:ln/>
        </p:spPr>
        <p:txBody>
          <a:bodyPr wrap="square" rtlCol="0" anchor="t"/>
          <a:lstStyle/>
          <a:p>
            <a:pPr marL="0" indent="0">
              <a:lnSpc>
                <a:spcPts val="6823"/>
              </a:lnSpc>
              <a:buNone/>
            </a:pPr>
            <a:r>
              <a:rPr lang="en-US" sz="5249" dirty="0">
                <a:solidFill>
                  <a:srgbClr val="5C4E3D"/>
                </a:solidFill>
                <a:latin typeface="Libre Baskerville" pitchFamily="34" charset="0"/>
                <a:ea typeface="Libre Baskerville" pitchFamily="34" charset="-122"/>
                <a:cs typeface="Libre Baskerville" pitchFamily="34" charset="-120"/>
              </a:rPr>
              <a:t>Módulo 1: Introducción a componentes en Angular</a:t>
            </a:r>
            <a:endParaRPr lang="en-US" sz="5249" dirty="0"/>
          </a:p>
        </p:txBody>
      </p:sp>
      <p:sp>
        <p:nvSpPr>
          <p:cNvPr id="5" name="Text 2"/>
          <p:cNvSpPr/>
          <p:nvPr/>
        </p:nvSpPr>
        <p:spPr>
          <a:xfrm>
            <a:off x="833199" y="4840232"/>
            <a:ext cx="7477601" cy="158748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Este módulo te brindará una introducción sólida a los componentes en Angular. Aprenderás qué son los componentes, cómo crearlos y cómo comunicarte entre ellos mediante el uso de @Input y @Output. También exploraremos el ciclo de vida de un componente.</a:t>
            </a:r>
            <a:endParaRPr lang="en-US" sz="1750" dirty="0"/>
          </a:p>
        </p:txBody>
      </p:sp>
      <p:sp>
        <p:nvSpPr>
          <p:cNvPr id="6" name="Shape 3"/>
          <p:cNvSpPr/>
          <p:nvPr/>
        </p:nvSpPr>
        <p:spPr>
          <a:xfrm>
            <a:off x="833199" y="6703333"/>
            <a:ext cx="355402" cy="352788"/>
          </a:xfrm>
          <a:prstGeom prst="roundRect">
            <a:avLst>
              <a:gd name="adj" fmla="val 25916657"/>
            </a:avLst>
          </a:prstGeom>
          <a:noFill/>
          <a:ln w="7620">
            <a:solidFill>
              <a:srgbClr val="FFFFFF"/>
            </a:solidFill>
            <a:prstDash val="solid"/>
          </a:ln>
        </p:spPr>
      </p:sp>
      <p:pic>
        <p:nvPicPr>
          <p:cNvPr id="7" name="Image 1" descr="preencoded.png"/>
          <p:cNvPicPr>
            <a:picLocks noChangeAspect="1"/>
          </p:cNvPicPr>
          <p:nvPr/>
        </p:nvPicPr>
        <p:blipFill>
          <a:blip r:embed="rId4"/>
          <a:stretch>
            <a:fillRect/>
          </a:stretch>
        </p:blipFill>
        <p:spPr>
          <a:xfrm>
            <a:off x="840819" y="6710897"/>
            <a:ext cx="340162" cy="337660"/>
          </a:xfrm>
          <a:prstGeom prst="rect">
            <a:avLst/>
          </a:prstGeom>
        </p:spPr>
      </p:pic>
      <p:sp>
        <p:nvSpPr>
          <p:cNvPr id="8" name="Text 4"/>
          <p:cNvSpPr/>
          <p:nvPr/>
        </p:nvSpPr>
        <p:spPr>
          <a:xfrm>
            <a:off x="1299686" y="6708769"/>
            <a:ext cx="2346960" cy="385999"/>
          </a:xfrm>
          <a:prstGeom prst="rect">
            <a:avLst/>
          </a:prstGeom>
          <a:noFill/>
          <a:ln/>
        </p:spPr>
        <p:txBody>
          <a:bodyPr wrap="none" rtlCol="0" anchor="t"/>
          <a:lstStyle/>
          <a:p>
            <a:pPr marL="0" indent="0" algn="l">
              <a:lnSpc>
                <a:spcPts val="3062"/>
              </a:lnSpc>
              <a:buNone/>
            </a:pPr>
            <a:r>
              <a:rPr lang="en-US" sz="2187" b="1" dirty="0">
                <a:solidFill>
                  <a:srgbClr val="454240"/>
                </a:solidFill>
                <a:latin typeface="DM Sans" pitchFamily="34" charset="0"/>
                <a:ea typeface="DM Sans" pitchFamily="34" charset="-122"/>
                <a:cs typeface="DM Sans" pitchFamily="34" charset="-120"/>
              </a:rPr>
              <a:t>by Pablo Guevara</a:t>
            </a:r>
            <a:endParaRPr lang="en-US" sz="2187" dirty="0"/>
          </a:p>
        </p:txBody>
      </p:sp>
      <p:pic>
        <p:nvPicPr>
          <p:cNvPr id="9" name="Image 2" descr="preencoded.png"/>
          <p:cNvPicPr>
            <a:picLocks noChangeAspect="1"/>
          </p:cNvPicPr>
          <p:nvPr/>
        </p:nvPicPr>
        <p:blipFill>
          <a:blip r:embed="rId5"/>
          <a:stretch>
            <a:fillRect/>
          </a:stretch>
        </p:blipFill>
        <p:spPr>
          <a:xfrm>
            <a:off x="9144000" y="0"/>
            <a:ext cx="5486400" cy="81690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AE78ACF-2559-4FF3-B3FB-5C9B29EFFF3C}"/>
              </a:ext>
            </a:extLst>
          </p:cNvPr>
          <p:cNvSpPr txBox="1"/>
          <p:nvPr/>
        </p:nvSpPr>
        <p:spPr>
          <a:xfrm>
            <a:off x="1215851" y="706641"/>
            <a:ext cx="11816862" cy="3693319"/>
          </a:xfrm>
          <a:prstGeom prst="rect">
            <a:avLst/>
          </a:prstGeom>
          <a:noFill/>
        </p:spPr>
        <p:txBody>
          <a:bodyPr wrap="square">
            <a:spAutoFit/>
          </a:bodyPr>
          <a:lstStyle/>
          <a:p>
            <a:r>
              <a:rPr lang="es-ES" dirty="0"/>
              <a:t>Directivas de atributos y cómo aplicar estilos condicionales:</a:t>
            </a:r>
          </a:p>
          <a:p>
            <a:endParaRPr lang="es-ES" dirty="0"/>
          </a:p>
          <a:p>
            <a:r>
              <a:rPr lang="es-ES" dirty="0"/>
              <a:t>Las directivas de atributos te permiten modificar los atributos de un elemento del DOM en función de condiciones específicas. Esto es útil para aplicar estilos condicionales o configurar ciertos comportamientos del elemento.</a:t>
            </a:r>
          </a:p>
          <a:p>
            <a:endParaRPr lang="es-ES" dirty="0"/>
          </a:p>
          <a:p>
            <a:r>
              <a:rPr lang="es-ES" dirty="0"/>
              <a:t>Un ejemplo común es la directiva </a:t>
            </a:r>
            <a:r>
              <a:rPr lang="es-ES" dirty="0" err="1"/>
              <a:t>ngStyle</a:t>
            </a:r>
            <a:r>
              <a:rPr lang="es-ES" dirty="0"/>
              <a:t>, que permite aplicar estilos CSS condicionalmente a un elemento en función de una expresión.</a:t>
            </a:r>
          </a:p>
          <a:p>
            <a:endParaRPr lang="es-ES" dirty="0"/>
          </a:p>
          <a:p>
            <a:r>
              <a:rPr lang="es-ES" dirty="0"/>
              <a:t>Ejercicio práctico:</a:t>
            </a:r>
          </a:p>
          <a:p>
            <a:endParaRPr lang="es-ES" dirty="0"/>
          </a:p>
          <a:p>
            <a:r>
              <a:rPr lang="es-ES" dirty="0"/>
              <a:t>Crea un componente que muestre un cuadro de texto y un botón. Cuando el usuario ingrese texto en el cuadro, el texto deberá cambiar de color a verde si la longitud del texto es menor o igual a 10 caracteres, o a rojo si supera los 10 caracteres. Utiliza la directiva </a:t>
            </a:r>
            <a:r>
              <a:rPr lang="es-ES" dirty="0" err="1"/>
              <a:t>ngStyle</a:t>
            </a:r>
            <a:r>
              <a:rPr lang="es-ES" dirty="0"/>
              <a:t> para aplicar los estilos condicionalmente.</a:t>
            </a:r>
          </a:p>
        </p:txBody>
      </p:sp>
    </p:spTree>
    <p:extLst>
      <p:ext uri="{BB962C8B-B14F-4D97-AF65-F5344CB8AC3E}">
        <p14:creationId xmlns:p14="http://schemas.microsoft.com/office/powerpoint/2010/main" val="2142787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2004098"/>
            <a:ext cx="12954000" cy="71680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3: Comunicación entre componentes</a:t>
            </a:r>
            <a:endParaRPr lang="en-US" sz="4374" dirty="0"/>
          </a:p>
        </p:txBody>
      </p:sp>
      <p:sp>
        <p:nvSpPr>
          <p:cNvPr id="5" name="Shape 2"/>
          <p:cNvSpPr/>
          <p:nvPr/>
        </p:nvSpPr>
        <p:spPr>
          <a:xfrm>
            <a:off x="833199" y="3206060"/>
            <a:ext cx="6370915" cy="2958813"/>
          </a:xfrm>
          <a:prstGeom prst="roundRect">
            <a:avLst>
              <a:gd name="adj" fmla="val 1854"/>
            </a:avLst>
          </a:prstGeom>
          <a:solidFill>
            <a:srgbClr val="F7EDD4"/>
          </a:solidFill>
          <a:ln w="7620">
            <a:solidFill>
              <a:srgbClr val="EFDBA9"/>
            </a:solidFill>
            <a:prstDash val="solid"/>
          </a:ln>
        </p:spPr>
      </p:sp>
      <p:sp>
        <p:nvSpPr>
          <p:cNvPr id="6" name="Text 3"/>
          <p:cNvSpPr/>
          <p:nvPr/>
        </p:nvSpPr>
        <p:spPr>
          <a:xfrm>
            <a:off x="1062990" y="3434161"/>
            <a:ext cx="2887980" cy="358343"/>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Servicios en Angular</a:t>
            </a:r>
            <a:endParaRPr lang="en-US" sz="2187" dirty="0"/>
          </a:p>
        </p:txBody>
      </p:sp>
      <p:sp>
        <p:nvSpPr>
          <p:cNvPr id="7" name="Text 4"/>
          <p:cNvSpPr/>
          <p:nvPr/>
        </p:nvSpPr>
        <p:spPr>
          <a:xfrm>
            <a:off x="1062990" y="3990940"/>
            <a:ext cx="5911334" cy="158748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En este módulo, nos sumergiremos en el mundo de los servicios en Angular y su importancia en la comunicación entre componentes. Aprenderás cómo compartir datos utilizando el patrón Observador/Sujeto.</a:t>
            </a:r>
            <a:endParaRPr lang="en-US" sz="1750" dirty="0"/>
          </a:p>
        </p:txBody>
      </p:sp>
      <p:sp>
        <p:nvSpPr>
          <p:cNvPr id="8" name="Shape 5"/>
          <p:cNvSpPr/>
          <p:nvPr/>
        </p:nvSpPr>
        <p:spPr>
          <a:xfrm>
            <a:off x="7426285" y="3206060"/>
            <a:ext cx="6370915" cy="2958813"/>
          </a:xfrm>
          <a:prstGeom prst="roundRect">
            <a:avLst>
              <a:gd name="adj" fmla="val 1854"/>
            </a:avLst>
          </a:prstGeom>
          <a:solidFill>
            <a:srgbClr val="F7EDD4"/>
          </a:solidFill>
          <a:ln w="7620">
            <a:solidFill>
              <a:srgbClr val="EFDBA9"/>
            </a:solidFill>
            <a:prstDash val="solid"/>
          </a:ln>
        </p:spPr>
      </p:sp>
      <p:sp>
        <p:nvSpPr>
          <p:cNvPr id="9" name="Text 6"/>
          <p:cNvSpPr/>
          <p:nvPr/>
        </p:nvSpPr>
        <p:spPr>
          <a:xfrm>
            <a:off x="7656076" y="3434161"/>
            <a:ext cx="5911334" cy="716686"/>
          </a:xfrm>
          <a:prstGeom prst="rect">
            <a:avLst/>
          </a:prstGeom>
          <a:noFill/>
          <a:ln/>
        </p:spPr>
        <p:txBody>
          <a:bodyPr wrap="squar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Comunicación entre componentes no relacionados</a:t>
            </a:r>
            <a:endParaRPr lang="en-US" sz="2187" dirty="0"/>
          </a:p>
        </p:txBody>
      </p:sp>
      <p:sp>
        <p:nvSpPr>
          <p:cNvPr id="10" name="Text 7"/>
          <p:cNvSpPr/>
          <p:nvPr/>
        </p:nvSpPr>
        <p:spPr>
          <a:xfrm>
            <a:off x="7656076" y="4349283"/>
            <a:ext cx="5911334" cy="158748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También exploraremos cómo comunicar componentes no relacionados a través de un servicio compartido. Descubrirás cómo utilizar este enfoque para crear aplicaciones más flexibles y escalables.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722233" y="708531"/>
            <a:ext cx="11544300" cy="621309"/>
          </a:xfrm>
          <a:prstGeom prst="rect">
            <a:avLst/>
          </a:prstGeom>
          <a:noFill/>
          <a:ln/>
        </p:spPr>
        <p:txBody>
          <a:bodyPr wrap="none" rtlCol="0" anchor="t"/>
          <a:lstStyle/>
          <a:p>
            <a:pPr marL="0" indent="0">
              <a:lnSpc>
                <a:spcPts val="4929"/>
              </a:lnSpc>
              <a:buNone/>
            </a:pPr>
            <a:r>
              <a:rPr lang="en-US" sz="3791" dirty="0">
                <a:solidFill>
                  <a:srgbClr val="5C4E3D"/>
                </a:solidFill>
                <a:latin typeface="Libre Baskerville" pitchFamily="34" charset="0"/>
                <a:ea typeface="Libre Baskerville" pitchFamily="34" charset="-122"/>
                <a:cs typeface="Libre Baskerville" pitchFamily="34" charset="-120"/>
              </a:rPr>
              <a:t>Módulo 4: Componentes dinámicos y plantillas</a:t>
            </a:r>
            <a:endParaRPr lang="en-US" sz="3791" dirty="0"/>
          </a:p>
        </p:txBody>
      </p:sp>
      <p:pic>
        <p:nvPicPr>
          <p:cNvPr id="5" name="Image 1" descr="preencoded.png"/>
          <p:cNvPicPr>
            <a:picLocks noChangeAspect="1"/>
          </p:cNvPicPr>
          <p:nvPr/>
        </p:nvPicPr>
        <p:blipFill>
          <a:blip r:embed="rId4"/>
          <a:stretch>
            <a:fillRect/>
          </a:stretch>
        </p:blipFill>
        <p:spPr>
          <a:xfrm>
            <a:off x="722233" y="1750350"/>
            <a:ext cx="6448544" cy="3956193"/>
          </a:xfrm>
          <a:prstGeom prst="rect">
            <a:avLst/>
          </a:prstGeom>
        </p:spPr>
      </p:pic>
      <p:sp>
        <p:nvSpPr>
          <p:cNvPr id="6" name="Text 2"/>
          <p:cNvSpPr/>
          <p:nvPr/>
        </p:nvSpPr>
        <p:spPr>
          <a:xfrm>
            <a:off x="722233" y="5945517"/>
            <a:ext cx="3131820" cy="310596"/>
          </a:xfrm>
          <a:prstGeom prst="rect">
            <a:avLst/>
          </a:prstGeom>
          <a:noFill/>
          <a:ln/>
        </p:spPr>
        <p:txBody>
          <a:bodyPr wrap="none" rtlCol="0" anchor="t"/>
          <a:lstStyle/>
          <a:p>
            <a:pPr marL="0" indent="0" algn="l">
              <a:lnSpc>
                <a:spcPts val="2464"/>
              </a:lnSpc>
              <a:buNone/>
            </a:pPr>
            <a:r>
              <a:rPr lang="en-US" sz="1896" dirty="0">
                <a:solidFill>
                  <a:srgbClr val="5C4E3D"/>
                </a:solidFill>
                <a:latin typeface="Libre Baskerville" pitchFamily="34" charset="0"/>
                <a:ea typeface="Libre Baskerville" pitchFamily="34" charset="-122"/>
                <a:cs typeface="Libre Baskerville" pitchFamily="34" charset="-120"/>
              </a:rPr>
              <a:t>Componentes dinámicos</a:t>
            </a:r>
            <a:endParaRPr lang="en-US" sz="1896" dirty="0"/>
          </a:p>
        </p:txBody>
      </p:sp>
      <p:sp>
        <p:nvSpPr>
          <p:cNvPr id="7" name="Text 3"/>
          <p:cNvSpPr/>
          <p:nvPr/>
        </p:nvSpPr>
        <p:spPr>
          <a:xfrm>
            <a:off x="722233" y="6428075"/>
            <a:ext cx="6448544" cy="1032482"/>
          </a:xfrm>
          <a:prstGeom prst="rect">
            <a:avLst/>
          </a:prstGeom>
          <a:noFill/>
          <a:ln/>
        </p:spPr>
        <p:txBody>
          <a:bodyPr wrap="square" rtlCol="0" anchor="t"/>
          <a:lstStyle/>
          <a:p>
            <a:pPr marL="0" indent="0" algn="l">
              <a:lnSpc>
                <a:spcPts val="2730"/>
              </a:lnSpc>
              <a:buNone/>
            </a:pPr>
            <a:r>
              <a:rPr lang="en-US" sz="1517" dirty="0">
                <a:solidFill>
                  <a:srgbClr val="454240"/>
                </a:solidFill>
                <a:latin typeface="DM Sans" pitchFamily="34" charset="0"/>
                <a:ea typeface="DM Sans" pitchFamily="34" charset="-122"/>
                <a:cs typeface="DM Sans" pitchFamily="34" charset="-120"/>
              </a:rPr>
              <a:t>En este módulo, aprenderás cómo crear componentes dinámicos utilizando el servicio "ComponentFactoryResolver". Descubrirás cómo generar componentes de forma dinámica y cargar plantillas en ellos.</a:t>
            </a:r>
            <a:endParaRPr lang="en-US" sz="1517" dirty="0"/>
          </a:p>
        </p:txBody>
      </p:sp>
      <p:pic>
        <p:nvPicPr>
          <p:cNvPr id="8" name="Image 2" descr="preencoded.png"/>
          <p:cNvPicPr>
            <a:picLocks noChangeAspect="1"/>
          </p:cNvPicPr>
          <p:nvPr/>
        </p:nvPicPr>
        <p:blipFill>
          <a:blip r:embed="rId5"/>
          <a:stretch>
            <a:fillRect/>
          </a:stretch>
        </p:blipFill>
        <p:spPr>
          <a:xfrm>
            <a:off x="7459623" y="1750350"/>
            <a:ext cx="6448544" cy="3956193"/>
          </a:xfrm>
          <a:prstGeom prst="rect">
            <a:avLst/>
          </a:prstGeom>
        </p:spPr>
      </p:pic>
      <p:sp>
        <p:nvSpPr>
          <p:cNvPr id="9" name="Text 4"/>
          <p:cNvSpPr/>
          <p:nvPr/>
        </p:nvSpPr>
        <p:spPr>
          <a:xfrm>
            <a:off x="7459623" y="5945517"/>
            <a:ext cx="5090160" cy="310596"/>
          </a:xfrm>
          <a:prstGeom prst="rect">
            <a:avLst/>
          </a:prstGeom>
          <a:noFill/>
          <a:ln/>
        </p:spPr>
        <p:txBody>
          <a:bodyPr wrap="none" rtlCol="0" anchor="t"/>
          <a:lstStyle/>
          <a:p>
            <a:pPr marL="0" indent="0" algn="l">
              <a:lnSpc>
                <a:spcPts val="2464"/>
              </a:lnSpc>
              <a:buNone/>
            </a:pPr>
            <a:r>
              <a:rPr lang="en-US" sz="1896" dirty="0">
                <a:solidFill>
                  <a:srgbClr val="5C4E3D"/>
                </a:solidFill>
                <a:latin typeface="Libre Baskerville" pitchFamily="34" charset="0"/>
                <a:ea typeface="Libre Baskerville" pitchFamily="34" charset="-122"/>
                <a:cs typeface="Libre Baskerville" pitchFamily="34" charset="-120"/>
              </a:rPr>
              <a:t>Componentes con contenido proyectado</a:t>
            </a:r>
            <a:endParaRPr lang="en-US" sz="1896" dirty="0"/>
          </a:p>
        </p:txBody>
      </p:sp>
      <p:sp>
        <p:nvSpPr>
          <p:cNvPr id="10" name="Text 5"/>
          <p:cNvSpPr/>
          <p:nvPr/>
        </p:nvSpPr>
        <p:spPr>
          <a:xfrm>
            <a:off x="7459623" y="6428075"/>
            <a:ext cx="6448544" cy="1032482"/>
          </a:xfrm>
          <a:prstGeom prst="rect">
            <a:avLst/>
          </a:prstGeom>
          <a:noFill/>
          <a:ln/>
        </p:spPr>
        <p:txBody>
          <a:bodyPr wrap="square" rtlCol="0" anchor="t"/>
          <a:lstStyle/>
          <a:p>
            <a:pPr marL="0" indent="0" algn="l">
              <a:lnSpc>
                <a:spcPts val="2730"/>
              </a:lnSpc>
              <a:buNone/>
            </a:pPr>
            <a:r>
              <a:rPr lang="en-US" sz="1517" dirty="0">
                <a:solidFill>
                  <a:srgbClr val="454240"/>
                </a:solidFill>
                <a:latin typeface="DM Sans" pitchFamily="34" charset="0"/>
                <a:ea typeface="DM Sans" pitchFamily="34" charset="-122"/>
                <a:cs typeface="DM Sans" pitchFamily="34" charset="-120"/>
              </a:rPr>
              <a:t>También exploraremos los componentes con contenido proyectado utilizando la etiqueta &lt;ng-content&gt;. Descubrirás cómo utilizar esta característica para crear componentes reutilizables y flexibles.</a:t>
            </a:r>
            <a:endParaRPr lang="en-US" sz="1517"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722233" y="708531"/>
            <a:ext cx="13083540" cy="621309"/>
          </a:xfrm>
          <a:prstGeom prst="rect">
            <a:avLst/>
          </a:prstGeom>
          <a:noFill/>
          <a:ln/>
        </p:spPr>
        <p:txBody>
          <a:bodyPr wrap="none" rtlCol="0" anchor="t"/>
          <a:lstStyle/>
          <a:p>
            <a:pPr marL="0" indent="0">
              <a:lnSpc>
                <a:spcPts val="4929"/>
              </a:lnSpc>
              <a:buNone/>
            </a:pPr>
            <a:r>
              <a:rPr lang="en-US" sz="3791" dirty="0">
                <a:solidFill>
                  <a:srgbClr val="5C4E3D"/>
                </a:solidFill>
                <a:latin typeface="Libre Baskerville" pitchFamily="34" charset="0"/>
                <a:ea typeface="Libre Baskerville" pitchFamily="34" charset="-122"/>
                <a:cs typeface="Libre Baskerville" pitchFamily="34" charset="-120"/>
              </a:rPr>
              <a:t>Módulo 5: Comunicación con APIs y manejo de datos</a:t>
            </a:r>
            <a:endParaRPr lang="en-US" sz="3791" dirty="0"/>
          </a:p>
        </p:txBody>
      </p:sp>
      <p:pic>
        <p:nvPicPr>
          <p:cNvPr id="5" name="Image 1" descr="preencoded.png"/>
          <p:cNvPicPr>
            <a:picLocks noChangeAspect="1"/>
          </p:cNvPicPr>
          <p:nvPr/>
        </p:nvPicPr>
        <p:blipFill>
          <a:blip r:embed="rId4"/>
          <a:stretch>
            <a:fillRect/>
          </a:stretch>
        </p:blipFill>
        <p:spPr>
          <a:xfrm>
            <a:off x="722233" y="1750350"/>
            <a:ext cx="6448544" cy="3956193"/>
          </a:xfrm>
          <a:prstGeom prst="rect">
            <a:avLst/>
          </a:prstGeom>
        </p:spPr>
      </p:pic>
      <p:sp>
        <p:nvSpPr>
          <p:cNvPr id="6" name="Text 2"/>
          <p:cNvSpPr/>
          <p:nvPr/>
        </p:nvSpPr>
        <p:spPr>
          <a:xfrm>
            <a:off x="722233" y="5945517"/>
            <a:ext cx="2994660" cy="310596"/>
          </a:xfrm>
          <a:prstGeom prst="rect">
            <a:avLst/>
          </a:prstGeom>
          <a:noFill/>
          <a:ln/>
        </p:spPr>
        <p:txBody>
          <a:bodyPr wrap="none" rtlCol="0" anchor="t"/>
          <a:lstStyle/>
          <a:p>
            <a:pPr marL="0" indent="0" algn="l">
              <a:lnSpc>
                <a:spcPts val="2464"/>
              </a:lnSpc>
              <a:buNone/>
            </a:pPr>
            <a:r>
              <a:rPr lang="en-US" sz="1896" dirty="0">
                <a:solidFill>
                  <a:srgbClr val="5C4E3D"/>
                </a:solidFill>
                <a:latin typeface="Libre Baskerville" pitchFamily="34" charset="0"/>
                <a:ea typeface="Libre Baskerville" pitchFamily="34" charset="-122"/>
                <a:cs typeface="Libre Baskerville" pitchFamily="34" charset="-120"/>
              </a:rPr>
              <a:t>Comunicación con APIs</a:t>
            </a:r>
            <a:endParaRPr lang="en-US" sz="1896" dirty="0"/>
          </a:p>
        </p:txBody>
      </p:sp>
      <p:sp>
        <p:nvSpPr>
          <p:cNvPr id="7" name="Text 3"/>
          <p:cNvSpPr/>
          <p:nvPr/>
        </p:nvSpPr>
        <p:spPr>
          <a:xfrm>
            <a:off x="722233" y="6428075"/>
            <a:ext cx="6448544" cy="1032482"/>
          </a:xfrm>
          <a:prstGeom prst="rect">
            <a:avLst/>
          </a:prstGeom>
          <a:noFill/>
          <a:ln/>
        </p:spPr>
        <p:txBody>
          <a:bodyPr wrap="square" rtlCol="0" anchor="t"/>
          <a:lstStyle/>
          <a:p>
            <a:pPr marL="0" indent="0" algn="l">
              <a:lnSpc>
                <a:spcPts val="2730"/>
              </a:lnSpc>
              <a:buNone/>
            </a:pPr>
            <a:r>
              <a:rPr lang="en-US" sz="1517" dirty="0">
                <a:solidFill>
                  <a:srgbClr val="454240"/>
                </a:solidFill>
                <a:latin typeface="DM Sans" pitchFamily="34" charset="0"/>
                <a:ea typeface="DM Sans" pitchFamily="34" charset="-122"/>
                <a:cs typeface="DM Sans" pitchFamily="34" charset="-120"/>
              </a:rPr>
              <a:t>En este módulo, te introduciremos a la comunicación con APIs en Angular utilizando la librería HttpClient. Aprenderás cómo realizar peticiones HTTP y manejar datos asíncronos en tu aplicación.</a:t>
            </a:r>
            <a:endParaRPr lang="en-US" sz="1517" dirty="0"/>
          </a:p>
        </p:txBody>
      </p:sp>
      <p:pic>
        <p:nvPicPr>
          <p:cNvPr id="8" name="Image 2" descr="preencoded.png"/>
          <p:cNvPicPr>
            <a:picLocks noChangeAspect="1"/>
          </p:cNvPicPr>
          <p:nvPr/>
        </p:nvPicPr>
        <p:blipFill>
          <a:blip r:embed="rId5"/>
          <a:stretch>
            <a:fillRect/>
          </a:stretch>
        </p:blipFill>
        <p:spPr>
          <a:xfrm>
            <a:off x="7459623" y="1750350"/>
            <a:ext cx="6448544" cy="3956193"/>
          </a:xfrm>
          <a:prstGeom prst="rect">
            <a:avLst/>
          </a:prstGeom>
        </p:spPr>
      </p:pic>
      <p:sp>
        <p:nvSpPr>
          <p:cNvPr id="9" name="Text 4"/>
          <p:cNvSpPr/>
          <p:nvPr/>
        </p:nvSpPr>
        <p:spPr>
          <a:xfrm>
            <a:off x="7459623" y="5945517"/>
            <a:ext cx="3810000" cy="310596"/>
          </a:xfrm>
          <a:prstGeom prst="rect">
            <a:avLst/>
          </a:prstGeom>
          <a:noFill/>
          <a:ln/>
        </p:spPr>
        <p:txBody>
          <a:bodyPr wrap="none" rtlCol="0" anchor="t"/>
          <a:lstStyle/>
          <a:p>
            <a:pPr marL="0" indent="0" algn="l">
              <a:lnSpc>
                <a:spcPts val="2464"/>
              </a:lnSpc>
              <a:buNone/>
            </a:pPr>
            <a:r>
              <a:rPr lang="en-US" sz="1896" dirty="0">
                <a:solidFill>
                  <a:srgbClr val="5C4E3D"/>
                </a:solidFill>
                <a:latin typeface="Libre Baskerville" pitchFamily="34" charset="0"/>
                <a:ea typeface="Libre Baskerville" pitchFamily="34" charset="-122"/>
                <a:cs typeface="Libre Baskerville" pitchFamily="34" charset="-120"/>
              </a:rPr>
              <a:t>Manejo de datos y formularios</a:t>
            </a:r>
            <a:endParaRPr lang="en-US" sz="1896" dirty="0"/>
          </a:p>
        </p:txBody>
      </p:sp>
      <p:sp>
        <p:nvSpPr>
          <p:cNvPr id="10" name="Text 5"/>
          <p:cNvSpPr/>
          <p:nvPr/>
        </p:nvSpPr>
        <p:spPr>
          <a:xfrm>
            <a:off x="7459623" y="6428075"/>
            <a:ext cx="6448544" cy="1032482"/>
          </a:xfrm>
          <a:prstGeom prst="rect">
            <a:avLst/>
          </a:prstGeom>
          <a:noFill/>
          <a:ln/>
        </p:spPr>
        <p:txBody>
          <a:bodyPr wrap="square" rtlCol="0" anchor="t"/>
          <a:lstStyle/>
          <a:p>
            <a:pPr marL="0" indent="0" algn="l">
              <a:lnSpc>
                <a:spcPts val="2730"/>
              </a:lnSpc>
              <a:buNone/>
            </a:pPr>
            <a:r>
              <a:rPr lang="en-US" sz="1517" dirty="0">
                <a:solidFill>
                  <a:srgbClr val="454240"/>
                </a:solidFill>
                <a:latin typeface="DM Sans" pitchFamily="34" charset="0"/>
                <a:ea typeface="DM Sans" pitchFamily="34" charset="-122"/>
                <a:cs typeface="DM Sans" pitchFamily="34" charset="-120"/>
              </a:rPr>
              <a:t>También exploraremos el uso de formularios y la validación de datos en Angular. Aprenderás cómo crear formularios y aplicar validaciones para garantizar la integridad de los datos.</a:t>
            </a:r>
            <a:endParaRPr lang="en-US" sz="1517"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722233" y="525696"/>
            <a:ext cx="13185934" cy="1242619"/>
          </a:xfrm>
          <a:prstGeom prst="rect">
            <a:avLst/>
          </a:prstGeom>
          <a:noFill/>
          <a:ln/>
        </p:spPr>
        <p:txBody>
          <a:bodyPr wrap="square" rtlCol="0" anchor="t"/>
          <a:lstStyle/>
          <a:p>
            <a:pPr marL="0" indent="0">
              <a:lnSpc>
                <a:spcPts val="4929"/>
              </a:lnSpc>
              <a:buNone/>
            </a:pPr>
            <a:r>
              <a:rPr lang="en-US" sz="3791" dirty="0">
                <a:solidFill>
                  <a:srgbClr val="5C4E3D"/>
                </a:solidFill>
                <a:latin typeface="Libre Baskerville" pitchFamily="34" charset="0"/>
                <a:ea typeface="Libre Baskerville" pitchFamily="34" charset="-122"/>
                <a:cs typeface="Libre Baskerville" pitchFamily="34" charset="-120"/>
              </a:rPr>
              <a:t>Módulo 6: Optimización y rendimiento de componentes</a:t>
            </a:r>
            <a:endParaRPr lang="en-US" sz="3791" dirty="0"/>
          </a:p>
        </p:txBody>
      </p:sp>
      <p:pic>
        <p:nvPicPr>
          <p:cNvPr id="5" name="Image 1" descr="preencoded.png"/>
          <p:cNvPicPr>
            <a:picLocks noChangeAspect="1"/>
          </p:cNvPicPr>
          <p:nvPr/>
        </p:nvPicPr>
        <p:blipFill>
          <a:blip r:embed="rId4"/>
          <a:stretch>
            <a:fillRect/>
          </a:stretch>
        </p:blipFill>
        <p:spPr>
          <a:xfrm>
            <a:off x="722233" y="2188824"/>
            <a:ext cx="6448544" cy="3956193"/>
          </a:xfrm>
          <a:prstGeom prst="rect">
            <a:avLst/>
          </a:prstGeom>
        </p:spPr>
      </p:pic>
      <p:sp>
        <p:nvSpPr>
          <p:cNvPr id="6" name="Text 2"/>
          <p:cNvSpPr/>
          <p:nvPr/>
        </p:nvSpPr>
        <p:spPr>
          <a:xfrm>
            <a:off x="722233" y="6383991"/>
            <a:ext cx="3444240" cy="310596"/>
          </a:xfrm>
          <a:prstGeom prst="rect">
            <a:avLst/>
          </a:prstGeom>
          <a:noFill/>
          <a:ln/>
        </p:spPr>
        <p:txBody>
          <a:bodyPr wrap="none" rtlCol="0" anchor="t"/>
          <a:lstStyle/>
          <a:p>
            <a:pPr marL="0" indent="0" algn="l">
              <a:lnSpc>
                <a:spcPts val="2464"/>
              </a:lnSpc>
              <a:buNone/>
            </a:pPr>
            <a:r>
              <a:rPr lang="en-US" sz="1896" dirty="0">
                <a:solidFill>
                  <a:srgbClr val="5C4E3D"/>
                </a:solidFill>
                <a:latin typeface="Libre Baskerville" pitchFamily="34" charset="0"/>
                <a:ea typeface="Libre Baskerville" pitchFamily="34" charset="-122"/>
                <a:cs typeface="Libre Baskerville" pitchFamily="34" charset="-120"/>
              </a:rPr>
              <a:t>Estrategias de optimización</a:t>
            </a:r>
            <a:endParaRPr lang="en-US" sz="1896" dirty="0"/>
          </a:p>
        </p:txBody>
      </p:sp>
      <p:sp>
        <p:nvSpPr>
          <p:cNvPr id="7" name="Text 3"/>
          <p:cNvSpPr/>
          <p:nvPr/>
        </p:nvSpPr>
        <p:spPr>
          <a:xfrm>
            <a:off x="722233" y="6866549"/>
            <a:ext cx="6448544" cy="1032482"/>
          </a:xfrm>
          <a:prstGeom prst="rect">
            <a:avLst/>
          </a:prstGeom>
          <a:noFill/>
          <a:ln/>
        </p:spPr>
        <p:txBody>
          <a:bodyPr wrap="square" rtlCol="0" anchor="t"/>
          <a:lstStyle/>
          <a:p>
            <a:pPr marL="0" indent="0" algn="l">
              <a:lnSpc>
                <a:spcPts val="2730"/>
              </a:lnSpc>
              <a:buNone/>
            </a:pPr>
            <a:r>
              <a:rPr lang="en-US" sz="1517" dirty="0">
                <a:solidFill>
                  <a:srgbClr val="454240"/>
                </a:solidFill>
                <a:latin typeface="DM Sans" pitchFamily="34" charset="0"/>
                <a:ea typeface="DM Sans" pitchFamily="34" charset="-122"/>
                <a:cs typeface="DM Sans" pitchFamily="34" charset="-120"/>
              </a:rPr>
              <a:t>En este módulo, descubrirás diferentes estrategias para mejorar el rendimiento de los componentes en Angular. Aprenderás sobre la detección de cambios y cómo utilizarla efectivamente.</a:t>
            </a:r>
            <a:endParaRPr lang="en-US" sz="1517" dirty="0"/>
          </a:p>
        </p:txBody>
      </p:sp>
      <p:pic>
        <p:nvPicPr>
          <p:cNvPr id="8" name="Image 2" descr="preencoded.png"/>
          <p:cNvPicPr>
            <a:picLocks noChangeAspect="1"/>
          </p:cNvPicPr>
          <p:nvPr/>
        </p:nvPicPr>
        <p:blipFill>
          <a:blip r:embed="rId5"/>
          <a:stretch>
            <a:fillRect/>
          </a:stretch>
        </p:blipFill>
        <p:spPr>
          <a:xfrm>
            <a:off x="7459623" y="2188824"/>
            <a:ext cx="6448544" cy="3956193"/>
          </a:xfrm>
          <a:prstGeom prst="rect">
            <a:avLst/>
          </a:prstGeom>
        </p:spPr>
      </p:pic>
      <p:sp>
        <p:nvSpPr>
          <p:cNvPr id="9" name="Text 4"/>
          <p:cNvSpPr/>
          <p:nvPr/>
        </p:nvSpPr>
        <p:spPr>
          <a:xfrm>
            <a:off x="7459623" y="6383991"/>
            <a:ext cx="3139440" cy="310596"/>
          </a:xfrm>
          <a:prstGeom prst="rect">
            <a:avLst/>
          </a:prstGeom>
          <a:noFill/>
          <a:ln/>
        </p:spPr>
        <p:txBody>
          <a:bodyPr wrap="none" rtlCol="0" anchor="t"/>
          <a:lstStyle/>
          <a:p>
            <a:pPr marL="0" indent="0" algn="l">
              <a:lnSpc>
                <a:spcPts val="2464"/>
              </a:lnSpc>
              <a:buNone/>
            </a:pPr>
            <a:r>
              <a:rPr lang="en-US" sz="1896" dirty="0">
                <a:solidFill>
                  <a:srgbClr val="5C4E3D"/>
                </a:solidFill>
                <a:latin typeface="Libre Baskerville" pitchFamily="34" charset="0"/>
                <a:ea typeface="Libre Baskerville" pitchFamily="34" charset="-122"/>
                <a:cs typeface="Libre Baskerville" pitchFamily="34" charset="-120"/>
              </a:rPr>
              <a:t>Lazy loading de módulos</a:t>
            </a:r>
            <a:endParaRPr lang="en-US" sz="1896" dirty="0"/>
          </a:p>
        </p:txBody>
      </p:sp>
      <p:sp>
        <p:nvSpPr>
          <p:cNvPr id="10" name="Text 5"/>
          <p:cNvSpPr/>
          <p:nvPr/>
        </p:nvSpPr>
        <p:spPr>
          <a:xfrm>
            <a:off x="7459623" y="6866549"/>
            <a:ext cx="6448544" cy="1032482"/>
          </a:xfrm>
          <a:prstGeom prst="rect">
            <a:avLst/>
          </a:prstGeom>
          <a:noFill/>
          <a:ln/>
        </p:spPr>
        <p:txBody>
          <a:bodyPr wrap="square" rtlCol="0" anchor="t"/>
          <a:lstStyle/>
          <a:p>
            <a:pPr marL="0" indent="0" algn="l">
              <a:lnSpc>
                <a:spcPts val="2730"/>
              </a:lnSpc>
              <a:buNone/>
            </a:pPr>
            <a:r>
              <a:rPr lang="en-US" sz="1517" dirty="0">
                <a:solidFill>
                  <a:srgbClr val="454240"/>
                </a:solidFill>
                <a:latin typeface="DM Sans" pitchFamily="34" charset="0"/>
                <a:ea typeface="DM Sans" pitchFamily="34" charset="-122"/>
                <a:cs typeface="DM Sans" pitchFamily="34" charset="-120"/>
              </a:rPr>
              <a:t>También exploraremos el concepto de lazy loading de módulos en Angular. Descubrirás cómo cargar componentes bajo demanda para mejorar el rendimiento de tu aplicación.</a:t>
            </a:r>
            <a:endParaRPr lang="en-US" sz="1517"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608072"/>
            <a:ext cx="12964001" cy="1433609"/>
          </a:xfrm>
          <a:prstGeom prst="rect">
            <a:avLst/>
          </a:prstGeom>
          <a:noFill/>
          <a:ln/>
        </p:spPr>
        <p:txBody>
          <a:bodyPr wrap="squar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7: Pruebas unitarias y de integración para componentes</a:t>
            </a:r>
            <a:endParaRPr lang="en-US" sz="4374" dirty="0"/>
          </a:p>
        </p:txBody>
      </p:sp>
      <p:pic>
        <p:nvPicPr>
          <p:cNvPr id="5" name="Image 1" descr="preencoded.png"/>
          <p:cNvPicPr>
            <a:picLocks noChangeAspect="1"/>
          </p:cNvPicPr>
          <p:nvPr/>
        </p:nvPicPr>
        <p:blipFill>
          <a:blip r:embed="rId4"/>
          <a:stretch>
            <a:fillRect/>
          </a:stretch>
        </p:blipFill>
        <p:spPr>
          <a:xfrm>
            <a:off x="833199" y="2526839"/>
            <a:ext cx="5554980" cy="3407923"/>
          </a:xfrm>
          <a:prstGeom prst="rect">
            <a:avLst/>
          </a:prstGeom>
        </p:spPr>
      </p:pic>
      <p:sp>
        <p:nvSpPr>
          <p:cNvPr id="6" name="Text 2"/>
          <p:cNvSpPr/>
          <p:nvPr/>
        </p:nvSpPr>
        <p:spPr>
          <a:xfrm>
            <a:off x="833199" y="6210374"/>
            <a:ext cx="4038600" cy="358343"/>
          </a:xfrm>
          <a:prstGeom prst="rect">
            <a:avLst/>
          </a:prstGeom>
          <a:noFill/>
          <a:ln/>
        </p:spPr>
        <p:txBody>
          <a:bodyPr wrap="none" rtlCol="0" anchor="t"/>
          <a:lstStyle/>
          <a:p>
            <a:pPr marL="0" indent="0" algn="l">
              <a:lnSpc>
                <a:spcPts val="2843"/>
              </a:lnSpc>
              <a:buNone/>
            </a:pPr>
            <a:r>
              <a:rPr lang="en-US" sz="2187" dirty="0">
                <a:solidFill>
                  <a:srgbClr val="5C4E3D"/>
                </a:solidFill>
                <a:latin typeface="Libre Baskerville" pitchFamily="34" charset="0"/>
                <a:ea typeface="Libre Baskerville" pitchFamily="34" charset="-122"/>
                <a:cs typeface="Libre Baskerville" pitchFamily="34" charset="-120"/>
              </a:rPr>
              <a:t>Pruebas unitarias en Angular</a:t>
            </a:r>
            <a:endParaRPr lang="en-US" sz="2187" dirty="0"/>
          </a:p>
        </p:txBody>
      </p:sp>
      <p:sp>
        <p:nvSpPr>
          <p:cNvPr id="7" name="Text 3"/>
          <p:cNvSpPr/>
          <p:nvPr/>
        </p:nvSpPr>
        <p:spPr>
          <a:xfrm>
            <a:off x="833199" y="6767154"/>
            <a:ext cx="12964001" cy="793744"/>
          </a:xfrm>
          <a:prstGeom prst="rect">
            <a:avLst/>
          </a:prstGeom>
          <a:noFill/>
          <a:ln/>
        </p:spPr>
        <p:txBody>
          <a:bodyPr wrap="square" rtlCol="0" anchor="t"/>
          <a:lstStyle/>
          <a:p>
            <a:pPr marL="0" indent="0" algn="l">
              <a:lnSpc>
                <a:spcPts val="3149"/>
              </a:lnSpc>
              <a:buNone/>
            </a:pPr>
            <a:r>
              <a:rPr lang="en-US" sz="1750" dirty="0">
                <a:solidFill>
                  <a:srgbClr val="454240"/>
                </a:solidFill>
                <a:latin typeface="DM Sans" pitchFamily="34" charset="0"/>
                <a:ea typeface="DM Sans" pitchFamily="34" charset="-122"/>
                <a:cs typeface="DM Sans" pitchFamily="34" charset="-120"/>
              </a:rPr>
              <a:t>En este módulo, te introduciremos a las pruebas unitarias y de integración en Angular. Aprenderás cómo escribir pruebas utilizando Jasmine y Karma, y cómo realizar mocking de dependencias y servicios.</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608072"/>
            <a:ext cx="12964001" cy="1433609"/>
          </a:xfrm>
          <a:prstGeom prst="rect">
            <a:avLst/>
          </a:prstGeom>
          <a:noFill/>
          <a:ln/>
        </p:spPr>
        <p:txBody>
          <a:bodyPr wrap="squar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8: Prácticas recomendadas y buenas prácticas en Angular</a:t>
            </a:r>
            <a:endParaRPr lang="en-US" sz="4374" dirty="0"/>
          </a:p>
        </p:txBody>
      </p:sp>
      <p:pic>
        <p:nvPicPr>
          <p:cNvPr id="5" name="Image 1" descr="preencoded.png"/>
          <p:cNvPicPr>
            <a:picLocks noChangeAspect="1"/>
          </p:cNvPicPr>
          <p:nvPr/>
        </p:nvPicPr>
        <p:blipFill>
          <a:blip r:embed="rId4"/>
          <a:stretch>
            <a:fillRect/>
          </a:stretch>
        </p:blipFill>
        <p:spPr>
          <a:xfrm>
            <a:off x="833199" y="2526839"/>
            <a:ext cx="5554980" cy="3407923"/>
          </a:xfrm>
          <a:prstGeom prst="rect">
            <a:avLst/>
          </a:prstGeom>
        </p:spPr>
      </p:pic>
      <p:sp>
        <p:nvSpPr>
          <p:cNvPr id="6" name="Text 2"/>
          <p:cNvSpPr/>
          <p:nvPr/>
        </p:nvSpPr>
        <p:spPr>
          <a:xfrm>
            <a:off x="833199" y="6210374"/>
            <a:ext cx="4053840" cy="358343"/>
          </a:xfrm>
          <a:prstGeom prst="rect">
            <a:avLst/>
          </a:prstGeom>
          <a:noFill/>
          <a:ln/>
        </p:spPr>
        <p:txBody>
          <a:bodyPr wrap="none" rtlCol="0" anchor="t"/>
          <a:lstStyle/>
          <a:p>
            <a:pPr marL="0" indent="0" algn="l">
              <a:lnSpc>
                <a:spcPts val="2843"/>
              </a:lnSpc>
              <a:buNone/>
            </a:pPr>
            <a:r>
              <a:rPr lang="en-US" sz="2187" dirty="0">
                <a:solidFill>
                  <a:srgbClr val="5C4E3D"/>
                </a:solidFill>
                <a:latin typeface="Libre Baskerville" pitchFamily="34" charset="0"/>
                <a:ea typeface="Libre Baskerville" pitchFamily="34" charset="-122"/>
                <a:cs typeface="Libre Baskerville" pitchFamily="34" charset="-120"/>
              </a:rPr>
              <a:t>Mejores prácticas en Angular</a:t>
            </a:r>
            <a:endParaRPr lang="en-US" sz="2187" dirty="0"/>
          </a:p>
        </p:txBody>
      </p:sp>
      <p:sp>
        <p:nvSpPr>
          <p:cNvPr id="7" name="Text 3"/>
          <p:cNvSpPr/>
          <p:nvPr/>
        </p:nvSpPr>
        <p:spPr>
          <a:xfrm>
            <a:off x="833199" y="6767154"/>
            <a:ext cx="12964001" cy="793744"/>
          </a:xfrm>
          <a:prstGeom prst="rect">
            <a:avLst/>
          </a:prstGeom>
          <a:noFill/>
          <a:ln/>
        </p:spPr>
        <p:txBody>
          <a:bodyPr wrap="square" rtlCol="0" anchor="t"/>
          <a:lstStyle/>
          <a:p>
            <a:pPr marL="0" indent="0" algn="l">
              <a:lnSpc>
                <a:spcPts val="3149"/>
              </a:lnSpc>
              <a:buNone/>
            </a:pPr>
            <a:r>
              <a:rPr lang="en-US" sz="1750" dirty="0">
                <a:solidFill>
                  <a:srgbClr val="454240"/>
                </a:solidFill>
                <a:latin typeface="DM Sans" pitchFamily="34" charset="0"/>
                <a:ea typeface="DM Sans" pitchFamily="34" charset="-122"/>
                <a:cs typeface="DM Sans" pitchFamily="34" charset="-120"/>
              </a:rPr>
              <a:t>En este módulo final, te proporcionaremos las mejores prácticas para organizar el código de tus componentes, mantener un código limpio y legible, y aprovechar al máximo las herramientas de desarrollo de Angular como Angular CLI.</a:t>
            </a: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319599" y="2408534"/>
            <a:ext cx="7477601" cy="1433609"/>
          </a:xfrm>
          <a:prstGeom prst="rect">
            <a:avLst/>
          </a:prstGeom>
          <a:noFill/>
          <a:ln/>
        </p:spPr>
        <p:txBody>
          <a:bodyPr wrap="squar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¡Disfruta del aprendizaje con Angular!</a:t>
            </a:r>
            <a:endParaRPr lang="en-US" sz="4374" dirty="0"/>
          </a:p>
        </p:txBody>
      </p:sp>
      <p:sp>
        <p:nvSpPr>
          <p:cNvPr id="5" name="Text 2"/>
          <p:cNvSpPr/>
          <p:nvPr/>
        </p:nvSpPr>
        <p:spPr>
          <a:xfrm>
            <a:off x="6319599" y="4172948"/>
            <a:ext cx="7477601" cy="158748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Recuerda que la práctica y la experimentación son fundamentales para convertirte en un experto en Angular. Sigue aprendiendo, mejorando tus habilidades y ¡disfruta del maravilloso mundo del desarrollo con este poderoso framework!</a:t>
            </a:r>
            <a:endParaRPr lang="en-US" sz="1750" dirty="0"/>
          </a:p>
        </p:txBody>
      </p:sp>
      <p:pic>
        <p:nvPicPr>
          <p:cNvPr id="6"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2237502-903D-4F54-9FDF-E3737D406F7F}"/>
              </a:ext>
            </a:extLst>
          </p:cNvPr>
          <p:cNvSpPr txBox="1"/>
          <p:nvPr/>
        </p:nvSpPr>
        <p:spPr>
          <a:xfrm>
            <a:off x="1266091" y="652314"/>
            <a:ext cx="12359473" cy="1754326"/>
          </a:xfrm>
          <a:prstGeom prst="rect">
            <a:avLst/>
          </a:prstGeom>
          <a:noFill/>
        </p:spPr>
        <p:txBody>
          <a:bodyPr wrap="square">
            <a:spAutoFit/>
          </a:bodyPr>
          <a:lstStyle/>
          <a:p>
            <a:r>
              <a:rPr lang="es-ES" dirty="0"/>
              <a:t>¿Qué son los componentes en Angular?</a:t>
            </a:r>
          </a:p>
          <a:p>
            <a:endParaRPr lang="es-ES" dirty="0"/>
          </a:p>
          <a:p>
            <a:r>
              <a:rPr lang="es-ES" dirty="0"/>
              <a:t>En Angular, los componentes son la piedra angular de la arquitectura de la aplicación. Representan bloques de interfaz de usuario reutilizables y autocontenidos, que pueden ser agrupados y combinados para formar páginas más complejas. Cada componente está compuesto por una plantilla (HTML) que define la estructura visual y el diseño, una clase </a:t>
            </a:r>
            <a:r>
              <a:rPr lang="es-ES" dirty="0" err="1"/>
              <a:t>TypeScript</a:t>
            </a:r>
            <a:r>
              <a:rPr lang="es-ES" dirty="0"/>
              <a:t> que maneja la lógica y la interacción, y opcionalmente, un archivo de estilos (CSS) para definir la apariencia del componente.</a:t>
            </a:r>
          </a:p>
        </p:txBody>
      </p:sp>
    </p:spTree>
    <p:extLst>
      <p:ext uri="{BB962C8B-B14F-4D97-AF65-F5344CB8AC3E}">
        <p14:creationId xmlns:p14="http://schemas.microsoft.com/office/powerpoint/2010/main" val="86127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3910B20-DB9D-4EF9-B51F-0015543A0034}"/>
              </a:ext>
            </a:extLst>
          </p:cNvPr>
          <p:cNvSpPr txBox="1"/>
          <p:nvPr/>
        </p:nvSpPr>
        <p:spPr>
          <a:xfrm>
            <a:off x="984737" y="707969"/>
            <a:ext cx="12610683" cy="4247317"/>
          </a:xfrm>
          <a:prstGeom prst="rect">
            <a:avLst/>
          </a:prstGeom>
          <a:noFill/>
        </p:spPr>
        <p:txBody>
          <a:bodyPr wrap="square">
            <a:spAutoFit/>
          </a:bodyPr>
          <a:lstStyle/>
          <a:p>
            <a:r>
              <a:rPr lang="es-ES" dirty="0"/>
              <a:t>Creación y estructura de un componente.</a:t>
            </a:r>
          </a:p>
          <a:p>
            <a:endParaRPr lang="es-ES" dirty="0"/>
          </a:p>
          <a:p>
            <a:r>
              <a:rPr lang="es-ES" dirty="0"/>
              <a:t>Para crear un componente en Angular, podemos utilizar la Angular CLI (</a:t>
            </a:r>
            <a:r>
              <a:rPr lang="es-ES" dirty="0" err="1"/>
              <a:t>Command</a:t>
            </a:r>
            <a:r>
              <a:rPr lang="es-ES" dirty="0"/>
              <a:t> Line Interface) para generar automáticamente la estructura básica del componente. Usamos el comando ng </a:t>
            </a:r>
            <a:r>
              <a:rPr lang="es-ES" dirty="0" err="1"/>
              <a:t>generate</a:t>
            </a:r>
            <a:r>
              <a:rPr lang="es-ES" dirty="0"/>
              <a:t> </a:t>
            </a:r>
            <a:r>
              <a:rPr lang="es-ES" dirty="0" err="1"/>
              <a:t>component</a:t>
            </a:r>
            <a:r>
              <a:rPr lang="es-ES" dirty="0"/>
              <a:t> &lt;nombre-componente&gt; o su forma abreviada ng g c &lt;nombre-componente&gt;. Esto generará una carpeta con el nombre del componente en la cual encontrarás cuatro archivos principales:</a:t>
            </a:r>
          </a:p>
          <a:p>
            <a:endParaRPr lang="es-ES" dirty="0"/>
          </a:p>
          <a:p>
            <a:r>
              <a:rPr lang="es-ES" dirty="0"/>
              <a:t>&lt;nombre-componente&gt;.</a:t>
            </a:r>
            <a:r>
              <a:rPr lang="es-ES" dirty="0" err="1"/>
              <a:t>component.ts</a:t>
            </a:r>
            <a:r>
              <a:rPr lang="es-ES" dirty="0"/>
              <a:t>: La clase </a:t>
            </a:r>
            <a:r>
              <a:rPr lang="es-ES" dirty="0" err="1"/>
              <a:t>TypeScript</a:t>
            </a:r>
            <a:r>
              <a:rPr lang="es-ES" dirty="0"/>
              <a:t> del componente.</a:t>
            </a:r>
          </a:p>
          <a:p>
            <a:r>
              <a:rPr lang="es-ES" dirty="0"/>
              <a:t>&lt;nombre-componente&gt;.component.html: La plantilla HTML del componente.</a:t>
            </a:r>
          </a:p>
          <a:p>
            <a:r>
              <a:rPr lang="es-ES" dirty="0"/>
              <a:t>&lt;nombre-componente&gt;.component.css (opcional): Los estilos CSS del componente.</a:t>
            </a:r>
          </a:p>
          <a:p>
            <a:r>
              <a:rPr lang="es-ES" dirty="0"/>
              <a:t>&lt;nombre-componente&gt;.</a:t>
            </a:r>
            <a:r>
              <a:rPr lang="es-ES" dirty="0" err="1"/>
              <a:t>component.spec.ts</a:t>
            </a:r>
            <a:r>
              <a:rPr lang="es-ES" dirty="0"/>
              <a:t>: El archivo de pruebas unitarias para el componente.</a:t>
            </a:r>
          </a:p>
          <a:p>
            <a:endParaRPr lang="es-ES" dirty="0"/>
          </a:p>
          <a:p>
            <a:r>
              <a:rPr lang="es-ES" dirty="0"/>
              <a:t>Ejercicio práctico:</a:t>
            </a:r>
          </a:p>
          <a:p>
            <a:endParaRPr lang="es-ES" dirty="0"/>
          </a:p>
          <a:p>
            <a:r>
              <a:rPr lang="es-ES" dirty="0"/>
              <a:t>Utilizando la Angular CLI, crea un componente llamado "</a:t>
            </a:r>
            <a:r>
              <a:rPr lang="es-ES" dirty="0" err="1"/>
              <a:t>hello-world</a:t>
            </a:r>
            <a:r>
              <a:rPr lang="es-ES" dirty="0"/>
              <a:t>" con el comando ng </a:t>
            </a:r>
            <a:r>
              <a:rPr lang="es-ES" dirty="0" err="1"/>
              <a:t>generate</a:t>
            </a:r>
            <a:r>
              <a:rPr lang="es-ES" dirty="0"/>
              <a:t> </a:t>
            </a:r>
            <a:r>
              <a:rPr lang="es-ES" dirty="0" err="1"/>
              <a:t>component</a:t>
            </a:r>
            <a:r>
              <a:rPr lang="es-ES" dirty="0"/>
              <a:t> </a:t>
            </a:r>
            <a:r>
              <a:rPr lang="es-ES" dirty="0" err="1"/>
              <a:t>hello-world</a:t>
            </a:r>
            <a:r>
              <a:rPr lang="es-ES" dirty="0"/>
              <a:t>. Observa cómo se generan automáticamente los archivos mencionados en la estructura del componente.</a:t>
            </a:r>
          </a:p>
        </p:txBody>
      </p:sp>
    </p:spTree>
    <p:extLst>
      <p:ext uri="{BB962C8B-B14F-4D97-AF65-F5344CB8AC3E}">
        <p14:creationId xmlns:p14="http://schemas.microsoft.com/office/powerpoint/2010/main" val="49487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40A7C8-0E15-403A-A676-2F917EA13047}"/>
              </a:ext>
            </a:extLst>
          </p:cNvPr>
          <p:cNvSpPr txBox="1"/>
          <p:nvPr/>
        </p:nvSpPr>
        <p:spPr>
          <a:xfrm>
            <a:off x="934496" y="634955"/>
            <a:ext cx="12771455" cy="5632311"/>
          </a:xfrm>
          <a:prstGeom prst="rect">
            <a:avLst/>
          </a:prstGeom>
          <a:noFill/>
        </p:spPr>
        <p:txBody>
          <a:bodyPr wrap="square">
            <a:spAutoFit/>
          </a:bodyPr>
          <a:lstStyle/>
          <a:p>
            <a:r>
              <a:rPr lang="es-ES" dirty="0"/>
              <a:t>Comunicación entre componentes usando @Input y @Output.</a:t>
            </a:r>
          </a:p>
          <a:p>
            <a:endParaRPr lang="es-ES" dirty="0"/>
          </a:p>
          <a:p>
            <a:r>
              <a:rPr lang="es-ES" dirty="0"/>
              <a:t>La comunicación entre componentes es esencial en cualquier aplicación Angular. Dos de las formas más comunes de lograrlo son mediante las decoraciones @Input y @Output.</a:t>
            </a:r>
          </a:p>
          <a:p>
            <a:endParaRPr lang="es-ES" dirty="0"/>
          </a:p>
          <a:p>
            <a:r>
              <a:rPr lang="es-ES" dirty="0"/>
              <a:t>@Input(): Permite que un componente padre pase datos a un componente hijo. Es una forma unidireccional de comunicación, donde el componente padre es el que proporciona la información al componente hijo. En el componente hijo, simplemente debes declarar una propiedad con la decoración @Input() para recibir los datos del componente padre.</a:t>
            </a:r>
          </a:p>
          <a:p>
            <a:endParaRPr lang="es-ES" dirty="0"/>
          </a:p>
          <a:p>
            <a:r>
              <a:rPr lang="es-ES" dirty="0"/>
              <a:t>@Output(): Permite que un componente hijo emita eventos hacia su componente padre. De esta manera, el componente padre puede estar al tanto de lo que sucede en el hijo y tomar acciones en consecuencia. Para hacer uso de @Output(), debes crear un </a:t>
            </a:r>
            <a:r>
              <a:rPr lang="es-ES" dirty="0" err="1"/>
              <a:t>EventEmitter</a:t>
            </a:r>
            <a:r>
              <a:rPr lang="es-ES" dirty="0"/>
              <a:t> y emitir eventos desde el componente hijo.</a:t>
            </a:r>
          </a:p>
          <a:p>
            <a:endParaRPr lang="es-ES" dirty="0"/>
          </a:p>
          <a:p>
            <a:r>
              <a:rPr lang="es-ES" dirty="0"/>
              <a:t>Ejercicio práctico:</a:t>
            </a:r>
          </a:p>
          <a:p>
            <a:endParaRPr lang="es-ES" dirty="0"/>
          </a:p>
          <a:p>
            <a:r>
              <a:rPr lang="es-ES" dirty="0"/>
              <a:t>Crear un componente "</a:t>
            </a:r>
            <a:r>
              <a:rPr lang="es-ES" dirty="0" err="1"/>
              <a:t>ChildComponent</a:t>
            </a:r>
            <a:r>
              <a:rPr lang="es-ES" dirty="0"/>
              <a:t>" que reciba un mensaje del componente padre a través de una propiedad con la decoración @Input(). Luego, en el componente hijo, muestra el mensaje en la plantilla.</a:t>
            </a:r>
          </a:p>
          <a:p>
            <a:endParaRPr lang="es-ES" dirty="0"/>
          </a:p>
          <a:p>
            <a:r>
              <a:rPr lang="es-ES" dirty="0"/>
              <a:t>Agrega un botón en el componente hijo que, al hacer clic, emita un evento utilizando @Output() para notificar al componente padre que se ha realizado una acción.</a:t>
            </a:r>
          </a:p>
        </p:txBody>
      </p:sp>
    </p:spTree>
    <p:extLst>
      <p:ext uri="{BB962C8B-B14F-4D97-AF65-F5344CB8AC3E}">
        <p14:creationId xmlns:p14="http://schemas.microsoft.com/office/powerpoint/2010/main" val="411573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542C37B-6EC8-46D4-AD70-AD467B533AB1}"/>
              </a:ext>
            </a:extLst>
          </p:cNvPr>
          <p:cNvSpPr txBox="1"/>
          <p:nvPr/>
        </p:nvSpPr>
        <p:spPr>
          <a:xfrm>
            <a:off x="1235947" y="1021646"/>
            <a:ext cx="12148457" cy="5632311"/>
          </a:xfrm>
          <a:prstGeom prst="rect">
            <a:avLst/>
          </a:prstGeom>
          <a:noFill/>
        </p:spPr>
        <p:txBody>
          <a:bodyPr wrap="square">
            <a:spAutoFit/>
          </a:bodyPr>
          <a:lstStyle/>
          <a:p>
            <a:r>
              <a:rPr lang="es-ES" dirty="0"/>
              <a:t>Uso de propiedades y eventos en un componente.</a:t>
            </a:r>
          </a:p>
          <a:p>
            <a:endParaRPr lang="es-ES" dirty="0"/>
          </a:p>
          <a:p>
            <a:pPr algn="just"/>
            <a:r>
              <a:rPr lang="es-ES" dirty="0"/>
              <a:t>Un componente puede tener propiedades y eventos que se utilizan para interactuar con él. Las propiedades son valores que se pueden configurar o leer desde el componente, mientras que los eventos son acciones o sucesos que se pueden escuchar o capturar desde el componente.</a:t>
            </a:r>
          </a:p>
          <a:p>
            <a:pPr algn="just"/>
            <a:endParaRPr lang="es-ES" dirty="0"/>
          </a:p>
          <a:p>
            <a:pPr algn="just"/>
            <a:r>
              <a:rPr lang="es-ES" dirty="0"/>
              <a:t>En el componente, podemos definir propiedades utilizando variables en la clase del componente y luego acceder a ellas desde la plantilla. Para los eventos, podemos definir métodos que se ejecutarán cuando ocurra un evento determinado (como un clic en un botón).</a:t>
            </a:r>
          </a:p>
          <a:p>
            <a:endParaRPr lang="es-ES" dirty="0"/>
          </a:p>
          <a:p>
            <a:r>
              <a:rPr lang="es-ES" dirty="0"/>
              <a:t>Ejercicio práctico:</a:t>
            </a:r>
          </a:p>
          <a:p>
            <a:endParaRPr lang="es-ES" dirty="0"/>
          </a:p>
          <a:p>
            <a:pPr marL="285750" indent="-285750" algn="just">
              <a:buFont typeface="Arial" panose="020B0604020202020204" pitchFamily="34" charset="0"/>
              <a:buChar char="•"/>
            </a:pPr>
            <a:r>
              <a:rPr lang="es-ES" dirty="0"/>
              <a:t>Crear un componente "</a:t>
            </a:r>
            <a:r>
              <a:rPr lang="es-ES" dirty="0" err="1"/>
              <a:t>CounterComponent</a:t>
            </a:r>
            <a:r>
              <a:rPr lang="es-ES" dirty="0"/>
              <a:t>" que muestre un contador y tenga botones de incremento y decremento. Utiliza una propiedad en el componente para almacenar el valor actual del contador y muestra este valor en la plantilla.</a:t>
            </a:r>
          </a:p>
          <a:p>
            <a:pPr algn="just"/>
            <a:endParaRPr lang="es-ES" dirty="0"/>
          </a:p>
          <a:p>
            <a:pPr marL="285750" indent="-285750" algn="just">
              <a:buFont typeface="Arial" panose="020B0604020202020204" pitchFamily="34" charset="0"/>
              <a:buChar char="•"/>
            </a:pPr>
            <a:r>
              <a:rPr lang="es-ES" dirty="0"/>
              <a:t>Implementar dos métodos en el componente para incrementar y decrementar el contador cuando se haga clic en los botones. Asegúrate de que el valor del contador no pueda ser menor que cero.</a:t>
            </a:r>
          </a:p>
          <a:p>
            <a:pPr algn="just"/>
            <a:endParaRPr lang="es-ES" dirty="0"/>
          </a:p>
          <a:p>
            <a:pPr marL="285750" indent="-285750" algn="just">
              <a:buFont typeface="Arial" panose="020B0604020202020204" pitchFamily="34" charset="0"/>
              <a:buChar char="•"/>
            </a:pPr>
            <a:r>
              <a:rPr lang="es-ES" dirty="0"/>
              <a:t>Agregar un mensaje que se muestre en el componente cuando el contador llegue a cero, informando al usuario que ha alcanzado el límite.</a:t>
            </a:r>
          </a:p>
        </p:txBody>
      </p:sp>
    </p:spTree>
    <p:extLst>
      <p:ext uri="{BB962C8B-B14F-4D97-AF65-F5344CB8AC3E}">
        <p14:creationId xmlns:p14="http://schemas.microsoft.com/office/powerpoint/2010/main" val="54148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043B98A-CD99-475C-9449-B8DD6D2B8DE7}"/>
              </a:ext>
            </a:extLst>
          </p:cNvPr>
          <p:cNvSpPr txBox="1"/>
          <p:nvPr/>
        </p:nvSpPr>
        <p:spPr>
          <a:xfrm>
            <a:off x="622997" y="444874"/>
            <a:ext cx="13082953" cy="6740307"/>
          </a:xfrm>
          <a:prstGeom prst="rect">
            <a:avLst/>
          </a:prstGeom>
          <a:noFill/>
        </p:spPr>
        <p:txBody>
          <a:bodyPr wrap="square">
            <a:spAutoFit/>
          </a:bodyPr>
          <a:lstStyle/>
          <a:p>
            <a:r>
              <a:rPr lang="es-ES" dirty="0"/>
              <a:t>Ciclo de vida de un componente.</a:t>
            </a:r>
          </a:p>
          <a:p>
            <a:endParaRPr lang="es-ES" dirty="0"/>
          </a:p>
          <a:p>
            <a:r>
              <a:rPr lang="es-ES" dirty="0"/>
              <a:t>Los componentes de Angular pasan por diferentes etapas durante su ciclo de vida. Cada etapa representa un momento específico en el proceso de creación, actualización y destrucción del componente. Estas etapas permiten controlar y ejecutar acciones en momentos clave.</a:t>
            </a:r>
          </a:p>
          <a:p>
            <a:endParaRPr lang="es-ES" dirty="0"/>
          </a:p>
          <a:p>
            <a:r>
              <a:rPr lang="es-ES" dirty="0"/>
              <a:t>Las principales etapas del ciclo de vida de un componente son:</a:t>
            </a:r>
          </a:p>
          <a:p>
            <a:endParaRPr lang="es-ES" dirty="0"/>
          </a:p>
          <a:p>
            <a:r>
              <a:rPr lang="es-ES" b="1" dirty="0" err="1">
                <a:solidFill>
                  <a:srgbClr val="FF0000"/>
                </a:solidFill>
              </a:rPr>
              <a:t>ngOnChanges</a:t>
            </a:r>
            <a:r>
              <a:rPr lang="es-ES" b="1" dirty="0">
                <a:solidFill>
                  <a:srgbClr val="FF0000"/>
                </a:solidFill>
              </a:rPr>
              <a:t>: </a:t>
            </a:r>
            <a:r>
              <a:rPr lang="es-ES" dirty="0"/>
              <a:t>Se llama cuando el componente recibe nuevos valores de entrada (@Input).</a:t>
            </a:r>
          </a:p>
          <a:p>
            <a:r>
              <a:rPr lang="es-ES" b="1" dirty="0" err="1">
                <a:solidFill>
                  <a:srgbClr val="FF0000"/>
                </a:solidFill>
              </a:rPr>
              <a:t>ngOnInit</a:t>
            </a:r>
            <a:r>
              <a:rPr lang="es-ES" b="1" dirty="0">
                <a:solidFill>
                  <a:srgbClr val="FF0000"/>
                </a:solidFill>
              </a:rPr>
              <a:t>: </a:t>
            </a:r>
            <a:r>
              <a:rPr lang="es-ES" dirty="0"/>
              <a:t>Se llama una vez que el componente ha sido inicializado y sus propiedades han sido establecidas.</a:t>
            </a:r>
          </a:p>
          <a:p>
            <a:r>
              <a:rPr lang="es-ES" b="1" dirty="0" err="1">
                <a:solidFill>
                  <a:srgbClr val="FF0000"/>
                </a:solidFill>
              </a:rPr>
              <a:t>ngDoCheck</a:t>
            </a:r>
            <a:r>
              <a:rPr lang="es-ES" b="1" dirty="0">
                <a:solidFill>
                  <a:srgbClr val="FF0000"/>
                </a:solidFill>
              </a:rPr>
              <a:t>: </a:t>
            </a:r>
            <a:r>
              <a:rPr lang="es-ES" dirty="0"/>
              <a:t>Se llama durante cada detección de cambios y permite realizar acciones de detección personalizadas.</a:t>
            </a:r>
          </a:p>
          <a:p>
            <a:r>
              <a:rPr lang="es-ES" b="1" dirty="0" err="1">
                <a:solidFill>
                  <a:srgbClr val="FF0000"/>
                </a:solidFill>
              </a:rPr>
              <a:t>ngAfterContentInit</a:t>
            </a:r>
            <a:r>
              <a:rPr lang="es-ES" b="1" dirty="0">
                <a:solidFill>
                  <a:srgbClr val="FF0000"/>
                </a:solidFill>
              </a:rPr>
              <a:t>: </a:t>
            </a:r>
            <a:r>
              <a:rPr lang="es-ES" dirty="0"/>
              <a:t>Se llama después de que el contenido proyectado ha sido inicializado.</a:t>
            </a:r>
          </a:p>
          <a:p>
            <a:r>
              <a:rPr lang="es-ES" b="1" dirty="0" err="1">
                <a:solidFill>
                  <a:srgbClr val="FF0000"/>
                </a:solidFill>
              </a:rPr>
              <a:t>ngAfterContentChecked</a:t>
            </a:r>
            <a:r>
              <a:rPr lang="es-ES" b="1" dirty="0">
                <a:solidFill>
                  <a:srgbClr val="FF0000"/>
                </a:solidFill>
              </a:rPr>
              <a:t>: </a:t>
            </a:r>
            <a:r>
              <a:rPr lang="es-ES" dirty="0"/>
              <a:t>Se llama después de cada detección de cambios en el contenido proyectado.</a:t>
            </a:r>
          </a:p>
          <a:p>
            <a:r>
              <a:rPr lang="es-ES" b="1" dirty="0" err="1">
                <a:solidFill>
                  <a:srgbClr val="FF0000"/>
                </a:solidFill>
              </a:rPr>
              <a:t>ngAfterViewInit</a:t>
            </a:r>
            <a:r>
              <a:rPr lang="es-ES" b="1" dirty="0">
                <a:solidFill>
                  <a:srgbClr val="FF0000"/>
                </a:solidFill>
              </a:rPr>
              <a:t>: </a:t>
            </a:r>
            <a:r>
              <a:rPr lang="es-ES" dirty="0"/>
              <a:t>Se llama después de que la vista del componente y sus vistas secundarias hayan sido inicializadas.</a:t>
            </a:r>
          </a:p>
          <a:p>
            <a:r>
              <a:rPr lang="es-ES" b="1" dirty="0" err="1">
                <a:solidFill>
                  <a:srgbClr val="FF0000"/>
                </a:solidFill>
              </a:rPr>
              <a:t>ngAfterViewChecked</a:t>
            </a:r>
            <a:r>
              <a:rPr lang="es-ES" b="1" dirty="0">
                <a:solidFill>
                  <a:srgbClr val="FF0000"/>
                </a:solidFill>
              </a:rPr>
              <a:t>: </a:t>
            </a:r>
            <a:r>
              <a:rPr lang="es-ES" dirty="0"/>
              <a:t>Se llama después de cada detección de cambios en la vista del componente y sus vistas secundarias.</a:t>
            </a:r>
          </a:p>
          <a:p>
            <a:r>
              <a:rPr lang="es-ES" b="1" dirty="0" err="1">
                <a:solidFill>
                  <a:srgbClr val="FF0000"/>
                </a:solidFill>
              </a:rPr>
              <a:t>ngOnDestroy</a:t>
            </a:r>
            <a:r>
              <a:rPr lang="es-ES" b="1" dirty="0">
                <a:solidFill>
                  <a:srgbClr val="FF0000"/>
                </a:solidFill>
              </a:rPr>
              <a:t>: </a:t>
            </a:r>
            <a:r>
              <a:rPr lang="es-ES" dirty="0"/>
              <a:t>Se llama justo antes de que el componente sea destruido y eliminado del DOM.</a:t>
            </a:r>
          </a:p>
          <a:p>
            <a:endParaRPr lang="es-ES" dirty="0"/>
          </a:p>
          <a:p>
            <a:r>
              <a:rPr lang="es-ES" dirty="0"/>
              <a:t>Ejercicio práctico:</a:t>
            </a:r>
          </a:p>
          <a:p>
            <a:endParaRPr lang="es-ES" dirty="0"/>
          </a:p>
          <a:p>
            <a:pPr marL="285750" indent="-285750">
              <a:buFont typeface="Arial" panose="020B0604020202020204" pitchFamily="34" charset="0"/>
              <a:buChar char="•"/>
            </a:pPr>
            <a:r>
              <a:rPr lang="es-ES" dirty="0"/>
              <a:t>Crea un componente "</a:t>
            </a:r>
            <a:r>
              <a:rPr lang="es-ES" dirty="0" err="1"/>
              <a:t>LifecycleComponent</a:t>
            </a:r>
            <a:r>
              <a:rPr lang="es-ES" dirty="0"/>
              <a:t>" y agrega un mensaje en la plantilla que muestre la etapa del ciclo de vida en la que se encuentra el componente en ese momento.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Implementa todos los métodos del ciclo de vida mencionados anteriormente en el componente "</a:t>
            </a:r>
            <a:r>
              <a:rPr lang="es-ES" dirty="0" err="1"/>
              <a:t>LifecycleComponent</a:t>
            </a:r>
            <a:r>
              <a:rPr lang="es-ES" dirty="0"/>
              <a:t>". Dentro de cada método, imprime un mensaje en la consola para indicar en qué etapa del ciclo de vida se encuentra el componente. Observa cómo se llaman estos métodos en diferentes momentos durante la ejecución del componente.</a:t>
            </a:r>
          </a:p>
        </p:txBody>
      </p:sp>
    </p:spTree>
    <p:extLst>
      <p:ext uri="{BB962C8B-B14F-4D97-AF65-F5344CB8AC3E}">
        <p14:creationId xmlns:p14="http://schemas.microsoft.com/office/powerpoint/2010/main" val="345126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722233" y="708531"/>
            <a:ext cx="11841480" cy="621309"/>
          </a:xfrm>
          <a:prstGeom prst="rect">
            <a:avLst/>
          </a:prstGeom>
          <a:noFill/>
          <a:ln/>
        </p:spPr>
        <p:txBody>
          <a:bodyPr wrap="none" rtlCol="0" anchor="t"/>
          <a:lstStyle/>
          <a:p>
            <a:pPr marL="0" indent="0">
              <a:lnSpc>
                <a:spcPts val="4929"/>
              </a:lnSpc>
              <a:buNone/>
            </a:pPr>
            <a:r>
              <a:rPr lang="en-US" sz="3791" dirty="0">
                <a:solidFill>
                  <a:srgbClr val="5C4E3D"/>
                </a:solidFill>
                <a:latin typeface="Libre Baskerville" pitchFamily="34" charset="0"/>
                <a:ea typeface="Libre Baskerville" pitchFamily="34" charset="-122"/>
                <a:cs typeface="Libre Baskerville" pitchFamily="34" charset="-120"/>
              </a:rPr>
              <a:t>Módulo 2: Directivas estructurales y de atributos</a:t>
            </a:r>
            <a:endParaRPr lang="en-US" sz="3791" dirty="0"/>
          </a:p>
        </p:txBody>
      </p:sp>
      <p:pic>
        <p:nvPicPr>
          <p:cNvPr id="5" name="Image 1" descr="preencoded.png"/>
          <p:cNvPicPr>
            <a:picLocks noChangeAspect="1"/>
          </p:cNvPicPr>
          <p:nvPr/>
        </p:nvPicPr>
        <p:blipFill>
          <a:blip r:embed="rId4"/>
          <a:stretch>
            <a:fillRect/>
          </a:stretch>
        </p:blipFill>
        <p:spPr>
          <a:xfrm>
            <a:off x="722233" y="1750350"/>
            <a:ext cx="6448544" cy="3956193"/>
          </a:xfrm>
          <a:prstGeom prst="rect">
            <a:avLst/>
          </a:prstGeom>
        </p:spPr>
      </p:pic>
      <p:sp>
        <p:nvSpPr>
          <p:cNvPr id="6" name="Text 2"/>
          <p:cNvSpPr/>
          <p:nvPr/>
        </p:nvSpPr>
        <p:spPr>
          <a:xfrm>
            <a:off x="722233" y="5945517"/>
            <a:ext cx="2903220" cy="310596"/>
          </a:xfrm>
          <a:prstGeom prst="rect">
            <a:avLst/>
          </a:prstGeom>
          <a:noFill/>
          <a:ln/>
        </p:spPr>
        <p:txBody>
          <a:bodyPr wrap="none" rtlCol="0" anchor="t"/>
          <a:lstStyle/>
          <a:p>
            <a:pPr marL="0" indent="0" algn="l">
              <a:lnSpc>
                <a:spcPts val="2464"/>
              </a:lnSpc>
              <a:buNone/>
            </a:pPr>
            <a:r>
              <a:rPr lang="en-US" sz="1896" dirty="0">
                <a:solidFill>
                  <a:srgbClr val="5C4E3D"/>
                </a:solidFill>
                <a:latin typeface="Libre Baskerville" pitchFamily="34" charset="0"/>
                <a:ea typeface="Libre Baskerville" pitchFamily="34" charset="-122"/>
                <a:cs typeface="Libre Baskerville" pitchFamily="34" charset="-120"/>
              </a:rPr>
              <a:t>Directivas estructurales</a:t>
            </a:r>
            <a:endParaRPr lang="en-US" sz="1896" dirty="0"/>
          </a:p>
        </p:txBody>
      </p:sp>
      <p:sp>
        <p:nvSpPr>
          <p:cNvPr id="7" name="Text 3"/>
          <p:cNvSpPr/>
          <p:nvPr/>
        </p:nvSpPr>
        <p:spPr>
          <a:xfrm>
            <a:off x="722233" y="6428075"/>
            <a:ext cx="6448544" cy="1032482"/>
          </a:xfrm>
          <a:prstGeom prst="rect">
            <a:avLst/>
          </a:prstGeom>
          <a:noFill/>
          <a:ln/>
        </p:spPr>
        <p:txBody>
          <a:bodyPr wrap="square" rtlCol="0" anchor="t"/>
          <a:lstStyle/>
          <a:p>
            <a:pPr marL="0" indent="0" algn="l">
              <a:lnSpc>
                <a:spcPts val="2730"/>
              </a:lnSpc>
              <a:buNone/>
            </a:pPr>
            <a:r>
              <a:rPr lang="en-US" sz="1517" dirty="0">
                <a:solidFill>
                  <a:srgbClr val="454240"/>
                </a:solidFill>
                <a:latin typeface="DM Sans" pitchFamily="34" charset="0"/>
                <a:ea typeface="DM Sans" pitchFamily="34" charset="-122"/>
                <a:cs typeface="DM Sans" pitchFamily="34" charset="-120"/>
              </a:rPr>
              <a:t>En este módulo, descubrirás cómo utilizar directivas estructurales como ngIf y ngFor para manipular el DOM de forma dinámica. También aprenderás cómo crear tus propias directivas personalizadas.</a:t>
            </a:r>
            <a:endParaRPr lang="en-US" sz="1517" dirty="0"/>
          </a:p>
        </p:txBody>
      </p:sp>
      <p:pic>
        <p:nvPicPr>
          <p:cNvPr id="8" name="Image 2" descr="preencoded.png"/>
          <p:cNvPicPr>
            <a:picLocks noChangeAspect="1"/>
          </p:cNvPicPr>
          <p:nvPr/>
        </p:nvPicPr>
        <p:blipFill>
          <a:blip r:embed="rId5"/>
          <a:stretch>
            <a:fillRect/>
          </a:stretch>
        </p:blipFill>
        <p:spPr>
          <a:xfrm>
            <a:off x="7459623" y="1750350"/>
            <a:ext cx="6448544" cy="3956193"/>
          </a:xfrm>
          <a:prstGeom prst="rect">
            <a:avLst/>
          </a:prstGeom>
        </p:spPr>
      </p:pic>
      <p:sp>
        <p:nvSpPr>
          <p:cNvPr id="9" name="Text 4"/>
          <p:cNvSpPr/>
          <p:nvPr/>
        </p:nvSpPr>
        <p:spPr>
          <a:xfrm>
            <a:off x="7459623" y="5945517"/>
            <a:ext cx="2811780" cy="310596"/>
          </a:xfrm>
          <a:prstGeom prst="rect">
            <a:avLst/>
          </a:prstGeom>
          <a:noFill/>
          <a:ln/>
        </p:spPr>
        <p:txBody>
          <a:bodyPr wrap="none" rtlCol="0" anchor="t"/>
          <a:lstStyle/>
          <a:p>
            <a:pPr marL="0" indent="0" algn="l">
              <a:lnSpc>
                <a:spcPts val="2464"/>
              </a:lnSpc>
              <a:buNone/>
            </a:pPr>
            <a:r>
              <a:rPr lang="en-US" sz="1896" dirty="0">
                <a:solidFill>
                  <a:srgbClr val="5C4E3D"/>
                </a:solidFill>
                <a:latin typeface="Libre Baskerville" pitchFamily="34" charset="0"/>
                <a:ea typeface="Libre Baskerville" pitchFamily="34" charset="-122"/>
                <a:cs typeface="Libre Baskerville" pitchFamily="34" charset="-120"/>
              </a:rPr>
              <a:t>Directivas de atributos</a:t>
            </a:r>
            <a:endParaRPr lang="en-US" sz="1896" dirty="0"/>
          </a:p>
        </p:txBody>
      </p:sp>
      <p:sp>
        <p:nvSpPr>
          <p:cNvPr id="10" name="Text 5"/>
          <p:cNvSpPr/>
          <p:nvPr/>
        </p:nvSpPr>
        <p:spPr>
          <a:xfrm>
            <a:off x="7459623" y="6428075"/>
            <a:ext cx="6448544" cy="1032482"/>
          </a:xfrm>
          <a:prstGeom prst="rect">
            <a:avLst/>
          </a:prstGeom>
          <a:noFill/>
          <a:ln/>
        </p:spPr>
        <p:txBody>
          <a:bodyPr wrap="square" rtlCol="0" anchor="t"/>
          <a:lstStyle/>
          <a:p>
            <a:pPr marL="0" indent="0" algn="l">
              <a:lnSpc>
                <a:spcPts val="2730"/>
              </a:lnSpc>
              <a:buNone/>
            </a:pPr>
            <a:r>
              <a:rPr lang="en-US" sz="1517" dirty="0">
                <a:solidFill>
                  <a:srgbClr val="454240"/>
                </a:solidFill>
                <a:latin typeface="DM Sans" pitchFamily="34" charset="0"/>
                <a:ea typeface="DM Sans" pitchFamily="34" charset="-122"/>
                <a:cs typeface="DM Sans" pitchFamily="34" charset="-120"/>
              </a:rPr>
              <a:t>Además, exploraremos las directivas de atributos y cómo aplicar estilos condicionales en nuestros componentes. Aprenderás a aprovechar al máximo estas poderosas herramientas de Angular.</a:t>
            </a:r>
            <a:endParaRPr lang="en-US" sz="151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801C4D8-2B05-49B4-82B4-32D6B29A03CD}"/>
              </a:ext>
            </a:extLst>
          </p:cNvPr>
          <p:cNvSpPr txBox="1"/>
          <p:nvPr/>
        </p:nvSpPr>
        <p:spPr>
          <a:xfrm>
            <a:off x="1004835" y="605309"/>
            <a:ext cx="12580536" cy="4247317"/>
          </a:xfrm>
          <a:prstGeom prst="rect">
            <a:avLst/>
          </a:prstGeom>
          <a:noFill/>
        </p:spPr>
        <p:txBody>
          <a:bodyPr wrap="square">
            <a:spAutoFit/>
          </a:bodyPr>
          <a:lstStyle/>
          <a:p>
            <a:pPr algn="just"/>
            <a:r>
              <a:rPr lang="es-ES" dirty="0"/>
              <a:t>Uso de directivas estructurales (*</a:t>
            </a:r>
            <a:r>
              <a:rPr lang="es-ES" dirty="0" err="1"/>
              <a:t>ngIf</a:t>
            </a:r>
            <a:r>
              <a:rPr lang="es-ES" dirty="0"/>
              <a:t>, *</a:t>
            </a:r>
            <a:r>
              <a:rPr lang="es-ES" dirty="0" err="1"/>
              <a:t>ngFor</a:t>
            </a:r>
            <a:r>
              <a:rPr lang="es-ES" dirty="0"/>
              <a:t>, etc.) para manipular el DOM:</a:t>
            </a:r>
          </a:p>
          <a:p>
            <a:pPr algn="just"/>
            <a:endParaRPr lang="es-ES" dirty="0"/>
          </a:p>
          <a:p>
            <a:pPr algn="just"/>
            <a:r>
              <a:rPr lang="es-ES" dirty="0"/>
              <a:t>Las directivas estructurales en Angular son atributos especiales que te permiten manipular el DOM de manera declarativa en función de ciertas condiciones. Dos de las directivas estructurales más comunes son *</a:t>
            </a:r>
            <a:r>
              <a:rPr lang="es-ES" dirty="0" err="1"/>
              <a:t>ngIf</a:t>
            </a:r>
            <a:r>
              <a:rPr lang="es-ES" dirty="0"/>
              <a:t> y *</a:t>
            </a:r>
            <a:r>
              <a:rPr lang="es-ES" dirty="0" err="1"/>
              <a:t>ngFor</a:t>
            </a:r>
            <a:r>
              <a:rPr lang="es-ES" dirty="0"/>
              <a:t>.</a:t>
            </a:r>
          </a:p>
          <a:p>
            <a:pPr algn="just"/>
            <a:endParaRPr lang="es-ES" dirty="0"/>
          </a:p>
          <a:p>
            <a:pPr algn="just"/>
            <a:r>
              <a:rPr lang="es-ES" dirty="0"/>
              <a:t>*</a:t>
            </a:r>
            <a:r>
              <a:rPr lang="es-ES" dirty="0" err="1"/>
              <a:t>ngIf</a:t>
            </a:r>
            <a:r>
              <a:rPr lang="es-ES" dirty="0"/>
              <a:t>: Permite agregar o eliminar elementos del DOM basándose en una expresión booleana. Si la expresión es verdadera, el elemento se renderizará; de lo contrario, se eliminará del DOM.</a:t>
            </a:r>
          </a:p>
          <a:p>
            <a:pPr algn="just"/>
            <a:endParaRPr lang="es-ES" dirty="0"/>
          </a:p>
          <a:p>
            <a:pPr algn="just"/>
            <a:r>
              <a:rPr lang="es-ES" dirty="0"/>
              <a:t>*</a:t>
            </a:r>
            <a:r>
              <a:rPr lang="es-ES" dirty="0" err="1"/>
              <a:t>ngFor</a:t>
            </a:r>
            <a:r>
              <a:rPr lang="es-ES" dirty="0"/>
              <a:t>: Se utiliza para iterar sobre una lista de elementos y crear elementos en el DOM para cada elemento de la lista. Es útil cuando necesitas mostrar una lista de elementos de forma dinámica.</a:t>
            </a:r>
          </a:p>
          <a:p>
            <a:pPr algn="just"/>
            <a:endParaRPr lang="es-ES" dirty="0"/>
          </a:p>
          <a:p>
            <a:pPr algn="just"/>
            <a:r>
              <a:rPr lang="es-ES" dirty="0"/>
              <a:t>Ejercicio práctico:</a:t>
            </a:r>
          </a:p>
          <a:p>
            <a:pPr algn="just"/>
            <a:endParaRPr lang="es-ES" dirty="0"/>
          </a:p>
          <a:p>
            <a:pPr algn="just"/>
            <a:r>
              <a:rPr lang="es-ES" dirty="0"/>
              <a:t>Crea un componente que muestre una lista de usuarios y un botón para cargar más usuarios. Inicialmente, muestra solo dos usuarios en la lista. Al hacer clic en el botón "Cargar más", se deben agregar dos usuarios adicionales a la lista.</a:t>
            </a:r>
          </a:p>
        </p:txBody>
      </p:sp>
    </p:spTree>
    <p:extLst>
      <p:ext uri="{BB962C8B-B14F-4D97-AF65-F5344CB8AC3E}">
        <p14:creationId xmlns:p14="http://schemas.microsoft.com/office/powerpoint/2010/main" val="334242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5B49B69-7F7B-4ACC-B192-DC5284DA12A3}"/>
              </a:ext>
            </a:extLst>
          </p:cNvPr>
          <p:cNvSpPr txBox="1"/>
          <p:nvPr/>
        </p:nvSpPr>
        <p:spPr>
          <a:xfrm>
            <a:off x="1065125" y="704953"/>
            <a:ext cx="12289134" cy="3693319"/>
          </a:xfrm>
          <a:prstGeom prst="rect">
            <a:avLst/>
          </a:prstGeom>
          <a:noFill/>
        </p:spPr>
        <p:txBody>
          <a:bodyPr wrap="square">
            <a:spAutoFit/>
          </a:bodyPr>
          <a:lstStyle/>
          <a:p>
            <a:pPr algn="just"/>
            <a:r>
              <a:rPr lang="es-ES" dirty="0"/>
              <a:t>Creación y uso de directivas personalizadas:</a:t>
            </a:r>
          </a:p>
          <a:p>
            <a:pPr algn="just"/>
            <a:endParaRPr lang="es-ES" dirty="0"/>
          </a:p>
          <a:p>
            <a:pPr algn="just"/>
            <a:r>
              <a:rPr lang="es-ES" dirty="0"/>
              <a:t>Además de las directivas integradas en Angular, puedes crear tus propias directivas personalizadas para reutilizar funcionalidades específicas en tus componentes. Las directivas personalizadas se definen como clases </a:t>
            </a:r>
            <a:r>
              <a:rPr lang="es-ES" dirty="0" err="1"/>
              <a:t>TypeScript</a:t>
            </a:r>
            <a:r>
              <a:rPr lang="es-ES" dirty="0"/>
              <a:t> anotadas con @Directive y se aplican como atributos en elementos del DOM.</a:t>
            </a:r>
          </a:p>
          <a:p>
            <a:pPr algn="just"/>
            <a:endParaRPr lang="es-ES" dirty="0"/>
          </a:p>
          <a:p>
            <a:pPr algn="just"/>
            <a:r>
              <a:rPr lang="es-ES" dirty="0"/>
              <a:t>Para crear una directiva personalizada, necesitas definir una clase y configurar el selector para indicar cómo se aplicará la directiva en el HTML.</a:t>
            </a:r>
          </a:p>
          <a:p>
            <a:pPr algn="just"/>
            <a:endParaRPr lang="es-ES" dirty="0"/>
          </a:p>
          <a:p>
            <a:pPr algn="just"/>
            <a:r>
              <a:rPr lang="es-ES" dirty="0"/>
              <a:t>Ejercicio práctico:</a:t>
            </a:r>
          </a:p>
          <a:p>
            <a:pPr algn="just"/>
            <a:endParaRPr lang="es-ES" dirty="0"/>
          </a:p>
          <a:p>
            <a:pPr algn="just"/>
            <a:r>
              <a:rPr lang="es-ES" dirty="0"/>
              <a:t>Crea una directiva personalizada llamada "</a:t>
            </a:r>
            <a:r>
              <a:rPr lang="es-ES" dirty="0" err="1"/>
              <a:t>appHighlight</a:t>
            </a:r>
            <a:r>
              <a:rPr lang="es-ES" dirty="0"/>
              <a:t>" que cambie el fondo de un elemento cuando el cursor del mouse esté sobre él y lo restaure a su estado anterior cuando el mouse salga del elemento.</a:t>
            </a:r>
          </a:p>
        </p:txBody>
      </p:sp>
    </p:spTree>
    <p:extLst>
      <p:ext uri="{BB962C8B-B14F-4D97-AF65-F5344CB8AC3E}">
        <p14:creationId xmlns:p14="http://schemas.microsoft.com/office/powerpoint/2010/main" val="4135311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2769</TotalTime>
  <Words>1973</Words>
  <Application>Microsoft Office PowerPoint</Application>
  <PresentationFormat>Personalizado</PresentationFormat>
  <Paragraphs>135</Paragraphs>
  <Slides>17</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DM Sans</vt:lpstr>
      <vt:lpstr>Libre Baskerville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Pablo Guevara</cp:lastModifiedBy>
  <cp:revision>4</cp:revision>
  <dcterms:created xsi:type="dcterms:W3CDTF">2023-07-20T14:29:43Z</dcterms:created>
  <dcterms:modified xsi:type="dcterms:W3CDTF">2023-07-22T12:39:47Z</dcterms:modified>
</cp:coreProperties>
</file>