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67" r:id="rId3"/>
    <p:sldId id="257" r:id="rId4"/>
    <p:sldId id="268" r:id="rId5"/>
    <p:sldId id="270" r:id="rId6"/>
    <p:sldId id="272" r:id="rId7"/>
    <p:sldId id="269" r:id="rId8"/>
    <p:sldId id="271" r:id="rId9"/>
    <p:sldId id="280" r:id="rId10"/>
    <p:sldId id="273" r:id="rId11"/>
    <p:sldId id="274" r:id="rId12"/>
    <p:sldId id="275" r:id="rId13"/>
    <p:sldId id="276" r:id="rId14"/>
    <p:sldId id="278" r:id="rId15"/>
    <p:sldId id="279" r:id="rId16"/>
    <p:sldId id="281" r:id="rId17"/>
    <p:sldId id="277" r:id="rId18"/>
    <p:sldId id="283" r:id="rId19"/>
    <p:sldId id="282" r:id="rId20"/>
    <p:sldId id="284" r:id="rId21"/>
    <p:sldId id="285" r:id="rId22"/>
    <p:sldId id="286" r:id="rId23"/>
    <p:sldId id="287" r:id="rId24"/>
    <p:sldId id="288" r:id="rId25"/>
    <p:sldId id="258" r:id="rId26"/>
    <p:sldId id="289" r:id="rId27"/>
    <p:sldId id="290" r:id="rId28"/>
    <p:sldId id="259" r:id="rId29"/>
    <p:sldId id="291" r:id="rId30"/>
    <p:sldId id="292" r:id="rId31"/>
    <p:sldId id="260" r:id="rId32"/>
    <p:sldId id="293" r:id="rId33"/>
    <p:sldId id="294" r:id="rId34"/>
    <p:sldId id="295" r:id="rId35"/>
    <p:sldId id="261" r:id="rId36"/>
    <p:sldId id="296" r:id="rId37"/>
    <p:sldId id="297" r:id="rId38"/>
    <p:sldId id="262" r:id="rId39"/>
    <p:sldId id="298" r:id="rId40"/>
    <p:sldId id="299" r:id="rId41"/>
    <p:sldId id="300" r:id="rId42"/>
    <p:sldId id="301" r:id="rId43"/>
    <p:sldId id="302" r:id="rId44"/>
    <p:sldId id="303" r:id="rId45"/>
    <p:sldId id="304" r:id="rId46"/>
    <p:sldId id="305" r:id="rId4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92" autoAdjust="0"/>
  </p:normalViewPr>
  <p:slideViewPr>
    <p:cSldViewPr snapToGrid="0" snapToObjects="1">
      <p:cViewPr varScale="1">
        <p:scale>
          <a:sx n="89" d="100"/>
          <a:sy n="89"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78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Marcador de notas 2"/>
          <p:cNvSpPr>
            <a:spLocks noGrp="1"/>
          </p:cNvSpPr>
          <p:nvPr>
            <p:ph type="body" idx="1"/>
          </p:nvPr>
        </p:nvSpPr>
        <p:spPr>
          <a:xfrm>
            <a:off x="822325" y="7040563"/>
            <a:ext cx="6584950" cy="5761037"/>
          </a:xfrm>
          <a:prstGeom prst="rect">
            <a:avLst/>
          </a:prstGeom>
        </p:spPr>
        <p:txBody>
          <a:bodyPr/>
          <a:lstStyle/>
          <a:p>
            <a:pPr algn="l">
              <a:buFont typeface="+mj-lt"/>
              <a:buAutoNum type="arabicPeriod"/>
            </a:pPr>
            <a:r>
              <a:rPr lang="es-ES" b="0" i="0" dirty="0" err="1">
                <a:solidFill>
                  <a:srgbClr val="374151"/>
                </a:solidFill>
                <a:effectLst/>
                <a:latin typeface="Söhne"/>
              </a:rPr>
              <a:t>metodoGetPorUrl</a:t>
            </a:r>
            <a:r>
              <a:rPr lang="es-ES" b="0" i="0" dirty="0">
                <a:solidFill>
                  <a:srgbClr val="374151"/>
                </a:solidFill>
                <a:effectLst/>
                <a:latin typeface="Söhne"/>
              </a:rPr>
              <a:t>: Este método responde a las solicitudes GET en la ruta "/ruta/{id}". El parámetro {id} se extrae de la URL utilizando @PathVariable. Devuelve una respuesta que incluye el ID proporcionado.</a:t>
            </a:r>
          </a:p>
          <a:p>
            <a:pPr algn="l">
              <a:buFont typeface="+mj-lt"/>
              <a:buAutoNum type="arabicPeriod"/>
            </a:pPr>
            <a:r>
              <a:rPr lang="es-ES" b="0" i="0" dirty="0" err="1">
                <a:solidFill>
                  <a:srgbClr val="374151"/>
                </a:solidFill>
                <a:effectLst/>
                <a:latin typeface="Söhne"/>
              </a:rPr>
              <a:t>metodoPostPorBody</a:t>
            </a:r>
            <a:r>
              <a:rPr lang="es-ES" b="0" i="0" dirty="0">
                <a:solidFill>
                  <a:srgbClr val="374151"/>
                </a:solidFill>
                <a:effectLst/>
                <a:latin typeface="Söhne"/>
              </a:rPr>
              <a:t>: Este método responde a las solicitudes POST en la ruta "/ruta". El cuerpo de la solicitud se extrae utilizando @RequestBody. Devuelve una respuesta que incluye los datos proporcionados en el cuerpo de la solicitud.</a:t>
            </a:r>
          </a:p>
          <a:p>
            <a:pPr algn="l">
              <a:buFont typeface="+mj-lt"/>
              <a:buAutoNum type="arabicPeriod"/>
            </a:pPr>
            <a:r>
              <a:rPr lang="es-ES" b="0" i="0" dirty="0" err="1">
                <a:solidFill>
                  <a:srgbClr val="374151"/>
                </a:solidFill>
                <a:effectLst/>
                <a:latin typeface="Söhne"/>
              </a:rPr>
              <a:t>metodoPutPorBodyYEncabezado</a:t>
            </a:r>
            <a:r>
              <a:rPr lang="es-ES" b="0" i="0" dirty="0">
                <a:solidFill>
                  <a:srgbClr val="374151"/>
                </a:solidFill>
                <a:effectLst/>
                <a:latin typeface="Söhne"/>
              </a:rPr>
              <a:t>: Este método responde a las solicitudes PUT en la ruta "/ruta". El cuerpo de la solicitud se extrae utilizando @RequestBody, y el encabezado personalizado "Mi-Encabezado" se extrae utilizando @RequestHeader. Devuelve una respuesta que incluye los datos proporcionados en el cuerpo de la solicitud y el valor del encabezado.</a:t>
            </a:r>
          </a:p>
          <a:p>
            <a:pPr algn="l">
              <a:buFont typeface="+mj-lt"/>
              <a:buAutoNum type="arabicPeriod"/>
            </a:pPr>
            <a:r>
              <a:rPr lang="es-ES" b="0" i="0" dirty="0" err="1">
                <a:solidFill>
                  <a:srgbClr val="374151"/>
                </a:solidFill>
                <a:effectLst/>
                <a:latin typeface="Söhne"/>
              </a:rPr>
              <a:t>metodoDeletePorUrlYEncabezado</a:t>
            </a:r>
            <a:r>
              <a:rPr lang="es-ES" b="0" i="0" dirty="0">
                <a:solidFill>
                  <a:srgbClr val="374151"/>
                </a:solidFill>
                <a:effectLst/>
                <a:latin typeface="Söhne"/>
              </a:rPr>
              <a:t>: Este método responde a las solicitudes DELETE en la ruta "/ruta/{id}". El parámetro {id} se extrae de la URL utilizando @PathVariable, y el encabezado personalizado "Mi-Encabezado" se extrae utilizando @RequestHeader. Devuelve una respuesta que incluye el ID proporcionado y el valor del encabezado.</a:t>
            </a:r>
          </a:p>
          <a:p>
            <a:endParaRPr lang="es-ES" dirty="0"/>
          </a:p>
        </p:txBody>
      </p:sp>
    </p:spTree>
    <p:extLst>
      <p:ext uri="{BB962C8B-B14F-4D97-AF65-F5344CB8AC3E}">
        <p14:creationId xmlns:p14="http://schemas.microsoft.com/office/powerpoint/2010/main" val="77941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Marcador de notas 2"/>
          <p:cNvSpPr>
            <a:spLocks noGrp="1"/>
          </p:cNvSpPr>
          <p:nvPr>
            <p:ph type="body" idx="1"/>
          </p:nvPr>
        </p:nvSpPr>
        <p:spPr>
          <a:xfrm>
            <a:off x="822325" y="7040563"/>
            <a:ext cx="6584950" cy="5761037"/>
          </a:xfrm>
          <a:prstGeom prst="rect">
            <a:avLst/>
          </a:prstGeom>
        </p:spPr>
        <p:txBody>
          <a:bodyPr/>
          <a:lstStyle/>
          <a:p>
            <a:r>
              <a:rPr lang="es-ES" dirty="0"/>
              <a:t>En el ejemplo anterior, se utiliza un bloque try-catch para capturar las excepciones que puedan ocurrir durante la obtención de los datos del usuario. Si se lanza una excepción </a:t>
            </a:r>
            <a:r>
              <a:rPr lang="es-ES" dirty="0" err="1"/>
              <a:t>UserNotFoundException</a:t>
            </a:r>
            <a:r>
              <a:rPr lang="es-ES" dirty="0"/>
              <a:t>, se captura en el bloque catch correspondiente y se devuelve una respuesta de error con el código de estado 404 y un mensaje indicando que el usuario no existe. Si se lanza cualquier otra excepción, se captura en el bloque catch genérico y se devuelve una respuesta de error con el código de estado 500 y un mensaje genérico de error interno del servidor.</a:t>
            </a:r>
          </a:p>
          <a:p>
            <a:endParaRPr lang="es-ES" dirty="0"/>
          </a:p>
          <a:p>
            <a:r>
              <a:rPr lang="es-ES" dirty="0"/>
              <a:t>Además, se utiliza la anotación @ExceptionHandler para asociar métodos específicos con las excepciones que se desean capturar. Estos métodos manejan las excepciones y devuelven una respuesta de error personalizada con la información adecuada.</a:t>
            </a:r>
          </a:p>
          <a:p>
            <a:endParaRPr lang="es-ES" dirty="0"/>
          </a:p>
          <a:p>
            <a:r>
              <a:rPr lang="es-ES" dirty="0"/>
              <a:t>Con esto, cuando se produzca una excepción durante la ejecución del método </a:t>
            </a:r>
            <a:r>
              <a:rPr lang="es-ES" dirty="0" err="1"/>
              <a:t>getUser</a:t>
            </a:r>
            <a:r>
              <a:rPr lang="es-ES" dirty="0"/>
              <a:t>, Spring utilizará los métodos de manejo de excepciones correspondientes para generar una respuesta de error adecuada en función del tipo de excepción capturada.</a:t>
            </a:r>
          </a:p>
        </p:txBody>
      </p:sp>
    </p:spTree>
    <p:extLst>
      <p:ext uri="{BB962C8B-B14F-4D97-AF65-F5344CB8AC3E}">
        <p14:creationId xmlns:p14="http://schemas.microsoft.com/office/powerpoint/2010/main" val="150882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465637"/>
            <a:ext cx="7477601" cy="3440661"/>
          </a:xfrm>
          <a:prstGeom prst="rect">
            <a:avLst/>
          </a:prstGeom>
          <a:noFill/>
          <a:ln/>
        </p:spPr>
        <p:txBody>
          <a:bodyPr wrap="square" rtlCol="0" anchor="t"/>
          <a:lstStyle/>
          <a:p>
            <a:pPr marL="0" indent="0">
              <a:lnSpc>
                <a:spcPts val="6823"/>
              </a:lnSpc>
              <a:buNone/>
            </a:pPr>
            <a:r>
              <a:rPr lang="en-US" sz="5249" dirty="0" err="1">
                <a:solidFill>
                  <a:srgbClr val="5C4E3D"/>
                </a:solidFill>
                <a:ea typeface="Libre Baskerville" pitchFamily="34" charset="-122"/>
                <a:cs typeface="Libre Baskerville" pitchFamily="34" charset="-120"/>
              </a:rPr>
              <a:t>Introducción</a:t>
            </a:r>
            <a:r>
              <a:rPr lang="en-US" sz="5249" dirty="0">
                <a:solidFill>
                  <a:srgbClr val="5C4E3D"/>
                </a:solidFill>
                <a:ea typeface="Libre Baskerville" pitchFamily="34" charset="-122"/>
                <a:cs typeface="Libre Baskerville" pitchFamily="34" charset="-120"/>
              </a:rPr>
              <a:t> a los controladores en Spring Boot</a:t>
            </a:r>
            <a:endParaRPr lang="en-US" sz="5249" dirty="0"/>
          </a:p>
        </p:txBody>
      </p:sp>
      <p:sp>
        <p:nvSpPr>
          <p:cNvPr id="5" name="Text 2"/>
          <p:cNvSpPr/>
          <p:nvPr/>
        </p:nvSpPr>
        <p:spPr>
          <a:xfrm>
            <a:off x="833199" y="5237104"/>
            <a:ext cx="7477601" cy="793744"/>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En este módulo, se introduce el concepto de controladores en Spring Boot, su función y cómo se integran en una aplicación web.</a:t>
            </a:r>
            <a:endParaRPr lang="en-US" sz="1750" dirty="0"/>
          </a:p>
        </p:txBody>
      </p:sp>
      <p:sp>
        <p:nvSpPr>
          <p:cNvPr id="6" name="Shape 3"/>
          <p:cNvSpPr/>
          <p:nvPr/>
        </p:nvSpPr>
        <p:spPr>
          <a:xfrm>
            <a:off x="833199" y="6306460"/>
            <a:ext cx="355402" cy="352788"/>
          </a:xfrm>
          <a:prstGeom prst="roundRect">
            <a:avLst>
              <a:gd name="adj" fmla="val 25916657"/>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40819" y="6314024"/>
            <a:ext cx="340162" cy="337660"/>
          </a:xfrm>
          <a:prstGeom prst="rect">
            <a:avLst/>
          </a:prstGeom>
        </p:spPr>
      </p:pic>
      <p:sp>
        <p:nvSpPr>
          <p:cNvPr id="8" name="Text 4"/>
          <p:cNvSpPr/>
          <p:nvPr/>
        </p:nvSpPr>
        <p:spPr>
          <a:xfrm>
            <a:off x="1299686" y="6311897"/>
            <a:ext cx="2301240" cy="385999"/>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BB33CA3-38BF-42BE-A4A5-1735FF5B4B13}"/>
              </a:ext>
            </a:extLst>
          </p:cNvPr>
          <p:cNvSpPr txBox="1"/>
          <p:nvPr/>
        </p:nvSpPr>
        <p:spPr>
          <a:xfrm>
            <a:off x="1037230" y="787527"/>
            <a:ext cx="12555940" cy="646331"/>
          </a:xfrm>
          <a:prstGeom prst="rect">
            <a:avLst/>
          </a:prstGeom>
          <a:noFill/>
        </p:spPr>
        <p:txBody>
          <a:bodyPr wrap="square">
            <a:spAutoFit/>
          </a:bodyPr>
          <a:lstStyle/>
          <a:p>
            <a:r>
              <a:rPr lang="es-ES" dirty="0"/>
              <a:t>GET: El método GET se utiliza para solicitar datos de un recurso específico en el servidor. Es el método más comúnmente utilizado y generalmente se utiliza para recuperar información.</a:t>
            </a:r>
          </a:p>
        </p:txBody>
      </p:sp>
      <p:sp>
        <p:nvSpPr>
          <p:cNvPr id="5" name="CuadroTexto 4">
            <a:extLst>
              <a:ext uri="{FF2B5EF4-FFF2-40B4-BE49-F238E27FC236}">
                <a16:creationId xmlns:a16="http://schemas.microsoft.com/office/drawing/2014/main" id="{2D54ADDB-A959-4A97-AF19-4F4BD943A805}"/>
              </a:ext>
            </a:extLst>
          </p:cNvPr>
          <p:cNvSpPr txBox="1"/>
          <p:nvPr/>
        </p:nvSpPr>
        <p:spPr>
          <a:xfrm>
            <a:off x="4374108" y="2545139"/>
            <a:ext cx="6926238" cy="3139321"/>
          </a:xfrm>
          <a:prstGeom prst="rect">
            <a:avLst/>
          </a:prstGeom>
          <a:noFill/>
        </p:spPr>
        <p:txBody>
          <a:bodyPr wrap="square">
            <a:spAutoFit/>
          </a:bodyPr>
          <a:lstStyle/>
          <a:p>
            <a:r>
              <a:rPr lang="es-ES" dirty="0"/>
              <a:t>@RestController</a:t>
            </a:r>
          </a:p>
          <a:p>
            <a:r>
              <a:rPr lang="es-ES" dirty="0"/>
              <a:t>@RequestMapping("/api/users")</a:t>
            </a:r>
          </a:p>
          <a:p>
            <a:r>
              <a:rPr lang="es-ES" b="1" dirty="0" err="1">
                <a:solidFill>
                  <a:schemeClr val="accent1"/>
                </a:solidFill>
              </a:rPr>
              <a:t>public</a:t>
            </a:r>
            <a:r>
              <a:rPr lang="es-ES" b="1" dirty="0">
                <a:solidFill>
                  <a:schemeClr val="accent1"/>
                </a:solidFill>
              </a:rPr>
              <a:t> </a:t>
            </a:r>
            <a:r>
              <a:rPr lang="es-ES" b="1" dirty="0" err="1">
                <a:solidFill>
                  <a:schemeClr val="accent1"/>
                </a:solidFill>
              </a:rPr>
              <a:t>class</a:t>
            </a:r>
            <a:r>
              <a:rPr lang="es-ES" dirty="0"/>
              <a:t> </a:t>
            </a:r>
            <a:r>
              <a:rPr lang="es-ES" b="1" dirty="0" err="1">
                <a:solidFill>
                  <a:srgbClr val="FF0000"/>
                </a:solidFill>
              </a:rPr>
              <a:t>UserController</a:t>
            </a:r>
            <a:r>
              <a:rPr lang="es-ES" dirty="0"/>
              <a:t> {</a:t>
            </a:r>
          </a:p>
          <a:p>
            <a:r>
              <a:rPr lang="es-ES" dirty="0"/>
              <a:t>    </a:t>
            </a:r>
          </a:p>
          <a:p>
            <a:r>
              <a:rPr lang="es-ES" dirty="0"/>
              <a:t>    @GetMapping("/{id}")</a:t>
            </a:r>
          </a:p>
          <a:p>
            <a:r>
              <a:rPr lang="es-ES" dirty="0"/>
              <a:t>    </a:t>
            </a:r>
            <a:r>
              <a:rPr lang="es-ES" dirty="0" err="1"/>
              <a:t>public</a:t>
            </a:r>
            <a:r>
              <a:rPr lang="es-ES" dirty="0"/>
              <a:t> </a:t>
            </a:r>
            <a:r>
              <a:rPr lang="es-ES" dirty="0" err="1"/>
              <a:t>ResponseEntity</a:t>
            </a:r>
            <a:r>
              <a:rPr lang="es-ES" dirty="0"/>
              <a:t>&lt;</a:t>
            </a:r>
            <a:r>
              <a:rPr lang="es-ES" b="1" dirty="0" err="1">
                <a:solidFill>
                  <a:srgbClr val="FF0000"/>
                </a:solidFill>
              </a:rPr>
              <a:t>User</a:t>
            </a:r>
            <a:r>
              <a:rPr lang="es-ES" dirty="0"/>
              <a:t>&gt; </a:t>
            </a:r>
            <a:r>
              <a:rPr lang="es-ES" b="1" dirty="0" err="1">
                <a:solidFill>
                  <a:schemeClr val="accent6">
                    <a:lumMod val="75000"/>
                  </a:schemeClr>
                </a:solidFill>
              </a:rPr>
              <a:t>getUserById</a:t>
            </a:r>
            <a:r>
              <a:rPr lang="es-ES" dirty="0"/>
              <a:t>(@PathVariable Long id) {</a:t>
            </a:r>
          </a:p>
          <a:p>
            <a:r>
              <a:rPr lang="es-ES" dirty="0"/>
              <a:t>        // Lógica para obtener un usuario por su ID</a:t>
            </a:r>
          </a:p>
          <a:p>
            <a:r>
              <a:rPr lang="es-ES" dirty="0"/>
              <a:t>        </a:t>
            </a:r>
            <a:r>
              <a:rPr lang="es-ES" b="1" dirty="0" err="1">
                <a:solidFill>
                  <a:srgbClr val="7030A0"/>
                </a:solidFill>
              </a:rPr>
              <a:t>User</a:t>
            </a:r>
            <a:r>
              <a:rPr lang="es-ES" dirty="0"/>
              <a:t> </a:t>
            </a:r>
            <a:r>
              <a:rPr lang="es-ES" b="1" dirty="0" err="1">
                <a:solidFill>
                  <a:srgbClr val="FF0000"/>
                </a:solidFill>
              </a:rPr>
              <a:t>user</a:t>
            </a:r>
            <a:r>
              <a:rPr lang="es-ES" dirty="0"/>
              <a:t> = </a:t>
            </a:r>
            <a:r>
              <a:rPr lang="es-ES" dirty="0" err="1"/>
              <a:t>userService.getUserById</a:t>
            </a:r>
            <a:r>
              <a:rPr lang="es-ES" dirty="0"/>
              <a:t>(id);</a:t>
            </a:r>
          </a:p>
          <a:p>
            <a:r>
              <a:rPr lang="es-ES" dirty="0"/>
              <a:t>        </a:t>
            </a:r>
            <a:r>
              <a:rPr lang="es-ES" dirty="0" err="1"/>
              <a:t>return</a:t>
            </a:r>
            <a:r>
              <a:rPr lang="es-ES" dirty="0"/>
              <a:t> </a:t>
            </a:r>
            <a:r>
              <a:rPr lang="es-ES" dirty="0" err="1"/>
              <a:t>ResponseEntity.ok</a:t>
            </a:r>
            <a:r>
              <a:rPr lang="es-ES" dirty="0"/>
              <a:t>(</a:t>
            </a:r>
            <a:r>
              <a:rPr lang="es-ES" b="1" dirty="0" err="1">
                <a:solidFill>
                  <a:srgbClr val="FF0000"/>
                </a:solidFill>
              </a:rPr>
              <a:t>user</a:t>
            </a:r>
            <a:r>
              <a:rPr lang="es-ES" dirty="0"/>
              <a:t>);</a:t>
            </a:r>
          </a:p>
          <a:p>
            <a:r>
              <a:rPr lang="es-ES" dirty="0"/>
              <a:t>    }</a:t>
            </a:r>
          </a:p>
          <a:p>
            <a:r>
              <a:rPr lang="es-ES" dirty="0"/>
              <a:t>}</a:t>
            </a:r>
          </a:p>
        </p:txBody>
      </p:sp>
      <p:sp>
        <p:nvSpPr>
          <p:cNvPr id="7" name="CuadroTexto 6">
            <a:extLst>
              <a:ext uri="{FF2B5EF4-FFF2-40B4-BE49-F238E27FC236}">
                <a16:creationId xmlns:a16="http://schemas.microsoft.com/office/drawing/2014/main" id="{37D2CC81-675B-435A-B9DF-C55B71E77F59}"/>
              </a:ext>
            </a:extLst>
          </p:cNvPr>
          <p:cNvSpPr txBox="1"/>
          <p:nvPr/>
        </p:nvSpPr>
        <p:spPr>
          <a:xfrm>
            <a:off x="1037229" y="6540899"/>
            <a:ext cx="12938077" cy="646331"/>
          </a:xfrm>
          <a:prstGeom prst="rect">
            <a:avLst/>
          </a:prstGeom>
          <a:noFill/>
        </p:spPr>
        <p:txBody>
          <a:bodyPr wrap="square">
            <a:spAutoFit/>
          </a:bodyPr>
          <a:lstStyle/>
          <a:p>
            <a:r>
              <a:rPr lang="es-ES" dirty="0"/>
              <a:t>En Spring </a:t>
            </a:r>
            <a:r>
              <a:rPr lang="es-ES" dirty="0" err="1"/>
              <a:t>Boot</a:t>
            </a:r>
            <a:r>
              <a:rPr lang="es-ES" dirty="0"/>
              <a:t>, el manejo de códigos de estado HTTP se puede realizar utilizando la clase </a:t>
            </a:r>
            <a:r>
              <a:rPr lang="es-ES" dirty="0" err="1"/>
              <a:t>ResponseEntity</a:t>
            </a:r>
            <a:r>
              <a:rPr lang="es-ES" dirty="0"/>
              <a:t>, que permite devolver una respuesta con el código de estado correspondiente.</a:t>
            </a:r>
          </a:p>
        </p:txBody>
      </p:sp>
    </p:spTree>
    <p:extLst>
      <p:ext uri="{BB962C8B-B14F-4D97-AF65-F5344CB8AC3E}">
        <p14:creationId xmlns:p14="http://schemas.microsoft.com/office/powerpoint/2010/main" val="52428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1F66A7A-EA08-48C6-8E19-34B7FF086518}"/>
              </a:ext>
            </a:extLst>
          </p:cNvPr>
          <p:cNvSpPr txBox="1"/>
          <p:nvPr/>
        </p:nvSpPr>
        <p:spPr>
          <a:xfrm>
            <a:off x="1160060" y="1075730"/>
            <a:ext cx="11969086" cy="646331"/>
          </a:xfrm>
          <a:prstGeom prst="rect">
            <a:avLst/>
          </a:prstGeom>
          <a:noFill/>
        </p:spPr>
        <p:txBody>
          <a:bodyPr wrap="square">
            <a:spAutoFit/>
          </a:bodyPr>
          <a:lstStyle/>
          <a:p>
            <a:r>
              <a:rPr lang="es-ES" b="1" dirty="0">
                <a:solidFill>
                  <a:srgbClr val="FF0000"/>
                </a:solidFill>
              </a:rPr>
              <a:t>POST</a:t>
            </a:r>
            <a:r>
              <a:rPr lang="es-ES" dirty="0"/>
              <a:t>: El método POST se utiliza para enviar datos al servidor y crear un nuevo recurso. Se utiliza cuando se desea agregar información al servidor</a:t>
            </a:r>
          </a:p>
        </p:txBody>
      </p:sp>
      <p:sp>
        <p:nvSpPr>
          <p:cNvPr id="5" name="CuadroTexto 4">
            <a:extLst>
              <a:ext uri="{FF2B5EF4-FFF2-40B4-BE49-F238E27FC236}">
                <a16:creationId xmlns:a16="http://schemas.microsoft.com/office/drawing/2014/main" id="{69B8585B-AAD9-479B-88A9-99B2688BF8B9}"/>
              </a:ext>
            </a:extLst>
          </p:cNvPr>
          <p:cNvSpPr txBox="1"/>
          <p:nvPr/>
        </p:nvSpPr>
        <p:spPr>
          <a:xfrm>
            <a:off x="1351128" y="2545140"/>
            <a:ext cx="11109277" cy="4154984"/>
          </a:xfrm>
          <a:prstGeom prst="rect">
            <a:avLst/>
          </a:prstGeom>
          <a:noFill/>
        </p:spPr>
        <p:txBody>
          <a:bodyPr wrap="square">
            <a:spAutoFit/>
          </a:bodyPr>
          <a:lstStyle/>
          <a:p>
            <a:r>
              <a:rPr lang="es-ES" sz="2400" dirty="0"/>
              <a:t>@RestController</a:t>
            </a:r>
          </a:p>
          <a:p>
            <a:r>
              <a:rPr lang="es-ES" sz="2400" dirty="0"/>
              <a:t>@RequestMapping("/api/users")</a:t>
            </a:r>
          </a:p>
          <a:p>
            <a:r>
              <a:rPr lang="es-ES" sz="2400" dirty="0" err="1"/>
              <a:t>public</a:t>
            </a:r>
            <a:r>
              <a:rPr lang="es-ES" sz="2400" dirty="0"/>
              <a:t> </a:t>
            </a:r>
            <a:r>
              <a:rPr lang="es-ES" sz="2400" dirty="0" err="1"/>
              <a:t>class</a:t>
            </a:r>
            <a:r>
              <a:rPr lang="es-ES" sz="2400" dirty="0"/>
              <a:t> </a:t>
            </a:r>
            <a:r>
              <a:rPr lang="es-ES" sz="2400" dirty="0" err="1"/>
              <a:t>UserController</a:t>
            </a:r>
            <a:r>
              <a:rPr lang="es-ES" sz="2400" dirty="0"/>
              <a:t> {</a:t>
            </a:r>
          </a:p>
          <a:p>
            <a:r>
              <a:rPr lang="es-ES" sz="2400" dirty="0"/>
              <a:t>    </a:t>
            </a:r>
          </a:p>
          <a:p>
            <a:r>
              <a:rPr lang="es-ES" sz="2400" b="1" dirty="0">
                <a:solidFill>
                  <a:srgbClr val="FF0000"/>
                </a:solidFill>
              </a:rPr>
              <a:t>    @PostMapping</a:t>
            </a:r>
          </a:p>
          <a:p>
            <a:r>
              <a:rPr lang="es-ES" sz="2400" dirty="0"/>
              <a:t>    </a:t>
            </a:r>
            <a:r>
              <a:rPr lang="es-ES" sz="2400" b="1" dirty="0" err="1">
                <a:solidFill>
                  <a:schemeClr val="accent1">
                    <a:lumMod val="75000"/>
                  </a:schemeClr>
                </a:solidFill>
              </a:rPr>
              <a:t>public</a:t>
            </a:r>
            <a:r>
              <a:rPr lang="es-ES" sz="2400" dirty="0"/>
              <a:t> </a:t>
            </a:r>
            <a:r>
              <a:rPr lang="es-ES" sz="2400" dirty="0" err="1"/>
              <a:t>ResponseEntity</a:t>
            </a:r>
            <a:r>
              <a:rPr lang="es-ES" sz="2400" dirty="0"/>
              <a:t>&lt;</a:t>
            </a:r>
            <a:r>
              <a:rPr lang="es-ES" sz="2400" b="1" dirty="0" err="1">
                <a:solidFill>
                  <a:srgbClr val="FF0000"/>
                </a:solidFill>
              </a:rPr>
              <a:t>User</a:t>
            </a:r>
            <a:r>
              <a:rPr lang="es-ES" sz="2400" dirty="0"/>
              <a:t>&gt; </a:t>
            </a:r>
            <a:r>
              <a:rPr lang="es-ES" sz="2400" dirty="0" err="1"/>
              <a:t>createUser</a:t>
            </a:r>
            <a:r>
              <a:rPr lang="es-ES" sz="2400" dirty="0"/>
              <a:t>(@RequestBody </a:t>
            </a:r>
            <a:r>
              <a:rPr lang="es-ES" sz="2400" dirty="0" err="1"/>
              <a:t>User</a:t>
            </a:r>
            <a:r>
              <a:rPr lang="es-ES" sz="2400" dirty="0"/>
              <a:t> </a:t>
            </a:r>
            <a:r>
              <a:rPr lang="es-ES" sz="2400" dirty="0" err="1"/>
              <a:t>user</a:t>
            </a:r>
            <a:r>
              <a:rPr lang="es-ES" sz="2400" dirty="0"/>
              <a:t>) {</a:t>
            </a:r>
          </a:p>
          <a:p>
            <a:r>
              <a:rPr lang="es-ES" sz="2400" dirty="0"/>
              <a:t>        // Lógica para crear un nuevo usuario en el servidor</a:t>
            </a:r>
          </a:p>
          <a:p>
            <a:r>
              <a:rPr lang="es-ES" sz="2400" dirty="0"/>
              <a:t>        </a:t>
            </a:r>
            <a:r>
              <a:rPr lang="es-ES" sz="2400" b="1" dirty="0" err="1">
                <a:solidFill>
                  <a:srgbClr val="FF0000"/>
                </a:solidFill>
              </a:rPr>
              <a:t>User</a:t>
            </a:r>
            <a:r>
              <a:rPr lang="es-ES" sz="2400" dirty="0"/>
              <a:t> </a:t>
            </a:r>
            <a:r>
              <a:rPr lang="es-ES" sz="2400" dirty="0" err="1"/>
              <a:t>createdUser</a:t>
            </a:r>
            <a:r>
              <a:rPr lang="es-ES" sz="2400" dirty="0"/>
              <a:t> = </a:t>
            </a:r>
            <a:r>
              <a:rPr lang="es-ES" sz="2400" dirty="0" err="1"/>
              <a:t>userService.createUser</a:t>
            </a:r>
            <a:r>
              <a:rPr lang="es-ES" sz="2400" dirty="0"/>
              <a:t>(</a:t>
            </a:r>
            <a:r>
              <a:rPr lang="es-ES" sz="2400" dirty="0" err="1"/>
              <a:t>user</a:t>
            </a:r>
            <a:r>
              <a:rPr lang="es-ES" sz="2400" dirty="0"/>
              <a:t>);</a:t>
            </a:r>
          </a:p>
          <a:p>
            <a:r>
              <a:rPr lang="es-ES" sz="2400" dirty="0"/>
              <a:t>        </a:t>
            </a:r>
            <a:r>
              <a:rPr lang="es-ES" sz="2400" dirty="0" err="1"/>
              <a:t>return</a:t>
            </a:r>
            <a:r>
              <a:rPr lang="es-ES" sz="2400" dirty="0"/>
              <a:t> </a:t>
            </a:r>
            <a:r>
              <a:rPr lang="es-ES" sz="2400" dirty="0" err="1"/>
              <a:t>ResponseEntity.status</a:t>
            </a:r>
            <a:r>
              <a:rPr lang="es-ES" sz="2400" dirty="0"/>
              <a:t>(</a:t>
            </a:r>
            <a:r>
              <a:rPr lang="es-ES" sz="2400" dirty="0" err="1"/>
              <a:t>HttpStatus.CREATED</a:t>
            </a:r>
            <a:r>
              <a:rPr lang="es-ES" sz="2400" dirty="0"/>
              <a:t>).</a:t>
            </a:r>
            <a:r>
              <a:rPr lang="es-ES" sz="2400" dirty="0" err="1"/>
              <a:t>body</a:t>
            </a:r>
            <a:r>
              <a:rPr lang="es-ES" sz="2400" dirty="0"/>
              <a:t>(</a:t>
            </a:r>
            <a:r>
              <a:rPr lang="es-ES" sz="2400" b="1" dirty="0" err="1">
                <a:solidFill>
                  <a:srgbClr val="FF0000"/>
                </a:solidFill>
              </a:rPr>
              <a:t>createdUser</a:t>
            </a:r>
            <a:r>
              <a:rPr lang="es-ES" sz="2400" dirty="0"/>
              <a:t>);</a:t>
            </a:r>
          </a:p>
          <a:p>
            <a:r>
              <a:rPr lang="es-ES" sz="2400" dirty="0"/>
              <a:t>    }</a:t>
            </a:r>
          </a:p>
          <a:p>
            <a:r>
              <a:rPr lang="es-ES" sz="2400" dirty="0"/>
              <a:t>}</a:t>
            </a:r>
          </a:p>
        </p:txBody>
      </p:sp>
    </p:spTree>
    <p:extLst>
      <p:ext uri="{BB962C8B-B14F-4D97-AF65-F5344CB8AC3E}">
        <p14:creationId xmlns:p14="http://schemas.microsoft.com/office/powerpoint/2010/main" val="88492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F04157B-AA84-4DDF-93C1-CA64DFE5FC91}"/>
              </a:ext>
            </a:extLst>
          </p:cNvPr>
          <p:cNvSpPr txBox="1"/>
          <p:nvPr/>
        </p:nvSpPr>
        <p:spPr>
          <a:xfrm>
            <a:off x="1173707" y="1034787"/>
            <a:ext cx="12296633" cy="646331"/>
          </a:xfrm>
          <a:prstGeom prst="rect">
            <a:avLst/>
          </a:prstGeom>
          <a:noFill/>
        </p:spPr>
        <p:txBody>
          <a:bodyPr wrap="square">
            <a:spAutoFit/>
          </a:bodyPr>
          <a:lstStyle/>
          <a:p>
            <a:r>
              <a:rPr lang="es-ES" dirty="0"/>
              <a:t>PUT: El método PUT se utiliza para enviar datos al servidor y actualizar un recurso existente. Se utiliza para modificar información en el servidor.</a:t>
            </a:r>
          </a:p>
        </p:txBody>
      </p:sp>
      <p:sp>
        <p:nvSpPr>
          <p:cNvPr id="5" name="CuadroTexto 4">
            <a:extLst>
              <a:ext uri="{FF2B5EF4-FFF2-40B4-BE49-F238E27FC236}">
                <a16:creationId xmlns:a16="http://schemas.microsoft.com/office/drawing/2014/main" id="{7EA33308-EEE3-461E-B3EC-7D2062365424}"/>
              </a:ext>
            </a:extLst>
          </p:cNvPr>
          <p:cNvSpPr txBox="1"/>
          <p:nvPr/>
        </p:nvSpPr>
        <p:spPr>
          <a:xfrm>
            <a:off x="3657600" y="2843368"/>
            <a:ext cx="7315200" cy="3416320"/>
          </a:xfrm>
          <a:prstGeom prst="rect">
            <a:avLst/>
          </a:prstGeom>
          <a:noFill/>
        </p:spPr>
        <p:txBody>
          <a:bodyPr wrap="square">
            <a:spAutoFit/>
          </a:bodyPr>
          <a:lstStyle/>
          <a:p>
            <a:r>
              <a:rPr lang="es-ES" dirty="0"/>
              <a:t>@RestController</a:t>
            </a:r>
          </a:p>
          <a:p>
            <a:r>
              <a:rPr lang="es-ES" dirty="0"/>
              <a:t>@RequestMapping("/api/users")</a:t>
            </a:r>
          </a:p>
          <a:p>
            <a:r>
              <a:rPr lang="es-ES" dirty="0" err="1"/>
              <a:t>public</a:t>
            </a:r>
            <a:r>
              <a:rPr lang="es-ES" dirty="0"/>
              <a:t> </a:t>
            </a:r>
            <a:r>
              <a:rPr lang="es-ES" dirty="0" err="1"/>
              <a:t>class</a:t>
            </a:r>
            <a:r>
              <a:rPr lang="es-ES" dirty="0"/>
              <a:t> </a:t>
            </a:r>
            <a:r>
              <a:rPr lang="es-ES" dirty="0" err="1"/>
              <a:t>UserController</a:t>
            </a:r>
            <a:r>
              <a:rPr lang="es-ES" dirty="0"/>
              <a:t> {</a:t>
            </a:r>
          </a:p>
          <a:p>
            <a:r>
              <a:rPr lang="es-ES" dirty="0"/>
              <a:t>    </a:t>
            </a:r>
          </a:p>
          <a:p>
            <a:r>
              <a:rPr lang="es-ES" dirty="0"/>
              <a:t>    @PutMapping("/{id}")</a:t>
            </a:r>
          </a:p>
          <a:p>
            <a:r>
              <a:rPr lang="es-ES" dirty="0"/>
              <a:t>    </a:t>
            </a:r>
            <a:r>
              <a:rPr lang="es-ES" dirty="0" err="1"/>
              <a:t>public</a:t>
            </a:r>
            <a:r>
              <a:rPr lang="es-ES" dirty="0"/>
              <a:t> </a:t>
            </a:r>
            <a:r>
              <a:rPr lang="es-ES" dirty="0" err="1"/>
              <a:t>ResponseEntity</a:t>
            </a:r>
            <a:r>
              <a:rPr lang="es-ES" dirty="0"/>
              <a:t>&lt;</a:t>
            </a:r>
            <a:r>
              <a:rPr lang="es-ES" dirty="0" err="1"/>
              <a:t>User</a:t>
            </a:r>
            <a:r>
              <a:rPr lang="es-ES" dirty="0"/>
              <a:t>&gt; </a:t>
            </a:r>
            <a:r>
              <a:rPr lang="es-ES" dirty="0" err="1"/>
              <a:t>updateUser</a:t>
            </a:r>
            <a:r>
              <a:rPr lang="es-ES" dirty="0"/>
              <a:t>(@PathVariable Long id, @RequestBody </a:t>
            </a:r>
            <a:r>
              <a:rPr lang="es-ES" dirty="0" err="1"/>
              <a:t>User</a:t>
            </a:r>
            <a:r>
              <a:rPr lang="es-ES" dirty="0"/>
              <a:t> </a:t>
            </a:r>
            <a:r>
              <a:rPr lang="es-ES" dirty="0" err="1"/>
              <a:t>user</a:t>
            </a:r>
            <a:r>
              <a:rPr lang="es-ES" dirty="0"/>
              <a:t>) {</a:t>
            </a:r>
          </a:p>
          <a:p>
            <a:r>
              <a:rPr lang="es-ES" dirty="0"/>
              <a:t>        // Lógica para actualizar un usuario existente en el servidor</a:t>
            </a:r>
          </a:p>
          <a:p>
            <a:r>
              <a:rPr lang="es-ES" dirty="0"/>
              <a:t>        </a:t>
            </a:r>
            <a:r>
              <a:rPr lang="es-ES" dirty="0" err="1"/>
              <a:t>User</a:t>
            </a:r>
            <a:r>
              <a:rPr lang="es-ES" dirty="0"/>
              <a:t> </a:t>
            </a:r>
            <a:r>
              <a:rPr lang="es-ES" dirty="0" err="1"/>
              <a:t>updatedUser</a:t>
            </a:r>
            <a:r>
              <a:rPr lang="es-ES" dirty="0"/>
              <a:t> = </a:t>
            </a:r>
            <a:r>
              <a:rPr lang="es-ES" dirty="0" err="1"/>
              <a:t>userService.updateUser</a:t>
            </a:r>
            <a:r>
              <a:rPr lang="es-ES" dirty="0"/>
              <a:t>(id, </a:t>
            </a:r>
            <a:r>
              <a:rPr lang="es-ES" dirty="0" err="1"/>
              <a:t>user</a:t>
            </a:r>
            <a:r>
              <a:rPr lang="es-ES" dirty="0"/>
              <a:t>);</a:t>
            </a:r>
          </a:p>
          <a:p>
            <a:r>
              <a:rPr lang="es-ES" dirty="0"/>
              <a:t>        </a:t>
            </a:r>
            <a:r>
              <a:rPr lang="es-ES" dirty="0" err="1"/>
              <a:t>return</a:t>
            </a:r>
            <a:r>
              <a:rPr lang="es-ES" dirty="0"/>
              <a:t> </a:t>
            </a:r>
            <a:r>
              <a:rPr lang="es-ES" dirty="0" err="1"/>
              <a:t>ResponseEntity.ok</a:t>
            </a:r>
            <a:r>
              <a:rPr lang="es-ES" dirty="0"/>
              <a:t>(</a:t>
            </a:r>
            <a:r>
              <a:rPr lang="es-ES" dirty="0" err="1"/>
              <a:t>updatedUser</a:t>
            </a:r>
            <a:r>
              <a:rPr lang="es-ES" dirty="0"/>
              <a:t>);</a:t>
            </a:r>
          </a:p>
          <a:p>
            <a:r>
              <a:rPr lang="es-ES" dirty="0"/>
              <a:t>    }</a:t>
            </a:r>
          </a:p>
          <a:p>
            <a:r>
              <a:rPr lang="es-ES" dirty="0"/>
              <a:t>}</a:t>
            </a:r>
          </a:p>
        </p:txBody>
      </p:sp>
    </p:spTree>
    <p:extLst>
      <p:ext uri="{BB962C8B-B14F-4D97-AF65-F5344CB8AC3E}">
        <p14:creationId xmlns:p14="http://schemas.microsoft.com/office/powerpoint/2010/main" val="332780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323C7DE-4E1C-406E-BAB9-C77383154914}"/>
              </a:ext>
            </a:extLst>
          </p:cNvPr>
          <p:cNvSpPr txBox="1"/>
          <p:nvPr/>
        </p:nvSpPr>
        <p:spPr>
          <a:xfrm>
            <a:off x="2381534" y="795530"/>
            <a:ext cx="9867332" cy="369332"/>
          </a:xfrm>
          <a:prstGeom prst="rect">
            <a:avLst/>
          </a:prstGeom>
          <a:noFill/>
        </p:spPr>
        <p:txBody>
          <a:bodyPr wrap="square">
            <a:spAutoFit/>
          </a:bodyPr>
          <a:lstStyle/>
          <a:p>
            <a:r>
              <a:rPr lang="es-ES" dirty="0"/>
              <a:t>DELETE: El método DELETE se utiliza para eliminar un recurso existente en el servidor.</a:t>
            </a:r>
          </a:p>
        </p:txBody>
      </p:sp>
      <p:sp>
        <p:nvSpPr>
          <p:cNvPr id="5" name="CuadroTexto 4">
            <a:extLst>
              <a:ext uri="{FF2B5EF4-FFF2-40B4-BE49-F238E27FC236}">
                <a16:creationId xmlns:a16="http://schemas.microsoft.com/office/drawing/2014/main" id="{F992AC10-5366-4161-91C7-271742130124}"/>
              </a:ext>
            </a:extLst>
          </p:cNvPr>
          <p:cNvSpPr txBox="1"/>
          <p:nvPr/>
        </p:nvSpPr>
        <p:spPr>
          <a:xfrm>
            <a:off x="3657600" y="2845391"/>
            <a:ext cx="7315200" cy="3139321"/>
          </a:xfrm>
          <a:prstGeom prst="rect">
            <a:avLst/>
          </a:prstGeom>
          <a:noFill/>
        </p:spPr>
        <p:txBody>
          <a:bodyPr wrap="square">
            <a:spAutoFit/>
          </a:bodyPr>
          <a:lstStyle/>
          <a:p>
            <a:r>
              <a:rPr lang="es-ES" dirty="0"/>
              <a:t>@RestController</a:t>
            </a:r>
          </a:p>
          <a:p>
            <a:r>
              <a:rPr lang="es-ES" dirty="0"/>
              <a:t>@RequestMapping("/api/users")</a:t>
            </a:r>
          </a:p>
          <a:p>
            <a:r>
              <a:rPr lang="es-ES" dirty="0" err="1"/>
              <a:t>public</a:t>
            </a:r>
            <a:r>
              <a:rPr lang="es-ES" dirty="0"/>
              <a:t> </a:t>
            </a:r>
            <a:r>
              <a:rPr lang="es-ES" dirty="0" err="1"/>
              <a:t>class</a:t>
            </a:r>
            <a:r>
              <a:rPr lang="es-ES" dirty="0"/>
              <a:t> </a:t>
            </a:r>
            <a:r>
              <a:rPr lang="es-ES" dirty="0" err="1"/>
              <a:t>UserController</a:t>
            </a:r>
            <a:r>
              <a:rPr lang="es-ES" dirty="0"/>
              <a:t> {</a:t>
            </a:r>
          </a:p>
          <a:p>
            <a:r>
              <a:rPr lang="es-ES" dirty="0"/>
              <a:t>    </a:t>
            </a:r>
          </a:p>
          <a:p>
            <a:r>
              <a:rPr lang="es-ES" dirty="0"/>
              <a:t>    @DeleteMapping("/{id}")</a:t>
            </a:r>
          </a:p>
          <a:p>
            <a:r>
              <a:rPr lang="es-ES" dirty="0"/>
              <a:t>    </a:t>
            </a:r>
            <a:r>
              <a:rPr lang="es-ES" dirty="0" err="1"/>
              <a:t>public</a:t>
            </a:r>
            <a:r>
              <a:rPr lang="es-ES" dirty="0"/>
              <a:t> </a:t>
            </a:r>
            <a:r>
              <a:rPr lang="es-ES" dirty="0" err="1"/>
              <a:t>ResponseEntity</a:t>
            </a:r>
            <a:r>
              <a:rPr lang="es-ES" dirty="0"/>
              <a:t>&lt;</a:t>
            </a:r>
            <a:r>
              <a:rPr lang="es-ES" dirty="0" err="1"/>
              <a:t>Void</a:t>
            </a:r>
            <a:r>
              <a:rPr lang="es-ES" dirty="0"/>
              <a:t>&gt; </a:t>
            </a:r>
            <a:r>
              <a:rPr lang="es-ES" dirty="0" err="1"/>
              <a:t>deleteUser</a:t>
            </a:r>
            <a:r>
              <a:rPr lang="es-ES" dirty="0"/>
              <a:t>(@PathVariable Long id) {</a:t>
            </a:r>
          </a:p>
          <a:p>
            <a:r>
              <a:rPr lang="es-ES" dirty="0"/>
              <a:t>        // Lógica para eliminar un usuario por su ID</a:t>
            </a:r>
          </a:p>
          <a:p>
            <a:r>
              <a:rPr lang="es-ES" dirty="0"/>
              <a:t>        </a:t>
            </a:r>
            <a:r>
              <a:rPr lang="es-ES" dirty="0" err="1"/>
              <a:t>userService.deleteUser</a:t>
            </a:r>
            <a:r>
              <a:rPr lang="es-ES" dirty="0"/>
              <a:t>(id);</a:t>
            </a:r>
          </a:p>
          <a:p>
            <a:r>
              <a:rPr lang="es-ES" dirty="0"/>
              <a:t>        </a:t>
            </a:r>
            <a:r>
              <a:rPr lang="es-ES" dirty="0" err="1"/>
              <a:t>return</a:t>
            </a:r>
            <a:r>
              <a:rPr lang="es-ES" dirty="0"/>
              <a:t> </a:t>
            </a:r>
            <a:r>
              <a:rPr lang="es-ES" dirty="0" err="1"/>
              <a:t>ResponseEntity.noContent</a:t>
            </a:r>
            <a:r>
              <a:rPr lang="es-ES" dirty="0"/>
              <a:t>().</a:t>
            </a:r>
            <a:r>
              <a:rPr lang="es-ES" dirty="0" err="1"/>
              <a:t>build</a:t>
            </a:r>
            <a:r>
              <a:rPr lang="es-ES" dirty="0"/>
              <a:t>();</a:t>
            </a:r>
          </a:p>
          <a:p>
            <a:r>
              <a:rPr lang="es-ES" dirty="0"/>
              <a:t>    }</a:t>
            </a:r>
          </a:p>
          <a:p>
            <a:r>
              <a:rPr lang="es-ES" dirty="0"/>
              <a:t>}</a:t>
            </a:r>
          </a:p>
        </p:txBody>
      </p:sp>
    </p:spTree>
    <p:extLst>
      <p:ext uri="{BB962C8B-B14F-4D97-AF65-F5344CB8AC3E}">
        <p14:creationId xmlns:p14="http://schemas.microsoft.com/office/powerpoint/2010/main" val="14526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96E2A1C-A6EB-4FAE-835A-44CD69060918}"/>
              </a:ext>
            </a:extLst>
          </p:cNvPr>
          <p:cNvSpPr txBox="1"/>
          <p:nvPr/>
        </p:nvSpPr>
        <p:spPr>
          <a:xfrm>
            <a:off x="1480781" y="505641"/>
            <a:ext cx="12501349" cy="923330"/>
          </a:xfrm>
          <a:prstGeom prst="rect">
            <a:avLst/>
          </a:prstGeom>
          <a:noFill/>
        </p:spPr>
        <p:txBody>
          <a:bodyPr wrap="square">
            <a:spAutoFit/>
          </a:bodyPr>
          <a:lstStyle/>
          <a:p>
            <a:r>
              <a:rPr lang="es-ES" dirty="0"/>
              <a:t>Los códigos de estado HTTP son números de tres dígitos que se envían en la respuesta del servidor para indicar el resultado de una solicitud. Proporcionan información adicional sobre el estado de la solicitud y permiten al cliente interpretar y manejar adecuadamente la respuesta.</a:t>
            </a:r>
          </a:p>
        </p:txBody>
      </p:sp>
      <p:sp>
        <p:nvSpPr>
          <p:cNvPr id="5" name="CuadroTexto 4">
            <a:extLst>
              <a:ext uri="{FF2B5EF4-FFF2-40B4-BE49-F238E27FC236}">
                <a16:creationId xmlns:a16="http://schemas.microsoft.com/office/drawing/2014/main" id="{790F9BF3-A561-4015-A216-E4AF65C7B896}"/>
              </a:ext>
            </a:extLst>
          </p:cNvPr>
          <p:cNvSpPr txBox="1"/>
          <p:nvPr/>
        </p:nvSpPr>
        <p:spPr>
          <a:xfrm>
            <a:off x="2906973" y="1692660"/>
            <a:ext cx="11286699" cy="1477328"/>
          </a:xfrm>
          <a:prstGeom prst="rect">
            <a:avLst/>
          </a:prstGeom>
          <a:noFill/>
        </p:spPr>
        <p:txBody>
          <a:bodyPr wrap="square">
            <a:spAutoFit/>
          </a:bodyPr>
          <a:lstStyle/>
          <a:p>
            <a:r>
              <a:rPr lang="es-ES" b="1" dirty="0">
                <a:solidFill>
                  <a:srgbClr val="FF0000"/>
                </a:solidFill>
              </a:rPr>
              <a:t>200 OK</a:t>
            </a:r>
            <a:r>
              <a:rPr lang="es-ES" dirty="0"/>
              <a:t>: Indica que la solicitud se ha procesado correctamente y se devuelve una respuesta exitosa.</a:t>
            </a:r>
          </a:p>
          <a:p>
            <a:r>
              <a:rPr lang="es-ES" b="1" dirty="0">
                <a:solidFill>
                  <a:srgbClr val="FF0000"/>
                </a:solidFill>
              </a:rPr>
              <a:t>201</a:t>
            </a:r>
            <a:r>
              <a:rPr lang="es-ES" dirty="0"/>
              <a:t> </a:t>
            </a:r>
            <a:r>
              <a:rPr lang="es-ES" b="1" dirty="0" err="1">
                <a:solidFill>
                  <a:srgbClr val="FF0000"/>
                </a:solidFill>
              </a:rPr>
              <a:t>Created</a:t>
            </a:r>
            <a:r>
              <a:rPr lang="es-ES" dirty="0"/>
              <a:t>: Indica que se ha creado un nuevo recurso como resultado de la solicitud.</a:t>
            </a:r>
          </a:p>
          <a:p>
            <a:r>
              <a:rPr lang="es-ES" b="1" dirty="0">
                <a:solidFill>
                  <a:srgbClr val="FF0000"/>
                </a:solidFill>
              </a:rPr>
              <a:t>400</a:t>
            </a:r>
            <a:r>
              <a:rPr lang="es-ES" dirty="0"/>
              <a:t> </a:t>
            </a:r>
            <a:r>
              <a:rPr lang="es-ES" b="1" dirty="0" err="1">
                <a:solidFill>
                  <a:srgbClr val="FF0000"/>
                </a:solidFill>
              </a:rPr>
              <a:t>Bad</a:t>
            </a:r>
            <a:r>
              <a:rPr lang="es-ES" dirty="0"/>
              <a:t> </a:t>
            </a:r>
            <a:r>
              <a:rPr lang="es-ES" b="1" dirty="0" err="1">
                <a:solidFill>
                  <a:srgbClr val="FF0000"/>
                </a:solidFill>
              </a:rPr>
              <a:t>Request</a:t>
            </a:r>
            <a:r>
              <a:rPr lang="es-ES" dirty="0"/>
              <a:t>: Indica que la solicitud del cliente es incorrecta o no se puede procesar.</a:t>
            </a:r>
          </a:p>
          <a:p>
            <a:r>
              <a:rPr lang="es-ES" b="1" dirty="0">
                <a:solidFill>
                  <a:srgbClr val="FF0000"/>
                </a:solidFill>
              </a:rPr>
              <a:t>404</a:t>
            </a:r>
            <a:r>
              <a:rPr lang="es-ES" dirty="0"/>
              <a:t> </a:t>
            </a:r>
            <a:r>
              <a:rPr lang="es-ES" b="1" dirty="0" err="1">
                <a:solidFill>
                  <a:srgbClr val="FF0000"/>
                </a:solidFill>
              </a:rPr>
              <a:t>Not</a:t>
            </a:r>
            <a:r>
              <a:rPr lang="es-ES" dirty="0"/>
              <a:t> </a:t>
            </a:r>
            <a:r>
              <a:rPr lang="es-ES" b="1" dirty="0" err="1">
                <a:solidFill>
                  <a:srgbClr val="FF0000"/>
                </a:solidFill>
              </a:rPr>
              <a:t>Found</a:t>
            </a:r>
            <a:r>
              <a:rPr lang="es-ES" dirty="0"/>
              <a:t>: Indica que el recurso solicitado no se ha encontrado en el servidor.</a:t>
            </a:r>
          </a:p>
          <a:p>
            <a:r>
              <a:rPr lang="es-ES" b="1" dirty="0">
                <a:solidFill>
                  <a:srgbClr val="FF0000"/>
                </a:solidFill>
              </a:rPr>
              <a:t>500</a:t>
            </a:r>
            <a:r>
              <a:rPr lang="es-ES" dirty="0"/>
              <a:t> </a:t>
            </a:r>
            <a:r>
              <a:rPr lang="es-ES" b="1" dirty="0" err="1">
                <a:solidFill>
                  <a:srgbClr val="FF0000"/>
                </a:solidFill>
              </a:rPr>
              <a:t>Internal</a:t>
            </a:r>
            <a:r>
              <a:rPr lang="es-ES" dirty="0"/>
              <a:t> </a:t>
            </a:r>
            <a:r>
              <a:rPr lang="es-ES" b="1" dirty="0">
                <a:solidFill>
                  <a:srgbClr val="FF0000"/>
                </a:solidFill>
              </a:rPr>
              <a:t>Server</a:t>
            </a:r>
            <a:r>
              <a:rPr lang="es-ES" dirty="0"/>
              <a:t> </a:t>
            </a:r>
            <a:r>
              <a:rPr lang="es-ES" b="1" dirty="0">
                <a:solidFill>
                  <a:srgbClr val="FF0000"/>
                </a:solidFill>
              </a:rPr>
              <a:t>Error</a:t>
            </a:r>
            <a:r>
              <a:rPr lang="es-ES" dirty="0"/>
              <a:t>: Indica que se produjo un error en el servidor al procesar la solicitud.</a:t>
            </a:r>
          </a:p>
        </p:txBody>
      </p:sp>
      <p:sp>
        <p:nvSpPr>
          <p:cNvPr id="7" name="CuadroTexto 6">
            <a:extLst>
              <a:ext uri="{FF2B5EF4-FFF2-40B4-BE49-F238E27FC236}">
                <a16:creationId xmlns:a16="http://schemas.microsoft.com/office/drawing/2014/main" id="{DAD57CFD-8422-4878-B039-BA30FFA6FC29}"/>
              </a:ext>
            </a:extLst>
          </p:cNvPr>
          <p:cNvSpPr txBox="1"/>
          <p:nvPr/>
        </p:nvSpPr>
        <p:spPr>
          <a:xfrm>
            <a:off x="4544704" y="3626599"/>
            <a:ext cx="7683690" cy="4247317"/>
          </a:xfrm>
          <a:prstGeom prst="rect">
            <a:avLst/>
          </a:prstGeom>
          <a:noFill/>
        </p:spPr>
        <p:txBody>
          <a:bodyPr wrap="square">
            <a:spAutoFit/>
          </a:bodyPr>
          <a:lstStyle/>
          <a:p>
            <a:r>
              <a:rPr lang="es-ES" dirty="0"/>
              <a:t>@RestController</a:t>
            </a:r>
          </a:p>
          <a:p>
            <a:r>
              <a:rPr lang="es-ES" dirty="0"/>
              <a:t>@RequestMapping("/api/users")</a:t>
            </a:r>
          </a:p>
          <a:p>
            <a:r>
              <a:rPr lang="es-ES" dirty="0" err="1"/>
              <a:t>public</a:t>
            </a:r>
            <a:r>
              <a:rPr lang="es-ES" dirty="0"/>
              <a:t> </a:t>
            </a:r>
            <a:r>
              <a:rPr lang="es-ES" dirty="0" err="1"/>
              <a:t>class</a:t>
            </a:r>
            <a:r>
              <a:rPr lang="es-ES" dirty="0"/>
              <a:t> </a:t>
            </a:r>
            <a:r>
              <a:rPr lang="es-ES" dirty="0" err="1"/>
              <a:t>UserController</a:t>
            </a:r>
            <a:r>
              <a:rPr lang="es-ES" dirty="0"/>
              <a:t> {</a:t>
            </a:r>
          </a:p>
          <a:p>
            <a:r>
              <a:rPr lang="es-ES" dirty="0"/>
              <a:t>    </a:t>
            </a:r>
          </a:p>
          <a:p>
            <a:r>
              <a:rPr lang="es-ES" dirty="0"/>
              <a:t>    @GetMapping("/{id}")</a:t>
            </a:r>
          </a:p>
          <a:p>
            <a:r>
              <a:rPr lang="es-ES" dirty="0"/>
              <a:t>    </a:t>
            </a:r>
            <a:r>
              <a:rPr lang="es-ES" dirty="0" err="1"/>
              <a:t>public</a:t>
            </a:r>
            <a:r>
              <a:rPr lang="es-ES" dirty="0"/>
              <a:t> </a:t>
            </a:r>
            <a:r>
              <a:rPr lang="es-ES" dirty="0" err="1"/>
              <a:t>ResponseEntity</a:t>
            </a:r>
            <a:r>
              <a:rPr lang="es-ES" dirty="0"/>
              <a:t>&lt;</a:t>
            </a:r>
            <a:r>
              <a:rPr lang="es-ES" dirty="0" err="1"/>
              <a:t>User</a:t>
            </a:r>
            <a:r>
              <a:rPr lang="es-ES" dirty="0"/>
              <a:t>&gt; </a:t>
            </a:r>
            <a:r>
              <a:rPr lang="es-ES" dirty="0" err="1"/>
              <a:t>getUserById</a:t>
            </a:r>
            <a:r>
              <a:rPr lang="es-ES" dirty="0"/>
              <a:t>(@PathVariable Long id) {</a:t>
            </a:r>
          </a:p>
          <a:p>
            <a:r>
              <a:rPr lang="es-ES" dirty="0"/>
              <a:t>        </a:t>
            </a:r>
            <a:r>
              <a:rPr lang="es-ES" dirty="0" err="1"/>
              <a:t>User</a:t>
            </a:r>
            <a:r>
              <a:rPr lang="es-ES" dirty="0"/>
              <a:t> </a:t>
            </a:r>
            <a:r>
              <a:rPr lang="es-ES" dirty="0" err="1"/>
              <a:t>user</a:t>
            </a:r>
            <a:r>
              <a:rPr lang="es-ES" dirty="0"/>
              <a:t> = </a:t>
            </a:r>
            <a:r>
              <a:rPr lang="es-ES" dirty="0" err="1"/>
              <a:t>userService.getUserById</a:t>
            </a:r>
            <a:r>
              <a:rPr lang="es-ES" dirty="0"/>
              <a:t>(id);</a:t>
            </a:r>
          </a:p>
          <a:p>
            <a:r>
              <a:rPr lang="es-ES" dirty="0"/>
              <a:t>        </a:t>
            </a:r>
          </a:p>
          <a:p>
            <a:r>
              <a:rPr lang="es-ES" dirty="0"/>
              <a:t>        </a:t>
            </a:r>
            <a:r>
              <a:rPr lang="es-ES" dirty="0" err="1"/>
              <a:t>if</a:t>
            </a:r>
            <a:r>
              <a:rPr lang="es-ES" dirty="0"/>
              <a:t> (</a:t>
            </a:r>
            <a:r>
              <a:rPr lang="es-ES" dirty="0" err="1"/>
              <a:t>user</a:t>
            </a:r>
            <a:r>
              <a:rPr lang="es-ES" dirty="0"/>
              <a:t> != </a:t>
            </a:r>
            <a:r>
              <a:rPr lang="es-ES" dirty="0" err="1"/>
              <a:t>null</a:t>
            </a:r>
            <a:r>
              <a:rPr lang="es-ES" dirty="0"/>
              <a:t>) {</a:t>
            </a:r>
          </a:p>
          <a:p>
            <a:r>
              <a:rPr lang="es-ES" dirty="0"/>
              <a:t>            </a:t>
            </a:r>
            <a:r>
              <a:rPr lang="es-ES" dirty="0" err="1"/>
              <a:t>return</a:t>
            </a:r>
            <a:r>
              <a:rPr lang="es-ES" dirty="0"/>
              <a:t> </a:t>
            </a:r>
            <a:r>
              <a:rPr lang="es-ES" dirty="0" err="1"/>
              <a:t>ResponseEntity.ok</a:t>
            </a:r>
            <a:r>
              <a:rPr lang="es-ES" dirty="0"/>
              <a:t>(</a:t>
            </a:r>
            <a:r>
              <a:rPr lang="es-ES" dirty="0" err="1"/>
              <a:t>user</a:t>
            </a:r>
            <a:r>
              <a:rPr lang="es-ES" dirty="0"/>
              <a:t>);</a:t>
            </a:r>
          </a:p>
          <a:p>
            <a:r>
              <a:rPr lang="es-ES" dirty="0"/>
              <a:t>        } </a:t>
            </a:r>
            <a:r>
              <a:rPr lang="es-ES" dirty="0" err="1"/>
              <a:t>else</a:t>
            </a:r>
            <a:r>
              <a:rPr lang="es-ES" dirty="0"/>
              <a:t> {</a:t>
            </a:r>
          </a:p>
          <a:p>
            <a:r>
              <a:rPr lang="es-ES" dirty="0"/>
              <a:t>            </a:t>
            </a:r>
            <a:r>
              <a:rPr lang="es-ES" dirty="0" err="1"/>
              <a:t>return</a:t>
            </a:r>
            <a:r>
              <a:rPr lang="es-ES" dirty="0"/>
              <a:t> </a:t>
            </a:r>
            <a:r>
              <a:rPr lang="es-ES" dirty="0" err="1"/>
              <a:t>ResponseEntity.notFound</a:t>
            </a:r>
            <a:r>
              <a:rPr lang="es-ES" dirty="0"/>
              <a:t>().</a:t>
            </a:r>
            <a:r>
              <a:rPr lang="es-ES" dirty="0" err="1"/>
              <a:t>build</a:t>
            </a:r>
            <a:r>
              <a:rPr lang="es-ES" dirty="0"/>
              <a:t>();</a:t>
            </a:r>
          </a:p>
          <a:p>
            <a:r>
              <a:rPr lang="es-ES" dirty="0"/>
              <a:t>        }</a:t>
            </a:r>
          </a:p>
          <a:p>
            <a:r>
              <a:rPr lang="es-ES" dirty="0"/>
              <a:t>    }</a:t>
            </a:r>
          </a:p>
          <a:p>
            <a:r>
              <a:rPr lang="es-ES" dirty="0"/>
              <a:t>}</a:t>
            </a:r>
          </a:p>
        </p:txBody>
      </p:sp>
    </p:spTree>
    <p:extLst>
      <p:ext uri="{BB962C8B-B14F-4D97-AF65-F5344CB8AC3E}">
        <p14:creationId xmlns:p14="http://schemas.microsoft.com/office/powerpoint/2010/main" val="212979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930113"/>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2: Manejo de parámetros en las peticiones</a:t>
            </a:r>
            <a:endParaRPr lang="en-US" sz="4374" dirty="0"/>
          </a:p>
        </p:txBody>
      </p:sp>
      <p:sp>
        <p:nvSpPr>
          <p:cNvPr id="5" name="Shape 2"/>
          <p:cNvSpPr/>
          <p:nvPr/>
        </p:nvSpPr>
        <p:spPr>
          <a:xfrm>
            <a:off x="833199" y="3901236"/>
            <a:ext cx="499943" cy="496267"/>
          </a:xfrm>
          <a:prstGeom prst="roundRect">
            <a:avLst>
              <a:gd name="adj" fmla="val 11055"/>
            </a:avLst>
          </a:prstGeom>
          <a:solidFill>
            <a:srgbClr val="F7EDD4"/>
          </a:solidFill>
          <a:ln w="7620">
            <a:solidFill>
              <a:srgbClr val="EFDBA9"/>
            </a:solidFill>
            <a:prstDash val="solid"/>
          </a:ln>
        </p:spPr>
      </p:sp>
      <p:sp>
        <p:nvSpPr>
          <p:cNvPr id="6" name="Text 3"/>
          <p:cNvSpPr/>
          <p:nvPr/>
        </p:nvSpPr>
        <p:spPr>
          <a:xfrm>
            <a:off x="1006912" y="3934328"/>
            <a:ext cx="15240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1555313" y="3860955"/>
            <a:ext cx="276606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Parámetros de URL</a:t>
            </a:r>
            <a:endParaRPr lang="en-US" sz="2187" dirty="0"/>
          </a:p>
        </p:txBody>
      </p:sp>
      <p:sp>
        <p:nvSpPr>
          <p:cNvPr id="8" name="Text 5"/>
          <p:cNvSpPr/>
          <p:nvPr/>
        </p:nvSpPr>
        <p:spPr>
          <a:xfrm>
            <a:off x="1555313" y="4526918"/>
            <a:ext cx="3451146" cy="793744"/>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Obtener y utilizar parámetros de URL en controladores Spring</a:t>
            </a:r>
            <a:endParaRPr lang="en-US" sz="1750" dirty="0"/>
          </a:p>
        </p:txBody>
      </p:sp>
      <p:sp>
        <p:nvSpPr>
          <p:cNvPr id="9" name="Shape 6"/>
          <p:cNvSpPr/>
          <p:nvPr/>
        </p:nvSpPr>
        <p:spPr>
          <a:xfrm>
            <a:off x="5228630" y="3901236"/>
            <a:ext cx="499943" cy="496267"/>
          </a:xfrm>
          <a:prstGeom prst="roundRect">
            <a:avLst>
              <a:gd name="adj" fmla="val 11055"/>
            </a:avLst>
          </a:prstGeom>
          <a:solidFill>
            <a:srgbClr val="F7EDD4"/>
          </a:solidFill>
          <a:ln w="7620">
            <a:solidFill>
              <a:srgbClr val="EFDBA9"/>
            </a:solidFill>
            <a:prstDash val="solid"/>
          </a:ln>
        </p:spPr>
      </p:sp>
      <p:sp>
        <p:nvSpPr>
          <p:cNvPr id="10" name="Text 7"/>
          <p:cNvSpPr/>
          <p:nvPr/>
        </p:nvSpPr>
        <p:spPr>
          <a:xfrm>
            <a:off x="5375672" y="3934328"/>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5950744" y="3779067"/>
            <a:ext cx="3451146" cy="716686"/>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Parámetros en el cuerpo de la petición</a:t>
            </a:r>
            <a:endParaRPr lang="en-US" sz="2187" dirty="0"/>
          </a:p>
        </p:txBody>
      </p:sp>
      <p:sp>
        <p:nvSpPr>
          <p:cNvPr id="12" name="Text 9"/>
          <p:cNvSpPr/>
          <p:nvPr/>
        </p:nvSpPr>
        <p:spPr>
          <a:xfrm>
            <a:off x="5950744" y="4735133"/>
            <a:ext cx="3451146"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Recibir y procesar datos del cuerpo de la petición en controladores Spring</a:t>
            </a:r>
            <a:endParaRPr lang="en-US" sz="1750" dirty="0"/>
          </a:p>
        </p:txBody>
      </p:sp>
      <p:sp>
        <p:nvSpPr>
          <p:cNvPr id="13" name="Shape 10"/>
          <p:cNvSpPr/>
          <p:nvPr/>
        </p:nvSpPr>
        <p:spPr>
          <a:xfrm>
            <a:off x="9624060" y="3901236"/>
            <a:ext cx="499943" cy="496267"/>
          </a:xfrm>
          <a:prstGeom prst="roundRect">
            <a:avLst>
              <a:gd name="adj" fmla="val 11055"/>
            </a:avLst>
          </a:prstGeom>
          <a:solidFill>
            <a:srgbClr val="F7EDD4"/>
          </a:solidFill>
          <a:ln w="7620">
            <a:solidFill>
              <a:srgbClr val="EFDBA9"/>
            </a:solidFill>
            <a:prstDash val="solid"/>
          </a:ln>
        </p:spPr>
      </p:sp>
      <p:sp>
        <p:nvSpPr>
          <p:cNvPr id="14" name="Text 11"/>
          <p:cNvSpPr/>
          <p:nvPr/>
        </p:nvSpPr>
        <p:spPr>
          <a:xfrm>
            <a:off x="9771102" y="3934328"/>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5" name="Text 12"/>
          <p:cNvSpPr/>
          <p:nvPr/>
        </p:nvSpPr>
        <p:spPr>
          <a:xfrm>
            <a:off x="10346174" y="3820011"/>
            <a:ext cx="3451146" cy="716686"/>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Parámetros en las cabeceras de la petición</a:t>
            </a:r>
            <a:endParaRPr lang="en-US" sz="2187" dirty="0"/>
          </a:p>
        </p:txBody>
      </p:sp>
      <p:sp>
        <p:nvSpPr>
          <p:cNvPr id="16" name="Text 13"/>
          <p:cNvSpPr/>
          <p:nvPr/>
        </p:nvSpPr>
        <p:spPr>
          <a:xfrm>
            <a:off x="10346174" y="4885261"/>
            <a:ext cx="3451146"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Obtener y utilizar valores de las cabeceras de la petición en controladores Spring</a:t>
            </a:r>
            <a:endParaRPr lang="en-US" sz="1750" dirty="0"/>
          </a:p>
        </p:txBody>
      </p:sp>
      <p:sp>
        <p:nvSpPr>
          <p:cNvPr id="17" name="Shape 14"/>
          <p:cNvSpPr/>
          <p:nvPr/>
        </p:nvSpPr>
        <p:spPr>
          <a:xfrm>
            <a:off x="833199" y="6503124"/>
            <a:ext cx="499943" cy="496267"/>
          </a:xfrm>
          <a:prstGeom prst="roundRect">
            <a:avLst>
              <a:gd name="adj" fmla="val 11055"/>
            </a:avLst>
          </a:prstGeom>
          <a:solidFill>
            <a:srgbClr val="F7EDD4"/>
          </a:solidFill>
          <a:ln w="7620">
            <a:solidFill>
              <a:srgbClr val="EFDBA9"/>
            </a:solidFill>
            <a:prstDash val="solid"/>
          </a:ln>
        </p:spPr>
      </p:sp>
      <p:sp>
        <p:nvSpPr>
          <p:cNvPr id="18" name="Text 15"/>
          <p:cNvSpPr/>
          <p:nvPr/>
        </p:nvSpPr>
        <p:spPr>
          <a:xfrm>
            <a:off x="984052" y="6536216"/>
            <a:ext cx="19812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4</a:t>
            </a:r>
            <a:endParaRPr lang="en-US" sz="2624" dirty="0"/>
          </a:p>
        </p:txBody>
      </p:sp>
      <p:sp>
        <p:nvSpPr>
          <p:cNvPr id="19" name="Text 16"/>
          <p:cNvSpPr/>
          <p:nvPr/>
        </p:nvSpPr>
        <p:spPr>
          <a:xfrm>
            <a:off x="1555313" y="6572027"/>
            <a:ext cx="358902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Parámetros de la petición</a:t>
            </a:r>
            <a:endParaRPr lang="en-US" sz="2187" dirty="0"/>
          </a:p>
        </p:txBody>
      </p:sp>
      <p:sp>
        <p:nvSpPr>
          <p:cNvPr id="20" name="Text 17"/>
          <p:cNvSpPr/>
          <p:nvPr/>
        </p:nvSpPr>
        <p:spPr>
          <a:xfrm>
            <a:off x="1555313" y="7128806"/>
            <a:ext cx="12241887" cy="396872"/>
          </a:xfrm>
          <a:prstGeom prst="rect">
            <a:avLst/>
          </a:prstGeom>
          <a:noFill/>
          <a:ln/>
        </p:spPr>
        <p:txBody>
          <a:bodyPr wrap="non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Trabajar con parámetros de la petición en controladores Spring</a:t>
            </a:r>
            <a:endParaRPr lang="en-US" sz="1750" dirty="0"/>
          </a:p>
        </p:txBody>
      </p:sp>
      <p:pic>
        <p:nvPicPr>
          <p:cNvPr id="21" name="Image 1" descr="preencoded.png"/>
          <p:cNvPicPr>
            <a:picLocks noChangeAspect="1"/>
          </p:cNvPicPr>
          <p:nvPr/>
        </p:nvPicPr>
        <p:blipFill>
          <a:blip r:embed="rId4"/>
          <a:stretch>
            <a:fillRect/>
          </a:stretch>
        </p:blipFill>
        <p:spPr>
          <a:xfrm>
            <a:off x="0" y="0"/>
            <a:ext cx="14630400" cy="12867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920AB6B-1723-4DFD-8523-64D4EBAB16F0}"/>
              </a:ext>
            </a:extLst>
          </p:cNvPr>
          <p:cNvSpPr txBox="1"/>
          <p:nvPr/>
        </p:nvSpPr>
        <p:spPr>
          <a:xfrm>
            <a:off x="1528549" y="832092"/>
            <a:ext cx="7315200" cy="369332"/>
          </a:xfrm>
          <a:prstGeom prst="rect">
            <a:avLst/>
          </a:prstGeom>
          <a:noFill/>
        </p:spPr>
        <p:txBody>
          <a:bodyPr wrap="square">
            <a:spAutoFit/>
          </a:bodyPr>
          <a:lstStyle/>
          <a:p>
            <a:r>
              <a:rPr lang="es-ES" dirty="0"/>
              <a:t>Parámetros de URL:</a:t>
            </a:r>
          </a:p>
        </p:txBody>
      </p:sp>
      <p:sp>
        <p:nvSpPr>
          <p:cNvPr id="5" name="CuadroTexto 4">
            <a:extLst>
              <a:ext uri="{FF2B5EF4-FFF2-40B4-BE49-F238E27FC236}">
                <a16:creationId xmlns:a16="http://schemas.microsoft.com/office/drawing/2014/main" id="{5E4B828E-1E75-4E24-9818-56F558793FB6}"/>
              </a:ext>
            </a:extLst>
          </p:cNvPr>
          <p:cNvSpPr txBox="1"/>
          <p:nvPr/>
        </p:nvSpPr>
        <p:spPr>
          <a:xfrm>
            <a:off x="1528549" y="1886509"/>
            <a:ext cx="12242042" cy="1477328"/>
          </a:xfrm>
          <a:prstGeom prst="rect">
            <a:avLst/>
          </a:prstGeom>
          <a:noFill/>
        </p:spPr>
        <p:txBody>
          <a:bodyPr wrap="square">
            <a:spAutoFit/>
          </a:bodyPr>
          <a:lstStyle/>
          <a:p>
            <a:r>
              <a:rPr lang="es-ES" dirty="0"/>
              <a:t>Introducción a los parámetros de URL: Los parámetros de URL son valores que se pasan en la propia URL y se utilizan para identificar recursos o proporcionar información adicional.</a:t>
            </a:r>
          </a:p>
          <a:p>
            <a:endParaRPr lang="es-ES" dirty="0"/>
          </a:p>
          <a:p>
            <a:r>
              <a:rPr lang="es-ES" dirty="0"/>
              <a:t>Uso de la anotación @PathVariable en Spring: La anotación @PathVariable se utiliza para mapear y obtener valores de parámetros de URL en los controladores de Spring.</a:t>
            </a:r>
          </a:p>
        </p:txBody>
      </p:sp>
      <p:sp>
        <p:nvSpPr>
          <p:cNvPr id="7" name="CuadroTexto 6">
            <a:extLst>
              <a:ext uri="{FF2B5EF4-FFF2-40B4-BE49-F238E27FC236}">
                <a16:creationId xmlns:a16="http://schemas.microsoft.com/office/drawing/2014/main" id="{56FEF357-3CC5-43F7-9E4A-7274155769B1}"/>
              </a:ext>
            </a:extLst>
          </p:cNvPr>
          <p:cNvSpPr txBox="1"/>
          <p:nvPr/>
        </p:nvSpPr>
        <p:spPr>
          <a:xfrm>
            <a:off x="2702258" y="3911656"/>
            <a:ext cx="8516202" cy="954107"/>
          </a:xfrm>
          <a:prstGeom prst="rect">
            <a:avLst/>
          </a:prstGeom>
          <a:noFill/>
        </p:spPr>
        <p:txBody>
          <a:bodyPr wrap="square">
            <a:spAutoFit/>
          </a:bodyPr>
          <a:lstStyle/>
          <a:p>
            <a:r>
              <a:rPr lang="en-US" sz="2800" dirty="0"/>
              <a:t>@GetMapping("/{</a:t>
            </a:r>
            <a:r>
              <a:rPr lang="en-US" sz="2800" b="1" dirty="0">
                <a:solidFill>
                  <a:schemeClr val="accent6"/>
                </a:solidFill>
              </a:rPr>
              <a:t>id</a:t>
            </a:r>
            <a:r>
              <a:rPr lang="en-US" sz="2800" dirty="0"/>
              <a:t>}")</a:t>
            </a:r>
          </a:p>
          <a:p>
            <a:r>
              <a:rPr lang="en-US" sz="2800" dirty="0"/>
              <a:t>public String </a:t>
            </a:r>
            <a:r>
              <a:rPr lang="en-US" sz="2800" dirty="0" err="1"/>
              <a:t>obtenerRecurso</a:t>
            </a:r>
            <a:r>
              <a:rPr lang="en-US" sz="2800" dirty="0"/>
              <a:t>(</a:t>
            </a:r>
            <a:r>
              <a:rPr lang="en-US" sz="2800" b="1" dirty="0">
                <a:solidFill>
                  <a:srgbClr val="FF0000"/>
                </a:solidFill>
              </a:rPr>
              <a:t>@PathVariable</a:t>
            </a:r>
            <a:r>
              <a:rPr lang="en-US" sz="2800" dirty="0"/>
              <a:t> int </a:t>
            </a:r>
            <a:r>
              <a:rPr lang="en-US" sz="2800" b="1" dirty="0">
                <a:solidFill>
                  <a:schemeClr val="accent6"/>
                </a:solidFill>
              </a:rPr>
              <a:t>id</a:t>
            </a:r>
            <a:r>
              <a:rPr lang="en-US" sz="2800" dirty="0"/>
              <a:t>) {</a:t>
            </a:r>
            <a:endParaRPr lang="es-ES" sz="2800" dirty="0"/>
          </a:p>
        </p:txBody>
      </p:sp>
      <p:sp>
        <p:nvSpPr>
          <p:cNvPr id="9" name="CuadroTexto 8">
            <a:extLst>
              <a:ext uri="{FF2B5EF4-FFF2-40B4-BE49-F238E27FC236}">
                <a16:creationId xmlns:a16="http://schemas.microsoft.com/office/drawing/2014/main" id="{3CDC7FC9-9E4B-487C-BBF4-97FFB0CDAB05}"/>
              </a:ext>
            </a:extLst>
          </p:cNvPr>
          <p:cNvSpPr txBox="1"/>
          <p:nvPr/>
        </p:nvSpPr>
        <p:spPr>
          <a:xfrm>
            <a:off x="2702258" y="5490527"/>
            <a:ext cx="7792870" cy="584775"/>
          </a:xfrm>
          <a:prstGeom prst="rect">
            <a:avLst/>
          </a:prstGeom>
          <a:noFill/>
        </p:spPr>
        <p:txBody>
          <a:bodyPr wrap="square">
            <a:spAutoFit/>
          </a:bodyPr>
          <a:lstStyle/>
          <a:p>
            <a:r>
              <a:rPr lang="es-ES" sz="3200" dirty="0"/>
              <a:t>http://localhost:8080/recursos/{</a:t>
            </a:r>
            <a:r>
              <a:rPr lang="es-ES" sz="3200" b="1" dirty="0">
                <a:solidFill>
                  <a:schemeClr val="accent6">
                    <a:lumMod val="75000"/>
                  </a:schemeClr>
                </a:solidFill>
              </a:rPr>
              <a:t>id</a:t>
            </a:r>
            <a:r>
              <a:rPr lang="es-ES" sz="3200" dirty="0"/>
              <a:t>}</a:t>
            </a:r>
          </a:p>
        </p:txBody>
      </p:sp>
      <p:sp>
        <p:nvSpPr>
          <p:cNvPr id="15" name="CuadroTexto 14">
            <a:extLst>
              <a:ext uri="{FF2B5EF4-FFF2-40B4-BE49-F238E27FC236}">
                <a16:creationId xmlns:a16="http://schemas.microsoft.com/office/drawing/2014/main" id="{1DD1B4AA-5467-4BC8-AE41-9BEC84DACDDC}"/>
              </a:ext>
            </a:extLst>
          </p:cNvPr>
          <p:cNvSpPr txBox="1"/>
          <p:nvPr/>
        </p:nvSpPr>
        <p:spPr>
          <a:xfrm>
            <a:off x="2702258" y="6694815"/>
            <a:ext cx="7315200" cy="584775"/>
          </a:xfrm>
          <a:prstGeom prst="rect">
            <a:avLst/>
          </a:prstGeom>
          <a:noFill/>
        </p:spPr>
        <p:txBody>
          <a:bodyPr wrap="square">
            <a:spAutoFit/>
          </a:bodyPr>
          <a:lstStyle/>
          <a:p>
            <a:r>
              <a:rPr lang="es-ES" sz="3200" dirty="0"/>
              <a:t>http://localhost:8080/recursos/</a:t>
            </a:r>
            <a:r>
              <a:rPr lang="es-ES" sz="3200" b="1" dirty="0">
                <a:solidFill>
                  <a:schemeClr val="accent6">
                    <a:lumMod val="75000"/>
                  </a:schemeClr>
                </a:solidFill>
              </a:rPr>
              <a:t>1</a:t>
            </a:r>
          </a:p>
        </p:txBody>
      </p:sp>
    </p:spTree>
    <p:extLst>
      <p:ext uri="{BB962C8B-B14F-4D97-AF65-F5344CB8AC3E}">
        <p14:creationId xmlns:p14="http://schemas.microsoft.com/office/powerpoint/2010/main" val="77939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F610DF9-5B58-4A41-B9F7-0F714749815F}"/>
              </a:ext>
            </a:extLst>
          </p:cNvPr>
          <p:cNvSpPr txBox="1"/>
          <p:nvPr/>
        </p:nvSpPr>
        <p:spPr>
          <a:xfrm>
            <a:off x="1378425" y="728471"/>
            <a:ext cx="11586948" cy="923330"/>
          </a:xfrm>
          <a:prstGeom prst="rect">
            <a:avLst/>
          </a:prstGeom>
          <a:noFill/>
        </p:spPr>
        <p:txBody>
          <a:bodyPr wrap="square">
            <a:spAutoFit/>
          </a:bodyPr>
          <a:lstStyle/>
          <a:p>
            <a:r>
              <a:rPr lang="es-ES" dirty="0"/>
              <a:t>El manejo de parámetros en las peticiones HTTP es fundamental para enviar y recibir datos entre el cliente y el servidor en el desarrollo web. Los parámetros permiten enviar información adicional junto con la solicitud y pueden ubicarse en diferentes partes de la petición, como la URL, el cuerpo de la petición o las cabeceras.</a:t>
            </a:r>
          </a:p>
        </p:txBody>
      </p:sp>
      <p:sp>
        <p:nvSpPr>
          <p:cNvPr id="6" name="CuadroTexto 5">
            <a:extLst>
              <a:ext uri="{FF2B5EF4-FFF2-40B4-BE49-F238E27FC236}">
                <a16:creationId xmlns:a16="http://schemas.microsoft.com/office/drawing/2014/main" id="{0D5D50E3-1666-43D7-8EF1-EEBDC84161E6}"/>
              </a:ext>
            </a:extLst>
          </p:cNvPr>
          <p:cNvSpPr txBox="1"/>
          <p:nvPr/>
        </p:nvSpPr>
        <p:spPr>
          <a:xfrm>
            <a:off x="1378425" y="1852642"/>
            <a:ext cx="11955438" cy="1754326"/>
          </a:xfrm>
          <a:prstGeom prst="rect">
            <a:avLst/>
          </a:prstGeom>
          <a:noFill/>
        </p:spPr>
        <p:txBody>
          <a:bodyPr wrap="square">
            <a:spAutoFit/>
          </a:bodyPr>
          <a:lstStyle/>
          <a:p>
            <a:r>
              <a:rPr lang="es-ES" dirty="0"/>
              <a:t>@RequestParam se utiliza para vincular los parámetros de una solicitud HTTP a los parámetros de un método en un controlador de Spring. Estos parámetros se pasan como parte de la URL de la solicitud HTTP, generalmente como parámetros de consulta (</a:t>
            </a:r>
            <a:r>
              <a:rPr lang="es-ES" dirty="0" err="1"/>
              <a:t>query</a:t>
            </a:r>
            <a:r>
              <a:rPr lang="es-ES" dirty="0"/>
              <a:t> </a:t>
            </a:r>
            <a:r>
              <a:rPr lang="es-ES" dirty="0" err="1"/>
              <a:t>parameters</a:t>
            </a:r>
            <a:r>
              <a:rPr lang="es-ES" dirty="0"/>
              <a:t>) o como campos en un formulario. Por ejemplo, en la URL </a:t>
            </a:r>
            <a:r>
              <a:rPr lang="es-ES" dirty="0">
                <a:solidFill>
                  <a:srgbClr val="FF0000"/>
                </a:solidFill>
              </a:rPr>
              <a:t>"http://ejemplo.com/mi_ruta?parametro1=valor1&amp;parametro2=valor2</a:t>
            </a:r>
            <a:r>
              <a:rPr lang="es-ES" dirty="0"/>
              <a:t>", los parámetros "parametro1" y "parametro2" pueden vincularse a los parámetros del método usando @RequestParam.</a:t>
            </a:r>
          </a:p>
          <a:p>
            <a:endParaRPr lang="es-ES" dirty="0"/>
          </a:p>
        </p:txBody>
      </p:sp>
      <p:sp>
        <p:nvSpPr>
          <p:cNvPr id="8" name="CuadroTexto 7">
            <a:extLst>
              <a:ext uri="{FF2B5EF4-FFF2-40B4-BE49-F238E27FC236}">
                <a16:creationId xmlns:a16="http://schemas.microsoft.com/office/drawing/2014/main" id="{C352DEE1-DD81-408C-A010-B0BCA7EFDC22}"/>
              </a:ext>
            </a:extLst>
          </p:cNvPr>
          <p:cNvSpPr txBox="1"/>
          <p:nvPr/>
        </p:nvSpPr>
        <p:spPr>
          <a:xfrm>
            <a:off x="3514299" y="4160713"/>
            <a:ext cx="7315200" cy="2862322"/>
          </a:xfrm>
          <a:prstGeom prst="rect">
            <a:avLst/>
          </a:prstGeom>
          <a:noFill/>
        </p:spPr>
        <p:txBody>
          <a:bodyPr wrap="square">
            <a:spAutoFit/>
          </a:bodyPr>
          <a:lstStyle/>
          <a:p>
            <a:r>
              <a:rPr lang="es-ES" dirty="0"/>
              <a:t>@RestController</a:t>
            </a:r>
          </a:p>
          <a:p>
            <a:r>
              <a:rPr lang="es-ES" dirty="0"/>
              <a:t>@RequestMapping("/productos")</a:t>
            </a:r>
          </a:p>
          <a:p>
            <a:r>
              <a:rPr lang="es-ES" dirty="0" err="1"/>
              <a:t>public</a:t>
            </a:r>
            <a:r>
              <a:rPr lang="es-ES" dirty="0"/>
              <a:t> </a:t>
            </a:r>
            <a:r>
              <a:rPr lang="es-ES" dirty="0" err="1"/>
              <a:t>class</a:t>
            </a:r>
            <a:r>
              <a:rPr lang="es-ES" dirty="0"/>
              <a:t> </a:t>
            </a:r>
            <a:r>
              <a:rPr lang="es-ES" dirty="0" err="1"/>
              <a:t>ProductoController</a:t>
            </a:r>
            <a:r>
              <a:rPr lang="es-ES" dirty="0"/>
              <a:t> {</a:t>
            </a:r>
          </a:p>
          <a:p>
            <a:endParaRPr lang="es-ES" dirty="0"/>
          </a:p>
          <a:p>
            <a:r>
              <a:rPr lang="es-ES" dirty="0"/>
              <a:t>    @GetMapping("/detalle")</a:t>
            </a:r>
          </a:p>
          <a:p>
            <a:r>
              <a:rPr lang="es-ES" dirty="0"/>
              <a:t>    </a:t>
            </a:r>
            <a:r>
              <a:rPr lang="es-ES" dirty="0" err="1"/>
              <a:t>public</a:t>
            </a:r>
            <a:r>
              <a:rPr lang="es-ES" dirty="0"/>
              <a:t> </a:t>
            </a:r>
            <a:r>
              <a:rPr lang="es-ES" dirty="0" err="1"/>
              <a:t>String</a:t>
            </a:r>
            <a:r>
              <a:rPr lang="es-ES" dirty="0"/>
              <a:t> </a:t>
            </a:r>
            <a:r>
              <a:rPr lang="es-ES" dirty="0" err="1"/>
              <a:t>obtenerDetalleProducto</a:t>
            </a:r>
            <a:r>
              <a:rPr lang="es-ES" dirty="0"/>
              <a:t>(@RequestParam("id") </a:t>
            </a:r>
            <a:r>
              <a:rPr lang="es-ES" dirty="0" err="1"/>
              <a:t>int</a:t>
            </a:r>
            <a:r>
              <a:rPr lang="es-ES" dirty="0"/>
              <a:t> id) {</a:t>
            </a:r>
          </a:p>
          <a:p>
            <a:r>
              <a:rPr lang="es-ES" dirty="0"/>
              <a:t>        // Lógica para obtener los detalles del producto con el ID proporcionado</a:t>
            </a:r>
          </a:p>
          <a:p>
            <a:r>
              <a:rPr lang="es-ES" dirty="0"/>
              <a:t>        </a:t>
            </a:r>
            <a:r>
              <a:rPr lang="es-ES" dirty="0" err="1"/>
              <a:t>return</a:t>
            </a:r>
            <a:r>
              <a:rPr lang="es-ES" dirty="0"/>
              <a:t> "Detalles del producto con ID " + id;</a:t>
            </a:r>
          </a:p>
          <a:p>
            <a:r>
              <a:rPr lang="es-ES" dirty="0"/>
              <a:t>    }</a:t>
            </a:r>
          </a:p>
          <a:p>
            <a:r>
              <a:rPr lang="es-ES" dirty="0"/>
              <a:t>}</a:t>
            </a:r>
          </a:p>
        </p:txBody>
      </p:sp>
    </p:spTree>
    <p:extLst>
      <p:ext uri="{BB962C8B-B14F-4D97-AF65-F5344CB8AC3E}">
        <p14:creationId xmlns:p14="http://schemas.microsoft.com/office/powerpoint/2010/main" val="375280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C03CFA-5AA4-4CA7-8403-60E1B2C5B29D}"/>
              </a:ext>
            </a:extLst>
          </p:cNvPr>
          <p:cNvSpPr txBox="1"/>
          <p:nvPr/>
        </p:nvSpPr>
        <p:spPr>
          <a:xfrm>
            <a:off x="764275" y="1149025"/>
            <a:ext cx="13019964" cy="2031325"/>
          </a:xfrm>
          <a:prstGeom prst="rect">
            <a:avLst/>
          </a:prstGeom>
          <a:noFill/>
        </p:spPr>
        <p:txBody>
          <a:bodyPr wrap="square">
            <a:spAutoFit/>
          </a:bodyPr>
          <a:lstStyle/>
          <a:p>
            <a:r>
              <a:rPr lang="es-ES" dirty="0"/>
              <a:t>Por otro lado, @PathParam se utiliza para vincular segmentos de una URL a los parámetros de un método en un controlador de Spring. Estos segmentos se especifican como parte de la ruta de la URL y se identifican mediante llaves {}. Por ejemplo, en la URL "http://ejemplo.com/</a:t>
            </a:r>
            <a:r>
              <a:rPr lang="es-ES" dirty="0" err="1"/>
              <a:t>mi_ruta</a:t>
            </a:r>
            <a:r>
              <a:rPr lang="es-ES" dirty="0"/>
              <a:t>/{id}", el segmento "{id}" puede vincularse a un parámetro del método usando @PathParam.</a:t>
            </a:r>
          </a:p>
          <a:p>
            <a:endParaRPr lang="es-ES" dirty="0"/>
          </a:p>
          <a:p>
            <a:r>
              <a:rPr lang="es-ES" dirty="0"/>
              <a:t>En resumen, la diferencia principal radica en cómo se pasan los datos en la URL. @RequestParam se utiliza para parámetros de consulta o campos de formulario, mientras que @PathParam se utiliza para segmentos de la ruta URL. Ambas anotaciones son útiles en diferentes escenarios y se seleccionan según la forma en que se estructura y se pasan los datos en una solicitud HTTP.</a:t>
            </a:r>
          </a:p>
        </p:txBody>
      </p:sp>
      <p:sp>
        <p:nvSpPr>
          <p:cNvPr id="5" name="CuadroTexto 4">
            <a:extLst>
              <a:ext uri="{FF2B5EF4-FFF2-40B4-BE49-F238E27FC236}">
                <a16:creationId xmlns:a16="http://schemas.microsoft.com/office/drawing/2014/main" id="{4EB7967C-BFE8-4BCB-97A3-38363E074CBB}"/>
              </a:ext>
            </a:extLst>
          </p:cNvPr>
          <p:cNvSpPr txBox="1"/>
          <p:nvPr/>
        </p:nvSpPr>
        <p:spPr>
          <a:xfrm>
            <a:off x="3657600" y="4114800"/>
            <a:ext cx="7315200" cy="2862322"/>
          </a:xfrm>
          <a:prstGeom prst="rect">
            <a:avLst/>
          </a:prstGeom>
          <a:noFill/>
        </p:spPr>
        <p:txBody>
          <a:bodyPr wrap="square">
            <a:spAutoFit/>
          </a:bodyPr>
          <a:lstStyle/>
          <a:p>
            <a:r>
              <a:rPr lang="es-ES" dirty="0"/>
              <a:t>@RestController</a:t>
            </a:r>
          </a:p>
          <a:p>
            <a:r>
              <a:rPr lang="es-ES" dirty="0"/>
              <a:t>@RequestMapping("/productos")</a:t>
            </a:r>
          </a:p>
          <a:p>
            <a:r>
              <a:rPr lang="es-ES" dirty="0" err="1"/>
              <a:t>public</a:t>
            </a:r>
            <a:r>
              <a:rPr lang="es-ES" dirty="0"/>
              <a:t> </a:t>
            </a:r>
            <a:r>
              <a:rPr lang="es-ES" dirty="0" err="1"/>
              <a:t>class</a:t>
            </a:r>
            <a:r>
              <a:rPr lang="es-ES" dirty="0"/>
              <a:t> </a:t>
            </a:r>
            <a:r>
              <a:rPr lang="es-ES" dirty="0" err="1"/>
              <a:t>ProductoController</a:t>
            </a:r>
            <a:r>
              <a:rPr lang="es-ES" dirty="0"/>
              <a:t> {</a:t>
            </a:r>
          </a:p>
          <a:p>
            <a:endParaRPr lang="es-ES" dirty="0"/>
          </a:p>
          <a:p>
            <a:r>
              <a:rPr lang="es-ES" dirty="0"/>
              <a:t>    @GetMapping("/detalle/{id}")</a:t>
            </a:r>
          </a:p>
          <a:p>
            <a:r>
              <a:rPr lang="es-ES" dirty="0"/>
              <a:t>    </a:t>
            </a:r>
            <a:r>
              <a:rPr lang="es-ES" dirty="0" err="1"/>
              <a:t>public</a:t>
            </a:r>
            <a:r>
              <a:rPr lang="es-ES" dirty="0"/>
              <a:t> </a:t>
            </a:r>
            <a:r>
              <a:rPr lang="es-ES" dirty="0" err="1"/>
              <a:t>String</a:t>
            </a:r>
            <a:r>
              <a:rPr lang="es-ES" dirty="0"/>
              <a:t> </a:t>
            </a:r>
            <a:r>
              <a:rPr lang="es-ES" dirty="0" err="1"/>
              <a:t>obtenerDetalleProducto</a:t>
            </a:r>
            <a:r>
              <a:rPr lang="es-ES" dirty="0"/>
              <a:t>(@PathVariable("id") </a:t>
            </a:r>
            <a:r>
              <a:rPr lang="es-ES" dirty="0" err="1"/>
              <a:t>int</a:t>
            </a:r>
            <a:r>
              <a:rPr lang="es-ES" dirty="0"/>
              <a:t> id) {</a:t>
            </a:r>
          </a:p>
          <a:p>
            <a:r>
              <a:rPr lang="es-ES" dirty="0"/>
              <a:t>        // Lógica para obtener los detalles del producto con el ID proporcionado</a:t>
            </a:r>
          </a:p>
          <a:p>
            <a:r>
              <a:rPr lang="es-ES" dirty="0"/>
              <a:t>        </a:t>
            </a:r>
            <a:r>
              <a:rPr lang="es-ES" dirty="0" err="1"/>
              <a:t>return</a:t>
            </a:r>
            <a:r>
              <a:rPr lang="es-ES" dirty="0"/>
              <a:t> "Detalles del producto con ID " + id;</a:t>
            </a:r>
          </a:p>
          <a:p>
            <a:r>
              <a:rPr lang="es-ES" dirty="0"/>
              <a:t>    }</a:t>
            </a:r>
          </a:p>
          <a:p>
            <a:r>
              <a:rPr lang="es-ES" dirty="0"/>
              <a:t>}</a:t>
            </a:r>
          </a:p>
        </p:txBody>
      </p:sp>
    </p:spTree>
    <p:extLst>
      <p:ext uri="{BB962C8B-B14F-4D97-AF65-F5344CB8AC3E}">
        <p14:creationId xmlns:p14="http://schemas.microsoft.com/office/powerpoint/2010/main" val="358965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409D6F2-908F-4A58-BB9D-668A756AE696}"/>
              </a:ext>
            </a:extLst>
          </p:cNvPr>
          <p:cNvSpPr txBox="1"/>
          <p:nvPr/>
        </p:nvSpPr>
        <p:spPr>
          <a:xfrm>
            <a:off x="2057399" y="2129641"/>
            <a:ext cx="10831285" cy="3970318"/>
          </a:xfrm>
          <a:prstGeom prst="rect">
            <a:avLst/>
          </a:prstGeom>
          <a:noFill/>
        </p:spPr>
        <p:txBody>
          <a:bodyPr wrap="square">
            <a:spAutoFit/>
          </a:bodyPr>
          <a:lstStyle/>
          <a:p>
            <a:r>
              <a:rPr lang="es-ES" dirty="0"/>
              <a:t>@RestController</a:t>
            </a:r>
          </a:p>
          <a:p>
            <a:r>
              <a:rPr lang="es-ES" dirty="0"/>
              <a:t>@RequestMapping("/api/users")</a:t>
            </a:r>
          </a:p>
          <a:p>
            <a:r>
              <a:rPr lang="es-ES" dirty="0" err="1"/>
              <a:t>public</a:t>
            </a:r>
            <a:r>
              <a:rPr lang="es-ES" dirty="0"/>
              <a:t> </a:t>
            </a:r>
            <a:r>
              <a:rPr lang="es-ES" dirty="0" err="1"/>
              <a:t>class</a:t>
            </a:r>
            <a:r>
              <a:rPr lang="es-ES" dirty="0"/>
              <a:t> </a:t>
            </a:r>
            <a:r>
              <a:rPr lang="es-ES" dirty="0" err="1"/>
              <a:t>UserController</a:t>
            </a:r>
            <a:r>
              <a:rPr lang="es-ES" dirty="0"/>
              <a:t> {</a:t>
            </a:r>
          </a:p>
          <a:p>
            <a:endParaRPr lang="es-ES" dirty="0"/>
          </a:p>
          <a:p>
            <a:r>
              <a:rPr lang="es-ES" dirty="0"/>
              <a:t>    @GetMapping("/{id}/{orderId}")</a:t>
            </a:r>
          </a:p>
          <a:p>
            <a:r>
              <a:rPr lang="es-ES" dirty="0"/>
              <a:t>    </a:t>
            </a:r>
            <a:r>
              <a:rPr lang="es-ES" dirty="0" err="1"/>
              <a:t>public</a:t>
            </a:r>
            <a:r>
              <a:rPr lang="es-ES" dirty="0"/>
              <a:t> </a:t>
            </a:r>
            <a:r>
              <a:rPr lang="es-ES" dirty="0" err="1"/>
              <a:t>ResponseEntity</a:t>
            </a:r>
            <a:r>
              <a:rPr lang="es-ES" dirty="0"/>
              <a:t>&lt;</a:t>
            </a:r>
            <a:r>
              <a:rPr lang="es-ES" b="1" dirty="0" err="1">
                <a:solidFill>
                  <a:srgbClr val="FF0000"/>
                </a:solidFill>
              </a:rPr>
              <a:t>String</a:t>
            </a:r>
            <a:r>
              <a:rPr lang="es-ES" dirty="0"/>
              <a:t>&gt; </a:t>
            </a:r>
            <a:r>
              <a:rPr lang="es-ES" dirty="0" err="1"/>
              <a:t>getOrderDetails</a:t>
            </a:r>
            <a:r>
              <a:rPr lang="es-ES" dirty="0"/>
              <a:t>(</a:t>
            </a:r>
          </a:p>
          <a:p>
            <a:r>
              <a:rPr lang="es-ES" dirty="0"/>
              <a:t>            </a:t>
            </a:r>
            <a:r>
              <a:rPr lang="es-ES" b="1" dirty="0">
                <a:solidFill>
                  <a:srgbClr val="FF0000"/>
                </a:solidFill>
              </a:rPr>
              <a:t>@PathVariable </a:t>
            </a:r>
            <a:r>
              <a:rPr lang="es-ES" dirty="0"/>
              <a:t>Long </a:t>
            </a:r>
            <a:r>
              <a:rPr lang="es-ES" b="1" dirty="0">
                <a:solidFill>
                  <a:schemeClr val="accent1"/>
                </a:solidFill>
              </a:rPr>
              <a:t>id,</a:t>
            </a:r>
          </a:p>
          <a:p>
            <a:r>
              <a:rPr lang="es-ES" dirty="0"/>
              <a:t>           </a:t>
            </a:r>
            <a:r>
              <a:rPr lang="es-ES" b="1" dirty="0">
                <a:solidFill>
                  <a:srgbClr val="FF0000"/>
                </a:solidFill>
              </a:rPr>
              <a:t> @PathVariable </a:t>
            </a:r>
            <a:r>
              <a:rPr lang="es-ES" dirty="0" err="1"/>
              <a:t>String</a:t>
            </a:r>
            <a:r>
              <a:rPr lang="es-ES" dirty="0"/>
              <a:t> </a:t>
            </a:r>
            <a:r>
              <a:rPr lang="es-ES" b="1" dirty="0" err="1">
                <a:solidFill>
                  <a:schemeClr val="accent1"/>
                </a:solidFill>
              </a:rPr>
              <a:t>orderId</a:t>
            </a:r>
            <a:endParaRPr lang="es-ES" b="1" dirty="0">
              <a:solidFill>
                <a:schemeClr val="accent1"/>
              </a:solidFill>
            </a:endParaRPr>
          </a:p>
          <a:p>
            <a:r>
              <a:rPr lang="es-ES" dirty="0"/>
              <a:t>    ) {</a:t>
            </a:r>
          </a:p>
          <a:p>
            <a:r>
              <a:rPr lang="es-ES" dirty="0"/>
              <a:t>        // Lógica para obtener los detalles de la orden para el usuario con el ID y el ID de la orden especificados</a:t>
            </a:r>
          </a:p>
          <a:p>
            <a:r>
              <a:rPr lang="es-ES" dirty="0"/>
              <a:t>        </a:t>
            </a:r>
            <a:r>
              <a:rPr lang="es-ES" b="1" dirty="0" err="1">
                <a:solidFill>
                  <a:srgbClr val="FF0000"/>
                </a:solidFill>
              </a:rPr>
              <a:t>String</a:t>
            </a:r>
            <a:r>
              <a:rPr lang="es-ES" dirty="0"/>
              <a:t> </a:t>
            </a:r>
            <a:r>
              <a:rPr lang="es-ES" b="1" dirty="0" err="1">
                <a:solidFill>
                  <a:srgbClr val="FF0000"/>
                </a:solidFill>
              </a:rPr>
              <a:t>orderDetails</a:t>
            </a:r>
            <a:r>
              <a:rPr lang="es-ES" dirty="0"/>
              <a:t> = "Detalles de la orden: " + </a:t>
            </a:r>
            <a:r>
              <a:rPr lang="es-ES" b="1" dirty="0" err="1">
                <a:solidFill>
                  <a:schemeClr val="accent1"/>
                </a:solidFill>
              </a:rPr>
              <a:t>orderId</a:t>
            </a:r>
            <a:r>
              <a:rPr lang="es-ES" dirty="0"/>
              <a:t> + " para el usuario con ID: " + </a:t>
            </a:r>
            <a:r>
              <a:rPr lang="es-ES" b="1" dirty="0">
                <a:solidFill>
                  <a:schemeClr val="accent1"/>
                </a:solidFill>
              </a:rPr>
              <a:t>id</a:t>
            </a:r>
            <a:r>
              <a:rPr lang="es-ES" dirty="0"/>
              <a:t>;</a:t>
            </a:r>
          </a:p>
          <a:p>
            <a:r>
              <a:rPr lang="es-ES" dirty="0"/>
              <a:t>        </a:t>
            </a:r>
            <a:r>
              <a:rPr lang="es-ES" dirty="0" err="1"/>
              <a:t>return</a:t>
            </a:r>
            <a:r>
              <a:rPr lang="es-ES" dirty="0"/>
              <a:t> </a:t>
            </a:r>
            <a:r>
              <a:rPr lang="es-ES" dirty="0" err="1"/>
              <a:t>ResponseEntity.ok</a:t>
            </a:r>
            <a:r>
              <a:rPr lang="es-ES" dirty="0"/>
              <a:t>(</a:t>
            </a:r>
            <a:r>
              <a:rPr lang="es-ES" b="1" dirty="0" err="1">
                <a:solidFill>
                  <a:srgbClr val="FF0000"/>
                </a:solidFill>
              </a:rPr>
              <a:t>orderDetails</a:t>
            </a:r>
            <a:r>
              <a:rPr lang="es-ES" dirty="0"/>
              <a:t>);</a:t>
            </a:r>
          </a:p>
          <a:p>
            <a:r>
              <a:rPr lang="es-ES" dirty="0"/>
              <a:t>    }</a:t>
            </a:r>
          </a:p>
          <a:p>
            <a:r>
              <a:rPr lang="es-ES" dirty="0"/>
              <a:t>}</a:t>
            </a:r>
          </a:p>
        </p:txBody>
      </p:sp>
    </p:spTree>
    <p:extLst>
      <p:ext uri="{BB962C8B-B14F-4D97-AF65-F5344CB8AC3E}">
        <p14:creationId xmlns:p14="http://schemas.microsoft.com/office/powerpoint/2010/main" val="188550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5A0A4BC-C25E-43FE-9DC1-C2555E95276C}"/>
              </a:ext>
            </a:extLst>
          </p:cNvPr>
          <p:cNvSpPr txBox="1"/>
          <p:nvPr/>
        </p:nvSpPr>
        <p:spPr>
          <a:xfrm>
            <a:off x="2692400" y="1270338"/>
            <a:ext cx="9245600" cy="1477328"/>
          </a:xfrm>
          <a:prstGeom prst="rect">
            <a:avLst/>
          </a:prstGeom>
          <a:noFill/>
        </p:spPr>
        <p:txBody>
          <a:bodyPr wrap="square">
            <a:spAutoFit/>
          </a:bodyPr>
          <a:lstStyle/>
          <a:p>
            <a:r>
              <a:rPr lang="es-ES" dirty="0"/>
              <a:t>En este módulo introductorio, se explora en detalle el concepto de controladores en Spring </a:t>
            </a:r>
            <a:r>
              <a:rPr lang="es-ES" dirty="0" err="1"/>
              <a:t>Boot</a:t>
            </a:r>
            <a:r>
              <a:rPr lang="es-ES" dirty="0"/>
              <a:t> y su función en una aplicación web. Los controladores son componentes clave en la arquitectura MVC (Modelo-Vista-Controlador) de Spring </a:t>
            </a:r>
            <a:r>
              <a:rPr lang="es-ES" dirty="0" err="1"/>
              <a:t>Boot</a:t>
            </a:r>
            <a:r>
              <a:rPr lang="es-ES" dirty="0"/>
              <a:t> y se utilizan para manejar las solicitudes HTTP entrantes y enviar las respuestas correspondientes. Los controladores son responsables de recibir los datos de entrada, invocar la lógica de negocio adecuada y devolver los resultados al cliente.</a:t>
            </a:r>
          </a:p>
        </p:txBody>
      </p:sp>
      <p:sp>
        <p:nvSpPr>
          <p:cNvPr id="5" name="CuadroTexto 4">
            <a:extLst>
              <a:ext uri="{FF2B5EF4-FFF2-40B4-BE49-F238E27FC236}">
                <a16:creationId xmlns:a16="http://schemas.microsoft.com/office/drawing/2014/main" id="{0CA8118D-F071-429C-9D55-527E7E92A8A5}"/>
              </a:ext>
            </a:extLst>
          </p:cNvPr>
          <p:cNvSpPr txBox="1"/>
          <p:nvPr/>
        </p:nvSpPr>
        <p:spPr>
          <a:xfrm>
            <a:off x="4965700" y="3542942"/>
            <a:ext cx="4762500" cy="3416320"/>
          </a:xfrm>
          <a:prstGeom prst="rect">
            <a:avLst/>
          </a:prstGeom>
          <a:noFill/>
        </p:spPr>
        <p:txBody>
          <a:bodyPr wrap="square">
            <a:spAutoFit/>
          </a:bodyPr>
          <a:lstStyle/>
          <a:p>
            <a:r>
              <a:rPr lang="es-ES" dirty="0"/>
              <a:t> @GetMapping("/hello")</a:t>
            </a:r>
          </a:p>
          <a:p>
            <a:r>
              <a:rPr lang="es-ES" dirty="0"/>
              <a:t>    </a:t>
            </a:r>
            <a:r>
              <a:rPr lang="es-ES" dirty="0" err="1"/>
              <a:t>public</a:t>
            </a:r>
            <a:r>
              <a:rPr lang="es-ES" dirty="0"/>
              <a:t> </a:t>
            </a:r>
            <a:r>
              <a:rPr lang="es-ES" dirty="0" err="1"/>
              <a:t>String</a:t>
            </a:r>
            <a:r>
              <a:rPr lang="es-ES" dirty="0"/>
              <a:t> </a:t>
            </a:r>
            <a:r>
              <a:rPr lang="es-ES" dirty="0" err="1"/>
              <a:t>sayHello</a:t>
            </a:r>
            <a:r>
              <a:rPr lang="es-ES" dirty="0"/>
              <a:t>() {</a:t>
            </a:r>
          </a:p>
          <a:p>
            <a:r>
              <a:rPr lang="es-ES" dirty="0"/>
              <a:t>        </a:t>
            </a:r>
            <a:r>
              <a:rPr lang="es-ES" dirty="0" err="1"/>
              <a:t>return</a:t>
            </a:r>
            <a:r>
              <a:rPr lang="es-ES" dirty="0"/>
              <a:t> "¡Hola desde el controlador!";</a:t>
            </a:r>
          </a:p>
          <a:p>
            <a:r>
              <a:rPr lang="es-ES" dirty="0"/>
              <a:t>    }</a:t>
            </a:r>
          </a:p>
          <a:p>
            <a:endParaRPr lang="es-ES" dirty="0"/>
          </a:p>
          <a:p>
            <a:r>
              <a:rPr lang="es-ES" dirty="0"/>
              <a:t>    @PostMapping("/data")</a:t>
            </a:r>
          </a:p>
          <a:p>
            <a:r>
              <a:rPr lang="es-ES" dirty="0"/>
              <a:t>    </a:t>
            </a:r>
            <a:r>
              <a:rPr lang="es-ES" dirty="0" err="1"/>
              <a:t>public</a:t>
            </a:r>
            <a:r>
              <a:rPr lang="es-ES" dirty="0"/>
              <a:t> </a:t>
            </a:r>
            <a:r>
              <a:rPr lang="es-ES" dirty="0" err="1"/>
              <a:t>User</a:t>
            </a:r>
            <a:r>
              <a:rPr lang="es-ES" dirty="0"/>
              <a:t> </a:t>
            </a:r>
            <a:r>
              <a:rPr lang="es-ES" dirty="0" err="1"/>
              <a:t>PostRequest</a:t>
            </a:r>
            <a:r>
              <a:rPr lang="es-ES" dirty="0"/>
              <a:t>() {</a:t>
            </a:r>
          </a:p>
          <a:p>
            <a:r>
              <a:rPr lang="es-ES" dirty="0"/>
              <a:t>        </a:t>
            </a:r>
            <a:r>
              <a:rPr lang="es-ES" dirty="0" err="1"/>
              <a:t>User</a:t>
            </a:r>
            <a:r>
              <a:rPr lang="es-ES" dirty="0"/>
              <a:t> </a:t>
            </a:r>
            <a:r>
              <a:rPr lang="es-ES" dirty="0" err="1"/>
              <a:t>user</a:t>
            </a:r>
            <a:r>
              <a:rPr lang="es-ES" dirty="0"/>
              <a:t> = new </a:t>
            </a:r>
            <a:r>
              <a:rPr lang="es-ES" dirty="0" err="1"/>
              <a:t>User</a:t>
            </a:r>
            <a:r>
              <a:rPr lang="es-ES" dirty="0"/>
              <a:t>();</a:t>
            </a:r>
          </a:p>
          <a:p>
            <a:r>
              <a:rPr lang="es-ES" dirty="0"/>
              <a:t>        </a:t>
            </a:r>
            <a:r>
              <a:rPr lang="es-ES" dirty="0" err="1"/>
              <a:t>user.setName</a:t>
            </a:r>
            <a:r>
              <a:rPr lang="es-ES" dirty="0"/>
              <a:t>("John </a:t>
            </a:r>
            <a:r>
              <a:rPr lang="es-ES" dirty="0" err="1"/>
              <a:t>Doe</a:t>
            </a:r>
            <a:r>
              <a:rPr lang="es-ES" dirty="0"/>
              <a:t>");</a:t>
            </a:r>
          </a:p>
          <a:p>
            <a:r>
              <a:rPr lang="es-ES" dirty="0"/>
              <a:t>        </a:t>
            </a:r>
            <a:r>
              <a:rPr lang="es-ES" dirty="0" err="1"/>
              <a:t>user.setEmail</a:t>
            </a:r>
            <a:r>
              <a:rPr lang="es-ES" dirty="0"/>
              <a:t>("johndoe@example.com");</a:t>
            </a:r>
          </a:p>
          <a:p>
            <a:r>
              <a:rPr lang="es-ES" dirty="0"/>
              <a:t>        </a:t>
            </a:r>
            <a:r>
              <a:rPr lang="es-ES" dirty="0" err="1"/>
              <a:t>return</a:t>
            </a:r>
            <a:r>
              <a:rPr lang="es-ES" dirty="0"/>
              <a:t> </a:t>
            </a:r>
            <a:r>
              <a:rPr lang="es-ES" dirty="0" err="1"/>
              <a:t>user</a:t>
            </a:r>
            <a:r>
              <a:rPr lang="es-ES" dirty="0"/>
              <a:t>;</a:t>
            </a:r>
          </a:p>
          <a:p>
            <a:r>
              <a:rPr lang="es-ES" dirty="0"/>
              <a:t>    }</a:t>
            </a:r>
          </a:p>
        </p:txBody>
      </p:sp>
    </p:spTree>
    <p:extLst>
      <p:ext uri="{BB962C8B-B14F-4D97-AF65-F5344CB8AC3E}">
        <p14:creationId xmlns:p14="http://schemas.microsoft.com/office/powerpoint/2010/main" val="98338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6654099-2EC2-4C17-AC0F-04D03DE803BF}"/>
              </a:ext>
            </a:extLst>
          </p:cNvPr>
          <p:cNvSpPr txBox="1"/>
          <p:nvPr/>
        </p:nvSpPr>
        <p:spPr>
          <a:xfrm>
            <a:off x="1016758" y="1119707"/>
            <a:ext cx="12596883" cy="1754326"/>
          </a:xfrm>
          <a:prstGeom prst="rect">
            <a:avLst/>
          </a:prstGeom>
          <a:noFill/>
        </p:spPr>
        <p:txBody>
          <a:bodyPr wrap="square">
            <a:spAutoFit/>
          </a:bodyPr>
          <a:lstStyle/>
          <a:p>
            <a:r>
              <a:rPr lang="es-ES" dirty="0"/>
              <a:t>2.2. Parámetros en el cuerpo de la petición:</a:t>
            </a:r>
          </a:p>
          <a:p>
            <a:endParaRPr lang="es-ES" dirty="0"/>
          </a:p>
          <a:p>
            <a:r>
              <a:rPr lang="es-ES" dirty="0"/>
              <a:t>Introducción a los parámetros en el cuerpo de la petición: Los parámetros en el cuerpo de la petición se utilizan para enviar datos más complejos o grandes, como objetos JSON, en la solicitud.</a:t>
            </a:r>
          </a:p>
          <a:p>
            <a:r>
              <a:rPr lang="es-ES" dirty="0"/>
              <a:t>Uso de la anotación @RequestBody en Spring: La anotación @RequestBody se utiliza para recibir y convertir el cuerpo de la petición en un objeto Java en los controladores de Spring.</a:t>
            </a:r>
          </a:p>
        </p:txBody>
      </p:sp>
      <p:sp>
        <p:nvSpPr>
          <p:cNvPr id="5" name="CuadroTexto 4">
            <a:extLst>
              <a:ext uri="{FF2B5EF4-FFF2-40B4-BE49-F238E27FC236}">
                <a16:creationId xmlns:a16="http://schemas.microsoft.com/office/drawing/2014/main" id="{0D6599CE-1763-4266-A116-4A11256F65E6}"/>
              </a:ext>
            </a:extLst>
          </p:cNvPr>
          <p:cNvSpPr txBox="1"/>
          <p:nvPr/>
        </p:nvSpPr>
        <p:spPr>
          <a:xfrm>
            <a:off x="3309258" y="3516857"/>
            <a:ext cx="8675914" cy="3693319"/>
          </a:xfrm>
          <a:prstGeom prst="rect">
            <a:avLst/>
          </a:prstGeom>
          <a:noFill/>
        </p:spPr>
        <p:txBody>
          <a:bodyPr wrap="square">
            <a:spAutoFit/>
          </a:bodyPr>
          <a:lstStyle/>
          <a:p>
            <a:r>
              <a:rPr lang="es-ES" dirty="0"/>
              <a:t>@RestController</a:t>
            </a:r>
          </a:p>
          <a:p>
            <a:r>
              <a:rPr lang="es-ES" dirty="0"/>
              <a:t>@RequestMapping("/api/products")</a:t>
            </a:r>
          </a:p>
          <a:p>
            <a:r>
              <a:rPr lang="es-ES" dirty="0" err="1"/>
              <a:t>public</a:t>
            </a:r>
            <a:r>
              <a:rPr lang="es-ES" dirty="0"/>
              <a:t> </a:t>
            </a:r>
            <a:r>
              <a:rPr lang="es-ES" dirty="0" err="1"/>
              <a:t>class</a:t>
            </a:r>
            <a:r>
              <a:rPr lang="es-ES" dirty="0"/>
              <a:t> </a:t>
            </a:r>
            <a:r>
              <a:rPr lang="es-ES" dirty="0" err="1"/>
              <a:t>ProductController</a:t>
            </a:r>
            <a:r>
              <a:rPr lang="es-ES" dirty="0"/>
              <a:t> {</a:t>
            </a:r>
          </a:p>
          <a:p>
            <a:endParaRPr lang="es-ES" dirty="0"/>
          </a:p>
          <a:p>
            <a:r>
              <a:rPr lang="es-ES" dirty="0"/>
              <a:t>    @Autowired</a:t>
            </a:r>
          </a:p>
          <a:p>
            <a:r>
              <a:rPr lang="es-ES" dirty="0"/>
              <a:t>    </a:t>
            </a:r>
            <a:r>
              <a:rPr lang="es-ES" dirty="0" err="1"/>
              <a:t>private</a:t>
            </a:r>
            <a:r>
              <a:rPr lang="es-ES" dirty="0"/>
              <a:t> </a:t>
            </a:r>
            <a:r>
              <a:rPr lang="es-ES" dirty="0" err="1"/>
              <a:t>ProductService</a:t>
            </a:r>
            <a:r>
              <a:rPr lang="es-ES" dirty="0"/>
              <a:t> </a:t>
            </a:r>
            <a:r>
              <a:rPr lang="es-ES" dirty="0" err="1"/>
              <a:t>productService</a:t>
            </a:r>
            <a:r>
              <a:rPr lang="es-ES" dirty="0"/>
              <a:t>;</a:t>
            </a:r>
          </a:p>
          <a:p>
            <a:endParaRPr lang="es-ES" dirty="0"/>
          </a:p>
          <a:p>
            <a:r>
              <a:rPr lang="es-ES" dirty="0"/>
              <a:t>    @PostMapping</a:t>
            </a:r>
          </a:p>
          <a:p>
            <a:r>
              <a:rPr lang="es-ES" dirty="0"/>
              <a:t>    </a:t>
            </a:r>
            <a:r>
              <a:rPr lang="es-ES" dirty="0" err="1"/>
              <a:t>public</a:t>
            </a:r>
            <a:r>
              <a:rPr lang="es-ES" dirty="0"/>
              <a:t> </a:t>
            </a:r>
            <a:r>
              <a:rPr lang="es-ES" dirty="0" err="1"/>
              <a:t>ResponseEntity</a:t>
            </a:r>
            <a:r>
              <a:rPr lang="es-ES" dirty="0"/>
              <a:t>&lt;</a:t>
            </a:r>
            <a:r>
              <a:rPr lang="es-ES" dirty="0" err="1"/>
              <a:t>Void</a:t>
            </a:r>
            <a:r>
              <a:rPr lang="es-ES" dirty="0"/>
              <a:t>&gt; </a:t>
            </a:r>
            <a:r>
              <a:rPr lang="es-ES" dirty="0" err="1"/>
              <a:t>createProduct</a:t>
            </a:r>
            <a:r>
              <a:rPr lang="es-ES" dirty="0"/>
              <a:t>(@RequestBody </a:t>
            </a:r>
            <a:r>
              <a:rPr lang="es-ES" dirty="0" err="1"/>
              <a:t>Product</a:t>
            </a:r>
            <a:r>
              <a:rPr lang="es-ES" dirty="0"/>
              <a:t> </a:t>
            </a:r>
            <a:r>
              <a:rPr lang="es-ES" b="1" dirty="0" err="1">
                <a:solidFill>
                  <a:schemeClr val="accent1"/>
                </a:solidFill>
              </a:rPr>
              <a:t>product</a:t>
            </a:r>
            <a:r>
              <a:rPr lang="es-ES" dirty="0"/>
              <a:t>) {</a:t>
            </a:r>
          </a:p>
          <a:p>
            <a:r>
              <a:rPr lang="es-ES" dirty="0"/>
              <a:t>        </a:t>
            </a:r>
            <a:r>
              <a:rPr lang="es-ES" dirty="0" err="1"/>
              <a:t>productService.createProduct</a:t>
            </a:r>
            <a:r>
              <a:rPr lang="es-ES" dirty="0"/>
              <a:t>(</a:t>
            </a:r>
            <a:r>
              <a:rPr lang="es-ES" b="1" dirty="0" err="1">
                <a:solidFill>
                  <a:schemeClr val="accent1"/>
                </a:solidFill>
              </a:rPr>
              <a:t>product</a:t>
            </a:r>
            <a:r>
              <a:rPr lang="es-ES" dirty="0"/>
              <a:t>);</a:t>
            </a:r>
          </a:p>
          <a:p>
            <a:r>
              <a:rPr lang="es-ES" dirty="0"/>
              <a:t>        </a:t>
            </a:r>
            <a:r>
              <a:rPr lang="es-ES" dirty="0" err="1"/>
              <a:t>return</a:t>
            </a:r>
            <a:r>
              <a:rPr lang="es-ES" dirty="0"/>
              <a:t> </a:t>
            </a:r>
            <a:r>
              <a:rPr lang="es-ES" b="1" dirty="0" err="1">
                <a:solidFill>
                  <a:schemeClr val="accent6">
                    <a:lumMod val="75000"/>
                  </a:schemeClr>
                </a:solidFill>
              </a:rPr>
              <a:t>ResponseEntity.status</a:t>
            </a:r>
            <a:r>
              <a:rPr lang="es-ES" b="1" dirty="0">
                <a:solidFill>
                  <a:schemeClr val="accent6">
                    <a:lumMod val="75000"/>
                  </a:schemeClr>
                </a:solidFill>
              </a:rPr>
              <a:t>(</a:t>
            </a:r>
            <a:r>
              <a:rPr lang="es-ES" b="1" dirty="0" err="1">
                <a:solidFill>
                  <a:schemeClr val="accent6">
                    <a:lumMod val="75000"/>
                  </a:schemeClr>
                </a:solidFill>
              </a:rPr>
              <a:t>HttpStatus.CREATED</a:t>
            </a:r>
            <a:r>
              <a:rPr lang="es-ES" b="1" dirty="0">
                <a:solidFill>
                  <a:schemeClr val="accent6">
                    <a:lumMod val="75000"/>
                  </a:schemeClr>
                </a:solidFill>
              </a:rPr>
              <a:t>)</a:t>
            </a:r>
            <a:r>
              <a:rPr lang="es-ES" dirty="0"/>
              <a:t>.</a:t>
            </a:r>
            <a:r>
              <a:rPr lang="es-ES" dirty="0" err="1"/>
              <a:t>build</a:t>
            </a:r>
            <a:r>
              <a:rPr lang="es-ES" dirty="0"/>
              <a:t>();</a:t>
            </a:r>
          </a:p>
          <a:p>
            <a:r>
              <a:rPr lang="es-ES" dirty="0"/>
              <a:t>    }</a:t>
            </a:r>
          </a:p>
          <a:p>
            <a:r>
              <a:rPr lang="es-ES" dirty="0"/>
              <a:t>}</a:t>
            </a:r>
          </a:p>
        </p:txBody>
      </p:sp>
    </p:spTree>
    <p:extLst>
      <p:ext uri="{BB962C8B-B14F-4D97-AF65-F5344CB8AC3E}">
        <p14:creationId xmlns:p14="http://schemas.microsoft.com/office/powerpoint/2010/main" val="188472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6DBEB0-A41E-4AF1-97CA-9584C08DB166}"/>
              </a:ext>
            </a:extLst>
          </p:cNvPr>
          <p:cNvSpPr txBox="1"/>
          <p:nvPr/>
        </p:nvSpPr>
        <p:spPr>
          <a:xfrm>
            <a:off x="2504364" y="2184822"/>
            <a:ext cx="9621672" cy="3693319"/>
          </a:xfrm>
          <a:prstGeom prst="rect">
            <a:avLst/>
          </a:prstGeom>
          <a:noFill/>
        </p:spPr>
        <p:txBody>
          <a:bodyPr wrap="square">
            <a:spAutoFit/>
          </a:bodyPr>
          <a:lstStyle/>
          <a:p>
            <a:r>
              <a:rPr lang="es-ES" dirty="0"/>
              <a:t>@RestController</a:t>
            </a:r>
          </a:p>
          <a:p>
            <a:r>
              <a:rPr lang="es-ES" dirty="0"/>
              <a:t>@RequestMapping("/api/products")</a:t>
            </a:r>
          </a:p>
          <a:p>
            <a:r>
              <a:rPr lang="es-ES" dirty="0" err="1"/>
              <a:t>public</a:t>
            </a:r>
            <a:r>
              <a:rPr lang="es-ES" dirty="0"/>
              <a:t> </a:t>
            </a:r>
            <a:r>
              <a:rPr lang="es-ES" dirty="0" err="1"/>
              <a:t>class</a:t>
            </a:r>
            <a:r>
              <a:rPr lang="es-ES" dirty="0"/>
              <a:t> </a:t>
            </a:r>
            <a:r>
              <a:rPr lang="es-ES" dirty="0" err="1"/>
              <a:t>ProductController</a:t>
            </a:r>
            <a:r>
              <a:rPr lang="es-ES" dirty="0"/>
              <a:t> {</a:t>
            </a:r>
          </a:p>
          <a:p>
            <a:endParaRPr lang="es-ES" dirty="0"/>
          </a:p>
          <a:p>
            <a:r>
              <a:rPr lang="es-ES" dirty="0"/>
              <a:t>    @Autowired</a:t>
            </a:r>
          </a:p>
          <a:p>
            <a:r>
              <a:rPr lang="es-ES" dirty="0"/>
              <a:t>    </a:t>
            </a:r>
            <a:r>
              <a:rPr lang="es-ES" dirty="0" err="1"/>
              <a:t>private</a:t>
            </a:r>
            <a:r>
              <a:rPr lang="es-ES" dirty="0"/>
              <a:t> </a:t>
            </a:r>
            <a:r>
              <a:rPr lang="es-ES" dirty="0" err="1"/>
              <a:t>ProductService</a:t>
            </a:r>
            <a:r>
              <a:rPr lang="es-ES" dirty="0"/>
              <a:t> </a:t>
            </a:r>
            <a:r>
              <a:rPr lang="es-ES" dirty="0" err="1"/>
              <a:t>productService</a:t>
            </a:r>
            <a:r>
              <a:rPr lang="es-ES" dirty="0"/>
              <a:t>;</a:t>
            </a:r>
          </a:p>
          <a:p>
            <a:endParaRPr lang="es-ES" dirty="0"/>
          </a:p>
          <a:p>
            <a:r>
              <a:rPr lang="es-ES" dirty="0"/>
              <a:t>    @PutMapping("/bulk-update")</a:t>
            </a:r>
          </a:p>
          <a:p>
            <a:r>
              <a:rPr lang="es-ES" dirty="0"/>
              <a:t>    </a:t>
            </a:r>
            <a:r>
              <a:rPr lang="es-ES" dirty="0" err="1"/>
              <a:t>public</a:t>
            </a:r>
            <a:r>
              <a:rPr lang="es-ES" dirty="0"/>
              <a:t> </a:t>
            </a:r>
            <a:r>
              <a:rPr lang="es-ES" dirty="0" err="1"/>
              <a:t>ResponseEntity</a:t>
            </a:r>
            <a:r>
              <a:rPr lang="es-ES" dirty="0"/>
              <a:t>&lt;</a:t>
            </a:r>
            <a:r>
              <a:rPr lang="es-ES" dirty="0" err="1"/>
              <a:t>Void</a:t>
            </a:r>
            <a:r>
              <a:rPr lang="es-ES" dirty="0"/>
              <a:t>&gt; </a:t>
            </a:r>
            <a:r>
              <a:rPr lang="es-ES" dirty="0" err="1"/>
              <a:t>bulkUpdateProducts</a:t>
            </a:r>
            <a:r>
              <a:rPr lang="es-ES" dirty="0">
                <a:solidFill>
                  <a:srgbClr val="FF0000"/>
                </a:solidFill>
              </a:rPr>
              <a:t>(@RequestBody </a:t>
            </a:r>
            <a:r>
              <a:rPr lang="es-ES" dirty="0" err="1">
                <a:solidFill>
                  <a:srgbClr val="FF0000"/>
                </a:solidFill>
              </a:rPr>
              <a:t>List</a:t>
            </a:r>
            <a:r>
              <a:rPr lang="es-ES" dirty="0">
                <a:solidFill>
                  <a:srgbClr val="FF0000"/>
                </a:solidFill>
              </a:rPr>
              <a:t>&lt;</a:t>
            </a:r>
            <a:r>
              <a:rPr lang="es-ES" dirty="0" err="1">
                <a:solidFill>
                  <a:srgbClr val="FF0000"/>
                </a:solidFill>
              </a:rPr>
              <a:t>Product</a:t>
            </a:r>
            <a:r>
              <a:rPr lang="es-ES" dirty="0">
                <a:solidFill>
                  <a:srgbClr val="FF0000"/>
                </a:solidFill>
              </a:rPr>
              <a:t>&gt; </a:t>
            </a:r>
            <a:r>
              <a:rPr lang="es-ES" dirty="0" err="1">
                <a:solidFill>
                  <a:srgbClr val="FF0000"/>
                </a:solidFill>
              </a:rPr>
              <a:t>products</a:t>
            </a:r>
            <a:r>
              <a:rPr lang="es-ES" dirty="0"/>
              <a:t>) {</a:t>
            </a:r>
          </a:p>
          <a:p>
            <a:r>
              <a:rPr lang="es-ES" dirty="0"/>
              <a:t>        </a:t>
            </a:r>
            <a:r>
              <a:rPr lang="es-ES" dirty="0" err="1"/>
              <a:t>productService.bulkUpdateProducts</a:t>
            </a:r>
            <a:r>
              <a:rPr lang="es-ES" dirty="0"/>
              <a:t>(</a:t>
            </a:r>
            <a:r>
              <a:rPr lang="es-ES" dirty="0" err="1"/>
              <a:t>products</a:t>
            </a:r>
            <a:r>
              <a:rPr lang="es-ES" dirty="0"/>
              <a:t>);</a:t>
            </a:r>
          </a:p>
          <a:p>
            <a:r>
              <a:rPr lang="es-ES" dirty="0"/>
              <a:t>        </a:t>
            </a:r>
            <a:r>
              <a:rPr lang="es-ES" dirty="0" err="1"/>
              <a:t>return</a:t>
            </a:r>
            <a:r>
              <a:rPr lang="es-ES" dirty="0"/>
              <a:t> </a:t>
            </a:r>
            <a:r>
              <a:rPr lang="es-ES" dirty="0" err="1"/>
              <a:t>ResponseEntity.ok</a:t>
            </a:r>
            <a:r>
              <a:rPr lang="es-ES" dirty="0"/>
              <a:t>().</a:t>
            </a:r>
            <a:r>
              <a:rPr lang="es-ES" dirty="0" err="1"/>
              <a:t>build</a:t>
            </a:r>
            <a:r>
              <a:rPr lang="es-ES" dirty="0"/>
              <a:t>();</a:t>
            </a:r>
          </a:p>
          <a:p>
            <a:r>
              <a:rPr lang="es-ES" dirty="0"/>
              <a:t>    }</a:t>
            </a:r>
          </a:p>
          <a:p>
            <a:r>
              <a:rPr lang="es-ES" dirty="0"/>
              <a:t>}</a:t>
            </a:r>
          </a:p>
        </p:txBody>
      </p:sp>
    </p:spTree>
    <p:extLst>
      <p:ext uri="{BB962C8B-B14F-4D97-AF65-F5344CB8AC3E}">
        <p14:creationId xmlns:p14="http://schemas.microsoft.com/office/powerpoint/2010/main" val="266438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D614631-F82F-4201-BABD-F1E3A24BF4F4}"/>
              </a:ext>
            </a:extLst>
          </p:cNvPr>
          <p:cNvSpPr txBox="1"/>
          <p:nvPr/>
        </p:nvSpPr>
        <p:spPr>
          <a:xfrm>
            <a:off x="870857" y="1531595"/>
            <a:ext cx="12562114" cy="1200329"/>
          </a:xfrm>
          <a:prstGeom prst="rect">
            <a:avLst/>
          </a:prstGeom>
          <a:noFill/>
        </p:spPr>
        <p:txBody>
          <a:bodyPr wrap="square">
            <a:spAutoFit/>
          </a:bodyPr>
          <a:lstStyle/>
          <a:p>
            <a:r>
              <a:rPr lang="es-ES" dirty="0"/>
              <a:t>Cuando se realiza una solicitud HTTP, además de la URL y el cuerpo de la petición, también se pueden enviar cabeceras (</a:t>
            </a:r>
            <a:r>
              <a:rPr lang="es-ES" dirty="0" err="1"/>
              <a:t>headers</a:t>
            </a:r>
            <a:r>
              <a:rPr lang="es-ES" dirty="0"/>
              <a:t>) que contienen información adicional o metadatos sobre la solicitud. Las cabeceras proporcionan detalles importantes sobre la solicitud, como el tipo de contenido aceptado, el tipo de autenticación requerida, las preferencias de idioma, entre otros. Los parámetros en las cabeceras de la petición se utilizan para enviar y recibir esta información adicional.</a:t>
            </a:r>
          </a:p>
        </p:txBody>
      </p:sp>
      <p:sp>
        <p:nvSpPr>
          <p:cNvPr id="5" name="CuadroTexto 4">
            <a:extLst>
              <a:ext uri="{FF2B5EF4-FFF2-40B4-BE49-F238E27FC236}">
                <a16:creationId xmlns:a16="http://schemas.microsoft.com/office/drawing/2014/main" id="{A63636DE-5E3D-4349-9464-7269993FE5C9}"/>
              </a:ext>
            </a:extLst>
          </p:cNvPr>
          <p:cNvSpPr txBox="1"/>
          <p:nvPr/>
        </p:nvSpPr>
        <p:spPr>
          <a:xfrm>
            <a:off x="870857" y="925677"/>
            <a:ext cx="7315200" cy="369332"/>
          </a:xfrm>
          <a:prstGeom prst="rect">
            <a:avLst/>
          </a:prstGeom>
          <a:noFill/>
        </p:spPr>
        <p:txBody>
          <a:bodyPr wrap="square">
            <a:spAutoFit/>
          </a:bodyPr>
          <a:lstStyle/>
          <a:p>
            <a:r>
              <a:rPr lang="es-ES" dirty="0"/>
              <a:t>parámetros en las cabeceras de la petición:</a:t>
            </a:r>
          </a:p>
        </p:txBody>
      </p:sp>
      <p:sp>
        <p:nvSpPr>
          <p:cNvPr id="7" name="CuadroTexto 6">
            <a:extLst>
              <a:ext uri="{FF2B5EF4-FFF2-40B4-BE49-F238E27FC236}">
                <a16:creationId xmlns:a16="http://schemas.microsoft.com/office/drawing/2014/main" id="{4356E63D-8E94-4279-89C6-FF01381F8A4C}"/>
              </a:ext>
            </a:extLst>
          </p:cNvPr>
          <p:cNvSpPr txBox="1"/>
          <p:nvPr/>
        </p:nvSpPr>
        <p:spPr>
          <a:xfrm>
            <a:off x="870857" y="2991846"/>
            <a:ext cx="12562114" cy="923330"/>
          </a:xfrm>
          <a:prstGeom prst="rect">
            <a:avLst/>
          </a:prstGeom>
          <a:noFill/>
        </p:spPr>
        <p:txBody>
          <a:bodyPr wrap="square">
            <a:spAutoFit/>
          </a:bodyPr>
          <a:lstStyle/>
          <a:p>
            <a:r>
              <a:rPr lang="es-ES" dirty="0"/>
              <a:t>En Spring, la anotación @RequestHeader se utiliza para obtener y utilizar los valores de las cabeceras de la petición en los controladores. Al aplicar la anotación @RequestHeader a un parámetro de un método de controlador, Spring asignará automáticamente el valor de la cabecera correspondiente a ese parámetro.</a:t>
            </a:r>
          </a:p>
        </p:txBody>
      </p:sp>
      <p:sp>
        <p:nvSpPr>
          <p:cNvPr id="9" name="CuadroTexto 8">
            <a:extLst>
              <a:ext uri="{FF2B5EF4-FFF2-40B4-BE49-F238E27FC236}">
                <a16:creationId xmlns:a16="http://schemas.microsoft.com/office/drawing/2014/main" id="{A4F5E6FB-456F-405E-B2EC-107EA7FF87DF}"/>
              </a:ext>
            </a:extLst>
          </p:cNvPr>
          <p:cNvSpPr txBox="1"/>
          <p:nvPr/>
        </p:nvSpPr>
        <p:spPr>
          <a:xfrm>
            <a:off x="1045029" y="4338315"/>
            <a:ext cx="12050485" cy="2862322"/>
          </a:xfrm>
          <a:prstGeom prst="rect">
            <a:avLst/>
          </a:prstGeom>
          <a:noFill/>
        </p:spPr>
        <p:txBody>
          <a:bodyPr wrap="square">
            <a:spAutoFit/>
          </a:bodyPr>
          <a:lstStyle/>
          <a:p>
            <a:r>
              <a:rPr lang="es-ES" dirty="0"/>
              <a:t>@RestController</a:t>
            </a:r>
          </a:p>
          <a:p>
            <a:r>
              <a:rPr lang="es-ES" dirty="0"/>
              <a:t>@RequestMapping("/api/users")</a:t>
            </a:r>
          </a:p>
          <a:p>
            <a:r>
              <a:rPr lang="es-ES" dirty="0" err="1"/>
              <a:t>public</a:t>
            </a:r>
            <a:r>
              <a:rPr lang="es-ES" dirty="0"/>
              <a:t> </a:t>
            </a:r>
            <a:r>
              <a:rPr lang="es-ES" dirty="0" err="1"/>
              <a:t>class</a:t>
            </a:r>
            <a:r>
              <a:rPr lang="es-ES" dirty="0"/>
              <a:t> </a:t>
            </a:r>
            <a:r>
              <a:rPr lang="es-ES" dirty="0" err="1"/>
              <a:t>UserController</a:t>
            </a:r>
            <a:r>
              <a:rPr lang="es-ES" dirty="0"/>
              <a:t> {</a:t>
            </a:r>
          </a:p>
          <a:p>
            <a:endParaRPr lang="es-ES" dirty="0"/>
          </a:p>
          <a:p>
            <a:r>
              <a:rPr lang="es-ES" dirty="0"/>
              <a:t>    @GetMapping("/{id}")</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getUserAgent</a:t>
            </a:r>
            <a:r>
              <a:rPr lang="es-ES" dirty="0"/>
              <a:t>(@PathVariable Long id, </a:t>
            </a:r>
            <a:r>
              <a:rPr lang="es-ES" b="1" dirty="0">
                <a:solidFill>
                  <a:schemeClr val="accent6">
                    <a:lumMod val="75000"/>
                  </a:schemeClr>
                </a:solidFill>
              </a:rPr>
              <a:t>@RequestHeader</a:t>
            </a:r>
            <a:r>
              <a:rPr lang="es-ES" dirty="0"/>
              <a:t>("</a:t>
            </a:r>
            <a:r>
              <a:rPr lang="es-ES" b="1" dirty="0">
                <a:solidFill>
                  <a:srgbClr val="FF0000"/>
                </a:solidFill>
              </a:rPr>
              <a:t>User-Agent</a:t>
            </a:r>
            <a:r>
              <a:rPr lang="es-ES" dirty="0"/>
              <a:t>") </a:t>
            </a:r>
            <a:r>
              <a:rPr lang="es-ES" dirty="0" err="1"/>
              <a:t>String</a:t>
            </a:r>
            <a:r>
              <a:rPr lang="es-ES" dirty="0"/>
              <a:t> </a:t>
            </a:r>
            <a:r>
              <a:rPr lang="es-ES" dirty="0" err="1"/>
              <a:t>userAgent</a:t>
            </a:r>
            <a:r>
              <a:rPr lang="es-ES" dirty="0"/>
              <a:t>) {</a:t>
            </a:r>
          </a:p>
          <a:p>
            <a:r>
              <a:rPr lang="es-ES" dirty="0"/>
              <a:t>        // Lógica para utilizar el valor del </a:t>
            </a:r>
            <a:r>
              <a:rPr lang="es-ES" dirty="0" err="1"/>
              <a:t>User-Agent</a:t>
            </a:r>
            <a:r>
              <a:rPr lang="es-ES" dirty="0"/>
              <a:t> en la solicitud</a:t>
            </a:r>
          </a:p>
          <a:p>
            <a:r>
              <a:rPr lang="es-ES" dirty="0"/>
              <a:t>        </a:t>
            </a:r>
            <a:r>
              <a:rPr lang="es-ES" dirty="0" err="1"/>
              <a:t>return</a:t>
            </a:r>
            <a:r>
              <a:rPr lang="es-ES" dirty="0"/>
              <a:t> </a:t>
            </a:r>
            <a:r>
              <a:rPr lang="es-ES" dirty="0" err="1"/>
              <a:t>ResponseEntity.ok</a:t>
            </a:r>
            <a:r>
              <a:rPr lang="es-ES" dirty="0"/>
              <a:t>("</a:t>
            </a:r>
            <a:r>
              <a:rPr lang="es-ES" dirty="0" err="1"/>
              <a:t>User-Agent</a:t>
            </a:r>
            <a:r>
              <a:rPr lang="es-ES" dirty="0"/>
              <a:t>: " + </a:t>
            </a:r>
            <a:r>
              <a:rPr lang="es-ES" dirty="0" err="1"/>
              <a:t>userAgent</a:t>
            </a:r>
            <a:r>
              <a:rPr lang="es-ES" dirty="0"/>
              <a:t>);</a:t>
            </a:r>
          </a:p>
          <a:p>
            <a:r>
              <a:rPr lang="es-ES" dirty="0"/>
              <a:t>    }</a:t>
            </a:r>
          </a:p>
          <a:p>
            <a:r>
              <a:rPr lang="es-ES" dirty="0"/>
              <a:t>}</a:t>
            </a:r>
          </a:p>
        </p:txBody>
      </p:sp>
    </p:spTree>
    <p:extLst>
      <p:ext uri="{BB962C8B-B14F-4D97-AF65-F5344CB8AC3E}">
        <p14:creationId xmlns:p14="http://schemas.microsoft.com/office/powerpoint/2010/main" val="393039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239C0B-0404-4DEB-B390-52CAFD1049C4}"/>
              </a:ext>
            </a:extLst>
          </p:cNvPr>
          <p:cNvSpPr txBox="1"/>
          <p:nvPr/>
        </p:nvSpPr>
        <p:spPr>
          <a:xfrm>
            <a:off x="870857" y="743635"/>
            <a:ext cx="12202885" cy="369332"/>
          </a:xfrm>
          <a:prstGeom prst="rect">
            <a:avLst/>
          </a:prstGeom>
          <a:noFill/>
        </p:spPr>
        <p:txBody>
          <a:bodyPr wrap="square">
            <a:spAutoFit/>
          </a:bodyPr>
          <a:lstStyle/>
          <a:p>
            <a:r>
              <a:rPr lang="es-ES" dirty="0"/>
              <a:t>Crear un controlador que obtenga y utilice un valor de una cabecera específica para realizar una acción personalizada.</a:t>
            </a:r>
          </a:p>
        </p:txBody>
      </p:sp>
      <p:sp>
        <p:nvSpPr>
          <p:cNvPr id="5" name="CuadroTexto 4">
            <a:extLst>
              <a:ext uri="{FF2B5EF4-FFF2-40B4-BE49-F238E27FC236}">
                <a16:creationId xmlns:a16="http://schemas.microsoft.com/office/drawing/2014/main" id="{CFE74514-99CC-4AB6-92AD-912736F93800}"/>
              </a:ext>
            </a:extLst>
          </p:cNvPr>
          <p:cNvSpPr txBox="1"/>
          <p:nvPr/>
        </p:nvSpPr>
        <p:spPr>
          <a:xfrm>
            <a:off x="794657" y="1952456"/>
            <a:ext cx="13411200" cy="2862322"/>
          </a:xfrm>
          <a:prstGeom prst="rect">
            <a:avLst/>
          </a:prstGeom>
          <a:noFill/>
        </p:spPr>
        <p:txBody>
          <a:bodyPr wrap="square">
            <a:spAutoFit/>
          </a:bodyPr>
          <a:lstStyle/>
          <a:p>
            <a:r>
              <a:rPr lang="es-ES" dirty="0"/>
              <a:t>@RestController</a:t>
            </a:r>
          </a:p>
          <a:p>
            <a:r>
              <a:rPr lang="es-ES" dirty="0"/>
              <a:t>@RequestMapping("/api/users")</a:t>
            </a:r>
          </a:p>
          <a:p>
            <a:r>
              <a:rPr lang="es-ES" dirty="0" err="1"/>
              <a:t>public</a:t>
            </a:r>
            <a:r>
              <a:rPr lang="es-ES" dirty="0"/>
              <a:t> </a:t>
            </a:r>
            <a:r>
              <a:rPr lang="es-ES" dirty="0" err="1"/>
              <a:t>class</a:t>
            </a:r>
            <a:r>
              <a:rPr lang="es-ES" dirty="0"/>
              <a:t> </a:t>
            </a:r>
            <a:r>
              <a:rPr lang="es-ES" dirty="0" err="1"/>
              <a:t>UserController</a:t>
            </a:r>
            <a:r>
              <a:rPr lang="es-ES" dirty="0"/>
              <a:t> {</a:t>
            </a:r>
          </a:p>
          <a:p>
            <a:endParaRPr lang="es-ES" dirty="0"/>
          </a:p>
          <a:p>
            <a:r>
              <a:rPr lang="es-ES" dirty="0"/>
              <a:t>    @PostMapping</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createUser</a:t>
            </a:r>
            <a:r>
              <a:rPr lang="es-ES" dirty="0"/>
              <a:t>(@RequestBody </a:t>
            </a:r>
            <a:r>
              <a:rPr lang="es-ES" dirty="0" err="1"/>
              <a:t>User</a:t>
            </a:r>
            <a:r>
              <a:rPr lang="es-ES" dirty="0"/>
              <a:t> </a:t>
            </a:r>
            <a:r>
              <a:rPr lang="es-ES" dirty="0" err="1"/>
              <a:t>user</a:t>
            </a:r>
            <a:r>
              <a:rPr lang="es-ES" dirty="0"/>
              <a:t>, @RequestHeader("X-Custom-Header") </a:t>
            </a:r>
            <a:r>
              <a:rPr lang="es-ES" dirty="0" err="1"/>
              <a:t>String</a:t>
            </a:r>
            <a:r>
              <a:rPr lang="es-ES" dirty="0"/>
              <a:t> </a:t>
            </a:r>
            <a:r>
              <a:rPr lang="es-ES" dirty="0" err="1"/>
              <a:t>customHeaderValue</a:t>
            </a:r>
            <a:r>
              <a:rPr lang="es-ES" dirty="0"/>
              <a:t>) {</a:t>
            </a:r>
          </a:p>
          <a:p>
            <a:r>
              <a:rPr lang="es-ES" dirty="0"/>
              <a:t>        // Lógica para crear un nuevo usuario utilizando el valor de la cabecera personalizada</a:t>
            </a:r>
          </a:p>
          <a:p>
            <a:r>
              <a:rPr lang="es-ES" dirty="0"/>
              <a:t>        </a:t>
            </a:r>
            <a:r>
              <a:rPr lang="es-ES" dirty="0" err="1"/>
              <a:t>return</a:t>
            </a:r>
            <a:r>
              <a:rPr lang="es-ES" dirty="0"/>
              <a:t> </a:t>
            </a:r>
            <a:r>
              <a:rPr lang="es-ES" dirty="0" err="1"/>
              <a:t>ResponseEntity.ok</a:t>
            </a:r>
            <a:r>
              <a:rPr lang="es-ES" dirty="0"/>
              <a:t>("Creación exitosa. Valor de la cabecera personalizada: " + </a:t>
            </a:r>
            <a:r>
              <a:rPr lang="es-ES" dirty="0" err="1"/>
              <a:t>customHeaderValue</a:t>
            </a:r>
            <a:r>
              <a:rPr lang="es-ES" dirty="0"/>
              <a:t>);</a:t>
            </a:r>
          </a:p>
          <a:p>
            <a:r>
              <a:rPr lang="es-ES" dirty="0"/>
              <a:t>    }</a:t>
            </a:r>
          </a:p>
          <a:p>
            <a:r>
              <a:rPr lang="es-ES" dirty="0"/>
              <a:t>}</a:t>
            </a:r>
          </a:p>
        </p:txBody>
      </p:sp>
    </p:spTree>
    <p:extLst>
      <p:ext uri="{BB962C8B-B14F-4D97-AF65-F5344CB8AC3E}">
        <p14:creationId xmlns:p14="http://schemas.microsoft.com/office/powerpoint/2010/main" val="1046841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3D8A32-09D0-4487-8674-C94D8716EB23}"/>
              </a:ext>
            </a:extLst>
          </p:cNvPr>
          <p:cNvSpPr txBox="1"/>
          <p:nvPr/>
        </p:nvSpPr>
        <p:spPr>
          <a:xfrm>
            <a:off x="957943" y="1443058"/>
            <a:ext cx="13803085" cy="369332"/>
          </a:xfrm>
          <a:prstGeom prst="rect">
            <a:avLst/>
          </a:prstGeom>
          <a:noFill/>
        </p:spPr>
        <p:txBody>
          <a:bodyPr wrap="square">
            <a:spAutoFit/>
          </a:bodyPr>
          <a:lstStyle/>
          <a:p>
            <a:r>
              <a:rPr lang="es-ES" dirty="0"/>
              <a:t>Implementar un controlador que verifique si ciertas cabeceras están presentes en la solicitud y realice diferentes acciones en función de eso.</a:t>
            </a:r>
          </a:p>
        </p:txBody>
      </p:sp>
      <p:sp>
        <p:nvSpPr>
          <p:cNvPr id="5" name="CuadroTexto 4">
            <a:extLst>
              <a:ext uri="{FF2B5EF4-FFF2-40B4-BE49-F238E27FC236}">
                <a16:creationId xmlns:a16="http://schemas.microsoft.com/office/drawing/2014/main" id="{7980542F-75FB-4AF6-9CA7-C76C84524E4F}"/>
              </a:ext>
            </a:extLst>
          </p:cNvPr>
          <p:cNvSpPr txBox="1"/>
          <p:nvPr/>
        </p:nvSpPr>
        <p:spPr>
          <a:xfrm>
            <a:off x="957943" y="2354559"/>
            <a:ext cx="13117285" cy="4247317"/>
          </a:xfrm>
          <a:prstGeom prst="rect">
            <a:avLst/>
          </a:prstGeom>
          <a:noFill/>
        </p:spPr>
        <p:txBody>
          <a:bodyPr wrap="square">
            <a:spAutoFit/>
          </a:bodyPr>
          <a:lstStyle/>
          <a:p>
            <a:r>
              <a:rPr lang="es-ES" dirty="0"/>
              <a:t>@RestController</a:t>
            </a:r>
          </a:p>
          <a:p>
            <a:r>
              <a:rPr lang="es-ES" dirty="0"/>
              <a:t>@RequestMapping("/api/products")</a:t>
            </a:r>
          </a:p>
          <a:p>
            <a:r>
              <a:rPr lang="es-ES" dirty="0" err="1"/>
              <a:t>public</a:t>
            </a:r>
            <a:r>
              <a:rPr lang="es-ES" dirty="0"/>
              <a:t> </a:t>
            </a:r>
            <a:r>
              <a:rPr lang="es-ES" dirty="0" err="1"/>
              <a:t>class</a:t>
            </a:r>
            <a:r>
              <a:rPr lang="es-ES" dirty="0"/>
              <a:t> </a:t>
            </a:r>
            <a:r>
              <a:rPr lang="es-ES" dirty="0" err="1"/>
              <a:t>ProductController</a:t>
            </a:r>
            <a:r>
              <a:rPr lang="es-ES" dirty="0"/>
              <a:t> {</a:t>
            </a:r>
          </a:p>
          <a:p>
            <a:endParaRPr lang="es-ES" dirty="0"/>
          </a:p>
          <a:p>
            <a:r>
              <a:rPr lang="es-ES" dirty="0"/>
              <a:t>    @GetMapping("/{id}")</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getProductDetails</a:t>
            </a:r>
            <a:r>
              <a:rPr lang="es-ES" dirty="0"/>
              <a:t>(@PathVariable Long id, </a:t>
            </a:r>
            <a:r>
              <a:rPr lang="es-ES" dirty="0" err="1"/>
              <a:t>HttpServletRequest</a:t>
            </a:r>
            <a:r>
              <a:rPr lang="es-ES" dirty="0"/>
              <a:t> </a:t>
            </a:r>
            <a:r>
              <a:rPr lang="es-ES" dirty="0" err="1"/>
              <a:t>request</a:t>
            </a:r>
            <a:r>
              <a:rPr lang="es-ES" dirty="0"/>
              <a:t>) {</a:t>
            </a:r>
          </a:p>
          <a:p>
            <a:r>
              <a:rPr lang="es-ES" dirty="0"/>
              <a:t>        </a:t>
            </a:r>
            <a:r>
              <a:rPr lang="es-ES" dirty="0" err="1"/>
              <a:t>if</a:t>
            </a:r>
            <a:r>
              <a:rPr lang="es-ES" dirty="0"/>
              <a:t> (</a:t>
            </a:r>
            <a:r>
              <a:rPr lang="es-ES" dirty="0" err="1"/>
              <a:t>request.getHeader</a:t>
            </a:r>
            <a:r>
              <a:rPr lang="es-ES" dirty="0"/>
              <a:t>("</a:t>
            </a:r>
            <a:r>
              <a:rPr lang="es-ES" dirty="0" err="1"/>
              <a:t>Authorization</a:t>
            </a:r>
            <a:r>
              <a:rPr lang="es-ES" dirty="0"/>
              <a:t>") != </a:t>
            </a:r>
            <a:r>
              <a:rPr lang="es-ES" dirty="0" err="1"/>
              <a:t>null</a:t>
            </a:r>
            <a:r>
              <a:rPr lang="es-ES" dirty="0"/>
              <a:t> &amp;&amp; </a:t>
            </a:r>
            <a:r>
              <a:rPr lang="es-ES" dirty="0" err="1"/>
              <a:t>request.getHeader</a:t>
            </a:r>
            <a:r>
              <a:rPr lang="es-ES" dirty="0"/>
              <a:t>("Content-</a:t>
            </a:r>
            <a:r>
              <a:rPr lang="es-ES" dirty="0" err="1"/>
              <a:t>Type</a:t>
            </a:r>
            <a:r>
              <a:rPr lang="es-ES" dirty="0"/>
              <a:t>") != </a:t>
            </a:r>
            <a:r>
              <a:rPr lang="es-ES" dirty="0" err="1"/>
              <a:t>null</a:t>
            </a:r>
            <a:r>
              <a:rPr lang="es-ES" dirty="0"/>
              <a:t>) {</a:t>
            </a:r>
          </a:p>
          <a:p>
            <a:r>
              <a:rPr lang="es-ES" dirty="0"/>
              <a:t>            // Lógica para realizar acciones específicas si las cabeceras de autorización y tipo de contenido están presentes</a:t>
            </a:r>
          </a:p>
          <a:p>
            <a:r>
              <a:rPr lang="es-ES" dirty="0"/>
              <a:t>            </a:t>
            </a:r>
            <a:r>
              <a:rPr lang="es-ES" dirty="0" err="1"/>
              <a:t>return</a:t>
            </a:r>
            <a:r>
              <a:rPr lang="es-ES" dirty="0"/>
              <a:t> </a:t>
            </a:r>
            <a:r>
              <a:rPr lang="es-ES" dirty="0" err="1"/>
              <a:t>ResponseEntity.ok</a:t>
            </a:r>
            <a:r>
              <a:rPr lang="es-ES" dirty="0"/>
              <a:t>("Cabeceras presentes. Detalles del producto con ID: " + id);</a:t>
            </a:r>
          </a:p>
          <a:p>
            <a:r>
              <a:rPr lang="es-ES" dirty="0"/>
              <a:t>        } </a:t>
            </a:r>
            <a:r>
              <a:rPr lang="es-ES" dirty="0" err="1"/>
              <a:t>else</a:t>
            </a:r>
            <a:r>
              <a:rPr lang="es-ES" dirty="0"/>
              <a:t> {</a:t>
            </a:r>
          </a:p>
          <a:p>
            <a:r>
              <a:rPr lang="es-ES" dirty="0"/>
              <a:t>            // Lógica para manejar el caso cuando las cabeceras requeridas no están presentes</a:t>
            </a:r>
          </a:p>
          <a:p>
            <a:r>
              <a:rPr lang="es-ES" dirty="0"/>
              <a:t>            </a:t>
            </a:r>
            <a:r>
              <a:rPr lang="es-ES" dirty="0" err="1"/>
              <a:t>return</a:t>
            </a:r>
            <a:r>
              <a:rPr lang="es-ES" dirty="0"/>
              <a:t> </a:t>
            </a:r>
            <a:r>
              <a:rPr lang="es-ES" dirty="0" err="1"/>
              <a:t>ResponseEntity.badRequest</a:t>
            </a:r>
            <a:r>
              <a:rPr lang="es-ES" dirty="0"/>
              <a:t>().</a:t>
            </a:r>
            <a:r>
              <a:rPr lang="es-ES" dirty="0" err="1"/>
              <a:t>body</a:t>
            </a:r>
            <a:r>
              <a:rPr lang="es-ES" dirty="0"/>
              <a:t>("Cabeceras faltantes");</a:t>
            </a:r>
          </a:p>
          <a:p>
            <a:r>
              <a:rPr lang="es-ES" dirty="0"/>
              <a:t>        }</a:t>
            </a:r>
          </a:p>
          <a:p>
            <a:r>
              <a:rPr lang="es-ES" dirty="0"/>
              <a:t>    }</a:t>
            </a:r>
          </a:p>
          <a:p>
            <a:r>
              <a:rPr lang="es-ES" dirty="0"/>
              <a:t>}</a:t>
            </a:r>
          </a:p>
        </p:txBody>
      </p:sp>
    </p:spTree>
    <p:extLst>
      <p:ext uri="{BB962C8B-B14F-4D97-AF65-F5344CB8AC3E}">
        <p14:creationId xmlns:p14="http://schemas.microsoft.com/office/powerpoint/2010/main" val="352929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4505763"/>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3: Validación de datos en los </a:t>
            </a:r>
            <a:r>
              <a:rPr lang="en-US" sz="4374" dirty="0" err="1">
                <a:solidFill>
                  <a:srgbClr val="5C4E3D"/>
                </a:solidFill>
                <a:latin typeface="Libre Baskerville" pitchFamily="34" charset="0"/>
                <a:ea typeface="Libre Baskerville" pitchFamily="34" charset="-122"/>
                <a:cs typeface="Libre Baskerville" pitchFamily="34" charset="-120"/>
              </a:rPr>
              <a:t>controladores</a:t>
            </a:r>
            <a:endParaRPr lang="en-US" sz="4374" dirty="0"/>
          </a:p>
        </p:txBody>
      </p:sp>
      <p:sp>
        <p:nvSpPr>
          <p:cNvPr id="5" name="Text 2"/>
          <p:cNvSpPr/>
          <p:nvPr/>
        </p:nvSpPr>
        <p:spPr>
          <a:xfrm>
            <a:off x="833199" y="6270177"/>
            <a:ext cx="12964001" cy="396872"/>
          </a:xfrm>
          <a:prstGeom prst="rect">
            <a:avLst/>
          </a:prstGeom>
          <a:noFill/>
          <a:ln/>
        </p:spPr>
        <p:txBody>
          <a:bodyPr wrap="non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En este módulo, se enseña cómo validar los datos recibidos en las solicitudes en los controladores de Spring Boot.</a:t>
            </a:r>
            <a:endParaRPr lang="en-US" sz="1750" dirty="0"/>
          </a:p>
        </p:txBody>
      </p:sp>
      <p:pic>
        <p:nvPicPr>
          <p:cNvPr id="6" name="Image 1" descr="preencoded.png"/>
          <p:cNvPicPr>
            <a:picLocks noChangeAspect="1"/>
          </p:cNvPicPr>
          <p:nvPr/>
        </p:nvPicPr>
        <p:blipFill>
          <a:blip r:embed="rId4"/>
          <a:stretch>
            <a:fillRect/>
          </a:stretch>
        </p:blipFill>
        <p:spPr>
          <a:xfrm>
            <a:off x="0" y="0"/>
            <a:ext cx="14630400" cy="300384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897FD5A-346D-4BED-902A-E482EF608932}"/>
              </a:ext>
            </a:extLst>
          </p:cNvPr>
          <p:cNvSpPr txBox="1"/>
          <p:nvPr/>
        </p:nvSpPr>
        <p:spPr>
          <a:xfrm>
            <a:off x="573206" y="499493"/>
            <a:ext cx="13483988" cy="3416320"/>
          </a:xfrm>
          <a:prstGeom prst="rect">
            <a:avLst/>
          </a:prstGeom>
          <a:noFill/>
        </p:spPr>
        <p:txBody>
          <a:bodyPr wrap="square">
            <a:spAutoFit/>
          </a:bodyPr>
          <a:lstStyle/>
          <a:p>
            <a:r>
              <a:rPr lang="es-ES" dirty="0"/>
              <a:t>La validación de datos de entrada es un proceso importante para garantizar la integridad y la calidad de los datos que se reciben en una aplicación. En el contexto de las peticiones en Spring, esto implica asegurarse de que los datos proporcionados cumplen con ciertos criterios antes de procesarlos.</a:t>
            </a:r>
          </a:p>
          <a:p>
            <a:endParaRPr lang="es-ES" dirty="0"/>
          </a:p>
          <a:p>
            <a:r>
              <a:rPr lang="es-ES" dirty="0"/>
              <a:t>Una forma común de realizar la validación de datos de entrada en Spring es mediante el uso de anotaciones de validación. Spring proporciona un conjunto de anotaciones que se pueden aplicar a los parámetros de los controladores para validarlos. Algunas de las anotaciones de validación más utilizadas son:</a:t>
            </a:r>
          </a:p>
          <a:p>
            <a:endParaRPr lang="es-ES" dirty="0"/>
          </a:p>
          <a:p>
            <a:r>
              <a:rPr lang="es-ES" dirty="0">
                <a:solidFill>
                  <a:srgbClr val="FF0000"/>
                </a:solidFill>
              </a:rPr>
              <a:t>@</a:t>
            </a:r>
            <a:r>
              <a:rPr lang="es-ES" b="1" dirty="0">
                <a:solidFill>
                  <a:srgbClr val="FF0000"/>
                </a:solidFill>
              </a:rPr>
              <a:t>NotNull</a:t>
            </a:r>
            <a:r>
              <a:rPr lang="es-ES" dirty="0"/>
              <a:t>: Valida que el valor del parámetro no sea nulo.</a:t>
            </a:r>
          </a:p>
          <a:p>
            <a:r>
              <a:rPr lang="es-ES" b="1" dirty="0">
                <a:solidFill>
                  <a:srgbClr val="FF0000"/>
                </a:solidFill>
              </a:rPr>
              <a:t>@NotEmpty</a:t>
            </a:r>
            <a:r>
              <a:rPr lang="es-ES" dirty="0"/>
              <a:t>: Valida que el valor del parámetro no esté vacío.</a:t>
            </a:r>
          </a:p>
          <a:p>
            <a:r>
              <a:rPr lang="es-ES" b="1" dirty="0">
                <a:solidFill>
                  <a:srgbClr val="FF0000"/>
                </a:solidFill>
              </a:rPr>
              <a:t>@Size</a:t>
            </a:r>
            <a:r>
              <a:rPr lang="es-ES" dirty="0"/>
              <a:t>: Valida que el tamaño del valor del parámetro se encuentre dentro de un rango específico.</a:t>
            </a:r>
          </a:p>
          <a:p>
            <a:r>
              <a:rPr lang="es-ES" b="1" dirty="0">
                <a:solidFill>
                  <a:srgbClr val="FF0000"/>
                </a:solidFill>
              </a:rPr>
              <a:t>@Pattern</a:t>
            </a:r>
            <a:r>
              <a:rPr lang="es-ES" dirty="0"/>
              <a:t>: Valida que el valor del parámetro cumpla con un patrón específico (expresión regular).</a:t>
            </a:r>
          </a:p>
        </p:txBody>
      </p:sp>
    </p:spTree>
    <p:extLst>
      <p:ext uri="{BB962C8B-B14F-4D97-AF65-F5344CB8AC3E}">
        <p14:creationId xmlns:p14="http://schemas.microsoft.com/office/powerpoint/2010/main" val="2664088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FEF27E9-4552-4E4E-A1AC-0DC7BC1C4C89}"/>
              </a:ext>
            </a:extLst>
          </p:cNvPr>
          <p:cNvSpPr txBox="1"/>
          <p:nvPr/>
        </p:nvSpPr>
        <p:spPr>
          <a:xfrm>
            <a:off x="962166" y="3653135"/>
            <a:ext cx="12706066" cy="923330"/>
          </a:xfrm>
          <a:prstGeom prst="rect">
            <a:avLst/>
          </a:prstGeom>
          <a:noFill/>
        </p:spPr>
        <p:txBody>
          <a:bodyPr wrap="square">
            <a:spAutoFit/>
          </a:bodyPr>
          <a:lstStyle/>
          <a:p>
            <a:r>
              <a:rPr lang="es-ES" dirty="0"/>
              <a:t>En el código anterior, se utiliza la anotación </a:t>
            </a:r>
            <a:r>
              <a:rPr lang="es-ES" b="1" dirty="0">
                <a:solidFill>
                  <a:srgbClr val="FF0000"/>
                </a:solidFill>
              </a:rPr>
              <a:t>@Valid</a:t>
            </a:r>
            <a:r>
              <a:rPr lang="es-ES" dirty="0"/>
              <a:t> en el parámetro </a:t>
            </a:r>
            <a:r>
              <a:rPr lang="es-ES" dirty="0" err="1"/>
              <a:t>userDto</a:t>
            </a:r>
            <a:r>
              <a:rPr lang="es-ES" dirty="0"/>
              <a:t> para indicarle a Spring que debe realizar la validación del objeto </a:t>
            </a:r>
            <a:r>
              <a:rPr lang="es-ES" dirty="0" err="1"/>
              <a:t>UserDto</a:t>
            </a:r>
            <a:r>
              <a:rPr lang="es-ES" dirty="0"/>
              <a:t> utilizando las anotaciones de validación aplicadas en sus campos. Si alguna validación falla, Spring generará automáticamente una respuesta de error.</a:t>
            </a:r>
          </a:p>
        </p:txBody>
      </p:sp>
      <p:sp>
        <p:nvSpPr>
          <p:cNvPr id="4" name="CuadroTexto 3">
            <a:extLst>
              <a:ext uri="{FF2B5EF4-FFF2-40B4-BE49-F238E27FC236}">
                <a16:creationId xmlns:a16="http://schemas.microsoft.com/office/drawing/2014/main" id="{564D9996-DACC-45A2-A3F8-768EE091E039}"/>
              </a:ext>
            </a:extLst>
          </p:cNvPr>
          <p:cNvSpPr txBox="1"/>
          <p:nvPr/>
        </p:nvSpPr>
        <p:spPr>
          <a:xfrm>
            <a:off x="3364172" y="756188"/>
            <a:ext cx="7902053" cy="2585323"/>
          </a:xfrm>
          <a:prstGeom prst="rect">
            <a:avLst/>
          </a:prstGeom>
          <a:noFill/>
        </p:spPr>
        <p:txBody>
          <a:bodyPr wrap="square">
            <a:spAutoFit/>
          </a:bodyPr>
          <a:lstStyle/>
          <a:p>
            <a:r>
              <a:rPr lang="es-ES" dirty="0"/>
              <a:t>@RestController</a:t>
            </a:r>
          </a:p>
          <a:p>
            <a:r>
              <a:rPr lang="es-ES" dirty="0" err="1"/>
              <a:t>public</a:t>
            </a:r>
            <a:r>
              <a:rPr lang="es-ES" dirty="0"/>
              <a:t> </a:t>
            </a:r>
            <a:r>
              <a:rPr lang="es-ES" dirty="0" err="1"/>
              <a:t>class</a:t>
            </a:r>
            <a:r>
              <a:rPr lang="es-ES" dirty="0"/>
              <a:t> </a:t>
            </a:r>
            <a:r>
              <a:rPr lang="es-ES" dirty="0" err="1"/>
              <a:t>UserController</a:t>
            </a:r>
            <a:r>
              <a:rPr lang="es-ES" dirty="0"/>
              <a:t> {</a:t>
            </a:r>
          </a:p>
          <a:p>
            <a:endParaRPr lang="es-ES" dirty="0"/>
          </a:p>
          <a:p>
            <a:r>
              <a:rPr lang="es-ES" dirty="0"/>
              <a:t>    @PostMapping("/users")</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createUser</a:t>
            </a:r>
            <a:r>
              <a:rPr lang="es-ES" dirty="0"/>
              <a:t>(@Valid @RequestBody </a:t>
            </a:r>
            <a:r>
              <a:rPr lang="es-ES" dirty="0" err="1"/>
              <a:t>User</a:t>
            </a:r>
            <a:r>
              <a:rPr lang="es-ES" dirty="0"/>
              <a:t> </a:t>
            </a:r>
            <a:r>
              <a:rPr lang="es-ES" dirty="0" err="1"/>
              <a:t>user</a:t>
            </a:r>
            <a:r>
              <a:rPr lang="es-ES" dirty="0"/>
              <a:t>) {</a:t>
            </a:r>
          </a:p>
          <a:p>
            <a:r>
              <a:rPr lang="es-ES" dirty="0"/>
              <a:t>	_</a:t>
            </a:r>
            <a:r>
              <a:rPr lang="es-ES" dirty="0" err="1"/>
              <a:t>userservice.grabar</a:t>
            </a:r>
            <a:r>
              <a:rPr lang="es-ES" dirty="0"/>
              <a:t>(</a:t>
            </a:r>
            <a:r>
              <a:rPr lang="es-ES" dirty="0" err="1"/>
              <a:t>user</a:t>
            </a:r>
            <a:r>
              <a:rPr lang="es-ES" dirty="0"/>
              <a:t>);</a:t>
            </a:r>
          </a:p>
          <a:p>
            <a:r>
              <a:rPr lang="es-ES" dirty="0"/>
              <a:t>	</a:t>
            </a:r>
            <a:r>
              <a:rPr lang="es-ES" dirty="0" err="1"/>
              <a:t>return</a:t>
            </a:r>
            <a:r>
              <a:rPr lang="es-ES" dirty="0"/>
              <a:t> </a:t>
            </a:r>
            <a:r>
              <a:rPr lang="es-ES" dirty="0" err="1"/>
              <a:t>ResponseEntity.ok</a:t>
            </a:r>
            <a:r>
              <a:rPr lang="es-ES" dirty="0"/>
              <a:t>("Usuario creado exitosamente");</a:t>
            </a:r>
          </a:p>
          <a:p>
            <a:r>
              <a:rPr lang="es-ES" dirty="0"/>
              <a:t>    }</a:t>
            </a:r>
          </a:p>
          <a:p>
            <a:r>
              <a:rPr lang="es-ES" dirty="0"/>
              <a:t>}</a:t>
            </a:r>
          </a:p>
        </p:txBody>
      </p:sp>
      <p:sp>
        <p:nvSpPr>
          <p:cNvPr id="6" name="CuadroTexto 5">
            <a:extLst>
              <a:ext uri="{FF2B5EF4-FFF2-40B4-BE49-F238E27FC236}">
                <a16:creationId xmlns:a16="http://schemas.microsoft.com/office/drawing/2014/main" id="{14557762-0408-4FF9-8C6A-EBA596FAA6B0}"/>
              </a:ext>
            </a:extLst>
          </p:cNvPr>
          <p:cNvSpPr txBox="1"/>
          <p:nvPr/>
        </p:nvSpPr>
        <p:spPr>
          <a:xfrm>
            <a:off x="9150823" y="4736197"/>
            <a:ext cx="3138985" cy="3139321"/>
          </a:xfrm>
          <a:prstGeom prst="rect">
            <a:avLst/>
          </a:prstGeom>
          <a:noFill/>
        </p:spPr>
        <p:txBody>
          <a:bodyPr wrap="square">
            <a:spAutoFit/>
          </a:bodyPr>
          <a:lstStyle/>
          <a:p>
            <a:r>
              <a:rPr lang="en-US" dirty="0"/>
              <a:t>public class User {</a:t>
            </a:r>
          </a:p>
          <a:p>
            <a:endParaRPr lang="en-US" dirty="0"/>
          </a:p>
          <a:p>
            <a:r>
              <a:rPr lang="en-US" dirty="0"/>
              <a:t>    @NotNull</a:t>
            </a:r>
          </a:p>
          <a:p>
            <a:r>
              <a:rPr lang="en-US" dirty="0"/>
              <a:t>    private String name;</a:t>
            </a:r>
          </a:p>
          <a:p>
            <a:endParaRPr lang="en-US" dirty="0"/>
          </a:p>
          <a:p>
            <a:r>
              <a:rPr lang="en-US" dirty="0"/>
              <a:t>    @NotEmpty</a:t>
            </a:r>
          </a:p>
          <a:p>
            <a:r>
              <a:rPr lang="en-US" dirty="0"/>
              <a:t>    @Email</a:t>
            </a:r>
          </a:p>
          <a:p>
            <a:r>
              <a:rPr lang="en-US" dirty="0"/>
              <a:t>    private String email;</a:t>
            </a:r>
          </a:p>
          <a:p>
            <a:endParaRPr lang="en-US" dirty="0"/>
          </a:p>
          <a:p>
            <a:r>
              <a:rPr lang="en-US" dirty="0"/>
              <a:t>    // Getters y setters</a:t>
            </a:r>
          </a:p>
          <a:p>
            <a:r>
              <a:rPr lang="en-US" dirty="0"/>
              <a:t>}</a:t>
            </a:r>
          </a:p>
        </p:txBody>
      </p:sp>
      <p:sp>
        <p:nvSpPr>
          <p:cNvPr id="8" name="CuadroTexto 7">
            <a:extLst>
              <a:ext uri="{FF2B5EF4-FFF2-40B4-BE49-F238E27FC236}">
                <a16:creationId xmlns:a16="http://schemas.microsoft.com/office/drawing/2014/main" id="{B156D44F-6D94-49A9-9767-FC8F0374713E}"/>
              </a:ext>
            </a:extLst>
          </p:cNvPr>
          <p:cNvSpPr txBox="1"/>
          <p:nvPr/>
        </p:nvSpPr>
        <p:spPr>
          <a:xfrm>
            <a:off x="962166" y="5598117"/>
            <a:ext cx="7315200" cy="646331"/>
          </a:xfrm>
          <a:prstGeom prst="rect">
            <a:avLst/>
          </a:prstGeom>
          <a:noFill/>
        </p:spPr>
        <p:txBody>
          <a:bodyPr wrap="square">
            <a:spAutoFit/>
          </a:bodyPr>
          <a:lstStyle/>
          <a:p>
            <a:r>
              <a:rPr lang="es-ES" dirty="0"/>
              <a:t>Para definir las anotaciones de validación en el objeto </a:t>
            </a:r>
            <a:r>
              <a:rPr lang="es-ES" dirty="0" err="1"/>
              <a:t>UserDto</a:t>
            </a:r>
            <a:r>
              <a:rPr lang="es-ES" dirty="0"/>
              <a:t>, puedes hacer lo siguiente:</a:t>
            </a:r>
          </a:p>
        </p:txBody>
      </p:sp>
    </p:spTree>
    <p:extLst>
      <p:ext uri="{BB962C8B-B14F-4D97-AF65-F5344CB8AC3E}">
        <p14:creationId xmlns:p14="http://schemas.microsoft.com/office/powerpoint/2010/main" val="310115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248627"/>
            <a:ext cx="7477601" cy="2150413"/>
          </a:xfrm>
          <a:prstGeom prst="rect">
            <a:avLst/>
          </a:prstGeom>
          <a:noFill/>
          <a:ln/>
        </p:spPr>
        <p:txBody>
          <a:bodyPr wrap="square" rtlCol="0" anchor="t"/>
          <a:lstStyle/>
          <a:p>
            <a:pPr marL="0" indent="0">
              <a:lnSpc>
                <a:spcPts val="5686"/>
              </a:lnSpc>
              <a:buNone/>
            </a:pPr>
            <a:r>
              <a:rPr lang="en-US" sz="4374" dirty="0">
                <a:solidFill>
                  <a:srgbClr val="5C4E3D"/>
                </a:solidFill>
                <a:latin typeface="Goudy Old Style" panose="02020502050305020303" pitchFamily="18" charset="0"/>
                <a:ea typeface="Libre Baskerville" pitchFamily="34" charset="-122"/>
                <a:cs typeface="Libre Baskerville" pitchFamily="34" charset="-120"/>
              </a:rPr>
              <a:t>Módulo 4: Manejo de excepciones en los controladores</a:t>
            </a:r>
            <a:endParaRPr lang="en-US" sz="4374" dirty="0">
              <a:latin typeface="Goudy Old Style" panose="02020502050305020303" pitchFamily="18" charset="0"/>
            </a:endParaRPr>
          </a:p>
        </p:txBody>
      </p:sp>
      <p:sp>
        <p:nvSpPr>
          <p:cNvPr id="5" name="Text 2"/>
          <p:cNvSpPr/>
          <p:nvPr/>
        </p:nvSpPr>
        <p:spPr>
          <a:xfrm>
            <a:off x="833199" y="4729845"/>
            <a:ext cx="7477601"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En este módulo, se explora cómo manejar excepciones en los controladores de Spring Boot y cómo devolver respuestas adecuadas en caso de errores.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8B8D772-D29D-4524-9F16-668FD08B910B}"/>
              </a:ext>
            </a:extLst>
          </p:cNvPr>
          <p:cNvSpPr txBox="1"/>
          <p:nvPr/>
        </p:nvSpPr>
        <p:spPr>
          <a:xfrm>
            <a:off x="900752" y="1000921"/>
            <a:ext cx="13060908" cy="2585323"/>
          </a:xfrm>
          <a:prstGeom prst="rect">
            <a:avLst/>
          </a:prstGeom>
          <a:noFill/>
        </p:spPr>
        <p:txBody>
          <a:bodyPr wrap="square">
            <a:spAutoFit/>
          </a:bodyPr>
          <a:lstStyle/>
          <a:p>
            <a:r>
              <a:rPr lang="es-ES" dirty="0"/>
              <a:t>Manejo de excepciones:</a:t>
            </a:r>
          </a:p>
          <a:p>
            <a:endParaRPr lang="es-ES" dirty="0"/>
          </a:p>
          <a:p>
            <a:r>
              <a:rPr lang="es-ES" dirty="0"/>
              <a:t>El manejo de excepciones es un aspecto crítico en el desarrollo de aplicaciones, ya que permite controlar situaciones inesperadas y manejarlas de forma adecuada. En el contexto de los controladores en Spring, el manejo de excepciones implica capturar y procesar las excepciones que se generan durante la ejecución de una petición.</a:t>
            </a:r>
          </a:p>
          <a:p>
            <a:endParaRPr lang="es-ES" dirty="0"/>
          </a:p>
          <a:p>
            <a:r>
              <a:rPr lang="es-ES" dirty="0"/>
              <a:t>En Spring, se pueden manejar las excepciones en los controladores utilizando anotaciones como @ExceptionHandler. Esta anotación se coloca en métodos dentro del controlador y se utiliza para capturar excepciones específicas y proporcionar una respuesta de error personalizada.</a:t>
            </a:r>
          </a:p>
        </p:txBody>
      </p:sp>
    </p:spTree>
    <p:extLst>
      <p:ext uri="{BB962C8B-B14F-4D97-AF65-F5344CB8AC3E}">
        <p14:creationId xmlns:p14="http://schemas.microsoft.com/office/powerpoint/2010/main" val="212077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pic>
        <p:nvPicPr>
          <p:cNvPr id="4" name="Image 1" descr="preencoded.png"/>
          <p:cNvPicPr>
            <a:picLocks noChangeAspect="1"/>
          </p:cNvPicPr>
          <p:nvPr/>
        </p:nvPicPr>
        <p:blipFill>
          <a:blip r:embed="rId4"/>
          <a:stretch>
            <a:fillRect/>
          </a:stretch>
        </p:blipFill>
        <p:spPr>
          <a:xfrm>
            <a:off x="0" y="0"/>
            <a:ext cx="14630400" cy="8169088"/>
          </a:xfrm>
          <a:prstGeom prst="rect">
            <a:avLst/>
          </a:prstGeom>
        </p:spPr>
      </p:pic>
      <p:sp>
        <p:nvSpPr>
          <p:cNvPr id="5" name="Shape 1"/>
          <p:cNvSpPr/>
          <p:nvPr/>
        </p:nvSpPr>
        <p:spPr>
          <a:xfrm>
            <a:off x="0" y="0"/>
            <a:ext cx="14630400" cy="8169088"/>
          </a:xfrm>
          <a:prstGeom prst="rect">
            <a:avLst/>
          </a:prstGeom>
          <a:solidFill>
            <a:srgbClr val="FFFDFA">
              <a:alpha val="85000"/>
            </a:srgbClr>
          </a:solidFill>
          <a:ln/>
        </p:spPr>
      </p:sp>
      <p:sp>
        <p:nvSpPr>
          <p:cNvPr id="6" name="Text 2"/>
          <p:cNvSpPr/>
          <p:nvPr/>
        </p:nvSpPr>
        <p:spPr>
          <a:xfrm>
            <a:off x="833199" y="3003842"/>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2: Mapeo de rutas y parámetros en los controladores</a:t>
            </a:r>
            <a:endParaRPr lang="en-US" sz="4374" dirty="0"/>
          </a:p>
        </p:txBody>
      </p:sp>
      <p:sp>
        <p:nvSpPr>
          <p:cNvPr id="7" name="Text 3"/>
          <p:cNvSpPr/>
          <p:nvPr/>
        </p:nvSpPr>
        <p:spPr>
          <a:xfrm>
            <a:off x="833199" y="4768256"/>
            <a:ext cx="12964001" cy="396872"/>
          </a:xfrm>
          <a:prstGeom prst="rect">
            <a:avLst/>
          </a:prstGeom>
          <a:noFill/>
          <a:ln/>
        </p:spPr>
        <p:txBody>
          <a:bodyPr wrap="non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En este módulo, se explora cómo mapear rutas y manejar parámetros en los controladores de Spring Boot.</a:t>
            </a:r>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AC8212-7BC4-4DB7-A0B0-CCDFAA37C258}"/>
              </a:ext>
            </a:extLst>
          </p:cNvPr>
          <p:cNvSpPr txBox="1"/>
          <p:nvPr/>
        </p:nvSpPr>
        <p:spPr>
          <a:xfrm>
            <a:off x="177421" y="1738406"/>
            <a:ext cx="7315200" cy="5355312"/>
          </a:xfrm>
          <a:prstGeom prst="rect">
            <a:avLst/>
          </a:prstGeom>
          <a:noFill/>
        </p:spPr>
        <p:txBody>
          <a:bodyPr wrap="square">
            <a:spAutoFit/>
          </a:bodyPr>
          <a:lstStyle/>
          <a:p>
            <a:r>
              <a:rPr lang="es-ES" dirty="0"/>
              <a:t>@RestController</a:t>
            </a:r>
          </a:p>
          <a:p>
            <a:r>
              <a:rPr lang="es-ES" dirty="0" err="1"/>
              <a:t>public</a:t>
            </a:r>
            <a:r>
              <a:rPr lang="es-ES" dirty="0"/>
              <a:t> </a:t>
            </a:r>
            <a:r>
              <a:rPr lang="es-ES" dirty="0" err="1"/>
              <a:t>class</a:t>
            </a:r>
            <a:r>
              <a:rPr lang="es-ES" dirty="0"/>
              <a:t> </a:t>
            </a:r>
            <a:r>
              <a:rPr lang="es-ES" dirty="0" err="1"/>
              <a:t>UserController</a:t>
            </a:r>
            <a:r>
              <a:rPr lang="es-ES" dirty="0"/>
              <a:t> {</a:t>
            </a:r>
          </a:p>
          <a:p>
            <a:endParaRPr lang="es-ES" dirty="0"/>
          </a:p>
          <a:p>
            <a:r>
              <a:rPr lang="es-ES" dirty="0"/>
              <a:t>    @GetMapping("/users/{id}")</a:t>
            </a:r>
          </a:p>
          <a:p>
            <a:r>
              <a:rPr lang="es-ES" dirty="0"/>
              <a:t>    </a:t>
            </a:r>
            <a:r>
              <a:rPr lang="es-ES" dirty="0" err="1"/>
              <a:t>public</a:t>
            </a:r>
            <a:r>
              <a:rPr lang="es-ES" dirty="0"/>
              <a:t> </a:t>
            </a:r>
            <a:r>
              <a:rPr lang="es-ES" dirty="0" err="1"/>
              <a:t>ResponseEntity</a:t>
            </a:r>
            <a:r>
              <a:rPr lang="es-ES" dirty="0"/>
              <a:t>&lt;</a:t>
            </a:r>
            <a:r>
              <a:rPr lang="es-ES" dirty="0" err="1"/>
              <a:t>UserDto</a:t>
            </a:r>
            <a:r>
              <a:rPr lang="es-ES" dirty="0"/>
              <a:t>&gt; </a:t>
            </a:r>
            <a:r>
              <a:rPr lang="es-ES" dirty="0" err="1"/>
              <a:t>getUser</a:t>
            </a:r>
            <a:r>
              <a:rPr lang="es-ES" dirty="0"/>
              <a:t>(@PathVariable("id") Long </a:t>
            </a:r>
            <a:r>
              <a:rPr lang="es-ES" dirty="0" err="1"/>
              <a:t>userId</a:t>
            </a:r>
            <a:r>
              <a:rPr lang="es-ES" dirty="0"/>
              <a:t>) {</a:t>
            </a:r>
          </a:p>
          <a:p>
            <a:r>
              <a:rPr lang="es-ES" dirty="0"/>
              <a:t>        // Obtener los datos del usuario</a:t>
            </a:r>
          </a:p>
          <a:p>
            <a:r>
              <a:rPr lang="es-ES" dirty="0"/>
              <a:t>        try {</a:t>
            </a:r>
          </a:p>
          <a:p>
            <a:r>
              <a:rPr lang="es-ES" dirty="0"/>
              <a:t>            </a:t>
            </a:r>
            <a:r>
              <a:rPr lang="es-ES" dirty="0" err="1"/>
              <a:t>UserDto</a:t>
            </a:r>
            <a:r>
              <a:rPr lang="es-ES" dirty="0"/>
              <a:t> </a:t>
            </a:r>
            <a:r>
              <a:rPr lang="es-ES" dirty="0" err="1"/>
              <a:t>userDto</a:t>
            </a:r>
            <a:r>
              <a:rPr lang="es-ES" dirty="0"/>
              <a:t> = </a:t>
            </a:r>
            <a:r>
              <a:rPr lang="es-ES" dirty="0" err="1"/>
              <a:t>userService.getUserById</a:t>
            </a:r>
            <a:r>
              <a:rPr lang="es-ES" dirty="0"/>
              <a:t>(</a:t>
            </a:r>
            <a:r>
              <a:rPr lang="es-ES" dirty="0" err="1"/>
              <a:t>userId</a:t>
            </a:r>
            <a:r>
              <a:rPr lang="es-ES" dirty="0"/>
              <a:t>);</a:t>
            </a:r>
          </a:p>
          <a:p>
            <a:r>
              <a:rPr lang="es-ES" dirty="0"/>
              <a:t>            </a:t>
            </a:r>
            <a:r>
              <a:rPr lang="es-ES" dirty="0" err="1"/>
              <a:t>return</a:t>
            </a:r>
            <a:r>
              <a:rPr lang="es-ES" dirty="0"/>
              <a:t> </a:t>
            </a:r>
            <a:r>
              <a:rPr lang="es-ES" dirty="0" err="1"/>
              <a:t>ResponseEntity.ok</a:t>
            </a:r>
            <a:r>
              <a:rPr lang="es-ES" dirty="0"/>
              <a:t>(</a:t>
            </a:r>
            <a:r>
              <a:rPr lang="es-ES" dirty="0" err="1"/>
              <a:t>userDto</a:t>
            </a:r>
            <a:r>
              <a:rPr lang="es-ES" dirty="0"/>
              <a:t>);</a:t>
            </a:r>
          </a:p>
          <a:p>
            <a:r>
              <a:rPr lang="es-ES" dirty="0"/>
              <a:t>        } catch (</a:t>
            </a:r>
            <a:r>
              <a:rPr lang="es-ES" dirty="0" err="1"/>
              <a:t>UserNotFoundException</a:t>
            </a:r>
            <a:r>
              <a:rPr lang="es-ES" dirty="0"/>
              <a:t> e) {</a:t>
            </a:r>
          </a:p>
          <a:p>
            <a:r>
              <a:rPr lang="es-ES" dirty="0"/>
              <a:t>            </a:t>
            </a:r>
            <a:r>
              <a:rPr lang="es-ES" dirty="0" err="1"/>
              <a:t>return</a:t>
            </a:r>
            <a:r>
              <a:rPr lang="es-ES" dirty="0"/>
              <a:t> </a:t>
            </a:r>
            <a:r>
              <a:rPr lang="es-ES" dirty="0" err="1"/>
              <a:t>ResponseEntity.status</a:t>
            </a:r>
            <a:r>
              <a:rPr lang="es-ES" dirty="0"/>
              <a:t>(</a:t>
            </a:r>
            <a:r>
              <a:rPr lang="es-ES" dirty="0" err="1"/>
              <a:t>HttpStatus.NOT_FOUND</a:t>
            </a:r>
            <a:r>
              <a:rPr lang="es-ES" dirty="0"/>
              <a:t>).</a:t>
            </a:r>
            <a:r>
              <a:rPr lang="es-ES" dirty="0" err="1"/>
              <a:t>body</a:t>
            </a:r>
            <a:r>
              <a:rPr lang="es-ES" dirty="0"/>
              <a:t>(</a:t>
            </a:r>
            <a:r>
              <a:rPr lang="es-ES" dirty="0" err="1"/>
              <a:t>null</a:t>
            </a:r>
            <a:r>
              <a:rPr lang="es-ES" dirty="0"/>
              <a:t>);</a:t>
            </a:r>
          </a:p>
          <a:p>
            <a:r>
              <a:rPr lang="es-ES" dirty="0"/>
              <a:t>        } catch (</a:t>
            </a:r>
            <a:r>
              <a:rPr lang="es-ES" dirty="0" err="1"/>
              <a:t>Exception</a:t>
            </a:r>
            <a:r>
              <a:rPr lang="es-ES" dirty="0"/>
              <a:t> e) {</a:t>
            </a:r>
          </a:p>
          <a:p>
            <a:r>
              <a:rPr lang="es-ES" dirty="0"/>
              <a:t>            </a:t>
            </a:r>
            <a:r>
              <a:rPr lang="es-ES" dirty="0" err="1"/>
              <a:t>return</a:t>
            </a:r>
            <a:r>
              <a:rPr lang="es-ES" dirty="0"/>
              <a:t> </a:t>
            </a:r>
            <a:r>
              <a:rPr lang="es-ES" dirty="0" err="1"/>
              <a:t>ResponseEntity.status</a:t>
            </a:r>
            <a:r>
              <a:rPr lang="es-ES" dirty="0"/>
              <a:t>(</a:t>
            </a:r>
            <a:r>
              <a:rPr lang="es-ES" dirty="0" err="1"/>
              <a:t>HttpStatus.INTERNAL_SERVER_ERROR</a:t>
            </a:r>
            <a:r>
              <a:rPr lang="es-ES" dirty="0"/>
              <a:t>).</a:t>
            </a:r>
            <a:r>
              <a:rPr lang="es-ES" dirty="0" err="1"/>
              <a:t>body</a:t>
            </a:r>
            <a:r>
              <a:rPr lang="es-ES" dirty="0"/>
              <a:t>(</a:t>
            </a:r>
            <a:r>
              <a:rPr lang="es-ES" dirty="0" err="1"/>
              <a:t>null</a:t>
            </a:r>
            <a:r>
              <a:rPr lang="es-ES" dirty="0"/>
              <a:t>);</a:t>
            </a:r>
          </a:p>
          <a:p>
            <a:r>
              <a:rPr lang="es-ES" dirty="0"/>
              <a:t>        }</a:t>
            </a:r>
          </a:p>
          <a:p>
            <a:r>
              <a:rPr lang="es-ES" dirty="0"/>
              <a:t>    }</a:t>
            </a:r>
          </a:p>
          <a:p>
            <a:endParaRPr lang="es-ES" dirty="0"/>
          </a:p>
          <a:p>
            <a:r>
              <a:rPr lang="es-ES" dirty="0"/>
              <a:t>    </a:t>
            </a:r>
          </a:p>
        </p:txBody>
      </p:sp>
      <p:sp>
        <p:nvSpPr>
          <p:cNvPr id="5" name="CuadroTexto 4">
            <a:extLst>
              <a:ext uri="{FF2B5EF4-FFF2-40B4-BE49-F238E27FC236}">
                <a16:creationId xmlns:a16="http://schemas.microsoft.com/office/drawing/2014/main" id="{ABE82797-E12A-4E6E-9094-4C2EA344C4E6}"/>
              </a:ext>
            </a:extLst>
          </p:cNvPr>
          <p:cNvSpPr txBox="1"/>
          <p:nvPr/>
        </p:nvSpPr>
        <p:spPr>
          <a:xfrm>
            <a:off x="7315200" y="2028967"/>
            <a:ext cx="7315200" cy="3970318"/>
          </a:xfrm>
          <a:prstGeom prst="rect">
            <a:avLst/>
          </a:prstGeom>
          <a:noFill/>
        </p:spPr>
        <p:txBody>
          <a:bodyPr wrap="square">
            <a:spAutoFit/>
          </a:bodyPr>
          <a:lstStyle/>
          <a:p>
            <a:r>
              <a:rPr lang="es-ES" dirty="0"/>
              <a:t>@ExceptionHandler(UserNotFoundException.class)</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handleUserNotFoundException</a:t>
            </a:r>
            <a:r>
              <a:rPr lang="es-ES" dirty="0"/>
              <a:t>(</a:t>
            </a:r>
            <a:r>
              <a:rPr lang="es-ES" dirty="0" err="1"/>
              <a:t>UserNotFoundException</a:t>
            </a:r>
            <a:r>
              <a:rPr lang="es-ES" dirty="0"/>
              <a:t> e) {</a:t>
            </a:r>
          </a:p>
          <a:p>
            <a:r>
              <a:rPr lang="es-ES" dirty="0"/>
              <a:t>        </a:t>
            </a:r>
            <a:r>
              <a:rPr lang="es-ES" dirty="0" err="1"/>
              <a:t>return</a:t>
            </a:r>
            <a:r>
              <a:rPr lang="es-ES" dirty="0"/>
              <a:t> </a:t>
            </a:r>
            <a:r>
              <a:rPr lang="es-ES" dirty="0" err="1"/>
              <a:t>ResponseEntity.status</a:t>
            </a:r>
            <a:r>
              <a:rPr lang="es-ES" dirty="0"/>
              <a:t>(</a:t>
            </a:r>
            <a:r>
              <a:rPr lang="es-ES" dirty="0" err="1"/>
              <a:t>HttpStatus.NOT_FOUND</a:t>
            </a:r>
            <a:r>
              <a:rPr lang="es-ES" dirty="0"/>
              <a:t>).</a:t>
            </a:r>
            <a:r>
              <a:rPr lang="es-ES" dirty="0" err="1"/>
              <a:t>body</a:t>
            </a:r>
            <a:r>
              <a:rPr lang="es-ES" dirty="0"/>
              <a:t>("El usuario no existe");</a:t>
            </a:r>
          </a:p>
          <a:p>
            <a:r>
              <a:rPr lang="es-ES" dirty="0"/>
              <a:t>    }</a:t>
            </a:r>
          </a:p>
          <a:p>
            <a:endParaRPr lang="es-ES" dirty="0"/>
          </a:p>
          <a:p>
            <a:r>
              <a:rPr lang="es-ES" dirty="0"/>
              <a:t>    @ExceptionHandler(Exception.class)</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handleException</a:t>
            </a:r>
            <a:r>
              <a:rPr lang="es-ES" dirty="0"/>
              <a:t>(</a:t>
            </a:r>
            <a:r>
              <a:rPr lang="es-ES" dirty="0" err="1"/>
              <a:t>Exception</a:t>
            </a:r>
            <a:r>
              <a:rPr lang="es-ES" dirty="0"/>
              <a:t> e) {</a:t>
            </a:r>
          </a:p>
          <a:p>
            <a:r>
              <a:rPr lang="es-ES" dirty="0"/>
              <a:t>        </a:t>
            </a:r>
            <a:r>
              <a:rPr lang="es-ES" dirty="0" err="1"/>
              <a:t>return</a:t>
            </a:r>
            <a:r>
              <a:rPr lang="es-ES" dirty="0"/>
              <a:t> </a:t>
            </a:r>
            <a:r>
              <a:rPr lang="es-ES" dirty="0" err="1"/>
              <a:t>ResponseEntity.status</a:t>
            </a:r>
            <a:r>
              <a:rPr lang="es-ES" dirty="0"/>
              <a:t>(</a:t>
            </a:r>
            <a:r>
              <a:rPr lang="es-ES" dirty="0" err="1"/>
              <a:t>HttpStatus.INTERNAL_SERVER_ERROR</a:t>
            </a:r>
            <a:r>
              <a:rPr lang="es-ES" dirty="0"/>
              <a:t>).</a:t>
            </a:r>
            <a:r>
              <a:rPr lang="es-ES" dirty="0" err="1"/>
              <a:t>body</a:t>
            </a:r>
            <a:r>
              <a:rPr lang="es-ES" dirty="0"/>
              <a:t>("Error interno del servidor");</a:t>
            </a:r>
          </a:p>
          <a:p>
            <a:r>
              <a:rPr lang="es-ES" dirty="0"/>
              <a:t>    }</a:t>
            </a:r>
          </a:p>
          <a:p>
            <a:r>
              <a:rPr lang="es-ES" dirty="0"/>
              <a:t>}</a:t>
            </a:r>
          </a:p>
        </p:txBody>
      </p:sp>
    </p:spTree>
    <p:extLst>
      <p:ext uri="{BB962C8B-B14F-4D97-AF65-F5344CB8AC3E}">
        <p14:creationId xmlns:p14="http://schemas.microsoft.com/office/powerpoint/2010/main" val="1153519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4208168"/>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5: Uso de anotaciones avanzadas en los controladores</a:t>
            </a:r>
            <a:endParaRPr lang="en-US" sz="4374" dirty="0"/>
          </a:p>
        </p:txBody>
      </p:sp>
      <p:sp>
        <p:nvSpPr>
          <p:cNvPr id="5" name="Text 2"/>
          <p:cNvSpPr/>
          <p:nvPr/>
        </p:nvSpPr>
        <p:spPr>
          <a:xfrm>
            <a:off x="833199" y="5972582"/>
            <a:ext cx="12964001" cy="793744"/>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En este módulo, se exploran anotaciones avanzadas disponibles en los controladores de Spring Boot para realizar acciones específicas, como la autenticación y la autorización.</a:t>
            </a:r>
            <a:endParaRPr lang="en-US" sz="1750" dirty="0"/>
          </a:p>
        </p:txBody>
      </p:sp>
      <p:pic>
        <p:nvPicPr>
          <p:cNvPr id="6" name="Image 1" descr="preencoded.png"/>
          <p:cNvPicPr>
            <a:picLocks noChangeAspect="1"/>
          </p:cNvPicPr>
          <p:nvPr/>
        </p:nvPicPr>
        <p:blipFill>
          <a:blip r:embed="rId4"/>
          <a:stretch>
            <a:fillRect/>
          </a:stretch>
        </p:blipFill>
        <p:spPr>
          <a:xfrm>
            <a:off x="0" y="0"/>
            <a:ext cx="14630400" cy="280540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83B7D7-1175-46C5-A1C9-3FA1CEA34A54}"/>
              </a:ext>
            </a:extLst>
          </p:cNvPr>
          <p:cNvSpPr txBox="1"/>
          <p:nvPr/>
        </p:nvSpPr>
        <p:spPr>
          <a:xfrm>
            <a:off x="1610437" y="3099138"/>
            <a:ext cx="11368584" cy="1477328"/>
          </a:xfrm>
          <a:prstGeom prst="rect">
            <a:avLst/>
          </a:prstGeom>
          <a:noFill/>
        </p:spPr>
        <p:txBody>
          <a:bodyPr wrap="square">
            <a:spAutoFit/>
          </a:bodyPr>
          <a:lstStyle/>
          <a:p>
            <a:r>
              <a:rPr lang="es-ES" dirty="0"/>
              <a:t>Uso de anotaciones avanzadas en los controladores:</a:t>
            </a:r>
          </a:p>
          <a:p>
            <a:endParaRPr lang="es-ES" dirty="0"/>
          </a:p>
          <a:p>
            <a:r>
              <a:rPr lang="es-ES" dirty="0"/>
              <a:t>En Spring </a:t>
            </a:r>
            <a:r>
              <a:rPr lang="es-ES" dirty="0" err="1"/>
              <a:t>Boot</a:t>
            </a:r>
            <a:r>
              <a:rPr lang="es-ES" dirty="0"/>
              <a:t>, existen anotaciones avanzadas disponibles en los controladores que permiten realizar acciones específicas, como la autenticación y la autorización. Estas anotaciones proporcionan una forma más fácil y declarativa de implementar características de seguridad en una aplicación.</a:t>
            </a:r>
          </a:p>
        </p:txBody>
      </p:sp>
    </p:spTree>
    <p:extLst>
      <p:ext uri="{BB962C8B-B14F-4D97-AF65-F5344CB8AC3E}">
        <p14:creationId xmlns:p14="http://schemas.microsoft.com/office/powerpoint/2010/main" val="691338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509CD9F-63F8-4CA8-9341-ED8DFB3E4D03}"/>
              </a:ext>
            </a:extLst>
          </p:cNvPr>
          <p:cNvSpPr txBox="1"/>
          <p:nvPr/>
        </p:nvSpPr>
        <p:spPr>
          <a:xfrm>
            <a:off x="689212" y="2411695"/>
            <a:ext cx="13251975" cy="3970318"/>
          </a:xfrm>
          <a:prstGeom prst="rect">
            <a:avLst/>
          </a:prstGeom>
          <a:noFill/>
        </p:spPr>
        <p:txBody>
          <a:bodyPr wrap="square">
            <a:spAutoFit/>
          </a:bodyPr>
          <a:lstStyle/>
          <a:p>
            <a:r>
              <a:rPr lang="es-ES" b="1" dirty="0">
                <a:solidFill>
                  <a:srgbClr val="FF0000"/>
                </a:solidFill>
              </a:rPr>
              <a:t>@PreAuthorize</a:t>
            </a:r>
            <a:r>
              <a:rPr lang="es-ES" dirty="0"/>
              <a:t>: Esta anotación se utiliza para aplicar una lógica de autorización antes de que se ejecute un método del controlador. Puede basarse en expresiones </a:t>
            </a:r>
            <a:r>
              <a:rPr lang="es-ES" dirty="0" err="1"/>
              <a:t>SpEL</a:t>
            </a:r>
            <a:r>
              <a:rPr lang="es-ES" dirty="0"/>
              <a:t> (Spring </a:t>
            </a:r>
            <a:r>
              <a:rPr lang="es-ES" dirty="0" err="1"/>
              <a:t>Expression</a:t>
            </a:r>
            <a:r>
              <a:rPr lang="es-ES" dirty="0"/>
              <a:t> </a:t>
            </a:r>
            <a:r>
              <a:rPr lang="es-ES" dirty="0" err="1"/>
              <a:t>Language</a:t>
            </a:r>
            <a:r>
              <a:rPr lang="es-ES" dirty="0"/>
              <a:t>) para evaluar condiciones de autorización y decidir si se permite o se deniega el acceso al método.</a:t>
            </a:r>
          </a:p>
          <a:p>
            <a:endParaRPr lang="es-ES" dirty="0"/>
          </a:p>
          <a:p>
            <a:r>
              <a:rPr lang="es-ES" b="1" dirty="0">
                <a:solidFill>
                  <a:srgbClr val="FF0000"/>
                </a:solidFill>
              </a:rPr>
              <a:t>@PostAuthorize</a:t>
            </a:r>
            <a:r>
              <a:rPr lang="es-ES" dirty="0"/>
              <a:t>: Esta anotación se utiliza para aplicar una lógica de autorización después de que se ejecute un método del controlador. Al igual que @PreAuthorize, puede utilizar expresiones </a:t>
            </a:r>
            <a:r>
              <a:rPr lang="es-ES" dirty="0" err="1"/>
              <a:t>SpEL</a:t>
            </a:r>
            <a:r>
              <a:rPr lang="es-ES" dirty="0"/>
              <a:t> para evaluar condiciones de autorización y decidir si se permite o se deniega el acceso al resultado del método.</a:t>
            </a:r>
          </a:p>
          <a:p>
            <a:endParaRPr lang="es-ES" dirty="0"/>
          </a:p>
          <a:p>
            <a:r>
              <a:rPr lang="es-ES" b="1" dirty="0">
                <a:solidFill>
                  <a:srgbClr val="FF0000"/>
                </a:solidFill>
              </a:rPr>
              <a:t>@Secured</a:t>
            </a:r>
            <a:r>
              <a:rPr lang="es-ES" dirty="0"/>
              <a:t>: Esta anotación se utiliza para aplicar una lógica de autorización basada en roles de usuario. Puedes especificar uno o varios roles permitidos para acceder a un método del controlador. Si el usuario actual no tiene ninguno de los roles especificados, se denegará el acceso.</a:t>
            </a:r>
          </a:p>
          <a:p>
            <a:endParaRPr lang="es-ES" dirty="0"/>
          </a:p>
          <a:p>
            <a:r>
              <a:rPr lang="es-ES" b="1" dirty="0">
                <a:solidFill>
                  <a:srgbClr val="FF0000"/>
                </a:solidFill>
              </a:rPr>
              <a:t>@RolesAllowed: </a:t>
            </a:r>
            <a:r>
              <a:rPr lang="es-ES" dirty="0"/>
              <a:t>Esta anotación es similar a @Secured y se utiliza para aplicar una lógica de autorización basada en roles de usuario. Puedes especificar uno o varios roles permitidos para acceder a un método del controlador. Sin embargo, @RolesAllowed es parte de la especificación de seguridad de Java EE y requiere una configuración adicional en Spring </a:t>
            </a:r>
            <a:r>
              <a:rPr lang="es-ES" dirty="0" err="1"/>
              <a:t>Boot</a:t>
            </a:r>
            <a:r>
              <a:rPr lang="es-ES" dirty="0"/>
              <a:t> para que funcione correctamente</a:t>
            </a:r>
          </a:p>
        </p:txBody>
      </p:sp>
    </p:spTree>
    <p:extLst>
      <p:ext uri="{BB962C8B-B14F-4D97-AF65-F5344CB8AC3E}">
        <p14:creationId xmlns:p14="http://schemas.microsoft.com/office/powerpoint/2010/main" val="1163482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505E450-9F4D-45F4-BE9E-8E62646733C6}"/>
              </a:ext>
            </a:extLst>
          </p:cNvPr>
          <p:cNvSpPr txBox="1"/>
          <p:nvPr/>
        </p:nvSpPr>
        <p:spPr>
          <a:xfrm>
            <a:off x="1146412" y="2129641"/>
            <a:ext cx="11778018" cy="3970318"/>
          </a:xfrm>
          <a:prstGeom prst="rect">
            <a:avLst/>
          </a:prstGeom>
          <a:noFill/>
        </p:spPr>
        <p:txBody>
          <a:bodyPr wrap="square">
            <a:spAutoFit/>
          </a:bodyPr>
          <a:lstStyle/>
          <a:p>
            <a:r>
              <a:rPr lang="es-ES" dirty="0"/>
              <a:t>@RestController</a:t>
            </a:r>
          </a:p>
          <a:p>
            <a:r>
              <a:rPr lang="es-ES" dirty="0" err="1"/>
              <a:t>public</a:t>
            </a:r>
            <a:r>
              <a:rPr lang="es-ES" dirty="0"/>
              <a:t> </a:t>
            </a:r>
            <a:r>
              <a:rPr lang="es-ES" dirty="0" err="1"/>
              <a:t>class</a:t>
            </a:r>
            <a:r>
              <a:rPr lang="es-ES" dirty="0"/>
              <a:t> </a:t>
            </a:r>
            <a:r>
              <a:rPr lang="es-ES" dirty="0" err="1"/>
              <a:t>MyController</a:t>
            </a:r>
            <a:r>
              <a:rPr lang="es-ES" dirty="0"/>
              <a:t> {</a:t>
            </a:r>
          </a:p>
          <a:p>
            <a:endParaRPr lang="es-ES" dirty="0"/>
          </a:p>
          <a:p>
            <a:r>
              <a:rPr lang="es-ES" dirty="0"/>
              <a:t>    @GetMapping("/public")</a:t>
            </a:r>
          </a:p>
          <a:p>
            <a:r>
              <a:rPr lang="es-ES" dirty="0"/>
              <a:t>    </a:t>
            </a:r>
            <a:r>
              <a:rPr lang="es-ES" dirty="0" err="1"/>
              <a:t>public</a:t>
            </a:r>
            <a:r>
              <a:rPr lang="es-ES" dirty="0"/>
              <a:t> </a:t>
            </a:r>
            <a:r>
              <a:rPr lang="es-ES" dirty="0" err="1"/>
              <a:t>String</a:t>
            </a:r>
            <a:r>
              <a:rPr lang="es-ES" dirty="0"/>
              <a:t> </a:t>
            </a:r>
            <a:r>
              <a:rPr lang="es-ES" dirty="0" err="1"/>
              <a:t>publicEndpoint</a:t>
            </a:r>
            <a:r>
              <a:rPr lang="es-ES" dirty="0"/>
              <a:t>() {</a:t>
            </a:r>
          </a:p>
          <a:p>
            <a:r>
              <a:rPr lang="es-ES" dirty="0"/>
              <a:t>        </a:t>
            </a:r>
            <a:r>
              <a:rPr lang="es-ES" dirty="0" err="1"/>
              <a:t>return</a:t>
            </a:r>
            <a:r>
              <a:rPr lang="es-ES" dirty="0"/>
              <a:t> "Esta es una ruta pública";</a:t>
            </a:r>
          </a:p>
          <a:p>
            <a:r>
              <a:rPr lang="es-ES" dirty="0"/>
              <a:t>    }</a:t>
            </a:r>
          </a:p>
          <a:p>
            <a:endParaRPr lang="es-ES" dirty="0"/>
          </a:p>
          <a:p>
            <a:r>
              <a:rPr lang="es-ES" dirty="0"/>
              <a:t>    @GetMapping("/private")</a:t>
            </a:r>
          </a:p>
          <a:p>
            <a:r>
              <a:rPr lang="es-ES" b="1" dirty="0">
                <a:solidFill>
                  <a:srgbClr val="FF0000"/>
                </a:solidFill>
              </a:rPr>
              <a:t>    @PreAuthorize("isAuthenticated()")</a:t>
            </a:r>
          </a:p>
          <a:p>
            <a:r>
              <a:rPr lang="es-ES" dirty="0"/>
              <a:t>    </a:t>
            </a:r>
            <a:r>
              <a:rPr lang="es-ES" dirty="0" err="1"/>
              <a:t>public</a:t>
            </a:r>
            <a:r>
              <a:rPr lang="es-ES" dirty="0"/>
              <a:t> </a:t>
            </a:r>
            <a:r>
              <a:rPr lang="es-ES" dirty="0" err="1"/>
              <a:t>String</a:t>
            </a:r>
            <a:r>
              <a:rPr lang="es-ES" dirty="0"/>
              <a:t> </a:t>
            </a:r>
            <a:r>
              <a:rPr lang="es-ES" dirty="0" err="1"/>
              <a:t>privateEndpoint</a:t>
            </a:r>
            <a:r>
              <a:rPr lang="es-ES" dirty="0"/>
              <a:t>() {</a:t>
            </a:r>
          </a:p>
          <a:p>
            <a:r>
              <a:rPr lang="es-ES" dirty="0"/>
              <a:t>        </a:t>
            </a:r>
            <a:r>
              <a:rPr lang="es-ES" dirty="0" err="1"/>
              <a:t>return</a:t>
            </a:r>
            <a:r>
              <a:rPr lang="es-ES" dirty="0"/>
              <a:t> "Esta es una ruta privada que requiere autenticación";</a:t>
            </a:r>
          </a:p>
          <a:p>
            <a:r>
              <a:rPr lang="es-ES" dirty="0"/>
              <a:t>    }</a:t>
            </a:r>
          </a:p>
          <a:p>
            <a:r>
              <a:rPr lang="es-ES" dirty="0"/>
              <a:t>}</a:t>
            </a:r>
          </a:p>
        </p:txBody>
      </p:sp>
    </p:spTree>
    <p:extLst>
      <p:ext uri="{BB962C8B-B14F-4D97-AF65-F5344CB8AC3E}">
        <p14:creationId xmlns:p14="http://schemas.microsoft.com/office/powerpoint/2010/main" val="294453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5043396"/>
            <a:ext cx="11894820"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6: Introducción a ResponseEntity</a:t>
            </a:r>
            <a:endParaRPr lang="en-US" sz="4374" dirty="0"/>
          </a:p>
        </p:txBody>
      </p:sp>
      <p:sp>
        <p:nvSpPr>
          <p:cNvPr id="5" name="Text 2"/>
          <p:cNvSpPr/>
          <p:nvPr/>
        </p:nvSpPr>
        <p:spPr>
          <a:xfrm>
            <a:off x="833199" y="6091006"/>
            <a:ext cx="12964001" cy="396872"/>
          </a:xfrm>
          <a:prstGeom prst="rect">
            <a:avLst/>
          </a:prstGeom>
          <a:noFill/>
          <a:ln/>
        </p:spPr>
        <p:txBody>
          <a:bodyPr wrap="non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Comprender los conceptos básicos de ResponseEntity y su importancia en los controladores de Spring Boot.</a:t>
            </a:r>
            <a:endParaRPr lang="en-US" sz="1750" dirty="0"/>
          </a:p>
        </p:txBody>
      </p:sp>
      <p:pic>
        <p:nvPicPr>
          <p:cNvPr id="6" name="Image 1" descr="preencoded.png"/>
          <p:cNvPicPr>
            <a:picLocks noChangeAspect="1"/>
          </p:cNvPicPr>
          <p:nvPr/>
        </p:nvPicPr>
        <p:blipFill>
          <a:blip r:embed="rId4"/>
          <a:stretch>
            <a:fillRect/>
          </a:stretch>
        </p:blipFill>
        <p:spPr>
          <a:xfrm>
            <a:off x="0" y="0"/>
            <a:ext cx="14630400" cy="336230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3F824C8-79E7-447F-A816-12A8ADB17AC9}"/>
              </a:ext>
            </a:extLst>
          </p:cNvPr>
          <p:cNvSpPr txBox="1"/>
          <p:nvPr/>
        </p:nvSpPr>
        <p:spPr>
          <a:xfrm>
            <a:off x="982639" y="2406640"/>
            <a:ext cx="12433109" cy="3416320"/>
          </a:xfrm>
          <a:prstGeom prst="rect">
            <a:avLst/>
          </a:prstGeom>
          <a:noFill/>
        </p:spPr>
        <p:txBody>
          <a:bodyPr wrap="square">
            <a:spAutoFit/>
          </a:bodyPr>
          <a:lstStyle/>
          <a:p>
            <a:pPr algn="l"/>
            <a:r>
              <a:rPr lang="es-ES" b="0" i="0" dirty="0" err="1">
                <a:solidFill>
                  <a:srgbClr val="374151"/>
                </a:solidFill>
                <a:effectLst/>
                <a:latin typeface="Söhne"/>
              </a:rPr>
              <a:t>ResponseEntity</a:t>
            </a:r>
            <a:r>
              <a:rPr lang="es-ES" b="0" i="0" dirty="0">
                <a:solidFill>
                  <a:srgbClr val="374151"/>
                </a:solidFill>
                <a:effectLst/>
                <a:latin typeface="Söhne"/>
              </a:rPr>
              <a:t> es una clase proporcionada por Spring Framework que representa una respuesta HTTP. Se utiliza para construir y enviar respuestas personalizadas desde los controladores de Spring </a:t>
            </a:r>
            <a:r>
              <a:rPr lang="es-ES" b="0" i="0" dirty="0" err="1">
                <a:solidFill>
                  <a:srgbClr val="374151"/>
                </a:solidFill>
                <a:effectLst/>
                <a:latin typeface="Söhne"/>
              </a:rPr>
              <a:t>Boot</a:t>
            </a:r>
            <a:r>
              <a:rPr lang="es-ES" b="0" i="0" dirty="0">
                <a:solidFill>
                  <a:srgbClr val="374151"/>
                </a:solidFill>
                <a:effectLst/>
                <a:latin typeface="Söhne"/>
              </a:rPr>
              <a:t>. Algunos conceptos clave para comprender </a:t>
            </a:r>
            <a:r>
              <a:rPr lang="es-ES" b="0" i="0" dirty="0" err="1">
                <a:solidFill>
                  <a:srgbClr val="374151"/>
                </a:solidFill>
                <a:effectLst/>
                <a:latin typeface="Söhne"/>
              </a:rPr>
              <a:t>ResponseEntity</a:t>
            </a:r>
            <a:r>
              <a:rPr lang="es-ES" b="0" i="0" dirty="0">
                <a:solidFill>
                  <a:srgbClr val="374151"/>
                </a:solidFill>
                <a:effectLst/>
                <a:latin typeface="Söhne"/>
              </a:rPr>
              <a:t> son:</a:t>
            </a:r>
          </a:p>
          <a:p>
            <a:pPr algn="l"/>
            <a:endParaRPr lang="es-ES" b="0" i="0" dirty="0">
              <a:solidFill>
                <a:srgbClr val="374151"/>
              </a:solidFill>
              <a:effectLst/>
              <a:latin typeface="Söhne"/>
            </a:endParaRPr>
          </a:p>
          <a:p>
            <a:pPr algn="l">
              <a:buFont typeface="+mj-lt"/>
              <a:buAutoNum type="arabicPeriod"/>
            </a:pPr>
            <a:r>
              <a:rPr lang="es-ES" b="1" i="0" dirty="0">
                <a:solidFill>
                  <a:srgbClr val="FF0000"/>
                </a:solidFill>
                <a:effectLst/>
                <a:latin typeface="Söhne"/>
              </a:rPr>
              <a:t>Tipo de cuerpo (</a:t>
            </a:r>
            <a:r>
              <a:rPr lang="es-ES" b="1" i="0" dirty="0" err="1">
                <a:solidFill>
                  <a:srgbClr val="FF0000"/>
                </a:solidFill>
                <a:effectLst/>
                <a:latin typeface="Söhne"/>
              </a:rPr>
              <a:t>Body</a:t>
            </a:r>
            <a:r>
              <a:rPr lang="es-ES" b="1" i="0" dirty="0">
                <a:solidFill>
                  <a:srgbClr val="FF0000"/>
                </a:solidFill>
                <a:effectLst/>
                <a:latin typeface="Söhne"/>
              </a:rPr>
              <a:t> </a:t>
            </a:r>
            <a:r>
              <a:rPr lang="es-ES" b="1" i="0" dirty="0" err="1">
                <a:solidFill>
                  <a:srgbClr val="FF0000"/>
                </a:solidFill>
                <a:effectLst/>
                <a:latin typeface="Söhne"/>
              </a:rPr>
              <a:t>Type</a:t>
            </a:r>
            <a:r>
              <a:rPr lang="es-ES" b="1" i="0" dirty="0">
                <a:solidFill>
                  <a:srgbClr val="FF0000"/>
                </a:solidFill>
                <a:effectLst/>
                <a:latin typeface="Söhne"/>
              </a:rPr>
              <a:t>): </a:t>
            </a:r>
            <a:r>
              <a:rPr lang="es-ES" b="0" i="0" dirty="0">
                <a:solidFill>
                  <a:srgbClr val="374151"/>
                </a:solidFill>
                <a:effectLst/>
                <a:latin typeface="Söhne"/>
              </a:rPr>
              <a:t>Es el tipo de dato que se incluye en el cuerpo de la respuesta. Puede ser cualquier objeto, como una cadena de texto, un objeto JSON, una lista, etc.</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1" i="0" dirty="0">
                <a:solidFill>
                  <a:srgbClr val="FF0000"/>
                </a:solidFill>
                <a:effectLst/>
                <a:latin typeface="Söhne"/>
              </a:rPr>
              <a:t>Código de estado (Status </a:t>
            </a:r>
            <a:r>
              <a:rPr lang="es-ES" b="1" i="0" dirty="0" err="1">
                <a:solidFill>
                  <a:srgbClr val="FF0000"/>
                </a:solidFill>
                <a:effectLst/>
                <a:latin typeface="Söhne"/>
              </a:rPr>
              <a:t>Code</a:t>
            </a:r>
            <a:r>
              <a:rPr lang="es-ES" b="1" i="0" dirty="0">
                <a:solidFill>
                  <a:srgbClr val="FF0000"/>
                </a:solidFill>
                <a:effectLst/>
                <a:latin typeface="Söhne"/>
              </a:rPr>
              <a:t>): </a:t>
            </a:r>
            <a:r>
              <a:rPr lang="es-ES" b="0" i="0" dirty="0">
                <a:solidFill>
                  <a:srgbClr val="374151"/>
                </a:solidFill>
                <a:effectLst/>
                <a:latin typeface="Söhne"/>
              </a:rPr>
              <a:t>Es un código numérico que indica el estado de la respuesta HTTP. Algunos ejemplos comunes incluyen 200 para "OK" (éxito), 404 para "No encontrado" y 500 para "Error del servidor".</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1" i="0" dirty="0">
                <a:solidFill>
                  <a:srgbClr val="FF0000"/>
                </a:solidFill>
                <a:effectLst/>
                <a:latin typeface="Söhne"/>
              </a:rPr>
              <a:t>Encabezados (</a:t>
            </a:r>
            <a:r>
              <a:rPr lang="es-ES" b="1" i="0" dirty="0" err="1">
                <a:solidFill>
                  <a:srgbClr val="FF0000"/>
                </a:solidFill>
                <a:effectLst/>
                <a:latin typeface="Söhne"/>
              </a:rPr>
              <a:t>Headers</a:t>
            </a:r>
            <a:r>
              <a:rPr lang="es-ES" b="1" i="0" dirty="0">
                <a:solidFill>
                  <a:srgbClr val="FF0000"/>
                </a:solidFill>
                <a:effectLst/>
                <a:latin typeface="Söhne"/>
              </a:rPr>
              <a:t>): </a:t>
            </a:r>
            <a:r>
              <a:rPr lang="es-ES" b="0" i="0" dirty="0">
                <a:solidFill>
                  <a:srgbClr val="374151"/>
                </a:solidFill>
                <a:effectLst/>
                <a:latin typeface="Söhne"/>
              </a:rPr>
              <a:t>Son metadatos adicionales que se pueden adjuntar a la respuesta HTTP, como el tipo de contenido, la codificación, la longitud del contenido, entre otros.</a:t>
            </a:r>
          </a:p>
        </p:txBody>
      </p:sp>
    </p:spTree>
    <p:extLst>
      <p:ext uri="{BB962C8B-B14F-4D97-AF65-F5344CB8AC3E}">
        <p14:creationId xmlns:p14="http://schemas.microsoft.com/office/powerpoint/2010/main" val="2964727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AA19F7-03FB-418E-A6D9-90407B9C318C}"/>
              </a:ext>
            </a:extLst>
          </p:cNvPr>
          <p:cNvSpPr txBox="1"/>
          <p:nvPr/>
        </p:nvSpPr>
        <p:spPr>
          <a:xfrm>
            <a:off x="3111689" y="2129641"/>
            <a:ext cx="8407021" cy="3970318"/>
          </a:xfrm>
          <a:prstGeom prst="rect">
            <a:avLst/>
          </a:prstGeom>
          <a:noFill/>
        </p:spPr>
        <p:txBody>
          <a:bodyPr wrap="square">
            <a:spAutoFit/>
          </a:bodyPr>
          <a:lstStyle/>
          <a:p>
            <a:r>
              <a:rPr lang="es-ES" dirty="0" err="1"/>
              <a:t>import</a:t>
            </a:r>
            <a:r>
              <a:rPr lang="es-ES" dirty="0"/>
              <a:t> </a:t>
            </a:r>
            <a:r>
              <a:rPr lang="es-ES" dirty="0" err="1"/>
              <a:t>org.springframework.http.HttpStatus</a:t>
            </a:r>
            <a:r>
              <a:rPr lang="es-ES" dirty="0"/>
              <a:t>;</a:t>
            </a:r>
          </a:p>
          <a:p>
            <a:r>
              <a:rPr lang="es-ES" dirty="0" err="1"/>
              <a:t>import</a:t>
            </a:r>
            <a:r>
              <a:rPr lang="es-ES" dirty="0"/>
              <a:t> </a:t>
            </a:r>
            <a:r>
              <a:rPr lang="es-ES" dirty="0" err="1"/>
              <a:t>org.springframework.http.ResponseEntity</a:t>
            </a:r>
            <a:r>
              <a:rPr lang="es-ES" dirty="0"/>
              <a:t>;</a:t>
            </a:r>
          </a:p>
          <a:p>
            <a:r>
              <a:rPr lang="es-ES" dirty="0" err="1"/>
              <a:t>import</a:t>
            </a:r>
            <a:r>
              <a:rPr lang="es-ES" dirty="0"/>
              <a:t> </a:t>
            </a:r>
            <a:r>
              <a:rPr lang="es-ES" dirty="0" err="1"/>
              <a:t>org.springframework.web.bind.annotation.GetMapping</a:t>
            </a:r>
            <a:r>
              <a:rPr lang="es-ES" dirty="0"/>
              <a:t>;</a:t>
            </a:r>
          </a:p>
          <a:p>
            <a:r>
              <a:rPr lang="es-ES" dirty="0" err="1"/>
              <a:t>import</a:t>
            </a:r>
            <a:r>
              <a:rPr lang="es-ES" dirty="0"/>
              <a:t> </a:t>
            </a:r>
            <a:r>
              <a:rPr lang="es-ES" dirty="0" err="1"/>
              <a:t>org.springframework.web.bind.annotation.RestController</a:t>
            </a:r>
            <a:r>
              <a:rPr lang="es-ES" dirty="0"/>
              <a:t>;</a:t>
            </a:r>
          </a:p>
          <a:p>
            <a:endParaRPr lang="es-ES" dirty="0"/>
          </a:p>
          <a:p>
            <a:r>
              <a:rPr lang="es-ES" dirty="0"/>
              <a:t>@RestController</a:t>
            </a:r>
          </a:p>
          <a:p>
            <a:r>
              <a:rPr lang="es-ES" dirty="0" err="1"/>
              <a:t>public</a:t>
            </a:r>
            <a:r>
              <a:rPr lang="es-ES" dirty="0"/>
              <a:t> </a:t>
            </a:r>
            <a:r>
              <a:rPr lang="es-ES" dirty="0" err="1"/>
              <a:t>class</a:t>
            </a:r>
            <a:r>
              <a:rPr lang="es-ES" dirty="0"/>
              <a:t> </a:t>
            </a:r>
            <a:r>
              <a:rPr lang="es-ES" dirty="0" err="1"/>
              <a:t>WelcomeController</a:t>
            </a:r>
            <a:r>
              <a:rPr lang="es-ES" dirty="0"/>
              <a:t> {</a:t>
            </a:r>
          </a:p>
          <a:p>
            <a:endParaRPr lang="es-ES" dirty="0"/>
          </a:p>
          <a:p>
            <a:r>
              <a:rPr lang="es-ES" dirty="0"/>
              <a:t>    @GetMapping("/welcome")</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welcome</a:t>
            </a:r>
            <a:r>
              <a:rPr lang="es-ES" dirty="0"/>
              <a:t>() {</a:t>
            </a:r>
          </a:p>
          <a:p>
            <a:r>
              <a:rPr lang="es-ES" dirty="0"/>
              <a:t>        </a:t>
            </a:r>
            <a:r>
              <a:rPr lang="es-ES" dirty="0" err="1"/>
              <a:t>String</a:t>
            </a:r>
            <a:r>
              <a:rPr lang="es-ES" dirty="0"/>
              <a:t> </a:t>
            </a:r>
            <a:r>
              <a:rPr lang="es-ES" dirty="0" err="1"/>
              <a:t>message</a:t>
            </a:r>
            <a:r>
              <a:rPr lang="es-ES" dirty="0"/>
              <a:t> = "¡Bienvenido a mi aplicación Spring </a:t>
            </a:r>
            <a:r>
              <a:rPr lang="es-ES" dirty="0" err="1"/>
              <a:t>Boot</a:t>
            </a:r>
            <a:r>
              <a:rPr lang="es-ES" dirty="0"/>
              <a:t>!";</a:t>
            </a:r>
          </a:p>
          <a:p>
            <a:r>
              <a:rPr lang="es-ES" dirty="0"/>
              <a:t>        </a:t>
            </a:r>
            <a:r>
              <a:rPr lang="es-ES" dirty="0" err="1"/>
              <a:t>return</a:t>
            </a:r>
            <a:r>
              <a:rPr lang="es-ES" dirty="0"/>
              <a:t> </a:t>
            </a:r>
            <a:r>
              <a:rPr lang="es-ES" dirty="0" err="1"/>
              <a:t>ResponseEntity.status</a:t>
            </a:r>
            <a:r>
              <a:rPr lang="es-ES" dirty="0"/>
              <a:t>(</a:t>
            </a:r>
            <a:r>
              <a:rPr lang="es-ES" dirty="0" err="1"/>
              <a:t>HttpStatus.OK</a:t>
            </a:r>
            <a:r>
              <a:rPr lang="es-ES" dirty="0"/>
              <a:t>).</a:t>
            </a:r>
            <a:r>
              <a:rPr lang="es-ES" dirty="0" err="1"/>
              <a:t>body</a:t>
            </a:r>
            <a:r>
              <a:rPr lang="es-ES" dirty="0"/>
              <a:t>(</a:t>
            </a:r>
            <a:r>
              <a:rPr lang="es-ES" dirty="0" err="1"/>
              <a:t>message</a:t>
            </a:r>
            <a:r>
              <a:rPr lang="es-ES" dirty="0"/>
              <a:t>);</a:t>
            </a:r>
          </a:p>
          <a:p>
            <a:r>
              <a:rPr lang="es-ES" dirty="0"/>
              <a:t>    }</a:t>
            </a:r>
          </a:p>
          <a:p>
            <a:r>
              <a:rPr lang="es-ES" dirty="0"/>
              <a:t>}</a:t>
            </a:r>
          </a:p>
        </p:txBody>
      </p:sp>
    </p:spTree>
    <p:extLst>
      <p:ext uri="{BB962C8B-B14F-4D97-AF65-F5344CB8AC3E}">
        <p14:creationId xmlns:p14="http://schemas.microsoft.com/office/powerpoint/2010/main" val="102835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319599" y="2645499"/>
            <a:ext cx="7477601" cy="2150413"/>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7: Personalización de la respuesta</a:t>
            </a:r>
            <a:endParaRPr lang="en-US" sz="4374" dirty="0"/>
          </a:p>
        </p:txBody>
      </p:sp>
      <p:sp>
        <p:nvSpPr>
          <p:cNvPr id="5" name="Text 2"/>
          <p:cNvSpPr/>
          <p:nvPr/>
        </p:nvSpPr>
        <p:spPr>
          <a:xfrm>
            <a:off x="6319599" y="5126717"/>
            <a:ext cx="7477601" cy="396872"/>
          </a:xfrm>
          <a:prstGeom prst="rect">
            <a:avLst/>
          </a:prstGeom>
          <a:noFill/>
          <a:ln/>
        </p:spPr>
        <p:txBody>
          <a:bodyPr wrap="non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Aprender a personalizar la respuesta HTTP utilizando ResponseEntity.</a:t>
            </a:r>
            <a:endParaRPr lang="en-US" sz="1750" dirty="0"/>
          </a:p>
        </p:txBody>
      </p:sp>
      <p:pic>
        <p:nvPicPr>
          <p:cNvPr id="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F71EE5-71D3-47BA-ABD4-8D69C3DA73E3}"/>
              </a:ext>
            </a:extLst>
          </p:cNvPr>
          <p:cNvSpPr txBox="1"/>
          <p:nvPr/>
        </p:nvSpPr>
        <p:spPr>
          <a:xfrm>
            <a:off x="1228299" y="1038242"/>
            <a:ext cx="11327641" cy="923330"/>
          </a:xfrm>
          <a:prstGeom prst="rect">
            <a:avLst/>
          </a:prstGeom>
          <a:noFill/>
        </p:spPr>
        <p:txBody>
          <a:bodyPr wrap="square">
            <a:spAutoFit/>
          </a:bodyPr>
          <a:lstStyle/>
          <a:p>
            <a:r>
              <a:rPr lang="es-ES" dirty="0"/>
              <a:t>Personalización de la respuesta, se aprenderá a personalizar la respuesta HTTP utilizando </a:t>
            </a:r>
            <a:r>
              <a:rPr lang="es-ES" dirty="0" err="1"/>
              <a:t>ResponseEntity</a:t>
            </a:r>
            <a:r>
              <a:rPr lang="es-ES" dirty="0"/>
              <a:t>. En lugar de utilizar los códigos de estado y los mensajes de éxito predeterminados, se utilizará </a:t>
            </a:r>
            <a:r>
              <a:rPr lang="es-ES" dirty="0" err="1"/>
              <a:t>ResponseEntity</a:t>
            </a:r>
            <a:r>
              <a:rPr lang="es-ES" dirty="0"/>
              <a:t> para proporcionar una respuesta más personalizada.</a:t>
            </a:r>
          </a:p>
        </p:txBody>
      </p:sp>
      <p:sp>
        <p:nvSpPr>
          <p:cNvPr id="5" name="CuadroTexto 4">
            <a:extLst>
              <a:ext uri="{FF2B5EF4-FFF2-40B4-BE49-F238E27FC236}">
                <a16:creationId xmlns:a16="http://schemas.microsoft.com/office/drawing/2014/main" id="{0D24126F-3418-480A-A1D2-434B2993B69F}"/>
              </a:ext>
            </a:extLst>
          </p:cNvPr>
          <p:cNvSpPr txBox="1"/>
          <p:nvPr/>
        </p:nvSpPr>
        <p:spPr>
          <a:xfrm>
            <a:off x="3657600" y="2973780"/>
            <a:ext cx="7315200" cy="4247317"/>
          </a:xfrm>
          <a:prstGeom prst="rect">
            <a:avLst/>
          </a:prstGeom>
          <a:noFill/>
        </p:spPr>
        <p:txBody>
          <a:bodyPr wrap="square">
            <a:spAutoFit/>
          </a:bodyPr>
          <a:lstStyle/>
          <a:p>
            <a:r>
              <a:rPr lang="es-ES" dirty="0"/>
              <a:t>@RestController</a:t>
            </a:r>
          </a:p>
          <a:p>
            <a:r>
              <a:rPr lang="es-ES" dirty="0" err="1"/>
              <a:t>public</a:t>
            </a:r>
            <a:r>
              <a:rPr lang="es-ES" dirty="0"/>
              <a:t> </a:t>
            </a:r>
            <a:r>
              <a:rPr lang="es-ES" dirty="0" err="1"/>
              <a:t>class</a:t>
            </a:r>
            <a:r>
              <a:rPr lang="es-ES" dirty="0"/>
              <a:t> </a:t>
            </a:r>
            <a:r>
              <a:rPr lang="es-ES" dirty="0" err="1"/>
              <a:t>UserController</a:t>
            </a:r>
            <a:r>
              <a:rPr lang="es-ES" dirty="0"/>
              <a:t> {</a:t>
            </a:r>
          </a:p>
          <a:p>
            <a:endParaRPr lang="es-ES" dirty="0"/>
          </a:p>
          <a:p>
            <a:r>
              <a:rPr lang="es-ES" dirty="0"/>
              <a:t>    @PostMapping("/users")</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createUser</a:t>
            </a:r>
            <a:r>
              <a:rPr lang="es-ES" dirty="0"/>
              <a:t>() {</a:t>
            </a:r>
          </a:p>
          <a:p>
            <a:r>
              <a:rPr lang="es-ES" dirty="0"/>
              <a:t>        // Lógica para crear un usuario</a:t>
            </a:r>
          </a:p>
          <a:p>
            <a:endParaRPr lang="es-ES" dirty="0"/>
          </a:p>
          <a:p>
            <a:r>
              <a:rPr lang="es-ES" dirty="0"/>
              <a:t>        // Personaliza la respuesta con un mensaje de éxito y código de estado personalizado</a:t>
            </a:r>
          </a:p>
          <a:p>
            <a:r>
              <a:rPr lang="es-ES" dirty="0"/>
              <a:t>        </a:t>
            </a:r>
            <a:r>
              <a:rPr lang="es-ES" dirty="0" err="1"/>
              <a:t>String</a:t>
            </a:r>
            <a:r>
              <a:rPr lang="es-ES" dirty="0"/>
              <a:t> mensaje = "El usuario ha sido creado exitosamente.";</a:t>
            </a:r>
          </a:p>
          <a:p>
            <a:r>
              <a:rPr lang="es-ES" dirty="0"/>
              <a:t>        </a:t>
            </a:r>
            <a:r>
              <a:rPr lang="es-ES" dirty="0" err="1"/>
              <a:t>HttpStatus</a:t>
            </a:r>
            <a:r>
              <a:rPr lang="es-ES" dirty="0"/>
              <a:t> status = </a:t>
            </a:r>
            <a:r>
              <a:rPr lang="es-ES" dirty="0" err="1"/>
              <a:t>HttpStatus.CREATED</a:t>
            </a:r>
            <a:r>
              <a:rPr lang="es-ES" dirty="0"/>
              <a:t>;</a:t>
            </a:r>
          </a:p>
          <a:p>
            <a:endParaRPr lang="es-ES" dirty="0"/>
          </a:p>
          <a:p>
            <a:r>
              <a:rPr lang="es-ES" dirty="0"/>
              <a:t>        </a:t>
            </a:r>
            <a:r>
              <a:rPr lang="es-ES" dirty="0" err="1"/>
              <a:t>return</a:t>
            </a:r>
            <a:r>
              <a:rPr lang="es-ES" dirty="0"/>
              <a:t> new </a:t>
            </a:r>
            <a:r>
              <a:rPr lang="es-ES" dirty="0" err="1"/>
              <a:t>ResponseEntity</a:t>
            </a:r>
            <a:r>
              <a:rPr lang="es-ES" dirty="0"/>
              <a:t>&lt;&gt;(mensaje, status);</a:t>
            </a:r>
          </a:p>
          <a:p>
            <a:r>
              <a:rPr lang="es-ES" dirty="0"/>
              <a:t>    }</a:t>
            </a:r>
          </a:p>
          <a:p>
            <a:r>
              <a:rPr lang="es-ES" dirty="0"/>
              <a:t>}</a:t>
            </a:r>
          </a:p>
        </p:txBody>
      </p:sp>
    </p:spTree>
    <p:extLst>
      <p:ext uri="{BB962C8B-B14F-4D97-AF65-F5344CB8AC3E}">
        <p14:creationId xmlns:p14="http://schemas.microsoft.com/office/powerpoint/2010/main" val="118132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8350367-929F-4C7B-9FDE-1505AA721CF3}"/>
              </a:ext>
            </a:extLst>
          </p:cNvPr>
          <p:cNvSpPr txBox="1"/>
          <p:nvPr/>
        </p:nvSpPr>
        <p:spPr>
          <a:xfrm>
            <a:off x="965200" y="847636"/>
            <a:ext cx="12788900" cy="923330"/>
          </a:xfrm>
          <a:prstGeom prst="rect">
            <a:avLst/>
          </a:prstGeom>
          <a:noFill/>
        </p:spPr>
        <p:txBody>
          <a:bodyPr wrap="square">
            <a:spAutoFit/>
          </a:bodyPr>
          <a:lstStyle/>
          <a:p>
            <a:r>
              <a:rPr lang="es-ES" b="0" i="0" dirty="0">
                <a:solidFill>
                  <a:srgbClr val="374151"/>
                </a:solidFill>
                <a:effectLst/>
                <a:latin typeface="Söhne"/>
              </a:rPr>
              <a:t>En el contexto de Spring </a:t>
            </a:r>
            <a:r>
              <a:rPr lang="es-ES" b="0" i="0" dirty="0" err="1">
                <a:solidFill>
                  <a:srgbClr val="374151"/>
                </a:solidFill>
                <a:effectLst/>
                <a:latin typeface="Söhne"/>
              </a:rPr>
              <a:t>Boot</a:t>
            </a:r>
            <a:r>
              <a:rPr lang="es-ES" b="0" i="0" dirty="0">
                <a:solidFill>
                  <a:srgbClr val="374151"/>
                </a:solidFill>
                <a:effectLst/>
                <a:latin typeface="Söhne"/>
              </a:rPr>
              <a:t>, el mapeo de rutas y parámetros en los controladores se refiere a la capacidad de definir cómo las diferentes URL y los parámetros de solicitud se asignan a los métodos en los controladores de la aplicación. Esto permite que el controlador responda a las solicitudes HTTP entrantes de manera adecuada y proporcione la respuesta correspondiente</a:t>
            </a:r>
            <a:endParaRPr lang="es-ES" dirty="0"/>
          </a:p>
        </p:txBody>
      </p:sp>
      <p:sp>
        <p:nvSpPr>
          <p:cNvPr id="5" name="CuadroTexto 4">
            <a:extLst>
              <a:ext uri="{FF2B5EF4-FFF2-40B4-BE49-F238E27FC236}">
                <a16:creationId xmlns:a16="http://schemas.microsoft.com/office/drawing/2014/main" id="{CC7A828B-D6E5-4948-BFBE-50895619DFFE}"/>
              </a:ext>
            </a:extLst>
          </p:cNvPr>
          <p:cNvSpPr txBox="1"/>
          <p:nvPr/>
        </p:nvSpPr>
        <p:spPr>
          <a:xfrm>
            <a:off x="965200" y="2765314"/>
            <a:ext cx="12077700" cy="923330"/>
          </a:xfrm>
          <a:prstGeom prst="rect">
            <a:avLst/>
          </a:prstGeom>
          <a:noFill/>
        </p:spPr>
        <p:txBody>
          <a:bodyPr wrap="square">
            <a:spAutoFit/>
          </a:bodyPr>
          <a:lstStyle/>
          <a:p>
            <a:r>
              <a:rPr lang="es-ES" dirty="0"/>
              <a:t>En Spring </a:t>
            </a:r>
            <a:r>
              <a:rPr lang="es-ES" dirty="0" err="1"/>
              <a:t>Boot</a:t>
            </a:r>
            <a:r>
              <a:rPr lang="es-ES" dirty="0"/>
              <a:t>, los controladores son componentes que manejan las solicitudes web y definen la lógica de negocio asociada. Para mapear rutas y parámetros, puedes utilizar las anotaciones proporcionadas por Spring MVC, como @RequestMapping, @GetMapping, @PostMapping, etc.</a:t>
            </a:r>
          </a:p>
        </p:txBody>
      </p:sp>
      <p:sp>
        <p:nvSpPr>
          <p:cNvPr id="7" name="CuadroTexto 6">
            <a:extLst>
              <a:ext uri="{FF2B5EF4-FFF2-40B4-BE49-F238E27FC236}">
                <a16:creationId xmlns:a16="http://schemas.microsoft.com/office/drawing/2014/main" id="{8C387E5B-E2A2-46C5-8D12-13316BF5EA98}"/>
              </a:ext>
            </a:extLst>
          </p:cNvPr>
          <p:cNvSpPr txBox="1"/>
          <p:nvPr/>
        </p:nvSpPr>
        <p:spPr>
          <a:xfrm>
            <a:off x="965200" y="4519641"/>
            <a:ext cx="12242800" cy="923330"/>
          </a:xfrm>
          <a:prstGeom prst="rect">
            <a:avLst/>
          </a:prstGeom>
          <a:noFill/>
        </p:spPr>
        <p:txBody>
          <a:bodyPr wrap="square">
            <a:spAutoFit/>
          </a:bodyPr>
          <a:lstStyle/>
          <a:p>
            <a:r>
              <a:rPr lang="es-ES" dirty="0"/>
              <a:t>A través de estas anotaciones, puedes definir la ruta de acceso a un método en el controlador y especificar el método HTTP al que debe responder. Por ejemplo, puedes utilizar @GetMapping("/ruta") para asignar una ruta y el método HTTP GET a un método en particular en el controlador.</a:t>
            </a:r>
          </a:p>
        </p:txBody>
      </p:sp>
      <p:sp>
        <p:nvSpPr>
          <p:cNvPr id="9" name="CuadroTexto 8">
            <a:extLst>
              <a:ext uri="{FF2B5EF4-FFF2-40B4-BE49-F238E27FC236}">
                <a16:creationId xmlns:a16="http://schemas.microsoft.com/office/drawing/2014/main" id="{B80A6E9A-9F00-4C1C-8B6A-1328C56CBC22}"/>
              </a:ext>
            </a:extLst>
          </p:cNvPr>
          <p:cNvSpPr txBox="1"/>
          <p:nvPr/>
        </p:nvSpPr>
        <p:spPr>
          <a:xfrm>
            <a:off x="965200" y="6181635"/>
            <a:ext cx="12560300" cy="923330"/>
          </a:xfrm>
          <a:prstGeom prst="rect">
            <a:avLst/>
          </a:prstGeom>
          <a:noFill/>
        </p:spPr>
        <p:txBody>
          <a:bodyPr wrap="square">
            <a:spAutoFit/>
          </a:bodyPr>
          <a:lstStyle/>
          <a:p>
            <a:r>
              <a:rPr lang="es-ES" dirty="0"/>
              <a:t>Además, puedes manejar parámetros de solicitud en los controladores de Spring </a:t>
            </a:r>
            <a:r>
              <a:rPr lang="es-ES" dirty="0" err="1"/>
              <a:t>Boot</a:t>
            </a:r>
            <a:r>
              <a:rPr lang="es-ES" dirty="0"/>
              <a:t>. Hay diferentes tipos de parámetros que puedes utilizar, como parámetros de ruta, parámetros de consulta y parámetros de cuerpo de solicitud. Estos parámetros te permiten acceder y utilizar los datos proporcionados por el cliente en la solicitud.</a:t>
            </a:r>
          </a:p>
        </p:txBody>
      </p:sp>
    </p:spTree>
    <p:extLst>
      <p:ext uri="{BB962C8B-B14F-4D97-AF65-F5344CB8AC3E}">
        <p14:creationId xmlns:p14="http://schemas.microsoft.com/office/powerpoint/2010/main" val="2457029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45087BD-559C-4670-BA42-2BADCE73AB7D}"/>
              </a:ext>
            </a:extLst>
          </p:cNvPr>
          <p:cNvSpPr txBox="1"/>
          <p:nvPr/>
        </p:nvSpPr>
        <p:spPr>
          <a:xfrm>
            <a:off x="1173707" y="878596"/>
            <a:ext cx="11914496" cy="923330"/>
          </a:xfrm>
          <a:prstGeom prst="rect">
            <a:avLst/>
          </a:prstGeom>
          <a:noFill/>
        </p:spPr>
        <p:txBody>
          <a:bodyPr wrap="square">
            <a:spAutoFit/>
          </a:bodyPr>
          <a:lstStyle/>
          <a:p>
            <a:r>
              <a:rPr lang="es-ES" dirty="0"/>
              <a:t> Los encabezados proporcionan información adicional sobre la respuesta y pueden ser útiles para configurar la caché, establecer el tipo de contenido, permitir el acceso desde orígenes cruzados (CORS), entre otras funcionalidades. A continuación, se muestra un ejercicio práctico para ayudarte a comprender cómo trabajar con encabezados personalizados:</a:t>
            </a:r>
          </a:p>
        </p:txBody>
      </p:sp>
      <p:sp>
        <p:nvSpPr>
          <p:cNvPr id="5" name="CuadroTexto 4">
            <a:extLst>
              <a:ext uri="{FF2B5EF4-FFF2-40B4-BE49-F238E27FC236}">
                <a16:creationId xmlns:a16="http://schemas.microsoft.com/office/drawing/2014/main" id="{94669186-4EF6-4258-9D49-E0317764BE59}"/>
              </a:ext>
            </a:extLst>
          </p:cNvPr>
          <p:cNvSpPr txBox="1"/>
          <p:nvPr/>
        </p:nvSpPr>
        <p:spPr>
          <a:xfrm>
            <a:off x="2634018" y="2242362"/>
            <a:ext cx="8516203" cy="5355312"/>
          </a:xfrm>
          <a:prstGeom prst="rect">
            <a:avLst/>
          </a:prstGeom>
          <a:noFill/>
        </p:spPr>
        <p:txBody>
          <a:bodyPr wrap="square">
            <a:spAutoFit/>
          </a:bodyPr>
          <a:lstStyle/>
          <a:p>
            <a:r>
              <a:rPr lang="es-ES" dirty="0" err="1"/>
              <a:t>import</a:t>
            </a:r>
            <a:r>
              <a:rPr lang="es-ES" dirty="0"/>
              <a:t> </a:t>
            </a:r>
            <a:r>
              <a:rPr lang="es-ES" dirty="0" err="1"/>
              <a:t>org.springframework.http.HttpStatus</a:t>
            </a:r>
            <a:r>
              <a:rPr lang="es-ES" dirty="0"/>
              <a:t>;</a:t>
            </a:r>
          </a:p>
          <a:p>
            <a:r>
              <a:rPr lang="es-ES" dirty="0" err="1"/>
              <a:t>import</a:t>
            </a:r>
            <a:r>
              <a:rPr lang="es-ES" dirty="0"/>
              <a:t> </a:t>
            </a:r>
            <a:r>
              <a:rPr lang="es-ES" dirty="0" err="1"/>
              <a:t>org.springframework.http.ResponseEntity</a:t>
            </a:r>
            <a:r>
              <a:rPr lang="es-ES" dirty="0"/>
              <a:t>;</a:t>
            </a:r>
          </a:p>
          <a:p>
            <a:r>
              <a:rPr lang="es-ES" dirty="0" err="1"/>
              <a:t>import</a:t>
            </a:r>
            <a:r>
              <a:rPr lang="es-ES" dirty="0"/>
              <a:t> </a:t>
            </a:r>
            <a:r>
              <a:rPr lang="es-ES" dirty="0" err="1"/>
              <a:t>org.springframework.web.bind.annotation.GetMapping</a:t>
            </a:r>
            <a:r>
              <a:rPr lang="es-ES" dirty="0"/>
              <a:t>;</a:t>
            </a:r>
          </a:p>
          <a:p>
            <a:r>
              <a:rPr lang="es-ES" dirty="0" err="1"/>
              <a:t>import</a:t>
            </a:r>
            <a:r>
              <a:rPr lang="es-ES" dirty="0"/>
              <a:t> </a:t>
            </a:r>
            <a:r>
              <a:rPr lang="es-ES" dirty="0" err="1"/>
              <a:t>org.springframework.web.bind.annotation.RestController</a:t>
            </a:r>
            <a:r>
              <a:rPr lang="es-ES" dirty="0"/>
              <a:t>;</a:t>
            </a:r>
          </a:p>
          <a:p>
            <a:endParaRPr lang="es-ES" dirty="0"/>
          </a:p>
          <a:p>
            <a:r>
              <a:rPr lang="es-ES" dirty="0"/>
              <a:t>@RestController</a:t>
            </a:r>
          </a:p>
          <a:p>
            <a:r>
              <a:rPr lang="es-ES" dirty="0" err="1"/>
              <a:t>public</a:t>
            </a:r>
            <a:r>
              <a:rPr lang="es-ES" dirty="0"/>
              <a:t> </a:t>
            </a:r>
            <a:r>
              <a:rPr lang="es-ES" dirty="0" err="1"/>
              <a:t>class</a:t>
            </a:r>
            <a:r>
              <a:rPr lang="es-ES" dirty="0"/>
              <a:t> </a:t>
            </a:r>
            <a:r>
              <a:rPr lang="es-ES" dirty="0" err="1"/>
              <a:t>HeaderController</a:t>
            </a:r>
            <a:r>
              <a:rPr lang="es-ES" dirty="0"/>
              <a:t> {</a:t>
            </a:r>
          </a:p>
          <a:p>
            <a:endParaRPr lang="es-ES" dirty="0"/>
          </a:p>
          <a:p>
            <a:r>
              <a:rPr lang="es-ES" dirty="0"/>
              <a:t>    @GetMapping("/customHeaders")</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customHeaders</a:t>
            </a:r>
            <a:r>
              <a:rPr lang="es-ES" dirty="0"/>
              <a:t>() {</a:t>
            </a:r>
          </a:p>
          <a:p>
            <a:r>
              <a:rPr lang="es-ES" dirty="0"/>
              <a:t>        </a:t>
            </a:r>
            <a:r>
              <a:rPr lang="es-ES" dirty="0" err="1"/>
              <a:t>String</a:t>
            </a:r>
            <a:r>
              <a:rPr lang="es-ES" dirty="0"/>
              <a:t> mensaje = "Respuesta con encabezados personalizados";</a:t>
            </a:r>
          </a:p>
          <a:p>
            <a:r>
              <a:rPr lang="es-ES" dirty="0"/>
              <a:t>        </a:t>
            </a:r>
          </a:p>
          <a:p>
            <a:r>
              <a:rPr lang="es-ES" dirty="0"/>
              <a:t>        </a:t>
            </a:r>
            <a:r>
              <a:rPr lang="es-ES" dirty="0" err="1"/>
              <a:t>HttpHeaders</a:t>
            </a:r>
            <a:r>
              <a:rPr lang="es-ES" dirty="0"/>
              <a:t> </a:t>
            </a:r>
            <a:r>
              <a:rPr lang="es-ES" dirty="0" err="1"/>
              <a:t>headers</a:t>
            </a:r>
            <a:r>
              <a:rPr lang="es-ES" dirty="0"/>
              <a:t> = new </a:t>
            </a:r>
            <a:r>
              <a:rPr lang="es-ES" dirty="0" err="1"/>
              <a:t>HttpHeaders</a:t>
            </a:r>
            <a:r>
              <a:rPr lang="es-ES" dirty="0"/>
              <a:t>();</a:t>
            </a:r>
          </a:p>
          <a:p>
            <a:r>
              <a:rPr lang="es-ES" dirty="0"/>
              <a:t>        </a:t>
            </a:r>
            <a:r>
              <a:rPr lang="es-ES" dirty="0" err="1"/>
              <a:t>headers.add</a:t>
            </a:r>
            <a:r>
              <a:rPr lang="es-ES" dirty="0"/>
              <a:t>("Content-</a:t>
            </a:r>
            <a:r>
              <a:rPr lang="es-ES" dirty="0" err="1"/>
              <a:t>Type</a:t>
            </a:r>
            <a:r>
              <a:rPr lang="es-ES" dirty="0"/>
              <a:t>", "</a:t>
            </a:r>
            <a:r>
              <a:rPr lang="es-ES" dirty="0" err="1"/>
              <a:t>text</a:t>
            </a:r>
            <a:r>
              <a:rPr lang="es-ES" dirty="0"/>
              <a:t>/</a:t>
            </a:r>
            <a:r>
              <a:rPr lang="es-ES" dirty="0" err="1"/>
              <a:t>plain</a:t>
            </a:r>
            <a:r>
              <a:rPr lang="es-ES" dirty="0"/>
              <a:t>");</a:t>
            </a:r>
          </a:p>
          <a:p>
            <a:r>
              <a:rPr lang="es-ES" dirty="0"/>
              <a:t>        </a:t>
            </a:r>
            <a:r>
              <a:rPr lang="es-ES" dirty="0" err="1"/>
              <a:t>headers.add</a:t>
            </a:r>
            <a:r>
              <a:rPr lang="es-ES" dirty="0"/>
              <a:t>("Cache-Control", "</a:t>
            </a:r>
            <a:r>
              <a:rPr lang="es-ES" dirty="0" err="1"/>
              <a:t>max-age</a:t>
            </a:r>
            <a:r>
              <a:rPr lang="es-ES" dirty="0"/>
              <a:t>=3600");</a:t>
            </a:r>
          </a:p>
          <a:p>
            <a:endParaRPr lang="es-ES" dirty="0"/>
          </a:p>
          <a:p>
            <a:r>
              <a:rPr lang="es-ES" dirty="0"/>
              <a:t>        </a:t>
            </a:r>
            <a:r>
              <a:rPr lang="es-ES" dirty="0" err="1"/>
              <a:t>return</a:t>
            </a:r>
            <a:r>
              <a:rPr lang="es-ES" dirty="0"/>
              <a:t> new </a:t>
            </a:r>
            <a:r>
              <a:rPr lang="es-ES" dirty="0" err="1"/>
              <a:t>ResponseEntity</a:t>
            </a:r>
            <a:r>
              <a:rPr lang="es-ES" dirty="0"/>
              <a:t>&lt;&gt;(mensaje, </a:t>
            </a:r>
            <a:r>
              <a:rPr lang="es-ES" dirty="0" err="1"/>
              <a:t>headers</a:t>
            </a:r>
            <a:r>
              <a:rPr lang="es-ES" dirty="0"/>
              <a:t>, </a:t>
            </a:r>
            <a:r>
              <a:rPr lang="es-ES" dirty="0" err="1"/>
              <a:t>HttpStatus.OK</a:t>
            </a:r>
            <a:r>
              <a:rPr lang="es-ES" dirty="0"/>
              <a:t>);</a:t>
            </a:r>
          </a:p>
          <a:p>
            <a:r>
              <a:rPr lang="es-ES" dirty="0"/>
              <a:t>    }</a:t>
            </a:r>
          </a:p>
          <a:p>
            <a:r>
              <a:rPr lang="es-ES" dirty="0"/>
              <a:t>}</a:t>
            </a:r>
          </a:p>
        </p:txBody>
      </p:sp>
    </p:spTree>
    <p:extLst>
      <p:ext uri="{BB962C8B-B14F-4D97-AF65-F5344CB8AC3E}">
        <p14:creationId xmlns:p14="http://schemas.microsoft.com/office/powerpoint/2010/main" val="299481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5BDB937-CD2D-4EC2-B8C4-6C8DBDB3A206}"/>
              </a:ext>
            </a:extLst>
          </p:cNvPr>
          <p:cNvSpPr txBox="1"/>
          <p:nvPr/>
        </p:nvSpPr>
        <p:spPr>
          <a:xfrm>
            <a:off x="682388" y="1277920"/>
            <a:ext cx="12569588" cy="2585323"/>
          </a:xfrm>
          <a:prstGeom prst="rect">
            <a:avLst/>
          </a:prstGeom>
          <a:noFill/>
        </p:spPr>
        <p:txBody>
          <a:bodyPr wrap="square">
            <a:spAutoFit/>
          </a:bodyPr>
          <a:lstStyle/>
          <a:p>
            <a:pPr algn="l"/>
            <a:r>
              <a:rPr lang="es-ES" b="0" i="0" dirty="0">
                <a:solidFill>
                  <a:srgbClr val="374151"/>
                </a:solidFill>
                <a:effectLst/>
                <a:latin typeface="Söhne"/>
              </a:rPr>
              <a:t>Respuestas con formato JSON:</a:t>
            </a:r>
          </a:p>
          <a:p>
            <a:pPr algn="l"/>
            <a:endParaRPr lang="es-ES" b="0" i="0" dirty="0">
              <a:solidFill>
                <a:srgbClr val="374151"/>
              </a:solidFill>
              <a:effectLst/>
              <a:latin typeface="Söhne"/>
            </a:endParaRPr>
          </a:p>
          <a:p>
            <a:pPr algn="l"/>
            <a:r>
              <a:rPr lang="es-ES" b="0" i="0" dirty="0">
                <a:solidFill>
                  <a:srgbClr val="374151"/>
                </a:solidFill>
                <a:effectLst/>
                <a:latin typeface="Söhne"/>
              </a:rPr>
              <a:t>Cuando trabajas con servicios web, es común que necesites enviar respuestas en formato JSON, ya que es un formato ampliamente utilizado para intercambiar datos en aplicaciones web. En Spring </a:t>
            </a:r>
            <a:r>
              <a:rPr lang="es-ES" b="0" i="0" dirty="0" err="1">
                <a:solidFill>
                  <a:srgbClr val="374151"/>
                </a:solidFill>
                <a:effectLst/>
                <a:latin typeface="Söhne"/>
              </a:rPr>
              <a:t>Boot</a:t>
            </a:r>
            <a:r>
              <a:rPr lang="es-ES" b="0" i="0" dirty="0">
                <a:solidFill>
                  <a:srgbClr val="374151"/>
                </a:solidFill>
                <a:effectLst/>
                <a:latin typeface="Söhne"/>
              </a:rPr>
              <a:t>, puedes utilizar </a:t>
            </a:r>
            <a:r>
              <a:rPr lang="es-ES" b="0" i="0" dirty="0" err="1">
                <a:solidFill>
                  <a:srgbClr val="374151"/>
                </a:solidFill>
                <a:effectLst/>
                <a:latin typeface="Söhne"/>
              </a:rPr>
              <a:t>ResponseEntity</a:t>
            </a:r>
            <a:r>
              <a:rPr lang="es-ES" b="0" i="0" dirty="0">
                <a:solidFill>
                  <a:srgbClr val="374151"/>
                </a:solidFill>
                <a:effectLst/>
                <a:latin typeface="Söhne"/>
              </a:rPr>
              <a:t> para enviar respuestas con formato JSON desde tus controladores.</a:t>
            </a:r>
          </a:p>
          <a:p>
            <a:pPr algn="l"/>
            <a:endParaRPr lang="es-ES" b="0" i="0" dirty="0">
              <a:solidFill>
                <a:srgbClr val="374151"/>
              </a:solidFill>
              <a:effectLst/>
              <a:latin typeface="Söhne"/>
            </a:endParaRPr>
          </a:p>
          <a:p>
            <a:pPr algn="l"/>
            <a:r>
              <a:rPr lang="es-ES" b="0" i="0" dirty="0">
                <a:solidFill>
                  <a:srgbClr val="374151"/>
                </a:solidFill>
                <a:effectLst/>
                <a:latin typeface="Söhne"/>
              </a:rPr>
              <a:t>Para enviar una respuesta JSON utilizando </a:t>
            </a:r>
            <a:r>
              <a:rPr lang="es-ES" b="0" i="0" dirty="0" err="1">
                <a:solidFill>
                  <a:srgbClr val="374151"/>
                </a:solidFill>
                <a:effectLst/>
                <a:latin typeface="Söhne"/>
              </a:rPr>
              <a:t>ResponseEntity</a:t>
            </a:r>
            <a:r>
              <a:rPr lang="es-ES" b="0" i="0" dirty="0">
                <a:solidFill>
                  <a:srgbClr val="374151"/>
                </a:solidFill>
                <a:effectLst/>
                <a:latin typeface="Söhne"/>
              </a:rPr>
              <a:t>, necesitarás un convertidor JSON configurado en tu aplicación. Spring </a:t>
            </a:r>
            <a:r>
              <a:rPr lang="es-ES" b="0" i="0" dirty="0" err="1">
                <a:solidFill>
                  <a:srgbClr val="374151"/>
                </a:solidFill>
                <a:effectLst/>
                <a:latin typeface="Söhne"/>
              </a:rPr>
              <a:t>Boot</a:t>
            </a:r>
            <a:r>
              <a:rPr lang="es-ES" b="0" i="0" dirty="0">
                <a:solidFill>
                  <a:srgbClr val="374151"/>
                </a:solidFill>
                <a:effectLst/>
                <a:latin typeface="Söhne"/>
              </a:rPr>
              <a:t> proporciona integración con bibliotecas populares como Jackson, </a:t>
            </a:r>
            <a:r>
              <a:rPr lang="es-ES" b="0" i="0" dirty="0" err="1">
                <a:solidFill>
                  <a:srgbClr val="374151"/>
                </a:solidFill>
                <a:effectLst/>
                <a:latin typeface="Söhne"/>
              </a:rPr>
              <a:t>Gson</a:t>
            </a:r>
            <a:r>
              <a:rPr lang="es-ES" b="0" i="0" dirty="0">
                <a:solidFill>
                  <a:srgbClr val="374151"/>
                </a:solidFill>
                <a:effectLst/>
                <a:latin typeface="Söhne"/>
              </a:rPr>
              <a:t> o JSON-B, lo que facilita la conversión de objetos Java en JSON y viceversa.</a:t>
            </a:r>
          </a:p>
        </p:txBody>
      </p:sp>
      <p:sp>
        <p:nvSpPr>
          <p:cNvPr id="5" name="CuadroTexto 4">
            <a:extLst>
              <a:ext uri="{FF2B5EF4-FFF2-40B4-BE49-F238E27FC236}">
                <a16:creationId xmlns:a16="http://schemas.microsoft.com/office/drawing/2014/main" id="{BA015E7F-7423-40D9-A6AE-EA895FF524C7}"/>
              </a:ext>
            </a:extLst>
          </p:cNvPr>
          <p:cNvSpPr txBox="1"/>
          <p:nvPr/>
        </p:nvSpPr>
        <p:spPr>
          <a:xfrm>
            <a:off x="3862317" y="4934003"/>
            <a:ext cx="7315200" cy="1200329"/>
          </a:xfrm>
          <a:prstGeom prst="rect">
            <a:avLst/>
          </a:prstGeom>
          <a:noFill/>
        </p:spPr>
        <p:txBody>
          <a:bodyPr wrap="square">
            <a:spAutoFit/>
          </a:bodyPr>
          <a:lstStyle/>
          <a:p>
            <a:r>
              <a:rPr lang="es-ES" dirty="0"/>
              <a:t>&lt;</a:t>
            </a:r>
            <a:r>
              <a:rPr lang="es-ES" dirty="0" err="1"/>
              <a:t>dependency</a:t>
            </a:r>
            <a:r>
              <a:rPr lang="es-ES" dirty="0"/>
              <a:t>&gt;</a:t>
            </a:r>
          </a:p>
          <a:p>
            <a:r>
              <a:rPr lang="es-ES" dirty="0"/>
              <a:t>    &lt;</a:t>
            </a:r>
            <a:r>
              <a:rPr lang="es-ES" dirty="0" err="1"/>
              <a:t>groupId</a:t>
            </a:r>
            <a:r>
              <a:rPr lang="es-ES" dirty="0"/>
              <a:t>&gt;</a:t>
            </a:r>
            <a:r>
              <a:rPr lang="es-ES" dirty="0" err="1"/>
              <a:t>com.fasterxml.jackson.core</a:t>
            </a:r>
            <a:r>
              <a:rPr lang="es-ES" dirty="0"/>
              <a:t>&lt;/</a:t>
            </a:r>
            <a:r>
              <a:rPr lang="es-ES" dirty="0" err="1"/>
              <a:t>groupId</a:t>
            </a:r>
            <a:r>
              <a:rPr lang="es-ES" dirty="0"/>
              <a:t>&gt;</a:t>
            </a:r>
          </a:p>
          <a:p>
            <a:r>
              <a:rPr lang="es-ES" dirty="0"/>
              <a:t>    &lt;</a:t>
            </a:r>
            <a:r>
              <a:rPr lang="es-ES" dirty="0" err="1"/>
              <a:t>artifactId</a:t>
            </a:r>
            <a:r>
              <a:rPr lang="es-ES" dirty="0"/>
              <a:t>&gt;</a:t>
            </a:r>
            <a:r>
              <a:rPr lang="es-ES" dirty="0" err="1"/>
              <a:t>jackson-databind</a:t>
            </a:r>
            <a:r>
              <a:rPr lang="es-ES" dirty="0"/>
              <a:t>&lt;/</a:t>
            </a:r>
            <a:r>
              <a:rPr lang="es-ES" dirty="0" err="1"/>
              <a:t>artifactId</a:t>
            </a:r>
            <a:r>
              <a:rPr lang="es-ES" dirty="0"/>
              <a:t>&gt;</a:t>
            </a:r>
          </a:p>
          <a:p>
            <a:r>
              <a:rPr lang="es-ES" dirty="0"/>
              <a:t>&lt;/</a:t>
            </a:r>
            <a:r>
              <a:rPr lang="es-ES" dirty="0" err="1"/>
              <a:t>dependency</a:t>
            </a:r>
            <a:r>
              <a:rPr lang="es-ES" dirty="0"/>
              <a:t>&gt;</a:t>
            </a:r>
          </a:p>
        </p:txBody>
      </p:sp>
    </p:spTree>
    <p:extLst>
      <p:ext uri="{BB962C8B-B14F-4D97-AF65-F5344CB8AC3E}">
        <p14:creationId xmlns:p14="http://schemas.microsoft.com/office/powerpoint/2010/main" val="3496593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7EAEA84-A95F-48E6-B1EC-86EDBD12F921}"/>
              </a:ext>
            </a:extLst>
          </p:cNvPr>
          <p:cNvSpPr txBox="1"/>
          <p:nvPr/>
        </p:nvSpPr>
        <p:spPr>
          <a:xfrm>
            <a:off x="2019869" y="883146"/>
            <a:ext cx="11354937" cy="5909310"/>
          </a:xfrm>
          <a:prstGeom prst="rect">
            <a:avLst/>
          </a:prstGeom>
          <a:noFill/>
        </p:spPr>
        <p:txBody>
          <a:bodyPr wrap="square">
            <a:spAutoFit/>
          </a:bodyPr>
          <a:lstStyle/>
          <a:p>
            <a:r>
              <a:rPr lang="es-ES" dirty="0" err="1"/>
              <a:t>import</a:t>
            </a:r>
            <a:r>
              <a:rPr lang="es-ES" dirty="0"/>
              <a:t> </a:t>
            </a:r>
            <a:r>
              <a:rPr lang="es-ES" dirty="0" err="1"/>
              <a:t>org.springframework.http.HttpStatus</a:t>
            </a:r>
            <a:r>
              <a:rPr lang="es-ES" dirty="0"/>
              <a:t>;</a:t>
            </a:r>
          </a:p>
          <a:p>
            <a:r>
              <a:rPr lang="es-ES" dirty="0" err="1"/>
              <a:t>import</a:t>
            </a:r>
            <a:r>
              <a:rPr lang="es-ES" dirty="0"/>
              <a:t> </a:t>
            </a:r>
            <a:r>
              <a:rPr lang="es-ES" dirty="0" err="1"/>
              <a:t>org.springframework.http.ResponseEntity</a:t>
            </a:r>
            <a:r>
              <a:rPr lang="es-ES" dirty="0"/>
              <a:t>;</a:t>
            </a:r>
          </a:p>
          <a:p>
            <a:r>
              <a:rPr lang="es-ES" dirty="0" err="1"/>
              <a:t>import</a:t>
            </a:r>
            <a:r>
              <a:rPr lang="es-ES" dirty="0"/>
              <a:t> </a:t>
            </a:r>
            <a:r>
              <a:rPr lang="es-ES" dirty="0" err="1"/>
              <a:t>org.springframework.web.bind.annotation.GetMapping</a:t>
            </a:r>
            <a:r>
              <a:rPr lang="es-ES" dirty="0"/>
              <a:t>;</a:t>
            </a:r>
          </a:p>
          <a:p>
            <a:r>
              <a:rPr lang="es-ES" dirty="0" err="1"/>
              <a:t>import</a:t>
            </a:r>
            <a:r>
              <a:rPr lang="es-ES" dirty="0"/>
              <a:t> </a:t>
            </a:r>
            <a:r>
              <a:rPr lang="es-ES" dirty="0" err="1"/>
              <a:t>org.springframework.web.bind.annotation.RequestMapping</a:t>
            </a:r>
            <a:r>
              <a:rPr lang="es-ES" dirty="0"/>
              <a:t>;</a:t>
            </a:r>
          </a:p>
          <a:p>
            <a:r>
              <a:rPr lang="es-ES" dirty="0" err="1"/>
              <a:t>import</a:t>
            </a:r>
            <a:r>
              <a:rPr lang="es-ES" dirty="0"/>
              <a:t> </a:t>
            </a:r>
            <a:r>
              <a:rPr lang="es-ES" dirty="0" err="1"/>
              <a:t>org.springframework.web.bind.annotation.RestController</a:t>
            </a:r>
            <a:r>
              <a:rPr lang="es-ES" dirty="0"/>
              <a:t>;</a:t>
            </a:r>
          </a:p>
          <a:p>
            <a:endParaRPr lang="es-ES" dirty="0"/>
          </a:p>
          <a:p>
            <a:r>
              <a:rPr lang="es-ES" dirty="0"/>
              <a:t>@RestController</a:t>
            </a:r>
          </a:p>
          <a:p>
            <a:r>
              <a:rPr lang="es-ES" dirty="0"/>
              <a:t>@RequestMapping("/productos")</a:t>
            </a:r>
          </a:p>
          <a:p>
            <a:r>
              <a:rPr lang="es-ES" dirty="0" err="1"/>
              <a:t>public</a:t>
            </a:r>
            <a:r>
              <a:rPr lang="es-ES" dirty="0"/>
              <a:t> </a:t>
            </a:r>
            <a:r>
              <a:rPr lang="es-ES" dirty="0" err="1"/>
              <a:t>class</a:t>
            </a:r>
            <a:r>
              <a:rPr lang="es-ES" dirty="0"/>
              <a:t> </a:t>
            </a:r>
            <a:r>
              <a:rPr lang="es-ES" dirty="0" err="1"/>
              <a:t>ProductController</a:t>
            </a:r>
            <a:r>
              <a:rPr lang="es-ES" dirty="0"/>
              <a:t> {</a:t>
            </a:r>
          </a:p>
          <a:p>
            <a:endParaRPr lang="es-ES" dirty="0"/>
          </a:p>
          <a:p>
            <a:r>
              <a:rPr lang="es-ES" dirty="0"/>
              <a:t>    @GetMapping("/{id}")</a:t>
            </a:r>
          </a:p>
          <a:p>
            <a:r>
              <a:rPr lang="es-ES" dirty="0"/>
              <a:t>    </a:t>
            </a:r>
            <a:r>
              <a:rPr lang="es-ES" dirty="0" err="1"/>
              <a:t>public</a:t>
            </a:r>
            <a:r>
              <a:rPr lang="es-ES" dirty="0"/>
              <a:t> </a:t>
            </a:r>
            <a:r>
              <a:rPr lang="es-ES" dirty="0" err="1"/>
              <a:t>ResponseEntity</a:t>
            </a:r>
            <a:r>
              <a:rPr lang="es-ES" dirty="0"/>
              <a:t>&lt;</a:t>
            </a:r>
            <a:r>
              <a:rPr lang="es-ES" dirty="0" err="1"/>
              <a:t>Product</a:t>
            </a:r>
            <a:r>
              <a:rPr lang="es-ES" dirty="0"/>
              <a:t>&gt; </a:t>
            </a:r>
            <a:r>
              <a:rPr lang="es-ES" dirty="0" err="1"/>
              <a:t>getProductById</a:t>
            </a:r>
            <a:r>
              <a:rPr lang="es-ES" dirty="0"/>
              <a:t>(@PathVariable("id") </a:t>
            </a:r>
            <a:r>
              <a:rPr lang="es-ES" dirty="0" err="1"/>
              <a:t>int</a:t>
            </a:r>
            <a:r>
              <a:rPr lang="es-ES" dirty="0"/>
              <a:t> id) {</a:t>
            </a:r>
          </a:p>
          <a:p>
            <a:r>
              <a:rPr lang="es-ES" dirty="0"/>
              <a:t>        // Supongamos que aquí obtienes el producto por su ID desde la base de datos o algún otro origen de datos.</a:t>
            </a:r>
          </a:p>
          <a:p>
            <a:r>
              <a:rPr lang="es-ES" dirty="0"/>
              <a:t>        </a:t>
            </a:r>
            <a:r>
              <a:rPr lang="es-ES" dirty="0" err="1"/>
              <a:t>Product</a:t>
            </a:r>
            <a:r>
              <a:rPr lang="es-ES" dirty="0"/>
              <a:t> </a:t>
            </a:r>
            <a:r>
              <a:rPr lang="es-ES" dirty="0" err="1"/>
              <a:t>product</a:t>
            </a:r>
            <a:r>
              <a:rPr lang="es-ES" dirty="0"/>
              <a:t> = new </a:t>
            </a:r>
            <a:r>
              <a:rPr lang="es-ES" dirty="0" err="1"/>
              <a:t>Product</a:t>
            </a:r>
            <a:r>
              <a:rPr lang="es-ES" dirty="0"/>
              <a:t>();</a:t>
            </a:r>
          </a:p>
          <a:p>
            <a:r>
              <a:rPr lang="es-ES" dirty="0"/>
              <a:t>        </a:t>
            </a:r>
            <a:r>
              <a:rPr lang="es-ES" dirty="0" err="1"/>
              <a:t>product.setNombre</a:t>
            </a:r>
            <a:r>
              <a:rPr lang="es-ES" dirty="0"/>
              <a:t>("Producto Ejemplo");</a:t>
            </a:r>
          </a:p>
          <a:p>
            <a:r>
              <a:rPr lang="es-ES" dirty="0"/>
              <a:t>        </a:t>
            </a:r>
            <a:r>
              <a:rPr lang="es-ES" dirty="0" err="1"/>
              <a:t>product.setPrecio</a:t>
            </a:r>
            <a:r>
              <a:rPr lang="es-ES" dirty="0"/>
              <a:t>(9.99);</a:t>
            </a:r>
          </a:p>
          <a:p>
            <a:r>
              <a:rPr lang="es-ES" dirty="0"/>
              <a:t>        </a:t>
            </a:r>
            <a:r>
              <a:rPr lang="es-ES" dirty="0" err="1"/>
              <a:t>product.setDescripcion</a:t>
            </a:r>
            <a:r>
              <a:rPr lang="es-ES" dirty="0"/>
              <a:t>("Este es un producto de ejemplo.");</a:t>
            </a:r>
          </a:p>
          <a:p>
            <a:endParaRPr lang="es-ES" dirty="0"/>
          </a:p>
          <a:p>
            <a:r>
              <a:rPr lang="es-ES" dirty="0"/>
              <a:t>        </a:t>
            </a:r>
            <a:r>
              <a:rPr lang="es-ES" dirty="0" err="1"/>
              <a:t>return</a:t>
            </a:r>
            <a:r>
              <a:rPr lang="es-ES" dirty="0"/>
              <a:t> </a:t>
            </a:r>
            <a:r>
              <a:rPr lang="es-ES" dirty="0" err="1"/>
              <a:t>ResponseEntity.status</a:t>
            </a:r>
            <a:r>
              <a:rPr lang="es-ES" dirty="0"/>
              <a:t>(</a:t>
            </a:r>
            <a:r>
              <a:rPr lang="es-ES" dirty="0" err="1"/>
              <a:t>HttpStatus.OK</a:t>
            </a:r>
            <a:r>
              <a:rPr lang="es-ES" dirty="0"/>
              <a:t>).</a:t>
            </a:r>
            <a:r>
              <a:rPr lang="es-ES" dirty="0" err="1"/>
              <a:t>body</a:t>
            </a:r>
            <a:r>
              <a:rPr lang="es-ES" dirty="0"/>
              <a:t>(</a:t>
            </a:r>
            <a:r>
              <a:rPr lang="es-ES" dirty="0" err="1"/>
              <a:t>product</a:t>
            </a:r>
            <a:r>
              <a:rPr lang="es-ES" dirty="0"/>
              <a:t>);</a:t>
            </a:r>
          </a:p>
          <a:p>
            <a:r>
              <a:rPr lang="es-ES" dirty="0"/>
              <a:t>    }</a:t>
            </a:r>
          </a:p>
          <a:p>
            <a:r>
              <a:rPr lang="es-ES" dirty="0"/>
              <a:t>}</a:t>
            </a:r>
          </a:p>
        </p:txBody>
      </p:sp>
    </p:spTree>
    <p:extLst>
      <p:ext uri="{BB962C8B-B14F-4D97-AF65-F5344CB8AC3E}">
        <p14:creationId xmlns:p14="http://schemas.microsoft.com/office/powerpoint/2010/main" val="3319229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491B6ED-3BB8-42B0-9B1F-E11D8D98EB15}"/>
              </a:ext>
            </a:extLst>
          </p:cNvPr>
          <p:cNvSpPr txBox="1"/>
          <p:nvPr/>
        </p:nvSpPr>
        <p:spPr>
          <a:xfrm>
            <a:off x="941614" y="966711"/>
            <a:ext cx="12747172" cy="2031325"/>
          </a:xfrm>
          <a:prstGeom prst="rect">
            <a:avLst/>
          </a:prstGeom>
          <a:noFill/>
        </p:spPr>
        <p:txBody>
          <a:bodyPr wrap="square">
            <a:spAutoFit/>
          </a:bodyPr>
          <a:lstStyle/>
          <a:p>
            <a:r>
              <a:rPr lang="es-ES" dirty="0"/>
              <a:t>Manipulación de códigos de estado en las respuestas es un aspecto importante al utilizar </a:t>
            </a:r>
            <a:r>
              <a:rPr lang="es-ES" dirty="0" err="1"/>
              <a:t>ResponseEntity</a:t>
            </a:r>
            <a:r>
              <a:rPr lang="es-ES" dirty="0"/>
              <a:t> en Spring </a:t>
            </a:r>
            <a:r>
              <a:rPr lang="es-ES" dirty="0" err="1"/>
              <a:t>Boot</a:t>
            </a:r>
            <a:r>
              <a:rPr lang="es-ES" dirty="0"/>
              <a:t>. Permite establecer el código de estado adecuado en función de diferentes escenarios en tu aplicación. A continuación, se proporciona una descripción ampliada y un ejercicio práctico para comprender mejor este concepto.</a:t>
            </a:r>
          </a:p>
          <a:p>
            <a:endParaRPr lang="es-ES" dirty="0"/>
          </a:p>
          <a:p>
            <a:r>
              <a:rPr lang="es-ES" dirty="0"/>
              <a:t>Cuando construyes una API, es esencial comunicar el estado de una solicitud al cliente de manera adecuada. Los códigos de estado HTTP proporcionan información sobre el resultado de una solicitud realizada al servidor. </a:t>
            </a:r>
            <a:r>
              <a:rPr lang="es-ES" dirty="0" err="1"/>
              <a:t>ResponseEntity</a:t>
            </a:r>
            <a:r>
              <a:rPr lang="es-ES" dirty="0"/>
              <a:t> te permite establecer estos códigos de estado en tus respuestas.</a:t>
            </a:r>
          </a:p>
        </p:txBody>
      </p:sp>
      <p:sp>
        <p:nvSpPr>
          <p:cNvPr id="5" name="CuadroTexto 4">
            <a:extLst>
              <a:ext uri="{FF2B5EF4-FFF2-40B4-BE49-F238E27FC236}">
                <a16:creationId xmlns:a16="http://schemas.microsoft.com/office/drawing/2014/main" id="{8DE3C1D8-1D5F-410A-AC1C-F587D8CCB576}"/>
              </a:ext>
            </a:extLst>
          </p:cNvPr>
          <p:cNvSpPr txBox="1"/>
          <p:nvPr/>
        </p:nvSpPr>
        <p:spPr>
          <a:xfrm>
            <a:off x="3657600" y="2874288"/>
            <a:ext cx="7315200" cy="5355312"/>
          </a:xfrm>
          <a:prstGeom prst="rect">
            <a:avLst/>
          </a:prstGeom>
          <a:noFill/>
        </p:spPr>
        <p:txBody>
          <a:bodyPr wrap="square">
            <a:spAutoFit/>
          </a:bodyPr>
          <a:lstStyle/>
          <a:p>
            <a:endParaRPr lang="es-ES" dirty="0"/>
          </a:p>
          <a:p>
            <a:r>
              <a:rPr lang="es-ES" dirty="0"/>
              <a:t>@RestController</a:t>
            </a:r>
          </a:p>
          <a:p>
            <a:r>
              <a:rPr lang="es-ES" dirty="0" err="1"/>
              <a:t>public</a:t>
            </a:r>
            <a:r>
              <a:rPr lang="es-ES" dirty="0"/>
              <a:t> </a:t>
            </a:r>
            <a:r>
              <a:rPr lang="es-ES" dirty="0" err="1"/>
              <a:t>class</a:t>
            </a:r>
            <a:r>
              <a:rPr lang="es-ES" dirty="0"/>
              <a:t> </a:t>
            </a:r>
            <a:r>
              <a:rPr lang="es-ES" dirty="0" err="1"/>
              <a:t>EjemploController</a:t>
            </a:r>
            <a:r>
              <a:rPr lang="es-ES" dirty="0"/>
              <a:t> {</a:t>
            </a:r>
          </a:p>
          <a:p>
            <a:endParaRPr lang="es-ES" dirty="0"/>
          </a:p>
          <a:p>
            <a:r>
              <a:rPr lang="es-ES" dirty="0"/>
              <a:t>    @DeleteMapping("/recurso/{id}")</a:t>
            </a:r>
          </a:p>
          <a:p>
            <a:r>
              <a:rPr lang="es-ES" dirty="0"/>
              <a:t>    </a:t>
            </a:r>
            <a:r>
              <a:rPr lang="es-ES" dirty="0" err="1"/>
              <a:t>public</a:t>
            </a:r>
            <a:r>
              <a:rPr lang="es-ES" dirty="0"/>
              <a:t> </a:t>
            </a:r>
            <a:r>
              <a:rPr lang="es-ES" dirty="0" err="1"/>
              <a:t>ResponseEntity</a:t>
            </a:r>
            <a:r>
              <a:rPr lang="es-ES" dirty="0"/>
              <a:t>&lt;</a:t>
            </a:r>
            <a:r>
              <a:rPr lang="es-ES" dirty="0" err="1"/>
              <a:t>String</a:t>
            </a:r>
            <a:r>
              <a:rPr lang="es-ES" dirty="0"/>
              <a:t>&gt; </a:t>
            </a:r>
            <a:r>
              <a:rPr lang="es-ES" dirty="0" err="1"/>
              <a:t>eliminarRecurso</a:t>
            </a:r>
            <a:r>
              <a:rPr lang="es-ES" dirty="0"/>
              <a:t>(@PathVariable </a:t>
            </a:r>
            <a:r>
              <a:rPr lang="es-ES" dirty="0" err="1"/>
              <a:t>String</a:t>
            </a:r>
            <a:r>
              <a:rPr lang="es-ES" dirty="0"/>
              <a:t> id) {</a:t>
            </a:r>
          </a:p>
          <a:p>
            <a:r>
              <a:rPr lang="es-ES" dirty="0"/>
              <a:t>        // Lógica para verificar si el recurso existe</a:t>
            </a:r>
          </a:p>
          <a:p>
            <a:r>
              <a:rPr lang="es-ES" dirty="0"/>
              <a:t>        </a:t>
            </a:r>
            <a:r>
              <a:rPr lang="es-ES" dirty="0" err="1"/>
              <a:t>boolean</a:t>
            </a:r>
            <a:r>
              <a:rPr lang="es-ES" dirty="0"/>
              <a:t> </a:t>
            </a:r>
            <a:r>
              <a:rPr lang="es-ES" dirty="0" err="1"/>
              <a:t>recursoExistente</a:t>
            </a:r>
            <a:r>
              <a:rPr lang="es-ES" dirty="0"/>
              <a:t> = </a:t>
            </a:r>
            <a:r>
              <a:rPr lang="es-ES" dirty="0" err="1"/>
              <a:t>verificarRecursoExistente</a:t>
            </a:r>
            <a:r>
              <a:rPr lang="es-ES" dirty="0"/>
              <a:t>(id);</a:t>
            </a:r>
          </a:p>
          <a:p>
            <a:endParaRPr lang="es-ES" dirty="0"/>
          </a:p>
          <a:p>
            <a:r>
              <a:rPr lang="es-ES" dirty="0"/>
              <a:t>        </a:t>
            </a:r>
            <a:r>
              <a:rPr lang="es-ES" dirty="0" err="1"/>
              <a:t>if</a:t>
            </a:r>
            <a:r>
              <a:rPr lang="es-ES" dirty="0"/>
              <a:t> (</a:t>
            </a:r>
            <a:r>
              <a:rPr lang="es-ES" dirty="0" err="1"/>
              <a:t>recursoExistente</a:t>
            </a:r>
            <a:r>
              <a:rPr lang="es-ES" dirty="0"/>
              <a:t>) {</a:t>
            </a:r>
          </a:p>
          <a:p>
            <a:r>
              <a:rPr lang="es-ES" dirty="0"/>
              <a:t>            // Lógica para eliminar el recurso</a:t>
            </a:r>
          </a:p>
          <a:p>
            <a:r>
              <a:rPr lang="es-ES" dirty="0"/>
              <a:t>            </a:t>
            </a:r>
            <a:r>
              <a:rPr lang="es-ES" dirty="0" err="1"/>
              <a:t>eliminarRecurso</a:t>
            </a:r>
            <a:r>
              <a:rPr lang="es-ES" dirty="0"/>
              <a:t>(id);</a:t>
            </a:r>
          </a:p>
          <a:p>
            <a:r>
              <a:rPr lang="es-ES" dirty="0"/>
              <a:t>            </a:t>
            </a:r>
            <a:r>
              <a:rPr lang="es-ES" dirty="0" err="1"/>
              <a:t>return</a:t>
            </a:r>
            <a:r>
              <a:rPr lang="es-ES" dirty="0"/>
              <a:t> new </a:t>
            </a:r>
            <a:r>
              <a:rPr lang="es-ES" dirty="0" err="1"/>
              <a:t>ResponseEntity</a:t>
            </a:r>
            <a:r>
              <a:rPr lang="es-ES" dirty="0"/>
              <a:t>&lt;&gt;("Recurso eliminado correctamente", </a:t>
            </a:r>
            <a:r>
              <a:rPr lang="es-ES" dirty="0" err="1"/>
              <a:t>HttpStatus.OK</a:t>
            </a:r>
            <a:r>
              <a:rPr lang="es-ES" dirty="0"/>
              <a:t>);</a:t>
            </a:r>
          </a:p>
          <a:p>
            <a:r>
              <a:rPr lang="es-ES" dirty="0"/>
              <a:t>        } </a:t>
            </a:r>
            <a:r>
              <a:rPr lang="es-ES" dirty="0" err="1"/>
              <a:t>else</a:t>
            </a:r>
            <a:r>
              <a:rPr lang="es-ES" dirty="0"/>
              <a:t> {</a:t>
            </a:r>
          </a:p>
          <a:p>
            <a:r>
              <a:rPr lang="es-ES" dirty="0"/>
              <a:t>            </a:t>
            </a:r>
            <a:r>
              <a:rPr lang="es-ES" dirty="0" err="1"/>
              <a:t>return</a:t>
            </a:r>
            <a:r>
              <a:rPr lang="es-ES" dirty="0"/>
              <a:t> new </a:t>
            </a:r>
            <a:r>
              <a:rPr lang="es-ES" dirty="0" err="1"/>
              <a:t>ResponseEntity</a:t>
            </a:r>
            <a:r>
              <a:rPr lang="es-ES" dirty="0"/>
              <a:t>&lt;&gt;("Recurso no encontrado", </a:t>
            </a:r>
            <a:r>
              <a:rPr lang="es-ES" dirty="0" err="1"/>
              <a:t>HttpStatus.NOT_FOUND</a:t>
            </a:r>
            <a:r>
              <a:rPr lang="es-ES" dirty="0"/>
              <a:t>);</a:t>
            </a:r>
          </a:p>
          <a:p>
            <a:r>
              <a:rPr lang="es-ES" dirty="0"/>
              <a:t>        }</a:t>
            </a:r>
          </a:p>
          <a:p>
            <a:r>
              <a:rPr lang="es-ES" dirty="0"/>
              <a:t>    }</a:t>
            </a:r>
          </a:p>
        </p:txBody>
      </p:sp>
    </p:spTree>
    <p:extLst>
      <p:ext uri="{BB962C8B-B14F-4D97-AF65-F5344CB8AC3E}">
        <p14:creationId xmlns:p14="http://schemas.microsoft.com/office/powerpoint/2010/main" val="785441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E9CF95-1E07-4E0E-8032-670DADC386A5}"/>
              </a:ext>
            </a:extLst>
          </p:cNvPr>
          <p:cNvSpPr txBox="1"/>
          <p:nvPr/>
        </p:nvSpPr>
        <p:spPr>
          <a:xfrm>
            <a:off x="3657600" y="2124440"/>
            <a:ext cx="7315200" cy="3693319"/>
          </a:xfrm>
          <a:prstGeom prst="rect">
            <a:avLst/>
          </a:prstGeom>
          <a:noFill/>
        </p:spPr>
        <p:txBody>
          <a:bodyPr wrap="square">
            <a:spAutoFit/>
          </a:bodyPr>
          <a:lstStyle/>
          <a:p>
            <a:endParaRPr lang="es-ES" dirty="0"/>
          </a:p>
          <a:p>
            <a:r>
              <a:rPr lang="es-ES" dirty="0"/>
              <a:t>    </a:t>
            </a:r>
            <a:r>
              <a:rPr lang="es-ES" dirty="0" err="1"/>
              <a:t>private</a:t>
            </a:r>
            <a:r>
              <a:rPr lang="es-ES" dirty="0"/>
              <a:t> </a:t>
            </a:r>
            <a:r>
              <a:rPr lang="es-ES" dirty="0" err="1"/>
              <a:t>boolean</a:t>
            </a:r>
            <a:r>
              <a:rPr lang="es-ES" dirty="0"/>
              <a:t> </a:t>
            </a:r>
            <a:r>
              <a:rPr lang="es-ES" dirty="0" err="1"/>
              <a:t>verificarRecursoExistente</a:t>
            </a:r>
            <a:r>
              <a:rPr lang="es-ES" dirty="0"/>
              <a:t>(</a:t>
            </a:r>
            <a:r>
              <a:rPr lang="es-ES" dirty="0" err="1"/>
              <a:t>String</a:t>
            </a:r>
            <a:r>
              <a:rPr lang="es-ES" dirty="0"/>
              <a:t> id) {</a:t>
            </a:r>
          </a:p>
          <a:p>
            <a:r>
              <a:rPr lang="es-ES" dirty="0"/>
              <a:t>        // Lógica para verificar si el recurso existe en la base de datos o en algún otro almacenamiento</a:t>
            </a:r>
          </a:p>
          <a:p>
            <a:r>
              <a:rPr lang="es-ES" dirty="0"/>
              <a:t>        // Retorna true si el recurso existe, false si no existe</a:t>
            </a:r>
          </a:p>
          <a:p>
            <a:r>
              <a:rPr lang="es-ES" dirty="0"/>
              <a:t>        </a:t>
            </a:r>
            <a:r>
              <a:rPr lang="es-ES" dirty="0" err="1"/>
              <a:t>return</a:t>
            </a:r>
            <a:r>
              <a:rPr lang="es-ES" dirty="0"/>
              <a:t> false;</a:t>
            </a:r>
          </a:p>
          <a:p>
            <a:r>
              <a:rPr lang="es-ES" dirty="0"/>
              <a:t>    }</a:t>
            </a:r>
          </a:p>
          <a:p>
            <a:endParaRPr lang="es-ES" dirty="0"/>
          </a:p>
          <a:p>
            <a:r>
              <a:rPr lang="es-ES" dirty="0"/>
              <a:t>    </a:t>
            </a:r>
            <a:r>
              <a:rPr lang="es-ES" dirty="0" err="1"/>
              <a:t>private</a:t>
            </a:r>
            <a:r>
              <a:rPr lang="es-ES" dirty="0"/>
              <a:t> </a:t>
            </a:r>
            <a:r>
              <a:rPr lang="es-ES" dirty="0" err="1"/>
              <a:t>void</a:t>
            </a:r>
            <a:r>
              <a:rPr lang="es-ES" dirty="0"/>
              <a:t> </a:t>
            </a:r>
            <a:r>
              <a:rPr lang="es-ES" dirty="0" err="1"/>
              <a:t>eliminarRecurso</a:t>
            </a:r>
            <a:r>
              <a:rPr lang="es-ES" dirty="0"/>
              <a:t>(</a:t>
            </a:r>
            <a:r>
              <a:rPr lang="es-ES" dirty="0" err="1"/>
              <a:t>String</a:t>
            </a:r>
            <a:r>
              <a:rPr lang="es-ES" dirty="0"/>
              <a:t> id) {</a:t>
            </a:r>
          </a:p>
          <a:p>
            <a:r>
              <a:rPr lang="es-ES" dirty="0"/>
              <a:t>        // Lógica para eliminar el recurso de la base de datos o de algún otro almacenamiento</a:t>
            </a:r>
          </a:p>
          <a:p>
            <a:r>
              <a:rPr lang="es-ES" dirty="0"/>
              <a:t>    }</a:t>
            </a:r>
          </a:p>
          <a:p>
            <a:r>
              <a:rPr lang="es-ES" dirty="0"/>
              <a:t>}</a:t>
            </a:r>
          </a:p>
        </p:txBody>
      </p:sp>
    </p:spTree>
    <p:extLst>
      <p:ext uri="{BB962C8B-B14F-4D97-AF65-F5344CB8AC3E}">
        <p14:creationId xmlns:p14="http://schemas.microsoft.com/office/powerpoint/2010/main" val="3592926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F3E022A-3A46-4524-8BAB-F8E23A458B6C}"/>
              </a:ext>
            </a:extLst>
          </p:cNvPr>
          <p:cNvSpPr txBox="1"/>
          <p:nvPr/>
        </p:nvSpPr>
        <p:spPr>
          <a:xfrm>
            <a:off x="892628" y="801584"/>
            <a:ext cx="12845143" cy="2585323"/>
          </a:xfrm>
          <a:prstGeom prst="rect">
            <a:avLst/>
          </a:prstGeom>
          <a:noFill/>
        </p:spPr>
        <p:txBody>
          <a:bodyPr wrap="square">
            <a:spAutoFit/>
          </a:bodyPr>
          <a:lstStyle/>
          <a:p>
            <a:r>
              <a:rPr lang="es-ES" dirty="0"/>
              <a:t>vamos a profundizar en el envío de respuestas con archivos adjuntos utilizando </a:t>
            </a:r>
            <a:r>
              <a:rPr lang="es-ES" dirty="0" err="1"/>
              <a:t>ResponseEntity</a:t>
            </a:r>
            <a:r>
              <a:rPr lang="es-ES" dirty="0"/>
              <a:t> en Spring </a:t>
            </a:r>
            <a:r>
              <a:rPr lang="es-ES" dirty="0" err="1"/>
              <a:t>Boot</a:t>
            </a:r>
            <a:r>
              <a:rPr lang="es-ES" dirty="0"/>
              <a:t>. El objetivo es crear un controlador que pueda devolver un archivo adjunto al cliente, ya sea una imagen, un documento PDF u otro tipo de archivo. A continuación, te presento una descripción detallada y un ejercicio práctico para este módulo:</a:t>
            </a:r>
          </a:p>
          <a:p>
            <a:endParaRPr lang="es-ES" dirty="0"/>
          </a:p>
          <a:p>
            <a:r>
              <a:rPr lang="es-ES" dirty="0"/>
              <a:t>Descripción:</a:t>
            </a:r>
          </a:p>
          <a:p>
            <a:r>
              <a:rPr lang="es-ES" dirty="0"/>
              <a:t>En una aplicación web, a menudo es necesario enviar archivos adjuntos al cliente, como imágenes, documentos, hojas de cálculo, etc. Spring </a:t>
            </a:r>
            <a:r>
              <a:rPr lang="es-ES" dirty="0" err="1"/>
              <a:t>Boot</a:t>
            </a:r>
            <a:r>
              <a:rPr lang="es-ES" dirty="0"/>
              <a:t> ofrece la clase </a:t>
            </a:r>
            <a:r>
              <a:rPr lang="es-ES" dirty="0" err="1"/>
              <a:t>ResponseEntity</a:t>
            </a:r>
            <a:r>
              <a:rPr lang="es-ES" dirty="0"/>
              <a:t> para facilitar el envío de archivos adjuntos como parte de la respuesta HTTP. Al utilizar </a:t>
            </a:r>
            <a:r>
              <a:rPr lang="es-ES" dirty="0" err="1"/>
              <a:t>ResponseEntity</a:t>
            </a:r>
            <a:r>
              <a:rPr lang="es-ES" dirty="0"/>
              <a:t>, puedes establecer el contenido del archivo, el encabezado Content-</a:t>
            </a:r>
            <a:r>
              <a:rPr lang="es-ES" dirty="0" err="1"/>
              <a:t>Disposition</a:t>
            </a:r>
            <a:r>
              <a:rPr lang="es-ES" dirty="0"/>
              <a:t> y otros encabezados relevantes para asegurarte de que el archivo se descargue correctamente por el cliente.</a:t>
            </a:r>
          </a:p>
        </p:txBody>
      </p:sp>
    </p:spTree>
    <p:extLst>
      <p:ext uri="{BB962C8B-B14F-4D97-AF65-F5344CB8AC3E}">
        <p14:creationId xmlns:p14="http://schemas.microsoft.com/office/powerpoint/2010/main" val="2709466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3C13876-50A8-4BF4-94E4-D973E2B1820C}"/>
              </a:ext>
            </a:extLst>
          </p:cNvPr>
          <p:cNvSpPr txBox="1"/>
          <p:nvPr/>
        </p:nvSpPr>
        <p:spPr>
          <a:xfrm>
            <a:off x="3516086" y="1140721"/>
            <a:ext cx="7315200" cy="6463308"/>
          </a:xfrm>
          <a:prstGeom prst="rect">
            <a:avLst/>
          </a:prstGeom>
          <a:noFill/>
        </p:spPr>
        <p:txBody>
          <a:bodyPr wrap="square">
            <a:spAutoFit/>
          </a:bodyPr>
          <a:lstStyle/>
          <a:p>
            <a:endParaRPr lang="es-ES" dirty="0"/>
          </a:p>
          <a:p>
            <a:r>
              <a:rPr lang="es-ES" dirty="0" err="1"/>
              <a:t>import</a:t>
            </a:r>
            <a:r>
              <a:rPr lang="es-ES" dirty="0"/>
              <a:t> </a:t>
            </a:r>
            <a:r>
              <a:rPr lang="es-ES" dirty="0" err="1"/>
              <a:t>java.io.IOException</a:t>
            </a:r>
            <a:r>
              <a:rPr lang="es-ES" dirty="0"/>
              <a:t>;</a:t>
            </a:r>
          </a:p>
          <a:p>
            <a:endParaRPr lang="es-ES" dirty="0"/>
          </a:p>
          <a:p>
            <a:r>
              <a:rPr lang="es-ES" dirty="0"/>
              <a:t>@RestController</a:t>
            </a:r>
          </a:p>
          <a:p>
            <a:r>
              <a:rPr lang="es-ES" dirty="0" err="1"/>
              <a:t>public</a:t>
            </a:r>
            <a:r>
              <a:rPr lang="es-ES" dirty="0"/>
              <a:t> </a:t>
            </a:r>
            <a:r>
              <a:rPr lang="es-ES" dirty="0" err="1"/>
              <a:t>class</a:t>
            </a:r>
            <a:r>
              <a:rPr lang="es-ES" dirty="0"/>
              <a:t> </a:t>
            </a:r>
            <a:r>
              <a:rPr lang="es-ES" dirty="0" err="1"/>
              <a:t>AdjuntoController</a:t>
            </a:r>
            <a:r>
              <a:rPr lang="es-ES" dirty="0"/>
              <a:t> {</a:t>
            </a:r>
          </a:p>
          <a:p>
            <a:endParaRPr lang="es-ES" dirty="0"/>
          </a:p>
          <a:p>
            <a:r>
              <a:rPr lang="es-ES" dirty="0"/>
              <a:t>    @GetMapping("/descargar-adjunto")</a:t>
            </a:r>
          </a:p>
          <a:p>
            <a:r>
              <a:rPr lang="es-ES" dirty="0"/>
              <a:t>    </a:t>
            </a:r>
            <a:r>
              <a:rPr lang="es-ES" dirty="0" err="1"/>
              <a:t>public</a:t>
            </a:r>
            <a:r>
              <a:rPr lang="es-ES" dirty="0"/>
              <a:t> </a:t>
            </a:r>
            <a:r>
              <a:rPr lang="es-ES" dirty="0" err="1"/>
              <a:t>ResponseEntity</a:t>
            </a:r>
            <a:r>
              <a:rPr lang="es-ES" dirty="0"/>
              <a:t>&lt;byte[]&gt; </a:t>
            </a:r>
            <a:r>
              <a:rPr lang="es-ES" dirty="0" err="1"/>
              <a:t>descargarAdjunto</a:t>
            </a:r>
            <a:r>
              <a:rPr lang="es-ES" dirty="0"/>
              <a:t>() </a:t>
            </a:r>
            <a:r>
              <a:rPr lang="es-ES" dirty="0" err="1"/>
              <a:t>throws</a:t>
            </a:r>
            <a:r>
              <a:rPr lang="es-ES" dirty="0"/>
              <a:t> </a:t>
            </a:r>
            <a:r>
              <a:rPr lang="es-ES" dirty="0" err="1"/>
              <a:t>IOException</a:t>
            </a:r>
            <a:r>
              <a:rPr lang="es-ES" dirty="0"/>
              <a:t> {</a:t>
            </a:r>
          </a:p>
          <a:p>
            <a:r>
              <a:rPr lang="es-ES" dirty="0"/>
              <a:t>        </a:t>
            </a:r>
            <a:r>
              <a:rPr lang="es-ES" dirty="0" err="1"/>
              <a:t>ClassPathResource</a:t>
            </a:r>
            <a:r>
              <a:rPr lang="es-ES" dirty="0"/>
              <a:t> </a:t>
            </a:r>
            <a:r>
              <a:rPr lang="es-ES" dirty="0" err="1"/>
              <a:t>resource</a:t>
            </a:r>
            <a:r>
              <a:rPr lang="es-ES" dirty="0"/>
              <a:t> = new </a:t>
            </a:r>
            <a:r>
              <a:rPr lang="es-ES" dirty="0" err="1"/>
              <a:t>ClassPathResource</a:t>
            </a:r>
            <a:r>
              <a:rPr lang="es-ES" dirty="0"/>
              <a:t>("archivos/</a:t>
            </a:r>
            <a:r>
              <a:rPr lang="es-ES" dirty="0" err="1"/>
              <a:t>nombre_del_archivo</a:t>
            </a:r>
            <a:r>
              <a:rPr lang="es-ES" dirty="0"/>
              <a:t>");</a:t>
            </a:r>
          </a:p>
          <a:p>
            <a:endParaRPr lang="es-ES" dirty="0"/>
          </a:p>
          <a:p>
            <a:r>
              <a:rPr lang="es-ES" dirty="0"/>
              <a:t>        </a:t>
            </a:r>
            <a:r>
              <a:rPr lang="es-ES" dirty="0" err="1"/>
              <a:t>HttpHeaders</a:t>
            </a:r>
            <a:r>
              <a:rPr lang="es-ES" dirty="0"/>
              <a:t> </a:t>
            </a:r>
            <a:r>
              <a:rPr lang="es-ES" dirty="0" err="1"/>
              <a:t>headers</a:t>
            </a:r>
            <a:r>
              <a:rPr lang="es-ES" dirty="0"/>
              <a:t> = new </a:t>
            </a:r>
            <a:r>
              <a:rPr lang="es-ES" dirty="0" err="1"/>
              <a:t>HttpHeaders</a:t>
            </a:r>
            <a:r>
              <a:rPr lang="es-ES" dirty="0"/>
              <a:t>();</a:t>
            </a:r>
          </a:p>
          <a:p>
            <a:r>
              <a:rPr lang="es-ES" dirty="0"/>
              <a:t>        </a:t>
            </a:r>
            <a:r>
              <a:rPr lang="es-ES" dirty="0" err="1"/>
              <a:t>headers.setContentType</a:t>
            </a:r>
            <a:r>
              <a:rPr lang="es-ES" dirty="0"/>
              <a:t>(</a:t>
            </a:r>
            <a:r>
              <a:rPr lang="es-ES" dirty="0" err="1"/>
              <a:t>MediaType.APPLICATION_OCTET_STREAM</a:t>
            </a:r>
            <a:r>
              <a:rPr lang="es-ES" dirty="0"/>
              <a:t>);</a:t>
            </a:r>
          </a:p>
          <a:p>
            <a:r>
              <a:rPr lang="es-ES" dirty="0"/>
              <a:t>        </a:t>
            </a:r>
            <a:r>
              <a:rPr lang="es-ES" dirty="0" err="1"/>
              <a:t>headers.setContentDispositionFormData</a:t>
            </a:r>
            <a:r>
              <a:rPr lang="es-ES" dirty="0"/>
              <a:t>("</a:t>
            </a:r>
            <a:r>
              <a:rPr lang="es-ES" dirty="0" err="1"/>
              <a:t>attachment</a:t>
            </a:r>
            <a:r>
              <a:rPr lang="es-ES" dirty="0"/>
              <a:t>", "</a:t>
            </a:r>
            <a:r>
              <a:rPr lang="es-ES" dirty="0" err="1"/>
              <a:t>nombre_del_archivo</a:t>
            </a:r>
            <a:r>
              <a:rPr lang="es-ES" dirty="0"/>
              <a:t>");</a:t>
            </a:r>
          </a:p>
          <a:p>
            <a:endParaRPr lang="es-ES" dirty="0"/>
          </a:p>
          <a:p>
            <a:r>
              <a:rPr lang="es-ES" dirty="0"/>
              <a:t>        byte[] </a:t>
            </a:r>
            <a:r>
              <a:rPr lang="es-ES" dirty="0" err="1"/>
              <a:t>archivoBytes</a:t>
            </a:r>
            <a:r>
              <a:rPr lang="es-ES" dirty="0"/>
              <a:t> = new byte[(</a:t>
            </a:r>
            <a:r>
              <a:rPr lang="es-ES" dirty="0" err="1"/>
              <a:t>int</a:t>
            </a:r>
            <a:r>
              <a:rPr lang="es-ES" dirty="0"/>
              <a:t>) </a:t>
            </a:r>
            <a:r>
              <a:rPr lang="es-ES" dirty="0" err="1"/>
              <a:t>resource.getFile</a:t>
            </a:r>
            <a:r>
              <a:rPr lang="es-ES" dirty="0"/>
              <a:t>().</a:t>
            </a:r>
            <a:r>
              <a:rPr lang="es-ES" dirty="0" err="1"/>
              <a:t>length</a:t>
            </a:r>
            <a:r>
              <a:rPr lang="es-ES" dirty="0"/>
              <a:t>()];</a:t>
            </a:r>
          </a:p>
          <a:p>
            <a:r>
              <a:rPr lang="es-ES" dirty="0"/>
              <a:t>        </a:t>
            </a:r>
            <a:r>
              <a:rPr lang="es-ES" dirty="0" err="1"/>
              <a:t>resource.getInputStream</a:t>
            </a:r>
            <a:r>
              <a:rPr lang="es-ES" dirty="0"/>
              <a:t>().</a:t>
            </a:r>
            <a:r>
              <a:rPr lang="es-ES" dirty="0" err="1"/>
              <a:t>read</a:t>
            </a:r>
            <a:r>
              <a:rPr lang="es-ES" dirty="0"/>
              <a:t>(</a:t>
            </a:r>
            <a:r>
              <a:rPr lang="es-ES" dirty="0" err="1"/>
              <a:t>archivoBytes</a:t>
            </a:r>
            <a:r>
              <a:rPr lang="es-ES" dirty="0"/>
              <a:t>);</a:t>
            </a:r>
          </a:p>
          <a:p>
            <a:endParaRPr lang="es-ES" dirty="0"/>
          </a:p>
          <a:p>
            <a:r>
              <a:rPr lang="es-ES" dirty="0"/>
              <a:t>        </a:t>
            </a:r>
            <a:r>
              <a:rPr lang="es-ES" dirty="0" err="1"/>
              <a:t>return</a:t>
            </a:r>
            <a:r>
              <a:rPr lang="es-ES" dirty="0"/>
              <a:t> new </a:t>
            </a:r>
            <a:r>
              <a:rPr lang="es-ES" dirty="0" err="1"/>
              <a:t>ResponseEntity</a:t>
            </a:r>
            <a:r>
              <a:rPr lang="es-ES" dirty="0"/>
              <a:t>&lt;&gt;(</a:t>
            </a:r>
            <a:r>
              <a:rPr lang="es-ES" dirty="0" err="1"/>
              <a:t>archivoBytes</a:t>
            </a:r>
            <a:r>
              <a:rPr lang="es-ES" dirty="0"/>
              <a:t>, </a:t>
            </a:r>
            <a:r>
              <a:rPr lang="es-ES" dirty="0" err="1"/>
              <a:t>headers</a:t>
            </a:r>
            <a:r>
              <a:rPr lang="es-ES" dirty="0"/>
              <a:t>, </a:t>
            </a:r>
            <a:r>
              <a:rPr lang="es-ES" dirty="0" err="1"/>
              <a:t>org.springframework.http.HttpStatus.OK</a:t>
            </a:r>
            <a:r>
              <a:rPr lang="es-ES" dirty="0"/>
              <a:t>);</a:t>
            </a:r>
          </a:p>
          <a:p>
            <a:r>
              <a:rPr lang="es-ES" dirty="0"/>
              <a:t>    }</a:t>
            </a:r>
          </a:p>
          <a:p>
            <a:r>
              <a:rPr lang="es-ES" dirty="0"/>
              <a:t>}</a:t>
            </a:r>
          </a:p>
        </p:txBody>
      </p:sp>
    </p:spTree>
    <p:extLst>
      <p:ext uri="{BB962C8B-B14F-4D97-AF65-F5344CB8AC3E}">
        <p14:creationId xmlns:p14="http://schemas.microsoft.com/office/powerpoint/2010/main" val="112571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5608"/>
            <a:ext cx="14630400" cy="8229600"/>
          </a:xfrm>
          <a:prstGeom prst="rect">
            <a:avLst/>
          </a:prstGeom>
          <a:solidFill>
            <a:srgbClr val="FFFDFA"/>
          </a:solidFill>
          <a:ln w="7620">
            <a:solidFill>
              <a:srgbClr val="E5E0DF"/>
            </a:solidFill>
            <a:prstDash val="solid"/>
          </a:ln>
        </p:spPr>
      </p:sp>
      <p:sp>
        <p:nvSpPr>
          <p:cNvPr id="4" name="Text 1"/>
          <p:cNvSpPr/>
          <p:nvPr/>
        </p:nvSpPr>
        <p:spPr>
          <a:xfrm>
            <a:off x="6319599" y="749188"/>
            <a:ext cx="7477601" cy="2150413"/>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1: Introducción a los tipos de peticiones HTTP</a:t>
            </a:r>
            <a:endParaRPr lang="en-US" sz="4374" dirty="0"/>
          </a:p>
        </p:txBody>
      </p:sp>
      <p:sp>
        <p:nvSpPr>
          <p:cNvPr id="5" name="Shape 2"/>
          <p:cNvSpPr/>
          <p:nvPr/>
        </p:nvSpPr>
        <p:spPr>
          <a:xfrm>
            <a:off x="6319599" y="3437116"/>
            <a:ext cx="499943" cy="496267"/>
          </a:xfrm>
          <a:prstGeom prst="roundRect">
            <a:avLst>
              <a:gd name="adj" fmla="val 11055"/>
            </a:avLst>
          </a:prstGeom>
          <a:solidFill>
            <a:srgbClr val="F7EDD4"/>
          </a:solidFill>
          <a:ln w="7620">
            <a:solidFill>
              <a:srgbClr val="EFDBA9"/>
            </a:solidFill>
            <a:prstDash val="solid"/>
          </a:ln>
        </p:spPr>
      </p:sp>
      <p:sp>
        <p:nvSpPr>
          <p:cNvPr id="6" name="Text 3"/>
          <p:cNvSpPr/>
          <p:nvPr/>
        </p:nvSpPr>
        <p:spPr>
          <a:xfrm>
            <a:off x="6493312" y="3470208"/>
            <a:ext cx="15240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7041713" y="3283231"/>
            <a:ext cx="2905601" cy="1075029"/>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Conceptos básicos de las peticiones HTTP</a:t>
            </a:r>
            <a:endParaRPr lang="en-US" sz="2187" dirty="0"/>
          </a:p>
        </p:txBody>
      </p:sp>
      <p:sp>
        <p:nvSpPr>
          <p:cNvPr id="8" name="Text 5"/>
          <p:cNvSpPr/>
          <p:nvPr/>
        </p:nvSpPr>
        <p:spPr>
          <a:xfrm>
            <a:off x="7041713" y="4405837"/>
            <a:ext cx="2905601" cy="793744"/>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Definición y características de las peticiones HTTP</a:t>
            </a:r>
            <a:endParaRPr lang="en-US" sz="1750" dirty="0"/>
          </a:p>
        </p:txBody>
      </p:sp>
      <p:sp>
        <p:nvSpPr>
          <p:cNvPr id="9" name="Shape 6"/>
          <p:cNvSpPr/>
          <p:nvPr/>
        </p:nvSpPr>
        <p:spPr>
          <a:xfrm>
            <a:off x="10169485" y="3437116"/>
            <a:ext cx="499943" cy="496267"/>
          </a:xfrm>
          <a:prstGeom prst="roundRect">
            <a:avLst>
              <a:gd name="adj" fmla="val 11055"/>
            </a:avLst>
          </a:prstGeom>
          <a:solidFill>
            <a:srgbClr val="F7EDD4"/>
          </a:solidFill>
          <a:ln w="7620">
            <a:solidFill>
              <a:srgbClr val="EFDBA9"/>
            </a:solidFill>
            <a:prstDash val="solid"/>
          </a:ln>
        </p:spPr>
      </p:sp>
      <p:sp>
        <p:nvSpPr>
          <p:cNvPr id="10" name="Text 7"/>
          <p:cNvSpPr/>
          <p:nvPr/>
        </p:nvSpPr>
        <p:spPr>
          <a:xfrm>
            <a:off x="10316528" y="3470208"/>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10891599" y="3302028"/>
            <a:ext cx="2905601" cy="716686"/>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Métodos HTTP más comunes</a:t>
            </a:r>
            <a:endParaRPr lang="en-US" sz="2187" dirty="0"/>
          </a:p>
        </p:txBody>
      </p:sp>
      <p:sp>
        <p:nvSpPr>
          <p:cNvPr id="12" name="Text 9"/>
          <p:cNvSpPr/>
          <p:nvPr/>
        </p:nvSpPr>
        <p:spPr>
          <a:xfrm>
            <a:off x="10891599" y="4114800"/>
            <a:ext cx="2905601" cy="396872"/>
          </a:xfrm>
          <a:prstGeom prst="rect">
            <a:avLst/>
          </a:prstGeom>
          <a:noFill/>
          <a:ln/>
        </p:spPr>
        <p:txBody>
          <a:bodyPr wrap="non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GET, POST, PUT, DELETE</a:t>
            </a:r>
            <a:endParaRPr lang="en-US" sz="1750" dirty="0"/>
          </a:p>
        </p:txBody>
      </p:sp>
      <p:sp>
        <p:nvSpPr>
          <p:cNvPr id="13" name="Shape 10"/>
          <p:cNvSpPr/>
          <p:nvPr/>
        </p:nvSpPr>
        <p:spPr>
          <a:xfrm>
            <a:off x="6319599" y="6191546"/>
            <a:ext cx="499943" cy="496267"/>
          </a:xfrm>
          <a:prstGeom prst="roundRect">
            <a:avLst>
              <a:gd name="adj" fmla="val 11055"/>
            </a:avLst>
          </a:prstGeom>
          <a:solidFill>
            <a:srgbClr val="F7EDD4"/>
          </a:solidFill>
          <a:ln w="7620">
            <a:solidFill>
              <a:srgbClr val="EFDBA9"/>
            </a:solidFill>
            <a:prstDash val="solid"/>
          </a:ln>
        </p:spPr>
      </p:sp>
      <p:sp>
        <p:nvSpPr>
          <p:cNvPr id="14" name="Text 11"/>
          <p:cNvSpPr/>
          <p:nvPr/>
        </p:nvSpPr>
        <p:spPr>
          <a:xfrm>
            <a:off x="6466642" y="6224639"/>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5" name="Text 12"/>
          <p:cNvSpPr/>
          <p:nvPr/>
        </p:nvSpPr>
        <p:spPr>
          <a:xfrm>
            <a:off x="7041713" y="6149271"/>
            <a:ext cx="351282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Códigos de estado HTTP</a:t>
            </a:r>
            <a:endParaRPr lang="en-US" sz="2187" dirty="0"/>
          </a:p>
        </p:txBody>
      </p:sp>
      <p:sp>
        <p:nvSpPr>
          <p:cNvPr id="16" name="Text 13"/>
          <p:cNvSpPr/>
          <p:nvPr/>
        </p:nvSpPr>
        <p:spPr>
          <a:xfrm>
            <a:off x="7041713" y="6626156"/>
            <a:ext cx="6755487" cy="793744"/>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Comprender los diferentes códigos de estado en las respuestas HTTP</a:t>
            </a:r>
            <a:endParaRPr lang="en-US" sz="1750" dirty="0"/>
          </a:p>
        </p:txBody>
      </p:sp>
      <p:pic>
        <p:nvPicPr>
          <p:cNvPr id="17"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7CCC15-FAC7-4405-ADDC-CCA2FE5D8766}"/>
              </a:ext>
            </a:extLst>
          </p:cNvPr>
          <p:cNvSpPr txBox="1"/>
          <p:nvPr/>
        </p:nvSpPr>
        <p:spPr>
          <a:xfrm>
            <a:off x="1746913" y="1069663"/>
            <a:ext cx="10645254" cy="923330"/>
          </a:xfrm>
          <a:prstGeom prst="rect">
            <a:avLst/>
          </a:prstGeom>
          <a:noFill/>
        </p:spPr>
        <p:txBody>
          <a:bodyPr wrap="square">
            <a:spAutoFit/>
          </a:bodyPr>
          <a:lstStyle/>
          <a:p>
            <a:r>
              <a:rPr lang="es-ES" dirty="0"/>
              <a:t>Las peticiones HTTP (</a:t>
            </a:r>
            <a:r>
              <a:rPr lang="es-ES" dirty="0" err="1"/>
              <a:t>Hypertext</a:t>
            </a:r>
            <a:r>
              <a:rPr lang="es-ES" dirty="0"/>
              <a:t> Transfer </a:t>
            </a:r>
            <a:r>
              <a:rPr lang="es-ES" dirty="0" err="1"/>
              <a:t>Protocol</a:t>
            </a:r>
            <a:r>
              <a:rPr lang="es-ES" dirty="0"/>
              <a:t>) son el mecanismo fundamental utilizado en el desarrollo web para comunicarse entre un cliente y un servidor. Estas peticiones permiten que el cliente solicite recursos o realice acciones específicas en el servidor a través de una serie de métodos y parámetros</a:t>
            </a:r>
          </a:p>
        </p:txBody>
      </p:sp>
      <p:pic>
        <p:nvPicPr>
          <p:cNvPr id="4" name="Imagen 3">
            <a:extLst>
              <a:ext uri="{FF2B5EF4-FFF2-40B4-BE49-F238E27FC236}">
                <a16:creationId xmlns:a16="http://schemas.microsoft.com/office/drawing/2014/main" id="{15748CD7-AD78-4CF2-BA4C-08604A53E56A}"/>
              </a:ext>
            </a:extLst>
          </p:cNvPr>
          <p:cNvPicPr>
            <a:picLocks noChangeAspect="1"/>
          </p:cNvPicPr>
          <p:nvPr/>
        </p:nvPicPr>
        <p:blipFill>
          <a:blip r:embed="rId2"/>
          <a:stretch>
            <a:fillRect/>
          </a:stretch>
        </p:blipFill>
        <p:spPr>
          <a:xfrm>
            <a:off x="2124181" y="2781885"/>
            <a:ext cx="10382037" cy="4378052"/>
          </a:xfrm>
          <a:prstGeom prst="rect">
            <a:avLst/>
          </a:prstGeom>
        </p:spPr>
      </p:pic>
    </p:spTree>
    <p:extLst>
      <p:ext uri="{BB962C8B-B14F-4D97-AF65-F5344CB8AC3E}">
        <p14:creationId xmlns:p14="http://schemas.microsoft.com/office/powerpoint/2010/main" val="36754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C74A9390-AE48-45D2-83A3-AE43416D8256}"/>
              </a:ext>
            </a:extLst>
          </p:cNvPr>
          <p:cNvPicPr>
            <a:picLocks noChangeAspect="1"/>
          </p:cNvPicPr>
          <p:nvPr/>
        </p:nvPicPr>
        <p:blipFill>
          <a:blip r:embed="rId3"/>
          <a:stretch>
            <a:fillRect/>
          </a:stretch>
        </p:blipFill>
        <p:spPr>
          <a:xfrm>
            <a:off x="812800" y="946150"/>
            <a:ext cx="13004800" cy="6337300"/>
          </a:xfrm>
          <a:prstGeom prst="rect">
            <a:avLst/>
          </a:prstGeom>
        </p:spPr>
      </p:pic>
    </p:spTree>
    <p:extLst>
      <p:ext uri="{BB962C8B-B14F-4D97-AF65-F5344CB8AC3E}">
        <p14:creationId xmlns:p14="http://schemas.microsoft.com/office/powerpoint/2010/main" val="131749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2BF860F-AE8A-46CD-A217-89CB3278B1D1}"/>
              </a:ext>
            </a:extLst>
          </p:cNvPr>
          <p:cNvSpPr txBox="1"/>
          <p:nvPr/>
        </p:nvSpPr>
        <p:spPr>
          <a:xfrm>
            <a:off x="1248770" y="2254577"/>
            <a:ext cx="12132860" cy="3416320"/>
          </a:xfrm>
          <a:prstGeom prst="rect">
            <a:avLst/>
          </a:prstGeom>
          <a:noFill/>
        </p:spPr>
        <p:txBody>
          <a:bodyPr wrap="square">
            <a:spAutoFit/>
          </a:bodyPr>
          <a:lstStyle/>
          <a:p>
            <a:r>
              <a:rPr lang="es-ES" dirty="0"/>
              <a:t>Cliente-servidor: Las peticiones HTTP siguen un modelo cliente-servidor, donde el cliente realiza la solicitud y el servidor responde a esa solicitud.</a:t>
            </a:r>
          </a:p>
          <a:p>
            <a:endParaRPr lang="es-ES" dirty="0"/>
          </a:p>
          <a:p>
            <a:r>
              <a:rPr lang="es-ES" dirty="0" err="1"/>
              <a:t>Stateless</a:t>
            </a:r>
            <a:r>
              <a:rPr lang="es-ES" dirty="0"/>
              <a:t>: El protocolo HTTP es </a:t>
            </a:r>
            <a:r>
              <a:rPr lang="es-ES" dirty="0" err="1"/>
              <a:t>stateless</a:t>
            </a:r>
            <a:r>
              <a:rPr lang="es-ES" dirty="0"/>
              <a:t>, lo que significa que cada solicitud se procesa de forma independiente, sin que el servidor mantenga información sobre solicitudes anteriores del mismo cliente. Cada solicitud contiene toda la información necesaria para que el servidor comprenda y responda apropiadamente.</a:t>
            </a:r>
          </a:p>
          <a:p>
            <a:endParaRPr lang="es-ES" dirty="0"/>
          </a:p>
          <a:p>
            <a:r>
              <a:rPr lang="es-ES" dirty="0"/>
              <a:t>Basado en texto: Las peticiones HTTP se basan en texto legible por humanos. Consisten en una línea de solicitud, encabezados (</a:t>
            </a:r>
            <a:r>
              <a:rPr lang="es-ES" dirty="0" err="1"/>
              <a:t>headers</a:t>
            </a:r>
            <a:r>
              <a:rPr lang="es-ES" dirty="0"/>
              <a:t>) y, en algunos casos, un cuerpo (</a:t>
            </a:r>
            <a:r>
              <a:rPr lang="es-ES" dirty="0" err="1"/>
              <a:t>body</a:t>
            </a:r>
            <a:r>
              <a:rPr lang="es-ES" dirty="0"/>
              <a:t>) que puede contener datos adicionales.</a:t>
            </a:r>
          </a:p>
          <a:p>
            <a:endParaRPr lang="es-ES" dirty="0"/>
          </a:p>
          <a:p>
            <a:r>
              <a:rPr lang="es-ES" dirty="0"/>
              <a:t>Métodos de solicitud: Las peticiones HTTP utilizan diferentes métodos de solicitud para indicar la acción que se debe realizar en el servidor. Los métodos más comunes son GET, POST, PUT y DELETE, que se describen a continuación.</a:t>
            </a:r>
          </a:p>
        </p:txBody>
      </p:sp>
    </p:spTree>
    <p:extLst>
      <p:ext uri="{BB962C8B-B14F-4D97-AF65-F5344CB8AC3E}">
        <p14:creationId xmlns:p14="http://schemas.microsoft.com/office/powerpoint/2010/main" val="298194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54ADDB-A959-4A97-AF19-4F4BD943A805}"/>
              </a:ext>
            </a:extLst>
          </p:cNvPr>
          <p:cNvSpPr txBox="1"/>
          <p:nvPr/>
        </p:nvSpPr>
        <p:spPr>
          <a:xfrm>
            <a:off x="2975214" y="2545139"/>
            <a:ext cx="10631890" cy="3046988"/>
          </a:xfrm>
          <a:prstGeom prst="rect">
            <a:avLst/>
          </a:prstGeom>
          <a:noFill/>
        </p:spPr>
        <p:txBody>
          <a:bodyPr wrap="square">
            <a:spAutoFit/>
          </a:bodyPr>
          <a:lstStyle/>
          <a:p>
            <a:r>
              <a:rPr lang="es-ES" sz="2400" dirty="0"/>
              <a:t>    </a:t>
            </a:r>
          </a:p>
          <a:p>
            <a:r>
              <a:rPr lang="es-ES" sz="2400" dirty="0"/>
              <a:t>    @GetMapping("/{id}")</a:t>
            </a:r>
          </a:p>
          <a:p>
            <a:r>
              <a:rPr lang="es-ES" sz="2400" dirty="0"/>
              <a:t>    </a:t>
            </a:r>
            <a:r>
              <a:rPr lang="es-ES" sz="2400" dirty="0" err="1"/>
              <a:t>public</a:t>
            </a:r>
            <a:r>
              <a:rPr lang="es-ES" sz="2400" dirty="0"/>
              <a:t> </a:t>
            </a:r>
            <a:r>
              <a:rPr lang="es-ES" sz="2400" dirty="0" err="1"/>
              <a:t>ResponseEntity</a:t>
            </a:r>
            <a:r>
              <a:rPr lang="es-ES" sz="2400" dirty="0"/>
              <a:t>&lt;</a:t>
            </a:r>
            <a:r>
              <a:rPr lang="es-ES" sz="2400" b="1" dirty="0" err="1">
                <a:solidFill>
                  <a:srgbClr val="FF0000"/>
                </a:solidFill>
              </a:rPr>
              <a:t>User</a:t>
            </a:r>
            <a:r>
              <a:rPr lang="es-ES" sz="2400" dirty="0"/>
              <a:t>&gt; </a:t>
            </a:r>
            <a:r>
              <a:rPr lang="es-ES" sz="2400" b="1" dirty="0" err="1">
                <a:solidFill>
                  <a:schemeClr val="accent6">
                    <a:lumMod val="75000"/>
                  </a:schemeClr>
                </a:solidFill>
              </a:rPr>
              <a:t>getUserById</a:t>
            </a:r>
            <a:r>
              <a:rPr lang="es-ES" sz="2400" dirty="0"/>
              <a:t>(</a:t>
            </a:r>
            <a:r>
              <a:rPr lang="es-ES" sz="2400" b="1" dirty="0">
                <a:solidFill>
                  <a:schemeClr val="accent2"/>
                </a:solidFill>
              </a:rPr>
              <a:t>@PathVariable </a:t>
            </a:r>
            <a:r>
              <a:rPr lang="es-ES" sz="2400" dirty="0"/>
              <a:t>Long id) {</a:t>
            </a:r>
          </a:p>
          <a:p>
            <a:r>
              <a:rPr lang="es-ES" sz="2400" dirty="0"/>
              <a:t>        // Lógica para obtener un usuario por su ID</a:t>
            </a:r>
          </a:p>
          <a:p>
            <a:r>
              <a:rPr lang="es-ES" sz="2400" dirty="0"/>
              <a:t>        </a:t>
            </a:r>
            <a:r>
              <a:rPr lang="es-ES" sz="2400" b="1" dirty="0" err="1">
                <a:solidFill>
                  <a:srgbClr val="7030A0"/>
                </a:solidFill>
              </a:rPr>
              <a:t>User</a:t>
            </a:r>
            <a:r>
              <a:rPr lang="es-ES" sz="2400" dirty="0"/>
              <a:t> </a:t>
            </a:r>
            <a:r>
              <a:rPr lang="es-ES" sz="2400" b="1" dirty="0" err="1">
                <a:solidFill>
                  <a:srgbClr val="FF0000"/>
                </a:solidFill>
              </a:rPr>
              <a:t>user</a:t>
            </a:r>
            <a:r>
              <a:rPr lang="es-ES" sz="2400" dirty="0"/>
              <a:t> = </a:t>
            </a:r>
            <a:r>
              <a:rPr lang="es-ES" sz="2400" dirty="0" err="1"/>
              <a:t>userService.getUserById</a:t>
            </a:r>
            <a:r>
              <a:rPr lang="es-ES" sz="2400" dirty="0"/>
              <a:t>(id);</a:t>
            </a:r>
          </a:p>
          <a:p>
            <a:r>
              <a:rPr lang="es-ES" sz="2400" dirty="0"/>
              <a:t>        </a:t>
            </a:r>
            <a:r>
              <a:rPr lang="es-ES" sz="2400" dirty="0" err="1"/>
              <a:t>return</a:t>
            </a:r>
            <a:r>
              <a:rPr lang="es-ES" sz="2400" dirty="0"/>
              <a:t> </a:t>
            </a:r>
            <a:r>
              <a:rPr lang="es-ES" sz="2400" dirty="0" err="1"/>
              <a:t>ResponseEntity.ok</a:t>
            </a:r>
            <a:r>
              <a:rPr lang="es-ES" sz="2400" dirty="0"/>
              <a:t>(</a:t>
            </a:r>
            <a:r>
              <a:rPr lang="es-ES" sz="2400" b="1" dirty="0" err="1">
                <a:solidFill>
                  <a:srgbClr val="FF0000"/>
                </a:solidFill>
              </a:rPr>
              <a:t>user</a:t>
            </a:r>
            <a:r>
              <a:rPr lang="es-ES" sz="2400" dirty="0"/>
              <a:t>);</a:t>
            </a:r>
          </a:p>
          <a:p>
            <a:r>
              <a:rPr lang="es-ES" sz="2400" dirty="0"/>
              <a:t>    }</a:t>
            </a:r>
          </a:p>
          <a:p>
            <a:r>
              <a:rPr lang="es-ES" sz="2400" dirty="0"/>
              <a:t>}</a:t>
            </a:r>
          </a:p>
        </p:txBody>
      </p:sp>
      <p:sp>
        <p:nvSpPr>
          <p:cNvPr id="6" name="Bocadillo: rectángulo 5">
            <a:extLst>
              <a:ext uri="{FF2B5EF4-FFF2-40B4-BE49-F238E27FC236}">
                <a16:creationId xmlns:a16="http://schemas.microsoft.com/office/drawing/2014/main" id="{A587E9C2-0DC3-4EDC-9425-387342477692}"/>
              </a:ext>
            </a:extLst>
          </p:cNvPr>
          <p:cNvSpPr/>
          <p:nvPr/>
        </p:nvSpPr>
        <p:spPr>
          <a:xfrm>
            <a:off x="1691756" y="2545139"/>
            <a:ext cx="1638300" cy="850900"/>
          </a:xfrm>
          <a:prstGeom prst="wedgeRectCallout">
            <a:avLst>
              <a:gd name="adj1" fmla="val 47475"/>
              <a:gd name="adj2" fmla="val 662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Modificador de Acceso</a:t>
            </a:r>
          </a:p>
        </p:txBody>
      </p:sp>
      <p:sp>
        <p:nvSpPr>
          <p:cNvPr id="8" name="Bocadillo: rectángulo 7">
            <a:extLst>
              <a:ext uri="{FF2B5EF4-FFF2-40B4-BE49-F238E27FC236}">
                <a16:creationId xmlns:a16="http://schemas.microsoft.com/office/drawing/2014/main" id="{4D509F21-6124-4790-90E0-70A45312A937}"/>
              </a:ext>
            </a:extLst>
          </p:cNvPr>
          <p:cNvSpPr/>
          <p:nvPr/>
        </p:nvSpPr>
        <p:spPr>
          <a:xfrm>
            <a:off x="2979858" y="1385627"/>
            <a:ext cx="1638300" cy="850900"/>
          </a:xfrm>
          <a:prstGeom prst="wedgeRectCallout">
            <a:avLst>
              <a:gd name="adj1" fmla="val 11411"/>
              <a:gd name="adj2" fmla="val 145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Método HTTP</a:t>
            </a:r>
          </a:p>
        </p:txBody>
      </p:sp>
      <p:sp>
        <p:nvSpPr>
          <p:cNvPr id="10" name="Bocadillo: rectángulo 9">
            <a:extLst>
              <a:ext uri="{FF2B5EF4-FFF2-40B4-BE49-F238E27FC236}">
                <a16:creationId xmlns:a16="http://schemas.microsoft.com/office/drawing/2014/main" id="{563AF9DB-AC6D-4A58-815E-4497DD5329DE}"/>
              </a:ext>
            </a:extLst>
          </p:cNvPr>
          <p:cNvSpPr/>
          <p:nvPr/>
        </p:nvSpPr>
        <p:spPr>
          <a:xfrm>
            <a:off x="6011130" y="2119689"/>
            <a:ext cx="1638300" cy="850900"/>
          </a:xfrm>
          <a:prstGeom prst="wedgeRectCallout">
            <a:avLst>
              <a:gd name="adj1" fmla="val -20095"/>
              <a:gd name="adj2" fmla="val 96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Tipo de valor que retorna</a:t>
            </a:r>
          </a:p>
        </p:txBody>
      </p:sp>
      <p:sp>
        <p:nvSpPr>
          <p:cNvPr id="11" name="Bocadillo: rectángulo 10">
            <a:extLst>
              <a:ext uri="{FF2B5EF4-FFF2-40B4-BE49-F238E27FC236}">
                <a16:creationId xmlns:a16="http://schemas.microsoft.com/office/drawing/2014/main" id="{68DBF4BF-2BC1-4F11-B525-B65ADA40D4AB}"/>
              </a:ext>
            </a:extLst>
          </p:cNvPr>
          <p:cNvSpPr/>
          <p:nvPr/>
        </p:nvSpPr>
        <p:spPr>
          <a:xfrm>
            <a:off x="7799508" y="2119689"/>
            <a:ext cx="1638300" cy="850900"/>
          </a:xfrm>
          <a:prstGeom prst="wedgeRectCallout">
            <a:avLst>
              <a:gd name="adj1" fmla="val -30924"/>
              <a:gd name="adj2" fmla="val 96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Nombre de la función</a:t>
            </a:r>
            <a:endParaRPr lang="es-ES" dirty="0"/>
          </a:p>
        </p:txBody>
      </p:sp>
      <p:sp>
        <p:nvSpPr>
          <p:cNvPr id="12" name="Bocadillo: rectángulo 11">
            <a:extLst>
              <a:ext uri="{FF2B5EF4-FFF2-40B4-BE49-F238E27FC236}">
                <a16:creationId xmlns:a16="http://schemas.microsoft.com/office/drawing/2014/main" id="{026BABEC-90E4-4C6B-AE18-32D0344CD78C}"/>
              </a:ext>
            </a:extLst>
          </p:cNvPr>
          <p:cNvSpPr/>
          <p:nvPr/>
        </p:nvSpPr>
        <p:spPr>
          <a:xfrm>
            <a:off x="10685346" y="2006516"/>
            <a:ext cx="1638300" cy="850900"/>
          </a:xfrm>
          <a:prstGeom prst="wedgeRectCallout">
            <a:avLst>
              <a:gd name="adj1" fmla="val -36755"/>
              <a:gd name="adj2" fmla="val 1047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Parámetro que recibe</a:t>
            </a:r>
          </a:p>
        </p:txBody>
      </p:sp>
      <p:sp>
        <p:nvSpPr>
          <p:cNvPr id="13" name="Bocadillo: rectángulo 12">
            <a:extLst>
              <a:ext uri="{FF2B5EF4-FFF2-40B4-BE49-F238E27FC236}">
                <a16:creationId xmlns:a16="http://schemas.microsoft.com/office/drawing/2014/main" id="{013A43A9-2CF3-4D1D-8DED-22CD9C017A1E}"/>
              </a:ext>
            </a:extLst>
          </p:cNvPr>
          <p:cNvSpPr/>
          <p:nvPr/>
        </p:nvSpPr>
        <p:spPr>
          <a:xfrm>
            <a:off x="6830280" y="5259012"/>
            <a:ext cx="1155700" cy="636478"/>
          </a:xfrm>
          <a:prstGeom prst="wedgeRectCallout">
            <a:avLst>
              <a:gd name="adj1" fmla="val -32474"/>
              <a:gd name="adj2" fmla="val -112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Valor que retorna</a:t>
            </a:r>
          </a:p>
        </p:txBody>
      </p:sp>
    </p:spTree>
    <p:extLst>
      <p:ext uri="{BB962C8B-B14F-4D97-AF65-F5344CB8AC3E}">
        <p14:creationId xmlns:p14="http://schemas.microsoft.com/office/powerpoint/2010/main" val="125323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4914</TotalTime>
  <Words>5565</Words>
  <Application>Microsoft Office PowerPoint</Application>
  <PresentationFormat>Personalizado</PresentationFormat>
  <Paragraphs>507</Paragraphs>
  <Slides>46</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46</vt:i4>
      </vt:variant>
    </vt:vector>
  </HeadingPairs>
  <TitlesOfParts>
    <vt:vector size="53" baseType="lpstr">
      <vt:lpstr>Arial</vt:lpstr>
      <vt:lpstr>Calibri</vt:lpstr>
      <vt:lpstr>DM Sans</vt:lpstr>
      <vt:lpstr>Goudy Old Style</vt:lpstr>
      <vt:lpstr>Libre Baskerville</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33</cp:revision>
  <dcterms:created xsi:type="dcterms:W3CDTF">2023-07-08T14:28:26Z</dcterms:created>
  <dcterms:modified xsi:type="dcterms:W3CDTF">2023-07-13T13:06:22Z</dcterms:modified>
</cp:coreProperties>
</file>