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3" r:id="rId4"/>
    <p:sldId id="264" r:id="rId5"/>
    <p:sldId id="265" r:id="rId6"/>
    <p:sldId id="266" r:id="rId7"/>
    <p:sldId id="267" r:id="rId8"/>
    <p:sldId id="268" r:id="rId9"/>
    <p:sldId id="258" r:id="rId10"/>
    <p:sldId id="269" r:id="rId11"/>
    <p:sldId id="270" r:id="rId12"/>
    <p:sldId id="271" r:id="rId13"/>
    <p:sldId id="272" r:id="rId14"/>
    <p:sldId id="273" r:id="rId15"/>
    <p:sldId id="274" r:id="rId16"/>
    <p:sldId id="275" r:id="rId17"/>
    <p:sldId id="276" r:id="rId18"/>
    <p:sldId id="259" r:id="rId19"/>
    <p:sldId id="277" r:id="rId20"/>
    <p:sldId id="278" r:id="rId21"/>
    <p:sldId id="279" r:id="rId22"/>
    <p:sldId id="280" r:id="rId23"/>
    <p:sldId id="281" r:id="rId24"/>
    <p:sldId id="282" r:id="rId25"/>
    <p:sldId id="283" r:id="rId26"/>
    <p:sldId id="284" r:id="rId27"/>
    <p:sldId id="261" r:id="rId28"/>
    <p:sldId id="262" r:id="rId2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10"/>
  </p:normalViewPr>
  <p:slideViewPr>
    <p:cSldViewPr snapToGrid="0" snapToObjects="1">
      <p:cViewPr varScale="1">
        <p:scale>
          <a:sx n="70" d="100"/>
          <a:sy n="70" d="100"/>
        </p:scale>
        <p:origin x="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88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Marcador de notas 2"/>
          <p:cNvSpPr>
            <a:spLocks noGrp="1"/>
          </p:cNvSpPr>
          <p:nvPr>
            <p:ph type="body" idx="1"/>
          </p:nvPr>
        </p:nvSpPr>
        <p:spPr>
          <a:xfrm>
            <a:off x="822325" y="7040563"/>
            <a:ext cx="6584950" cy="5761037"/>
          </a:xfrm>
          <a:prstGeom prst="rect">
            <a:avLst/>
          </a:prstGeom>
        </p:spPr>
        <p:txBody>
          <a:bodyPr/>
          <a:lstStyle/>
          <a:p>
            <a:pPr algn="l"/>
            <a:r>
              <a:rPr lang="es-ES" b="0" i="0" dirty="0">
                <a:solidFill>
                  <a:srgbClr val="374151"/>
                </a:solidFill>
                <a:effectLst/>
                <a:latin typeface="Söhne"/>
              </a:rPr>
              <a:t>En este ejemplo, el servicio </a:t>
            </a:r>
            <a:r>
              <a:rPr lang="es-ES" b="0" i="0" dirty="0" err="1">
                <a:solidFill>
                  <a:srgbClr val="374151"/>
                </a:solidFill>
                <a:effectLst/>
                <a:latin typeface="Söhne"/>
              </a:rPr>
              <a:t>ProductService</a:t>
            </a:r>
            <a:r>
              <a:rPr lang="es-ES" b="0" i="0" dirty="0">
                <a:solidFill>
                  <a:srgbClr val="374151"/>
                </a:solidFill>
                <a:effectLst/>
                <a:latin typeface="Söhne"/>
              </a:rPr>
              <a:t> utiliza los métodos proporcionados por </a:t>
            </a:r>
            <a:r>
              <a:rPr lang="es-ES" b="0" i="0" dirty="0" err="1">
                <a:solidFill>
                  <a:srgbClr val="374151"/>
                </a:solidFill>
                <a:effectLst/>
                <a:latin typeface="Söhne"/>
              </a:rPr>
              <a:t>ProductRepository</a:t>
            </a:r>
            <a:r>
              <a:rPr lang="es-ES" b="0" i="0" dirty="0">
                <a:solidFill>
                  <a:srgbClr val="374151"/>
                </a:solidFill>
                <a:effectLst/>
                <a:latin typeface="Söhne"/>
              </a:rPr>
              <a:t> para realizar operaciones de CRUD y consultas personalizadas en la entidad </a:t>
            </a:r>
            <a:r>
              <a:rPr lang="es-ES" b="0" i="0" dirty="0" err="1">
                <a:solidFill>
                  <a:srgbClr val="374151"/>
                </a:solidFill>
                <a:effectLst/>
                <a:latin typeface="Söhne"/>
              </a:rPr>
              <a:t>Product</a:t>
            </a:r>
            <a:r>
              <a:rPr lang="es-ES" b="0" i="0" dirty="0">
                <a:solidFill>
                  <a:srgbClr val="374151"/>
                </a:solidFill>
                <a:effectLst/>
                <a:latin typeface="Söhne"/>
              </a:rPr>
              <a:t>. Por ejemplo, se pueden crear productos, obtener todos los productos, buscar productos por nombre, actualizar productos y eliminar productos utilizando los métodos correspondientes del repositorio.</a:t>
            </a:r>
          </a:p>
          <a:p>
            <a:pPr algn="l"/>
            <a:r>
              <a:rPr lang="es-ES" b="0" i="0" dirty="0">
                <a:solidFill>
                  <a:srgbClr val="374151"/>
                </a:solidFill>
                <a:effectLst/>
                <a:latin typeface="Söhne"/>
              </a:rPr>
              <a:t>Recuerda que debes tener una configuración válida de conexión a la base de datos en tu archivo de configuración </a:t>
            </a:r>
            <a:r>
              <a:rPr lang="es-ES" b="0" i="0" dirty="0" err="1">
                <a:solidFill>
                  <a:srgbClr val="374151"/>
                </a:solidFill>
                <a:effectLst/>
                <a:latin typeface="Söhne"/>
              </a:rPr>
              <a:t>application.properties</a:t>
            </a:r>
            <a:r>
              <a:rPr lang="es-ES" b="0" i="0" dirty="0">
                <a:solidFill>
                  <a:srgbClr val="374151"/>
                </a:solidFill>
                <a:effectLst/>
                <a:latin typeface="Söhne"/>
              </a:rPr>
              <a:t> o </a:t>
            </a:r>
            <a:r>
              <a:rPr lang="es-ES" b="0" i="0" dirty="0" err="1">
                <a:solidFill>
                  <a:srgbClr val="374151"/>
                </a:solidFill>
                <a:effectLst/>
                <a:latin typeface="Söhne"/>
              </a:rPr>
              <a:t>application.yml</a:t>
            </a:r>
            <a:r>
              <a:rPr lang="es-ES" b="0" i="0" dirty="0">
                <a:solidFill>
                  <a:srgbClr val="374151"/>
                </a:solidFill>
                <a:effectLst/>
                <a:latin typeface="Söhne"/>
              </a:rPr>
              <a:t> para que Spring </a:t>
            </a:r>
            <a:r>
              <a:rPr lang="es-ES" b="0" i="0" dirty="0" err="1">
                <a:solidFill>
                  <a:srgbClr val="374151"/>
                </a:solidFill>
                <a:effectLst/>
                <a:latin typeface="Söhne"/>
              </a:rPr>
              <a:t>Boot</a:t>
            </a:r>
            <a:r>
              <a:rPr lang="es-ES" b="0" i="0" dirty="0">
                <a:solidFill>
                  <a:srgbClr val="374151"/>
                </a:solidFill>
                <a:effectLst/>
                <a:latin typeface="Söhne"/>
              </a:rPr>
              <a:t> pueda conectarse correctamente a la base de datos.</a:t>
            </a:r>
          </a:p>
          <a:p>
            <a:pPr algn="l"/>
            <a:r>
              <a:rPr lang="es-ES" b="0" i="0" dirty="0">
                <a:solidFill>
                  <a:srgbClr val="374151"/>
                </a:solidFill>
                <a:effectLst/>
                <a:latin typeface="Söhne"/>
              </a:rPr>
              <a:t>Espero que esto te ayude a comprender los conceptos y te guíe en la creación de entidades y repositorios utilizando Spring Data JPA en Spring </a:t>
            </a:r>
            <a:r>
              <a:rPr lang="es-ES" b="0" i="0" dirty="0" err="1">
                <a:solidFill>
                  <a:srgbClr val="374151"/>
                </a:solidFill>
                <a:effectLst/>
                <a:latin typeface="Söhne"/>
              </a:rPr>
              <a:t>Boot</a:t>
            </a:r>
            <a:r>
              <a:rPr lang="es-ES" b="0" i="0" dirty="0">
                <a:solidFill>
                  <a:srgbClr val="374151"/>
                </a:solidFill>
                <a:effectLst/>
                <a:latin typeface="Söhne"/>
              </a:rPr>
              <a:t>.</a:t>
            </a:r>
          </a:p>
          <a:p>
            <a:endParaRPr lang="es-ES" dirty="0"/>
          </a:p>
        </p:txBody>
      </p:sp>
    </p:spTree>
    <p:extLst>
      <p:ext uri="{BB962C8B-B14F-4D97-AF65-F5344CB8AC3E}">
        <p14:creationId xmlns:p14="http://schemas.microsoft.com/office/powerpoint/2010/main" val="118868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319599" y="2154904"/>
            <a:ext cx="7477601" cy="1720331"/>
          </a:xfrm>
          <a:prstGeom prst="rect">
            <a:avLst/>
          </a:prstGeom>
          <a:noFill/>
          <a:ln/>
        </p:spPr>
        <p:txBody>
          <a:bodyPr wrap="square" rtlCol="0" anchor="t"/>
          <a:lstStyle/>
          <a:p>
            <a:pPr marL="0" indent="0">
              <a:lnSpc>
                <a:spcPts val="6823"/>
              </a:lnSpc>
              <a:buNone/>
            </a:pPr>
            <a:r>
              <a:rPr lang="en-US" sz="5249" dirty="0">
                <a:solidFill>
                  <a:srgbClr val="5C4E3D"/>
                </a:solidFill>
                <a:latin typeface="Libre Baskerville" pitchFamily="34" charset="0"/>
                <a:ea typeface="Libre Baskerville" pitchFamily="34" charset="-122"/>
                <a:cs typeface="Libre Baskerville" pitchFamily="34" charset="-120"/>
              </a:rPr>
              <a:t>Plan de Formación para Spring Boot</a:t>
            </a:r>
            <a:endParaRPr lang="en-US" sz="5249" dirty="0"/>
          </a:p>
        </p:txBody>
      </p:sp>
      <p:sp>
        <p:nvSpPr>
          <p:cNvPr id="5" name="Text 2"/>
          <p:cNvSpPr/>
          <p:nvPr/>
        </p:nvSpPr>
        <p:spPr>
          <a:xfrm>
            <a:off x="6319599" y="4206040"/>
            <a:ext cx="7477601"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Impulsa tu carrera en el desarrollo de aplicaciones con Spring Boot. Este plan de formación te guiará a través de los conceptos básicos y te preparará para crear aplicaciones robustas y seguras.</a:t>
            </a:r>
            <a:endParaRPr lang="en-US" sz="1750" dirty="0"/>
          </a:p>
        </p:txBody>
      </p:sp>
      <p:sp>
        <p:nvSpPr>
          <p:cNvPr id="6" name="Shape 3"/>
          <p:cNvSpPr/>
          <p:nvPr/>
        </p:nvSpPr>
        <p:spPr>
          <a:xfrm>
            <a:off x="6319599" y="5617194"/>
            <a:ext cx="355402" cy="352788"/>
          </a:xfrm>
          <a:prstGeom prst="roundRect">
            <a:avLst>
              <a:gd name="adj" fmla="val 25916657"/>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6327219" y="5624758"/>
            <a:ext cx="340162" cy="337660"/>
          </a:xfrm>
          <a:prstGeom prst="rect">
            <a:avLst/>
          </a:prstGeom>
        </p:spPr>
      </p:pic>
      <p:sp>
        <p:nvSpPr>
          <p:cNvPr id="8" name="Text 4"/>
          <p:cNvSpPr/>
          <p:nvPr/>
        </p:nvSpPr>
        <p:spPr>
          <a:xfrm>
            <a:off x="6786086" y="5622630"/>
            <a:ext cx="2301240" cy="385999"/>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36BC5A-5DA5-4FEA-AB4E-0DB295125F67}"/>
              </a:ext>
            </a:extLst>
          </p:cNvPr>
          <p:cNvSpPr txBox="1"/>
          <p:nvPr/>
        </p:nvSpPr>
        <p:spPr>
          <a:xfrm>
            <a:off x="1798655" y="1991142"/>
            <a:ext cx="11023041" cy="4524315"/>
          </a:xfrm>
          <a:prstGeom prst="rect">
            <a:avLst/>
          </a:prstGeom>
          <a:noFill/>
        </p:spPr>
        <p:txBody>
          <a:bodyPr wrap="square">
            <a:spAutoFit/>
          </a:bodyPr>
          <a:lstStyle/>
          <a:p>
            <a:r>
              <a:rPr lang="es-ES" dirty="0"/>
              <a:t>Controladores en Spring </a:t>
            </a:r>
            <a:r>
              <a:rPr lang="es-ES" dirty="0" err="1"/>
              <a:t>Boot</a:t>
            </a:r>
            <a:r>
              <a:rPr lang="es-ES" dirty="0"/>
              <a:t>:</a:t>
            </a:r>
          </a:p>
          <a:p>
            <a:endParaRPr lang="es-ES" dirty="0"/>
          </a:p>
          <a:p>
            <a:r>
              <a:rPr lang="es-ES" dirty="0"/>
              <a:t>En Spring </a:t>
            </a:r>
            <a:r>
              <a:rPr lang="es-ES" dirty="0" err="1"/>
              <a:t>Boot</a:t>
            </a:r>
            <a:r>
              <a:rPr lang="es-ES" dirty="0"/>
              <a:t>, los controladores son componentes que manejan las peticiones HTTP y definen la lógica de negocio relacionada con ellas. Los controladores se encargan de recibir las solicitudes HTTP, procesar los datos, invocar servicios o realizar acciones y devolver una respuesta al cliente.</a:t>
            </a:r>
          </a:p>
          <a:p>
            <a:endParaRPr lang="es-ES" dirty="0"/>
          </a:p>
          <a:p>
            <a:r>
              <a:rPr lang="es-ES" dirty="0"/>
              <a:t>Anotaciones para el mapeo de rutas y métodos HTTP:</a:t>
            </a:r>
          </a:p>
          <a:p>
            <a:endParaRPr lang="es-ES" dirty="0"/>
          </a:p>
          <a:p>
            <a:r>
              <a:rPr lang="es-ES" dirty="0"/>
              <a:t>Spring </a:t>
            </a:r>
            <a:r>
              <a:rPr lang="es-ES" dirty="0" err="1"/>
              <a:t>Boot</a:t>
            </a:r>
            <a:r>
              <a:rPr lang="es-ES" dirty="0"/>
              <a:t> utiliza anotaciones para mapear las rutas y los métodos HTTP a los controladores. Algunas anotaciones comunes incluyen:</a:t>
            </a:r>
          </a:p>
          <a:p>
            <a:endParaRPr lang="es-ES" dirty="0"/>
          </a:p>
          <a:p>
            <a:r>
              <a:rPr lang="es-ES" b="1" dirty="0">
                <a:solidFill>
                  <a:srgbClr val="FF0000"/>
                </a:solidFill>
              </a:rPr>
              <a:t>@RestController: </a:t>
            </a:r>
            <a:r>
              <a:rPr lang="es-ES" dirty="0"/>
              <a:t>Indica que la clase es un controlador y que los métodos de la clase manejarán las peticiones HTTP.</a:t>
            </a:r>
          </a:p>
          <a:p>
            <a:endParaRPr lang="es-ES" dirty="0"/>
          </a:p>
          <a:p>
            <a:r>
              <a:rPr lang="es-ES" b="1" dirty="0">
                <a:solidFill>
                  <a:srgbClr val="FF0000"/>
                </a:solidFill>
              </a:rPr>
              <a:t>@RequestMapping: </a:t>
            </a:r>
            <a:r>
              <a:rPr lang="es-ES" dirty="0"/>
              <a:t>Asocia una ruta URL a un método del controlador.</a:t>
            </a:r>
          </a:p>
          <a:p>
            <a:endParaRPr lang="es-ES" dirty="0"/>
          </a:p>
          <a:p>
            <a:r>
              <a:rPr lang="es-ES" b="1" dirty="0">
                <a:solidFill>
                  <a:srgbClr val="FF0000"/>
                </a:solidFill>
              </a:rPr>
              <a:t>@GetMapping, @PostMapping, </a:t>
            </a:r>
            <a:r>
              <a:rPr lang="es-ES" dirty="0"/>
              <a:t>etc.: Anotaciones específicas para mapear las operaciones HTTP GET, POST, etc.</a:t>
            </a:r>
          </a:p>
        </p:txBody>
      </p:sp>
    </p:spTree>
    <p:extLst>
      <p:ext uri="{BB962C8B-B14F-4D97-AF65-F5344CB8AC3E}">
        <p14:creationId xmlns:p14="http://schemas.microsoft.com/office/powerpoint/2010/main" val="172594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8BCED2A-2962-44D7-8F1F-B2ECC1908E8E}"/>
              </a:ext>
            </a:extLst>
          </p:cNvPr>
          <p:cNvSpPr txBox="1"/>
          <p:nvPr/>
        </p:nvSpPr>
        <p:spPr>
          <a:xfrm>
            <a:off x="934498" y="1543261"/>
            <a:ext cx="11319468" cy="1477328"/>
          </a:xfrm>
          <a:prstGeom prst="rect">
            <a:avLst/>
          </a:prstGeom>
          <a:noFill/>
        </p:spPr>
        <p:txBody>
          <a:bodyPr wrap="square">
            <a:spAutoFit/>
          </a:bodyPr>
          <a:lstStyle/>
          <a:p>
            <a:r>
              <a:rPr lang="es-ES" dirty="0"/>
              <a:t>Inyección de dependencias en los controladores:</a:t>
            </a:r>
          </a:p>
          <a:p>
            <a:endParaRPr lang="es-ES" dirty="0"/>
          </a:p>
          <a:p>
            <a:r>
              <a:rPr lang="es-ES" dirty="0"/>
              <a:t>En Spring </a:t>
            </a:r>
            <a:r>
              <a:rPr lang="es-ES" dirty="0" err="1"/>
              <a:t>Boot</a:t>
            </a:r>
            <a:r>
              <a:rPr lang="es-ES" dirty="0"/>
              <a:t>, los controladores pueden utilizar la inyección de dependencias para obtener instancias de servicios u otros componentes necesarios. Esto se logra mediante la anotación </a:t>
            </a:r>
            <a:r>
              <a:rPr lang="es-ES" b="1" dirty="0">
                <a:solidFill>
                  <a:srgbClr val="FF0000"/>
                </a:solidFill>
              </a:rPr>
              <a:t>@Autowired </a:t>
            </a:r>
            <a:r>
              <a:rPr lang="es-ES" dirty="0"/>
              <a:t>en un campo, constructor o método setter del controlador. Spring se encargará de proporcionar la instancia correspondiente al controlador.</a:t>
            </a:r>
          </a:p>
        </p:txBody>
      </p:sp>
      <p:sp>
        <p:nvSpPr>
          <p:cNvPr id="5" name="CuadroTexto 4">
            <a:extLst>
              <a:ext uri="{FF2B5EF4-FFF2-40B4-BE49-F238E27FC236}">
                <a16:creationId xmlns:a16="http://schemas.microsoft.com/office/drawing/2014/main" id="{8A3C3C86-5E53-4551-9D97-F73195662E5C}"/>
              </a:ext>
            </a:extLst>
          </p:cNvPr>
          <p:cNvSpPr txBox="1"/>
          <p:nvPr/>
        </p:nvSpPr>
        <p:spPr>
          <a:xfrm>
            <a:off x="5757705" y="4402406"/>
            <a:ext cx="2356339" cy="584775"/>
          </a:xfrm>
          <a:prstGeom prst="rect">
            <a:avLst/>
          </a:prstGeom>
          <a:noFill/>
        </p:spPr>
        <p:txBody>
          <a:bodyPr wrap="square">
            <a:spAutoFit/>
          </a:bodyPr>
          <a:lstStyle/>
          <a:p>
            <a:r>
              <a:rPr lang="es-ES" sz="2800" b="1" dirty="0">
                <a:solidFill>
                  <a:srgbClr val="FF0000"/>
                </a:solidFill>
              </a:rPr>
              <a:t>@</a:t>
            </a:r>
            <a:r>
              <a:rPr lang="es-ES" sz="3200" b="1" dirty="0">
                <a:solidFill>
                  <a:srgbClr val="FF0000"/>
                </a:solidFill>
              </a:rPr>
              <a:t>Autowired</a:t>
            </a:r>
            <a:r>
              <a:rPr lang="es-ES" sz="2800" b="1" dirty="0">
                <a:solidFill>
                  <a:srgbClr val="FF0000"/>
                </a:solidFill>
              </a:rPr>
              <a:t> </a:t>
            </a:r>
          </a:p>
        </p:txBody>
      </p:sp>
    </p:spTree>
    <p:extLst>
      <p:ext uri="{BB962C8B-B14F-4D97-AF65-F5344CB8AC3E}">
        <p14:creationId xmlns:p14="http://schemas.microsoft.com/office/powerpoint/2010/main" val="230007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04E8D5C-9D60-4F37-AAAC-C227E8559081}"/>
              </a:ext>
            </a:extLst>
          </p:cNvPr>
          <p:cNvSpPr txBox="1"/>
          <p:nvPr/>
        </p:nvSpPr>
        <p:spPr>
          <a:xfrm>
            <a:off x="1085222" y="1732562"/>
            <a:ext cx="12299182" cy="1754326"/>
          </a:xfrm>
          <a:prstGeom prst="rect">
            <a:avLst/>
          </a:prstGeom>
          <a:noFill/>
        </p:spPr>
        <p:txBody>
          <a:bodyPr wrap="square">
            <a:spAutoFit/>
          </a:bodyPr>
          <a:lstStyle/>
          <a:p>
            <a:r>
              <a:rPr lang="es-ES" dirty="0"/>
              <a:t>Creación y configuración de servicios:</a:t>
            </a:r>
          </a:p>
          <a:p>
            <a:endParaRPr lang="es-ES" dirty="0"/>
          </a:p>
          <a:p>
            <a:r>
              <a:rPr lang="es-ES" dirty="0"/>
              <a:t>En Spring </a:t>
            </a:r>
            <a:r>
              <a:rPr lang="es-ES" dirty="0" err="1"/>
              <a:t>Boot</a:t>
            </a:r>
            <a:r>
              <a:rPr lang="es-ES" dirty="0"/>
              <a:t>, los servicios son componentes que contienen la lógica de negocio de la aplicación. Se encargan de realizar operaciones más complejas, como interactuar con bases de datos, procesar datos, aplicar reglas de negocio, etc. Para crear un servicio, simplemente creamos una clase y la anotamos con </a:t>
            </a:r>
            <a:r>
              <a:rPr lang="es-ES" b="1" dirty="0">
                <a:solidFill>
                  <a:srgbClr val="FF0000"/>
                </a:solidFill>
              </a:rPr>
              <a:t>@Service</a:t>
            </a:r>
            <a:r>
              <a:rPr lang="es-ES" dirty="0"/>
              <a:t>. Luego, podemos definir métodos y lógica dentro del servicio.</a:t>
            </a:r>
          </a:p>
        </p:txBody>
      </p:sp>
      <p:sp>
        <p:nvSpPr>
          <p:cNvPr id="7" name="CuadroTexto 6">
            <a:extLst>
              <a:ext uri="{FF2B5EF4-FFF2-40B4-BE49-F238E27FC236}">
                <a16:creationId xmlns:a16="http://schemas.microsoft.com/office/drawing/2014/main" id="{CFFC7A30-D7D7-4743-AB0D-0EAD5B32AC6B}"/>
              </a:ext>
            </a:extLst>
          </p:cNvPr>
          <p:cNvSpPr txBox="1"/>
          <p:nvPr/>
        </p:nvSpPr>
        <p:spPr>
          <a:xfrm>
            <a:off x="6079252" y="4464692"/>
            <a:ext cx="1848897" cy="584775"/>
          </a:xfrm>
          <a:prstGeom prst="rect">
            <a:avLst/>
          </a:prstGeom>
          <a:noFill/>
        </p:spPr>
        <p:txBody>
          <a:bodyPr wrap="square">
            <a:spAutoFit/>
          </a:bodyPr>
          <a:lstStyle/>
          <a:p>
            <a:r>
              <a:rPr lang="es-ES" sz="3200" b="1" dirty="0">
                <a:solidFill>
                  <a:srgbClr val="FF0000"/>
                </a:solidFill>
              </a:rPr>
              <a:t>@Service</a:t>
            </a:r>
          </a:p>
        </p:txBody>
      </p:sp>
    </p:spTree>
    <p:extLst>
      <p:ext uri="{BB962C8B-B14F-4D97-AF65-F5344CB8AC3E}">
        <p14:creationId xmlns:p14="http://schemas.microsoft.com/office/powerpoint/2010/main" val="14403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A897D82-97B1-4AB4-9387-EB0238C950E0}"/>
              </a:ext>
            </a:extLst>
          </p:cNvPr>
          <p:cNvSpPr txBox="1"/>
          <p:nvPr/>
        </p:nvSpPr>
        <p:spPr>
          <a:xfrm>
            <a:off x="1642905" y="1099516"/>
            <a:ext cx="11344589" cy="1754326"/>
          </a:xfrm>
          <a:prstGeom prst="rect">
            <a:avLst/>
          </a:prstGeom>
          <a:noFill/>
        </p:spPr>
        <p:txBody>
          <a:bodyPr wrap="square">
            <a:spAutoFit/>
          </a:bodyPr>
          <a:lstStyle/>
          <a:p>
            <a:r>
              <a:rPr lang="es-ES" dirty="0"/>
              <a:t>Interacción entre controladores y servicios:</a:t>
            </a:r>
          </a:p>
          <a:p>
            <a:endParaRPr lang="es-ES" dirty="0"/>
          </a:p>
          <a:p>
            <a:r>
              <a:rPr lang="es-ES" dirty="0"/>
              <a:t>Para interactuar entre controladores y servicios, podemos utilizar la inyección de dependencias. Un controlador puede tener una dependencia de un servicio y utilizar los métodos proporcionados por el servicio para llevar a cabo las operaciones necesarias. Por ejemplo, un controlador puede llamar a un método de servicio para procesar datos recibidos, obtener información de una base de datos, realizar cálculos, etc.</a:t>
            </a:r>
          </a:p>
        </p:txBody>
      </p:sp>
      <p:sp>
        <p:nvSpPr>
          <p:cNvPr id="5" name="CuadroTexto 4">
            <a:extLst>
              <a:ext uri="{FF2B5EF4-FFF2-40B4-BE49-F238E27FC236}">
                <a16:creationId xmlns:a16="http://schemas.microsoft.com/office/drawing/2014/main" id="{2145EF12-BBDB-4B7F-B0C8-754CF9375250}"/>
              </a:ext>
            </a:extLst>
          </p:cNvPr>
          <p:cNvSpPr txBox="1"/>
          <p:nvPr/>
        </p:nvSpPr>
        <p:spPr>
          <a:xfrm>
            <a:off x="4320791" y="3791635"/>
            <a:ext cx="5154805" cy="954107"/>
          </a:xfrm>
          <a:prstGeom prst="rect">
            <a:avLst/>
          </a:prstGeom>
          <a:noFill/>
        </p:spPr>
        <p:txBody>
          <a:bodyPr wrap="square">
            <a:spAutoFit/>
          </a:bodyPr>
          <a:lstStyle/>
          <a:p>
            <a:r>
              <a:rPr lang="es-ES" sz="2800" b="1" dirty="0">
                <a:solidFill>
                  <a:srgbClr val="FF0000"/>
                </a:solidFill>
              </a:rPr>
              <a:t>@Autowired </a:t>
            </a:r>
          </a:p>
          <a:p>
            <a:r>
              <a:rPr lang="es-ES" sz="2800" b="1" dirty="0" err="1">
                <a:solidFill>
                  <a:srgbClr val="7030A0"/>
                </a:solidFill>
              </a:rPr>
              <a:t>IUsuarioService</a:t>
            </a:r>
            <a:r>
              <a:rPr lang="es-ES" sz="2800" dirty="0"/>
              <a:t> </a:t>
            </a:r>
            <a:r>
              <a:rPr lang="es-ES" sz="2800" b="1" dirty="0">
                <a:solidFill>
                  <a:schemeClr val="accent1"/>
                </a:solidFill>
              </a:rPr>
              <a:t>_</a:t>
            </a:r>
            <a:r>
              <a:rPr lang="es-ES" sz="2800" b="1" dirty="0" err="1">
                <a:solidFill>
                  <a:schemeClr val="accent1"/>
                </a:solidFill>
              </a:rPr>
              <a:t>userService</a:t>
            </a:r>
            <a:r>
              <a:rPr lang="es-ES" sz="2800" dirty="0"/>
              <a:t>;</a:t>
            </a:r>
          </a:p>
        </p:txBody>
      </p:sp>
    </p:spTree>
    <p:extLst>
      <p:ext uri="{BB962C8B-B14F-4D97-AF65-F5344CB8AC3E}">
        <p14:creationId xmlns:p14="http://schemas.microsoft.com/office/powerpoint/2010/main" val="282041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4575D12-3939-44E9-A5E4-3C14D66ECA2B}"/>
              </a:ext>
            </a:extLst>
          </p:cNvPr>
          <p:cNvSpPr txBox="1"/>
          <p:nvPr/>
        </p:nvSpPr>
        <p:spPr>
          <a:xfrm>
            <a:off x="1396720" y="638629"/>
            <a:ext cx="12309231" cy="646331"/>
          </a:xfrm>
          <a:prstGeom prst="rect">
            <a:avLst/>
          </a:prstGeom>
          <a:noFill/>
        </p:spPr>
        <p:txBody>
          <a:bodyPr wrap="square">
            <a:spAutoFit/>
          </a:bodyPr>
          <a:lstStyle/>
          <a:p>
            <a:r>
              <a:rPr lang="es-ES" dirty="0"/>
              <a:t>Ejemplo práctico que muestra cómo crear un controlador para manejar peticiones GET y POST en una ruta específica, e implementa un servicio para procesar y almacenar los datos recibidos</a:t>
            </a:r>
          </a:p>
        </p:txBody>
      </p:sp>
      <p:sp>
        <p:nvSpPr>
          <p:cNvPr id="5" name="CuadroTexto 4">
            <a:extLst>
              <a:ext uri="{FF2B5EF4-FFF2-40B4-BE49-F238E27FC236}">
                <a16:creationId xmlns:a16="http://schemas.microsoft.com/office/drawing/2014/main" id="{15F58600-724A-4E3C-B97A-18DF69B9C5D9}"/>
              </a:ext>
            </a:extLst>
          </p:cNvPr>
          <p:cNvSpPr txBox="1"/>
          <p:nvPr/>
        </p:nvSpPr>
        <p:spPr>
          <a:xfrm>
            <a:off x="3657600" y="2822138"/>
            <a:ext cx="7315200" cy="2585323"/>
          </a:xfrm>
          <a:prstGeom prst="rect">
            <a:avLst/>
          </a:prstGeom>
          <a:noFill/>
        </p:spPr>
        <p:txBody>
          <a:bodyPr wrap="square">
            <a:spAutoFit/>
          </a:bodyPr>
          <a:lstStyle/>
          <a:p>
            <a:r>
              <a:rPr lang="es-ES" dirty="0"/>
              <a:t>Creamos la clase “</a:t>
            </a:r>
            <a:r>
              <a:rPr lang="es-ES" dirty="0" err="1"/>
              <a:t>User</a:t>
            </a:r>
            <a:r>
              <a:rPr lang="es-ES" dirty="0"/>
              <a:t>” en el paquete .</a:t>
            </a:r>
            <a:r>
              <a:rPr lang="es-ES" dirty="0" err="1"/>
              <a:t>entity</a:t>
            </a:r>
            <a:endParaRPr lang="es-ES" dirty="0"/>
          </a:p>
          <a:p>
            <a:endParaRPr lang="es-ES" dirty="0"/>
          </a:p>
          <a:p>
            <a:r>
              <a:rPr lang="es-ES" dirty="0" err="1"/>
              <a:t>public</a:t>
            </a:r>
            <a:r>
              <a:rPr lang="es-ES" dirty="0"/>
              <a:t> </a:t>
            </a:r>
            <a:r>
              <a:rPr lang="es-ES" dirty="0" err="1"/>
              <a:t>class</a:t>
            </a:r>
            <a:r>
              <a:rPr lang="es-ES" dirty="0"/>
              <a:t> </a:t>
            </a:r>
            <a:r>
              <a:rPr lang="es-ES" b="1" dirty="0" err="1">
                <a:solidFill>
                  <a:schemeClr val="accent6"/>
                </a:solidFill>
              </a:rPr>
              <a:t>User</a:t>
            </a:r>
            <a:r>
              <a:rPr lang="es-ES" dirty="0"/>
              <a:t> {</a:t>
            </a:r>
          </a:p>
          <a:p>
            <a:endParaRPr lang="es-ES" dirty="0"/>
          </a:p>
          <a:p>
            <a:r>
              <a:rPr lang="es-ES" dirty="0"/>
              <a:t>    </a:t>
            </a:r>
            <a:r>
              <a:rPr lang="es-ES" dirty="0" err="1"/>
              <a:t>private</a:t>
            </a:r>
            <a:r>
              <a:rPr lang="es-ES" dirty="0"/>
              <a:t> </a:t>
            </a:r>
            <a:r>
              <a:rPr lang="es-ES" dirty="0" err="1"/>
              <a:t>String</a:t>
            </a:r>
            <a:r>
              <a:rPr lang="es-ES" dirty="0"/>
              <a:t> </a:t>
            </a:r>
            <a:r>
              <a:rPr lang="es-ES" dirty="0" err="1"/>
              <a:t>name</a:t>
            </a:r>
            <a:r>
              <a:rPr lang="es-ES" dirty="0"/>
              <a:t>;</a:t>
            </a:r>
          </a:p>
          <a:p>
            <a:r>
              <a:rPr lang="es-ES" dirty="0"/>
              <a:t>    </a:t>
            </a:r>
            <a:r>
              <a:rPr lang="es-ES" dirty="0" err="1"/>
              <a:t>private</a:t>
            </a:r>
            <a:r>
              <a:rPr lang="es-ES" dirty="0"/>
              <a:t> </a:t>
            </a:r>
            <a:r>
              <a:rPr lang="es-ES" dirty="0" err="1"/>
              <a:t>String</a:t>
            </a:r>
            <a:r>
              <a:rPr lang="es-ES" dirty="0"/>
              <a:t> email;</a:t>
            </a:r>
          </a:p>
          <a:p>
            <a:endParaRPr lang="es-ES" dirty="0"/>
          </a:p>
          <a:p>
            <a:r>
              <a:rPr lang="es-ES" dirty="0"/>
              <a:t>    // </a:t>
            </a:r>
            <a:r>
              <a:rPr lang="es-ES" dirty="0" err="1"/>
              <a:t>Getters</a:t>
            </a:r>
            <a:r>
              <a:rPr lang="es-ES" dirty="0"/>
              <a:t> y </a:t>
            </a:r>
            <a:r>
              <a:rPr lang="es-ES" dirty="0" err="1"/>
              <a:t>setters</a:t>
            </a:r>
            <a:endParaRPr lang="es-ES" dirty="0"/>
          </a:p>
          <a:p>
            <a:r>
              <a:rPr lang="es-ES" dirty="0"/>
              <a:t>}</a:t>
            </a:r>
          </a:p>
        </p:txBody>
      </p:sp>
    </p:spTree>
    <p:extLst>
      <p:ext uri="{BB962C8B-B14F-4D97-AF65-F5344CB8AC3E}">
        <p14:creationId xmlns:p14="http://schemas.microsoft.com/office/powerpoint/2010/main" val="130692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EFFCCC4-E845-4DC1-B30B-C5BC72A16945}"/>
              </a:ext>
            </a:extLst>
          </p:cNvPr>
          <p:cNvSpPr txBox="1"/>
          <p:nvPr/>
        </p:nvSpPr>
        <p:spPr>
          <a:xfrm>
            <a:off x="4838281" y="3099138"/>
            <a:ext cx="4953837" cy="3046988"/>
          </a:xfrm>
          <a:prstGeom prst="rect">
            <a:avLst/>
          </a:prstGeom>
          <a:noFill/>
        </p:spPr>
        <p:txBody>
          <a:bodyPr wrap="square">
            <a:spAutoFit/>
          </a:bodyPr>
          <a:lstStyle/>
          <a:p>
            <a:r>
              <a:rPr lang="es-ES" sz="2400" dirty="0"/>
              <a:t>@Service</a:t>
            </a:r>
          </a:p>
          <a:p>
            <a:r>
              <a:rPr lang="es-ES" sz="2400" dirty="0" err="1">
                <a:solidFill>
                  <a:schemeClr val="accent1"/>
                </a:solidFill>
              </a:rPr>
              <a:t>public</a:t>
            </a:r>
            <a:r>
              <a:rPr lang="es-ES" sz="2400" dirty="0">
                <a:solidFill>
                  <a:schemeClr val="accent1"/>
                </a:solidFill>
              </a:rPr>
              <a:t> interface</a:t>
            </a:r>
            <a:r>
              <a:rPr lang="es-ES" sz="2400" dirty="0"/>
              <a:t> </a:t>
            </a:r>
            <a:r>
              <a:rPr lang="es-ES" sz="2400" b="1" dirty="0" err="1">
                <a:solidFill>
                  <a:srgbClr val="7030A0"/>
                </a:solidFill>
              </a:rPr>
              <a:t>IUserService</a:t>
            </a:r>
            <a:r>
              <a:rPr lang="es-ES" sz="2400" dirty="0"/>
              <a:t> {</a:t>
            </a:r>
          </a:p>
          <a:p>
            <a:endParaRPr lang="es-ES" sz="2400" dirty="0"/>
          </a:p>
          <a:p>
            <a:r>
              <a:rPr lang="es-ES" sz="2400" dirty="0"/>
              <a:t>    </a:t>
            </a:r>
            <a:r>
              <a:rPr lang="es-ES" sz="2400" dirty="0" err="1"/>
              <a:t>List</a:t>
            </a:r>
            <a:r>
              <a:rPr lang="es-ES" sz="2400" dirty="0"/>
              <a:t>&lt;</a:t>
            </a:r>
            <a:r>
              <a:rPr lang="es-ES" sz="2400" b="1" dirty="0" err="1">
                <a:solidFill>
                  <a:srgbClr val="00B050"/>
                </a:solidFill>
              </a:rPr>
              <a:t>User</a:t>
            </a:r>
            <a:r>
              <a:rPr lang="es-ES" sz="2400" dirty="0"/>
              <a:t>&gt; </a:t>
            </a:r>
            <a:r>
              <a:rPr lang="es-ES" sz="2400" b="1" dirty="0" err="1">
                <a:solidFill>
                  <a:srgbClr val="FF0000"/>
                </a:solidFill>
              </a:rPr>
              <a:t>getAllUsers</a:t>
            </a:r>
            <a:r>
              <a:rPr lang="es-ES" sz="2400" dirty="0"/>
              <a:t>();</a:t>
            </a:r>
          </a:p>
          <a:p>
            <a:endParaRPr lang="es-ES" sz="2400" dirty="0"/>
          </a:p>
          <a:p>
            <a:r>
              <a:rPr lang="es-ES" sz="2400" dirty="0"/>
              <a:t>    </a:t>
            </a:r>
            <a:r>
              <a:rPr lang="es-ES" sz="2400" dirty="0" err="1">
                <a:solidFill>
                  <a:schemeClr val="accent1"/>
                </a:solidFill>
              </a:rPr>
              <a:t>void</a:t>
            </a:r>
            <a:r>
              <a:rPr lang="es-ES" sz="2400" dirty="0"/>
              <a:t> </a:t>
            </a:r>
            <a:r>
              <a:rPr lang="es-ES" sz="2400" b="1" dirty="0" err="1">
                <a:solidFill>
                  <a:srgbClr val="FF0000"/>
                </a:solidFill>
              </a:rPr>
              <a:t>createUser</a:t>
            </a:r>
            <a:r>
              <a:rPr lang="es-ES" sz="2400" dirty="0"/>
              <a:t>(</a:t>
            </a:r>
            <a:r>
              <a:rPr lang="es-ES" sz="2400" dirty="0" err="1"/>
              <a:t>User</a:t>
            </a:r>
            <a:r>
              <a:rPr lang="es-ES" sz="2400" dirty="0"/>
              <a:t> </a:t>
            </a:r>
            <a:r>
              <a:rPr lang="es-ES" sz="2400" dirty="0" err="1"/>
              <a:t>user</a:t>
            </a:r>
            <a:r>
              <a:rPr lang="es-ES" sz="2400" dirty="0"/>
              <a:t>);</a:t>
            </a:r>
          </a:p>
          <a:p>
            <a:endParaRPr lang="es-ES" sz="2400" dirty="0"/>
          </a:p>
          <a:p>
            <a:r>
              <a:rPr lang="es-ES" sz="2400" dirty="0"/>
              <a:t>}</a:t>
            </a:r>
          </a:p>
        </p:txBody>
      </p:sp>
      <p:sp>
        <p:nvSpPr>
          <p:cNvPr id="5" name="CuadroTexto 4">
            <a:extLst>
              <a:ext uri="{FF2B5EF4-FFF2-40B4-BE49-F238E27FC236}">
                <a16:creationId xmlns:a16="http://schemas.microsoft.com/office/drawing/2014/main" id="{904E5850-10B8-4403-BCD8-1370714132BE}"/>
              </a:ext>
            </a:extLst>
          </p:cNvPr>
          <p:cNvSpPr txBox="1"/>
          <p:nvPr/>
        </p:nvSpPr>
        <p:spPr>
          <a:xfrm>
            <a:off x="1225899" y="1181520"/>
            <a:ext cx="12178602" cy="369332"/>
          </a:xfrm>
          <a:prstGeom prst="rect">
            <a:avLst/>
          </a:prstGeom>
          <a:noFill/>
        </p:spPr>
        <p:txBody>
          <a:bodyPr wrap="square">
            <a:spAutoFit/>
          </a:bodyPr>
          <a:lstStyle/>
          <a:p>
            <a:r>
              <a:rPr lang="es-ES" dirty="0"/>
              <a:t>Crea una interfaz </a:t>
            </a:r>
            <a:r>
              <a:rPr lang="es-ES" dirty="0" err="1"/>
              <a:t>UserService</a:t>
            </a:r>
            <a:r>
              <a:rPr lang="es-ES" dirty="0"/>
              <a:t> y anótala con @Service. Define los métodos necesarios para manejar la lógica del usuario.</a:t>
            </a:r>
          </a:p>
        </p:txBody>
      </p:sp>
    </p:spTree>
    <p:extLst>
      <p:ext uri="{BB962C8B-B14F-4D97-AF65-F5344CB8AC3E}">
        <p14:creationId xmlns:p14="http://schemas.microsoft.com/office/powerpoint/2010/main" val="126549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50241E0-9C1C-49A8-A8EA-8F758435DF3D}"/>
              </a:ext>
            </a:extLst>
          </p:cNvPr>
          <p:cNvSpPr txBox="1"/>
          <p:nvPr/>
        </p:nvSpPr>
        <p:spPr>
          <a:xfrm>
            <a:off x="3657600" y="2573946"/>
            <a:ext cx="7315200" cy="4247317"/>
          </a:xfrm>
          <a:prstGeom prst="rect">
            <a:avLst/>
          </a:prstGeom>
          <a:noFill/>
        </p:spPr>
        <p:txBody>
          <a:bodyPr wrap="square">
            <a:spAutoFit/>
          </a:bodyPr>
          <a:lstStyle/>
          <a:p>
            <a:r>
              <a:rPr lang="es-ES" dirty="0"/>
              <a:t>@Service</a:t>
            </a:r>
          </a:p>
          <a:p>
            <a:r>
              <a:rPr lang="es-ES" dirty="0" err="1"/>
              <a:t>public</a:t>
            </a:r>
            <a:r>
              <a:rPr lang="es-ES" dirty="0"/>
              <a:t> </a:t>
            </a:r>
            <a:r>
              <a:rPr lang="es-ES" dirty="0" err="1"/>
              <a:t>class</a:t>
            </a:r>
            <a:r>
              <a:rPr lang="es-ES" dirty="0"/>
              <a:t> </a:t>
            </a:r>
            <a:r>
              <a:rPr lang="es-ES" dirty="0" err="1"/>
              <a:t>UserService</a:t>
            </a:r>
            <a:r>
              <a:rPr lang="es-ES" dirty="0"/>
              <a:t> </a:t>
            </a:r>
            <a:r>
              <a:rPr lang="es-ES" dirty="0" err="1"/>
              <a:t>implements</a:t>
            </a:r>
            <a:r>
              <a:rPr lang="es-ES" dirty="0"/>
              <a:t> </a:t>
            </a:r>
            <a:r>
              <a:rPr lang="es-ES" dirty="0" err="1"/>
              <a:t>IUserService</a:t>
            </a:r>
            <a:r>
              <a:rPr lang="es-ES" dirty="0"/>
              <a:t> {</a:t>
            </a:r>
          </a:p>
          <a:p>
            <a:endParaRPr lang="es-ES" dirty="0"/>
          </a:p>
          <a:p>
            <a:r>
              <a:rPr lang="es-ES" dirty="0"/>
              <a:t>    </a:t>
            </a:r>
            <a:r>
              <a:rPr lang="es-ES" dirty="0" err="1"/>
              <a:t>private</a:t>
            </a:r>
            <a:r>
              <a:rPr lang="es-ES" dirty="0"/>
              <a:t> </a:t>
            </a:r>
            <a:r>
              <a:rPr lang="es-ES" dirty="0" err="1"/>
              <a:t>List</a:t>
            </a:r>
            <a:r>
              <a:rPr lang="es-ES" dirty="0"/>
              <a:t>&lt;</a:t>
            </a:r>
            <a:r>
              <a:rPr lang="es-ES" dirty="0" err="1"/>
              <a:t>User</a:t>
            </a:r>
            <a:r>
              <a:rPr lang="es-ES" dirty="0"/>
              <a:t>&gt; </a:t>
            </a:r>
            <a:r>
              <a:rPr lang="es-ES" b="1" dirty="0" err="1">
                <a:solidFill>
                  <a:schemeClr val="accent2">
                    <a:lumMod val="75000"/>
                  </a:schemeClr>
                </a:solidFill>
              </a:rPr>
              <a:t>userList</a:t>
            </a:r>
            <a:r>
              <a:rPr lang="es-ES" dirty="0"/>
              <a:t> = new </a:t>
            </a:r>
            <a:r>
              <a:rPr lang="es-ES" dirty="0" err="1"/>
              <a:t>ArrayList</a:t>
            </a:r>
            <a:r>
              <a:rPr lang="es-ES" dirty="0"/>
              <a:t>&lt;&gt;();</a:t>
            </a:r>
          </a:p>
          <a:p>
            <a:endParaRPr lang="es-ES" dirty="0"/>
          </a:p>
          <a:p>
            <a:r>
              <a:rPr lang="es-ES" dirty="0"/>
              <a:t>    @Override</a:t>
            </a:r>
          </a:p>
          <a:p>
            <a:r>
              <a:rPr lang="es-ES" dirty="0"/>
              <a:t>    </a:t>
            </a:r>
            <a:r>
              <a:rPr lang="es-ES" dirty="0" err="1"/>
              <a:t>public</a:t>
            </a:r>
            <a:r>
              <a:rPr lang="es-ES" dirty="0"/>
              <a:t> </a:t>
            </a:r>
            <a:r>
              <a:rPr lang="es-ES" dirty="0" err="1"/>
              <a:t>List</a:t>
            </a:r>
            <a:r>
              <a:rPr lang="es-ES" dirty="0"/>
              <a:t>&lt;</a:t>
            </a:r>
            <a:r>
              <a:rPr lang="es-ES" b="1" dirty="0" err="1">
                <a:solidFill>
                  <a:schemeClr val="accent6"/>
                </a:solidFill>
              </a:rPr>
              <a:t>User</a:t>
            </a:r>
            <a:r>
              <a:rPr lang="es-ES" dirty="0"/>
              <a:t>&gt; </a:t>
            </a:r>
            <a:r>
              <a:rPr lang="es-ES" b="1" dirty="0" err="1">
                <a:solidFill>
                  <a:srgbClr val="FF0000"/>
                </a:solidFill>
              </a:rPr>
              <a:t>getAllUsers</a:t>
            </a:r>
            <a:r>
              <a:rPr lang="es-ES" dirty="0"/>
              <a:t>() {</a:t>
            </a:r>
          </a:p>
          <a:p>
            <a:r>
              <a:rPr lang="es-ES" dirty="0"/>
              <a:t>        </a:t>
            </a:r>
            <a:r>
              <a:rPr lang="es-ES" dirty="0" err="1"/>
              <a:t>return</a:t>
            </a:r>
            <a:r>
              <a:rPr lang="es-ES" dirty="0"/>
              <a:t> </a:t>
            </a:r>
            <a:r>
              <a:rPr lang="es-ES" dirty="0" err="1"/>
              <a:t>userList</a:t>
            </a:r>
            <a:r>
              <a:rPr lang="es-ES" dirty="0"/>
              <a:t>;</a:t>
            </a:r>
          </a:p>
          <a:p>
            <a:r>
              <a:rPr lang="es-ES" dirty="0"/>
              <a:t>    }</a:t>
            </a:r>
          </a:p>
          <a:p>
            <a:endParaRPr lang="es-ES" dirty="0"/>
          </a:p>
          <a:p>
            <a:r>
              <a:rPr lang="es-ES" dirty="0"/>
              <a:t>    @Override</a:t>
            </a:r>
          </a:p>
          <a:p>
            <a:r>
              <a:rPr lang="es-ES" dirty="0"/>
              <a:t>    </a:t>
            </a:r>
            <a:r>
              <a:rPr lang="es-ES" dirty="0" err="1"/>
              <a:t>public</a:t>
            </a:r>
            <a:r>
              <a:rPr lang="es-ES" dirty="0"/>
              <a:t> </a:t>
            </a:r>
            <a:r>
              <a:rPr lang="es-ES" dirty="0" err="1"/>
              <a:t>void</a:t>
            </a:r>
            <a:r>
              <a:rPr lang="es-ES" dirty="0"/>
              <a:t> </a:t>
            </a:r>
            <a:r>
              <a:rPr lang="es-ES" b="1" dirty="0" err="1">
                <a:solidFill>
                  <a:srgbClr val="FF0000"/>
                </a:solidFill>
              </a:rPr>
              <a:t>createUser</a:t>
            </a:r>
            <a:r>
              <a:rPr lang="es-ES" dirty="0"/>
              <a:t>(</a:t>
            </a:r>
            <a:r>
              <a:rPr lang="es-ES" b="1" dirty="0" err="1">
                <a:solidFill>
                  <a:schemeClr val="accent6"/>
                </a:solidFill>
              </a:rPr>
              <a:t>User</a:t>
            </a:r>
            <a:r>
              <a:rPr lang="es-ES" dirty="0"/>
              <a:t> </a:t>
            </a:r>
            <a:r>
              <a:rPr lang="es-ES" b="1" dirty="0" err="1">
                <a:solidFill>
                  <a:schemeClr val="accent1"/>
                </a:solidFill>
              </a:rPr>
              <a:t>user</a:t>
            </a:r>
            <a:r>
              <a:rPr lang="es-ES" dirty="0"/>
              <a:t>) {</a:t>
            </a:r>
          </a:p>
          <a:p>
            <a:r>
              <a:rPr lang="es-ES" dirty="0"/>
              <a:t>        </a:t>
            </a:r>
            <a:r>
              <a:rPr lang="es-ES" b="1" dirty="0" err="1">
                <a:solidFill>
                  <a:schemeClr val="accent2">
                    <a:lumMod val="75000"/>
                  </a:schemeClr>
                </a:solidFill>
              </a:rPr>
              <a:t>userList.add</a:t>
            </a:r>
            <a:r>
              <a:rPr lang="es-ES" dirty="0"/>
              <a:t>(</a:t>
            </a:r>
            <a:r>
              <a:rPr lang="es-ES" b="1" dirty="0" err="1">
                <a:solidFill>
                  <a:schemeClr val="accent1"/>
                </a:solidFill>
              </a:rPr>
              <a:t>user</a:t>
            </a:r>
            <a:r>
              <a:rPr lang="es-ES" dirty="0"/>
              <a:t>);</a:t>
            </a:r>
          </a:p>
          <a:p>
            <a:r>
              <a:rPr lang="es-ES" dirty="0"/>
              <a:t>    }</a:t>
            </a:r>
          </a:p>
          <a:p>
            <a:r>
              <a:rPr lang="es-ES" dirty="0"/>
              <a:t>}</a:t>
            </a:r>
          </a:p>
        </p:txBody>
      </p:sp>
      <p:sp>
        <p:nvSpPr>
          <p:cNvPr id="5" name="CuadroTexto 4">
            <a:extLst>
              <a:ext uri="{FF2B5EF4-FFF2-40B4-BE49-F238E27FC236}">
                <a16:creationId xmlns:a16="http://schemas.microsoft.com/office/drawing/2014/main" id="{F8223141-BE4B-40CF-944A-7A488F28078C}"/>
              </a:ext>
            </a:extLst>
          </p:cNvPr>
          <p:cNvSpPr txBox="1"/>
          <p:nvPr/>
        </p:nvSpPr>
        <p:spPr>
          <a:xfrm>
            <a:off x="1276141" y="1085171"/>
            <a:ext cx="11877151" cy="646331"/>
          </a:xfrm>
          <a:prstGeom prst="rect">
            <a:avLst/>
          </a:prstGeom>
          <a:noFill/>
        </p:spPr>
        <p:txBody>
          <a:bodyPr wrap="square">
            <a:spAutoFit/>
          </a:bodyPr>
          <a:lstStyle/>
          <a:p>
            <a:r>
              <a:rPr lang="es-ES" dirty="0"/>
              <a:t>Crea una clase que implemente la interfaz </a:t>
            </a:r>
            <a:r>
              <a:rPr lang="es-ES" dirty="0" err="1"/>
              <a:t>UserService</a:t>
            </a:r>
            <a:r>
              <a:rPr lang="es-ES" dirty="0"/>
              <a:t> y anótala con @Service. Implementa los métodos definidos en la interfaz.</a:t>
            </a:r>
          </a:p>
        </p:txBody>
      </p:sp>
    </p:spTree>
    <p:extLst>
      <p:ext uri="{BB962C8B-B14F-4D97-AF65-F5344CB8AC3E}">
        <p14:creationId xmlns:p14="http://schemas.microsoft.com/office/powerpoint/2010/main" val="348396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4E34D71-92E8-4749-8950-B7D23D428120}"/>
              </a:ext>
            </a:extLst>
          </p:cNvPr>
          <p:cNvSpPr txBox="1"/>
          <p:nvPr/>
        </p:nvSpPr>
        <p:spPr>
          <a:xfrm>
            <a:off x="4245428" y="1663512"/>
            <a:ext cx="6139543" cy="5909310"/>
          </a:xfrm>
          <a:prstGeom prst="rect">
            <a:avLst/>
          </a:prstGeom>
          <a:noFill/>
        </p:spPr>
        <p:txBody>
          <a:bodyPr wrap="square">
            <a:spAutoFit/>
          </a:bodyPr>
          <a:lstStyle/>
          <a:p>
            <a:r>
              <a:rPr lang="en-US" dirty="0"/>
              <a:t>@RestController</a:t>
            </a:r>
          </a:p>
          <a:p>
            <a:r>
              <a:rPr lang="en-US" dirty="0"/>
              <a:t>@RequestMapping("/users")</a:t>
            </a:r>
          </a:p>
          <a:p>
            <a:r>
              <a:rPr lang="en-US" dirty="0"/>
              <a:t>public class </a:t>
            </a:r>
            <a:r>
              <a:rPr lang="en-US" dirty="0" err="1"/>
              <a:t>UserController</a:t>
            </a:r>
            <a:r>
              <a:rPr lang="en-US" dirty="0"/>
              <a:t> {</a:t>
            </a:r>
          </a:p>
          <a:p>
            <a:r>
              <a:rPr lang="en-US" dirty="0"/>
              <a:t>    </a:t>
            </a:r>
          </a:p>
          <a:p>
            <a:r>
              <a:rPr lang="en-US" dirty="0"/>
              <a:t>    private final </a:t>
            </a:r>
            <a:r>
              <a:rPr lang="en-US" b="1" dirty="0" err="1">
                <a:solidFill>
                  <a:srgbClr val="FF0000"/>
                </a:solidFill>
              </a:rPr>
              <a:t>UserService</a:t>
            </a:r>
            <a:r>
              <a:rPr lang="en-US" dirty="0"/>
              <a:t> _</a:t>
            </a:r>
            <a:r>
              <a:rPr lang="en-US" b="1" dirty="0" err="1">
                <a:solidFill>
                  <a:schemeClr val="accent1">
                    <a:lumMod val="75000"/>
                  </a:schemeClr>
                </a:solidFill>
              </a:rPr>
              <a:t>userService</a:t>
            </a:r>
            <a:r>
              <a:rPr lang="en-US" dirty="0"/>
              <a:t>;</a:t>
            </a:r>
          </a:p>
          <a:p>
            <a:endParaRPr lang="en-US" dirty="0"/>
          </a:p>
          <a:p>
            <a:r>
              <a:rPr lang="en-US" dirty="0"/>
              <a:t>    @Autowired</a:t>
            </a:r>
          </a:p>
          <a:p>
            <a:r>
              <a:rPr lang="en-US" dirty="0"/>
              <a:t>    public </a:t>
            </a:r>
            <a:r>
              <a:rPr lang="en-US" dirty="0" err="1"/>
              <a:t>UserController</a:t>
            </a:r>
            <a:r>
              <a:rPr lang="en-US" dirty="0"/>
              <a:t>(</a:t>
            </a:r>
            <a:r>
              <a:rPr lang="en-US" b="1" dirty="0" err="1">
                <a:solidFill>
                  <a:srgbClr val="FF0000"/>
                </a:solidFill>
              </a:rPr>
              <a:t>UserService</a:t>
            </a:r>
            <a:r>
              <a:rPr lang="en-US" dirty="0"/>
              <a:t> </a:t>
            </a:r>
            <a:r>
              <a:rPr lang="en-US" dirty="0" err="1"/>
              <a:t>userService</a:t>
            </a:r>
            <a:r>
              <a:rPr lang="en-US" dirty="0"/>
              <a:t>) {</a:t>
            </a:r>
          </a:p>
          <a:p>
            <a:r>
              <a:rPr lang="en-US" dirty="0"/>
              <a:t>        this._</a:t>
            </a:r>
            <a:r>
              <a:rPr lang="en-US" b="1" dirty="0" err="1">
                <a:solidFill>
                  <a:schemeClr val="accent1">
                    <a:lumMod val="75000"/>
                  </a:schemeClr>
                </a:solidFill>
              </a:rPr>
              <a:t>userService</a:t>
            </a:r>
            <a:r>
              <a:rPr lang="en-US" dirty="0"/>
              <a:t> = </a:t>
            </a:r>
            <a:r>
              <a:rPr lang="en-US" dirty="0" err="1"/>
              <a:t>userService</a:t>
            </a:r>
            <a:r>
              <a:rPr lang="en-US" dirty="0"/>
              <a:t>;</a:t>
            </a:r>
          </a:p>
          <a:p>
            <a:r>
              <a:rPr lang="en-US" dirty="0"/>
              <a:t>    }</a:t>
            </a:r>
          </a:p>
          <a:p>
            <a:endParaRPr lang="en-US" dirty="0"/>
          </a:p>
          <a:p>
            <a:r>
              <a:rPr lang="en-US" dirty="0"/>
              <a:t>    @GetMapping</a:t>
            </a:r>
          </a:p>
          <a:p>
            <a:r>
              <a:rPr lang="en-US" dirty="0"/>
              <a:t>    public List&lt;</a:t>
            </a:r>
            <a:r>
              <a:rPr lang="en-US" b="1" dirty="0">
                <a:solidFill>
                  <a:schemeClr val="accent6"/>
                </a:solidFill>
              </a:rPr>
              <a:t>User</a:t>
            </a:r>
            <a:r>
              <a:rPr lang="en-US" dirty="0"/>
              <a:t>&gt; </a:t>
            </a:r>
            <a:r>
              <a:rPr lang="en-US" dirty="0" err="1"/>
              <a:t>getAllUsers</a:t>
            </a:r>
            <a:r>
              <a:rPr lang="en-US" dirty="0"/>
              <a:t>() {</a:t>
            </a:r>
          </a:p>
          <a:p>
            <a:r>
              <a:rPr lang="en-US" dirty="0"/>
              <a:t>        return _</a:t>
            </a:r>
            <a:r>
              <a:rPr lang="en-US" b="1" dirty="0" err="1">
                <a:solidFill>
                  <a:schemeClr val="accent1">
                    <a:lumMod val="75000"/>
                  </a:schemeClr>
                </a:solidFill>
              </a:rPr>
              <a:t>userService</a:t>
            </a:r>
            <a:r>
              <a:rPr lang="en-US" dirty="0" err="1"/>
              <a:t>.getAllUsers</a:t>
            </a:r>
            <a:r>
              <a:rPr lang="en-US" dirty="0"/>
              <a:t>();</a:t>
            </a:r>
          </a:p>
          <a:p>
            <a:r>
              <a:rPr lang="en-US" dirty="0"/>
              <a:t>    }</a:t>
            </a:r>
          </a:p>
          <a:p>
            <a:endParaRPr lang="en-US" dirty="0"/>
          </a:p>
          <a:p>
            <a:r>
              <a:rPr lang="en-US" dirty="0"/>
              <a:t>    @PostMapping</a:t>
            </a:r>
          </a:p>
          <a:p>
            <a:r>
              <a:rPr lang="en-US" dirty="0"/>
              <a:t>    public void </a:t>
            </a:r>
            <a:r>
              <a:rPr lang="en-US" dirty="0" err="1"/>
              <a:t>createUser</a:t>
            </a:r>
            <a:r>
              <a:rPr lang="en-US" dirty="0"/>
              <a:t>(@RequestBody </a:t>
            </a:r>
            <a:r>
              <a:rPr lang="en-US" b="1" dirty="0">
                <a:solidFill>
                  <a:schemeClr val="accent6"/>
                </a:solidFill>
              </a:rPr>
              <a:t>User</a:t>
            </a:r>
            <a:r>
              <a:rPr lang="en-US" dirty="0"/>
              <a:t> user) {</a:t>
            </a:r>
          </a:p>
          <a:p>
            <a:r>
              <a:rPr lang="en-US" dirty="0"/>
              <a:t>        _</a:t>
            </a:r>
            <a:r>
              <a:rPr lang="en-US" b="1" dirty="0" err="1">
                <a:solidFill>
                  <a:schemeClr val="accent1">
                    <a:lumMod val="75000"/>
                  </a:schemeClr>
                </a:solidFill>
              </a:rPr>
              <a:t>userService</a:t>
            </a:r>
            <a:r>
              <a:rPr lang="en-US" dirty="0" err="1"/>
              <a:t>.createUser</a:t>
            </a:r>
            <a:r>
              <a:rPr lang="en-US" dirty="0"/>
              <a:t>(user);</a:t>
            </a:r>
          </a:p>
          <a:p>
            <a:r>
              <a:rPr lang="en-US" dirty="0"/>
              <a:t>    }</a:t>
            </a:r>
          </a:p>
          <a:p>
            <a:r>
              <a:rPr lang="en-US" dirty="0"/>
              <a:t>}</a:t>
            </a:r>
          </a:p>
        </p:txBody>
      </p:sp>
      <p:sp>
        <p:nvSpPr>
          <p:cNvPr id="5" name="CuadroTexto 4">
            <a:extLst>
              <a:ext uri="{FF2B5EF4-FFF2-40B4-BE49-F238E27FC236}">
                <a16:creationId xmlns:a16="http://schemas.microsoft.com/office/drawing/2014/main" id="{1DA98453-7070-4C4B-941E-5CF4B316029F}"/>
              </a:ext>
            </a:extLst>
          </p:cNvPr>
          <p:cNvSpPr txBox="1"/>
          <p:nvPr/>
        </p:nvSpPr>
        <p:spPr>
          <a:xfrm>
            <a:off x="3265715" y="656778"/>
            <a:ext cx="7315200" cy="369332"/>
          </a:xfrm>
          <a:prstGeom prst="rect">
            <a:avLst/>
          </a:prstGeom>
          <a:noFill/>
        </p:spPr>
        <p:txBody>
          <a:bodyPr wrap="square">
            <a:spAutoFit/>
          </a:bodyPr>
          <a:lstStyle/>
          <a:p>
            <a:r>
              <a:rPr lang="es-ES" dirty="0"/>
              <a:t>Crea una clase </a:t>
            </a:r>
            <a:r>
              <a:rPr lang="es-ES" dirty="0" err="1"/>
              <a:t>UserController</a:t>
            </a:r>
            <a:r>
              <a:rPr lang="es-ES" dirty="0"/>
              <a:t> y anótala con @RestController.</a:t>
            </a:r>
          </a:p>
        </p:txBody>
      </p:sp>
    </p:spTree>
    <p:extLst>
      <p:ext uri="{BB962C8B-B14F-4D97-AF65-F5344CB8AC3E}">
        <p14:creationId xmlns:p14="http://schemas.microsoft.com/office/powerpoint/2010/main" val="21517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069568" y="1127150"/>
            <a:ext cx="7977664" cy="1003408"/>
          </a:xfrm>
          <a:prstGeom prst="rect">
            <a:avLst/>
          </a:prstGeom>
          <a:noFill/>
          <a:ln/>
        </p:spPr>
        <p:txBody>
          <a:bodyPr wrap="square" rtlCol="0" anchor="t"/>
          <a:lstStyle/>
          <a:p>
            <a:pPr marL="0" indent="0">
              <a:lnSpc>
                <a:spcPts val="3980"/>
              </a:lnSpc>
              <a:buNone/>
            </a:pPr>
            <a:r>
              <a:rPr lang="en-US" sz="3062" dirty="0">
                <a:solidFill>
                  <a:srgbClr val="5C4E3D"/>
                </a:solidFill>
                <a:latin typeface="Libre Baskerville" pitchFamily="34" charset="0"/>
                <a:ea typeface="Libre Baskerville" pitchFamily="34" charset="-122"/>
                <a:cs typeface="Libre Baskerville" pitchFamily="34" charset="-120"/>
              </a:rPr>
              <a:t>Módulo 3: Acceso a datos con Spring Boot</a:t>
            </a:r>
            <a:endParaRPr lang="en-US" sz="3062" dirty="0"/>
          </a:p>
        </p:txBody>
      </p:sp>
      <p:sp>
        <p:nvSpPr>
          <p:cNvPr id="5" name="Text 2"/>
          <p:cNvSpPr/>
          <p:nvPr/>
        </p:nvSpPr>
        <p:spPr>
          <a:xfrm>
            <a:off x="6069568" y="2362086"/>
            <a:ext cx="7977664" cy="277740"/>
          </a:xfrm>
          <a:prstGeom prst="rect">
            <a:avLst/>
          </a:prstGeom>
          <a:noFill/>
          <a:ln/>
        </p:spPr>
        <p:txBody>
          <a:bodyPr wrap="non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utilizar Spring Boot para interactuar con bases de datos y realizar operaciones de CRUD.</a:t>
            </a:r>
            <a:endParaRPr lang="en-US" sz="1225" dirty="0"/>
          </a:p>
        </p:txBody>
      </p:sp>
      <p:sp>
        <p:nvSpPr>
          <p:cNvPr id="6" name="Shape 3"/>
          <p:cNvSpPr/>
          <p:nvPr/>
        </p:nvSpPr>
        <p:spPr>
          <a:xfrm>
            <a:off x="6069568" y="2900310"/>
            <a:ext cx="349925" cy="347352"/>
          </a:xfrm>
          <a:prstGeom prst="roundRect">
            <a:avLst>
              <a:gd name="adj" fmla="val 15795"/>
            </a:avLst>
          </a:prstGeom>
          <a:solidFill>
            <a:srgbClr val="F7EDD4"/>
          </a:solidFill>
          <a:ln w="7620">
            <a:solidFill>
              <a:srgbClr val="EFDBA9"/>
            </a:solidFill>
            <a:prstDash val="solid"/>
          </a:ln>
        </p:spPr>
      </p:sp>
      <p:sp>
        <p:nvSpPr>
          <p:cNvPr id="7" name="Text 4"/>
          <p:cNvSpPr/>
          <p:nvPr/>
        </p:nvSpPr>
        <p:spPr>
          <a:xfrm>
            <a:off x="6191131" y="2923356"/>
            <a:ext cx="1066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1</a:t>
            </a:r>
            <a:endParaRPr lang="en-US" sz="1837" dirty="0"/>
          </a:p>
        </p:txBody>
      </p:sp>
      <p:sp>
        <p:nvSpPr>
          <p:cNvPr id="8" name="Text 5"/>
          <p:cNvSpPr/>
          <p:nvPr/>
        </p:nvSpPr>
        <p:spPr>
          <a:xfrm>
            <a:off x="6574988" y="2948530"/>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Configuración de la conexión a la base de datos</a:t>
            </a:r>
            <a:endParaRPr lang="en-US" sz="1531" dirty="0"/>
          </a:p>
        </p:txBody>
      </p:sp>
      <p:sp>
        <p:nvSpPr>
          <p:cNvPr id="9" name="Text 6"/>
          <p:cNvSpPr/>
          <p:nvPr/>
        </p:nvSpPr>
        <p:spPr>
          <a:xfrm>
            <a:off x="6574988" y="3855261"/>
            <a:ext cx="2050137" cy="138869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Configura la conexión a una base de datos en Spring Boot y establece los parámetros necesarios para establecer la comunicación.</a:t>
            </a:r>
            <a:endParaRPr lang="en-US" sz="1225" dirty="0"/>
          </a:p>
        </p:txBody>
      </p:sp>
      <p:sp>
        <p:nvSpPr>
          <p:cNvPr id="10" name="Shape 7"/>
          <p:cNvSpPr/>
          <p:nvPr/>
        </p:nvSpPr>
        <p:spPr>
          <a:xfrm>
            <a:off x="8780621" y="2900310"/>
            <a:ext cx="349925" cy="347352"/>
          </a:xfrm>
          <a:prstGeom prst="roundRect">
            <a:avLst>
              <a:gd name="adj" fmla="val 15795"/>
            </a:avLst>
          </a:prstGeom>
          <a:solidFill>
            <a:srgbClr val="F7EDD4"/>
          </a:solidFill>
          <a:ln w="7620">
            <a:solidFill>
              <a:srgbClr val="EFDBA9"/>
            </a:solidFill>
            <a:prstDash val="solid"/>
          </a:ln>
        </p:spPr>
      </p:sp>
      <p:sp>
        <p:nvSpPr>
          <p:cNvPr id="11" name="Text 8"/>
          <p:cNvSpPr/>
          <p:nvPr/>
        </p:nvSpPr>
        <p:spPr>
          <a:xfrm>
            <a:off x="8883134" y="2923356"/>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2</a:t>
            </a:r>
            <a:endParaRPr lang="en-US" sz="1837" dirty="0"/>
          </a:p>
        </p:txBody>
      </p:sp>
      <p:sp>
        <p:nvSpPr>
          <p:cNvPr id="12" name="Text 9"/>
          <p:cNvSpPr/>
          <p:nvPr/>
        </p:nvSpPr>
        <p:spPr>
          <a:xfrm>
            <a:off x="9286042" y="2948530"/>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Creación de entidades y repositorios</a:t>
            </a:r>
            <a:endParaRPr lang="en-US" sz="1531" dirty="0"/>
          </a:p>
        </p:txBody>
      </p:sp>
      <p:sp>
        <p:nvSpPr>
          <p:cNvPr id="13" name="Text 10"/>
          <p:cNvSpPr/>
          <p:nvPr/>
        </p:nvSpPr>
        <p:spPr>
          <a:xfrm>
            <a:off x="9286042" y="3855261"/>
            <a:ext cx="2050137" cy="138869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Define entidades y repositorios en Spring Boot para representar los datos de la base de datos y realizar operaciones CRUD.</a:t>
            </a:r>
            <a:endParaRPr lang="en-US" sz="1225" dirty="0"/>
          </a:p>
        </p:txBody>
      </p:sp>
      <p:sp>
        <p:nvSpPr>
          <p:cNvPr id="14" name="Shape 11"/>
          <p:cNvSpPr/>
          <p:nvPr/>
        </p:nvSpPr>
        <p:spPr>
          <a:xfrm>
            <a:off x="11491674" y="2900310"/>
            <a:ext cx="349925" cy="347352"/>
          </a:xfrm>
          <a:prstGeom prst="roundRect">
            <a:avLst>
              <a:gd name="adj" fmla="val 15795"/>
            </a:avLst>
          </a:prstGeom>
          <a:solidFill>
            <a:srgbClr val="F7EDD4"/>
          </a:solidFill>
          <a:ln w="7620">
            <a:solidFill>
              <a:srgbClr val="EFDBA9"/>
            </a:solidFill>
            <a:prstDash val="solid"/>
          </a:ln>
        </p:spPr>
      </p:sp>
      <p:sp>
        <p:nvSpPr>
          <p:cNvPr id="15" name="Text 12"/>
          <p:cNvSpPr/>
          <p:nvPr/>
        </p:nvSpPr>
        <p:spPr>
          <a:xfrm>
            <a:off x="11594187" y="2923356"/>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3</a:t>
            </a:r>
            <a:endParaRPr lang="en-US" sz="1837" dirty="0"/>
          </a:p>
        </p:txBody>
      </p:sp>
      <p:sp>
        <p:nvSpPr>
          <p:cNvPr id="16" name="Text 13"/>
          <p:cNvSpPr/>
          <p:nvPr/>
        </p:nvSpPr>
        <p:spPr>
          <a:xfrm>
            <a:off x="11997095" y="2948530"/>
            <a:ext cx="2050137"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Consultas con Spring Data JPA</a:t>
            </a:r>
            <a:endParaRPr lang="en-US" sz="1531" dirty="0"/>
          </a:p>
        </p:txBody>
      </p:sp>
      <p:sp>
        <p:nvSpPr>
          <p:cNvPr id="17" name="Text 14"/>
          <p:cNvSpPr/>
          <p:nvPr/>
        </p:nvSpPr>
        <p:spPr>
          <a:xfrm>
            <a:off x="11997095" y="3604468"/>
            <a:ext cx="2050137" cy="111095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Utiliza Spring Data JPA para realizar consultas a la base de datos y obtener la información necesaria.</a:t>
            </a:r>
            <a:endParaRPr lang="en-US" sz="1225" dirty="0"/>
          </a:p>
        </p:txBody>
      </p:sp>
      <p:sp>
        <p:nvSpPr>
          <p:cNvPr id="18" name="Shape 15"/>
          <p:cNvSpPr/>
          <p:nvPr/>
        </p:nvSpPr>
        <p:spPr>
          <a:xfrm>
            <a:off x="6069568" y="6087246"/>
            <a:ext cx="349925" cy="347352"/>
          </a:xfrm>
          <a:prstGeom prst="roundRect">
            <a:avLst>
              <a:gd name="adj" fmla="val 15795"/>
            </a:avLst>
          </a:prstGeom>
          <a:solidFill>
            <a:srgbClr val="F7EDD4"/>
          </a:solidFill>
          <a:ln w="7620">
            <a:solidFill>
              <a:srgbClr val="EFDBA9"/>
            </a:solidFill>
            <a:prstDash val="solid"/>
          </a:ln>
        </p:spPr>
      </p:sp>
      <p:sp>
        <p:nvSpPr>
          <p:cNvPr id="19" name="Text 16"/>
          <p:cNvSpPr/>
          <p:nvPr/>
        </p:nvSpPr>
        <p:spPr>
          <a:xfrm>
            <a:off x="6175891" y="6110293"/>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4</a:t>
            </a:r>
            <a:endParaRPr lang="en-US" sz="1837" dirty="0"/>
          </a:p>
        </p:txBody>
      </p:sp>
      <p:sp>
        <p:nvSpPr>
          <p:cNvPr id="20" name="Text 17"/>
          <p:cNvSpPr/>
          <p:nvPr/>
        </p:nvSpPr>
        <p:spPr>
          <a:xfrm>
            <a:off x="6574988" y="6135467"/>
            <a:ext cx="3405664"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Operaciones de CRUD (Crear, Leer, Actualizar, Eliminar)</a:t>
            </a:r>
            <a:endParaRPr lang="en-US" sz="1531" dirty="0"/>
          </a:p>
        </p:txBody>
      </p:sp>
      <p:sp>
        <p:nvSpPr>
          <p:cNvPr id="21" name="Text 18"/>
          <p:cNvSpPr/>
          <p:nvPr/>
        </p:nvSpPr>
        <p:spPr>
          <a:xfrm>
            <a:off x="6574988" y="6791405"/>
            <a:ext cx="3405664" cy="833219"/>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realizar operaciones de creación, lectura, actualización y eliminación de datos con Spring Boot.</a:t>
            </a:r>
            <a:endParaRPr lang="en-US" sz="1225" dirty="0"/>
          </a:p>
        </p:txBody>
      </p:sp>
      <p:sp>
        <p:nvSpPr>
          <p:cNvPr id="22" name="Shape 19"/>
          <p:cNvSpPr/>
          <p:nvPr/>
        </p:nvSpPr>
        <p:spPr>
          <a:xfrm>
            <a:off x="10136148" y="6087246"/>
            <a:ext cx="349925" cy="347352"/>
          </a:xfrm>
          <a:prstGeom prst="roundRect">
            <a:avLst>
              <a:gd name="adj" fmla="val 15795"/>
            </a:avLst>
          </a:prstGeom>
          <a:solidFill>
            <a:srgbClr val="F7EDD4"/>
          </a:solidFill>
          <a:ln w="7620">
            <a:solidFill>
              <a:srgbClr val="EFDBA9"/>
            </a:solidFill>
            <a:prstDash val="solid"/>
          </a:ln>
        </p:spPr>
      </p:sp>
      <p:sp>
        <p:nvSpPr>
          <p:cNvPr id="23" name="Text 20"/>
          <p:cNvSpPr/>
          <p:nvPr/>
        </p:nvSpPr>
        <p:spPr>
          <a:xfrm>
            <a:off x="10242471" y="6110293"/>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5</a:t>
            </a:r>
            <a:endParaRPr lang="en-US" sz="1837" dirty="0"/>
          </a:p>
        </p:txBody>
      </p:sp>
      <p:sp>
        <p:nvSpPr>
          <p:cNvPr id="24" name="Text 21"/>
          <p:cNvSpPr/>
          <p:nvPr/>
        </p:nvSpPr>
        <p:spPr>
          <a:xfrm>
            <a:off x="10641568" y="6135467"/>
            <a:ext cx="3017520" cy="250793"/>
          </a:xfrm>
          <a:prstGeom prst="rect">
            <a:avLst/>
          </a:prstGeom>
          <a:noFill/>
          <a:ln/>
        </p:spPr>
        <p:txBody>
          <a:bodyPr wrap="non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Transacciones en Spring Boot</a:t>
            </a:r>
            <a:endParaRPr lang="en-US" sz="1531" dirty="0"/>
          </a:p>
        </p:txBody>
      </p:sp>
      <p:sp>
        <p:nvSpPr>
          <p:cNvPr id="25" name="Text 22"/>
          <p:cNvSpPr/>
          <p:nvPr/>
        </p:nvSpPr>
        <p:spPr>
          <a:xfrm>
            <a:off x="10641568" y="6540612"/>
            <a:ext cx="3405664" cy="833219"/>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Comprende cómo funcionan las transacciones en Spring Boot y cómo se pueden utilizar para mantener la integridad de la base de datos.</a:t>
            </a:r>
            <a:endParaRPr lang="en-US" sz="1225" dirty="0"/>
          </a:p>
        </p:txBody>
      </p:sp>
      <p:pic>
        <p:nvPicPr>
          <p:cNvPr id="26"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E5773F2-3563-436C-AA68-4A12BEFF2601}"/>
              </a:ext>
            </a:extLst>
          </p:cNvPr>
          <p:cNvSpPr txBox="1"/>
          <p:nvPr/>
        </p:nvSpPr>
        <p:spPr>
          <a:xfrm>
            <a:off x="1085220" y="735597"/>
            <a:ext cx="11796765" cy="1754326"/>
          </a:xfrm>
          <a:prstGeom prst="rect">
            <a:avLst/>
          </a:prstGeom>
          <a:noFill/>
        </p:spPr>
        <p:txBody>
          <a:bodyPr wrap="square">
            <a:spAutoFit/>
          </a:bodyPr>
          <a:lstStyle/>
          <a:p>
            <a:r>
              <a:rPr lang="es-ES" dirty="0"/>
              <a:t>Configuración de la conexión a la base de datos:</a:t>
            </a:r>
          </a:p>
          <a:p>
            <a:endParaRPr lang="es-ES" dirty="0"/>
          </a:p>
          <a:p>
            <a:r>
              <a:rPr lang="es-ES" dirty="0"/>
              <a:t>En Spring </a:t>
            </a:r>
            <a:r>
              <a:rPr lang="es-ES" dirty="0" err="1"/>
              <a:t>Boot</a:t>
            </a:r>
            <a:r>
              <a:rPr lang="es-ES" dirty="0"/>
              <a:t>, puedes configurar la conexión a la base de datos utilizando el archivo </a:t>
            </a:r>
            <a:r>
              <a:rPr lang="es-ES" b="1" dirty="0" err="1">
                <a:solidFill>
                  <a:schemeClr val="accent1">
                    <a:lumMod val="75000"/>
                  </a:schemeClr>
                </a:solidFill>
              </a:rPr>
              <a:t>application.properties</a:t>
            </a:r>
            <a:r>
              <a:rPr lang="es-ES" dirty="0"/>
              <a:t> o </a:t>
            </a:r>
            <a:r>
              <a:rPr lang="es-ES" b="1" dirty="0" err="1">
                <a:solidFill>
                  <a:srgbClr val="FF0000"/>
                </a:solidFill>
              </a:rPr>
              <a:t>application.yml</a:t>
            </a:r>
            <a:r>
              <a:rPr lang="es-ES" dirty="0"/>
              <a:t>. Puedes especificar la URL de la base de datos, el nombre de usuario, la contraseña y otras propiedades relevantes para la conexión. Spring </a:t>
            </a:r>
            <a:r>
              <a:rPr lang="es-ES" dirty="0" err="1"/>
              <a:t>Boot</a:t>
            </a:r>
            <a:r>
              <a:rPr lang="es-ES" dirty="0"/>
              <a:t> admite una variedad de bases de datos, como MySQL, PostgreSQL, Oracle, MongoDB, entre otras</a:t>
            </a:r>
          </a:p>
        </p:txBody>
      </p:sp>
      <p:pic>
        <p:nvPicPr>
          <p:cNvPr id="5" name="Imagen 4">
            <a:extLst>
              <a:ext uri="{FF2B5EF4-FFF2-40B4-BE49-F238E27FC236}">
                <a16:creationId xmlns:a16="http://schemas.microsoft.com/office/drawing/2014/main" id="{2069B5E1-7F0F-4009-8F2B-CB7511DC91DA}"/>
              </a:ext>
            </a:extLst>
          </p:cNvPr>
          <p:cNvPicPr>
            <a:picLocks noChangeAspect="1"/>
          </p:cNvPicPr>
          <p:nvPr/>
        </p:nvPicPr>
        <p:blipFill>
          <a:blip r:embed="rId2"/>
          <a:stretch>
            <a:fillRect/>
          </a:stretch>
        </p:blipFill>
        <p:spPr>
          <a:xfrm>
            <a:off x="3200614" y="2580358"/>
            <a:ext cx="8229171" cy="5567150"/>
          </a:xfrm>
          <a:prstGeom prst="rect">
            <a:avLst/>
          </a:prstGeom>
        </p:spPr>
      </p:pic>
    </p:spTree>
    <p:extLst>
      <p:ext uri="{BB962C8B-B14F-4D97-AF65-F5344CB8AC3E}">
        <p14:creationId xmlns:p14="http://schemas.microsoft.com/office/powerpoint/2010/main" val="35829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46867" y="2448717"/>
            <a:ext cx="8351520" cy="556425"/>
          </a:xfrm>
          <a:prstGeom prst="rect">
            <a:avLst/>
          </a:prstGeom>
          <a:noFill/>
          <a:ln/>
        </p:spPr>
        <p:txBody>
          <a:bodyPr wrap="none" rtlCol="0" anchor="t"/>
          <a:lstStyle/>
          <a:p>
            <a:pPr marL="0" indent="0">
              <a:lnSpc>
                <a:spcPts val="4415"/>
              </a:lnSpc>
              <a:buNone/>
            </a:pPr>
            <a:r>
              <a:rPr lang="en-US" sz="3396" dirty="0">
                <a:solidFill>
                  <a:srgbClr val="5C4E3D"/>
                </a:solidFill>
                <a:latin typeface="Libre Baskerville" pitchFamily="34" charset="0"/>
                <a:ea typeface="Libre Baskerville" pitchFamily="34" charset="-122"/>
                <a:cs typeface="Libre Baskerville" pitchFamily="34" charset="-120"/>
              </a:rPr>
              <a:t>Módulo 1: Introducción a Spring Boot</a:t>
            </a:r>
            <a:endParaRPr lang="en-US" sz="3396" dirty="0"/>
          </a:p>
        </p:txBody>
      </p:sp>
      <p:sp>
        <p:nvSpPr>
          <p:cNvPr id="5" name="Text 2"/>
          <p:cNvSpPr/>
          <p:nvPr/>
        </p:nvSpPr>
        <p:spPr>
          <a:xfrm>
            <a:off x="646867" y="3261962"/>
            <a:ext cx="13336667" cy="308232"/>
          </a:xfrm>
          <a:prstGeom prst="rect">
            <a:avLst/>
          </a:prstGeom>
          <a:noFill/>
          <a:ln/>
        </p:spPr>
        <p:txBody>
          <a:bodyPr wrap="non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Familiarízate con los conceptos básicos de Spring Boot y comprende su arquitectura.</a:t>
            </a:r>
            <a:endParaRPr lang="en-US" sz="1358" dirty="0"/>
          </a:p>
        </p:txBody>
      </p:sp>
      <p:sp>
        <p:nvSpPr>
          <p:cNvPr id="6" name="Shape 3"/>
          <p:cNvSpPr/>
          <p:nvPr/>
        </p:nvSpPr>
        <p:spPr>
          <a:xfrm>
            <a:off x="646867" y="3858925"/>
            <a:ext cx="388144" cy="385290"/>
          </a:xfrm>
          <a:prstGeom prst="roundRect">
            <a:avLst>
              <a:gd name="adj" fmla="val 14240"/>
            </a:avLst>
          </a:prstGeom>
          <a:solidFill>
            <a:srgbClr val="F7EDD4"/>
          </a:solidFill>
          <a:ln w="7620">
            <a:solidFill>
              <a:srgbClr val="EFDBA9"/>
            </a:solidFill>
            <a:prstDash val="solid"/>
          </a:ln>
        </p:spPr>
      </p:sp>
      <p:sp>
        <p:nvSpPr>
          <p:cNvPr id="7" name="Text 4"/>
          <p:cNvSpPr/>
          <p:nvPr/>
        </p:nvSpPr>
        <p:spPr>
          <a:xfrm>
            <a:off x="783788" y="3884690"/>
            <a:ext cx="11430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1</a:t>
            </a:r>
            <a:endParaRPr lang="en-US" sz="2038" dirty="0"/>
          </a:p>
        </p:txBody>
      </p:sp>
      <p:sp>
        <p:nvSpPr>
          <p:cNvPr id="8" name="Text 5"/>
          <p:cNvSpPr/>
          <p:nvPr/>
        </p:nvSpPr>
        <p:spPr>
          <a:xfrm>
            <a:off x="1207413" y="3912464"/>
            <a:ext cx="1968818" cy="556425"/>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¿Qué es Spring Boot?</a:t>
            </a:r>
            <a:endParaRPr lang="en-US" sz="1698" dirty="0"/>
          </a:p>
        </p:txBody>
      </p:sp>
      <p:sp>
        <p:nvSpPr>
          <p:cNvPr id="9" name="Text 6"/>
          <p:cNvSpPr/>
          <p:nvPr/>
        </p:nvSpPr>
        <p:spPr>
          <a:xfrm>
            <a:off x="1207413" y="4640023"/>
            <a:ext cx="1968818" cy="1849391"/>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Descubre cómo Spring Boot simplifica el desarrollo de aplicaciones Java y agiliza el proceso de configuración.</a:t>
            </a:r>
            <a:endParaRPr lang="en-US" sz="1358" dirty="0"/>
          </a:p>
        </p:txBody>
      </p:sp>
      <p:sp>
        <p:nvSpPr>
          <p:cNvPr id="10" name="Shape 7"/>
          <p:cNvSpPr/>
          <p:nvPr/>
        </p:nvSpPr>
        <p:spPr>
          <a:xfrm>
            <a:off x="3348633" y="3858925"/>
            <a:ext cx="388144" cy="385290"/>
          </a:xfrm>
          <a:prstGeom prst="roundRect">
            <a:avLst>
              <a:gd name="adj" fmla="val 14240"/>
            </a:avLst>
          </a:prstGeom>
          <a:solidFill>
            <a:srgbClr val="F7EDD4"/>
          </a:solidFill>
          <a:ln w="7620">
            <a:solidFill>
              <a:srgbClr val="EFDBA9"/>
            </a:solidFill>
            <a:prstDash val="solid"/>
          </a:ln>
        </p:spPr>
      </p:sp>
      <p:sp>
        <p:nvSpPr>
          <p:cNvPr id="11" name="Text 8"/>
          <p:cNvSpPr/>
          <p:nvPr/>
        </p:nvSpPr>
        <p:spPr>
          <a:xfrm>
            <a:off x="3462695" y="3884690"/>
            <a:ext cx="16002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2</a:t>
            </a:r>
            <a:endParaRPr lang="en-US" sz="2038" dirty="0"/>
          </a:p>
        </p:txBody>
      </p:sp>
      <p:sp>
        <p:nvSpPr>
          <p:cNvPr id="12" name="Text 9"/>
          <p:cNvSpPr/>
          <p:nvPr/>
        </p:nvSpPr>
        <p:spPr>
          <a:xfrm>
            <a:off x="3909179" y="3912464"/>
            <a:ext cx="1968818" cy="556425"/>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Ventajas de usar Spring Boot</a:t>
            </a:r>
            <a:endParaRPr lang="en-US" sz="1698" dirty="0"/>
          </a:p>
        </p:txBody>
      </p:sp>
      <p:sp>
        <p:nvSpPr>
          <p:cNvPr id="13" name="Text 10"/>
          <p:cNvSpPr/>
          <p:nvPr/>
        </p:nvSpPr>
        <p:spPr>
          <a:xfrm>
            <a:off x="3909179" y="4640023"/>
            <a:ext cx="1968818" cy="2157623"/>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Explora las ventajas de utilizar Spring Boot, como la facilidad de implementación y la capacidad de crear aplicaciones autocontenidas.</a:t>
            </a:r>
            <a:endParaRPr lang="en-US" sz="1358" dirty="0"/>
          </a:p>
        </p:txBody>
      </p:sp>
      <p:sp>
        <p:nvSpPr>
          <p:cNvPr id="14" name="Shape 11"/>
          <p:cNvSpPr/>
          <p:nvPr/>
        </p:nvSpPr>
        <p:spPr>
          <a:xfrm>
            <a:off x="6050399" y="3858925"/>
            <a:ext cx="388144" cy="385290"/>
          </a:xfrm>
          <a:prstGeom prst="roundRect">
            <a:avLst>
              <a:gd name="adj" fmla="val 14240"/>
            </a:avLst>
          </a:prstGeom>
          <a:solidFill>
            <a:srgbClr val="F7EDD4"/>
          </a:solidFill>
          <a:ln w="7620">
            <a:solidFill>
              <a:srgbClr val="EFDBA9"/>
            </a:solidFill>
            <a:prstDash val="solid"/>
          </a:ln>
        </p:spPr>
      </p:sp>
      <p:sp>
        <p:nvSpPr>
          <p:cNvPr id="15" name="Text 12"/>
          <p:cNvSpPr/>
          <p:nvPr/>
        </p:nvSpPr>
        <p:spPr>
          <a:xfrm>
            <a:off x="6164461" y="3884690"/>
            <a:ext cx="16002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3</a:t>
            </a:r>
            <a:endParaRPr lang="en-US" sz="2038" dirty="0"/>
          </a:p>
        </p:txBody>
      </p:sp>
      <p:sp>
        <p:nvSpPr>
          <p:cNvPr id="16" name="Text 13"/>
          <p:cNvSpPr/>
          <p:nvPr/>
        </p:nvSpPr>
        <p:spPr>
          <a:xfrm>
            <a:off x="6610945" y="3912464"/>
            <a:ext cx="1968818" cy="1112849"/>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Configuración inicial y creación de un proyecto Spring Boot</a:t>
            </a:r>
            <a:endParaRPr lang="en-US" sz="1698" dirty="0"/>
          </a:p>
        </p:txBody>
      </p:sp>
      <p:sp>
        <p:nvSpPr>
          <p:cNvPr id="17" name="Text 14"/>
          <p:cNvSpPr/>
          <p:nvPr/>
        </p:nvSpPr>
        <p:spPr>
          <a:xfrm>
            <a:off x="6610945" y="5196448"/>
            <a:ext cx="1968818" cy="2157623"/>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Aprende a configurar y crear un proyecto Spring Boot utilizando Spring Initializr, una herramienta que facilita el arranque de nuevos proyectos.</a:t>
            </a:r>
            <a:endParaRPr lang="en-US" sz="1358" dirty="0"/>
          </a:p>
        </p:txBody>
      </p:sp>
      <p:sp>
        <p:nvSpPr>
          <p:cNvPr id="18" name="Shape 15"/>
          <p:cNvSpPr/>
          <p:nvPr/>
        </p:nvSpPr>
        <p:spPr>
          <a:xfrm>
            <a:off x="8752165" y="3858925"/>
            <a:ext cx="388144" cy="385290"/>
          </a:xfrm>
          <a:prstGeom prst="roundRect">
            <a:avLst>
              <a:gd name="adj" fmla="val 14240"/>
            </a:avLst>
          </a:prstGeom>
          <a:solidFill>
            <a:srgbClr val="F7EDD4"/>
          </a:solidFill>
          <a:ln w="7620">
            <a:solidFill>
              <a:srgbClr val="EFDBA9"/>
            </a:solidFill>
            <a:prstDash val="solid"/>
          </a:ln>
        </p:spPr>
      </p:sp>
      <p:sp>
        <p:nvSpPr>
          <p:cNvPr id="19" name="Text 16"/>
          <p:cNvSpPr/>
          <p:nvPr/>
        </p:nvSpPr>
        <p:spPr>
          <a:xfrm>
            <a:off x="8870037" y="3884690"/>
            <a:ext cx="15240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4</a:t>
            </a:r>
            <a:endParaRPr lang="en-US" sz="2038" dirty="0"/>
          </a:p>
        </p:txBody>
      </p:sp>
      <p:sp>
        <p:nvSpPr>
          <p:cNvPr id="20" name="Text 17"/>
          <p:cNvSpPr/>
          <p:nvPr/>
        </p:nvSpPr>
        <p:spPr>
          <a:xfrm>
            <a:off x="9312712" y="3912464"/>
            <a:ext cx="1968818" cy="556425"/>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Estructura del proyecto</a:t>
            </a:r>
            <a:endParaRPr lang="en-US" sz="1698" dirty="0"/>
          </a:p>
        </p:txBody>
      </p:sp>
      <p:sp>
        <p:nvSpPr>
          <p:cNvPr id="21" name="Text 18"/>
          <p:cNvSpPr/>
          <p:nvPr/>
        </p:nvSpPr>
        <p:spPr>
          <a:xfrm>
            <a:off x="9312712" y="4640023"/>
            <a:ext cx="1968818" cy="1849391"/>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Comprende la estructura de un proyecto Spring Boot y cómo los diferentes archivos y carpetas interactúan entre sí.</a:t>
            </a:r>
            <a:endParaRPr lang="en-US" sz="1358" dirty="0"/>
          </a:p>
        </p:txBody>
      </p:sp>
      <p:sp>
        <p:nvSpPr>
          <p:cNvPr id="22" name="Shape 19"/>
          <p:cNvSpPr/>
          <p:nvPr/>
        </p:nvSpPr>
        <p:spPr>
          <a:xfrm>
            <a:off x="11453932" y="3858925"/>
            <a:ext cx="388144" cy="385290"/>
          </a:xfrm>
          <a:prstGeom prst="roundRect">
            <a:avLst>
              <a:gd name="adj" fmla="val 14240"/>
            </a:avLst>
          </a:prstGeom>
          <a:solidFill>
            <a:srgbClr val="F7EDD4"/>
          </a:solidFill>
          <a:ln w="7620">
            <a:solidFill>
              <a:srgbClr val="EFDBA9"/>
            </a:solidFill>
            <a:prstDash val="solid"/>
          </a:ln>
        </p:spPr>
      </p:sp>
      <p:sp>
        <p:nvSpPr>
          <p:cNvPr id="23" name="Text 20"/>
          <p:cNvSpPr/>
          <p:nvPr/>
        </p:nvSpPr>
        <p:spPr>
          <a:xfrm>
            <a:off x="11575613" y="3884690"/>
            <a:ext cx="144780" cy="333760"/>
          </a:xfrm>
          <a:prstGeom prst="rect">
            <a:avLst/>
          </a:prstGeom>
          <a:noFill/>
          <a:ln/>
        </p:spPr>
        <p:txBody>
          <a:bodyPr wrap="none" rtlCol="0" anchor="t"/>
          <a:lstStyle/>
          <a:p>
            <a:pPr marL="0" indent="0" algn="ctr">
              <a:lnSpc>
                <a:spcPts val="2649"/>
              </a:lnSpc>
              <a:buNone/>
            </a:pPr>
            <a:r>
              <a:rPr lang="en-US" sz="2038" dirty="0">
                <a:solidFill>
                  <a:srgbClr val="454240"/>
                </a:solidFill>
                <a:latin typeface="Libre Baskerville" pitchFamily="34" charset="0"/>
                <a:ea typeface="Libre Baskerville" pitchFamily="34" charset="-122"/>
                <a:cs typeface="Libre Baskerville" pitchFamily="34" charset="-120"/>
              </a:rPr>
              <a:t>5</a:t>
            </a:r>
            <a:endParaRPr lang="en-US" sz="2038" dirty="0"/>
          </a:p>
        </p:txBody>
      </p:sp>
      <p:sp>
        <p:nvSpPr>
          <p:cNvPr id="24" name="Text 21"/>
          <p:cNvSpPr/>
          <p:nvPr/>
        </p:nvSpPr>
        <p:spPr>
          <a:xfrm>
            <a:off x="12014478" y="3912464"/>
            <a:ext cx="1968818" cy="1112849"/>
          </a:xfrm>
          <a:prstGeom prst="rect">
            <a:avLst/>
          </a:prstGeom>
          <a:noFill/>
          <a:ln/>
        </p:spPr>
        <p:txBody>
          <a:bodyPr wrap="square" rtlCol="0" anchor="t"/>
          <a:lstStyle/>
          <a:p>
            <a:pPr marL="0" indent="0">
              <a:lnSpc>
                <a:spcPts val="2207"/>
              </a:lnSpc>
              <a:buNone/>
            </a:pPr>
            <a:r>
              <a:rPr lang="en-US" sz="1698" dirty="0">
                <a:solidFill>
                  <a:srgbClr val="454240"/>
                </a:solidFill>
                <a:latin typeface="Libre Baskerville" pitchFamily="34" charset="0"/>
                <a:ea typeface="Libre Baskerville" pitchFamily="34" charset="-122"/>
                <a:cs typeface="Libre Baskerville" pitchFamily="34" charset="-120"/>
              </a:rPr>
              <a:t>Despliegue y ejecución de una aplicación Spring Boot</a:t>
            </a:r>
            <a:endParaRPr lang="en-US" sz="1698" dirty="0"/>
          </a:p>
        </p:txBody>
      </p:sp>
      <p:sp>
        <p:nvSpPr>
          <p:cNvPr id="25" name="Text 22"/>
          <p:cNvSpPr/>
          <p:nvPr/>
        </p:nvSpPr>
        <p:spPr>
          <a:xfrm>
            <a:off x="12014478" y="5196448"/>
            <a:ext cx="1968818" cy="1849391"/>
          </a:xfrm>
          <a:prstGeom prst="rect">
            <a:avLst/>
          </a:prstGeom>
          <a:noFill/>
          <a:ln/>
        </p:spPr>
        <p:txBody>
          <a:bodyPr wrap="square" rtlCol="0" anchor="t"/>
          <a:lstStyle/>
          <a:p>
            <a:pPr marL="0" indent="0">
              <a:lnSpc>
                <a:spcPts val="2445"/>
              </a:lnSpc>
              <a:buNone/>
            </a:pPr>
            <a:r>
              <a:rPr lang="en-US" sz="1358" dirty="0">
                <a:solidFill>
                  <a:srgbClr val="454240"/>
                </a:solidFill>
                <a:latin typeface="DM Sans" pitchFamily="34" charset="0"/>
                <a:ea typeface="DM Sans" pitchFamily="34" charset="-122"/>
                <a:cs typeface="DM Sans" pitchFamily="34" charset="-120"/>
              </a:rPr>
              <a:t>Descubre cómo desplegar y ejecutar una aplicación Spring Boot en un servidor local para probar su funcionamiento.</a:t>
            </a:r>
            <a:endParaRPr lang="en-US" sz="1358" dirty="0"/>
          </a:p>
        </p:txBody>
      </p:sp>
      <p:pic>
        <p:nvPicPr>
          <p:cNvPr id="26" name="Image 1" descr="preencoded.png"/>
          <p:cNvPicPr>
            <a:picLocks noChangeAspect="1"/>
          </p:cNvPicPr>
          <p:nvPr/>
        </p:nvPicPr>
        <p:blipFill>
          <a:blip r:embed="rId4"/>
          <a:stretch>
            <a:fillRect/>
          </a:stretch>
        </p:blipFill>
        <p:spPr>
          <a:xfrm>
            <a:off x="0" y="0"/>
            <a:ext cx="14630400" cy="16336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842BF5-AD98-4C51-B24D-927A4EE33C6B}"/>
              </a:ext>
            </a:extLst>
          </p:cNvPr>
          <p:cNvSpPr txBox="1"/>
          <p:nvPr/>
        </p:nvSpPr>
        <p:spPr>
          <a:xfrm>
            <a:off x="1266092" y="727727"/>
            <a:ext cx="12339376" cy="1200329"/>
          </a:xfrm>
          <a:prstGeom prst="rect">
            <a:avLst/>
          </a:prstGeom>
          <a:noFill/>
        </p:spPr>
        <p:txBody>
          <a:bodyPr wrap="square">
            <a:spAutoFit/>
          </a:bodyPr>
          <a:lstStyle/>
          <a:p>
            <a:r>
              <a:rPr lang="es-ES" dirty="0"/>
              <a:t>Creación de entidades y repositorios:</a:t>
            </a:r>
          </a:p>
          <a:p>
            <a:endParaRPr lang="es-ES" dirty="0"/>
          </a:p>
          <a:p>
            <a:r>
              <a:rPr lang="es-ES" dirty="0"/>
              <a:t>En Spring </a:t>
            </a:r>
            <a:r>
              <a:rPr lang="es-ES" dirty="0" err="1"/>
              <a:t>Boot</a:t>
            </a:r>
            <a:r>
              <a:rPr lang="es-ES" dirty="0"/>
              <a:t>, una entidad representa una tabla en la base de datos. Puedes crear una entidad utilizando la anotación </a:t>
            </a:r>
            <a:r>
              <a:rPr lang="es-ES" b="1" dirty="0">
                <a:solidFill>
                  <a:srgbClr val="FF0000"/>
                </a:solidFill>
              </a:rPr>
              <a:t>@Entity</a:t>
            </a:r>
            <a:r>
              <a:rPr lang="es-ES" dirty="0"/>
              <a:t> y definir sus atributos y relaciones con otras entidades utilizando anotaciones como </a:t>
            </a:r>
            <a:r>
              <a:rPr lang="es-ES" b="1" dirty="0">
                <a:solidFill>
                  <a:srgbClr val="FF0000"/>
                </a:solidFill>
              </a:rPr>
              <a:t>@Id</a:t>
            </a:r>
            <a:r>
              <a:rPr lang="es-ES" dirty="0"/>
              <a:t>, </a:t>
            </a:r>
            <a:r>
              <a:rPr lang="es-ES" b="1" dirty="0">
                <a:solidFill>
                  <a:srgbClr val="FF0000"/>
                </a:solidFill>
              </a:rPr>
              <a:t>@Column</a:t>
            </a:r>
            <a:r>
              <a:rPr lang="es-ES" dirty="0"/>
              <a:t>, </a:t>
            </a:r>
            <a:r>
              <a:rPr lang="es-ES" b="1" dirty="0">
                <a:solidFill>
                  <a:srgbClr val="FF0000"/>
                </a:solidFill>
              </a:rPr>
              <a:t>@ManyToOne</a:t>
            </a:r>
            <a:r>
              <a:rPr lang="es-ES" dirty="0"/>
              <a:t>, etc. </a:t>
            </a:r>
          </a:p>
        </p:txBody>
      </p:sp>
      <p:sp>
        <p:nvSpPr>
          <p:cNvPr id="5" name="CuadroTexto 4">
            <a:extLst>
              <a:ext uri="{FF2B5EF4-FFF2-40B4-BE49-F238E27FC236}">
                <a16:creationId xmlns:a16="http://schemas.microsoft.com/office/drawing/2014/main" id="{DA05605D-6239-4F9C-8934-023AEA3551FF}"/>
              </a:ext>
            </a:extLst>
          </p:cNvPr>
          <p:cNvSpPr txBox="1"/>
          <p:nvPr/>
        </p:nvSpPr>
        <p:spPr>
          <a:xfrm>
            <a:off x="1145512" y="4791197"/>
            <a:ext cx="12751358" cy="646331"/>
          </a:xfrm>
          <a:prstGeom prst="rect">
            <a:avLst/>
          </a:prstGeom>
          <a:noFill/>
        </p:spPr>
        <p:txBody>
          <a:bodyPr wrap="square">
            <a:spAutoFit/>
          </a:bodyPr>
          <a:lstStyle/>
          <a:p>
            <a:r>
              <a:rPr lang="es-ES" dirty="0"/>
              <a:t>Un repositorio es una interfaz que extiende </a:t>
            </a:r>
            <a:r>
              <a:rPr lang="es-ES" dirty="0" err="1"/>
              <a:t>CrudRepository</a:t>
            </a:r>
            <a:r>
              <a:rPr lang="es-ES" dirty="0"/>
              <a:t> o </a:t>
            </a:r>
            <a:r>
              <a:rPr lang="es-ES" dirty="0" err="1"/>
              <a:t>JpaRepository</a:t>
            </a:r>
            <a:r>
              <a:rPr lang="es-ES" dirty="0"/>
              <a:t> y define métodos para realizar operaciones de CRUD (Crear, Leer, Actualizar, Eliminar) en la entidad correspondiente.</a:t>
            </a:r>
          </a:p>
        </p:txBody>
      </p:sp>
      <p:pic>
        <p:nvPicPr>
          <p:cNvPr id="9" name="Imagen 8">
            <a:extLst>
              <a:ext uri="{FF2B5EF4-FFF2-40B4-BE49-F238E27FC236}">
                <a16:creationId xmlns:a16="http://schemas.microsoft.com/office/drawing/2014/main" id="{27E06CD5-F715-4C86-AC71-F12AC867EBEB}"/>
              </a:ext>
            </a:extLst>
          </p:cNvPr>
          <p:cNvPicPr>
            <a:picLocks noChangeAspect="1"/>
          </p:cNvPicPr>
          <p:nvPr/>
        </p:nvPicPr>
        <p:blipFill>
          <a:blip r:embed="rId2"/>
          <a:stretch>
            <a:fillRect/>
          </a:stretch>
        </p:blipFill>
        <p:spPr>
          <a:xfrm>
            <a:off x="4894663" y="2225895"/>
            <a:ext cx="4719351" cy="1974315"/>
          </a:xfrm>
          <a:prstGeom prst="rect">
            <a:avLst/>
          </a:prstGeom>
        </p:spPr>
      </p:pic>
      <p:pic>
        <p:nvPicPr>
          <p:cNvPr id="11" name="Imagen 10">
            <a:extLst>
              <a:ext uri="{FF2B5EF4-FFF2-40B4-BE49-F238E27FC236}">
                <a16:creationId xmlns:a16="http://schemas.microsoft.com/office/drawing/2014/main" id="{6268F375-B4BD-4BDC-B62A-918C958A6D7C}"/>
              </a:ext>
            </a:extLst>
          </p:cNvPr>
          <p:cNvPicPr>
            <a:picLocks noChangeAspect="1"/>
          </p:cNvPicPr>
          <p:nvPr/>
        </p:nvPicPr>
        <p:blipFill>
          <a:blip r:embed="rId3"/>
          <a:stretch>
            <a:fillRect/>
          </a:stretch>
        </p:blipFill>
        <p:spPr>
          <a:xfrm>
            <a:off x="4558387" y="6169192"/>
            <a:ext cx="5391902" cy="1200318"/>
          </a:xfrm>
          <a:prstGeom prst="rect">
            <a:avLst/>
          </a:prstGeom>
        </p:spPr>
      </p:pic>
    </p:spTree>
    <p:extLst>
      <p:ext uri="{BB962C8B-B14F-4D97-AF65-F5344CB8AC3E}">
        <p14:creationId xmlns:p14="http://schemas.microsoft.com/office/powerpoint/2010/main" val="407221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BA1EF53-6137-483B-A9A7-7AFFDC42938C}"/>
              </a:ext>
            </a:extLst>
          </p:cNvPr>
          <p:cNvSpPr txBox="1"/>
          <p:nvPr/>
        </p:nvSpPr>
        <p:spPr>
          <a:xfrm>
            <a:off x="813917" y="653872"/>
            <a:ext cx="12771454" cy="2031325"/>
          </a:xfrm>
          <a:prstGeom prst="rect">
            <a:avLst/>
          </a:prstGeom>
          <a:noFill/>
        </p:spPr>
        <p:txBody>
          <a:bodyPr wrap="square">
            <a:spAutoFit/>
          </a:bodyPr>
          <a:lstStyle/>
          <a:p>
            <a:r>
              <a:rPr lang="es-ES" dirty="0"/>
              <a:t>Spring Data JPA es un subproyecto de Spring Framework que facilita el acceso y manipulación de datos en aplicaciones Java utilizando la API de Java </a:t>
            </a:r>
            <a:r>
              <a:rPr lang="es-ES" dirty="0" err="1"/>
              <a:t>Persistence</a:t>
            </a:r>
            <a:r>
              <a:rPr lang="es-ES" dirty="0"/>
              <a:t> (JPA). JPA es una especificación estándar de Java que define una interfaz común para interactuar con bases de datos relacionales.</a:t>
            </a:r>
          </a:p>
          <a:p>
            <a:endParaRPr lang="es-ES" dirty="0"/>
          </a:p>
          <a:p>
            <a:r>
              <a:rPr lang="es-ES" dirty="0"/>
              <a:t>Una de las características clave de Spring Data JPA es su capacidad para generar consultas de forma automática a partir de los nombres de los métodos en los repositorios de datos. Estas consultas generadas se basan en convenciones de nomenclatura específicas que siguen un patrón predefinido.</a:t>
            </a:r>
          </a:p>
        </p:txBody>
      </p:sp>
      <p:sp>
        <p:nvSpPr>
          <p:cNvPr id="7" name="CuadroTexto 6">
            <a:extLst>
              <a:ext uri="{FF2B5EF4-FFF2-40B4-BE49-F238E27FC236}">
                <a16:creationId xmlns:a16="http://schemas.microsoft.com/office/drawing/2014/main" id="{462C37FF-2937-426F-AD3E-CF78EB4FEF02}"/>
              </a:ext>
            </a:extLst>
          </p:cNvPr>
          <p:cNvSpPr txBox="1"/>
          <p:nvPr/>
        </p:nvSpPr>
        <p:spPr>
          <a:xfrm>
            <a:off x="813917" y="3052412"/>
            <a:ext cx="12660923" cy="923330"/>
          </a:xfrm>
          <a:prstGeom prst="rect">
            <a:avLst/>
          </a:prstGeom>
          <a:noFill/>
        </p:spPr>
        <p:txBody>
          <a:bodyPr wrap="square">
            <a:spAutoFit/>
          </a:bodyPr>
          <a:lstStyle/>
          <a:p>
            <a:r>
              <a:rPr lang="es-ES" b="1" dirty="0" err="1">
                <a:solidFill>
                  <a:srgbClr val="FF0000"/>
                </a:solidFill>
              </a:rPr>
              <a:t>findByX</a:t>
            </a:r>
            <a:r>
              <a:rPr lang="es-ES" dirty="0"/>
              <a:t>: Esta convención permite buscar entidades basadas en un atributo específico. Por ejemplo, si tienes una entidad llamada Usuario con un atributo nombre, puedes declarar un método en el repositorio llamado </a:t>
            </a:r>
            <a:r>
              <a:rPr lang="es-ES" dirty="0" err="1"/>
              <a:t>findByNombre</a:t>
            </a:r>
            <a:r>
              <a:rPr lang="es-ES" dirty="0"/>
              <a:t>(</a:t>
            </a:r>
            <a:r>
              <a:rPr lang="es-ES" dirty="0" err="1"/>
              <a:t>String</a:t>
            </a:r>
            <a:r>
              <a:rPr lang="es-ES" dirty="0"/>
              <a:t> nombre) que buscará usuarios por su nombre.</a:t>
            </a:r>
          </a:p>
        </p:txBody>
      </p:sp>
      <p:sp>
        <p:nvSpPr>
          <p:cNvPr id="9" name="CuadroTexto 8">
            <a:extLst>
              <a:ext uri="{FF2B5EF4-FFF2-40B4-BE49-F238E27FC236}">
                <a16:creationId xmlns:a16="http://schemas.microsoft.com/office/drawing/2014/main" id="{C2EA4E16-9231-4A3A-82F4-75353A018BF6}"/>
              </a:ext>
            </a:extLst>
          </p:cNvPr>
          <p:cNvSpPr txBox="1"/>
          <p:nvPr/>
        </p:nvSpPr>
        <p:spPr>
          <a:xfrm>
            <a:off x="2974312" y="4540737"/>
            <a:ext cx="8983226" cy="1477328"/>
          </a:xfrm>
          <a:prstGeom prst="rect">
            <a:avLst/>
          </a:prstGeom>
          <a:noFill/>
        </p:spPr>
        <p:txBody>
          <a:bodyPr wrap="square">
            <a:spAutoFit/>
          </a:bodyPr>
          <a:lstStyle/>
          <a:p>
            <a:r>
              <a:rPr lang="es-ES" dirty="0" err="1">
                <a:solidFill>
                  <a:schemeClr val="accent1"/>
                </a:solidFill>
              </a:rPr>
              <a:t>public</a:t>
            </a:r>
            <a:r>
              <a:rPr lang="es-ES" dirty="0">
                <a:solidFill>
                  <a:schemeClr val="accent1"/>
                </a:solidFill>
              </a:rPr>
              <a:t> interface </a:t>
            </a:r>
            <a:r>
              <a:rPr lang="es-ES" b="1" dirty="0" err="1">
                <a:solidFill>
                  <a:srgbClr val="FF0000"/>
                </a:solidFill>
              </a:rPr>
              <a:t>IUsuarioRepository</a:t>
            </a:r>
            <a:r>
              <a:rPr lang="es-ES" dirty="0"/>
              <a:t> </a:t>
            </a:r>
            <a:r>
              <a:rPr lang="es-ES" dirty="0" err="1"/>
              <a:t>extends</a:t>
            </a:r>
            <a:r>
              <a:rPr lang="es-ES" dirty="0"/>
              <a:t> </a:t>
            </a:r>
            <a:r>
              <a:rPr lang="es-ES" b="1" dirty="0" err="1">
                <a:solidFill>
                  <a:srgbClr val="FF0000"/>
                </a:solidFill>
              </a:rPr>
              <a:t>JpaRepository</a:t>
            </a:r>
            <a:r>
              <a:rPr lang="es-ES" dirty="0"/>
              <a:t>&lt;Usuario, Long&gt; {</a:t>
            </a:r>
          </a:p>
          <a:p>
            <a:endParaRPr lang="es-ES" dirty="0"/>
          </a:p>
          <a:p>
            <a:r>
              <a:rPr lang="es-ES" dirty="0"/>
              <a:t>    </a:t>
            </a:r>
            <a:r>
              <a:rPr lang="es-ES" dirty="0" err="1"/>
              <a:t>List</a:t>
            </a:r>
            <a:r>
              <a:rPr lang="es-ES" dirty="0"/>
              <a:t>&lt;Usuario&gt; </a:t>
            </a:r>
            <a:r>
              <a:rPr lang="es-ES" b="1" dirty="0" err="1">
                <a:solidFill>
                  <a:srgbClr val="FF0000"/>
                </a:solidFill>
              </a:rPr>
              <a:t>findByNombre</a:t>
            </a:r>
            <a:r>
              <a:rPr lang="es-ES" dirty="0"/>
              <a:t>(</a:t>
            </a:r>
            <a:r>
              <a:rPr lang="es-ES" dirty="0" err="1"/>
              <a:t>String</a:t>
            </a:r>
            <a:r>
              <a:rPr lang="es-ES" dirty="0"/>
              <a:t> nombre);</a:t>
            </a:r>
          </a:p>
          <a:p>
            <a:endParaRPr lang="es-ES" dirty="0"/>
          </a:p>
          <a:p>
            <a:r>
              <a:rPr lang="es-ES" dirty="0"/>
              <a:t>}</a:t>
            </a:r>
          </a:p>
        </p:txBody>
      </p:sp>
    </p:spTree>
    <p:extLst>
      <p:ext uri="{BB962C8B-B14F-4D97-AF65-F5344CB8AC3E}">
        <p14:creationId xmlns:p14="http://schemas.microsoft.com/office/powerpoint/2010/main" val="182390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0CAF188-9C7F-40FC-9DE5-700C3B7E5C83}"/>
              </a:ext>
            </a:extLst>
          </p:cNvPr>
          <p:cNvSpPr txBox="1"/>
          <p:nvPr/>
        </p:nvSpPr>
        <p:spPr>
          <a:xfrm>
            <a:off x="1125416" y="622888"/>
            <a:ext cx="12540342" cy="923330"/>
          </a:xfrm>
          <a:prstGeom prst="rect">
            <a:avLst/>
          </a:prstGeom>
          <a:noFill/>
        </p:spPr>
        <p:txBody>
          <a:bodyPr wrap="square">
            <a:spAutoFit/>
          </a:bodyPr>
          <a:lstStyle/>
          <a:p>
            <a:r>
              <a:rPr lang="es-ES" b="1" dirty="0" err="1">
                <a:solidFill>
                  <a:srgbClr val="FF0000"/>
                </a:solidFill>
              </a:rPr>
              <a:t>findByXAndY</a:t>
            </a:r>
            <a:r>
              <a:rPr lang="es-ES" dirty="0"/>
              <a:t>: Esta convención te permite buscar entidades utilizando múltiples atributos. Por ejemplo, si tienes una entidad Producto con atributos nombre y precio, puedes declarar un método en el repositorio llamado </a:t>
            </a:r>
            <a:r>
              <a:rPr lang="es-ES" b="1" dirty="0" err="1">
                <a:solidFill>
                  <a:srgbClr val="FF0000"/>
                </a:solidFill>
              </a:rPr>
              <a:t>findByNombreAndPrecio</a:t>
            </a:r>
            <a:r>
              <a:rPr lang="es-ES" dirty="0"/>
              <a:t>(</a:t>
            </a:r>
            <a:r>
              <a:rPr lang="es-ES" dirty="0" err="1"/>
              <a:t>String</a:t>
            </a:r>
            <a:r>
              <a:rPr lang="es-ES" dirty="0"/>
              <a:t> nombre, </a:t>
            </a:r>
            <a:r>
              <a:rPr lang="es-ES" dirty="0" err="1"/>
              <a:t>BigDecimal</a:t>
            </a:r>
            <a:r>
              <a:rPr lang="es-ES" dirty="0"/>
              <a:t> precio) que buscará productos por su nombre y precio</a:t>
            </a:r>
          </a:p>
        </p:txBody>
      </p:sp>
      <p:sp>
        <p:nvSpPr>
          <p:cNvPr id="5" name="CuadroTexto 4">
            <a:extLst>
              <a:ext uri="{FF2B5EF4-FFF2-40B4-BE49-F238E27FC236}">
                <a16:creationId xmlns:a16="http://schemas.microsoft.com/office/drawing/2014/main" id="{5326D97F-D5B9-4F98-B9EE-FA34071C06F0}"/>
              </a:ext>
            </a:extLst>
          </p:cNvPr>
          <p:cNvSpPr txBox="1"/>
          <p:nvPr/>
        </p:nvSpPr>
        <p:spPr>
          <a:xfrm>
            <a:off x="2743200" y="2029657"/>
            <a:ext cx="7646796" cy="1477328"/>
          </a:xfrm>
          <a:prstGeom prst="rect">
            <a:avLst/>
          </a:prstGeom>
          <a:noFill/>
        </p:spPr>
        <p:txBody>
          <a:bodyPr wrap="square">
            <a:spAutoFit/>
          </a:bodyPr>
          <a:lstStyle/>
          <a:p>
            <a:r>
              <a:rPr lang="es-ES" b="1" dirty="0" err="1">
                <a:solidFill>
                  <a:schemeClr val="accent1"/>
                </a:solidFill>
              </a:rPr>
              <a:t>public</a:t>
            </a:r>
            <a:r>
              <a:rPr lang="es-ES" b="1" dirty="0">
                <a:solidFill>
                  <a:schemeClr val="accent1"/>
                </a:solidFill>
              </a:rPr>
              <a:t> interface </a:t>
            </a:r>
            <a:r>
              <a:rPr lang="es-ES" b="1" dirty="0" err="1">
                <a:solidFill>
                  <a:srgbClr val="FF0000"/>
                </a:solidFill>
              </a:rPr>
              <a:t>ProductoRepository</a:t>
            </a:r>
            <a:r>
              <a:rPr lang="es-ES" dirty="0"/>
              <a:t> </a:t>
            </a:r>
            <a:r>
              <a:rPr lang="es-ES" b="1" dirty="0" err="1">
                <a:solidFill>
                  <a:schemeClr val="accent1"/>
                </a:solidFill>
              </a:rPr>
              <a:t>extends</a:t>
            </a:r>
            <a:r>
              <a:rPr lang="es-ES" dirty="0"/>
              <a:t> </a:t>
            </a:r>
            <a:r>
              <a:rPr lang="es-ES" b="1" dirty="0" err="1">
                <a:solidFill>
                  <a:srgbClr val="FF0000"/>
                </a:solidFill>
              </a:rPr>
              <a:t>JpaRepository</a:t>
            </a:r>
            <a:r>
              <a:rPr lang="es-ES" dirty="0"/>
              <a:t>&lt;Producto, Long&gt; {</a:t>
            </a:r>
          </a:p>
          <a:p>
            <a:endParaRPr lang="es-ES" dirty="0"/>
          </a:p>
          <a:p>
            <a:r>
              <a:rPr lang="es-ES" dirty="0"/>
              <a:t>    </a:t>
            </a:r>
            <a:r>
              <a:rPr lang="es-ES" dirty="0" err="1"/>
              <a:t>List</a:t>
            </a:r>
            <a:r>
              <a:rPr lang="es-ES" dirty="0"/>
              <a:t>&lt;Producto&gt; </a:t>
            </a:r>
            <a:r>
              <a:rPr lang="es-ES" b="1" dirty="0" err="1">
                <a:solidFill>
                  <a:srgbClr val="FF0000"/>
                </a:solidFill>
              </a:rPr>
              <a:t>findByNombreAndPrecio</a:t>
            </a:r>
            <a:r>
              <a:rPr lang="es-ES" dirty="0"/>
              <a:t>(</a:t>
            </a:r>
            <a:r>
              <a:rPr lang="es-ES" dirty="0" err="1"/>
              <a:t>String</a:t>
            </a:r>
            <a:r>
              <a:rPr lang="es-ES" dirty="0"/>
              <a:t> nombre, </a:t>
            </a:r>
            <a:r>
              <a:rPr lang="es-ES" dirty="0" err="1"/>
              <a:t>BigDecimal</a:t>
            </a:r>
            <a:r>
              <a:rPr lang="es-ES" dirty="0"/>
              <a:t> precio);</a:t>
            </a:r>
          </a:p>
          <a:p>
            <a:endParaRPr lang="es-ES" dirty="0"/>
          </a:p>
          <a:p>
            <a:r>
              <a:rPr lang="es-ES" dirty="0"/>
              <a:t>}</a:t>
            </a:r>
          </a:p>
        </p:txBody>
      </p:sp>
      <p:sp>
        <p:nvSpPr>
          <p:cNvPr id="7" name="CuadroTexto 6">
            <a:extLst>
              <a:ext uri="{FF2B5EF4-FFF2-40B4-BE49-F238E27FC236}">
                <a16:creationId xmlns:a16="http://schemas.microsoft.com/office/drawing/2014/main" id="{D43EC588-0131-4D0C-8A7A-42AD47907CB3}"/>
              </a:ext>
            </a:extLst>
          </p:cNvPr>
          <p:cNvSpPr txBox="1"/>
          <p:nvPr/>
        </p:nvSpPr>
        <p:spPr>
          <a:xfrm>
            <a:off x="1125415" y="3848408"/>
            <a:ext cx="12389617" cy="923330"/>
          </a:xfrm>
          <a:prstGeom prst="rect">
            <a:avLst/>
          </a:prstGeom>
          <a:noFill/>
        </p:spPr>
        <p:txBody>
          <a:bodyPr wrap="square">
            <a:spAutoFit/>
          </a:bodyPr>
          <a:lstStyle/>
          <a:p>
            <a:r>
              <a:rPr lang="es-ES" b="1" dirty="0" err="1">
                <a:solidFill>
                  <a:srgbClr val="FF0000"/>
                </a:solidFill>
              </a:rPr>
              <a:t>findByXOrderByY</a:t>
            </a:r>
            <a:r>
              <a:rPr lang="es-ES" dirty="0"/>
              <a:t>: Esta convención te permite buscar entidades y ordenar los resultados por un atributo específico. Por ejemplo, si tienes una entidad Cliente con un atributo apellido, puedes declarar un método en el repositorio llamado </a:t>
            </a:r>
            <a:r>
              <a:rPr lang="es-ES" b="1" dirty="0" err="1">
                <a:solidFill>
                  <a:srgbClr val="FF0000"/>
                </a:solidFill>
              </a:rPr>
              <a:t>findByOrderByApellidoAsc</a:t>
            </a:r>
            <a:r>
              <a:rPr lang="es-ES" dirty="0"/>
              <a:t>() que buscará clientes y los ordenará por apellido en orden ascendente.</a:t>
            </a:r>
          </a:p>
        </p:txBody>
      </p:sp>
      <p:sp>
        <p:nvSpPr>
          <p:cNvPr id="9" name="CuadroTexto 8">
            <a:extLst>
              <a:ext uri="{FF2B5EF4-FFF2-40B4-BE49-F238E27FC236}">
                <a16:creationId xmlns:a16="http://schemas.microsoft.com/office/drawing/2014/main" id="{615B17D7-24FD-4FB7-977A-66030B034ECB}"/>
              </a:ext>
            </a:extLst>
          </p:cNvPr>
          <p:cNvSpPr txBox="1"/>
          <p:nvPr/>
        </p:nvSpPr>
        <p:spPr>
          <a:xfrm>
            <a:off x="3074796" y="5461279"/>
            <a:ext cx="7315200" cy="1477328"/>
          </a:xfrm>
          <a:prstGeom prst="rect">
            <a:avLst/>
          </a:prstGeom>
          <a:noFill/>
        </p:spPr>
        <p:txBody>
          <a:bodyPr wrap="square">
            <a:spAutoFit/>
          </a:bodyPr>
          <a:lstStyle/>
          <a:p>
            <a:r>
              <a:rPr lang="es-ES" b="1" dirty="0" err="1">
                <a:solidFill>
                  <a:schemeClr val="accent1"/>
                </a:solidFill>
              </a:rPr>
              <a:t>public</a:t>
            </a:r>
            <a:r>
              <a:rPr lang="es-ES" b="1" dirty="0">
                <a:solidFill>
                  <a:schemeClr val="accent1"/>
                </a:solidFill>
              </a:rPr>
              <a:t> interface </a:t>
            </a:r>
            <a:r>
              <a:rPr lang="es-ES" b="1" dirty="0" err="1">
                <a:solidFill>
                  <a:srgbClr val="FF0000"/>
                </a:solidFill>
              </a:rPr>
              <a:t>ClienteRepository</a:t>
            </a:r>
            <a:r>
              <a:rPr lang="es-ES" dirty="0"/>
              <a:t> </a:t>
            </a:r>
            <a:r>
              <a:rPr lang="es-ES" b="1" dirty="0" err="1">
                <a:solidFill>
                  <a:schemeClr val="accent1"/>
                </a:solidFill>
              </a:rPr>
              <a:t>extends</a:t>
            </a:r>
            <a:r>
              <a:rPr lang="es-ES" dirty="0"/>
              <a:t> </a:t>
            </a:r>
            <a:r>
              <a:rPr lang="es-ES" b="1" dirty="0" err="1">
                <a:solidFill>
                  <a:srgbClr val="FF0000"/>
                </a:solidFill>
              </a:rPr>
              <a:t>JpaRepository</a:t>
            </a:r>
            <a:r>
              <a:rPr lang="es-ES" dirty="0"/>
              <a:t>&lt;Cliente, Long&gt; {</a:t>
            </a:r>
          </a:p>
          <a:p>
            <a:endParaRPr lang="es-ES" dirty="0"/>
          </a:p>
          <a:p>
            <a:r>
              <a:rPr lang="es-ES" dirty="0"/>
              <a:t>    </a:t>
            </a:r>
            <a:r>
              <a:rPr lang="es-ES" dirty="0" err="1"/>
              <a:t>List</a:t>
            </a:r>
            <a:r>
              <a:rPr lang="es-ES" dirty="0"/>
              <a:t>&lt;Cliente&gt; </a:t>
            </a:r>
            <a:r>
              <a:rPr lang="es-ES" b="1" dirty="0" err="1">
                <a:solidFill>
                  <a:srgbClr val="FF0000"/>
                </a:solidFill>
              </a:rPr>
              <a:t>findByOrderByApellidoAsc</a:t>
            </a:r>
            <a:r>
              <a:rPr lang="es-ES" dirty="0"/>
              <a:t>();</a:t>
            </a:r>
          </a:p>
          <a:p>
            <a:endParaRPr lang="es-ES" dirty="0"/>
          </a:p>
          <a:p>
            <a:r>
              <a:rPr lang="es-ES" dirty="0"/>
              <a:t>}</a:t>
            </a:r>
          </a:p>
        </p:txBody>
      </p:sp>
    </p:spTree>
    <p:extLst>
      <p:ext uri="{BB962C8B-B14F-4D97-AF65-F5344CB8AC3E}">
        <p14:creationId xmlns:p14="http://schemas.microsoft.com/office/powerpoint/2010/main" val="327406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677496E-920D-462E-B0C7-35D8B1FFB933}"/>
              </a:ext>
            </a:extLst>
          </p:cNvPr>
          <p:cNvSpPr txBox="1"/>
          <p:nvPr/>
        </p:nvSpPr>
        <p:spPr>
          <a:xfrm>
            <a:off x="834013" y="926516"/>
            <a:ext cx="12650875" cy="1477328"/>
          </a:xfrm>
          <a:prstGeom prst="rect">
            <a:avLst/>
          </a:prstGeom>
          <a:noFill/>
        </p:spPr>
        <p:txBody>
          <a:bodyPr wrap="square">
            <a:spAutoFit/>
          </a:bodyPr>
          <a:lstStyle/>
          <a:p>
            <a:r>
              <a:rPr lang="es-ES" dirty="0"/>
              <a:t>Operaciones de CRUD (Crear, Leer, Actualizar, Eliminar):</a:t>
            </a:r>
          </a:p>
          <a:p>
            <a:endParaRPr lang="es-ES" dirty="0"/>
          </a:p>
          <a:p>
            <a:r>
              <a:rPr lang="es-ES" dirty="0"/>
              <a:t>Spring Data JPA proporciona métodos predeterminados para realizar operaciones de CRUD en el repositorio, como </a:t>
            </a:r>
            <a:r>
              <a:rPr lang="es-ES" dirty="0" err="1"/>
              <a:t>save</a:t>
            </a:r>
            <a:r>
              <a:rPr lang="es-ES" dirty="0"/>
              <a:t>, </a:t>
            </a:r>
            <a:r>
              <a:rPr lang="es-ES" dirty="0" err="1"/>
              <a:t>findById</a:t>
            </a:r>
            <a:r>
              <a:rPr lang="es-ES" dirty="0"/>
              <a:t>, </a:t>
            </a:r>
            <a:r>
              <a:rPr lang="es-ES" dirty="0" err="1"/>
              <a:t>findAll</a:t>
            </a:r>
            <a:r>
              <a:rPr lang="es-ES" dirty="0"/>
              <a:t>, </a:t>
            </a:r>
            <a:r>
              <a:rPr lang="es-ES" dirty="0" err="1"/>
              <a:t>deleteById</a:t>
            </a:r>
            <a:r>
              <a:rPr lang="es-ES" dirty="0"/>
              <a:t>, etc. Estos métodos se heredan de las interfaces </a:t>
            </a:r>
            <a:r>
              <a:rPr lang="es-ES" dirty="0" err="1"/>
              <a:t>CrudRepository</a:t>
            </a:r>
            <a:r>
              <a:rPr lang="es-ES" dirty="0"/>
              <a:t> o </a:t>
            </a:r>
            <a:r>
              <a:rPr lang="es-ES" dirty="0" err="1"/>
              <a:t>JpaRepository</a:t>
            </a:r>
            <a:r>
              <a:rPr lang="es-ES" dirty="0"/>
              <a:t>. Puedes utilizarlos directamente o definir métodos personalizados en el repositorio para realizar operaciones más específicas.</a:t>
            </a:r>
          </a:p>
        </p:txBody>
      </p:sp>
      <p:sp>
        <p:nvSpPr>
          <p:cNvPr id="5" name="CuadroTexto 4">
            <a:extLst>
              <a:ext uri="{FF2B5EF4-FFF2-40B4-BE49-F238E27FC236}">
                <a16:creationId xmlns:a16="http://schemas.microsoft.com/office/drawing/2014/main" id="{BA20129A-5212-44ED-9E4B-525A699E1AFC}"/>
              </a:ext>
            </a:extLst>
          </p:cNvPr>
          <p:cNvSpPr txBox="1"/>
          <p:nvPr/>
        </p:nvSpPr>
        <p:spPr>
          <a:xfrm>
            <a:off x="834012" y="2737397"/>
            <a:ext cx="12650875" cy="1754326"/>
          </a:xfrm>
          <a:prstGeom prst="rect">
            <a:avLst/>
          </a:prstGeom>
          <a:noFill/>
        </p:spPr>
        <p:txBody>
          <a:bodyPr wrap="square">
            <a:spAutoFit/>
          </a:bodyPr>
          <a:lstStyle/>
          <a:p>
            <a:r>
              <a:rPr lang="es-ES" dirty="0"/>
              <a:t>Transacciones en Spring </a:t>
            </a:r>
            <a:r>
              <a:rPr lang="es-ES" dirty="0" err="1"/>
              <a:t>Boot</a:t>
            </a:r>
            <a:r>
              <a:rPr lang="es-ES" dirty="0"/>
              <a:t>:</a:t>
            </a:r>
          </a:p>
          <a:p>
            <a:endParaRPr lang="es-ES" dirty="0"/>
          </a:p>
          <a:p>
            <a:r>
              <a:rPr lang="es-ES" dirty="0"/>
              <a:t>Las transacciones en Spring </a:t>
            </a:r>
            <a:r>
              <a:rPr lang="es-ES" dirty="0" err="1"/>
              <a:t>Boot</a:t>
            </a:r>
            <a:r>
              <a:rPr lang="es-ES" dirty="0"/>
              <a:t> permiten garantizar la integridad y la consistencia de los datos al realizar múltiples operaciones en la base de datos como una unidad atómica. Puedes utilizar la anotación @Transactional en los métodos del servicio o repositorio para asegurarte de que se ejecuten dentro de una transacción. Spring se encargará de gestionar la transacción, realizando el </a:t>
            </a:r>
            <a:r>
              <a:rPr lang="es-ES" dirty="0" err="1"/>
              <a:t>commit</a:t>
            </a:r>
            <a:r>
              <a:rPr lang="es-ES" dirty="0"/>
              <a:t> o </a:t>
            </a:r>
            <a:r>
              <a:rPr lang="es-ES" dirty="0" err="1"/>
              <a:t>rollback</a:t>
            </a:r>
            <a:r>
              <a:rPr lang="es-ES" dirty="0"/>
              <a:t> automáticamente según sea necesario.</a:t>
            </a:r>
          </a:p>
        </p:txBody>
      </p:sp>
      <p:sp>
        <p:nvSpPr>
          <p:cNvPr id="7" name="CuadroTexto 6">
            <a:extLst>
              <a:ext uri="{FF2B5EF4-FFF2-40B4-BE49-F238E27FC236}">
                <a16:creationId xmlns:a16="http://schemas.microsoft.com/office/drawing/2014/main" id="{116490BF-1D83-468A-8261-A7FE693BC8BF}"/>
              </a:ext>
            </a:extLst>
          </p:cNvPr>
          <p:cNvSpPr txBox="1"/>
          <p:nvPr/>
        </p:nvSpPr>
        <p:spPr>
          <a:xfrm>
            <a:off x="834012" y="5102276"/>
            <a:ext cx="12650875" cy="1200329"/>
          </a:xfrm>
          <a:prstGeom prst="rect">
            <a:avLst/>
          </a:prstGeom>
          <a:noFill/>
        </p:spPr>
        <p:txBody>
          <a:bodyPr wrap="square">
            <a:spAutoFit/>
          </a:bodyPr>
          <a:lstStyle/>
          <a:p>
            <a:r>
              <a:rPr lang="es-ES" dirty="0"/>
              <a:t>Ejercicio práctico:</a:t>
            </a:r>
          </a:p>
          <a:p>
            <a:endParaRPr lang="es-ES" dirty="0"/>
          </a:p>
          <a:p>
            <a:r>
              <a:rPr lang="es-ES" dirty="0"/>
              <a:t>Ejemplo práctico que muestra cómo crear una entidad y un repositorio para realizar operaciones de CRUD en una tabla de base de datos, e implementar consultas personalizadas utilizando Spring Data JPA.</a:t>
            </a:r>
          </a:p>
        </p:txBody>
      </p:sp>
    </p:spTree>
    <p:extLst>
      <p:ext uri="{BB962C8B-B14F-4D97-AF65-F5344CB8AC3E}">
        <p14:creationId xmlns:p14="http://schemas.microsoft.com/office/powerpoint/2010/main" val="172145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13AE23B-5F94-4455-8FCF-365FE36DA91E}"/>
              </a:ext>
            </a:extLst>
          </p:cNvPr>
          <p:cNvSpPr txBox="1"/>
          <p:nvPr/>
        </p:nvSpPr>
        <p:spPr>
          <a:xfrm>
            <a:off x="1075173" y="616356"/>
            <a:ext cx="12851841" cy="369332"/>
          </a:xfrm>
          <a:prstGeom prst="rect">
            <a:avLst/>
          </a:prstGeom>
          <a:noFill/>
        </p:spPr>
        <p:txBody>
          <a:bodyPr wrap="square">
            <a:spAutoFit/>
          </a:bodyPr>
          <a:lstStyle/>
          <a:p>
            <a:r>
              <a:rPr lang="es-ES" dirty="0"/>
              <a:t>Crear una entidad </a:t>
            </a:r>
            <a:r>
              <a:rPr lang="es-ES" dirty="0" err="1"/>
              <a:t>Product</a:t>
            </a:r>
            <a:r>
              <a:rPr lang="es-ES" dirty="0"/>
              <a:t> utilizando la anotación @Entity y definir sus atributos.</a:t>
            </a:r>
          </a:p>
        </p:txBody>
      </p:sp>
      <p:sp>
        <p:nvSpPr>
          <p:cNvPr id="5" name="CuadroTexto 4">
            <a:extLst>
              <a:ext uri="{FF2B5EF4-FFF2-40B4-BE49-F238E27FC236}">
                <a16:creationId xmlns:a16="http://schemas.microsoft.com/office/drawing/2014/main" id="{440A4E57-09E2-4E98-B00B-AF23A248BBB6}"/>
              </a:ext>
            </a:extLst>
          </p:cNvPr>
          <p:cNvSpPr txBox="1"/>
          <p:nvPr/>
        </p:nvSpPr>
        <p:spPr>
          <a:xfrm>
            <a:off x="3657600" y="2320560"/>
            <a:ext cx="7315200" cy="3970318"/>
          </a:xfrm>
          <a:prstGeom prst="rect">
            <a:avLst/>
          </a:prstGeom>
          <a:noFill/>
        </p:spPr>
        <p:txBody>
          <a:bodyPr wrap="square">
            <a:spAutoFit/>
          </a:bodyPr>
          <a:lstStyle/>
          <a:p>
            <a:r>
              <a:rPr lang="es-ES" dirty="0"/>
              <a:t>@Entity</a:t>
            </a:r>
          </a:p>
          <a:p>
            <a:r>
              <a:rPr lang="es-ES" dirty="0" err="1">
                <a:solidFill>
                  <a:schemeClr val="accent1"/>
                </a:solidFill>
              </a:rPr>
              <a:t>public</a:t>
            </a:r>
            <a:r>
              <a:rPr lang="es-ES" dirty="0">
                <a:solidFill>
                  <a:schemeClr val="accent1"/>
                </a:solidFill>
              </a:rPr>
              <a:t> </a:t>
            </a:r>
            <a:r>
              <a:rPr lang="es-ES" dirty="0" err="1">
                <a:solidFill>
                  <a:schemeClr val="accent1"/>
                </a:solidFill>
              </a:rPr>
              <a:t>class</a:t>
            </a:r>
            <a:r>
              <a:rPr lang="es-ES" dirty="0">
                <a:solidFill>
                  <a:schemeClr val="accent1"/>
                </a:solidFill>
              </a:rPr>
              <a:t> </a:t>
            </a:r>
            <a:r>
              <a:rPr lang="es-ES" dirty="0" err="1">
                <a:solidFill>
                  <a:srgbClr val="FF0000"/>
                </a:solidFill>
              </a:rPr>
              <a:t>Product</a:t>
            </a:r>
            <a:r>
              <a:rPr lang="es-ES" dirty="0"/>
              <a:t> {</a:t>
            </a:r>
          </a:p>
          <a:p>
            <a:endParaRPr lang="es-ES" dirty="0"/>
          </a:p>
          <a:p>
            <a:r>
              <a:rPr lang="es-ES" dirty="0"/>
              <a:t>    @Id</a:t>
            </a:r>
          </a:p>
          <a:p>
            <a:r>
              <a:rPr lang="es-ES" dirty="0"/>
              <a:t>    @GeneratedValue(strategy = </a:t>
            </a:r>
            <a:r>
              <a:rPr lang="es-ES" dirty="0" err="1"/>
              <a:t>GenerationType.IDENTITY</a:t>
            </a:r>
            <a:r>
              <a:rPr lang="es-ES" dirty="0"/>
              <a:t>)</a:t>
            </a:r>
          </a:p>
          <a:p>
            <a:r>
              <a:rPr lang="es-ES" dirty="0"/>
              <a:t>    </a:t>
            </a:r>
            <a:r>
              <a:rPr lang="es-ES" dirty="0" err="1"/>
              <a:t>private</a:t>
            </a:r>
            <a:r>
              <a:rPr lang="es-ES" dirty="0"/>
              <a:t> Long id;</a:t>
            </a:r>
          </a:p>
          <a:p>
            <a:endParaRPr lang="es-ES" dirty="0"/>
          </a:p>
          <a:p>
            <a:r>
              <a:rPr lang="es-ES" dirty="0"/>
              <a:t>    @Column(nullable = false)</a:t>
            </a:r>
          </a:p>
          <a:p>
            <a:r>
              <a:rPr lang="es-ES" dirty="0"/>
              <a:t>    </a:t>
            </a:r>
            <a:r>
              <a:rPr lang="es-ES" dirty="0" err="1"/>
              <a:t>private</a:t>
            </a:r>
            <a:r>
              <a:rPr lang="es-ES" dirty="0"/>
              <a:t> </a:t>
            </a:r>
            <a:r>
              <a:rPr lang="es-ES" dirty="0" err="1"/>
              <a:t>String</a:t>
            </a:r>
            <a:r>
              <a:rPr lang="es-ES" dirty="0"/>
              <a:t> </a:t>
            </a:r>
            <a:r>
              <a:rPr lang="es-ES" dirty="0" err="1"/>
              <a:t>name</a:t>
            </a:r>
            <a:r>
              <a:rPr lang="es-ES" dirty="0"/>
              <a:t>;</a:t>
            </a:r>
          </a:p>
          <a:p>
            <a:endParaRPr lang="es-ES" dirty="0"/>
          </a:p>
          <a:p>
            <a:r>
              <a:rPr lang="es-ES" dirty="0"/>
              <a:t>    // Otros atributos y relaciones</a:t>
            </a:r>
          </a:p>
          <a:p>
            <a:endParaRPr lang="es-ES" dirty="0"/>
          </a:p>
          <a:p>
            <a:r>
              <a:rPr lang="es-ES" dirty="0"/>
              <a:t>    // </a:t>
            </a:r>
            <a:r>
              <a:rPr lang="es-ES" dirty="0" err="1"/>
              <a:t>Getters</a:t>
            </a:r>
            <a:r>
              <a:rPr lang="es-ES" dirty="0"/>
              <a:t> y </a:t>
            </a:r>
            <a:r>
              <a:rPr lang="es-ES" dirty="0" err="1"/>
              <a:t>setters</a:t>
            </a:r>
            <a:endParaRPr lang="es-ES" dirty="0"/>
          </a:p>
          <a:p>
            <a:r>
              <a:rPr lang="es-ES" dirty="0"/>
              <a:t>}</a:t>
            </a:r>
          </a:p>
        </p:txBody>
      </p:sp>
    </p:spTree>
    <p:extLst>
      <p:ext uri="{BB962C8B-B14F-4D97-AF65-F5344CB8AC3E}">
        <p14:creationId xmlns:p14="http://schemas.microsoft.com/office/powerpoint/2010/main" val="120015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386BC72-BC94-4D60-A793-9A3B71D5263F}"/>
              </a:ext>
            </a:extLst>
          </p:cNvPr>
          <p:cNvSpPr txBox="1"/>
          <p:nvPr/>
        </p:nvSpPr>
        <p:spPr>
          <a:xfrm>
            <a:off x="1045030" y="807275"/>
            <a:ext cx="9344966" cy="369332"/>
          </a:xfrm>
          <a:prstGeom prst="rect">
            <a:avLst/>
          </a:prstGeom>
          <a:noFill/>
        </p:spPr>
        <p:txBody>
          <a:bodyPr wrap="square">
            <a:spAutoFit/>
          </a:bodyPr>
          <a:lstStyle/>
          <a:p>
            <a:r>
              <a:rPr lang="es-ES" dirty="0"/>
              <a:t>Crear un repositorio </a:t>
            </a:r>
            <a:r>
              <a:rPr lang="es-ES" dirty="0" err="1"/>
              <a:t>ProductRepository</a:t>
            </a:r>
            <a:r>
              <a:rPr lang="es-ES" dirty="0"/>
              <a:t> que extienda </a:t>
            </a:r>
            <a:r>
              <a:rPr lang="es-ES" dirty="0" err="1"/>
              <a:t>JpaRepository</a:t>
            </a:r>
            <a:r>
              <a:rPr lang="es-ES" dirty="0"/>
              <a:t>&lt;</a:t>
            </a:r>
            <a:r>
              <a:rPr lang="es-ES" dirty="0" err="1"/>
              <a:t>Product</a:t>
            </a:r>
            <a:r>
              <a:rPr lang="es-ES" dirty="0"/>
              <a:t>, Long&gt;</a:t>
            </a:r>
          </a:p>
        </p:txBody>
      </p:sp>
      <p:sp>
        <p:nvSpPr>
          <p:cNvPr id="5" name="CuadroTexto 4">
            <a:extLst>
              <a:ext uri="{FF2B5EF4-FFF2-40B4-BE49-F238E27FC236}">
                <a16:creationId xmlns:a16="http://schemas.microsoft.com/office/drawing/2014/main" id="{A37ADFAF-250C-4A55-9C4B-EBDD15325578}"/>
              </a:ext>
            </a:extLst>
          </p:cNvPr>
          <p:cNvSpPr txBox="1"/>
          <p:nvPr/>
        </p:nvSpPr>
        <p:spPr>
          <a:xfrm>
            <a:off x="1165609" y="2068402"/>
            <a:ext cx="9224387" cy="2031325"/>
          </a:xfrm>
          <a:prstGeom prst="rect">
            <a:avLst/>
          </a:prstGeom>
          <a:noFill/>
        </p:spPr>
        <p:txBody>
          <a:bodyPr wrap="square">
            <a:spAutoFit/>
          </a:bodyPr>
          <a:lstStyle/>
          <a:p>
            <a:r>
              <a:rPr lang="es-ES" dirty="0"/>
              <a:t>@Repository</a:t>
            </a:r>
          </a:p>
          <a:p>
            <a:r>
              <a:rPr lang="es-ES" dirty="0" err="1"/>
              <a:t>public</a:t>
            </a:r>
            <a:r>
              <a:rPr lang="es-ES" dirty="0"/>
              <a:t> interface </a:t>
            </a:r>
            <a:r>
              <a:rPr lang="es-ES" dirty="0" err="1"/>
              <a:t>ProductRepository</a:t>
            </a:r>
            <a:r>
              <a:rPr lang="es-ES" dirty="0"/>
              <a:t> </a:t>
            </a:r>
            <a:r>
              <a:rPr lang="es-ES" dirty="0" err="1"/>
              <a:t>extends</a:t>
            </a:r>
            <a:r>
              <a:rPr lang="es-ES" dirty="0"/>
              <a:t> </a:t>
            </a:r>
            <a:r>
              <a:rPr lang="es-ES" dirty="0" err="1"/>
              <a:t>JpaRepository</a:t>
            </a:r>
            <a:r>
              <a:rPr lang="es-ES" dirty="0"/>
              <a:t>&lt;</a:t>
            </a:r>
            <a:r>
              <a:rPr lang="es-ES" dirty="0" err="1"/>
              <a:t>Product</a:t>
            </a:r>
            <a:r>
              <a:rPr lang="es-ES" dirty="0"/>
              <a:t>, Long&gt; {</a:t>
            </a:r>
          </a:p>
          <a:p>
            <a:endParaRPr lang="es-ES" dirty="0"/>
          </a:p>
          <a:p>
            <a:r>
              <a:rPr lang="es-ES" dirty="0"/>
              <a:t>    </a:t>
            </a:r>
            <a:r>
              <a:rPr lang="es-ES" dirty="0" err="1"/>
              <a:t>List</a:t>
            </a:r>
            <a:r>
              <a:rPr lang="es-ES" dirty="0"/>
              <a:t>&lt;</a:t>
            </a:r>
            <a:r>
              <a:rPr lang="es-ES" dirty="0" err="1"/>
              <a:t>Product</a:t>
            </a:r>
            <a:r>
              <a:rPr lang="es-ES" dirty="0"/>
              <a:t>&gt; </a:t>
            </a:r>
            <a:r>
              <a:rPr lang="es-ES" dirty="0" err="1"/>
              <a:t>findByName</a:t>
            </a:r>
            <a:r>
              <a:rPr lang="es-ES" dirty="0"/>
              <a:t>(</a:t>
            </a:r>
            <a:r>
              <a:rPr lang="es-ES" dirty="0" err="1"/>
              <a:t>String</a:t>
            </a:r>
            <a:r>
              <a:rPr lang="es-ES" dirty="0"/>
              <a:t> </a:t>
            </a:r>
            <a:r>
              <a:rPr lang="es-ES" dirty="0" err="1"/>
              <a:t>name</a:t>
            </a:r>
            <a:r>
              <a:rPr lang="es-ES" dirty="0"/>
              <a:t>);</a:t>
            </a:r>
          </a:p>
          <a:p>
            <a:endParaRPr lang="es-ES" dirty="0"/>
          </a:p>
          <a:p>
            <a:r>
              <a:rPr lang="es-ES" dirty="0"/>
              <a:t>    // Otras consultas personalizadas</a:t>
            </a:r>
          </a:p>
          <a:p>
            <a:r>
              <a:rPr lang="es-ES" dirty="0"/>
              <a:t>}</a:t>
            </a:r>
          </a:p>
        </p:txBody>
      </p:sp>
    </p:spTree>
    <p:extLst>
      <p:ext uri="{BB962C8B-B14F-4D97-AF65-F5344CB8AC3E}">
        <p14:creationId xmlns:p14="http://schemas.microsoft.com/office/powerpoint/2010/main" val="304327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56A1268-ACEC-49ED-B8E8-A2237B006FFF}"/>
              </a:ext>
            </a:extLst>
          </p:cNvPr>
          <p:cNvSpPr txBox="1"/>
          <p:nvPr/>
        </p:nvSpPr>
        <p:spPr>
          <a:xfrm>
            <a:off x="1009859" y="769258"/>
            <a:ext cx="12610681" cy="646331"/>
          </a:xfrm>
          <a:prstGeom prst="rect">
            <a:avLst/>
          </a:prstGeom>
          <a:noFill/>
        </p:spPr>
        <p:txBody>
          <a:bodyPr wrap="square">
            <a:spAutoFit/>
          </a:bodyPr>
          <a:lstStyle/>
          <a:p>
            <a:r>
              <a:rPr lang="es-ES" dirty="0"/>
              <a:t>En tu servicio o controlador, inyecta el repositorio </a:t>
            </a:r>
            <a:r>
              <a:rPr lang="es-ES" dirty="0" err="1"/>
              <a:t>ProductRepository</a:t>
            </a:r>
            <a:r>
              <a:rPr lang="es-ES" dirty="0"/>
              <a:t> y utiliza sus métodos para realizar operaciones de CRUD y consultas personalizadas.</a:t>
            </a:r>
          </a:p>
        </p:txBody>
      </p:sp>
      <p:sp>
        <p:nvSpPr>
          <p:cNvPr id="5" name="CuadroTexto 4">
            <a:extLst>
              <a:ext uri="{FF2B5EF4-FFF2-40B4-BE49-F238E27FC236}">
                <a16:creationId xmlns:a16="http://schemas.microsoft.com/office/drawing/2014/main" id="{64DEEB60-437B-4BE3-85FE-12BEE8D1FA26}"/>
              </a:ext>
            </a:extLst>
          </p:cNvPr>
          <p:cNvSpPr txBox="1"/>
          <p:nvPr/>
        </p:nvSpPr>
        <p:spPr>
          <a:xfrm>
            <a:off x="919424" y="2422223"/>
            <a:ext cx="6506308" cy="5355312"/>
          </a:xfrm>
          <a:prstGeom prst="rect">
            <a:avLst/>
          </a:prstGeom>
          <a:noFill/>
        </p:spPr>
        <p:txBody>
          <a:bodyPr wrap="square">
            <a:spAutoFit/>
          </a:bodyPr>
          <a:lstStyle/>
          <a:p>
            <a:r>
              <a:rPr lang="es-ES" dirty="0"/>
              <a:t>@Service</a:t>
            </a:r>
          </a:p>
          <a:p>
            <a:r>
              <a:rPr lang="es-ES" dirty="0" err="1"/>
              <a:t>public</a:t>
            </a:r>
            <a:r>
              <a:rPr lang="es-ES" dirty="0"/>
              <a:t> </a:t>
            </a:r>
            <a:r>
              <a:rPr lang="es-ES" dirty="0" err="1"/>
              <a:t>class</a:t>
            </a:r>
            <a:r>
              <a:rPr lang="es-ES" dirty="0"/>
              <a:t> </a:t>
            </a:r>
            <a:r>
              <a:rPr lang="es-ES" dirty="0" err="1"/>
              <a:t>ProductService</a:t>
            </a:r>
            <a:r>
              <a:rPr lang="es-ES" dirty="0"/>
              <a:t> {</a:t>
            </a:r>
          </a:p>
          <a:p>
            <a:endParaRPr lang="es-ES" dirty="0"/>
          </a:p>
          <a:p>
            <a:r>
              <a:rPr lang="es-ES" dirty="0"/>
              <a:t>    </a:t>
            </a:r>
            <a:r>
              <a:rPr lang="es-ES" dirty="0" err="1"/>
              <a:t>private</a:t>
            </a:r>
            <a:r>
              <a:rPr lang="es-ES" dirty="0"/>
              <a:t> final </a:t>
            </a:r>
            <a:r>
              <a:rPr lang="es-ES" dirty="0" err="1"/>
              <a:t>ProductRepository</a:t>
            </a:r>
            <a:r>
              <a:rPr lang="es-ES" dirty="0"/>
              <a:t> </a:t>
            </a:r>
            <a:r>
              <a:rPr lang="es-ES" dirty="0" err="1"/>
              <a:t>productRepository</a:t>
            </a:r>
            <a:r>
              <a:rPr lang="es-ES" dirty="0"/>
              <a:t>;</a:t>
            </a:r>
          </a:p>
          <a:p>
            <a:endParaRPr lang="es-ES" dirty="0"/>
          </a:p>
          <a:p>
            <a:r>
              <a:rPr lang="es-ES" dirty="0"/>
              <a:t>    </a:t>
            </a:r>
            <a:r>
              <a:rPr lang="es-ES" dirty="0" err="1"/>
              <a:t>public</a:t>
            </a:r>
            <a:r>
              <a:rPr lang="es-ES" dirty="0"/>
              <a:t> </a:t>
            </a:r>
            <a:r>
              <a:rPr lang="es-ES" dirty="0" err="1"/>
              <a:t>ProductService</a:t>
            </a:r>
            <a:r>
              <a:rPr lang="es-ES" dirty="0"/>
              <a:t>(</a:t>
            </a:r>
            <a:r>
              <a:rPr lang="es-ES" dirty="0" err="1"/>
              <a:t>ProductRepository</a:t>
            </a:r>
            <a:r>
              <a:rPr lang="es-ES" dirty="0"/>
              <a:t> </a:t>
            </a:r>
            <a:r>
              <a:rPr lang="es-ES" dirty="0" err="1"/>
              <a:t>productRepository</a:t>
            </a:r>
            <a:r>
              <a:rPr lang="es-ES" dirty="0"/>
              <a:t>) {</a:t>
            </a:r>
          </a:p>
          <a:p>
            <a:r>
              <a:rPr lang="es-ES" dirty="0"/>
              <a:t>        </a:t>
            </a:r>
            <a:r>
              <a:rPr lang="es-ES" dirty="0" err="1"/>
              <a:t>this.productRepository</a:t>
            </a:r>
            <a:r>
              <a:rPr lang="es-ES" dirty="0"/>
              <a:t> = </a:t>
            </a:r>
            <a:r>
              <a:rPr lang="es-ES" dirty="0" err="1"/>
              <a:t>productRepository</a:t>
            </a:r>
            <a:r>
              <a:rPr lang="es-ES" dirty="0"/>
              <a:t>;</a:t>
            </a:r>
          </a:p>
          <a:p>
            <a:r>
              <a:rPr lang="es-ES" dirty="0"/>
              <a:t>    }</a:t>
            </a:r>
          </a:p>
          <a:p>
            <a:endParaRPr lang="es-ES" dirty="0"/>
          </a:p>
          <a:p>
            <a:r>
              <a:rPr lang="es-ES" dirty="0"/>
              <a:t>    </a:t>
            </a:r>
            <a:r>
              <a:rPr lang="es-ES" dirty="0" err="1"/>
              <a:t>public</a:t>
            </a:r>
            <a:r>
              <a:rPr lang="es-ES" dirty="0"/>
              <a:t> </a:t>
            </a:r>
            <a:r>
              <a:rPr lang="es-ES" dirty="0" err="1"/>
              <a:t>Product</a:t>
            </a:r>
            <a:r>
              <a:rPr lang="es-ES" dirty="0"/>
              <a:t> </a:t>
            </a:r>
            <a:r>
              <a:rPr lang="es-ES" dirty="0" err="1"/>
              <a:t>createProduct</a:t>
            </a:r>
            <a:r>
              <a:rPr lang="es-ES" dirty="0"/>
              <a:t>(</a:t>
            </a:r>
            <a:r>
              <a:rPr lang="es-ES" dirty="0" err="1"/>
              <a:t>Product</a:t>
            </a:r>
            <a:r>
              <a:rPr lang="es-ES" dirty="0"/>
              <a:t> </a:t>
            </a:r>
            <a:r>
              <a:rPr lang="es-ES" dirty="0" err="1"/>
              <a:t>product</a:t>
            </a:r>
            <a:r>
              <a:rPr lang="es-ES" dirty="0"/>
              <a:t>) {</a:t>
            </a:r>
          </a:p>
          <a:p>
            <a:r>
              <a:rPr lang="es-ES" dirty="0"/>
              <a:t>        </a:t>
            </a:r>
            <a:r>
              <a:rPr lang="es-ES" dirty="0" err="1"/>
              <a:t>return</a:t>
            </a:r>
            <a:r>
              <a:rPr lang="es-ES" dirty="0"/>
              <a:t> </a:t>
            </a:r>
            <a:r>
              <a:rPr lang="es-ES" dirty="0" err="1"/>
              <a:t>productRepository.save</a:t>
            </a:r>
            <a:r>
              <a:rPr lang="es-ES" dirty="0"/>
              <a:t>(</a:t>
            </a:r>
            <a:r>
              <a:rPr lang="es-ES" dirty="0" err="1"/>
              <a:t>product</a:t>
            </a:r>
            <a:r>
              <a:rPr lang="es-ES" dirty="0"/>
              <a:t>);</a:t>
            </a:r>
          </a:p>
          <a:p>
            <a:r>
              <a:rPr lang="es-ES" dirty="0"/>
              <a:t>    }</a:t>
            </a:r>
          </a:p>
          <a:p>
            <a:endParaRPr lang="es-ES" dirty="0"/>
          </a:p>
          <a:p>
            <a:r>
              <a:rPr lang="es-ES" dirty="0" err="1"/>
              <a:t>public</a:t>
            </a:r>
            <a:r>
              <a:rPr lang="es-ES" dirty="0"/>
              <a:t> </a:t>
            </a:r>
            <a:r>
              <a:rPr lang="es-ES" dirty="0" err="1"/>
              <a:t>List</a:t>
            </a:r>
            <a:r>
              <a:rPr lang="es-ES" dirty="0"/>
              <a:t>&lt;</a:t>
            </a:r>
            <a:r>
              <a:rPr lang="es-ES" dirty="0" err="1"/>
              <a:t>Product</a:t>
            </a:r>
            <a:r>
              <a:rPr lang="es-ES" dirty="0"/>
              <a:t>&gt; </a:t>
            </a:r>
            <a:r>
              <a:rPr lang="es-ES" dirty="0" err="1"/>
              <a:t>getAllProducts</a:t>
            </a:r>
            <a:r>
              <a:rPr lang="es-ES" dirty="0"/>
              <a:t>() {</a:t>
            </a:r>
          </a:p>
          <a:p>
            <a:r>
              <a:rPr lang="es-ES" dirty="0"/>
              <a:t>        </a:t>
            </a:r>
            <a:r>
              <a:rPr lang="es-ES" dirty="0" err="1"/>
              <a:t>return</a:t>
            </a:r>
            <a:r>
              <a:rPr lang="es-ES" dirty="0"/>
              <a:t> </a:t>
            </a:r>
            <a:r>
              <a:rPr lang="es-ES" dirty="0" err="1"/>
              <a:t>productRepository.findAll</a:t>
            </a:r>
            <a:r>
              <a:rPr lang="es-ES" dirty="0"/>
              <a:t>();</a:t>
            </a:r>
          </a:p>
          <a:p>
            <a:r>
              <a:rPr lang="es-ES" dirty="0"/>
              <a:t>    }</a:t>
            </a:r>
          </a:p>
          <a:p>
            <a:r>
              <a:rPr lang="es-ES" dirty="0"/>
              <a:t>…</a:t>
            </a:r>
          </a:p>
          <a:p>
            <a:endParaRPr lang="es-ES" dirty="0"/>
          </a:p>
          <a:p>
            <a:endParaRPr lang="es-ES" dirty="0"/>
          </a:p>
        </p:txBody>
      </p:sp>
      <p:sp>
        <p:nvSpPr>
          <p:cNvPr id="7" name="CuadroTexto 6">
            <a:extLst>
              <a:ext uri="{FF2B5EF4-FFF2-40B4-BE49-F238E27FC236}">
                <a16:creationId xmlns:a16="http://schemas.microsoft.com/office/drawing/2014/main" id="{89A6CFDA-8D81-4B5D-A65C-27BDBB9043F3}"/>
              </a:ext>
            </a:extLst>
          </p:cNvPr>
          <p:cNvSpPr txBox="1"/>
          <p:nvPr/>
        </p:nvSpPr>
        <p:spPr>
          <a:xfrm>
            <a:off x="7988441" y="2152755"/>
            <a:ext cx="5908430" cy="4801314"/>
          </a:xfrm>
          <a:prstGeom prst="rect">
            <a:avLst/>
          </a:prstGeom>
          <a:noFill/>
        </p:spPr>
        <p:txBody>
          <a:bodyPr wrap="square">
            <a:spAutoFit/>
          </a:bodyPr>
          <a:lstStyle/>
          <a:p>
            <a:r>
              <a:rPr lang="es-ES" dirty="0"/>
              <a:t> </a:t>
            </a:r>
          </a:p>
          <a:p>
            <a:r>
              <a:rPr lang="es-ES" dirty="0"/>
              <a:t>    </a:t>
            </a:r>
            <a:r>
              <a:rPr lang="es-ES" dirty="0" err="1"/>
              <a:t>public</a:t>
            </a:r>
            <a:r>
              <a:rPr lang="es-ES" dirty="0"/>
              <a:t> </a:t>
            </a:r>
            <a:r>
              <a:rPr lang="es-ES" dirty="0" err="1"/>
              <a:t>Product</a:t>
            </a:r>
            <a:r>
              <a:rPr lang="es-ES" dirty="0"/>
              <a:t> </a:t>
            </a:r>
            <a:r>
              <a:rPr lang="es-ES" dirty="0" err="1"/>
              <a:t>getProductById</a:t>
            </a:r>
            <a:r>
              <a:rPr lang="es-ES" dirty="0"/>
              <a:t>(Long id) {</a:t>
            </a:r>
          </a:p>
          <a:p>
            <a:r>
              <a:rPr lang="es-ES" dirty="0"/>
              <a:t>        </a:t>
            </a:r>
            <a:r>
              <a:rPr lang="es-ES" dirty="0" err="1"/>
              <a:t>return</a:t>
            </a:r>
            <a:r>
              <a:rPr lang="es-ES" dirty="0"/>
              <a:t> </a:t>
            </a:r>
            <a:r>
              <a:rPr lang="es-ES" dirty="0" err="1"/>
              <a:t>productRepository.findById</a:t>
            </a:r>
            <a:r>
              <a:rPr lang="es-ES" dirty="0"/>
              <a:t>(id).</a:t>
            </a:r>
            <a:r>
              <a:rPr lang="es-ES" dirty="0" err="1"/>
              <a:t>orElse</a:t>
            </a:r>
            <a:r>
              <a:rPr lang="es-ES" dirty="0"/>
              <a:t>(</a:t>
            </a:r>
            <a:r>
              <a:rPr lang="es-ES" dirty="0" err="1"/>
              <a:t>null</a:t>
            </a:r>
            <a:r>
              <a:rPr lang="es-ES" dirty="0"/>
              <a:t>);</a:t>
            </a:r>
          </a:p>
          <a:p>
            <a:r>
              <a:rPr lang="es-ES" dirty="0"/>
              <a:t>    }</a:t>
            </a:r>
          </a:p>
          <a:p>
            <a:endParaRPr lang="es-ES" dirty="0"/>
          </a:p>
          <a:p>
            <a:r>
              <a:rPr lang="es-ES" dirty="0"/>
              <a:t>    </a:t>
            </a:r>
            <a:r>
              <a:rPr lang="es-ES" dirty="0" err="1"/>
              <a:t>public</a:t>
            </a:r>
            <a:r>
              <a:rPr lang="es-ES" dirty="0"/>
              <a:t> </a:t>
            </a:r>
            <a:r>
              <a:rPr lang="es-ES" dirty="0" err="1"/>
              <a:t>List</a:t>
            </a:r>
            <a:r>
              <a:rPr lang="es-ES" dirty="0"/>
              <a:t>&lt;</a:t>
            </a:r>
            <a:r>
              <a:rPr lang="es-ES" dirty="0" err="1"/>
              <a:t>Product</a:t>
            </a:r>
            <a:r>
              <a:rPr lang="es-ES" dirty="0"/>
              <a:t>&gt; </a:t>
            </a:r>
            <a:r>
              <a:rPr lang="es-ES" dirty="0" err="1"/>
              <a:t>getProductsByName</a:t>
            </a:r>
            <a:r>
              <a:rPr lang="es-ES" dirty="0"/>
              <a:t>(</a:t>
            </a:r>
            <a:r>
              <a:rPr lang="es-ES" dirty="0" err="1"/>
              <a:t>String</a:t>
            </a:r>
            <a:r>
              <a:rPr lang="es-ES" dirty="0"/>
              <a:t> </a:t>
            </a:r>
            <a:r>
              <a:rPr lang="es-ES" dirty="0" err="1"/>
              <a:t>name</a:t>
            </a:r>
            <a:r>
              <a:rPr lang="es-ES" dirty="0"/>
              <a:t>) {</a:t>
            </a:r>
          </a:p>
          <a:p>
            <a:r>
              <a:rPr lang="es-ES" dirty="0"/>
              <a:t>        </a:t>
            </a:r>
            <a:r>
              <a:rPr lang="es-ES" dirty="0" err="1"/>
              <a:t>return</a:t>
            </a:r>
            <a:r>
              <a:rPr lang="es-ES" dirty="0"/>
              <a:t> </a:t>
            </a:r>
            <a:r>
              <a:rPr lang="es-ES" dirty="0" err="1"/>
              <a:t>productRepository.findByName</a:t>
            </a:r>
            <a:r>
              <a:rPr lang="es-ES" dirty="0"/>
              <a:t>(</a:t>
            </a:r>
            <a:r>
              <a:rPr lang="es-ES" dirty="0" err="1"/>
              <a:t>name</a:t>
            </a:r>
            <a:r>
              <a:rPr lang="es-ES" dirty="0"/>
              <a:t>);</a:t>
            </a:r>
          </a:p>
          <a:p>
            <a:r>
              <a:rPr lang="es-ES" dirty="0"/>
              <a:t>    }</a:t>
            </a:r>
          </a:p>
          <a:p>
            <a:endParaRPr lang="es-ES" dirty="0"/>
          </a:p>
          <a:p>
            <a:r>
              <a:rPr lang="es-ES" dirty="0"/>
              <a:t>    </a:t>
            </a:r>
            <a:r>
              <a:rPr lang="es-ES" dirty="0" err="1"/>
              <a:t>public</a:t>
            </a:r>
            <a:r>
              <a:rPr lang="es-ES" dirty="0"/>
              <a:t> </a:t>
            </a:r>
            <a:r>
              <a:rPr lang="es-ES" dirty="0" err="1"/>
              <a:t>void</a:t>
            </a:r>
            <a:r>
              <a:rPr lang="es-ES" dirty="0"/>
              <a:t> </a:t>
            </a:r>
            <a:r>
              <a:rPr lang="es-ES" dirty="0" err="1"/>
              <a:t>updateProduct</a:t>
            </a:r>
            <a:r>
              <a:rPr lang="es-ES" dirty="0"/>
              <a:t>(</a:t>
            </a:r>
            <a:r>
              <a:rPr lang="es-ES" dirty="0" err="1"/>
              <a:t>Product</a:t>
            </a:r>
            <a:r>
              <a:rPr lang="es-ES" dirty="0"/>
              <a:t> </a:t>
            </a:r>
            <a:r>
              <a:rPr lang="es-ES" dirty="0" err="1"/>
              <a:t>product</a:t>
            </a:r>
            <a:r>
              <a:rPr lang="es-ES" dirty="0"/>
              <a:t>) {</a:t>
            </a:r>
          </a:p>
          <a:p>
            <a:r>
              <a:rPr lang="es-ES" dirty="0"/>
              <a:t>        </a:t>
            </a:r>
            <a:r>
              <a:rPr lang="es-ES" dirty="0" err="1"/>
              <a:t>productRepository.save</a:t>
            </a:r>
            <a:r>
              <a:rPr lang="es-ES" dirty="0"/>
              <a:t>(</a:t>
            </a:r>
            <a:r>
              <a:rPr lang="es-ES" dirty="0" err="1"/>
              <a:t>product</a:t>
            </a:r>
            <a:r>
              <a:rPr lang="es-ES" dirty="0"/>
              <a:t>);</a:t>
            </a:r>
          </a:p>
          <a:p>
            <a:r>
              <a:rPr lang="es-ES" dirty="0"/>
              <a:t>    }</a:t>
            </a:r>
          </a:p>
          <a:p>
            <a:endParaRPr lang="es-ES" dirty="0"/>
          </a:p>
          <a:p>
            <a:r>
              <a:rPr lang="es-ES" dirty="0"/>
              <a:t>    </a:t>
            </a:r>
            <a:r>
              <a:rPr lang="es-ES" dirty="0" err="1"/>
              <a:t>public</a:t>
            </a:r>
            <a:r>
              <a:rPr lang="es-ES" dirty="0"/>
              <a:t> </a:t>
            </a:r>
            <a:r>
              <a:rPr lang="es-ES" dirty="0" err="1"/>
              <a:t>void</a:t>
            </a:r>
            <a:r>
              <a:rPr lang="es-ES" dirty="0"/>
              <a:t> </a:t>
            </a:r>
            <a:r>
              <a:rPr lang="es-ES" dirty="0" err="1"/>
              <a:t>deleteProduct</a:t>
            </a:r>
            <a:r>
              <a:rPr lang="es-ES" dirty="0"/>
              <a:t>(Long id) {</a:t>
            </a:r>
          </a:p>
          <a:p>
            <a:r>
              <a:rPr lang="es-ES" dirty="0"/>
              <a:t>        </a:t>
            </a:r>
            <a:r>
              <a:rPr lang="es-ES" dirty="0" err="1"/>
              <a:t>productRepository.deleteById</a:t>
            </a:r>
            <a:r>
              <a:rPr lang="es-ES" dirty="0"/>
              <a:t>(id);</a:t>
            </a:r>
          </a:p>
          <a:p>
            <a:r>
              <a:rPr lang="es-ES" dirty="0"/>
              <a:t>    }</a:t>
            </a:r>
          </a:p>
          <a:p>
            <a:r>
              <a:rPr lang="es-ES" dirty="0"/>
              <a:t>}</a:t>
            </a:r>
          </a:p>
        </p:txBody>
      </p:sp>
    </p:spTree>
    <p:extLst>
      <p:ext uri="{BB962C8B-B14F-4D97-AF65-F5344CB8AC3E}">
        <p14:creationId xmlns:p14="http://schemas.microsoft.com/office/powerpoint/2010/main" val="3607847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03528" y="2947348"/>
            <a:ext cx="10949940" cy="519314"/>
          </a:xfrm>
          <a:prstGeom prst="rect">
            <a:avLst/>
          </a:prstGeom>
          <a:noFill/>
          <a:ln/>
        </p:spPr>
        <p:txBody>
          <a:bodyPr wrap="none" rtlCol="0" anchor="t"/>
          <a:lstStyle/>
          <a:p>
            <a:pPr marL="0" indent="0">
              <a:lnSpc>
                <a:spcPts val="4119"/>
              </a:lnSpc>
              <a:buNone/>
            </a:pPr>
            <a:r>
              <a:rPr lang="en-US" sz="3168" dirty="0">
                <a:solidFill>
                  <a:srgbClr val="5C4E3D"/>
                </a:solidFill>
                <a:latin typeface="Libre Baskerville" pitchFamily="34" charset="0"/>
                <a:ea typeface="Libre Baskerville" pitchFamily="34" charset="-122"/>
                <a:cs typeface="Libre Baskerville" pitchFamily="34" charset="-120"/>
              </a:rPr>
              <a:t>Módulo 5: Pruebas unitarias y pruebas de integración</a:t>
            </a:r>
            <a:endParaRPr lang="en-US" sz="3168" dirty="0"/>
          </a:p>
        </p:txBody>
      </p:sp>
      <p:sp>
        <p:nvSpPr>
          <p:cNvPr id="5" name="Text 2"/>
          <p:cNvSpPr/>
          <p:nvPr/>
        </p:nvSpPr>
        <p:spPr>
          <a:xfrm>
            <a:off x="603528" y="3706227"/>
            <a:ext cx="13423344" cy="287549"/>
          </a:xfrm>
          <a:prstGeom prst="rect">
            <a:avLst/>
          </a:prstGeom>
          <a:noFill/>
          <a:ln/>
        </p:spPr>
        <p:txBody>
          <a:bodyPr wrap="non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Aprende a realizar pruebas unitarias y pruebas de integración en aplicaciones Spring Boot.</a:t>
            </a:r>
            <a:endParaRPr lang="en-US" sz="1267" dirty="0"/>
          </a:p>
        </p:txBody>
      </p:sp>
      <p:sp>
        <p:nvSpPr>
          <p:cNvPr id="6" name="Shape 3"/>
          <p:cNvSpPr/>
          <p:nvPr/>
        </p:nvSpPr>
        <p:spPr>
          <a:xfrm>
            <a:off x="603528" y="4263243"/>
            <a:ext cx="362069" cy="359407"/>
          </a:xfrm>
          <a:prstGeom prst="roundRect">
            <a:avLst>
              <a:gd name="adj" fmla="val 15265"/>
            </a:avLst>
          </a:prstGeom>
          <a:solidFill>
            <a:srgbClr val="F7EDD4"/>
          </a:solidFill>
          <a:ln w="7620">
            <a:solidFill>
              <a:srgbClr val="EFDBA9"/>
            </a:solidFill>
            <a:prstDash val="solid"/>
          </a:ln>
        </p:spPr>
      </p:sp>
      <p:sp>
        <p:nvSpPr>
          <p:cNvPr id="7" name="Text 4"/>
          <p:cNvSpPr/>
          <p:nvPr/>
        </p:nvSpPr>
        <p:spPr>
          <a:xfrm>
            <a:off x="731163" y="4287117"/>
            <a:ext cx="10668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1</a:t>
            </a:r>
            <a:endParaRPr lang="en-US" sz="1901" dirty="0"/>
          </a:p>
        </p:txBody>
      </p:sp>
      <p:sp>
        <p:nvSpPr>
          <p:cNvPr id="8" name="Text 5"/>
          <p:cNvSpPr/>
          <p:nvPr/>
        </p:nvSpPr>
        <p:spPr>
          <a:xfrm>
            <a:off x="1126450" y="4313118"/>
            <a:ext cx="2033111" cy="778971"/>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Herramientas y librerías de pruebas en Spring Boot</a:t>
            </a:r>
            <a:endParaRPr lang="en-US" sz="1584" dirty="0"/>
          </a:p>
        </p:txBody>
      </p:sp>
      <p:sp>
        <p:nvSpPr>
          <p:cNvPr id="9" name="Text 6"/>
          <p:cNvSpPr/>
          <p:nvPr/>
        </p:nvSpPr>
        <p:spPr>
          <a:xfrm>
            <a:off x="1126450" y="5251759"/>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Descubre las diferentes herramientas y librerías disponibles en Spring Boot para realizar pruebas unitarias y de integración.</a:t>
            </a:r>
            <a:endParaRPr lang="en-US" sz="1267" dirty="0"/>
          </a:p>
        </p:txBody>
      </p:sp>
      <p:sp>
        <p:nvSpPr>
          <p:cNvPr id="10" name="Shape 7"/>
          <p:cNvSpPr/>
          <p:nvPr/>
        </p:nvSpPr>
        <p:spPr>
          <a:xfrm>
            <a:off x="3320415" y="4263243"/>
            <a:ext cx="362069" cy="359407"/>
          </a:xfrm>
          <a:prstGeom prst="roundRect">
            <a:avLst>
              <a:gd name="adj" fmla="val 15265"/>
            </a:avLst>
          </a:prstGeom>
          <a:solidFill>
            <a:srgbClr val="F7EDD4"/>
          </a:solidFill>
          <a:ln w="7620">
            <a:solidFill>
              <a:srgbClr val="EFDBA9"/>
            </a:solidFill>
            <a:prstDash val="solid"/>
          </a:ln>
        </p:spPr>
      </p:sp>
      <p:sp>
        <p:nvSpPr>
          <p:cNvPr id="11" name="Text 8"/>
          <p:cNvSpPr/>
          <p:nvPr/>
        </p:nvSpPr>
        <p:spPr>
          <a:xfrm>
            <a:off x="3425190" y="4287117"/>
            <a:ext cx="15240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2</a:t>
            </a:r>
            <a:endParaRPr lang="en-US" sz="1901" dirty="0"/>
          </a:p>
        </p:txBody>
      </p:sp>
      <p:sp>
        <p:nvSpPr>
          <p:cNvPr id="12" name="Text 9"/>
          <p:cNvSpPr/>
          <p:nvPr/>
        </p:nvSpPr>
        <p:spPr>
          <a:xfrm>
            <a:off x="3843338" y="4313118"/>
            <a:ext cx="2033111" cy="1298285"/>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Creación de pruebas unitarias para los componentes de la aplicación</a:t>
            </a:r>
            <a:endParaRPr lang="en-US" sz="1584" dirty="0"/>
          </a:p>
        </p:txBody>
      </p:sp>
      <p:sp>
        <p:nvSpPr>
          <p:cNvPr id="13" name="Text 10"/>
          <p:cNvSpPr/>
          <p:nvPr/>
        </p:nvSpPr>
        <p:spPr>
          <a:xfrm>
            <a:off x="3843338" y="5771073"/>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Aprende a crear pruebas unitarias para los controladores, servicios y otros componentes de una aplicación Spring Boot.</a:t>
            </a:r>
            <a:endParaRPr lang="en-US" sz="1267" dirty="0"/>
          </a:p>
        </p:txBody>
      </p:sp>
      <p:sp>
        <p:nvSpPr>
          <p:cNvPr id="14" name="Shape 11"/>
          <p:cNvSpPr/>
          <p:nvPr/>
        </p:nvSpPr>
        <p:spPr>
          <a:xfrm>
            <a:off x="6037302" y="4263243"/>
            <a:ext cx="362069" cy="359407"/>
          </a:xfrm>
          <a:prstGeom prst="roundRect">
            <a:avLst>
              <a:gd name="adj" fmla="val 15265"/>
            </a:avLst>
          </a:prstGeom>
          <a:solidFill>
            <a:srgbClr val="F7EDD4"/>
          </a:solidFill>
          <a:ln w="7620">
            <a:solidFill>
              <a:srgbClr val="EFDBA9"/>
            </a:solidFill>
            <a:prstDash val="solid"/>
          </a:ln>
        </p:spPr>
      </p:sp>
      <p:sp>
        <p:nvSpPr>
          <p:cNvPr id="15" name="Text 12"/>
          <p:cNvSpPr/>
          <p:nvPr/>
        </p:nvSpPr>
        <p:spPr>
          <a:xfrm>
            <a:off x="6142077" y="4287117"/>
            <a:ext cx="15240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3</a:t>
            </a:r>
            <a:endParaRPr lang="en-US" sz="1901" dirty="0"/>
          </a:p>
        </p:txBody>
      </p:sp>
      <p:sp>
        <p:nvSpPr>
          <p:cNvPr id="16" name="Text 13"/>
          <p:cNvSpPr/>
          <p:nvPr/>
        </p:nvSpPr>
        <p:spPr>
          <a:xfrm>
            <a:off x="6560225" y="4313118"/>
            <a:ext cx="2033111" cy="1038628"/>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Configuración y ejecución de pruebas de integración</a:t>
            </a:r>
            <a:endParaRPr lang="en-US" sz="1584" dirty="0"/>
          </a:p>
        </p:txBody>
      </p:sp>
      <p:sp>
        <p:nvSpPr>
          <p:cNvPr id="17" name="Text 14"/>
          <p:cNvSpPr/>
          <p:nvPr/>
        </p:nvSpPr>
        <p:spPr>
          <a:xfrm>
            <a:off x="6560225" y="5511416"/>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Configura y ejecuta pruebas de integración en Spring Boot para verificar el funcionamiento conjunto de los componentes.</a:t>
            </a:r>
            <a:endParaRPr lang="en-US" sz="1267" dirty="0"/>
          </a:p>
        </p:txBody>
      </p:sp>
      <p:sp>
        <p:nvSpPr>
          <p:cNvPr id="18" name="Shape 15"/>
          <p:cNvSpPr/>
          <p:nvPr/>
        </p:nvSpPr>
        <p:spPr>
          <a:xfrm>
            <a:off x="8754189" y="4263243"/>
            <a:ext cx="362069" cy="359407"/>
          </a:xfrm>
          <a:prstGeom prst="roundRect">
            <a:avLst>
              <a:gd name="adj" fmla="val 15265"/>
            </a:avLst>
          </a:prstGeom>
          <a:solidFill>
            <a:srgbClr val="F7EDD4"/>
          </a:solidFill>
          <a:ln w="7620">
            <a:solidFill>
              <a:srgbClr val="EFDBA9"/>
            </a:solidFill>
            <a:prstDash val="solid"/>
          </a:ln>
        </p:spPr>
      </p:sp>
      <p:sp>
        <p:nvSpPr>
          <p:cNvPr id="19" name="Text 16"/>
          <p:cNvSpPr/>
          <p:nvPr/>
        </p:nvSpPr>
        <p:spPr>
          <a:xfrm>
            <a:off x="8862774" y="4287117"/>
            <a:ext cx="14478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4</a:t>
            </a:r>
            <a:endParaRPr lang="en-US" sz="1901" dirty="0"/>
          </a:p>
        </p:txBody>
      </p:sp>
      <p:sp>
        <p:nvSpPr>
          <p:cNvPr id="20" name="Text 17"/>
          <p:cNvSpPr/>
          <p:nvPr/>
        </p:nvSpPr>
        <p:spPr>
          <a:xfrm>
            <a:off x="9277112" y="4313118"/>
            <a:ext cx="2033111" cy="778971"/>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Pruebas de controladores y servicios</a:t>
            </a:r>
            <a:endParaRPr lang="en-US" sz="1584" dirty="0"/>
          </a:p>
        </p:txBody>
      </p:sp>
      <p:sp>
        <p:nvSpPr>
          <p:cNvPr id="21" name="Text 18"/>
          <p:cNvSpPr/>
          <p:nvPr/>
        </p:nvSpPr>
        <p:spPr>
          <a:xfrm>
            <a:off x="9277112" y="5251759"/>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Aprende a realizar pruebas específicas para los controladores y servicios de una aplicación Spring Boot.</a:t>
            </a:r>
            <a:endParaRPr lang="en-US" sz="1267" dirty="0"/>
          </a:p>
        </p:txBody>
      </p:sp>
      <p:sp>
        <p:nvSpPr>
          <p:cNvPr id="22" name="Shape 19"/>
          <p:cNvSpPr/>
          <p:nvPr/>
        </p:nvSpPr>
        <p:spPr>
          <a:xfrm>
            <a:off x="11471077" y="4263243"/>
            <a:ext cx="362069" cy="359407"/>
          </a:xfrm>
          <a:prstGeom prst="roundRect">
            <a:avLst>
              <a:gd name="adj" fmla="val 15265"/>
            </a:avLst>
          </a:prstGeom>
          <a:solidFill>
            <a:srgbClr val="F7EDD4"/>
          </a:solidFill>
          <a:ln w="7620">
            <a:solidFill>
              <a:srgbClr val="EFDBA9"/>
            </a:solidFill>
            <a:prstDash val="solid"/>
          </a:ln>
        </p:spPr>
      </p:sp>
      <p:sp>
        <p:nvSpPr>
          <p:cNvPr id="23" name="Text 20"/>
          <p:cNvSpPr/>
          <p:nvPr/>
        </p:nvSpPr>
        <p:spPr>
          <a:xfrm>
            <a:off x="11583472" y="4287117"/>
            <a:ext cx="137160" cy="311541"/>
          </a:xfrm>
          <a:prstGeom prst="rect">
            <a:avLst/>
          </a:prstGeom>
          <a:noFill/>
          <a:ln/>
        </p:spPr>
        <p:txBody>
          <a:bodyPr wrap="none" rtlCol="0" anchor="t"/>
          <a:lstStyle/>
          <a:p>
            <a:pPr marL="0" indent="0" algn="ctr">
              <a:lnSpc>
                <a:spcPts val="2471"/>
              </a:lnSpc>
              <a:buNone/>
            </a:pPr>
            <a:r>
              <a:rPr lang="en-US" sz="1901" dirty="0">
                <a:solidFill>
                  <a:srgbClr val="454240"/>
                </a:solidFill>
                <a:latin typeface="Libre Baskerville" pitchFamily="34" charset="0"/>
                <a:ea typeface="Libre Baskerville" pitchFamily="34" charset="-122"/>
                <a:cs typeface="Libre Baskerville" pitchFamily="34" charset="-120"/>
              </a:rPr>
              <a:t>5</a:t>
            </a:r>
            <a:endParaRPr lang="en-US" sz="1901" dirty="0"/>
          </a:p>
        </p:txBody>
      </p:sp>
      <p:sp>
        <p:nvSpPr>
          <p:cNvPr id="24" name="Text 21"/>
          <p:cNvSpPr/>
          <p:nvPr/>
        </p:nvSpPr>
        <p:spPr>
          <a:xfrm>
            <a:off x="11993999" y="4313118"/>
            <a:ext cx="2033111" cy="1038628"/>
          </a:xfrm>
          <a:prstGeom prst="rect">
            <a:avLst/>
          </a:prstGeom>
          <a:noFill/>
          <a:ln/>
        </p:spPr>
        <p:txBody>
          <a:bodyPr wrap="square" rtlCol="0" anchor="t"/>
          <a:lstStyle/>
          <a:p>
            <a:pPr marL="0" indent="0">
              <a:lnSpc>
                <a:spcPts val="2059"/>
              </a:lnSpc>
              <a:buNone/>
            </a:pPr>
            <a:r>
              <a:rPr lang="en-US" sz="1584" dirty="0">
                <a:solidFill>
                  <a:srgbClr val="454240"/>
                </a:solidFill>
                <a:latin typeface="Libre Baskerville" pitchFamily="34" charset="0"/>
                <a:ea typeface="Libre Baskerville" pitchFamily="34" charset="-122"/>
                <a:cs typeface="Libre Baskerville" pitchFamily="34" charset="-120"/>
              </a:rPr>
              <a:t>Cobertura de pruebas y generación de informes</a:t>
            </a:r>
            <a:endParaRPr lang="en-US" sz="1584" dirty="0"/>
          </a:p>
        </p:txBody>
      </p:sp>
      <p:sp>
        <p:nvSpPr>
          <p:cNvPr id="25" name="Text 22"/>
          <p:cNvSpPr/>
          <p:nvPr/>
        </p:nvSpPr>
        <p:spPr>
          <a:xfrm>
            <a:off x="11993999" y="5511416"/>
            <a:ext cx="2033111" cy="1437745"/>
          </a:xfrm>
          <a:prstGeom prst="rect">
            <a:avLst/>
          </a:prstGeom>
          <a:noFill/>
          <a:ln/>
        </p:spPr>
        <p:txBody>
          <a:bodyPr wrap="square" rtlCol="0" anchor="t"/>
          <a:lstStyle/>
          <a:p>
            <a:pPr marL="0" indent="0">
              <a:lnSpc>
                <a:spcPts val="2281"/>
              </a:lnSpc>
              <a:buNone/>
            </a:pPr>
            <a:r>
              <a:rPr lang="en-US" sz="1267" dirty="0">
                <a:solidFill>
                  <a:srgbClr val="454240"/>
                </a:solidFill>
                <a:latin typeface="DM Sans" pitchFamily="34" charset="0"/>
                <a:ea typeface="DM Sans" pitchFamily="34" charset="-122"/>
                <a:cs typeface="DM Sans" pitchFamily="34" charset="-120"/>
              </a:rPr>
              <a:t>Descubre cómo medir la cobertura de pruebas en Spring Boot y generar informes para evaluar la calidad del código.</a:t>
            </a:r>
            <a:endParaRPr lang="en-US" sz="1267" dirty="0"/>
          </a:p>
        </p:txBody>
      </p:sp>
      <p:pic>
        <p:nvPicPr>
          <p:cNvPr id="26" name="Image 1" descr="preencoded.png"/>
          <p:cNvPicPr>
            <a:picLocks noChangeAspect="1"/>
          </p:cNvPicPr>
          <p:nvPr/>
        </p:nvPicPr>
        <p:blipFill>
          <a:blip r:embed="rId4"/>
          <a:stretch>
            <a:fillRect/>
          </a:stretch>
        </p:blipFill>
        <p:spPr>
          <a:xfrm>
            <a:off x="0" y="0"/>
            <a:ext cx="14630400" cy="198719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766995"/>
            <a:ext cx="4443889"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Conclusión</a:t>
            </a:r>
            <a:endParaRPr lang="en-US" sz="4374" dirty="0"/>
          </a:p>
        </p:txBody>
      </p:sp>
      <p:sp>
        <p:nvSpPr>
          <p:cNvPr id="5" name="Text 2"/>
          <p:cNvSpPr/>
          <p:nvPr/>
        </p:nvSpPr>
        <p:spPr>
          <a:xfrm>
            <a:off x="833199" y="3814605"/>
            <a:ext cx="7477601"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Has completado con éxito el plan de formación para Spring Boot. Ahora estás preparado para desarrollar aplicaciones robustas y seguras utilizando esta potente herramienta. ¡Sigue aprendiendo y construyendo tu carrera en el desarrollo de software!</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64EC73-38B9-4A2D-B8A9-F9CBADE6E9A1}"/>
              </a:ext>
            </a:extLst>
          </p:cNvPr>
          <p:cNvSpPr txBox="1"/>
          <p:nvPr/>
        </p:nvSpPr>
        <p:spPr>
          <a:xfrm>
            <a:off x="3657600" y="3099138"/>
            <a:ext cx="7315200" cy="2031325"/>
          </a:xfrm>
          <a:prstGeom prst="rect">
            <a:avLst/>
          </a:prstGeom>
          <a:noFill/>
        </p:spPr>
        <p:txBody>
          <a:bodyPr wrap="square">
            <a:spAutoFit/>
          </a:bodyPr>
          <a:lstStyle/>
          <a:p>
            <a:r>
              <a:rPr lang="es-ES" dirty="0"/>
              <a:t>Spring </a:t>
            </a:r>
            <a:r>
              <a:rPr lang="es-ES" dirty="0" err="1"/>
              <a:t>Boot</a:t>
            </a:r>
            <a:r>
              <a:rPr lang="es-ES" dirty="0"/>
              <a:t> es un </a:t>
            </a:r>
            <a:r>
              <a:rPr lang="es-ES" dirty="0" err="1"/>
              <a:t>framework</a:t>
            </a:r>
            <a:r>
              <a:rPr lang="es-ES" dirty="0"/>
              <a:t> de desarrollo de aplicaciones Java que se basa en el </a:t>
            </a:r>
            <a:r>
              <a:rPr lang="es-ES" dirty="0" err="1"/>
              <a:t>framework</a:t>
            </a:r>
            <a:r>
              <a:rPr lang="es-ES" dirty="0"/>
              <a:t> Spring. Proporciona un enfoque simplificado y convenciones de configuración por defecto para crear aplicaciones de manera rápida y sencilla. Spring </a:t>
            </a:r>
            <a:r>
              <a:rPr lang="es-ES" dirty="0" err="1"/>
              <a:t>Boot</a:t>
            </a:r>
            <a:r>
              <a:rPr lang="es-ES" dirty="0"/>
              <a:t> se enfoca en facilitar el desarrollo, la configuración y el despliegue de aplicaciones basadas en Spring al minimizar la cantidad de configuración y código repetitivo que los desarrolladores deben escribir.</a:t>
            </a:r>
          </a:p>
        </p:txBody>
      </p:sp>
      <p:sp>
        <p:nvSpPr>
          <p:cNvPr id="5" name="CuadroTexto 4">
            <a:extLst>
              <a:ext uri="{FF2B5EF4-FFF2-40B4-BE49-F238E27FC236}">
                <a16:creationId xmlns:a16="http://schemas.microsoft.com/office/drawing/2014/main" id="{0AD13BFD-F4A9-41F0-8300-B853B105A809}"/>
              </a:ext>
            </a:extLst>
          </p:cNvPr>
          <p:cNvSpPr txBox="1"/>
          <p:nvPr/>
        </p:nvSpPr>
        <p:spPr>
          <a:xfrm>
            <a:off x="3657600" y="2181721"/>
            <a:ext cx="7315200" cy="369332"/>
          </a:xfrm>
          <a:prstGeom prst="rect">
            <a:avLst/>
          </a:prstGeom>
          <a:noFill/>
        </p:spPr>
        <p:txBody>
          <a:bodyPr wrap="square">
            <a:spAutoFit/>
          </a:bodyPr>
          <a:lstStyle/>
          <a:p>
            <a:r>
              <a:rPr lang="es-ES" dirty="0"/>
              <a:t>¿Qué es Spring </a:t>
            </a:r>
            <a:r>
              <a:rPr lang="es-ES" dirty="0" err="1"/>
              <a:t>Boot</a:t>
            </a:r>
            <a:r>
              <a:rPr lang="es-ES" dirty="0"/>
              <a:t>?</a:t>
            </a:r>
          </a:p>
        </p:txBody>
      </p:sp>
    </p:spTree>
    <p:extLst>
      <p:ext uri="{BB962C8B-B14F-4D97-AF65-F5344CB8AC3E}">
        <p14:creationId xmlns:p14="http://schemas.microsoft.com/office/powerpoint/2010/main" val="343656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0C9B65A-3326-48DD-BF51-EA312E7A467A}"/>
              </a:ext>
            </a:extLst>
          </p:cNvPr>
          <p:cNvSpPr txBox="1"/>
          <p:nvPr/>
        </p:nvSpPr>
        <p:spPr>
          <a:xfrm>
            <a:off x="3657600" y="1160145"/>
            <a:ext cx="7315200" cy="5909310"/>
          </a:xfrm>
          <a:prstGeom prst="rect">
            <a:avLst/>
          </a:prstGeom>
          <a:noFill/>
        </p:spPr>
        <p:txBody>
          <a:bodyPr wrap="square">
            <a:spAutoFit/>
          </a:bodyPr>
          <a:lstStyle/>
          <a:p>
            <a:r>
              <a:rPr lang="es-ES" dirty="0"/>
              <a:t>Ventajas de usar Spring </a:t>
            </a:r>
            <a:r>
              <a:rPr lang="es-ES" dirty="0" err="1"/>
              <a:t>Boot</a:t>
            </a:r>
            <a:r>
              <a:rPr lang="es-ES" dirty="0"/>
              <a:t>:</a:t>
            </a:r>
          </a:p>
          <a:p>
            <a:endParaRPr lang="es-ES" dirty="0"/>
          </a:p>
          <a:p>
            <a:pPr marL="285750" indent="-285750">
              <a:buFont typeface="Arial" panose="020B0604020202020204" pitchFamily="34" charset="0"/>
              <a:buChar char="•"/>
            </a:pPr>
            <a:r>
              <a:rPr lang="es-ES" dirty="0"/>
              <a:t>Configuración sencilla: Spring </a:t>
            </a:r>
            <a:r>
              <a:rPr lang="es-ES" dirty="0" err="1"/>
              <a:t>Boot</a:t>
            </a:r>
            <a:r>
              <a:rPr lang="es-ES" dirty="0"/>
              <a:t> ofrece una configuración automática basada en convenciones y proporciona configuraciones por defecto para muchos aspectos, lo que reduce la necesidad de escribir una gran cantidad de código de configuración manualmente.</a:t>
            </a:r>
          </a:p>
          <a:p>
            <a:endParaRPr lang="es-ES" dirty="0"/>
          </a:p>
          <a:p>
            <a:pPr marL="285750" indent="-285750">
              <a:buFont typeface="Arial" panose="020B0604020202020204" pitchFamily="34" charset="0"/>
              <a:buChar char="•"/>
            </a:pPr>
            <a:r>
              <a:rPr lang="es-ES" dirty="0"/>
              <a:t>Productividad mejorada: Spring </a:t>
            </a:r>
            <a:r>
              <a:rPr lang="es-ES" dirty="0" err="1"/>
              <a:t>Boot</a:t>
            </a:r>
            <a:r>
              <a:rPr lang="es-ES" dirty="0"/>
              <a:t> proporciona un conjunto de bibliotecas y herramientas que agilizan el proceso de desarrollo, lo que permite a los desarrolladores crear aplicaciones de manera más rápida y eficiente.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Integración sencilla: Spring </a:t>
            </a:r>
            <a:r>
              <a:rPr lang="es-ES" dirty="0" err="1"/>
              <a:t>Boot</a:t>
            </a:r>
            <a:r>
              <a:rPr lang="es-ES" dirty="0"/>
              <a:t> facilita la integración de diferentes tecnologías y </a:t>
            </a:r>
            <a:r>
              <a:rPr lang="es-ES" dirty="0" err="1"/>
              <a:t>frameworks</a:t>
            </a:r>
            <a:r>
              <a:rPr lang="es-ES" dirty="0"/>
              <a:t> en una aplicación. Ofrece soporte integrado para Spring MVC, Spring Data, Spring Security, entre otros, y se integra bien con otras bibliotecas y </a:t>
            </a:r>
            <a:r>
              <a:rPr lang="es-ES" dirty="0" err="1"/>
              <a:t>frameworks</a:t>
            </a:r>
            <a:r>
              <a:rPr lang="es-ES" dirty="0"/>
              <a:t> populares.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simplificado: Spring </a:t>
            </a:r>
            <a:r>
              <a:rPr lang="es-ES" dirty="0" err="1"/>
              <a:t>Boot</a:t>
            </a:r>
            <a:r>
              <a:rPr lang="es-ES" dirty="0"/>
              <a:t> permite empaquetar una aplicación en un archivo JAR autocontenido con un servidor web integrado, lo que simplifica el despliegue y la ejecución de la aplicación en diferentes entornos.</a:t>
            </a:r>
          </a:p>
        </p:txBody>
      </p:sp>
    </p:spTree>
    <p:extLst>
      <p:ext uri="{BB962C8B-B14F-4D97-AF65-F5344CB8AC3E}">
        <p14:creationId xmlns:p14="http://schemas.microsoft.com/office/powerpoint/2010/main" val="334520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4CE4301-F999-4B5F-8836-96E5E73D3760}"/>
              </a:ext>
            </a:extLst>
          </p:cNvPr>
          <p:cNvSpPr txBox="1"/>
          <p:nvPr/>
        </p:nvSpPr>
        <p:spPr>
          <a:xfrm>
            <a:off x="2100105" y="1298644"/>
            <a:ext cx="10631157" cy="4524315"/>
          </a:xfrm>
          <a:prstGeom prst="rect">
            <a:avLst/>
          </a:prstGeom>
          <a:noFill/>
        </p:spPr>
        <p:txBody>
          <a:bodyPr wrap="square">
            <a:spAutoFit/>
          </a:bodyPr>
          <a:lstStyle/>
          <a:p>
            <a:r>
              <a:rPr lang="es-ES" dirty="0"/>
              <a:t>Configuración inicial y creación de un proyecto Spring </a:t>
            </a:r>
            <a:r>
              <a:rPr lang="es-ES" dirty="0" err="1"/>
              <a:t>Boot</a:t>
            </a:r>
            <a:r>
              <a:rPr lang="es-ES" dirty="0"/>
              <a:t>:</a:t>
            </a:r>
          </a:p>
          <a:p>
            <a:endParaRPr lang="es-ES" dirty="0"/>
          </a:p>
          <a:p>
            <a:r>
              <a:rPr lang="es-ES" dirty="0"/>
              <a:t>Para crear un proyecto Spring </a:t>
            </a:r>
            <a:r>
              <a:rPr lang="es-ES" dirty="0" err="1"/>
              <a:t>Boot</a:t>
            </a:r>
            <a:r>
              <a:rPr lang="es-ES" dirty="0"/>
              <a:t>, puedes seguir estos pasos:</a:t>
            </a:r>
          </a:p>
          <a:p>
            <a:endParaRPr lang="es-ES" dirty="0"/>
          </a:p>
          <a:p>
            <a:pPr marL="342900" indent="-342900">
              <a:buFont typeface="+mj-lt"/>
              <a:buAutoNum type="arabicPeriod"/>
            </a:pPr>
            <a:r>
              <a:rPr lang="es-ES" dirty="0"/>
              <a:t>Utilizar Spring </a:t>
            </a:r>
            <a:r>
              <a:rPr lang="es-ES" dirty="0" err="1"/>
              <a:t>Initializr</a:t>
            </a:r>
            <a:r>
              <a:rPr lang="es-ES" dirty="0"/>
              <a:t>: Spring </a:t>
            </a:r>
            <a:r>
              <a:rPr lang="es-ES" dirty="0" err="1"/>
              <a:t>Initializr</a:t>
            </a:r>
            <a:r>
              <a:rPr lang="es-ES" dirty="0"/>
              <a:t> es una herramienta en línea que te permite generar un proyecto de Spring </a:t>
            </a:r>
            <a:r>
              <a:rPr lang="es-ES" dirty="0" err="1"/>
              <a:t>Boot</a:t>
            </a:r>
            <a:r>
              <a:rPr lang="es-ES" dirty="0"/>
              <a:t> inicial con la configuración básica requerida. Puedes acceder a ella a través de su sitio web o integrarla en tu IDE favorito.</a:t>
            </a:r>
          </a:p>
          <a:p>
            <a:pPr marL="342900" indent="-342900">
              <a:buFont typeface="+mj-lt"/>
              <a:buAutoNum type="arabicPeriod"/>
            </a:pPr>
            <a:endParaRPr lang="es-ES" dirty="0"/>
          </a:p>
          <a:p>
            <a:pPr marL="342900" indent="-342900">
              <a:buFont typeface="+mj-lt"/>
              <a:buAutoNum type="arabicPeriod"/>
            </a:pPr>
            <a:r>
              <a:rPr lang="es-ES" dirty="0"/>
              <a:t>Seleccionar dependencias: Durante la configuración inicial, puedes seleccionar las dependencias que deseas incluir en tu proyecto Spring </a:t>
            </a:r>
            <a:r>
              <a:rPr lang="es-ES" dirty="0" err="1"/>
              <a:t>Boot</a:t>
            </a:r>
            <a:r>
              <a:rPr lang="es-ES" dirty="0"/>
              <a:t>. Esto incluye bibliotecas como Spring MVC, Spring Data, Spring Security y muchas más. Las dependencias seleccionadas se incluirán automáticamente en el proyecto generado.</a:t>
            </a:r>
          </a:p>
          <a:p>
            <a:pPr marL="342900" indent="-342900">
              <a:buFont typeface="+mj-lt"/>
              <a:buAutoNum type="arabicPeriod"/>
            </a:pPr>
            <a:endParaRPr lang="es-ES" dirty="0"/>
          </a:p>
          <a:p>
            <a:pPr marL="342900" indent="-342900">
              <a:buFont typeface="+mj-lt"/>
              <a:buAutoNum type="arabicPeriod"/>
            </a:pPr>
            <a:r>
              <a:rPr lang="es-ES" dirty="0"/>
              <a:t>Generar y configurar el proyecto: Una vez que hayas seleccionado las dependencias, puedes generar y descargar el proyecto Spring </a:t>
            </a:r>
            <a:r>
              <a:rPr lang="es-ES" dirty="0" err="1"/>
              <a:t>Boot</a:t>
            </a:r>
            <a:r>
              <a:rPr lang="es-ES" dirty="0"/>
              <a:t>. A continuación, puedes importarlo en tu IDE y realizar cualquier configuración adicional necesaria, como establecer propiedades de aplicación o agregar configuraciones personalizadas.</a:t>
            </a:r>
          </a:p>
        </p:txBody>
      </p:sp>
    </p:spTree>
    <p:extLst>
      <p:ext uri="{BB962C8B-B14F-4D97-AF65-F5344CB8AC3E}">
        <p14:creationId xmlns:p14="http://schemas.microsoft.com/office/powerpoint/2010/main" val="95967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034CD14-3BC8-4CF1-A4F9-5D2AA8FF8DAC}"/>
              </a:ext>
            </a:extLst>
          </p:cNvPr>
          <p:cNvSpPr txBox="1"/>
          <p:nvPr/>
        </p:nvSpPr>
        <p:spPr>
          <a:xfrm>
            <a:off x="1431890" y="1707610"/>
            <a:ext cx="11766620" cy="3970318"/>
          </a:xfrm>
          <a:prstGeom prst="rect">
            <a:avLst/>
          </a:prstGeom>
          <a:noFill/>
        </p:spPr>
        <p:txBody>
          <a:bodyPr wrap="square">
            <a:spAutoFit/>
          </a:bodyPr>
          <a:lstStyle/>
          <a:p>
            <a:r>
              <a:rPr lang="es-ES" dirty="0"/>
              <a:t>Estructura del proyecto:</a:t>
            </a:r>
          </a:p>
          <a:p>
            <a:endParaRPr lang="es-ES" dirty="0"/>
          </a:p>
          <a:p>
            <a:r>
              <a:rPr lang="es-ES" dirty="0"/>
              <a:t>La estructura de un proyecto Spring </a:t>
            </a:r>
            <a:r>
              <a:rPr lang="es-ES" dirty="0" err="1"/>
              <a:t>Boot</a:t>
            </a:r>
            <a:r>
              <a:rPr lang="es-ES" dirty="0"/>
              <a:t> típico sigue una convención que facilita la organización del código y los recursos. Aunque puedes personalizarla según tus necesidades, aquí hay una estructura básica comúnmente utilizada:</a:t>
            </a:r>
          </a:p>
          <a:p>
            <a:endParaRPr lang="es-ES" dirty="0"/>
          </a:p>
          <a:p>
            <a:pPr marL="285750" indent="-285750">
              <a:buFont typeface="Arial" panose="020B0604020202020204" pitchFamily="34" charset="0"/>
              <a:buChar char="•"/>
            </a:pPr>
            <a:r>
              <a:rPr lang="es-ES" dirty="0"/>
              <a:t>Directorio </a:t>
            </a:r>
            <a:r>
              <a:rPr lang="es-ES" dirty="0" err="1"/>
              <a:t>src</a:t>
            </a:r>
            <a:r>
              <a:rPr lang="es-ES" dirty="0"/>
              <a:t>/</a:t>
            </a:r>
            <a:r>
              <a:rPr lang="es-ES" dirty="0" err="1"/>
              <a:t>main</a:t>
            </a:r>
            <a:r>
              <a:rPr lang="es-ES" dirty="0"/>
              <a:t>/java: Contiene el código fuente de la aplicación, como clases Java y paquetes organizados lógicamente.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Directorio </a:t>
            </a:r>
            <a:r>
              <a:rPr lang="es-ES" dirty="0" err="1"/>
              <a:t>src</a:t>
            </a:r>
            <a:r>
              <a:rPr lang="es-ES" dirty="0"/>
              <a:t>/</a:t>
            </a:r>
            <a:r>
              <a:rPr lang="es-ES" dirty="0" err="1"/>
              <a:t>main</a:t>
            </a:r>
            <a:r>
              <a:rPr lang="es-ES" dirty="0"/>
              <a:t>/</a:t>
            </a:r>
            <a:r>
              <a:rPr lang="es-ES" dirty="0" err="1"/>
              <a:t>resources</a:t>
            </a:r>
            <a:r>
              <a:rPr lang="es-ES" dirty="0"/>
              <a:t>: Contiene los recursos no relacionados con el código fuente, como archivos de configuración, plantillas, archivos estáticos, etc.</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Directorio </a:t>
            </a:r>
            <a:r>
              <a:rPr lang="es-ES" dirty="0" err="1"/>
              <a:t>src</a:t>
            </a:r>
            <a:r>
              <a:rPr lang="es-ES" dirty="0"/>
              <a:t>/test/java: Contiene las pruebas unitarias y de integración de la aplicación.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Directorio </a:t>
            </a:r>
            <a:r>
              <a:rPr lang="es-ES" dirty="0" err="1"/>
              <a:t>src</a:t>
            </a:r>
            <a:r>
              <a:rPr lang="es-ES" dirty="0"/>
              <a:t>/test/</a:t>
            </a:r>
            <a:r>
              <a:rPr lang="es-ES" dirty="0" err="1"/>
              <a:t>resources</a:t>
            </a:r>
            <a:r>
              <a:rPr lang="es-ES" dirty="0"/>
              <a:t>: Contiene los recursos necesarios para las pruebas.</a:t>
            </a:r>
          </a:p>
        </p:txBody>
      </p:sp>
    </p:spTree>
    <p:extLst>
      <p:ext uri="{BB962C8B-B14F-4D97-AF65-F5344CB8AC3E}">
        <p14:creationId xmlns:p14="http://schemas.microsoft.com/office/powerpoint/2010/main" val="395762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FE09241-2CD6-4024-96A1-51D127669773}"/>
              </a:ext>
            </a:extLst>
          </p:cNvPr>
          <p:cNvSpPr txBox="1"/>
          <p:nvPr/>
        </p:nvSpPr>
        <p:spPr>
          <a:xfrm>
            <a:off x="592853" y="1327451"/>
            <a:ext cx="13695903" cy="5355312"/>
          </a:xfrm>
          <a:prstGeom prst="rect">
            <a:avLst/>
          </a:prstGeom>
          <a:noFill/>
        </p:spPr>
        <p:txBody>
          <a:bodyPr wrap="square">
            <a:spAutoFit/>
          </a:bodyPr>
          <a:lstStyle/>
          <a:p>
            <a:r>
              <a:rPr lang="es-ES" dirty="0"/>
              <a:t>Despliegue y ejecución de una aplicación Spring </a:t>
            </a:r>
            <a:r>
              <a:rPr lang="es-ES" dirty="0" err="1"/>
              <a:t>Boot</a:t>
            </a:r>
            <a:r>
              <a:rPr lang="es-ES" dirty="0"/>
              <a:t>:</a:t>
            </a:r>
          </a:p>
          <a:p>
            <a:endParaRPr lang="es-ES" dirty="0"/>
          </a:p>
          <a:p>
            <a:r>
              <a:rPr lang="es-ES" dirty="0"/>
              <a:t>Una vez que hayas desarrollado tu aplicación Spring </a:t>
            </a:r>
            <a:r>
              <a:rPr lang="es-ES" dirty="0" err="1"/>
              <a:t>Boot</a:t>
            </a:r>
            <a:r>
              <a:rPr lang="es-ES" dirty="0"/>
              <a:t>, existen varias formas </a:t>
            </a:r>
            <a:r>
              <a:rPr lang="es-ES" dirty="0" err="1"/>
              <a:t>dedesplegarla</a:t>
            </a:r>
            <a:r>
              <a:rPr lang="es-ES" dirty="0"/>
              <a:t> y ejecutarla:</a:t>
            </a:r>
          </a:p>
          <a:p>
            <a:endParaRPr lang="es-ES" dirty="0"/>
          </a:p>
          <a:p>
            <a:pPr marL="285750" indent="-285750">
              <a:buFont typeface="Arial" panose="020B0604020202020204" pitchFamily="34" charset="0"/>
              <a:buChar char="•"/>
            </a:pPr>
            <a:r>
              <a:rPr lang="es-ES" dirty="0"/>
              <a:t>Despliegue local: Puedes ejecutar tu aplicación Spring </a:t>
            </a:r>
            <a:r>
              <a:rPr lang="es-ES" dirty="0" err="1"/>
              <a:t>Boot</a:t>
            </a:r>
            <a:r>
              <a:rPr lang="es-ES" dirty="0"/>
              <a:t> directamente en tu entorno de desarrollo local. Esto se puede hacer ejecutando la clase principal de la aplicación (que contiene el método </a:t>
            </a:r>
            <a:r>
              <a:rPr lang="es-ES" dirty="0" err="1"/>
              <a:t>main</a:t>
            </a:r>
            <a:r>
              <a:rPr lang="es-ES" dirty="0"/>
              <a:t>()) desde tu IDE o utilizando el comando java -</a:t>
            </a:r>
            <a:r>
              <a:rPr lang="es-ES" dirty="0" err="1"/>
              <a:t>jar</a:t>
            </a:r>
            <a:r>
              <a:rPr lang="es-ES" dirty="0"/>
              <a:t> en la línea de comandos para ejecutar el archivo JAR generado.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en un servidor web externo: También puedes empaquetar tu aplicación Spring </a:t>
            </a:r>
            <a:r>
              <a:rPr lang="es-ES" dirty="0" err="1"/>
              <a:t>Boot</a:t>
            </a:r>
            <a:r>
              <a:rPr lang="es-ES" dirty="0"/>
              <a:t> en un archivo JAR autocontenido y desplegarlo en un servidor web externo, como Tomcat o </a:t>
            </a:r>
            <a:r>
              <a:rPr lang="es-ES" dirty="0" err="1"/>
              <a:t>Jetty</a:t>
            </a:r>
            <a:r>
              <a:rPr lang="es-ES" dirty="0"/>
              <a:t>. Para ello, necesitarás configurar y ajustar el archivo de configuración del servidor web para que pueda ejecutar tu aplicación Spring </a:t>
            </a:r>
            <a:r>
              <a:rPr lang="es-ES" dirty="0" err="1"/>
              <a:t>Boot</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en la nube: Spring </a:t>
            </a:r>
            <a:r>
              <a:rPr lang="es-ES" dirty="0" err="1"/>
              <a:t>Boot</a:t>
            </a:r>
            <a:r>
              <a:rPr lang="es-ES" dirty="0"/>
              <a:t> es compatible con la ejecución de aplicaciones en entornos de nube, como Amazon Web </a:t>
            </a:r>
            <a:r>
              <a:rPr lang="es-ES" dirty="0" err="1"/>
              <a:t>Services</a:t>
            </a:r>
            <a:r>
              <a:rPr lang="es-ES" dirty="0"/>
              <a:t> (AWS), Google Cloud </a:t>
            </a:r>
            <a:r>
              <a:rPr lang="es-ES" dirty="0" err="1"/>
              <a:t>Platform</a:t>
            </a:r>
            <a:r>
              <a:rPr lang="es-ES" dirty="0"/>
              <a:t> (GCP) o Microsoft Azure. Puedes crear y configurar instancias de máquinas virtuales, contenedores o utilizar servicios de plataforma gestionados para desplegar y ejecutar tu aplicación Spring </a:t>
            </a:r>
            <a:r>
              <a:rPr lang="es-ES" dirty="0" err="1"/>
              <a:t>Boot</a:t>
            </a:r>
            <a:r>
              <a:rPr lang="es-ES" dirty="0"/>
              <a:t> en la nube.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Despliegue mediante contenedores: Spring </a:t>
            </a:r>
            <a:r>
              <a:rPr lang="es-ES" dirty="0" err="1"/>
              <a:t>Boot</a:t>
            </a:r>
            <a:r>
              <a:rPr lang="es-ES" dirty="0"/>
              <a:t> se integra bien con herramientas de contenedores como Docker. Puedes crear una imagen de contenedor de tu aplicación Spring </a:t>
            </a:r>
            <a:r>
              <a:rPr lang="es-ES" dirty="0" err="1"/>
              <a:t>Boot</a:t>
            </a:r>
            <a:r>
              <a:rPr lang="es-ES" dirty="0"/>
              <a:t> y luego desplegarla en entornos basados en contenedores, como </a:t>
            </a:r>
            <a:r>
              <a:rPr lang="es-ES" dirty="0" err="1"/>
              <a:t>Kubernetes</a:t>
            </a:r>
            <a:r>
              <a:rPr lang="es-ES" dirty="0"/>
              <a:t>, Docker </a:t>
            </a:r>
            <a:r>
              <a:rPr lang="es-ES" dirty="0" err="1"/>
              <a:t>Swarm</a:t>
            </a:r>
            <a:r>
              <a:rPr lang="es-ES" dirty="0"/>
              <a:t>, o en plataformas que admiten contenedores.</a:t>
            </a:r>
          </a:p>
        </p:txBody>
      </p:sp>
    </p:spTree>
    <p:extLst>
      <p:ext uri="{BB962C8B-B14F-4D97-AF65-F5344CB8AC3E}">
        <p14:creationId xmlns:p14="http://schemas.microsoft.com/office/powerpoint/2010/main" val="310159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A24709B-C9A3-4010-A324-080D6E920358}"/>
              </a:ext>
            </a:extLst>
          </p:cNvPr>
          <p:cNvSpPr txBox="1"/>
          <p:nvPr/>
        </p:nvSpPr>
        <p:spPr>
          <a:xfrm>
            <a:off x="3657600" y="1298645"/>
            <a:ext cx="7315200" cy="5632311"/>
          </a:xfrm>
          <a:prstGeom prst="rect">
            <a:avLst/>
          </a:prstGeom>
          <a:noFill/>
        </p:spPr>
        <p:txBody>
          <a:bodyPr wrap="square">
            <a:spAutoFit/>
          </a:bodyPr>
          <a:lstStyle/>
          <a:p>
            <a:r>
              <a:rPr lang="es-ES" dirty="0" err="1"/>
              <a:t>package</a:t>
            </a:r>
            <a:r>
              <a:rPr lang="es-ES" dirty="0"/>
              <a:t> </a:t>
            </a:r>
            <a:r>
              <a:rPr lang="es-ES" dirty="0" err="1"/>
              <a:t>com.bootcamp</a:t>
            </a:r>
            <a:r>
              <a:rPr lang="es-ES" dirty="0"/>
              <a:t>;</a:t>
            </a:r>
          </a:p>
          <a:p>
            <a:endParaRPr lang="es-ES" dirty="0"/>
          </a:p>
          <a:p>
            <a:r>
              <a:rPr lang="es-ES" dirty="0" err="1"/>
              <a:t>import</a:t>
            </a:r>
            <a:r>
              <a:rPr lang="es-ES" dirty="0"/>
              <a:t> </a:t>
            </a:r>
            <a:r>
              <a:rPr lang="es-ES" dirty="0" err="1"/>
              <a:t>org.springframework.boot.SpringApplication</a:t>
            </a:r>
            <a:r>
              <a:rPr lang="es-ES" dirty="0"/>
              <a:t>;</a:t>
            </a:r>
          </a:p>
          <a:p>
            <a:r>
              <a:rPr lang="es-ES" dirty="0" err="1"/>
              <a:t>import</a:t>
            </a:r>
            <a:r>
              <a:rPr lang="es-ES" dirty="0"/>
              <a:t> </a:t>
            </a:r>
            <a:r>
              <a:rPr lang="es-ES" dirty="0" err="1"/>
              <a:t>org.springframework.boot.autoconfigure.SpringBootApplication</a:t>
            </a:r>
            <a:r>
              <a:rPr lang="es-ES" dirty="0"/>
              <a:t>;</a:t>
            </a:r>
          </a:p>
          <a:p>
            <a:r>
              <a:rPr lang="es-ES" dirty="0" err="1"/>
              <a:t>import</a:t>
            </a:r>
            <a:r>
              <a:rPr lang="es-ES" dirty="0"/>
              <a:t> </a:t>
            </a:r>
            <a:r>
              <a:rPr lang="es-ES" dirty="0" err="1"/>
              <a:t>org.springframework.web.bind.annotation.GetMapping</a:t>
            </a:r>
            <a:r>
              <a:rPr lang="es-ES" dirty="0"/>
              <a:t>;</a:t>
            </a:r>
          </a:p>
          <a:p>
            <a:r>
              <a:rPr lang="es-ES" dirty="0" err="1"/>
              <a:t>import</a:t>
            </a:r>
            <a:r>
              <a:rPr lang="es-ES" dirty="0"/>
              <a:t> </a:t>
            </a:r>
            <a:r>
              <a:rPr lang="es-ES" dirty="0" err="1"/>
              <a:t>org.springframework.web.bind.annotation.RestController</a:t>
            </a:r>
            <a:r>
              <a:rPr lang="es-ES" dirty="0"/>
              <a:t>;</a:t>
            </a:r>
          </a:p>
          <a:p>
            <a:endParaRPr lang="es-ES" dirty="0"/>
          </a:p>
          <a:p>
            <a:r>
              <a:rPr lang="es-ES" dirty="0"/>
              <a:t>@SpringBootApplication</a:t>
            </a:r>
          </a:p>
          <a:p>
            <a:r>
              <a:rPr lang="es-ES" dirty="0"/>
              <a:t>@RestController</a:t>
            </a:r>
          </a:p>
          <a:p>
            <a:r>
              <a:rPr lang="es-ES" dirty="0" err="1"/>
              <a:t>public</a:t>
            </a:r>
            <a:r>
              <a:rPr lang="es-ES" dirty="0"/>
              <a:t> </a:t>
            </a:r>
            <a:r>
              <a:rPr lang="es-ES" dirty="0" err="1"/>
              <a:t>class</a:t>
            </a:r>
            <a:r>
              <a:rPr lang="es-ES" dirty="0"/>
              <a:t> </a:t>
            </a:r>
            <a:r>
              <a:rPr lang="es-ES" dirty="0" err="1"/>
              <a:t>DemoApplication</a:t>
            </a:r>
            <a:r>
              <a:rPr lang="es-ES" dirty="0"/>
              <a:t> {</a:t>
            </a:r>
          </a:p>
          <a:p>
            <a:endParaRPr lang="es-ES" dirty="0"/>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err="1"/>
              <a:t>SpringApplication.run</a:t>
            </a:r>
            <a:r>
              <a:rPr lang="es-ES" dirty="0"/>
              <a:t>(</a:t>
            </a:r>
            <a:r>
              <a:rPr lang="es-ES" dirty="0" err="1"/>
              <a:t>DemoApplication.class</a:t>
            </a:r>
            <a:r>
              <a:rPr lang="es-ES" dirty="0"/>
              <a:t>, </a:t>
            </a:r>
            <a:r>
              <a:rPr lang="es-ES" dirty="0" err="1"/>
              <a:t>args</a:t>
            </a:r>
            <a:r>
              <a:rPr lang="es-ES" dirty="0"/>
              <a:t>);</a:t>
            </a:r>
          </a:p>
          <a:p>
            <a:r>
              <a:rPr lang="es-ES" dirty="0"/>
              <a:t>    }</a:t>
            </a:r>
          </a:p>
          <a:p>
            <a:endParaRPr lang="es-ES" dirty="0"/>
          </a:p>
          <a:p>
            <a:r>
              <a:rPr lang="es-ES" dirty="0"/>
              <a:t>    @GetMapping("/")</a:t>
            </a:r>
          </a:p>
          <a:p>
            <a:r>
              <a:rPr lang="es-ES" dirty="0"/>
              <a:t>    </a:t>
            </a:r>
            <a:r>
              <a:rPr lang="es-ES" dirty="0" err="1"/>
              <a:t>public</a:t>
            </a:r>
            <a:r>
              <a:rPr lang="es-ES" dirty="0"/>
              <a:t> </a:t>
            </a:r>
            <a:r>
              <a:rPr lang="es-ES" dirty="0" err="1"/>
              <a:t>String</a:t>
            </a:r>
            <a:r>
              <a:rPr lang="es-ES" dirty="0"/>
              <a:t> </a:t>
            </a:r>
            <a:r>
              <a:rPr lang="es-ES" dirty="0" err="1"/>
              <a:t>hello</a:t>
            </a:r>
            <a:r>
              <a:rPr lang="es-ES" dirty="0"/>
              <a:t>() {</a:t>
            </a:r>
          </a:p>
          <a:p>
            <a:r>
              <a:rPr lang="es-ES" dirty="0"/>
              <a:t>        </a:t>
            </a:r>
            <a:r>
              <a:rPr lang="es-ES" dirty="0" err="1"/>
              <a:t>return</a:t>
            </a:r>
            <a:r>
              <a:rPr lang="es-ES" dirty="0"/>
              <a:t> "</a:t>
            </a:r>
            <a:r>
              <a:rPr lang="es-ES" dirty="0" err="1"/>
              <a:t>Hello</a:t>
            </a:r>
            <a:r>
              <a:rPr lang="es-ES" dirty="0"/>
              <a:t>, Spring </a:t>
            </a:r>
            <a:r>
              <a:rPr lang="es-ES" dirty="0" err="1"/>
              <a:t>Boot</a:t>
            </a:r>
            <a:r>
              <a:rPr lang="es-ES" dirty="0"/>
              <a:t>!";</a:t>
            </a:r>
          </a:p>
          <a:p>
            <a:r>
              <a:rPr lang="es-ES" dirty="0"/>
              <a:t>    }</a:t>
            </a:r>
          </a:p>
          <a:p>
            <a:r>
              <a:rPr lang="es-ES" dirty="0"/>
              <a:t>}</a:t>
            </a:r>
          </a:p>
        </p:txBody>
      </p:sp>
    </p:spTree>
    <p:extLst>
      <p:ext uri="{BB962C8B-B14F-4D97-AF65-F5344CB8AC3E}">
        <p14:creationId xmlns:p14="http://schemas.microsoft.com/office/powerpoint/2010/main" val="13547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069568" y="849410"/>
            <a:ext cx="7977664" cy="1003408"/>
          </a:xfrm>
          <a:prstGeom prst="rect">
            <a:avLst/>
          </a:prstGeom>
          <a:noFill/>
          <a:ln/>
        </p:spPr>
        <p:txBody>
          <a:bodyPr wrap="square" rtlCol="0" anchor="t"/>
          <a:lstStyle/>
          <a:p>
            <a:pPr marL="0" indent="0">
              <a:lnSpc>
                <a:spcPts val="3980"/>
              </a:lnSpc>
              <a:buNone/>
            </a:pPr>
            <a:r>
              <a:rPr lang="en-US" sz="3062" dirty="0">
                <a:solidFill>
                  <a:srgbClr val="5C4E3D"/>
                </a:solidFill>
                <a:latin typeface="Libre Baskerville" pitchFamily="34" charset="0"/>
                <a:ea typeface="Libre Baskerville" pitchFamily="34" charset="-122"/>
                <a:cs typeface="Libre Baskerville" pitchFamily="34" charset="-120"/>
              </a:rPr>
              <a:t>Módulo 2: Desarrollo de Controladores y Servicios</a:t>
            </a:r>
            <a:endParaRPr lang="en-US" sz="3062" dirty="0"/>
          </a:p>
        </p:txBody>
      </p:sp>
      <p:sp>
        <p:nvSpPr>
          <p:cNvPr id="5" name="Text 2"/>
          <p:cNvSpPr/>
          <p:nvPr/>
        </p:nvSpPr>
        <p:spPr>
          <a:xfrm>
            <a:off x="6069568" y="2084347"/>
            <a:ext cx="7977664" cy="277740"/>
          </a:xfrm>
          <a:prstGeom prst="rect">
            <a:avLst/>
          </a:prstGeom>
          <a:noFill/>
          <a:ln/>
        </p:spPr>
        <p:txBody>
          <a:bodyPr wrap="non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crear controladores y servicios en Spring Boot para manejar peticiones HTTP.</a:t>
            </a:r>
            <a:endParaRPr lang="en-US" sz="1225" dirty="0"/>
          </a:p>
        </p:txBody>
      </p:sp>
      <p:sp>
        <p:nvSpPr>
          <p:cNvPr id="6" name="Shape 3"/>
          <p:cNvSpPr/>
          <p:nvPr/>
        </p:nvSpPr>
        <p:spPr>
          <a:xfrm>
            <a:off x="6069568" y="2622570"/>
            <a:ext cx="349925" cy="347352"/>
          </a:xfrm>
          <a:prstGeom prst="roundRect">
            <a:avLst>
              <a:gd name="adj" fmla="val 15795"/>
            </a:avLst>
          </a:prstGeom>
          <a:solidFill>
            <a:srgbClr val="F7EDD4"/>
          </a:solidFill>
          <a:ln w="7620">
            <a:solidFill>
              <a:srgbClr val="EFDBA9"/>
            </a:solidFill>
            <a:prstDash val="solid"/>
          </a:ln>
        </p:spPr>
      </p:sp>
      <p:sp>
        <p:nvSpPr>
          <p:cNvPr id="7" name="Text 4"/>
          <p:cNvSpPr/>
          <p:nvPr/>
        </p:nvSpPr>
        <p:spPr>
          <a:xfrm>
            <a:off x="6191131" y="2645617"/>
            <a:ext cx="1066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1</a:t>
            </a:r>
            <a:endParaRPr lang="en-US" sz="1837" dirty="0"/>
          </a:p>
        </p:txBody>
      </p:sp>
      <p:sp>
        <p:nvSpPr>
          <p:cNvPr id="8" name="Text 5"/>
          <p:cNvSpPr/>
          <p:nvPr/>
        </p:nvSpPr>
        <p:spPr>
          <a:xfrm>
            <a:off x="6574988" y="2670791"/>
            <a:ext cx="2050137"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Controladores en Spring Boot</a:t>
            </a:r>
            <a:endParaRPr lang="en-US" sz="1531" dirty="0"/>
          </a:p>
        </p:txBody>
      </p:sp>
      <p:sp>
        <p:nvSpPr>
          <p:cNvPr id="9" name="Text 6"/>
          <p:cNvSpPr/>
          <p:nvPr/>
        </p:nvSpPr>
        <p:spPr>
          <a:xfrm>
            <a:off x="6574988" y="3326729"/>
            <a:ext cx="2050137" cy="1666437"/>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Descubre cómo los controladores actúan como intermediarios entre las peticiones HTTP y la lógica de negocio de una aplicación Spring Boot.</a:t>
            </a:r>
            <a:endParaRPr lang="en-US" sz="1225" dirty="0"/>
          </a:p>
        </p:txBody>
      </p:sp>
      <p:sp>
        <p:nvSpPr>
          <p:cNvPr id="10" name="Shape 7"/>
          <p:cNvSpPr/>
          <p:nvPr/>
        </p:nvSpPr>
        <p:spPr>
          <a:xfrm>
            <a:off x="8780621" y="2622570"/>
            <a:ext cx="349925" cy="347352"/>
          </a:xfrm>
          <a:prstGeom prst="roundRect">
            <a:avLst>
              <a:gd name="adj" fmla="val 15795"/>
            </a:avLst>
          </a:prstGeom>
          <a:solidFill>
            <a:srgbClr val="F7EDD4"/>
          </a:solidFill>
          <a:ln w="7620">
            <a:solidFill>
              <a:srgbClr val="EFDBA9"/>
            </a:solidFill>
            <a:prstDash val="solid"/>
          </a:ln>
        </p:spPr>
      </p:sp>
      <p:sp>
        <p:nvSpPr>
          <p:cNvPr id="11" name="Text 8"/>
          <p:cNvSpPr/>
          <p:nvPr/>
        </p:nvSpPr>
        <p:spPr>
          <a:xfrm>
            <a:off x="8883134" y="2645617"/>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2</a:t>
            </a:r>
            <a:endParaRPr lang="en-US" sz="1837" dirty="0"/>
          </a:p>
        </p:txBody>
      </p:sp>
      <p:sp>
        <p:nvSpPr>
          <p:cNvPr id="12" name="Text 9"/>
          <p:cNvSpPr/>
          <p:nvPr/>
        </p:nvSpPr>
        <p:spPr>
          <a:xfrm>
            <a:off x="9286042" y="2670791"/>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Anotaciones para mapeo de rutas y métodos HTTP</a:t>
            </a:r>
            <a:endParaRPr lang="en-US" sz="1531" dirty="0"/>
          </a:p>
        </p:txBody>
      </p:sp>
      <p:sp>
        <p:nvSpPr>
          <p:cNvPr id="13" name="Text 10"/>
          <p:cNvSpPr/>
          <p:nvPr/>
        </p:nvSpPr>
        <p:spPr>
          <a:xfrm>
            <a:off x="9286042" y="3577522"/>
            <a:ext cx="2050137" cy="1666437"/>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utilizar anotaciones como @RequestMapping para mapear rutas y métodos HTTP en los controladores de Spring Boot.</a:t>
            </a:r>
            <a:endParaRPr lang="en-US" sz="1225" dirty="0"/>
          </a:p>
        </p:txBody>
      </p:sp>
      <p:sp>
        <p:nvSpPr>
          <p:cNvPr id="14" name="Shape 11"/>
          <p:cNvSpPr/>
          <p:nvPr/>
        </p:nvSpPr>
        <p:spPr>
          <a:xfrm>
            <a:off x="11491674" y="2622570"/>
            <a:ext cx="349925" cy="347352"/>
          </a:xfrm>
          <a:prstGeom prst="roundRect">
            <a:avLst>
              <a:gd name="adj" fmla="val 15795"/>
            </a:avLst>
          </a:prstGeom>
          <a:solidFill>
            <a:srgbClr val="F7EDD4"/>
          </a:solidFill>
          <a:ln w="7620">
            <a:solidFill>
              <a:srgbClr val="EFDBA9"/>
            </a:solidFill>
            <a:prstDash val="solid"/>
          </a:ln>
        </p:spPr>
      </p:sp>
      <p:sp>
        <p:nvSpPr>
          <p:cNvPr id="15" name="Text 12"/>
          <p:cNvSpPr/>
          <p:nvPr/>
        </p:nvSpPr>
        <p:spPr>
          <a:xfrm>
            <a:off x="11594187" y="2645617"/>
            <a:ext cx="14478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3</a:t>
            </a:r>
            <a:endParaRPr lang="en-US" sz="1837" dirty="0"/>
          </a:p>
        </p:txBody>
      </p:sp>
      <p:sp>
        <p:nvSpPr>
          <p:cNvPr id="16" name="Text 13"/>
          <p:cNvSpPr/>
          <p:nvPr/>
        </p:nvSpPr>
        <p:spPr>
          <a:xfrm>
            <a:off x="11997095" y="2670791"/>
            <a:ext cx="2050137" cy="752379"/>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Inyección de dependencias en los controladores</a:t>
            </a:r>
            <a:endParaRPr lang="en-US" sz="1531" dirty="0"/>
          </a:p>
        </p:txBody>
      </p:sp>
      <p:sp>
        <p:nvSpPr>
          <p:cNvPr id="17" name="Text 14"/>
          <p:cNvSpPr/>
          <p:nvPr/>
        </p:nvSpPr>
        <p:spPr>
          <a:xfrm>
            <a:off x="11997095" y="3577522"/>
            <a:ext cx="2050137" cy="1666437"/>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Comprende cómo funciona la inyección de dependencias en los controladores de Spring Boot para acceder a otros servicios de la aplicación.</a:t>
            </a:r>
            <a:endParaRPr lang="en-US" sz="1225" dirty="0"/>
          </a:p>
        </p:txBody>
      </p:sp>
      <p:sp>
        <p:nvSpPr>
          <p:cNvPr id="18" name="Shape 15"/>
          <p:cNvSpPr/>
          <p:nvPr/>
        </p:nvSpPr>
        <p:spPr>
          <a:xfrm>
            <a:off x="6069568" y="5504443"/>
            <a:ext cx="349925" cy="347352"/>
          </a:xfrm>
          <a:prstGeom prst="roundRect">
            <a:avLst>
              <a:gd name="adj" fmla="val 15795"/>
            </a:avLst>
          </a:prstGeom>
          <a:solidFill>
            <a:srgbClr val="F7EDD4"/>
          </a:solidFill>
          <a:ln w="7620">
            <a:solidFill>
              <a:srgbClr val="EFDBA9"/>
            </a:solidFill>
            <a:prstDash val="solid"/>
          </a:ln>
        </p:spPr>
      </p:sp>
      <p:sp>
        <p:nvSpPr>
          <p:cNvPr id="19" name="Text 16"/>
          <p:cNvSpPr/>
          <p:nvPr/>
        </p:nvSpPr>
        <p:spPr>
          <a:xfrm>
            <a:off x="6175891" y="5527490"/>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4</a:t>
            </a:r>
            <a:endParaRPr lang="en-US" sz="1837" dirty="0"/>
          </a:p>
        </p:txBody>
      </p:sp>
      <p:sp>
        <p:nvSpPr>
          <p:cNvPr id="20" name="Text 17"/>
          <p:cNvSpPr/>
          <p:nvPr/>
        </p:nvSpPr>
        <p:spPr>
          <a:xfrm>
            <a:off x="6574988" y="5552664"/>
            <a:ext cx="3405664"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Creación y configuración de servicios</a:t>
            </a:r>
            <a:endParaRPr lang="en-US" sz="1531" dirty="0"/>
          </a:p>
        </p:txBody>
      </p:sp>
      <p:sp>
        <p:nvSpPr>
          <p:cNvPr id="21" name="Text 18"/>
          <p:cNvSpPr/>
          <p:nvPr/>
        </p:nvSpPr>
        <p:spPr>
          <a:xfrm>
            <a:off x="6574988" y="6208602"/>
            <a:ext cx="3405664" cy="833219"/>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Aprende a crear servicios en Spring Boot y configúralos para realizar operaciones específicas.</a:t>
            </a:r>
            <a:endParaRPr lang="en-US" sz="1225" dirty="0"/>
          </a:p>
        </p:txBody>
      </p:sp>
      <p:sp>
        <p:nvSpPr>
          <p:cNvPr id="22" name="Shape 19"/>
          <p:cNvSpPr/>
          <p:nvPr/>
        </p:nvSpPr>
        <p:spPr>
          <a:xfrm>
            <a:off x="10136148" y="5504443"/>
            <a:ext cx="349925" cy="347352"/>
          </a:xfrm>
          <a:prstGeom prst="roundRect">
            <a:avLst>
              <a:gd name="adj" fmla="val 15795"/>
            </a:avLst>
          </a:prstGeom>
          <a:solidFill>
            <a:srgbClr val="F7EDD4"/>
          </a:solidFill>
          <a:ln w="7620">
            <a:solidFill>
              <a:srgbClr val="EFDBA9"/>
            </a:solidFill>
            <a:prstDash val="solid"/>
          </a:ln>
        </p:spPr>
      </p:sp>
      <p:sp>
        <p:nvSpPr>
          <p:cNvPr id="23" name="Text 20"/>
          <p:cNvSpPr/>
          <p:nvPr/>
        </p:nvSpPr>
        <p:spPr>
          <a:xfrm>
            <a:off x="10242471" y="5527490"/>
            <a:ext cx="137160" cy="301141"/>
          </a:xfrm>
          <a:prstGeom prst="rect">
            <a:avLst/>
          </a:prstGeom>
          <a:noFill/>
          <a:ln/>
        </p:spPr>
        <p:txBody>
          <a:bodyPr wrap="none" rtlCol="0" anchor="t"/>
          <a:lstStyle/>
          <a:p>
            <a:pPr marL="0" indent="0" algn="ctr">
              <a:lnSpc>
                <a:spcPts val="2388"/>
              </a:lnSpc>
              <a:buNone/>
            </a:pPr>
            <a:r>
              <a:rPr lang="en-US" sz="1837" dirty="0">
                <a:solidFill>
                  <a:srgbClr val="454240"/>
                </a:solidFill>
                <a:latin typeface="Libre Baskerville" pitchFamily="34" charset="0"/>
                <a:ea typeface="Libre Baskerville" pitchFamily="34" charset="-122"/>
                <a:cs typeface="Libre Baskerville" pitchFamily="34" charset="-120"/>
              </a:rPr>
              <a:t>5</a:t>
            </a:r>
            <a:endParaRPr lang="en-US" sz="1837" dirty="0"/>
          </a:p>
        </p:txBody>
      </p:sp>
      <p:sp>
        <p:nvSpPr>
          <p:cNvPr id="24" name="Text 21"/>
          <p:cNvSpPr/>
          <p:nvPr/>
        </p:nvSpPr>
        <p:spPr>
          <a:xfrm>
            <a:off x="10641568" y="5552664"/>
            <a:ext cx="3405664" cy="501586"/>
          </a:xfrm>
          <a:prstGeom prst="rect">
            <a:avLst/>
          </a:prstGeom>
          <a:noFill/>
          <a:ln/>
        </p:spPr>
        <p:txBody>
          <a:bodyPr wrap="square" rtlCol="0" anchor="t"/>
          <a:lstStyle/>
          <a:p>
            <a:pPr marL="0" indent="0">
              <a:lnSpc>
                <a:spcPts val="1990"/>
              </a:lnSpc>
              <a:buNone/>
            </a:pPr>
            <a:r>
              <a:rPr lang="en-US" sz="1531" dirty="0">
                <a:solidFill>
                  <a:srgbClr val="454240"/>
                </a:solidFill>
                <a:latin typeface="Libre Baskerville" pitchFamily="34" charset="0"/>
                <a:ea typeface="Libre Baskerville" pitchFamily="34" charset="-122"/>
                <a:cs typeface="Libre Baskerville" pitchFamily="34" charset="-120"/>
              </a:rPr>
              <a:t>Interacción entre controladores y servicios</a:t>
            </a:r>
            <a:endParaRPr lang="en-US" sz="1531" dirty="0"/>
          </a:p>
        </p:txBody>
      </p:sp>
      <p:sp>
        <p:nvSpPr>
          <p:cNvPr id="25" name="Text 22"/>
          <p:cNvSpPr/>
          <p:nvPr/>
        </p:nvSpPr>
        <p:spPr>
          <a:xfrm>
            <a:off x="10641568" y="6208602"/>
            <a:ext cx="3405664" cy="1110958"/>
          </a:xfrm>
          <a:prstGeom prst="rect">
            <a:avLst/>
          </a:prstGeom>
          <a:noFill/>
          <a:ln/>
        </p:spPr>
        <p:txBody>
          <a:bodyPr wrap="square" rtlCol="0" anchor="t"/>
          <a:lstStyle/>
          <a:p>
            <a:pPr marL="0" indent="0">
              <a:lnSpc>
                <a:spcPts val="2204"/>
              </a:lnSpc>
              <a:buNone/>
            </a:pPr>
            <a:r>
              <a:rPr lang="en-US" sz="1225" dirty="0">
                <a:solidFill>
                  <a:srgbClr val="454240"/>
                </a:solidFill>
                <a:latin typeface="DM Sans" pitchFamily="34" charset="0"/>
                <a:ea typeface="DM Sans" pitchFamily="34" charset="-122"/>
                <a:cs typeface="DM Sans" pitchFamily="34" charset="-120"/>
              </a:rPr>
              <a:t>Descubre cómo los controladores y los servicios interactúan entre sí para manejar las peticiones y procesar los datos en una aplicación Spring Boot.</a:t>
            </a:r>
            <a:endParaRPr lang="en-US" sz="1225" dirty="0"/>
          </a:p>
        </p:txBody>
      </p:sp>
      <p:pic>
        <p:nvPicPr>
          <p:cNvPr id="26"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4379</TotalTime>
  <Words>3288</Words>
  <Application>Microsoft Office PowerPoint</Application>
  <PresentationFormat>Personalizado</PresentationFormat>
  <Paragraphs>322</Paragraphs>
  <Slides>28</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DM Sans</vt:lpstr>
      <vt:lpstr>Libre Baskerville</vt:lpstr>
      <vt:lpstr>Söhne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19</cp:revision>
  <dcterms:created xsi:type="dcterms:W3CDTF">2023-07-06T13:13:47Z</dcterms:created>
  <dcterms:modified xsi:type="dcterms:W3CDTF">2023-07-09T22:18:23Z</dcterms:modified>
</cp:coreProperties>
</file>