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4" r:id="rId3"/>
    <p:sldId id="265" r:id="rId4"/>
    <p:sldId id="266" r:id="rId5"/>
    <p:sldId id="267" r:id="rId6"/>
    <p:sldId id="257" r:id="rId7"/>
    <p:sldId id="268" r:id="rId8"/>
    <p:sldId id="269" r:id="rId9"/>
    <p:sldId id="270" r:id="rId10"/>
    <p:sldId id="258" r:id="rId11"/>
    <p:sldId id="271" r:id="rId12"/>
    <p:sldId id="272" r:id="rId13"/>
    <p:sldId id="273" r:id="rId14"/>
    <p:sldId id="259" r:id="rId15"/>
    <p:sldId id="274" r:id="rId16"/>
    <p:sldId id="275" r:id="rId17"/>
    <p:sldId id="276" r:id="rId18"/>
    <p:sldId id="277" r:id="rId19"/>
    <p:sldId id="278" r:id="rId20"/>
    <p:sldId id="260" r:id="rId21"/>
    <p:sldId id="279" r:id="rId22"/>
    <p:sldId id="280" r:id="rId23"/>
    <p:sldId id="281" r:id="rId24"/>
    <p:sldId id="282" r:id="rId25"/>
    <p:sldId id="283" r:id="rId26"/>
    <p:sldId id="284" r:id="rId27"/>
    <p:sldId id="261" r:id="rId28"/>
    <p:sldId id="285" r:id="rId29"/>
    <p:sldId id="286" r:id="rId30"/>
    <p:sldId id="287" r:id="rId31"/>
    <p:sldId id="288" r:id="rId32"/>
    <p:sldId id="289" r:id="rId33"/>
    <p:sldId id="262" r:id="rId34"/>
    <p:sldId id="263" r:id="rId3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5" d="100"/>
          <a:sy n="95"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47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068765"/>
            <a:ext cx="7477601" cy="3440661"/>
          </a:xfrm>
          <a:prstGeom prst="rect">
            <a:avLst/>
          </a:prstGeom>
          <a:noFill/>
          <a:ln/>
        </p:spPr>
        <p:txBody>
          <a:bodyPr wrap="squar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Módulo 1: Introducción a Repository en Spring Boot</a:t>
            </a:r>
            <a:endParaRPr lang="en-US" sz="5249" dirty="0"/>
          </a:p>
        </p:txBody>
      </p:sp>
      <p:sp>
        <p:nvSpPr>
          <p:cNvPr id="5" name="Text 2"/>
          <p:cNvSpPr/>
          <p:nvPr/>
        </p:nvSpPr>
        <p:spPr>
          <a:xfrm>
            <a:off x="833199" y="4840232"/>
            <a:ext cx="7477601"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Explora el concepto de Repository en el contexto de Spring Boot y aprende cómo se configura un proyecto básico de Spring Boot con las dependencias necesarias. También descubre cómo crear y configurar una clase de repositorio básica.</a:t>
            </a:r>
            <a:endParaRPr lang="en-US" sz="1750" dirty="0"/>
          </a:p>
        </p:txBody>
      </p:sp>
      <p:sp>
        <p:nvSpPr>
          <p:cNvPr id="6" name="Shape 3"/>
          <p:cNvSpPr/>
          <p:nvPr/>
        </p:nvSpPr>
        <p:spPr>
          <a:xfrm>
            <a:off x="833199" y="6703333"/>
            <a:ext cx="355402" cy="352788"/>
          </a:xfrm>
          <a:prstGeom prst="roundRect">
            <a:avLst>
              <a:gd name="adj" fmla="val 25916657"/>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40819" y="6710897"/>
            <a:ext cx="340162" cy="337660"/>
          </a:xfrm>
          <a:prstGeom prst="rect">
            <a:avLst/>
          </a:prstGeom>
        </p:spPr>
      </p:pic>
      <p:sp>
        <p:nvSpPr>
          <p:cNvPr id="8" name="Text 4"/>
          <p:cNvSpPr/>
          <p:nvPr/>
        </p:nvSpPr>
        <p:spPr>
          <a:xfrm>
            <a:off x="1299686" y="6708769"/>
            <a:ext cx="2301240" cy="385999"/>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28556" y="603108"/>
            <a:ext cx="12973288" cy="1425808"/>
          </a:xfrm>
          <a:prstGeom prst="rect">
            <a:avLst/>
          </a:prstGeom>
          <a:noFill/>
          <a:ln/>
        </p:spPr>
        <p:txBody>
          <a:bodyPr wrap="square" rtlCol="0" anchor="t"/>
          <a:lstStyle/>
          <a:p>
            <a:pPr marL="0" indent="0">
              <a:lnSpc>
                <a:spcPts val="5655"/>
              </a:lnSpc>
              <a:buNone/>
            </a:pPr>
            <a:r>
              <a:rPr lang="en-US" sz="4350" dirty="0">
                <a:solidFill>
                  <a:srgbClr val="5C4E3D"/>
                </a:solidFill>
                <a:latin typeface="Libre Baskerville" pitchFamily="34" charset="0"/>
                <a:ea typeface="Libre Baskerville" pitchFamily="34" charset="-122"/>
                <a:cs typeface="Libre Baskerville" pitchFamily="34" charset="-120"/>
              </a:rPr>
              <a:t>Módulo 3: Paginación y ordenación en Repository</a:t>
            </a:r>
            <a:endParaRPr lang="en-US" sz="4350" dirty="0"/>
          </a:p>
        </p:txBody>
      </p:sp>
      <p:sp>
        <p:nvSpPr>
          <p:cNvPr id="5" name="Shape 2"/>
          <p:cNvSpPr/>
          <p:nvPr/>
        </p:nvSpPr>
        <p:spPr>
          <a:xfrm>
            <a:off x="828556" y="4841768"/>
            <a:ext cx="12973288" cy="43847"/>
          </a:xfrm>
          <a:prstGeom prst="rect">
            <a:avLst/>
          </a:prstGeom>
          <a:solidFill>
            <a:srgbClr val="EFDBA9"/>
          </a:solidFill>
          <a:ln/>
        </p:spPr>
      </p:sp>
      <p:sp>
        <p:nvSpPr>
          <p:cNvPr id="6" name="Shape 3"/>
          <p:cNvSpPr/>
          <p:nvPr/>
        </p:nvSpPr>
        <p:spPr>
          <a:xfrm>
            <a:off x="5094030" y="4841709"/>
            <a:ext cx="44172" cy="767625"/>
          </a:xfrm>
          <a:prstGeom prst="rect">
            <a:avLst/>
          </a:prstGeom>
          <a:solidFill>
            <a:srgbClr val="EFDBA9"/>
          </a:solidFill>
          <a:ln/>
        </p:spPr>
      </p:sp>
      <p:sp>
        <p:nvSpPr>
          <p:cNvPr id="7" name="Shape 4"/>
          <p:cNvSpPr/>
          <p:nvPr/>
        </p:nvSpPr>
        <p:spPr>
          <a:xfrm>
            <a:off x="4867632" y="4595053"/>
            <a:ext cx="497086" cy="493431"/>
          </a:xfrm>
          <a:prstGeom prst="roundRect">
            <a:avLst>
              <a:gd name="adj" fmla="val 11119"/>
            </a:avLst>
          </a:prstGeom>
          <a:solidFill>
            <a:srgbClr val="F7EDD4"/>
          </a:solidFill>
          <a:ln w="7620">
            <a:solidFill>
              <a:srgbClr val="EFDBA9"/>
            </a:solidFill>
            <a:prstDash val="solid"/>
          </a:ln>
        </p:spPr>
      </p:sp>
      <p:sp>
        <p:nvSpPr>
          <p:cNvPr id="8" name="Text 5"/>
          <p:cNvSpPr/>
          <p:nvPr/>
        </p:nvSpPr>
        <p:spPr>
          <a:xfrm>
            <a:off x="5043726" y="4627909"/>
            <a:ext cx="144780" cy="427719"/>
          </a:xfrm>
          <a:prstGeom prst="rect">
            <a:avLst/>
          </a:prstGeom>
          <a:noFill/>
          <a:ln/>
        </p:spPr>
        <p:txBody>
          <a:bodyPr wrap="none" rtlCol="0" anchor="t"/>
          <a:lstStyle/>
          <a:p>
            <a:pPr marL="0" indent="0" algn="ctr">
              <a:lnSpc>
                <a:spcPts val="3393"/>
              </a:lnSpc>
              <a:buNone/>
            </a:pPr>
            <a:r>
              <a:rPr lang="en-US" sz="2610" dirty="0">
                <a:solidFill>
                  <a:srgbClr val="454240"/>
                </a:solidFill>
                <a:latin typeface="Libre Baskerville" pitchFamily="34" charset="0"/>
                <a:ea typeface="Libre Baskerville" pitchFamily="34" charset="-122"/>
                <a:cs typeface="Libre Baskerville" pitchFamily="34" charset="-120"/>
              </a:rPr>
              <a:t>1</a:t>
            </a:r>
            <a:endParaRPr lang="en-US" sz="2610" dirty="0"/>
          </a:p>
        </p:txBody>
      </p:sp>
      <p:sp>
        <p:nvSpPr>
          <p:cNvPr id="9" name="Text 6"/>
          <p:cNvSpPr/>
          <p:nvPr/>
        </p:nvSpPr>
        <p:spPr>
          <a:xfrm>
            <a:off x="3378756" y="5828748"/>
            <a:ext cx="3474720" cy="356452"/>
          </a:xfrm>
          <a:prstGeom prst="rect">
            <a:avLst/>
          </a:prstGeom>
          <a:noFill/>
          <a:ln/>
        </p:spPr>
        <p:txBody>
          <a:bodyPr wrap="none" rtlCol="0" anchor="t"/>
          <a:lstStyle/>
          <a:p>
            <a:pPr marL="0" indent="0" algn="ctr">
              <a:lnSpc>
                <a:spcPts val="2827"/>
              </a:lnSpc>
              <a:buNone/>
            </a:pPr>
            <a:r>
              <a:rPr lang="en-US" sz="2175" dirty="0">
                <a:solidFill>
                  <a:srgbClr val="454240"/>
                </a:solidFill>
                <a:latin typeface="Libre Baskerville" pitchFamily="34" charset="0"/>
                <a:ea typeface="Libre Baskerville" pitchFamily="34" charset="-122"/>
                <a:cs typeface="Libre Baskerville" pitchFamily="34" charset="-120"/>
              </a:rPr>
              <a:t>Paginación y ordenación</a:t>
            </a:r>
            <a:endParaRPr lang="en-US" sz="2175" dirty="0"/>
          </a:p>
        </p:txBody>
      </p:sp>
      <p:sp>
        <p:nvSpPr>
          <p:cNvPr id="10" name="Text 7"/>
          <p:cNvSpPr/>
          <p:nvPr/>
        </p:nvSpPr>
        <p:spPr>
          <a:xfrm>
            <a:off x="1049417" y="6382573"/>
            <a:ext cx="8133517" cy="1184234"/>
          </a:xfrm>
          <a:prstGeom prst="rect">
            <a:avLst/>
          </a:prstGeom>
          <a:noFill/>
          <a:ln/>
        </p:spPr>
        <p:txBody>
          <a:bodyPr wrap="square" rtlCol="0" anchor="t"/>
          <a:lstStyle/>
          <a:p>
            <a:pPr marL="0" indent="0" algn="ctr">
              <a:lnSpc>
                <a:spcPts val="3132"/>
              </a:lnSpc>
              <a:buNone/>
            </a:pPr>
            <a:r>
              <a:rPr lang="en-US" sz="1740" dirty="0">
                <a:solidFill>
                  <a:srgbClr val="454240"/>
                </a:solidFill>
                <a:latin typeface="DM Sans" pitchFamily="34" charset="0"/>
                <a:ea typeface="DM Sans" pitchFamily="34" charset="-122"/>
                <a:cs typeface="DM Sans" pitchFamily="34" charset="-120"/>
              </a:rPr>
              <a:t>Aprende sobre la paginación y la ordenación en el contexto de Repository y descubre cómo utilizar los métodos proporcionados por Spring Data para realizar consultas paginadas y ordenadas.</a:t>
            </a:r>
            <a:endParaRPr lang="en-US" sz="1740" dirty="0"/>
          </a:p>
        </p:txBody>
      </p:sp>
      <p:sp>
        <p:nvSpPr>
          <p:cNvPr id="11" name="Shape 8"/>
          <p:cNvSpPr/>
          <p:nvPr/>
        </p:nvSpPr>
        <p:spPr>
          <a:xfrm>
            <a:off x="9492079" y="4074203"/>
            <a:ext cx="44172" cy="767625"/>
          </a:xfrm>
          <a:prstGeom prst="rect">
            <a:avLst/>
          </a:prstGeom>
          <a:solidFill>
            <a:srgbClr val="EFDBA9"/>
          </a:solidFill>
          <a:ln/>
        </p:spPr>
      </p:sp>
      <p:sp>
        <p:nvSpPr>
          <p:cNvPr id="12" name="Shape 9"/>
          <p:cNvSpPr/>
          <p:nvPr/>
        </p:nvSpPr>
        <p:spPr>
          <a:xfrm>
            <a:off x="9265682" y="4595053"/>
            <a:ext cx="497086" cy="493431"/>
          </a:xfrm>
          <a:prstGeom prst="roundRect">
            <a:avLst>
              <a:gd name="adj" fmla="val 11119"/>
            </a:avLst>
          </a:prstGeom>
          <a:solidFill>
            <a:srgbClr val="F7EDD4"/>
          </a:solidFill>
          <a:ln w="7620">
            <a:solidFill>
              <a:srgbClr val="EFDBA9"/>
            </a:solidFill>
            <a:prstDash val="solid"/>
          </a:ln>
        </p:spPr>
      </p:sp>
      <p:sp>
        <p:nvSpPr>
          <p:cNvPr id="13" name="Text 10"/>
          <p:cNvSpPr/>
          <p:nvPr/>
        </p:nvSpPr>
        <p:spPr>
          <a:xfrm>
            <a:off x="9415105" y="4627909"/>
            <a:ext cx="198120" cy="427719"/>
          </a:xfrm>
          <a:prstGeom prst="rect">
            <a:avLst/>
          </a:prstGeom>
          <a:noFill/>
          <a:ln/>
        </p:spPr>
        <p:txBody>
          <a:bodyPr wrap="none" rtlCol="0" anchor="t"/>
          <a:lstStyle/>
          <a:p>
            <a:pPr marL="0" indent="0" algn="ctr">
              <a:lnSpc>
                <a:spcPts val="3393"/>
              </a:lnSpc>
              <a:buNone/>
            </a:pPr>
            <a:r>
              <a:rPr lang="en-US" sz="2610" dirty="0">
                <a:solidFill>
                  <a:srgbClr val="454240"/>
                </a:solidFill>
                <a:latin typeface="Libre Baskerville" pitchFamily="34" charset="0"/>
                <a:ea typeface="Libre Baskerville" pitchFamily="34" charset="-122"/>
                <a:cs typeface="Libre Baskerville" pitchFamily="34" charset="-120"/>
              </a:rPr>
              <a:t>2</a:t>
            </a:r>
            <a:endParaRPr lang="en-US" sz="2610" dirty="0"/>
          </a:p>
        </p:txBody>
      </p:sp>
      <p:sp>
        <p:nvSpPr>
          <p:cNvPr id="14" name="Text 11"/>
          <p:cNvSpPr/>
          <p:nvPr/>
        </p:nvSpPr>
        <p:spPr>
          <a:xfrm>
            <a:off x="7483435" y="2511475"/>
            <a:ext cx="4061460" cy="356452"/>
          </a:xfrm>
          <a:prstGeom prst="rect">
            <a:avLst/>
          </a:prstGeom>
          <a:noFill/>
          <a:ln/>
        </p:spPr>
        <p:txBody>
          <a:bodyPr wrap="none" rtlCol="0" anchor="t"/>
          <a:lstStyle/>
          <a:p>
            <a:pPr marL="0" indent="0" algn="ctr">
              <a:lnSpc>
                <a:spcPts val="2827"/>
              </a:lnSpc>
              <a:buNone/>
            </a:pPr>
            <a:r>
              <a:rPr lang="en-US" sz="2175" dirty="0">
                <a:solidFill>
                  <a:srgbClr val="454240"/>
                </a:solidFill>
                <a:latin typeface="Libre Baskerville" pitchFamily="34" charset="0"/>
                <a:ea typeface="Libre Baskerville" pitchFamily="34" charset="-122"/>
                <a:cs typeface="Libre Baskerville" pitchFamily="34" charset="-120"/>
              </a:rPr>
              <a:t>Configuración personalizada</a:t>
            </a:r>
            <a:endParaRPr lang="en-US" sz="2175" dirty="0"/>
          </a:p>
        </p:txBody>
      </p:sp>
      <p:sp>
        <p:nvSpPr>
          <p:cNvPr id="15" name="Text 12"/>
          <p:cNvSpPr/>
          <p:nvPr/>
        </p:nvSpPr>
        <p:spPr>
          <a:xfrm>
            <a:off x="5447467" y="3065299"/>
            <a:ext cx="8133517" cy="789489"/>
          </a:xfrm>
          <a:prstGeom prst="rect">
            <a:avLst/>
          </a:prstGeom>
          <a:noFill/>
          <a:ln/>
        </p:spPr>
        <p:txBody>
          <a:bodyPr wrap="square" rtlCol="0" anchor="t"/>
          <a:lstStyle/>
          <a:p>
            <a:pPr marL="0" indent="0" algn="ctr">
              <a:lnSpc>
                <a:spcPts val="3132"/>
              </a:lnSpc>
              <a:buNone/>
            </a:pPr>
            <a:r>
              <a:rPr lang="en-US" sz="1740" dirty="0">
                <a:solidFill>
                  <a:srgbClr val="454240"/>
                </a:solidFill>
                <a:latin typeface="DM Sans" pitchFamily="34" charset="0"/>
                <a:ea typeface="DM Sans" pitchFamily="34" charset="-122"/>
                <a:cs typeface="DM Sans" pitchFamily="34" charset="-120"/>
              </a:rPr>
              <a:t>Explora las opciones de personalización para la paginación y la ordenación en un repositorio y aprende cómo adaptarlas a tus necesidades.</a:t>
            </a:r>
            <a:endParaRPr lang="en-US" sz="17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E930172-EA2E-4B3A-ACE6-1A53D802EF65}"/>
              </a:ext>
            </a:extLst>
          </p:cNvPr>
          <p:cNvSpPr txBox="1"/>
          <p:nvPr/>
        </p:nvSpPr>
        <p:spPr>
          <a:xfrm>
            <a:off x="1316333" y="688372"/>
            <a:ext cx="11736476" cy="2031325"/>
          </a:xfrm>
          <a:prstGeom prst="rect">
            <a:avLst/>
          </a:prstGeom>
          <a:noFill/>
        </p:spPr>
        <p:txBody>
          <a:bodyPr wrap="square">
            <a:spAutoFit/>
          </a:bodyPr>
          <a:lstStyle/>
          <a:p>
            <a:r>
              <a:rPr lang="es-ES" dirty="0"/>
              <a:t>Paginación y ordenación son conceptos fundamentales en el contexto de </a:t>
            </a:r>
            <a:r>
              <a:rPr lang="es-ES" dirty="0" err="1"/>
              <a:t>Repository</a:t>
            </a:r>
            <a:r>
              <a:rPr lang="es-ES" dirty="0"/>
              <a:t>, que es una capa de abstracción utilizada en el desarrollo de aplicaciones para interactuar con una fuente de datos, como una base de datos.</a:t>
            </a:r>
          </a:p>
          <a:p>
            <a:endParaRPr lang="es-ES" dirty="0"/>
          </a:p>
          <a:p>
            <a:r>
              <a:rPr lang="es-ES" dirty="0"/>
              <a:t>La paginación se refiere al proceso de dividir un conjunto de datos en páginas más pequeñas para mejorar la eficiencia y la experiencia del usuario al recuperar y mostrar los datos. En lugar de obtener todos los registros a la vez, la paginación permite obtener solo una porción de los datos en cada solicitud. Esto es especialmente útil cuando se trabaja con grandes conjuntos de datos, ya que reduce la carga en la red y mejora el rendimiento general de la aplicación.</a:t>
            </a:r>
          </a:p>
        </p:txBody>
      </p:sp>
      <p:sp>
        <p:nvSpPr>
          <p:cNvPr id="5" name="CuadroTexto 4">
            <a:extLst>
              <a:ext uri="{FF2B5EF4-FFF2-40B4-BE49-F238E27FC236}">
                <a16:creationId xmlns:a16="http://schemas.microsoft.com/office/drawing/2014/main" id="{EDEA9D19-633A-450E-85C0-D2296E5978D6}"/>
              </a:ext>
            </a:extLst>
          </p:cNvPr>
          <p:cNvSpPr txBox="1"/>
          <p:nvPr/>
        </p:nvSpPr>
        <p:spPr>
          <a:xfrm>
            <a:off x="1316332" y="3064138"/>
            <a:ext cx="11997733" cy="2862322"/>
          </a:xfrm>
          <a:prstGeom prst="rect">
            <a:avLst/>
          </a:prstGeom>
          <a:noFill/>
        </p:spPr>
        <p:txBody>
          <a:bodyPr wrap="square">
            <a:spAutoFit/>
          </a:bodyPr>
          <a:lstStyle/>
          <a:p>
            <a:r>
              <a:rPr lang="es-ES" dirty="0"/>
              <a:t>La ordenación implica clasificar los datos en un orden específico, generalmente basado en uno o más atributos. La ordenación puede ser ascendente (de menor a mayor) o descendente (de mayor a menor), y ayuda a organizar y presentar los datos de una manera más significativa y útil para el usuario final.</a:t>
            </a:r>
          </a:p>
          <a:p>
            <a:endParaRPr lang="es-ES" dirty="0"/>
          </a:p>
          <a:p>
            <a:r>
              <a:rPr lang="es-ES" dirty="0"/>
              <a:t>Spring Data es un proyecto de Spring Framework que proporciona abstracciones y utilidades para simplificar el acceso a la base de datos. Spring Data ofrece métodos convenientes para la paginación y la ordenación, lo que facilita su implementación en un repositorio.</a:t>
            </a:r>
          </a:p>
          <a:p>
            <a:endParaRPr lang="es-ES" dirty="0"/>
          </a:p>
          <a:p>
            <a:r>
              <a:rPr lang="es-ES" dirty="0"/>
              <a:t>Al trabajar con Spring Data, puedes utilizar métodos predefinidos que implementan la paginación y la ordenación de forma automática. Algunos ejemplos de métodos comunes son:</a:t>
            </a:r>
          </a:p>
        </p:txBody>
      </p:sp>
    </p:spTree>
    <p:extLst>
      <p:ext uri="{BB962C8B-B14F-4D97-AF65-F5344CB8AC3E}">
        <p14:creationId xmlns:p14="http://schemas.microsoft.com/office/powerpoint/2010/main" val="260307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A80919E-206D-4A4F-9353-8EDED2A74C34}"/>
              </a:ext>
            </a:extLst>
          </p:cNvPr>
          <p:cNvSpPr txBox="1"/>
          <p:nvPr/>
        </p:nvSpPr>
        <p:spPr>
          <a:xfrm>
            <a:off x="984738" y="796726"/>
            <a:ext cx="12630777" cy="2308324"/>
          </a:xfrm>
          <a:prstGeom prst="rect">
            <a:avLst/>
          </a:prstGeom>
          <a:noFill/>
        </p:spPr>
        <p:txBody>
          <a:bodyPr wrap="square">
            <a:spAutoFit/>
          </a:bodyPr>
          <a:lstStyle/>
          <a:p>
            <a:r>
              <a:rPr lang="es-ES" dirty="0" err="1"/>
              <a:t>findAll</a:t>
            </a:r>
            <a:r>
              <a:rPr lang="es-ES" dirty="0"/>
              <a:t>(</a:t>
            </a:r>
            <a:r>
              <a:rPr lang="es-ES" dirty="0" err="1"/>
              <a:t>Pageable</a:t>
            </a:r>
            <a:r>
              <a:rPr lang="es-ES" dirty="0"/>
              <a:t> </a:t>
            </a:r>
            <a:r>
              <a:rPr lang="es-ES" dirty="0" err="1"/>
              <a:t>pageable</a:t>
            </a:r>
            <a:r>
              <a:rPr lang="es-ES" dirty="0"/>
              <a:t>): Este método devuelve una página específica de resultados, donde </a:t>
            </a:r>
            <a:r>
              <a:rPr lang="es-ES" dirty="0" err="1"/>
              <a:t>Pageable</a:t>
            </a:r>
            <a:r>
              <a:rPr lang="es-ES" dirty="0"/>
              <a:t> es un objeto que contiene información sobre el número de página, el tamaño de la página y las opciones de ordenación.</a:t>
            </a:r>
          </a:p>
          <a:p>
            <a:endParaRPr lang="es-ES" dirty="0"/>
          </a:p>
          <a:p>
            <a:r>
              <a:rPr lang="es-ES" dirty="0" err="1"/>
              <a:t>findAll</a:t>
            </a:r>
            <a:r>
              <a:rPr lang="es-ES" dirty="0"/>
              <a:t>(</a:t>
            </a:r>
            <a:r>
              <a:rPr lang="es-ES" dirty="0" err="1"/>
              <a:t>Sort</a:t>
            </a:r>
            <a:r>
              <a:rPr lang="es-ES" dirty="0"/>
              <a:t> </a:t>
            </a:r>
            <a:r>
              <a:rPr lang="es-ES" dirty="0" err="1"/>
              <a:t>sort</a:t>
            </a:r>
            <a:r>
              <a:rPr lang="es-ES" dirty="0"/>
              <a:t>): Este método devuelve todos los resultados ordenados según las opciones especificadas en el objeto </a:t>
            </a:r>
            <a:r>
              <a:rPr lang="es-ES" dirty="0" err="1"/>
              <a:t>Sort</a:t>
            </a:r>
            <a:r>
              <a:rPr lang="es-ES" dirty="0"/>
              <a:t>.</a:t>
            </a:r>
          </a:p>
          <a:p>
            <a:endParaRPr lang="es-ES" dirty="0"/>
          </a:p>
          <a:p>
            <a:r>
              <a:rPr lang="es-ES" dirty="0" err="1"/>
              <a:t>findBy</a:t>
            </a:r>
            <a:r>
              <a:rPr lang="es-ES" dirty="0"/>
              <a:t>...</a:t>
            </a:r>
            <a:r>
              <a:rPr lang="es-ES" dirty="0" err="1"/>
              <a:t>OrderBy</a:t>
            </a:r>
            <a:r>
              <a:rPr lang="es-ES" dirty="0"/>
              <a:t>...(): Puedes definir tus propios métodos en el repositorio utilizando la convención de nombres de Spring Data. Por ejemplo, </a:t>
            </a:r>
            <a:r>
              <a:rPr lang="es-ES" dirty="0" err="1"/>
              <a:t>findBy</a:t>
            </a:r>
            <a:r>
              <a:rPr lang="es-ES" dirty="0"/>
              <a:t> seguido de una propiedad y </a:t>
            </a:r>
            <a:r>
              <a:rPr lang="es-ES" dirty="0" err="1"/>
              <a:t>OrderBy</a:t>
            </a:r>
            <a:r>
              <a:rPr lang="es-ES" dirty="0"/>
              <a:t> seguido de una propiedad, permite buscar y ordenar los resultados según los criterios especificados</a:t>
            </a:r>
          </a:p>
        </p:txBody>
      </p:sp>
      <p:sp>
        <p:nvSpPr>
          <p:cNvPr id="5" name="CuadroTexto 4">
            <a:extLst>
              <a:ext uri="{FF2B5EF4-FFF2-40B4-BE49-F238E27FC236}">
                <a16:creationId xmlns:a16="http://schemas.microsoft.com/office/drawing/2014/main" id="{2FD18DAC-041D-4C3D-9EFB-9C0409786FAE}"/>
              </a:ext>
            </a:extLst>
          </p:cNvPr>
          <p:cNvSpPr txBox="1"/>
          <p:nvPr/>
        </p:nvSpPr>
        <p:spPr>
          <a:xfrm>
            <a:off x="984738" y="3293572"/>
            <a:ext cx="12490102" cy="923330"/>
          </a:xfrm>
          <a:prstGeom prst="rect">
            <a:avLst/>
          </a:prstGeom>
          <a:noFill/>
        </p:spPr>
        <p:txBody>
          <a:bodyPr wrap="square">
            <a:spAutoFit/>
          </a:bodyPr>
          <a:lstStyle/>
          <a:p>
            <a:r>
              <a:rPr lang="es-ES" dirty="0"/>
              <a:t>Para configurar y personalizar las opciones de paginación y ordenación, puedes utilizar la interfaz </a:t>
            </a:r>
            <a:r>
              <a:rPr lang="es-ES" dirty="0" err="1"/>
              <a:t>Pageable</a:t>
            </a:r>
            <a:r>
              <a:rPr lang="es-ES" dirty="0"/>
              <a:t> y </a:t>
            </a:r>
            <a:r>
              <a:rPr lang="es-ES" dirty="0" err="1"/>
              <a:t>Sort</a:t>
            </a:r>
            <a:r>
              <a:rPr lang="es-ES" dirty="0"/>
              <a:t> proporcionada por Spring Data. Estas interfaces te permiten definir el número de página, el tamaño de la página y las opciones de ordenación según tus necesidades.</a:t>
            </a:r>
          </a:p>
        </p:txBody>
      </p:sp>
      <p:sp>
        <p:nvSpPr>
          <p:cNvPr id="7" name="CuadroTexto 6">
            <a:extLst>
              <a:ext uri="{FF2B5EF4-FFF2-40B4-BE49-F238E27FC236}">
                <a16:creationId xmlns:a16="http://schemas.microsoft.com/office/drawing/2014/main" id="{08A6F6DD-5231-469F-9C80-3AF051E9AF62}"/>
              </a:ext>
            </a:extLst>
          </p:cNvPr>
          <p:cNvSpPr txBox="1"/>
          <p:nvPr/>
        </p:nvSpPr>
        <p:spPr>
          <a:xfrm>
            <a:off x="1215849" y="4524665"/>
            <a:ext cx="9133953" cy="3477875"/>
          </a:xfrm>
          <a:prstGeom prst="rect">
            <a:avLst/>
          </a:prstGeom>
          <a:noFill/>
        </p:spPr>
        <p:txBody>
          <a:bodyPr wrap="square">
            <a:spAutoFit/>
          </a:bodyPr>
          <a:lstStyle/>
          <a:p>
            <a:r>
              <a:rPr lang="es-ES" sz="2000" dirty="0" err="1"/>
              <a:t>import</a:t>
            </a:r>
            <a:r>
              <a:rPr lang="es-ES" sz="2000" dirty="0"/>
              <a:t> </a:t>
            </a:r>
            <a:r>
              <a:rPr lang="es-ES" sz="2000" dirty="0" err="1"/>
              <a:t>org.springframework.data.domain.Page</a:t>
            </a:r>
            <a:r>
              <a:rPr lang="es-ES" sz="2000" dirty="0"/>
              <a:t>;</a:t>
            </a:r>
          </a:p>
          <a:p>
            <a:r>
              <a:rPr lang="es-ES" sz="2000" dirty="0" err="1"/>
              <a:t>import</a:t>
            </a:r>
            <a:r>
              <a:rPr lang="es-ES" sz="2000" dirty="0"/>
              <a:t> </a:t>
            </a:r>
            <a:r>
              <a:rPr lang="es-ES" sz="2000" dirty="0" err="1"/>
              <a:t>org.springframework.data.domain.Pageable</a:t>
            </a:r>
            <a:r>
              <a:rPr lang="es-ES" sz="2000" dirty="0"/>
              <a:t>;</a:t>
            </a:r>
          </a:p>
          <a:p>
            <a:r>
              <a:rPr lang="es-ES" sz="2000" dirty="0" err="1"/>
              <a:t>import</a:t>
            </a:r>
            <a:r>
              <a:rPr lang="es-ES" sz="2000" dirty="0"/>
              <a:t> </a:t>
            </a:r>
            <a:r>
              <a:rPr lang="es-ES" sz="2000" dirty="0" err="1"/>
              <a:t>org.springframework.data.domain.Sort</a:t>
            </a:r>
            <a:r>
              <a:rPr lang="es-ES" sz="2000" dirty="0"/>
              <a:t>;</a:t>
            </a:r>
          </a:p>
          <a:p>
            <a:r>
              <a:rPr lang="es-ES" sz="2000" dirty="0" err="1"/>
              <a:t>import</a:t>
            </a:r>
            <a:r>
              <a:rPr lang="es-ES" sz="2000" dirty="0"/>
              <a:t> </a:t>
            </a:r>
            <a:r>
              <a:rPr lang="es-ES" sz="2000" dirty="0" err="1"/>
              <a:t>org.springframework.data.jpa.repository.JpaRepository</a:t>
            </a:r>
            <a:r>
              <a:rPr lang="es-ES" sz="2000" dirty="0"/>
              <a:t>;</a:t>
            </a:r>
          </a:p>
          <a:p>
            <a:endParaRPr lang="es-ES" sz="2000" dirty="0"/>
          </a:p>
          <a:p>
            <a:r>
              <a:rPr lang="es-ES" sz="2000" b="1" dirty="0" err="1">
                <a:solidFill>
                  <a:schemeClr val="accent1"/>
                </a:solidFill>
              </a:rPr>
              <a:t>public</a:t>
            </a:r>
            <a:r>
              <a:rPr lang="es-ES" sz="2000" dirty="0"/>
              <a:t> </a:t>
            </a:r>
            <a:r>
              <a:rPr lang="es-ES" sz="2000" b="1" dirty="0">
                <a:solidFill>
                  <a:schemeClr val="accent1"/>
                </a:solidFill>
              </a:rPr>
              <a:t>interface</a:t>
            </a:r>
            <a:r>
              <a:rPr lang="es-ES" sz="2000" dirty="0"/>
              <a:t> </a:t>
            </a:r>
            <a:r>
              <a:rPr lang="es-ES" sz="2000" b="1" dirty="0" err="1">
                <a:solidFill>
                  <a:srgbClr val="FF0000"/>
                </a:solidFill>
              </a:rPr>
              <a:t>IProductRepository</a:t>
            </a:r>
            <a:r>
              <a:rPr lang="es-ES" sz="2000" dirty="0"/>
              <a:t> </a:t>
            </a:r>
            <a:r>
              <a:rPr lang="es-ES" sz="2000" b="1" dirty="0" err="1">
                <a:solidFill>
                  <a:schemeClr val="accent1"/>
                </a:solidFill>
              </a:rPr>
              <a:t>extends</a:t>
            </a:r>
            <a:r>
              <a:rPr lang="es-ES" sz="2000" dirty="0"/>
              <a:t> </a:t>
            </a:r>
            <a:r>
              <a:rPr lang="es-ES" sz="2000" b="1" dirty="0" err="1">
                <a:solidFill>
                  <a:srgbClr val="FF0000"/>
                </a:solidFill>
              </a:rPr>
              <a:t>JpaRepository</a:t>
            </a:r>
            <a:r>
              <a:rPr lang="es-ES" sz="2000" dirty="0"/>
              <a:t>&lt;</a:t>
            </a:r>
            <a:r>
              <a:rPr lang="es-ES" sz="2000" dirty="0" err="1"/>
              <a:t>Product</a:t>
            </a:r>
            <a:r>
              <a:rPr lang="es-ES" sz="2000" dirty="0"/>
              <a:t>, Long&gt; {</a:t>
            </a:r>
          </a:p>
          <a:p>
            <a:r>
              <a:rPr lang="es-ES" sz="2000" dirty="0"/>
              <a:t>    Page&lt;</a:t>
            </a:r>
            <a:r>
              <a:rPr lang="es-ES" sz="2000" dirty="0" err="1"/>
              <a:t>Product</a:t>
            </a:r>
            <a:r>
              <a:rPr lang="es-ES" sz="2000" dirty="0"/>
              <a:t>&gt; </a:t>
            </a:r>
            <a:r>
              <a:rPr lang="es-ES" sz="2000" b="1" dirty="0" err="1">
                <a:solidFill>
                  <a:srgbClr val="FF0000"/>
                </a:solidFill>
              </a:rPr>
              <a:t>findAll</a:t>
            </a:r>
            <a:r>
              <a:rPr lang="es-ES" sz="2000" b="1" dirty="0">
                <a:solidFill>
                  <a:srgbClr val="FF0000"/>
                </a:solidFill>
              </a:rPr>
              <a:t>(</a:t>
            </a:r>
            <a:r>
              <a:rPr lang="es-ES" sz="2000" dirty="0" err="1"/>
              <a:t>Pageable</a:t>
            </a:r>
            <a:r>
              <a:rPr lang="es-ES" sz="2000" dirty="0"/>
              <a:t> </a:t>
            </a:r>
            <a:r>
              <a:rPr lang="es-ES" sz="2000" dirty="0" err="1"/>
              <a:t>pageable</a:t>
            </a:r>
            <a:r>
              <a:rPr lang="es-ES" sz="2000" dirty="0"/>
              <a:t>);</a:t>
            </a:r>
          </a:p>
          <a:p>
            <a:r>
              <a:rPr lang="es-ES" sz="2000" dirty="0"/>
              <a:t>    Page&lt;</a:t>
            </a:r>
            <a:r>
              <a:rPr lang="es-ES" sz="2000" dirty="0" err="1"/>
              <a:t>Product</a:t>
            </a:r>
            <a:r>
              <a:rPr lang="es-ES" sz="2000" dirty="0"/>
              <a:t>&gt; </a:t>
            </a:r>
            <a:r>
              <a:rPr lang="es-ES" sz="2000" b="1" dirty="0" err="1">
                <a:solidFill>
                  <a:srgbClr val="FF0000"/>
                </a:solidFill>
              </a:rPr>
              <a:t>findByCategory</a:t>
            </a:r>
            <a:r>
              <a:rPr lang="es-ES" sz="2000" dirty="0"/>
              <a:t>(</a:t>
            </a:r>
            <a:r>
              <a:rPr lang="es-ES" sz="2000" dirty="0" err="1"/>
              <a:t>String</a:t>
            </a:r>
            <a:r>
              <a:rPr lang="es-ES" sz="2000" dirty="0"/>
              <a:t> </a:t>
            </a:r>
            <a:r>
              <a:rPr lang="es-ES" sz="2000" dirty="0" err="1"/>
              <a:t>category</a:t>
            </a:r>
            <a:r>
              <a:rPr lang="es-ES" sz="2000" dirty="0"/>
              <a:t>, </a:t>
            </a:r>
            <a:r>
              <a:rPr lang="es-ES" sz="2000" dirty="0" err="1"/>
              <a:t>Pageable</a:t>
            </a:r>
            <a:r>
              <a:rPr lang="es-ES" sz="2000" dirty="0"/>
              <a:t> </a:t>
            </a:r>
            <a:r>
              <a:rPr lang="es-ES" sz="2000" dirty="0" err="1"/>
              <a:t>pageable</a:t>
            </a:r>
            <a:r>
              <a:rPr lang="es-ES" sz="2000" dirty="0"/>
              <a:t>);</a:t>
            </a:r>
          </a:p>
          <a:p>
            <a:r>
              <a:rPr lang="es-ES" sz="2000" dirty="0"/>
              <a:t>    Page&lt;</a:t>
            </a:r>
            <a:r>
              <a:rPr lang="es-ES" sz="2000" dirty="0" err="1"/>
              <a:t>Product</a:t>
            </a:r>
            <a:r>
              <a:rPr lang="es-ES" sz="2000" dirty="0"/>
              <a:t>&gt; </a:t>
            </a:r>
            <a:r>
              <a:rPr lang="es-ES" sz="2000" b="1" dirty="0" err="1">
                <a:solidFill>
                  <a:srgbClr val="FF0000"/>
                </a:solidFill>
              </a:rPr>
              <a:t>findAllByOrderByPriceAsc</a:t>
            </a:r>
            <a:r>
              <a:rPr lang="es-ES" sz="2000" dirty="0"/>
              <a:t>(</a:t>
            </a:r>
            <a:r>
              <a:rPr lang="es-ES" sz="2000" dirty="0" err="1"/>
              <a:t>Pageable</a:t>
            </a:r>
            <a:r>
              <a:rPr lang="es-ES" sz="2000" dirty="0"/>
              <a:t> </a:t>
            </a:r>
            <a:r>
              <a:rPr lang="es-ES" sz="2000" dirty="0" err="1"/>
              <a:t>pageable</a:t>
            </a:r>
            <a:r>
              <a:rPr lang="es-ES" sz="2000" dirty="0"/>
              <a:t>);</a:t>
            </a:r>
          </a:p>
          <a:p>
            <a:r>
              <a:rPr lang="es-ES" sz="2000" dirty="0"/>
              <a:t>    Page&lt;</a:t>
            </a:r>
            <a:r>
              <a:rPr lang="es-ES" sz="2000" dirty="0" err="1"/>
              <a:t>Product</a:t>
            </a:r>
            <a:r>
              <a:rPr lang="es-ES" sz="2000" dirty="0"/>
              <a:t>&gt; </a:t>
            </a:r>
            <a:r>
              <a:rPr lang="es-ES" sz="2000" b="1" dirty="0" err="1">
                <a:solidFill>
                  <a:srgbClr val="FF0000"/>
                </a:solidFill>
              </a:rPr>
              <a:t>findAllByOrderByPriceDesc</a:t>
            </a:r>
            <a:r>
              <a:rPr lang="es-ES" sz="2000" dirty="0"/>
              <a:t>(</a:t>
            </a:r>
            <a:r>
              <a:rPr lang="es-ES" sz="2000" dirty="0" err="1"/>
              <a:t>Pageable</a:t>
            </a:r>
            <a:r>
              <a:rPr lang="es-ES" sz="2000" dirty="0"/>
              <a:t> </a:t>
            </a:r>
            <a:r>
              <a:rPr lang="es-ES" sz="2000" dirty="0" err="1"/>
              <a:t>pageable</a:t>
            </a:r>
            <a:r>
              <a:rPr lang="es-ES" sz="2000" dirty="0"/>
              <a:t>);</a:t>
            </a:r>
          </a:p>
          <a:p>
            <a:r>
              <a:rPr lang="es-ES" sz="2000" dirty="0"/>
              <a:t>}</a:t>
            </a:r>
          </a:p>
        </p:txBody>
      </p:sp>
    </p:spTree>
    <p:extLst>
      <p:ext uri="{BB962C8B-B14F-4D97-AF65-F5344CB8AC3E}">
        <p14:creationId xmlns:p14="http://schemas.microsoft.com/office/powerpoint/2010/main" val="345798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5DD97F0-EBB3-4C1F-B0CA-DD1EE326EC42}"/>
              </a:ext>
            </a:extLst>
          </p:cNvPr>
          <p:cNvSpPr txBox="1"/>
          <p:nvPr/>
        </p:nvSpPr>
        <p:spPr>
          <a:xfrm>
            <a:off x="1225898" y="943776"/>
            <a:ext cx="11806813" cy="6463308"/>
          </a:xfrm>
          <a:prstGeom prst="rect">
            <a:avLst/>
          </a:prstGeom>
          <a:noFill/>
        </p:spPr>
        <p:txBody>
          <a:bodyPr wrap="square">
            <a:spAutoFit/>
          </a:bodyPr>
          <a:lstStyle/>
          <a:p>
            <a:r>
              <a:rPr lang="es-ES" dirty="0"/>
              <a:t>@Service</a:t>
            </a:r>
          </a:p>
          <a:p>
            <a:r>
              <a:rPr lang="es-ES" dirty="0" err="1"/>
              <a:t>public</a:t>
            </a:r>
            <a:r>
              <a:rPr lang="es-ES" dirty="0"/>
              <a:t> </a:t>
            </a:r>
            <a:r>
              <a:rPr lang="es-ES" dirty="0" err="1"/>
              <a:t>class</a:t>
            </a:r>
            <a:r>
              <a:rPr lang="es-ES" dirty="0"/>
              <a:t> </a:t>
            </a:r>
            <a:r>
              <a:rPr lang="es-ES" b="1" dirty="0" err="1">
                <a:solidFill>
                  <a:srgbClr val="FF0000"/>
                </a:solidFill>
              </a:rPr>
              <a:t>ProductService</a:t>
            </a:r>
            <a:r>
              <a:rPr lang="es-ES" dirty="0"/>
              <a:t> {</a:t>
            </a:r>
          </a:p>
          <a:p>
            <a:endParaRPr lang="es-ES" dirty="0"/>
          </a:p>
          <a:p>
            <a:endParaRPr lang="es-ES" dirty="0"/>
          </a:p>
          <a:p>
            <a:r>
              <a:rPr lang="es-ES" dirty="0"/>
              <a:t>    @Autowired</a:t>
            </a:r>
          </a:p>
          <a:p>
            <a:r>
              <a:rPr lang="es-ES" dirty="0"/>
              <a:t>   </a:t>
            </a:r>
            <a:r>
              <a:rPr lang="es-ES" dirty="0" err="1"/>
              <a:t>ProductRepository</a:t>
            </a:r>
            <a:r>
              <a:rPr lang="es-ES" dirty="0"/>
              <a:t> _</a:t>
            </a:r>
            <a:r>
              <a:rPr lang="es-ES" dirty="0" err="1"/>
              <a:t>productRepository</a:t>
            </a:r>
            <a:endParaRPr lang="es-ES" dirty="0"/>
          </a:p>
          <a:p>
            <a:endParaRPr lang="es-ES" dirty="0"/>
          </a:p>
          <a:p>
            <a:r>
              <a:rPr lang="es-ES" dirty="0"/>
              <a:t>    </a:t>
            </a:r>
            <a:r>
              <a:rPr lang="es-ES" dirty="0" err="1"/>
              <a:t>public</a:t>
            </a:r>
            <a:r>
              <a:rPr lang="es-ES" dirty="0"/>
              <a:t> </a:t>
            </a:r>
            <a:r>
              <a:rPr lang="es-ES" dirty="0" err="1"/>
              <a:t>ResponseEntity</a:t>
            </a:r>
            <a:r>
              <a:rPr lang="es-ES" dirty="0"/>
              <a:t>&lt;Page&lt;</a:t>
            </a:r>
            <a:r>
              <a:rPr lang="es-ES" dirty="0" err="1"/>
              <a:t>Product</a:t>
            </a:r>
            <a:r>
              <a:rPr lang="es-ES" dirty="0"/>
              <a:t>&gt;&gt; </a:t>
            </a:r>
            <a:r>
              <a:rPr lang="es-ES" b="1" dirty="0" err="1">
                <a:solidFill>
                  <a:srgbClr val="FF0000"/>
                </a:solidFill>
              </a:rPr>
              <a:t>getProductsByPage</a:t>
            </a:r>
            <a:r>
              <a:rPr lang="es-ES" dirty="0"/>
              <a:t>(</a:t>
            </a:r>
            <a:r>
              <a:rPr lang="es-ES" dirty="0" err="1"/>
              <a:t>int</a:t>
            </a:r>
            <a:r>
              <a:rPr lang="es-ES" dirty="0"/>
              <a:t> </a:t>
            </a:r>
            <a:r>
              <a:rPr lang="es-ES" dirty="0" err="1"/>
              <a:t>pageNumber</a:t>
            </a:r>
            <a:r>
              <a:rPr lang="es-ES" dirty="0"/>
              <a:t>, </a:t>
            </a:r>
            <a:r>
              <a:rPr lang="es-ES" dirty="0" err="1"/>
              <a:t>int</a:t>
            </a:r>
            <a:r>
              <a:rPr lang="es-ES" dirty="0"/>
              <a:t> </a:t>
            </a:r>
            <a:r>
              <a:rPr lang="es-ES" dirty="0" err="1"/>
              <a:t>pageSize</a:t>
            </a:r>
            <a:r>
              <a:rPr lang="es-ES" dirty="0"/>
              <a:t>) {</a:t>
            </a:r>
          </a:p>
          <a:p>
            <a:r>
              <a:rPr lang="es-ES" dirty="0"/>
              <a:t>        </a:t>
            </a:r>
            <a:r>
              <a:rPr lang="es-ES" dirty="0" err="1"/>
              <a:t>Pageable</a:t>
            </a:r>
            <a:r>
              <a:rPr lang="es-ES" dirty="0"/>
              <a:t> </a:t>
            </a:r>
            <a:r>
              <a:rPr lang="es-ES" dirty="0" err="1"/>
              <a:t>pageable</a:t>
            </a:r>
            <a:r>
              <a:rPr lang="es-ES" dirty="0"/>
              <a:t> = </a:t>
            </a:r>
            <a:r>
              <a:rPr lang="es-ES" dirty="0" err="1"/>
              <a:t>PageRequest.of</a:t>
            </a:r>
            <a:r>
              <a:rPr lang="es-ES" dirty="0"/>
              <a:t>(</a:t>
            </a:r>
            <a:r>
              <a:rPr lang="es-ES" dirty="0" err="1"/>
              <a:t>pageNumber</a:t>
            </a:r>
            <a:r>
              <a:rPr lang="es-ES" dirty="0"/>
              <a:t>, </a:t>
            </a:r>
            <a:r>
              <a:rPr lang="es-ES" dirty="0" err="1"/>
              <a:t>pageSize</a:t>
            </a:r>
            <a:r>
              <a:rPr lang="es-ES" dirty="0"/>
              <a:t>);</a:t>
            </a:r>
          </a:p>
          <a:p>
            <a:r>
              <a:rPr lang="es-ES" dirty="0"/>
              <a:t>        </a:t>
            </a:r>
            <a:r>
              <a:rPr lang="es-ES" dirty="0" err="1"/>
              <a:t>return</a:t>
            </a:r>
            <a:r>
              <a:rPr lang="es-ES" dirty="0"/>
              <a:t> </a:t>
            </a:r>
            <a:r>
              <a:rPr lang="es-ES" dirty="0" err="1"/>
              <a:t>ResponseEntity.ok</a:t>
            </a:r>
            <a:r>
              <a:rPr lang="es-ES" dirty="0"/>
              <a:t>(_</a:t>
            </a:r>
            <a:r>
              <a:rPr lang="es-ES" dirty="0" err="1"/>
              <a:t>productRepository.findAll</a:t>
            </a:r>
            <a:r>
              <a:rPr lang="es-ES" dirty="0"/>
              <a:t>(</a:t>
            </a:r>
            <a:r>
              <a:rPr lang="es-ES" dirty="0" err="1"/>
              <a:t>pageable</a:t>
            </a:r>
            <a:r>
              <a:rPr lang="es-ES" dirty="0"/>
              <a:t>));</a:t>
            </a:r>
          </a:p>
          <a:p>
            <a:r>
              <a:rPr lang="es-ES" dirty="0"/>
              <a:t>    }</a:t>
            </a:r>
          </a:p>
          <a:p>
            <a:endParaRPr lang="es-ES" dirty="0"/>
          </a:p>
          <a:p>
            <a:r>
              <a:rPr lang="es-ES" dirty="0"/>
              <a:t>    </a:t>
            </a:r>
            <a:r>
              <a:rPr lang="es-ES" dirty="0" err="1"/>
              <a:t>public</a:t>
            </a:r>
            <a:r>
              <a:rPr lang="es-ES" dirty="0"/>
              <a:t> </a:t>
            </a:r>
            <a:r>
              <a:rPr lang="es-ES" dirty="0" err="1"/>
              <a:t>ResponseEntity</a:t>
            </a:r>
            <a:r>
              <a:rPr lang="es-ES" dirty="0"/>
              <a:t>&lt;Page&lt;</a:t>
            </a:r>
            <a:r>
              <a:rPr lang="es-ES" dirty="0" err="1"/>
              <a:t>Product</a:t>
            </a:r>
            <a:r>
              <a:rPr lang="es-ES" dirty="0"/>
              <a:t>&gt;&gt; </a:t>
            </a:r>
            <a:r>
              <a:rPr lang="es-ES" b="1" dirty="0" err="1">
                <a:solidFill>
                  <a:srgbClr val="FF0000"/>
                </a:solidFill>
              </a:rPr>
              <a:t>getProductsByCategoryAndPage</a:t>
            </a:r>
            <a:r>
              <a:rPr lang="es-ES" dirty="0"/>
              <a:t>(</a:t>
            </a:r>
            <a:r>
              <a:rPr lang="es-ES" dirty="0" err="1"/>
              <a:t>String</a:t>
            </a:r>
            <a:r>
              <a:rPr lang="es-ES" dirty="0"/>
              <a:t> </a:t>
            </a:r>
            <a:r>
              <a:rPr lang="es-ES" dirty="0" err="1"/>
              <a:t>category</a:t>
            </a:r>
            <a:r>
              <a:rPr lang="es-ES" dirty="0"/>
              <a:t>, </a:t>
            </a:r>
            <a:r>
              <a:rPr lang="es-ES" dirty="0" err="1"/>
              <a:t>int</a:t>
            </a:r>
            <a:r>
              <a:rPr lang="es-ES" dirty="0"/>
              <a:t> </a:t>
            </a:r>
            <a:r>
              <a:rPr lang="es-ES" dirty="0" err="1"/>
              <a:t>pageNumber</a:t>
            </a:r>
            <a:r>
              <a:rPr lang="es-ES" dirty="0"/>
              <a:t>, </a:t>
            </a:r>
            <a:r>
              <a:rPr lang="es-ES" dirty="0" err="1"/>
              <a:t>int</a:t>
            </a:r>
            <a:r>
              <a:rPr lang="es-ES" dirty="0"/>
              <a:t> </a:t>
            </a:r>
            <a:r>
              <a:rPr lang="es-ES" dirty="0" err="1"/>
              <a:t>pageSize</a:t>
            </a:r>
            <a:r>
              <a:rPr lang="es-ES" dirty="0"/>
              <a:t>) {</a:t>
            </a:r>
          </a:p>
          <a:p>
            <a:r>
              <a:rPr lang="es-ES" dirty="0"/>
              <a:t>        </a:t>
            </a:r>
            <a:r>
              <a:rPr lang="es-ES" dirty="0" err="1"/>
              <a:t>Pageable</a:t>
            </a:r>
            <a:r>
              <a:rPr lang="es-ES" dirty="0"/>
              <a:t> </a:t>
            </a:r>
            <a:r>
              <a:rPr lang="es-ES" dirty="0" err="1"/>
              <a:t>pageable</a:t>
            </a:r>
            <a:r>
              <a:rPr lang="es-ES" dirty="0"/>
              <a:t> = </a:t>
            </a:r>
            <a:r>
              <a:rPr lang="es-ES" dirty="0" err="1"/>
              <a:t>PageRequest.of</a:t>
            </a:r>
            <a:r>
              <a:rPr lang="es-ES" dirty="0"/>
              <a:t>(</a:t>
            </a:r>
            <a:r>
              <a:rPr lang="es-ES" dirty="0" err="1"/>
              <a:t>pageNumber</a:t>
            </a:r>
            <a:r>
              <a:rPr lang="es-ES" dirty="0"/>
              <a:t>, </a:t>
            </a:r>
            <a:r>
              <a:rPr lang="es-ES" dirty="0" err="1"/>
              <a:t>pageSize</a:t>
            </a:r>
            <a:r>
              <a:rPr lang="es-ES" dirty="0"/>
              <a:t>);</a:t>
            </a:r>
          </a:p>
          <a:p>
            <a:r>
              <a:rPr lang="es-ES" dirty="0"/>
              <a:t>        </a:t>
            </a:r>
            <a:r>
              <a:rPr lang="es-ES" dirty="0" err="1"/>
              <a:t>return</a:t>
            </a:r>
            <a:r>
              <a:rPr lang="es-ES" dirty="0"/>
              <a:t> </a:t>
            </a:r>
            <a:r>
              <a:rPr lang="es-ES" dirty="0" err="1"/>
              <a:t>ResponseEntity.ok</a:t>
            </a:r>
            <a:r>
              <a:rPr lang="es-ES" dirty="0"/>
              <a:t>(_</a:t>
            </a:r>
            <a:r>
              <a:rPr lang="es-ES" dirty="0" err="1"/>
              <a:t>productRepository.findByCategory</a:t>
            </a:r>
            <a:r>
              <a:rPr lang="es-ES" dirty="0"/>
              <a:t>(</a:t>
            </a:r>
            <a:r>
              <a:rPr lang="es-ES" dirty="0" err="1"/>
              <a:t>category</a:t>
            </a:r>
            <a:r>
              <a:rPr lang="es-ES" dirty="0"/>
              <a:t>, </a:t>
            </a:r>
            <a:r>
              <a:rPr lang="es-ES" dirty="0" err="1"/>
              <a:t>pageable</a:t>
            </a:r>
            <a:r>
              <a:rPr lang="es-ES" dirty="0"/>
              <a:t>));</a:t>
            </a:r>
          </a:p>
          <a:p>
            <a:r>
              <a:rPr lang="es-ES" dirty="0"/>
              <a:t>    }</a:t>
            </a:r>
          </a:p>
          <a:p>
            <a:endParaRPr lang="es-ES" dirty="0"/>
          </a:p>
          <a:p>
            <a:r>
              <a:rPr lang="es-ES" dirty="0"/>
              <a:t>    </a:t>
            </a:r>
            <a:r>
              <a:rPr lang="es-ES" dirty="0" err="1"/>
              <a:t>public</a:t>
            </a:r>
            <a:r>
              <a:rPr lang="es-ES" dirty="0"/>
              <a:t> </a:t>
            </a:r>
            <a:r>
              <a:rPr lang="es-ES" dirty="0" err="1"/>
              <a:t>ResponseEntity</a:t>
            </a:r>
            <a:r>
              <a:rPr lang="es-ES" dirty="0"/>
              <a:t>&lt; Page&lt;</a:t>
            </a:r>
            <a:r>
              <a:rPr lang="es-ES" dirty="0" err="1"/>
              <a:t>Product</a:t>
            </a:r>
            <a:r>
              <a:rPr lang="es-ES" dirty="0"/>
              <a:t>&gt;&gt; </a:t>
            </a:r>
            <a:r>
              <a:rPr lang="es-ES" b="1" dirty="0" err="1">
                <a:solidFill>
                  <a:srgbClr val="FF0000"/>
                </a:solidFill>
              </a:rPr>
              <a:t>getProductsSortedByPrice</a:t>
            </a:r>
            <a:r>
              <a:rPr lang="es-ES" dirty="0"/>
              <a:t>(</a:t>
            </a:r>
            <a:r>
              <a:rPr lang="es-ES" dirty="0" err="1"/>
              <a:t>boolean</a:t>
            </a:r>
            <a:r>
              <a:rPr lang="es-ES" dirty="0"/>
              <a:t> </a:t>
            </a:r>
            <a:r>
              <a:rPr lang="es-ES" dirty="0" err="1"/>
              <a:t>ascending</a:t>
            </a:r>
            <a:r>
              <a:rPr lang="es-ES" dirty="0"/>
              <a:t>, </a:t>
            </a:r>
            <a:r>
              <a:rPr lang="es-ES" dirty="0" err="1"/>
              <a:t>int</a:t>
            </a:r>
            <a:r>
              <a:rPr lang="es-ES" dirty="0"/>
              <a:t> </a:t>
            </a:r>
            <a:r>
              <a:rPr lang="es-ES" dirty="0" err="1"/>
              <a:t>pageNumber</a:t>
            </a:r>
            <a:r>
              <a:rPr lang="es-ES" dirty="0"/>
              <a:t>, </a:t>
            </a:r>
            <a:r>
              <a:rPr lang="es-ES" dirty="0" err="1"/>
              <a:t>int</a:t>
            </a:r>
            <a:r>
              <a:rPr lang="es-ES" dirty="0"/>
              <a:t> </a:t>
            </a:r>
            <a:r>
              <a:rPr lang="es-ES" dirty="0" err="1"/>
              <a:t>pageSize</a:t>
            </a:r>
            <a:r>
              <a:rPr lang="es-ES" dirty="0"/>
              <a:t>) {</a:t>
            </a:r>
          </a:p>
          <a:p>
            <a:r>
              <a:rPr lang="es-ES" dirty="0"/>
              <a:t>        </a:t>
            </a:r>
            <a:r>
              <a:rPr lang="es-ES" dirty="0" err="1"/>
              <a:t>Sort.Direction</a:t>
            </a:r>
            <a:r>
              <a:rPr lang="es-ES" dirty="0"/>
              <a:t> </a:t>
            </a:r>
            <a:r>
              <a:rPr lang="es-ES" dirty="0" err="1"/>
              <a:t>sortDirection</a:t>
            </a:r>
            <a:r>
              <a:rPr lang="es-ES" dirty="0"/>
              <a:t> = </a:t>
            </a:r>
            <a:r>
              <a:rPr lang="es-ES" dirty="0" err="1"/>
              <a:t>ascending</a:t>
            </a:r>
            <a:r>
              <a:rPr lang="es-ES" dirty="0"/>
              <a:t> ? </a:t>
            </a:r>
            <a:r>
              <a:rPr lang="es-ES" dirty="0" err="1"/>
              <a:t>Sort.Direction.ASC</a:t>
            </a:r>
            <a:r>
              <a:rPr lang="es-ES" dirty="0"/>
              <a:t> : </a:t>
            </a:r>
            <a:r>
              <a:rPr lang="es-ES" dirty="0" err="1"/>
              <a:t>Sort.Direction.DESC</a:t>
            </a:r>
            <a:r>
              <a:rPr lang="es-ES" dirty="0"/>
              <a:t>;</a:t>
            </a:r>
          </a:p>
          <a:p>
            <a:r>
              <a:rPr lang="es-ES" dirty="0"/>
              <a:t>        </a:t>
            </a:r>
            <a:r>
              <a:rPr lang="es-ES" dirty="0" err="1"/>
              <a:t>Pageable</a:t>
            </a:r>
            <a:r>
              <a:rPr lang="es-ES" dirty="0"/>
              <a:t> </a:t>
            </a:r>
            <a:r>
              <a:rPr lang="es-ES" dirty="0" err="1"/>
              <a:t>pageable</a:t>
            </a:r>
            <a:r>
              <a:rPr lang="es-ES" dirty="0"/>
              <a:t> = </a:t>
            </a:r>
            <a:r>
              <a:rPr lang="es-ES" dirty="0" err="1"/>
              <a:t>PageRequest.of</a:t>
            </a:r>
            <a:r>
              <a:rPr lang="es-ES" dirty="0"/>
              <a:t>(</a:t>
            </a:r>
            <a:r>
              <a:rPr lang="es-ES" dirty="0" err="1"/>
              <a:t>pageNumber</a:t>
            </a:r>
            <a:r>
              <a:rPr lang="es-ES" dirty="0"/>
              <a:t>, </a:t>
            </a:r>
            <a:r>
              <a:rPr lang="es-ES" dirty="0" err="1"/>
              <a:t>pageSize</a:t>
            </a:r>
            <a:r>
              <a:rPr lang="es-ES" dirty="0"/>
              <a:t>, Sort.by(</a:t>
            </a:r>
            <a:r>
              <a:rPr lang="es-ES" dirty="0" err="1"/>
              <a:t>sortDirection</a:t>
            </a:r>
            <a:r>
              <a:rPr lang="es-ES" dirty="0"/>
              <a:t>, "</a:t>
            </a:r>
            <a:r>
              <a:rPr lang="es-ES" dirty="0" err="1"/>
              <a:t>price</a:t>
            </a:r>
            <a:r>
              <a:rPr lang="es-ES" dirty="0"/>
              <a:t>"));</a:t>
            </a:r>
          </a:p>
          <a:p>
            <a:r>
              <a:rPr lang="es-ES" dirty="0"/>
              <a:t>        </a:t>
            </a:r>
            <a:r>
              <a:rPr lang="es-ES" dirty="0" err="1"/>
              <a:t>return</a:t>
            </a:r>
            <a:r>
              <a:rPr lang="es-ES" dirty="0"/>
              <a:t> </a:t>
            </a:r>
            <a:r>
              <a:rPr lang="es-ES" dirty="0" err="1"/>
              <a:t>ResponseEntity.ok</a:t>
            </a:r>
            <a:r>
              <a:rPr lang="es-ES" dirty="0"/>
              <a:t>(_</a:t>
            </a:r>
            <a:r>
              <a:rPr lang="es-ES" dirty="0" err="1"/>
              <a:t>productRepository.findAll</a:t>
            </a:r>
            <a:r>
              <a:rPr lang="es-ES" dirty="0"/>
              <a:t>(</a:t>
            </a:r>
            <a:r>
              <a:rPr lang="es-ES" dirty="0" err="1"/>
              <a:t>pageable</a:t>
            </a:r>
            <a:r>
              <a:rPr lang="es-ES" dirty="0"/>
              <a:t>));</a:t>
            </a:r>
          </a:p>
          <a:p>
            <a:r>
              <a:rPr lang="es-ES" dirty="0"/>
              <a:t>    }</a:t>
            </a:r>
          </a:p>
          <a:p>
            <a:r>
              <a:rPr lang="es-ES" dirty="0"/>
              <a:t>}</a:t>
            </a:r>
          </a:p>
        </p:txBody>
      </p:sp>
    </p:spTree>
    <p:extLst>
      <p:ext uri="{BB962C8B-B14F-4D97-AF65-F5344CB8AC3E}">
        <p14:creationId xmlns:p14="http://schemas.microsoft.com/office/powerpoint/2010/main" val="131632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83788" y="570607"/>
            <a:ext cx="13062823" cy="1348514"/>
          </a:xfrm>
          <a:prstGeom prst="rect">
            <a:avLst/>
          </a:prstGeom>
          <a:noFill/>
          <a:ln/>
        </p:spPr>
        <p:txBody>
          <a:bodyPr wrap="square" rtlCol="0" anchor="t"/>
          <a:lstStyle/>
          <a:p>
            <a:pPr marL="0" indent="0">
              <a:lnSpc>
                <a:spcPts val="5349"/>
              </a:lnSpc>
              <a:buNone/>
            </a:pPr>
            <a:r>
              <a:rPr lang="en-US" sz="4115" dirty="0">
                <a:solidFill>
                  <a:srgbClr val="5C4E3D"/>
                </a:solidFill>
                <a:latin typeface="Libre Baskerville" pitchFamily="34" charset="0"/>
                <a:ea typeface="Libre Baskerville" pitchFamily="34" charset="-122"/>
                <a:cs typeface="Libre Baskerville" pitchFamily="34" charset="-120"/>
              </a:rPr>
              <a:t>Módulo 4: Relaciones entre entidades y consultas relacionales</a:t>
            </a:r>
            <a:endParaRPr lang="en-US" sz="4115" dirty="0"/>
          </a:p>
        </p:txBody>
      </p:sp>
      <p:pic>
        <p:nvPicPr>
          <p:cNvPr id="5" name="Image 1" descr="preencoded.png"/>
          <p:cNvPicPr>
            <a:picLocks noChangeAspect="1"/>
          </p:cNvPicPr>
          <p:nvPr/>
        </p:nvPicPr>
        <p:blipFill>
          <a:blip r:embed="rId4"/>
          <a:stretch>
            <a:fillRect/>
          </a:stretch>
        </p:blipFill>
        <p:spPr>
          <a:xfrm>
            <a:off x="2324933" y="2375560"/>
            <a:ext cx="3344585" cy="3319992"/>
          </a:xfrm>
          <a:prstGeom prst="rect">
            <a:avLst/>
          </a:prstGeom>
        </p:spPr>
      </p:pic>
      <p:sp>
        <p:nvSpPr>
          <p:cNvPr id="6" name="Text 2"/>
          <p:cNvSpPr/>
          <p:nvPr/>
        </p:nvSpPr>
        <p:spPr>
          <a:xfrm>
            <a:off x="2240875" y="5954854"/>
            <a:ext cx="3512820" cy="337188"/>
          </a:xfrm>
          <a:prstGeom prst="rect">
            <a:avLst/>
          </a:prstGeom>
          <a:noFill/>
          <a:ln/>
        </p:spPr>
        <p:txBody>
          <a:bodyPr wrap="none" rtlCol="0" anchor="t"/>
          <a:lstStyle/>
          <a:p>
            <a:pPr marL="0" indent="0" algn="ctr">
              <a:lnSpc>
                <a:spcPts val="2675"/>
              </a:lnSpc>
              <a:buNone/>
            </a:pPr>
            <a:r>
              <a:rPr lang="en-US" sz="2057" dirty="0">
                <a:solidFill>
                  <a:srgbClr val="5C4E3D"/>
                </a:solidFill>
                <a:latin typeface="Libre Baskerville" pitchFamily="34" charset="0"/>
                <a:ea typeface="Libre Baskerville" pitchFamily="34" charset="-122"/>
                <a:cs typeface="Libre Baskerville" pitchFamily="34" charset="-120"/>
              </a:rPr>
              <a:t>Relaciones entre entidades</a:t>
            </a:r>
            <a:endParaRPr lang="en-US" sz="2057" dirty="0"/>
          </a:p>
        </p:txBody>
      </p:sp>
      <p:sp>
        <p:nvSpPr>
          <p:cNvPr id="7" name="Text 3"/>
          <p:cNvSpPr/>
          <p:nvPr/>
        </p:nvSpPr>
        <p:spPr>
          <a:xfrm>
            <a:off x="783788" y="6478777"/>
            <a:ext cx="6426994" cy="1120413"/>
          </a:xfrm>
          <a:prstGeom prst="rect">
            <a:avLst/>
          </a:prstGeom>
          <a:noFill/>
          <a:ln/>
        </p:spPr>
        <p:txBody>
          <a:bodyPr wrap="square" rtlCol="0" anchor="t"/>
          <a:lstStyle/>
          <a:p>
            <a:pPr marL="0" indent="0" algn="ctr">
              <a:lnSpc>
                <a:spcPts val="2963"/>
              </a:lnSpc>
              <a:buNone/>
            </a:pPr>
            <a:r>
              <a:rPr lang="en-US" sz="1646" dirty="0">
                <a:solidFill>
                  <a:srgbClr val="454240"/>
                </a:solidFill>
                <a:latin typeface="DM Sans" pitchFamily="34" charset="0"/>
                <a:ea typeface="DM Sans" pitchFamily="34" charset="-122"/>
                <a:cs typeface="DM Sans" pitchFamily="34" charset="-120"/>
              </a:rPr>
              <a:t>Descubre cómo utilizar las anotaciones de relación en las entidades para establecer relaciones como One-to-One, One-to-Many, Many-to-One y Many-to-Many.</a:t>
            </a:r>
            <a:endParaRPr lang="en-US" sz="1646" dirty="0"/>
          </a:p>
        </p:txBody>
      </p:sp>
      <p:pic>
        <p:nvPicPr>
          <p:cNvPr id="8" name="Image 2" descr="preencoded.png"/>
          <p:cNvPicPr>
            <a:picLocks noChangeAspect="1"/>
          </p:cNvPicPr>
          <p:nvPr/>
        </p:nvPicPr>
        <p:blipFill>
          <a:blip r:embed="rId5"/>
          <a:stretch>
            <a:fillRect/>
          </a:stretch>
        </p:blipFill>
        <p:spPr>
          <a:xfrm>
            <a:off x="8960882" y="2375560"/>
            <a:ext cx="3344585" cy="3319992"/>
          </a:xfrm>
          <a:prstGeom prst="rect">
            <a:avLst/>
          </a:prstGeom>
        </p:spPr>
      </p:pic>
      <p:sp>
        <p:nvSpPr>
          <p:cNvPr id="9" name="Text 4"/>
          <p:cNvSpPr/>
          <p:nvPr/>
        </p:nvSpPr>
        <p:spPr>
          <a:xfrm>
            <a:off x="9177814" y="5954854"/>
            <a:ext cx="2910840" cy="337188"/>
          </a:xfrm>
          <a:prstGeom prst="rect">
            <a:avLst/>
          </a:prstGeom>
          <a:noFill/>
          <a:ln/>
        </p:spPr>
        <p:txBody>
          <a:bodyPr wrap="none" rtlCol="0" anchor="t"/>
          <a:lstStyle/>
          <a:p>
            <a:pPr marL="0" indent="0" algn="ctr">
              <a:lnSpc>
                <a:spcPts val="2675"/>
              </a:lnSpc>
              <a:buNone/>
            </a:pPr>
            <a:r>
              <a:rPr lang="en-US" sz="2057" dirty="0">
                <a:solidFill>
                  <a:srgbClr val="5C4E3D"/>
                </a:solidFill>
                <a:latin typeface="Libre Baskerville" pitchFamily="34" charset="0"/>
                <a:ea typeface="Libre Baskerville" pitchFamily="34" charset="-122"/>
                <a:cs typeface="Libre Baskerville" pitchFamily="34" charset="-120"/>
              </a:rPr>
              <a:t>Consultas relacionales</a:t>
            </a:r>
            <a:endParaRPr lang="en-US" sz="2057" dirty="0"/>
          </a:p>
        </p:txBody>
      </p:sp>
      <p:sp>
        <p:nvSpPr>
          <p:cNvPr id="10" name="Text 5"/>
          <p:cNvSpPr/>
          <p:nvPr/>
        </p:nvSpPr>
        <p:spPr>
          <a:xfrm>
            <a:off x="7419737" y="6478777"/>
            <a:ext cx="6426994" cy="1120413"/>
          </a:xfrm>
          <a:prstGeom prst="rect">
            <a:avLst/>
          </a:prstGeom>
          <a:noFill/>
          <a:ln/>
        </p:spPr>
        <p:txBody>
          <a:bodyPr wrap="square" rtlCol="0" anchor="t"/>
          <a:lstStyle/>
          <a:p>
            <a:pPr marL="0" indent="0" algn="ctr">
              <a:lnSpc>
                <a:spcPts val="2963"/>
              </a:lnSpc>
              <a:buNone/>
            </a:pPr>
            <a:r>
              <a:rPr lang="en-US" sz="1646" dirty="0">
                <a:solidFill>
                  <a:srgbClr val="454240"/>
                </a:solidFill>
                <a:latin typeface="DM Sans" pitchFamily="34" charset="0"/>
                <a:ea typeface="DM Sans" pitchFamily="34" charset="-122"/>
                <a:cs typeface="DM Sans" pitchFamily="34" charset="-120"/>
              </a:rPr>
              <a:t>Aprende a crear consultas relacionales utilizando métodos de consulta en Repository y explora las opciones de carga ansiosa y carga diferida para optimizar tus consultas.</a:t>
            </a:r>
            <a:endParaRPr lang="en-US" sz="164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FD2A33-0FCD-4BB6-910A-A20A941055D3}"/>
              </a:ext>
            </a:extLst>
          </p:cNvPr>
          <p:cNvSpPr txBox="1"/>
          <p:nvPr/>
        </p:nvSpPr>
        <p:spPr>
          <a:xfrm>
            <a:off x="844062" y="600614"/>
            <a:ext cx="12630778" cy="923330"/>
          </a:xfrm>
          <a:prstGeom prst="rect">
            <a:avLst/>
          </a:prstGeom>
          <a:noFill/>
        </p:spPr>
        <p:txBody>
          <a:bodyPr wrap="square">
            <a:spAutoFit/>
          </a:bodyPr>
          <a:lstStyle/>
          <a:p>
            <a:r>
              <a:rPr lang="es-ES" dirty="0"/>
              <a:t>Las relaciones entre entidades son una forma de establecer conexiones y asociaciones entre diferentes entidades en una base de datos o sistema de gestión de datos. Estas relaciones permiten representar las interacciones y dependencias entre los datos almacenados en las entidades.</a:t>
            </a:r>
          </a:p>
        </p:txBody>
      </p:sp>
      <p:sp>
        <p:nvSpPr>
          <p:cNvPr id="5" name="CuadroTexto 4">
            <a:extLst>
              <a:ext uri="{FF2B5EF4-FFF2-40B4-BE49-F238E27FC236}">
                <a16:creationId xmlns:a16="http://schemas.microsoft.com/office/drawing/2014/main" id="{9D0887CE-4CC4-4D73-939C-D7DE295FA38E}"/>
              </a:ext>
            </a:extLst>
          </p:cNvPr>
          <p:cNvSpPr txBox="1"/>
          <p:nvPr/>
        </p:nvSpPr>
        <p:spPr>
          <a:xfrm>
            <a:off x="844062" y="2220916"/>
            <a:ext cx="12299182" cy="3970318"/>
          </a:xfrm>
          <a:prstGeom prst="rect">
            <a:avLst/>
          </a:prstGeom>
          <a:noFill/>
        </p:spPr>
        <p:txBody>
          <a:bodyPr wrap="square">
            <a:spAutoFit/>
          </a:bodyPr>
          <a:lstStyle/>
          <a:p>
            <a:r>
              <a:rPr lang="es-ES" dirty="0"/>
              <a:t>Existen varios tipos de relaciones entre entidades:</a:t>
            </a:r>
          </a:p>
          <a:p>
            <a:endParaRPr lang="es-ES" dirty="0"/>
          </a:p>
          <a:p>
            <a:r>
              <a:rPr lang="es-ES" dirty="0" err="1"/>
              <a:t>One-to-One</a:t>
            </a:r>
            <a:r>
              <a:rPr lang="es-ES" dirty="0"/>
              <a:t> (Uno a Uno): En esta relación, una entidad en un extremo está asociada con exactamente una entidad en el otro extremo. Por ejemplo, un empleado puede tener una única dirección de correo electrónico.</a:t>
            </a:r>
          </a:p>
          <a:p>
            <a:endParaRPr lang="es-ES" dirty="0"/>
          </a:p>
          <a:p>
            <a:r>
              <a:rPr lang="es-ES" dirty="0" err="1"/>
              <a:t>One-to-Many</a:t>
            </a:r>
            <a:r>
              <a:rPr lang="es-ES" dirty="0"/>
              <a:t> (Uno a Muchos): En esta relación, una entidad en un extremo puede estar asociada con varias entidades en el otro extremo. Por ejemplo, un autor puede tener varios libros publicados.</a:t>
            </a:r>
          </a:p>
          <a:p>
            <a:endParaRPr lang="es-ES" dirty="0"/>
          </a:p>
          <a:p>
            <a:r>
              <a:rPr lang="es-ES" dirty="0" err="1"/>
              <a:t>Many-to-One</a:t>
            </a:r>
            <a:r>
              <a:rPr lang="es-ES" dirty="0"/>
              <a:t> (Muchos a Uno): Es la relación inversa de </a:t>
            </a:r>
            <a:r>
              <a:rPr lang="es-ES" dirty="0" err="1"/>
              <a:t>One-to-Many</a:t>
            </a:r>
            <a:r>
              <a:rPr lang="es-ES" dirty="0"/>
              <a:t>. En esta relación, varias entidades en un extremo están asociadas con una sola entidad en el otro extremo. Por ejemplo, varios estudiantes pueden pertenecer a una única universidad.</a:t>
            </a:r>
          </a:p>
          <a:p>
            <a:endParaRPr lang="es-ES" dirty="0"/>
          </a:p>
          <a:p>
            <a:r>
              <a:rPr lang="es-ES" dirty="0" err="1"/>
              <a:t>Many-to-Many</a:t>
            </a:r>
            <a:r>
              <a:rPr lang="es-ES" dirty="0"/>
              <a:t> (Muchos a Muchos): En esta relación, varias entidades en un extremo pueden estar asociadas con varias entidades en el otro extremo. Por ejemplo, muchos estudiantes pueden estar matriculados en varios cursos y, a su vez, un curso puede tener muchos estudiantes.</a:t>
            </a:r>
          </a:p>
        </p:txBody>
      </p:sp>
    </p:spTree>
    <p:extLst>
      <p:ext uri="{BB962C8B-B14F-4D97-AF65-F5344CB8AC3E}">
        <p14:creationId xmlns:p14="http://schemas.microsoft.com/office/powerpoint/2010/main" val="63621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05621D0-AC6E-405B-BB86-F821C72CCF31}"/>
              </a:ext>
            </a:extLst>
          </p:cNvPr>
          <p:cNvSpPr txBox="1"/>
          <p:nvPr/>
        </p:nvSpPr>
        <p:spPr>
          <a:xfrm>
            <a:off x="1889091" y="2358576"/>
            <a:ext cx="11183814" cy="2862322"/>
          </a:xfrm>
          <a:prstGeom prst="rect">
            <a:avLst/>
          </a:prstGeom>
          <a:noFill/>
        </p:spPr>
        <p:txBody>
          <a:bodyPr wrap="square">
            <a:spAutoFit/>
          </a:bodyPr>
          <a:lstStyle/>
          <a:p>
            <a:r>
              <a:rPr lang="es-ES" dirty="0"/>
              <a:t>Las consultas relacionales son consultas que involucran múltiples entidades y aprovechan las relaciones establecidas entre ellas. Estas consultas permiten recuperar datos relacionados de diferentes entidades en una sola consulta, lo que facilita el acceso y la manipulación de datos interconectados.</a:t>
            </a:r>
          </a:p>
          <a:p>
            <a:endParaRPr lang="es-ES" dirty="0"/>
          </a:p>
          <a:p>
            <a:r>
              <a:rPr lang="es-ES" dirty="0"/>
              <a:t>Para realizar consultas relacionales, se utilizan métodos de consulta en </a:t>
            </a:r>
            <a:r>
              <a:rPr lang="es-ES" dirty="0" err="1"/>
              <a:t>Repository</a:t>
            </a:r>
            <a:r>
              <a:rPr lang="es-ES" dirty="0"/>
              <a:t>. Un </a:t>
            </a:r>
            <a:r>
              <a:rPr lang="es-ES" dirty="0" err="1"/>
              <a:t>Repository</a:t>
            </a:r>
            <a:r>
              <a:rPr lang="es-ES" dirty="0"/>
              <a:t> es una clase que actúa como una abstracción sobre la capa de persistencia de datos y proporciona métodos para realizar operaciones de consulta en la base de datos.</a:t>
            </a:r>
          </a:p>
          <a:p>
            <a:endParaRPr lang="es-ES" dirty="0"/>
          </a:p>
          <a:p>
            <a:r>
              <a:rPr lang="es-ES" dirty="0"/>
              <a:t>Carga ansiosa y carga diferida de relaciones entre entidades se refieren a la forma en que se recuperan y manejan las relaciones entre entidades.</a:t>
            </a:r>
          </a:p>
        </p:txBody>
      </p:sp>
    </p:spTree>
    <p:extLst>
      <p:ext uri="{BB962C8B-B14F-4D97-AF65-F5344CB8AC3E}">
        <p14:creationId xmlns:p14="http://schemas.microsoft.com/office/powerpoint/2010/main" val="286496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2DFA6C-D4B5-472A-AEFB-2A320E3CAEF2}"/>
              </a:ext>
            </a:extLst>
          </p:cNvPr>
          <p:cNvSpPr txBox="1"/>
          <p:nvPr/>
        </p:nvSpPr>
        <p:spPr>
          <a:xfrm>
            <a:off x="1336431" y="2415351"/>
            <a:ext cx="11706329" cy="2862322"/>
          </a:xfrm>
          <a:prstGeom prst="rect">
            <a:avLst/>
          </a:prstGeom>
          <a:noFill/>
        </p:spPr>
        <p:txBody>
          <a:bodyPr wrap="square">
            <a:spAutoFit/>
          </a:bodyPr>
          <a:lstStyle/>
          <a:p>
            <a:r>
              <a:rPr lang="es-ES" dirty="0"/>
              <a:t>Carga ansiosa (</a:t>
            </a:r>
            <a:r>
              <a:rPr lang="es-ES" dirty="0" err="1"/>
              <a:t>Eager</a:t>
            </a:r>
            <a:r>
              <a:rPr lang="es-ES" dirty="0"/>
              <a:t> </a:t>
            </a:r>
            <a:r>
              <a:rPr lang="es-ES" dirty="0" err="1"/>
              <a:t>Loading</a:t>
            </a:r>
            <a:r>
              <a:rPr lang="es-ES" dirty="0"/>
              <a:t>): En este enfoque, se cargan todas las entidades y sus relaciones asociadas de una sola vez. Por ejemplo, al recuperar una lista de libros, se pueden cargar de inmediato todos los autores relacionados con esos libros. Esto evita realizar consultas adicionales para cargar las relaciones cuando se accede a ellas más tarde. Sin embargo, la carga ansiosa puede generar un mayor consumo de recursos si las relaciones contienen una gran cantidad de datos.</a:t>
            </a:r>
          </a:p>
          <a:p>
            <a:endParaRPr lang="es-ES" dirty="0"/>
          </a:p>
          <a:p>
            <a:r>
              <a:rPr lang="es-ES" dirty="0"/>
              <a:t>Carga diferida (</a:t>
            </a:r>
            <a:r>
              <a:rPr lang="es-ES" dirty="0" err="1"/>
              <a:t>Lazy</a:t>
            </a:r>
            <a:r>
              <a:rPr lang="es-ES" dirty="0"/>
              <a:t> </a:t>
            </a:r>
            <a:r>
              <a:rPr lang="es-ES" dirty="0" err="1"/>
              <a:t>Loading</a:t>
            </a:r>
            <a:r>
              <a:rPr lang="es-ES" dirty="0"/>
              <a:t>): En este enfoque, las relaciones entre entidades no se cargan inmediatamente, sino que se cargan bajo demanda cuando se accede a ellas por primera vez. Por ejemplo, al recuperar una lista de libros, las relaciones con los autores no se cargan de inmediato, sino que se cargan solo cuando se accede a los autores de cada libro individualmente. Esto puede ayudar a reducir el consumo de recursos inicial, pero puede resultar en un mayor número de consultas a la base de datos a medida que se accede a las relaciones.</a:t>
            </a:r>
          </a:p>
        </p:txBody>
      </p:sp>
    </p:spTree>
    <p:extLst>
      <p:ext uri="{BB962C8B-B14F-4D97-AF65-F5344CB8AC3E}">
        <p14:creationId xmlns:p14="http://schemas.microsoft.com/office/powerpoint/2010/main" val="104818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B89C152-951B-4C9C-B7FC-FBBAA827E973}"/>
              </a:ext>
            </a:extLst>
          </p:cNvPr>
          <p:cNvSpPr txBox="1"/>
          <p:nvPr/>
        </p:nvSpPr>
        <p:spPr>
          <a:xfrm>
            <a:off x="1678073" y="1053517"/>
            <a:ext cx="12309231" cy="646331"/>
          </a:xfrm>
          <a:prstGeom prst="rect">
            <a:avLst/>
          </a:prstGeom>
          <a:noFill/>
        </p:spPr>
        <p:txBody>
          <a:bodyPr wrap="square">
            <a:spAutoFit/>
          </a:bodyPr>
          <a:lstStyle/>
          <a:p>
            <a:r>
              <a:rPr lang="es-ES" dirty="0"/>
              <a:t>Supongamos que tenemos dos entidades: Usuario y Rol. Cada usuario puede tener varios roles, y cada rol puede estar asociado con varios usuarios.</a:t>
            </a:r>
          </a:p>
        </p:txBody>
      </p:sp>
      <p:sp>
        <p:nvSpPr>
          <p:cNvPr id="5" name="CuadroTexto 4">
            <a:extLst>
              <a:ext uri="{FF2B5EF4-FFF2-40B4-BE49-F238E27FC236}">
                <a16:creationId xmlns:a16="http://schemas.microsoft.com/office/drawing/2014/main" id="{1C1EC800-5F5D-493E-A1E8-FD0753240E4F}"/>
              </a:ext>
            </a:extLst>
          </p:cNvPr>
          <p:cNvSpPr txBox="1"/>
          <p:nvPr/>
        </p:nvSpPr>
        <p:spPr>
          <a:xfrm>
            <a:off x="1678073" y="2268981"/>
            <a:ext cx="11565652" cy="4247317"/>
          </a:xfrm>
          <a:prstGeom prst="rect">
            <a:avLst/>
          </a:prstGeom>
          <a:noFill/>
        </p:spPr>
        <p:txBody>
          <a:bodyPr wrap="square">
            <a:spAutoFit/>
          </a:bodyPr>
          <a:lstStyle/>
          <a:p>
            <a:r>
              <a:rPr lang="es-ES" dirty="0"/>
              <a:t>Configuración de relaciones entre entidades:</a:t>
            </a:r>
          </a:p>
          <a:p>
            <a:endParaRPr lang="es-ES" dirty="0"/>
          </a:p>
          <a:p>
            <a:r>
              <a:rPr lang="es-ES" dirty="0"/>
              <a:t>Define las clases Usuario y Rol con sus respectivos atributos.</a:t>
            </a:r>
          </a:p>
          <a:p>
            <a:r>
              <a:rPr lang="es-ES" dirty="0"/>
              <a:t>Establece la relación entre Usuario y Rol. Puedes usar las anotaciones </a:t>
            </a:r>
            <a:r>
              <a:rPr lang="es-ES" dirty="0" err="1"/>
              <a:t>One-to-Many</a:t>
            </a:r>
            <a:r>
              <a:rPr lang="es-ES" dirty="0"/>
              <a:t> o </a:t>
            </a:r>
            <a:r>
              <a:rPr lang="es-ES" dirty="0" err="1"/>
              <a:t>Many-to-Many</a:t>
            </a:r>
            <a:r>
              <a:rPr lang="es-ES" dirty="0"/>
              <a:t> según sea adecuado para tu caso.</a:t>
            </a:r>
          </a:p>
          <a:p>
            <a:r>
              <a:rPr lang="es-ES" dirty="0"/>
              <a:t>Creación de consultas relacionales utilizando métodos de consulta en </a:t>
            </a:r>
            <a:r>
              <a:rPr lang="es-ES" dirty="0" err="1"/>
              <a:t>Repository</a:t>
            </a:r>
            <a:r>
              <a:rPr lang="es-ES" dirty="0"/>
              <a:t>:</a:t>
            </a:r>
          </a:p>
          <a:p>
            <a:endParaRPr lang="es-ES" dirty="0"/>
          </a:p>
          <a:p>
            <a:r>
              <a:rPr lang="es-ES" dirty="0"/>
              <a:t>Crea un </a:t>
            </a:r>
            <a:r>
              <a:rPr lang="es-ES" dirty="0" err="1"/>
              <a:t>Repository</a:t>
            </a:r>
            <a:r>
              <a:rPr lang="es-ES" dirty="0"/>
              <a:t> para la entidad Usuario.</a:t>
            </a:r>
          </a:p>
          <a:p>
            <a:r>
              <a:rPr lang="es-ES" dirty="0"/>
              <a:t>Implementa métodos de consulta en el </a:t>
            </a:r>
            <a:r>
              <a:rPr lang="es-ES" dirty="0" err="1"/>
              <a:t>Repository</a:t>
            </a:r>
            <a:r>
              <a:rPr lang="es-ES" dirty="0"/>
              <a:t>, como </a:t>
            </a:r>
            <a:r>
              <a:rPr lang="es-ES" dirty="0" err="1"/>
              <a:t>findByRol</a:t>
            </a:r>
            <a:r>
              <a:rPr lang="es-ES" dirty="0"/>
              <a:t> para buscar usuarios por rol, o </a:t>
            </a:r>
            <a:r>
              <a:rPr lang="es-ES" dirty="0" err="1"/>
              <a:t>findAllWithRoles</a:t>
            </a:r>
            <a:r>
              <a:rPr lang="es-ES" dirty="0"/>
              <a:t> para obtener todos los usuarios con sus roles asociados.</a:t>
            </a:r>
          </a:p>
          <a:p>
            <a:r>
              <a:rPr lang="es-ES" dirty="0"/>
              <a:t>Carga ansiosa y carga diferida de relaciones:</a:t>
            </a:r>
          </a:p>
          <a:p>
            <a:endParaRPr lang="es-ES" dirty="0"/>
          </a:p>
          <a:p>
            <a:r>
              <a:rPr lang="es-ES" dirty="0"/>
              <a:t>Configura la carga ansiosa o carga diferida según tus necesidades. Por ejemplo, si deseas cargar todos los roles de un usuario de manera ansiosa, asegúrate de que esté configurado para cargar los roles automáticamente al recuperar un usuario.</a:t>
            </a:r>
          </a:p>
        </p:txBody>
      </p:sp>
    </p:spTree>
    <p:extLst>
      <p:ext uri="{BB962C8B-B14F-4D97-AF65-F5344CB8AC3E}">
        <p14:creationId xmlns:p14="http://schemas.microsoft.com/office/powerpoint/2010/main" val="388627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9AC8434-A173-49AC-A2E1-99BA24FB41E4}"/>
              </a:ext>
            </a:extLst>
          </p:cNvPr>
          <p:cNvSpPr txBox="1"/>
          <p:nvPr/>
        </p:nvSpPr>
        <p:spPr>
          <a:xfrm>
            <a:off x="3657600" y="329149"/>
            <a:ext cx="7315200" cy="7571303"/>
          </a:xfrm>
          <a:prstGeom prst="rect">
            <a:avLst/>
          </a:prstGeom>
          <a:noFill/>
        </p:spPr>
        <p:txBody>
          <a:bodyPr wrap="square">
            <a:spAutoFit/>
          </a:bodyPr>
          <a:lstStyle/>
          <a:p>
            <a:r>
              <a:rPr lang="es-ES" dirty="0"/>
              <a:t>@Entity</a:t>
            </a:r>
          </a:p>
          <a:p>
            <a:r>
              <a:rPr lang="es-ES" dirty="0" err="1"/>
              <a:t>public</a:t>
            </a:r>
            <a:r>
              <a:rPr lang="es-ES" dirty="0"/>
              <a:t> </a:t>
            </a:r>
            <a:r>
              <a:rPr lang="es-ES" dirty="0" err="1"/>
              <a:t>class</a:t>
            </a:r>
            <a:r>
              <a:rPr lang="es-ES" dirty="0"/>
              <a:t> Usuario {</a:t>
            </a:r>
          </a:p>
          <a:p>
            <a:r>
              <a:rPr lang="es-ES" dirty="0"/>
              <a:t>    @Id</a:t>
            </a:r>
          </a:p>
          <a:p>
            <a:r>
              <a:rPr lang="es-ES" dirty="0"/>
              <a:t>    </a:t>
            </a:r>
            <a:r>
              <a:rPr lang="es-ES" dirty="0" err="1"/>
              <a:t>private</a:t>
            </a:r>
            <a:r>
              <a:rPr lang="es-ES" dirty="0"/>
              <a:t> Long id;</a:t>
            </a:r>
          </a:p>
          <a:p>
            <a:r>
              <a:rPr lang="es-ES" dirty="0"/>
              <a:t>    </a:t>
            </a:r>
            <a:r>
              <a:rPr lang="es-ES" dirty="0" err="1"/>
              <a:t>private</a:t>
            </a:r>
            <a:r>
              <a:rPr lang="es-ES" dirty="0"/>
              <a:t> </a:t>
            </a:r>
            <a:r>
              <a:rPr lang="es-ES" dirty="0" err="1"/>
              <a:t>String</a:t>
            </a:r>
            <a:r>
              <a:rPr lang="es-ES" dirty="0"/>
              <a:t> nombre;</a:t>
            </a:r>
          </a:p>
          <a:p>
            <a:endParaRPr lang="es-ES" dirty="0"/>
          </a:p>
          <a:p>
            <a:r>
              <a:rPr lang="es-ES" dirty="0"/>
              <a:t>    @OneToMany(mappedBy = "usuario")</a:t>
            </a:r>
          </a:p>
          <a:p>
            <a:r>
              <a:rPr lang="es-ES" dirty="0"/>
              <a:t>    </a:t>
            </a:r>
            <a:r>
              <a:rPr lang="es-ES" dirty="0" err="1"/>
              <a:t>private</a:t>
            </a:r>
            <a:r>
              <a:rPr lang="es-ES" dirty="0"/>
              <a:t> </a:t>
            </a:r>
            <a:r>
              <a:rPr lang="es-ES" dirty="0" err="1"/>
              <a:t>List</a:t>
            </a:r>
            <a:r>
              <a:rPr lang="es-ES" dirty="0"/>
              <a:t>&lt;Rol&gt; roles;</a:t>
            </a:r>
          </a:p>
          <a:p>
            <a:r>
              <a:rPr lang="es-ES" dirty="0"/>
              <a:t>    // </a:t>
            </a:r>
            <a:r>
              <a:rPr lang="es-ES" dirty="0" err="1"/>
              <a:t>getters</a:t>
            </a:r>
            <a:r>
              <a:rPr lang="es-ES" dirty="0"/>
              <a:t> y </a:t>
            </a:r>
            <a:r>
              <a:rPr lang="es-ES" dirty="0" err="1"/>
              <a:t>setters</a:t>
            </a:r>
            <a:endParaRPr lang="es-ES" dirty="0"/>
          </a:p>
          <a:p>
            <a:r>
              <a:rPr lang="es-ES" dirty="0"/>
              <a:t>}</a:t>
            </a:r>
          </a:p>
          <a:p>
            <a:endParaRPr lang="es-ES" dirty="0"/>
          </a:p>
          <a:p>
            <a:r>
              <a:rPr lang="es-ES" dirty="0"/>
              <a:t>@Entity</a:t>
            </a:r>
          </a:p>
          <a:p>
            <a:r>
              <a:rPr lang="es-ES" dirty="0" err="1"/>
              <a:t>public</a:t>
            </a:r>
            <a:r>
              <a:rPr lang="es-ES" dirty="0"/>
              <a:t> </a:t>
            </a:r>
            <a:r>
              <a:rPr lang="es-ES" dirty="0" err="1"/>
              <a:t>class</a:t>
            </a:r>
            <a:r>
              <a:rPr lang="es-ES" dirty="0"/>
              <a:t> Rol {</a:t>
            </a:r>
          </a:p>
          <a:p>
            <a:r>
              <a:rPr lang="es-ES" dirty="0"/>
              <a:t>    @Id</a:t>
            </a:r>
          </a:p>
          <a:p>
            <a:r>
              <a:rPr lang="es-ES" dirty="0"/>
              <a:t>    </a:t>
            </a:r>
            <a:r>
              <a:rPr lang="es-ES" dirty="0" err="1"/>
              <a:t>private</a:t>
            </a:r>
            <a:r>
              <a:rPr lang="es-ES" dirty="0"/>
              <a:t> Long id;</a:t>
            </a:r>
          </a:p>
          <a:p>
            <a:r>
              <a:rPr lang="es-ES" dirty="0"/>
              <a:t>    </a:t>
            </a:r>
            <a:r>
              <a:rPr lang="es-ES" dirty="0" err="1"/>
              <a:t>private</a:t>
            </a:r>
            <a:r>
              <a:rPr lang="es-ES" dirty="0"/>
              <a:t> </a:t>
            </a:r>
            <a:r>
              <a:rPr lang="es-ES" dirty="0" err="1"/>
              <a:t>String</a:t>
            </a:r>
            <a:r>
              <a:rPr lang="es-ES" dirty="0"/>
              <a:t> nombre;</a:t>
            </a:r>
          </a:p>
          <a:p>
            <a:endParaRPr lang="es-ES" dirty="0"/>
          </a:p>
          <a:p>
            <a:r>
              <a:rPr lang="es-ES" dirty="0"/>
              <a:t>    @ManyToOne</a:t>
            </a:r>
          </a:p>
          <a:p>
            <a:r>
              <a:rPr lang="es-ES" dirty="0"/>
              <a:t>    </a:t>
            </a:r>
            <a:r>
              <a:rPr lang="es-ES" dirty="0" err="1"/>
              <a:t>private</a:t>
            </a:r>
            <a:r>
              <a:rPr lang="es-ES" dirty="0"/>
              <a:t> Usuario </a:t>
            </a:r>
            <a:r>
              <a:rPr lang="es-ES" dirty="0" err="1"/>
              <a:t>usuario</a:t>
            </a:r>
            <a:r>
              <a:rPr lang="es-ES" dirty="0"/>
              <a:t>;</a:t>
            </a:r>
          </a:p>
          <a:p>
            <a:r>
              <a:rPr lang="es-ES" dirty="0"/>
              <a:t>    // </a:t>
            </a:r>
            <a:r>
              <a:rPr lang="es-ES" dirty="0" err="1"/>
              <a:t>getters</a:t>
            </a:r>
            <a:r>
              <a:rPr lang="es-ES" dirty="0"/>
              <a:t> y </a:t>
            </a:r>
            <a:r>
              <a:rPr lang="es-ES" dirty="0" err="1"/>
              <a:t>setters</a:t>
            </a:r>
            <a:endParaRPr lang="es-ES" dirty="0"/>
          </a:p>
          <a:p>
            <a:r>
              <a:rPr lang="es-ES" dirty="0"/>
              <a:t>}</a:t>
            </a:r>
          </a:p>
          <a:p>
            <a:endParaRPr lang="es-ES" dirty="0"/>
          </a:p>
          <a:p>
            <a:r>
              <a:rPr lang="es-ES" dirty="0"/>
              <a:t>@Repository</a:t>
            </a:r>
          </a:p>
          <a:p>
            <a:r>
              <a:rPr lang="es-ES" dirty="0" err="1"/>
              <a:t>public</a:t>
            </a:r>
            <a:r>
              <a:rPr lang="es-ES" dirty="0"/>
              <a:t> interface </a:t>
            </a:r>
            <a:r>
              <a:rPr lang="es-ES" dirty="0" err="1"/>
              <a:t>UsuarioRepository</a:t>
            </a:r>
            <a:r>
              <a:rPr lang="es-ES" dirty="0"/>
              <a:t> </a:t>
            </a:r>
            <a:r>
              <a:rPr lang="es-ES" dirty="0" err="1"/>
              <a:t>extends</a:t>
            </a:r>
            <a:r>
              <a:rPr lang="es-ES" dirty="0"/>
              <a:t> </a:t>
            </a:r>
            <a:r>
              <a:rPr lang="es-ES" dirty="0" err="1"/>
              <a:t>JpaRepository</a:t>
            </a:r>
            <a:r>
              <a:rPr lang="es-ES" dirty="0"/>
              <a:t>&lt;Usuario, Long&gt; {</a:t>
            </a:r>
          </a:p>
          <a:p>
            <a:r>
              <a:rPr lang="es-ES" dirty="0"/>
              <a:t>    </a:t>
            </a:r>
            <a:r>
              <a:rPr lang="es-ES" dirty="0" err="1"/>
              <a:t>List</a:t>
            </a:r>
            <a:r>
              <a:rPr lang="es-ES" dirty="0"/>
              <a:t>&lt;Usuario&gt; </a:t>
            </a:r>
            <a:r>
              <a:rPr lang="es-ES" dirty="0" err="1"/>
              <a:t>findByRoles</a:t>
            </a:r>
            <a:r>
              <a:rPr lang="es-ES" dirty="0"/>
              <a:t>(Rol rol);</a:t>
            </a:r>
          </a:p>
          <a:p>
            <a:r>
              <a:rPr lang="es-ES" dirty="0"/>
              <a:t>    </a:t>
            </a:r>
            <a:r>
              <a:rPr lang="es-ES" dirty="0" err="1"/>
              <a:t>List</a:t>
            </a:r>
            <a:r>
              <a:rPr lang="es-ES" dirty="0"/>
              <a:t>&lt;Usuario&gt; </a:t>
            </a:r>
            <a:r>
              <a:rPr lang="es-ES" dirty="0" err="1"/>
              <a:t>findAllWithRoles</a:t>
            </a:r>
            <a:r>
              <a:rPr lang="es-ES" dirty="0"/>
              <a:t>();</a:t>
            </a:r>
          </a:p>
          <a:p>
            <a:r>
              <a:rPr lang="es-ES" dirty="0"/>
              <a:t>}</a:t>
            </a:r>
          </a:p>
        </p:txBody>
      </p:sp>
    </p:spTree>
    <p:extLst>
      <p:ext uri="{BB962C8B-B14F-4D97-AF65-F5344CB8AC3E}">
        <p14:creationId xmlns:p14="http://schemas.microsoft.com/office/powerpoint/2010/main" val="383233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5869F72-4A9D-43ED-9665-8A4103FC3FE5}"/>
              </a:ext>
            </a:extLst>
          </p:cNvPr>
          <p:cNvSpPr txBox="1"/>
          <p:nvPr/>
        </p:nvSpPr>
        <p:spPr>
          <a:xfrm>
            <a:off x="1256043" y="2786301"/>
            <a:ext cx="11746523" cy="2031325"/>
          </a:xfrm>
          <a:prstGeom prst="rect">
            <a:avLst/>
          </a:prstGeom>
          <a:noFill/>
        </p:spPr>
        <p:txBody>
          <a:bodyPr wrap="square">
            <a:spAutoFit/>
          </a:bodyPr>
          <a:lstStyle/>
          <a:p>
            <a:r>
              <a:rPr lang="es-ES" dirty="0"/>
              <a:t>En el contexto de Spring </a:t>
            </a:r>
            <a:r>
              <a:rPr lang="es-ES" dirty="0" err="1"/>
              <a:t>Boot</a:t>
            </a:r>
            <a:r>
              <a:rPr lang="es-ES" dirty="0"/>
              <a:t>, un </a:t>
            </a:r>
            <a:r>
              <a:rPr lang="es-ES" dirty="0" err="1"/>
              <a:t>Repository</a:t>
            </a:r>
            <a:r>
              <a:rPr lang="es-ES" dirty="0"/>
              <a:t> es una capa de abstracción que se utiliza para interactuar con la capa de persistencia de datos de una aplicación. Proporciona una interfaz simple y consistente para realizar operaciones de lectura y escritura en la base de datos, sin tener que escribir consultas SQL directamente.</a:t>
            </a:r>
          </a:p>
          <a:p>
            <a:endParaRPr lang="es-ES" dirty="0"/>
          </a:p>
          <a:p>
            <a:r>
              <a:rPr lang="es-ES" dirty="0"/>
              <a:t>Un </a:t>
            </a:r>
            <a:r>
              <a:rPr lang="es-ES" dirty="0" err="1"/>
              <a:t>Repository</a:t>
            </a:r>
            <a:r>
              <a:rPr lang="es-ES" dirty="0"/>
              <a:t> en Spring </a:t>
            </a:r>
            <a:r>
              <a:rPr lang="es-ES" dirty="0" err="1"/>
              <a:t>Boot</a:t>
            </a:r>
            <a:r>
              <a:rPr lang="es-ES" dirty="0"/>
              <a:t> se basa en el patrón de diseño </a:t>
            </a:r>
            <a:r>
              <a:rPr lang="es-ES" dirty="0" err="1"/>
              <a:t>Repository</a:t>
            </a:r>
            <a:r>
              <a:rPr lang="es-ES" dirty="0"/>
              <a:t>, que separa la lógica de negocio de la lógica de acceso a datos. Proporciona métodos predefinidos para realizar operaciones CRUD (</a:t>
            </a:r>
            <a:r>
              <a:rPr lang="es-ES" dirty="0" err="1"/>
              <a:t>Create</a:t>
            </a:r>
            <a:r>
              <a:rPr lang="es-ES" dirty="0"/>
              <a:t>, </a:t>
            </a:r>
            <a:r>
              <a:rPr lang="es-ES" dirty="0" err="1"/>
              <a:t>Read</a:t>
            </a:r>
            <a:r>
              <a:rPr lang="es-ES" dirty="0"/>
              <a:t>, </a:t>
            </a:r>
            <a:r>
              <a:rPr lang="es-ES" dirty="0" err="1"/>
              <a:t>Update</a:t>
            </a:r>
            <a:r>
              <a:rPr lang="es-ES" dirty="0"/>
              <a:t>, </a:t>
            </a:r>
            <a:r>
              <a:rPr lang="es-ES" dirty="0" err="1"/>
              <a:t>Delete</a:t>
            </a:r>
            <a:r>
              <a:rPr lang="es-ES" dirty="0"/>
              <a:t>) en la base de datos, y también permite definir consultas personalizadas si es necesario.</a:t>
            </a:r>
          </a:p>
        </p:txBody>
      </p:sp>
    </p:spTree>
    <p:extLst>
      <p:ext uri="{BB962C8B-B14F-4D97-AF65-F5344CB8AC3E}">
        <p14:creationId xmlns:p14="http://schemas.microsoft.com/office/powerpoint/2010/main" val="2525019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230209"/>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5: Auditar entidades y manejar eventos</a:t>
            </a:r>
            <a:endParaRPr lang="en-US" sz="4374" dirty="0"/>
          </a:p>
        </p:txBody>
      </p:sp>
      <p:sp>
        <p:nvSpPr>
          <p:cNvPr id="5" name="Shape 2"/>
          <p:cNvSpPr/>
          <p:nvPr/>
        </p:nvSpPr>
        <p:spPr>
          <a:xfrm>
            <a:off x="7293054" y="3148976"/>
            <a:ext cx="44410" cy="3789904"/>
          </a:xfrm>
          <a:prstGeom prst="rect">
            <a:avLst/>
          </a:prstGeom>
          <a:solidFill>
            <a:srgbClr val="EFDBA9"/>
          </a:solidFill>
          <a:ln/>
        </p:spPr>
      </p:sp>
      <p:sp>
        <p:nvSpPr>
          <p:cNvPr id="6" name="Shape 3"/>
          <p:cNvSpPr/>
          <p:nvPr/>
        </p:nvSpPr>
        <p:spPr>
          <a:xfrm>
            <a:off x="7565172" y="3581717"/>
            <a:ext cx="777597" cy="44084"/>
          </a:xfrm>
          <a:prstGeom prst="rect">
            <a:avLst/>
          </a:prstGeom>
          <a:solidFill>
            <a:srgbClr val="EFDBA9"/>
          </a:solidFill>
          <a:ln/>
        </p:spPr>
      </p:sp>
      <p:sp>
        <p:nvSpPr>
          <p:cNvPr id="7" name="Shape 4"/>
          <p:cNvSpPr/>
          <p:nvPr/>
        </p:nvSpPr>
        <p:spPr>
          <a:xfrm>
            <a:off x="7065228" y="3355685"/>
            <a:ext cx="499943" cy="496267"/>
          </a:xfrm>
          <a:prstGeom prst="roundRect">
            <a:avLst>
              <a:gd name="adj" fmla="val 11055"/>
            </a:avLst>
          </a:prstGeom>
          <a:solidFill>
            <a:srgbClr val="F7EDD4"/>
          </a:solidFill>
          <a:ln w="7620">
            <a:solidFill>
              <a:srgbClr val="EFDBA9"/>
            </a:solidFill>
            <a:prstDash val="solid"/>
          </a:ln>
        </p:spPr>
      </p:sp>
      <p:sp>
        <p:nvSpPr>
          <p:cNvPr id="8" name="Text 5"/>
          <p:cNvSpPr/>
          <p:nvPr/>
        </p:nvSpPr>
        <p:spPr>
          <a:xfrm>
            <a:off x="7238940" y="3388777"/>
            <a:ext cx="15240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6"/>
          <p:cNvSpPr/>
          <p:nvPr/>
        </p:nvSpPr>
        <p:spPr>
          <a:xfrm>
            <a:off x="8537258" y="3369513"/>
            <a:ext cx="2476500" cy="358343"/>
          </a:xfrm>
          <a:prstGeom prst="rect">
            <a:avLst/>
          </a:prstGeom>
          <a:noFill/>
          <a:ln/>
        </p:spPr>
        <p:txBody>
          <a:bodyPr wrap="none" rtlCol="0" anchor="t"/>
          <a:lstStyle/>
          <a:p>
            <a:pPr marL="0" indent="0" algn="l">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Auditar entidades</a:t>
            </a:r>
            <a:endParaRPr lang="en-US" sz="2187" dirty="0"/>
          </a:p>
        </p:txBody>
      </p:sp>
      <p:sp>
        <p:nvSpPr>
          <p:cNvPr id="10" name="Text 7"/>
          <p:cNvSpPr/>
          <p:nvPr/>
        </p:nvSpPr>
        <p:spPr>
          <a:xfrm>
            <a:off x="8537258" y="3926292"/>
            <a:ext cx="5259943" cy="1587488"/>
          </a:xfrm>
          <a:prstGeom prst="rect">
            <a:avLst/>
          </a:prstGeom>
          <a:noFill/>
          <a:ln/>
        </p:spPr>
        <p:txBody>
          <a:bodyPr wrap="square" rtlCol="0" anchor="t"/>
          <a:lstStyle/>
          <a:p>
            <a:pPr marL="0" indent="0" algn="l">
              <a:lnSpc>
                <a:spcPts val="3149"/>
              </a:lnSpc>
              <a:buNone/>
            </a:pPr>
            <a:r>
              <a:rPr lang="en-US" sz="1750" dirty="0">
                <a:solidFill>
                  <a:srgbClr val="454240"/>
                </a:solidFill>
                <a:latin typeface="DM Sans" pitchFamily="34" charset="0"/>
                <a:ea typeface="DM Sans" pitchFamily="34" charset="-122"/>
                <a:cs typeface="DM Sans" pitchFamily="34" charset="-120"/>
              </a:rPr>
              <a:t>Habilita la auditoría de entidades utilizando las anotaciones adecuadas en las entidades y configura Spring Data para realizar el seguimiento de los cambios.</a:t>
            </a:r>
            <a:endParaRPr lang="en-US" sz="1750" dirty="0"/>
          </a:p>
        </p:txBody>
      </p:sp>
      <p:sp>
        <p:nvSpPr>
          <p:cNvPr id="11" name="Shape 8"/>
          <p:cNvSpPr/>
          <p:nvPr/>
        </p:nvSpPr>
        <p:spPr>
          <a:xfrm>
            <a:off x="6287631" y="4684402"/>
            <a:ext cx="777597" cy="44084"/>
          </a:xfrm>
          <a:prstGeom prst="rect">
            <a:avLst/>
          </a:prstGeom>
          <a:solidFill>
            <a:srgbClr val="EFDBA9"/>
          </a:solidFill>
          <a:ln/>
        </p:spPr>
      </p:sp>
      <p:sp>
        <p:nvSpPr>
          <p:cNvPr id="12" name="Shape 9"/>
          <p:cNvSpPr/>
          <p:nvPr/>
        </p:nvSpPr>
        <p:spPr>
          <a:xfrm>
            <a:off x="7065228" y="4458370"/>
            <a:ext cx="499943" cy="496267"/>
          </a:xfrm>
          <a:prstGeom prst="roundRect">
            <a:avLst>
              <a:gd name="adj" fmla="val 11055"/>
            </a:avLst>
          </a:prstGeom>
          <a:solidFill>
            <a:srgbClr val="F7EDD4"/>
          </a:solidFill>
          <a:ln w="7620">
            <a:solidFill>
              <a:srgbClr val="EFDBA9"/>
            </a:solidFill>
            <a:prstDash val="solid"/>
          </a:ln>
        </p:spPr>
      </p:sp>
      <p:sp>
        <p:nvSpPr>
          <p:cNvPr id="13" name="Text 10"/>
          <p:cNvSpPr/>
          <p:nvPr/>
        </p:nvSpPr>
        <p:spPr>
          <a:xfrm>
            <a:off x="7212270" y="4491462"/>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4" name="Text 11"/>
          <p:cNvSpPr/>
          <p:nvPr/>
        </p:nvSpPr>
        <p:spPr>
          <a:xfrm>
            <a:off x="3449003" y="4472198"/>
            <a:ext cx="2644140" cy="358343"/>
          </a:xfrm>
          <a:prstGeom prst="rect">
            <a:avLst/>
          </a:prstGeom>
          <a:noFill/>
          <a:ln/>
        </p:spPr>
        <p:txBody>
          <a:bodyPr wrap="none" rtlCol="0" anchor="t"/>
          <a:lstStyle/>
          <a:p>
            <a:pPr marL="0" indent="0" algn="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Manejo de eventos</a:t>
            </a:r>
            <a:endParaRPr lang="en-US" sz="2187" dirty="0"/>
          </a:p>
        </p:txBody>
      </p:sp>
      <p:sp>
        <p:nvSpPr>
          <p:cNvPr id="15" name="Text 12"/>
          <p:cNvSpPr/>
          <p:nvPr/>
        </p:nvSpPr>
        <p:spPr>
          <a:xfrm>
            <a:off x="833199" y="5028977"/>
            <a:ext cx="5259943" cy="1190616"/>
          </a:xfrm>
          <a:prstGeom prst="rect">
            <a:avLst/>
          </a:prstGeom>
          <a:noFill/>
          <a:ln/>
        </p:spPr>
        <p:txBody>
          <a:bodyPr wrap="square" rtlCol="0" anchor="t"/>
          <a:lstStyle/>
          <a:p>
            <a:pPr marL="0" indent="0" algn="r">
              <a:lnSpc>
                <a:spcPts val="3149"/>
              </a:lnSpc>
              <a:buNone/>
            </a:pPr>
            <a:r>
              <a:rPr lang="en-US" sz="1750" dirty="0">
                <a:solidFill>
                  <a:srgbClr val="454240"/>
                </a:solidFill>
                <a:latin typeface="DM Sans" pitchFamily="34" charset="0"/>
                <a:ea typeface="DM Sans" pitchFamily="34" charset="-122"/>
                <a:cs typeface="DM Sans" pitchFamily="34" charset="-120"/>
              </a:rPr>
              <a:t>Escucha y maneja eventos relacionados con Repository para implementar lógica personalizada en respuesta a eventos específicos.</a:t>
            </a:r>
            <a:endParaRPr lang="en-US" sz="17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2B41282-6656-403D-A50F-8357EEB4230A}"/>
              </a:ext>
            </a:extLst>
          </p:cNvPr>
          <p:cNvSpPr txBox="1"/>
          <p:nvPr/>
        </p:nvSpPr>
        <p:spPr>
          <a:xfrm>
            <a:off x="1034980" y="1538966"/>
            <a:ext cx="12741310" cy="3970318"/>
          </a:xfrm>
          <a:prstGeom prst="rect">
            <a:avLst/>
          </a:prstGeom>
          <a:noFill/>
        </p:spPr>
        <p:txBody>
          <a:bodyPr wrap="square">
            <a:spAutoFit/>
          </a:bodyPr>
          <a:lstStyle/>
          <a:p>
            <a:r>
              <a:rPr lang="es-ES" dirty="0"/>
              <a:t>Auditar entidades y manejar eventos son dos conceptos importantes en el desarrollo de aplicaciones que involucran bases de datos y operaciones de persistencia. A continuación, ampliaré cada concepto y proporcionaré un ejemplo práctico para cada uno de ellos.</a:t>
            </a:r>
          </a:p>
          <a:p>
            <a:endParaRPr lang="es-ES" dirty="0"/>
          </a:p>
          <a:p>
            <a:r>
              <a:rPr lang="es-ES" dirty="0"/>
              <a:t>Auditar entidades:</a:t>
            </a:r>
          </a:p>
          <a:p>
            <a:endParaRPr lang="es-ES" dirty="0"/>
          </a:p>
          <a:p>
            <a:r>
              <a:rPr lang="es-ES" dirty="0"/>
              <a:t>La auditoría de entidades implica realizar un seguimiento de los cambios realizados en las entidades de la base de datos, como crear, actualizar o eliminar registros. Esto es útil para realizar un seguimiento del historial de cambios, auditar actividades y rastrear quién realizó cada modificación.</a:t>
            </a:r>
          </a:p>
          <a:p>
            <a:endParaRPr lang="es-ES" dirty="0"/>
          </a:p>
          <a:p>
            <a:r>
              <a:rPr lang="es-ES" dirty="0"/>
              <a:t>Ejercicio práctico:</a:t>
            </a:r>
          </a:p>
          <a:p>
            <a:endParaRPr lang="es-ES" dirty="0"/>
          </a:p>
          <a:p>
            <a:r>
              <a:rPr lang="es-ES" dirty="0"/>
              <a:t>Supongamos que estás desarrollando una aplicación de gestión de tareas y quieres auditar los cambios realizados en la entidad "Tarea". Puedes utilizar las anotaciones de Spring Data para habilitar la auditoría de entidades. A continuación, se muestra un ejemplo práctico:</a:t>
            </a:r>
          </a:p>
        </p:txBody>
      </p:sp>
    </p:spTree>
    <p:extLst>
      <p:ext uri="{BB962C8B-B14F-4D97-AF65-F5344CB8AC3E}">
        <p14:creationId xmlns:p14="http://schemas.microsoft.com/office/powerpoint/2010/main" val="3939328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D17608E-F79E-4031-AEB4-DA2D6FB4EB5D}"/>
              </a:ext>
            </a:extLst>
          </p:cNvPr>
          <p:cNvSpPr txBox="1"/>
          <p:nvPr/>
        </p:nvSpPr>
        <p:spPr>
          <a:xfrm>
            <a:off x="3657600" y="1714143"/>
            <a:ext cx="7315200" cy="4801314"/>
          </a:xfrm>
          <a:prstGeom prst="rect">
            <a:avLst/>
          </a:prstGeom>
          <a:noFill/>
        </p:spPr>
        <p:txBody>
          <a:bodyPr wrap="square">
            <a:spAutoFit/>
          </a:bodyPr>
          <a:lstStyle/>
          <a:p>
            <a:r>
              <a:rPr lang="es-ES" dirty="0" err="1"/>
              <a:t>import</a:t>
            </a:r>
            <a:r>
              <a:rPr lang="es-ES" dirty="0"/>
              <a:t> </a:t>
            </a:r>
            <a:r>
              <a:rPr lang="es-ES" dirty="0" err="1"/>
              <a:t>org.springframework.data.annotation.CreatedDate</a:t>
            </a:r>
            <a:r>
              <a:rPr lang="es-ES" dirty="0"/>
              <a:t>;</a:t>
            </a:r>
          </a:p>
          <a:p>
            <a:r>
              <a:rPr lang="es-ES" dirty="0" err="1"/>
              <a:t>import</a:t>
            </a:r>
            <a:r>
              <a:rPr lang="es-ES" dirty="0"/>
              <a:t> </a:t>
            </a:r>
            <a:r>
              <a:rPr lang="es-ES" dirty="0" err="1"/>
              <a:t>org.springframework.data.annotation.LastModifiedDate</a:t>
            </a:r>
            <a:r>
              <a:rPr lang="es-ES" dirty="0"/>
              <a:t>;</a:t>
            </a:r>
          </a:p>
          <a:p>
            <a:endParaRPr lang="es-ES" dirty="0"/>
          </a:p>
          <a:p>
            <a:r>
              <a:rPr lang="es-ES" dirty="0"/>
              <a:t>@Entity</a:t>
            </a:r>
          </a:p>
          <a:p>
            <a:r>
              <a:rPr lang="es-ES" dirty="0" err="1"/>
              <a:t>public</a:t>
            </a:r>
            <a:r>
              <a:rPr lang="es-ES" dirty="0"/>
              <a:t> </a:t>
            </a:r>
            <a:r>
              <a:rPr lang="es-ES" dirty="0" err="1"/>
              <a:t>class</a:t>
            </a:r>
            <a:r>
              <a:rPr lang="es-ES" dirty="0"/>
              <a:t> Tarea {</a:t>
            </a:r>
          </a:p>
          <a:p>
            <a:r>
              <a:rPr lang="es-ES" dirty="0"/>
              <a:t>    @Id</a:t>
            </a:r>
          </a:p>
          <a:p>
            <a:r>
              <a:rPr lang="es-ES" dirty="0"/>
              <a:t>    </a:t>
            </a:r>
            <a:r>
              <a:rPr lang="es-ES" dirty="0" err="1"/>
              <a:t>private</a:t>
            </a:r>
            <a:r>
              <a:rPr lang="es-ES" dirty="0"/>
              <a:t> Long id;</a:t>
            </a:r>
          </a:p>
          <a:p>
            <a:r>
              <a:rPr lang="es-ES" dirty="0"/>
              <a:t>    </a:t>
            </a:r>
            <a:r>
              <a:rPr lang="es-ES" dirty="0" err="1"/>
              <a:t>private</a:t>
            </a:r>
            <a:r>
              <a:rPr lang="es-ES" dirty="0"/>
              <a:t> </a:t>
            </a:r>
            <a:r>
              <a:rPr lang="es-ES" dirty="0" err="1"/>
              <a:t>String</a:t>
            </a:r>
            <a:r>
              <a:rPr lang="es-ES" dirty="0"/>
              <a:t> nombre;</a:t>
            </a:r>
          </a:p>
          <a:p>
            <a:r>
              <a:rPr lang="es-ES" dirty="0"/>
              <a:t>    </a:t>
            </a:r>
          </a:p>
          <a:p>
            <a:r>
              <a:rPr lang="es-ES" dirty="0"/>
              <a:t>    @CreatedDate</a:t>
            </a:r>
          </a:p>
          <a:p>
            <a:r>
              <a:rPr lang="es-ES" dirty="0"/>
              <a:t>    </a:t>
            </a:r>
            <a:r>
              <a:rPr lang="es-ES" dirty="0" err="1"/>
              <a:t>private</a:t>
            </a:r>
            <a:r>
              <a:rPr lang="es-ES" dirty="0"/>
              <a:t> </a:t>
            </a:r>
            <a:r>
              <a:rPr lang="es-ES" dirty="0" err="1"/>
              <a:t>LocalDateTime</a:t>
            </a:r>
            <a:r>
              <a:rPr lang="es-ES" dirty="0"/>
              <a:t> </a:t>
            </a:r>
            <a:r>
              <a:rPr lang="es-ES" dirty="0" err="1"/>
              <a:t>fechaCreacion</a:t>
            </a:r>
            <a:r>
              <a:rPr lang="es-ES" dirty="0"/>
              <a:t>;</a:t>
            </a:r>
          </a:p>
          <a:p>
            <a:r>
              <a:rPr lang="es-ES" dirty="0"/>
              <a:t>    </a:t>
            </a:r>
          </a:p>
          <a:p>
            <a:r>
              <a:rPr lang="es-ES" dirty="0"/>
              <a:t>    @LastModifiedDate</a:t>
            </a:r>
          </a:p>
          <a:p>
            <a:r>
              <a:rPr lang="es-ES" dirty="0"/>
              <a:t>    </a:t>
            </a:r>
            <a:r>
              <a:rPr lang="es-ES" dirty="0" err="1"/>
              <a:t>private</a:t>
            </a:r>
            <a:r>
              <a:rPr lang="es-ES" dirty="0"/>
              <a:t> </a:t>
            </a:r>
            <a:r>
              <a:rPr lang="es-ES" dirty="0" err="1"/>
              <a:t>LocalDateTime</a:t>
            </a:r>
            <a:r>
              <a:rPr lang="es-ES" dirty="0"/>
              <a:t> </a:t>
            </a:r>
            <a:r>
              <a:rPr lang="es-ES" dirty="0" err="1"/>
              <a:t>fechaModificacion</a:t>
            </a:r>
            <a:r>
              <a:rPr lang="es-ES" dirty="0"/>
              <a:t>;</a:t>
            </a:r>
          </a:p>
          <a:p>
            <a:r>
              <a:rPr lang="es-ES" dirty="0"/>
              <a:t>    </a:t>
            </a:r>
          </a:p>
          <a:p>
            <a:r>
              <a:rPr lang="es-ES" dirty="0"/>
              <a:t>    // </a:t>
            </a:r>
            <a:r>
              <a:rPr lang="es-ES" dirty="0" err="1"/>
              <a:t>getters</a:t>
            </a:r>
            <a:r>
              <a:rPr lang="es-ES" dirty="0"/>
              <a:t> y </a:t>
            </a:r>
            <a:r>
              <a:rPr lang="es-ES" dirty="0" err="1"/>
              <a:t>setters</a:t>
            </a:r>
            <a:endParaRPr lang="es-ES" dirty="0"/>
          </a:p>
          <a:p>
            <a:r>
              <a:rPr lang="es-ES" dirty="0"/>
              <a:t>}</a:t>
            </a:r>
          </a:p>
        </p:txBody>
      </p:sp>
      <p:sp>
        <p:nvSpPr>
          <p:cNvPr id="5" name="CuadroTexto 4">
            <a:extLst>
              <a:ext uri="{FF2B5EF4-FFF2-40B4-BE49-F238E27FC236}">
                <a16:creationId xmlns:a16="http://schemas.microsoft.com/office/drawing/2014/main" id="{70736F6D-F2B7-42EB-9D83-327558E0C92F}"/>
              </a:ext>
            </a:extLst>
          </p:cNvPr>
          <p:cNvSpPr txBox="1"/>
          <p:nvPr/>
        </p:nvSpPr>
        <p:spPr>
          <a:xfrm>
            <a:off x="3657600" y="764903"/>
            <a:ext cx="7315200" cy="369332"/>
          </a:xfrm>
          <a:prstGeom prst="rect">
            <a:avLst/>
          </a:prstGeom>
          <a:noFill/>
        </p:spPr>
        <p:txBody>
          <a:bodyPr wrap="square">
            <a:spAutoFit/>
          </a:bodyPr>
          <a:lstStyle/>
          <a:p>
            <a:r>
              <a:rPr lang="es-ES" dirty="0"/>
              <a:t>Anotar la entidad Tarea con las anotaciones de auditoría:</a:t>
            </a:r>
          </a:p>
        </p:txBody>
      </p:sp>
    </p:spTree>
    <p:extLst>
      <p:ext uri="{BB962C8B-B14F-4D97-AF65-F5344CB8AC3E}">
        <p14:creationId xmlns:p14="http://schemas.microsoft.com/office/powerpoint/2010/main" val="166469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071095A-D50A-4E73-BF9A-DB7184AE848E}"/>
              </a:ext>
            </a:extLst>
          </p:cNvPr>
          <p:cNvSpPr txBox="1"/>
          <p:nvPr/>
        </p:nvSpPr>
        <p:spPr>
          <a:xfrm>
            <a:off x="3657600" y="1829529"/>
            <a:ext cx="7315200" cy="2862322"/>
          </a:xfrm>
          <a:prstGeom prst="rect">
            <a:avLst/>
          </a:prstGeom>
          <a:noFill/>
        </p:spPr>
        <p:txBody>
          <a:bodyPr wrap="square">
            <a:spAutoFit/>
          </a:bodyPr>
          <a:lstStyle/>
          <a:p>
            <a:r>
              <a:rPr lang="es-ES" dirty="0" err="1"/>
              <a:t>spring</a:t>
            </a:r>
            <a:r>
              <a:rPr lang="es-ES" dirty="0"/>
              <a:t>:</a:t>
            </a:r>
          </a:p>
          <a:p>
            <a:r>
              <a:rPr lang="es-ES" dirty="0"/>
              <a:t>  </a:t>
            </a:r>
            <a:r>
              <a:rPr lang="es-ES" dirty="0" err="1"/>
              <a:t>jpa</a:t>
            </a:r>
            <a:r>
              <a:rPr lang="es-ES" dirty="0"/>
              <a:t>:</a:t>
            </a:r>
          </a:p>
          <a:p>
            <a:r>
              <a:rPr lang="es-ES" dirty="0"/>
              <a:t>    </a:t>
            </a:r>
            <a:r>
              <a:rPr lang="es-ES" dirty="0" err="1"/>
              <a:t>properties</a:t>
            </a:r>
            <a:r>
              <a:rPr lang="es-ES" dirty="0"/>
              <a:t>:</a:t>
            </a:r>
          </a:p>
          <a:p>
            <a:r>
              <a:rPr lang="es-ES" dirty="0"/>
              <a:t>      </a:t>
            </a:r>
            <a:r>
              <a:rPr lang="es-ES" dirty="0" err="1"/>
              <a:t>org</a:t>
            </a:r>
            <a:r>
              <a:rPr lang="es-ES" dirty="0"/>
              <a:t>:</a:t>
            </a:r>
          </a:p>
          <a:p>
            <a:r>
              <a:rPr lang="es-ES" dirty="0"/>
              <a:t>        </a:t>
            </a:r>
            <a:r>
              <a:rPr lang="es-ES" dirty="0" err="1"/>
              <a:t>hibernate</a:t>
            </a:r>
            <a:r>
              <a:rPr lang="es-ES" dirty="0"/>
              <a:t>:</a:t>
            </a:r>
          </a:p>
          <a:p>
            <a:r>
              <a:rPr lang="es-ES" dirty="0"/>
              <a:t>          </a:t>
            </a:r>
            <a:r>
              <a:rPr lang="es-ES" dirty="0" err="1"/>
              <a:t>envers</a:t>
            </a:r>
            <a:r>
              <a:rPr lang="es-ES" dirty="0"/>
              <a:t>:</a:t>
            </a:r>
          </a:p>
          <a:p>
            <a:r>
              <a:rPr lang="es-ES" dirty="0"/>
              <a:t>            </a:t>
            </a:r>
            <a:r>
              <a:rPr lang="es-ES" dirty="0" err="1"/>
              <a:t>audit_table_suffix</a:t>
            </a:r>
            <a:r>
              <a:rPr lang="es-ES" dirty="0"/>
              <a:t>: _AUDIT_LOG</a:t>
            </a:r>
          </a:p>
          <a:p>
            <a:r>
              <a:rPr lang="es-ES" dirty="0"/>
              <a:t>            </a:t>
            </a:r>
            <a:r>
              <a:rPr lang="es-ES" dirty="0" err="1"/>
              <a:t>store_data_at_delete</a:t>
            </a:r>
            <a:r>
              <a:rPr lang="es-ES" dirty="0"/>
              <a:t>: true</a:t>
            </a:r>
          </a:p>
          <a:p>
            <a:r>
              <a:rPr lang="es-ES" dirty="0"/>
              <a:t>            </a:t>
            </a:r>
            <a:r>
              <a:rPr lang="es-ES" dirty="0" err="1"/>
              <a:t>audit_strategy</a:t>
            </a:r>
            <a:r>
              <a:rPr lang="es-ES" dirty="0"/>
              <a:t>: </a:t>
            </a:r>
            <a:r>
              <a:rPr lang="es-ES" dirty="0" err="1"/>
              <a:t>org.hibernate.envers.strategy.ValidityAuditStrategy</a:t>
            </a:r>
            <a:endParaRPr lang="es-ES" dirty="0"/>
          </a:p>
          <a:p>
            <a:r>
              <a:rPr lang="es-ES" dirty="0"/>
              <a:t>            </a:t>
            </a:r>
            <a:r>
              <a:rPr lang="es-ES" dirty="0" err="1"/>
              <a:t>audit_strategy_validity_end_rev_field_name</a:t>
            </a:r>
            <a:r>
              <a:rPr lang="es-ES" dirty="0"/>
              <a:t>: </a:t>
            </a:r>
            <a:r>
              <a:rPr lang="es-ES" dirty="0" err="1"/>
              <a:t>revision_end</a:t>
            </a:r>
            <a:endParaRPr lang="es-ES" dirty="0"/>
          </a:p>
        </p:txBody>
      </p:sp>
    </p:spTree>
    <p:extLst>
      <p:ext uri="{BB962C8B-B14F-4D97-AF65-F5344CB8AC3E}">
        <p14:creationId xmlns:p14="http://schemas.microsoft.com/office/powerpoint/2010/main" val="4212223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C6E6661-C007-4E35-9431-E847299B53BF}"/>
              </a:ext>
            </a:extLst>
          </p:cNvPr>
          <p:cNvSpPr txBox="1"/>
          <p:nvPr/>
        </p:nvSpPr>
        <p:spPr>
          <a:xfrm>
            <a:off x="1356527" y="714162"/>
            <a:ext cx="12198699" cy="2585323"/>
          </a:xfrm>
          <a:prstGeom prst="rect">
            <a:avLst/>
          </a:prstGeom>
          <a:noFill/>
        </p:spPr>
        <p:txBody>
          <a:bodyPr wrap="square">
            <a:spAutoFit/>
          </a:bodyPr>
          <a:lstStyle/>
          <a:p>
            <a:r>
              <a:rPr lang="es-ES" dirty="0"/>
              <a:t>En el contexto de la persistencia de datos, los eventos representan cambios o acciones que ocurren en el sistema, como crear, actualizar o eliminar entidades. Escuchar y manejar eventos te permite ejecutar lógica personalizada en respuesta a estos eventos.</a:t>
            </a:r>
          </a:p>
          <a:p>
            <a:endParaRPr lang="es-ES" dirty="0"/>
          </a:p>
          <a:p>
            <a:r>
              <a:rPr lang="es-ES" dirty="0"/>
              <a:t>Ejercicio práctico:</a:t>
            </a:r>
          </a:p>
          <a:p>
            <a:endParaRPr lang="es-ES" dirty="0"/>
          </a:p>
          <a:p>
            <a:r>
              <a:rPr lang="es-ES" dirty="0"/>
              <a:t>Supongamos que tienes una entidad "Usuario" y quieres ejecutar una lógica personalizada cada vez que se crea un nuevo usuario en la base de datos. Puedes utilizar eventos de repositorio para escuchar el evento de creación y ejecutar tu lógica personalizada. A continuación, se muestra un ejemplo práctico:</a:t>
            </a:r>
          </a:p>
        </p:txBody>
      </p:sp>
      <p:sp>
        <p:nvSpPr>
          <p:cNvPr id="5" name="CuadroTexto 4">
            <a:extLst>
              <a:ext uri="{FF2B5EF4-FFF2-40B4-BE49-F238E27FC236}">
                <a16:creationId xmlns:a16="http://schemas.microsoft.com/office/drawing/2014/main" id="{13821594-2805-46EB-B829-7D9E1F6FBB78}"/>
              </a:ext>
            </a:extLst>
          </p:cNvPr>
          <p:cNvSpPr txBox="1"/>
          <p:nvPr/>
        </p:nvSpPr>
        <p:spPr>
          <a:xfrm>
            <a:off x="4170066" y="4564859"/>
            <a:ext cx="7315200" cy="3139321"/>
          </a:xfrm>
          <a:prstGeom prst="rect">
            <a:avLst/>
          </a:prstGeom>
          <a:noFill/>
        </p:spPr>
        <p:txBody>
          <a:bodyPr wrap="square">
            <a:spAutoFit/>
          </a:bodyPr>
          <a:lstStyle/>
          <a:p>
            <a:r>
              <a:rPr lang="es-ES" dirty="0" err="1"/>
              <a:t>public</a:t>
            </a:r>
            <a:r>
              <a:rPr lang="es-ES" dirty="0"/>
              <a:t> </a:t>
            </a:r>
            <a:r>
              <a:rPr lang="es-ES" dirty="0" err="1"/>
              <a:t>class</a:t>
            </a:r>
            <a:r>
              <a:rPr lang="es-ES" dirty="0"/>
              <a:t> </a:t>
            </a:r>
            <a:r>
              <a:rPr lang="es-ES" dirty="0" err="1"/>
              <a:t>UsuarioCreadoEvent</a:t>
            </a:r>
            <a:r>
              <a:rPr lang="es-ES" dirty="0"/>
              <a:t> {</a:t>
            </a:r>
          </a:p>
          <a:p>
            <a:r>
              <a:rPr lang="es-ES" dirty="0"/>
              <a:t>    </a:t>
            </a:r>
            <a:r>
              <a:rPr lang="es-ES" dirty="0" err="1"/>
              <a:t>private</a:t>
            </a:r>
            <a:r>
              <a:rPr lang="es-ES" dirty="0"/>
              <a:t> Usuario </a:t>
            </a:r>
            <a:r>
              <a:rPr lang="es-ES" dirty="0" err="1"/>
              <a:t>usuario</a:t>
            </a:r>
            <a:r>
              <a:rPr lang="es-ES" dirty="0"/>
              <a:t>;</a:t>
            </a:r>
          </a:p>
          <a:p>
            <a:endParaRPr lang="es-ES" dirty="0"/>
          </a:p>
          <a:p>
            <a:r>
              <a:rPr lang="es-ES" dirty="0"/>
              <a:t>    </a:t>
            </a:r>
            <a:r>
              <a:rPr lang="es-ES" dirty="0" err="1"/>
              <a:t>public</a:t>
            </a:r>
            <a:r>
              <a:rPr lang="es-ES" dirty="0"/>
              <a:t> </a:t>
            </a:r>
            <a:r>
              <a:rPr lang="es-ES" dirty="0" err="1"/>
              <a:t>UsuarioCreadoEvent</a:t>
            </a:r>
            <a:r>
              <a:rPr lang="es-ES" dirty="0"/>
              <a:t>(Usuario usuario) {</a:t>
            </a:r>
          </a:p>
          <a:p>
            <a:r>
              <a:rPr lang="es-ES" dirty="0"/>
              <a:t>        </a:t>
            </a:r>
            <a:r>
              <a:rPr lang="es-ES" dirty="0" err="1"/>
              <a:t>this.usuario</a:t>
            </a:r>
            <a:r>
              <a:rPr lang="es-ES" dirty="0"/>
              <a:t> = usuario;</a:t>
            </a:r>
          </a:p>
          <a:p>
            <a:r>
              <a:rPr lang="es-ES" dirty="0"/>
              <a:t>    }</a:t>
            </a:r>
          </a:p>
          <a:p>
            <a:endParaRPr lang="es-ES" dirty="0"/>
          </a:p>
          <a:p>
            <a:r>
              <a:rPr lang="es-ES" dirty="0"/>
              <a:t>    </a:t>
            </a:r>
            <a:r>
              <a:rPr lang="es-ES" dirty="0" err="1"/>
              <a:t>public</a:t>
            </a:r>
            <a:r>
              <a:rPr lang="es-ES" dirty="0"/>
              <a:t> Usuario </a:t>
            </a:r>
            <a:r>
              <a:rPr lang="es-ES" dirty="0" err="1"/>
              <a:t>getUsuario</a:t>
            </a:r>
            <a:r>
              <a:rPr lang="es-ES" dirty="0"/>
              <a:t>() {</a:t>
            </a:r>
          </a:p>
          <a:p>
            <a:r>
              <a:rPr lang="es-ES" dirty="0"/>
              <a:t>        </a:t>
            </a:r>
            <a:r>
              <a:rPr lang="es-ES" dirty="0" err="1"/>
              <a:t>return</a:t>
            </a:r>
            <a:r>
              <a:rPr lang="es-ES" dirty="0"/>
              <a:t> usuario;</a:t>
            </a:r>
          </a:p>
          <a:p>
            <a:r>
              <a:rPr lang="es-ES" dirty="0"/>
              <a:t>    }</a:t>
            </a:r>
          </a:p>
          <a:p>
            <a:r>
              <a:rPr lang="es-ES" dirty="0"/>
              <a:t>}</a:t>
            </a:r>
          </a:p>
        </p:txBody>
      </p:sp>
      <p:sp>
        <p:nvSpPr>
          <p:cNvPr id="7" name="CuadroTexto 6">
            <a:extLst>
              <a:ext uri="{FF2B5EF4-FFF2-40B4-BE49-F238E27FC236}">
                <a16:creationId xmlns:a16="http://schemas.microsoft.com/office/drawing/2014/main" id="{28598A5A-ECB9-431B-9696-2E6F82EF06EF}"/>
              </a:ext>
            </a:extLst>
          </p:cNvPr>
          <p:cNvSpPr txBox="1"/>
          <p:nvPr/>
        </p:nvSpPr>
        <p:spPr>
          <a:xfrm>
            <a:off x="3798276" y="3798976"/>
            <a:ext cx="7315200" cy="369332"/>
          </a:xfrm>
          <a:prstGeom prst="rect">
            <a:avLst/>
          </a:prstGeom>
          <a:noFill/>
        </p:spPr>
        <p:txBody>
          <a:bodyPr wrap="square">
            <a:spAutoFit/>
          </a:bodyPr>
          <a:lstStyle/>
          <a:p>
            <a:r>
              <a:rPr lang="es-ES" dirty="0"/>
              <a:t>Definir un evento de creación de usuario</a:t>
            </a:r>
          </a:p>
        </p:txBody>
      </p:sp>
    </p:spTree>
    <p:extLst>
      <p:ext uri="{BB962C8B-B14F-4D97-AF65-F5344CB8AC3E}">
        <p14:creationId xmlns:p14="http://schemas.microsoft.com/office/powerpoint/2010/main" val="81541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88E804B-05FA-42AE-A139-1478638BBB45}"/>
              </a:ext>
            </a:extLst>
          </p:cNvPr>
          <p:cNvSpPr txBox="1"/>
          <p:nvPr/>
        </p:nvSpPr>
        <p:spPr>
          <a:xfrm>
            <a:off x="3657600" y="1720676"/>
            <a:ext cx="7315200" cy="5632311"/>
          </a:xfrm>
          <a:prstGeom prst="rect">
            <a:avLst/>
          </a:prstGeom>
          <a:noFill/>
        </p:spPr>
        <p:txBody>
          <a:bodyPr wrap="square">
            <a:spAutoFit/>
          </a:bodyPr>
          <a:lstStyle/>
          <a:p>
            <a:r>
              <a:rPr lang="es-ES" dirty="0"/>
              <a:t>@Repository</a:t>
            </a:r>
          </a:p>
          <a:p>
            <a:r>
              <a:rPr lang="es-ES" dirty="0" err="1"/>
              <a:t>public</a:t>
            </a:r>
            <a:r>
              <a:rPr lang="es-ES" dirty="0"/>
              <a:t> interface </a:t>
            </a:r>
            <a:r>
              <a:rPr lang="es-ES" dirty="0" err="1"/>
              <a:t>UsuarioRepository</a:t>
            </a:r>
            <a:r>
              <a:rPr lang="es-ES" dirty="0"/>
              <a:t> </a:t>
            </a:r>
            <a:r>
              <a:rPr lang="es-ES" dirty="0" err="1"/>
              <a:t>extends</a:t>
            </a:r>
            <a:r>
              <a:rPr lang="es-ES" dirty="0"/>
              <a:t> </a:t>
            </a:r>
            <a:r>
              <a:rPr lang="es-ES" dirty="0" err="1"/>
              <a:t>JpaRepository</a:t>
            </a:r>
            <a:r>
              <a:rPr lang="es-ES" dirty="0"/>
              <a:t>&lt;Usuario, Long&gt; {</a:t>
            </a:r>
          </a:p>
          <a:p>
            <a:r>
              <a:rPr lang="es-ES" dirty="0"/>
              <a:t>    @Override</a:t>
            </a:r>
          </a:p>
          <a:p>
            <a:r>
              <a:rPr lang="es-ES" dirty="0"/>
              <a:t>    @Transactional</a:t>
            </a:r>
          </a:p>
          <a:p>
            <a:r>
              <a:rPr lang="es-ES" dirty="0"/>
              <a:t>    &lt;S </a:t>
            </a:r>
            <a:r>
              <a:rPr lang="es-ES" dirty="0" err="1"/>
              <a:t>extends</a:t>
            </a:r>
            <a:r>
              <a:rPr lang="es-ES" dirty="0"/>
              <a:t> Usuario&gt; S </a:t>
            </a:r>
            <a:r>
              <a:rPr lang="es-ES" dirty="0" err="1"/>
              <a:t>save</a:t>
            </a:r>
            <a:r>
              <a:rPr lang="es-ES" dirty="0"/>
              <a:t>(S </a:t>
            </a:r>
            <a:r>
              <a:rPr lang="es-ES" dirty="0" err="1"/>
              <a:t>entity</a:t>
            </a:r>
            <a:r>
              <a:rPr lang="es-ES" dirty="0"/>
              <a:t>);</a:t>
            </a:r>
          </a:p>
          <a:p>
            <a:endParaRPr lang="es-ES" dirty="0"/>
          </a:p>
          <a:p>
            <a:r>
              <a:rPr lang="es-ES" dirty="0"/>
              <a:t>    @Override</a:t>
            </a:r>
          </a:p>
          <a:p>
            <a:r>
              <a:rPr lang="es-ES" dirty="0"/>
              <a:t>    @Transactional</a:t>
            </a:r>
          </a:p>
          <a:p>
            <a:r>
              <a:rPr lang="es-ES" dirty="0"/>
              <a:t>    default &lt;S </a:t>
            </a:r>
            <a:r>
              <a:rPr lang="es-ES" dirty="0" err="1"/>
              <a:t>extends</a:t>
            </a:r>
            <a:r>
              <a:rPr lang="es-ES" dirty="0"/>
              <a:t> Usuario&gt; </a:t>
            </a:r>
            <a:r>
              <a:rPr lang="es-ES" dirty="0" err="1"/>
              <a:t>List</a:t>
            </a:r>
            <a:r>
              <a:rPr lang="es-ES" dirty="0"/>
              <a:t>&lt;S&gt; </a:t>
            </a:r>
            <a:r>
              <a:rPr lang="es-ES" dirty="0" err="1"/>
              <a:t>saveAll</a:t>
            </a:r>
            <a:r>
              <a:rPr lang="es-ES" dirty="0"/>
              <a:t>(Iterable&lt;S&gt; </a:t>
            </a:r>
            <a:r>
              <a:rPr lang="es-ES" dirty="0" err="1"/>
              <a:t>entities</a:t>
            </a:r>
            <a:r>
              <a:rPr lang="es-ES" dirty="0"/>
              <a:t>) {</a:t>
            </a:r>
          </a:p>
          <a:p>
            <a:r>
              <a:rPr lang="es-ES" dirty="0"/>
              <a:t>        </a:t>
            </a:r>
            <a:r>
              <a:rPr lang="es-ES" dirty="0" err="1"/>
              <a:t>List</a:t>
            </a:r>
            <a:r>
              <a:rPr lang="es-ES" dirty="0"/>
              <a:t>&lt;S&gt; </a:t>
            </a:r>
            <a:r>
              <a:rPr lang="es-ES" dirty="0" err="1"/>
              <a:t>result</a:t>
            </a:r>
            <a:r>
              <a:rPr lang="es-ES" dirty="0"/>
              <a:t> = </a:t>
            </a:r>
            <a:r>
              <a:rPr lang="es-ES" dirty="0" err="1"/>
              <a:t>JpaRepository.super.saveAll</a:t>
            </a:r>
            <a:r>
              <a:rPr lang="es-ES" dirty="0"/>
              <a:t>(</a:t>
            </a:r>
            <a:r>
              <a:rPr lang="es-ES" dirty="0" err="1"/>
              <a:t>entities</a:t>
            </a:r>
            <a:r>
              <a:rPr lang="es-ES" dirty="0"/>
              <a:t>);</a:t>
            </a:r>
          </a:p>
          <a:p>
            <a:endParaRPr lang="es-ES" dirty="0"/>
          </a:p>
          <a:p>
            <a:r>
              <a:rPr lang="es-ES" dirty="0"/>
              <a:t>        </a:t>
            </a:r>
            <a:r>
              <a:rPr lang="es-ES" dirty="0" err="1"/>
              <a:t>for</a:t>
            </a:r>
            <a:r>
              <a:rPr lang="es-ES" dirty="0"/>
              <a:t> (S </a:t>
            </a:r>
            <a:r>
              <a:rPr lang="es-ES" dirty="0" err="1"/>
              <a:t>entity</a:t>
            </a:r>
            <a:r>
              <a:rPr lang="es-ES" dirty="0"/>
              <a:t> : </a:t>
            </a:r>
            <a:r>
              <a:rPr lang="es-ES" dirty="0" err="1"/>
              <a:t>result</a:t>
            </a:r>
            <a:r>
              <a:rPr lang="es-ES" dirty="0"/>
              <a:t>) {</a:t>
            </a:r>
          </a:p>
          <a:p>
            <a:r>
              <a:rPr lang="es-ES" dirty="0"/>
              <a:t>            </a:t>
            </a:r>
            <a:r>
              <a:rPr lang="es-ES" dirty="0" err="1"/>
              <a:t>ApplicationEventPublisher</a:t>
            </a:r>
            <a:r>
              <a:rPr lang="es-ES" dirty="0"/>
              <a:t> </a:t>
            </a:r>
            <a:r>
              <a:rPr lang="es-ES" dirty="0" err="1"/>
              <a:t>publisher</a:t>
            </a:r>
            <a:r>
              <a:rPr lang="es-ES" dirty="0"/>
              <a:t> = </a:t>
            </a:r>
            <a:r>
              <a:rPr lang="es-ES" dirty="0" err="1"/>
              <a:t>getApplicationEventPublisher</a:t>
            </a:r>
            <a:r>
              <a:rPr lang="es-ES" dirty="0"/>
              <a:t>();</a:t>
            </a:r>
          </a:p>
          <a:p>
            <a:r>
              <a:rPr lang="es-ES" dirty="0"/>
              <a:t>            </a:t>
            </a:r>
            <a:r>
              <a:rPr lang="es-ES" dirty="0" err="1"/>
              <a:t>publisher.publishEvent</a:t>
            </a:r>
            <a:r>
              <a:rPr lang="es-ES" dirty="0"/>
              <a:t>(new </a:t>
            </a:r>
            <a:r>
              <a:rPr lang="es-ES" dirty="0" err="1"/>
              <a:t>UsuarioCreadoEvent</a:t>
            </a:r>
            <a:r>
              <a:rPr lang="es-ES" dirty="0"/>
              <a:t>(</a:t>
            </a:r>
            <a:r>
              <a:rPr lang="es-ES" dirty="0" err="1"/>
              <a:t>entity</a:t>
            </a:r>
            <a:r>
              <a:rPr lang="es-ES" dirty="0"/>
              <a:t>));</a:t>
            </a:r>
          </a:p>
          <a:p>
            <a:r>
              <a:rPr lang="es-ES" dirty="0"/>
              <a:t>        }</a:t>
            </a:r>
          </a:p>
          <a:p>
            <a:endParaRPr lang="es-ES" dirty="0"/>
          </a:p>
          <a:p>
            <a:r>
              <a:rPr lang="es-ES" dirty="0"/>
              <a:t>        </a:t>
            </a:r>
            <a:r>
              <a:rPr lang="es-ES" dirty="0" err="1"/>
              <a:t>return</a:t>
            </a:r>
            <a:r>
              <a:rPr lang="es-ES" dirty="0"/>
              <a:t> </a:t>
            </a:r>
            <a:r>
              <a:rPr lang="es-ES" dirty="0" err="1"/>
              <a:t>result</a:t>
            </a:r>
            <a:r>
              <a:rPr lang="es-ES" dirty="0"/>
              <a:t>;</a:t>
            </a:r>
          </a:p>
          <a:p>
            <a:r>
              <a:rPr lang="es-ES" dirty="0"/>
              <a:t>    }</a:t>
            </a:r>
          </a:p>
          <a:p>
            <a:r>
              <a:rPr lang="es-ES" dirty="0"/>
              <a:t>}</a:t>
            </a:r>
          </a:p>
        </p:txBody>
      </p:sp>
      <p:sp>
        <p:nvSpPr>
          <p:cNvPr id="5" name="CuadroTexto 4">
            <a:extLst>
              <a:ext uri="{FF2B5EF4-FFF2-40B4-BE49-F238E27FC236}">
                <a16:creationId xmlns:a16="http://schemas.microsoft.com/office/drawing/2014/main" id="{04B3F266-AF79-4DE4-B857-0A78157917F6}"/>
              </a:ext>
            </a:extLst>
          </p:cNvPr>
          <p:cNvSpPr txBox="1"/>
          <p:nvPr/>
        </p:nvSpPr>
        <p:spPr>
          <a:xfrm>
            <a:off x="4220308" y="691947"/>
            <a:ext cx="7315200" cy="369332"/>
          </a:xfrm>
          <a:prstGeom prst="rect">
            <a:avLst/>
          </a:prstGeom>
          <a:noFill/>
        </p:spPr>
        <p:txBody>
          <a:bodyPr wrap="square">
            <a:spAutoFit/>
          </a:bodyPr>
          <a:lstStyle/>
          <a:p>
            <a:r>
              <a:rPr lang="es-ES" dirty="0"/>
              <a:t>Escuchar el evento de creación en el repositorio de usuarios:</a:t>
            </a:r>
          </a:p>
        </p:txBody>
      </p:sp>
    </p:spTree>
    <p:extLst>
      <p:ext uri="{BB962C8B-B14F-4D97-AF65-F5344CB8AC3E}">
        <p14:creationId xmlns:p14="http://schemas.microsoft.com/office/powerpoint/2010/main" val="239588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618853-7859-4C36-83A3-C957ABBA406C}"/>
              </a:ext>
            </a:extLst>
          </p:cNvPr>
          <p:cNvSpPr txBox="1"/>
          <p:nvPr/>
        </p:nvSpPr>
        <p:spPr>
          <a:xfrm>
            <a:off x="3657600" y="2683639"/>
            <a:ext cx="7315200" cy="2862322"/>
          </a:xfrm>
          <a:prstGeom prst="rect">
            <a:avLst/>
          </a:prstGeom>
          <a:noFill/>
        </p:spPr>
        <p:txBody>
          <a:bodyPr wrap="square">
            <a:spAutoFit/>
          </a:bodyPr>
          <a:lstStyle/>
          <a:p>
            <a:r>
              <a:rPr lang="es-ES" dirty="0"/>
              <a:t>@Component</a:t>
            </a:r>
          </a:p>
          <a:p>
            <a:r>
              <a:rPr lang="es-ES" dirty="0" err="1"/>
              <a:t>public</a:t>
            </a:r>
            <a:r>
              <a:rPr lang="es-ES" dirty="0"/>
              <a:t> </a:t>
            </a:r>
            <a:r>
              <a:rPr lang="es-ES" dirty="0" err="1"/>
              <a:t>class</a:t>
            </a:r>
            <a:r>
              <a:rPr lang="es-ES" dirty="0"/>
              <a:t> </a:t>
            </a:r>
            <a:r>
              <a:rPr lang="es-ES" dirty="0" err="1"/>
              <a:t>UsuarioCreadoEventHandler</a:t>
            </a:r>
            <a:r>
              <a:rPr lang="es-ES" dirty="0"/>
              <a:t> </a:t>
            </a:r>
            <a:r>
              <a:rPr lang="es-ES" dirty="0" err="1"/>
              <a:t>implements</a:t>
            </a:r>
            <a:r>
              <a:rPr lang="es-ES" dirty="0"/>
              <a:t> </a:t>
            </a:r>
            <a:r>
              <a:rPr lang="es-ES" dirty="0" err="1"/>
              <a:t>ApplicationListener</a:t>
            </a:r>
            <a:r>
              <a:rPr lang="es-ES" dirty="0"/>
              <a:t>&lt;</a:t>
            </a:r>
            <a:r>
              <a:rPr lang="es-ES" dirty="0" err="1"/>
              <a:t>UsuarioCreadoEvent</a:t>
            </a:r>
            <a:r>
              <a:rPr lang="es-ES" dirty="0"/>
              <a:t>&gt; {</a:t>
            </a:r>
          </a:p>
          <a:p>
            <a:r>
              <a:rPr lang="es-ES" dirty="0"/>
              <a:t>    @Override</a:t>
            </a:r>
          </a:p>
          <a:p>
            <a:r>
              <a:rPr lang="es-ES" dirty="0"/>
              <a:t>    </a:t>
            </a:r>
            <a:r>
              <a:rPr lang="es-ES" dirty="0" err="1"/>
              <a:t>public</a:t>
            </a:r>
            <a:r>
              <a:rPr lang="es-ES" dirty="0"/>
              <a:t> </a:t>
            </a:r>
            <a:r>
              <a:rPr lang="es-ES" dirty="0" err="1"/>
              <a:t>void</a:t>
            </a:r>
            <a:r>
              <a:rPr lang="es-ES" dirty="0"/>
              <a:t> </a:t>
            </a:r>
            <a:r>
              <a:rPr lang="es-ES" dirty="0" err="1"/>
              <a:t>onApplicationEvent</a:t>
            </a:r>
            <a:r>
              <a:rPr lang="es-ES" dirty="0"/>
              <a:t>(</a:t>
            </a:r>
            <a:r>
              <a:rPr lang="es-ES" dirty="0" err="1"/>
              <a:t>UsuarioCreadoEvent</a:t>
            </a:r>
            <a:r>
              <a:rPr lang="es-ES" dirty="0"/>
              <a:t> </a:t>
            </a:r>
            <a:r>
              <a:rPr lang="es-ES" dirty="0" err="1"/>
              <a:t>event</a:t>
            </a:r>
            <a:r>
              <a:rPr lang="es-ES" dirty="0"/>
              <a:t>) {</a:t>
            </a:r>
          </a:p>
          <a:p>
            <a:r>
              <a:rPr lang="es-ES" dirty="0"/>
              <a:t>        Usuario </a:t>
            </a:r>
            <a:r>
              <a:rPr lang="es-ES" dirty="0" err="1"/>
              <a:t>usuario</a:t>
            </a:r>
            <a:r>
              <a:rPr lang="es-ES" dirty="0"/>
              <a:t> = </a:t>
            </a:r>
            <a:r>
              <a:rPr lang="es-ES" dirty="0" err="1"/>
              <a:t>event.getUsuario</a:t>
            </a:r>
            <a:r>
              <a:rPr lang="es-ES" dirty="0"/>
              <a:t>();</a:t>
            </a:r>
          </a:p>
          <a:p>
            <a:r>
              <a:rPr lang="es-ES" dirty="0"/>
              <a:t>        // Realizar la lógica personalizada aquí</a:t>
            </a:r>
          </a:p>
          <a:p>
            <a:r>
              <a:rPr lang="es-ES" dirty="0"/>
              <a:t>        </a:t>
            </a:r>
            <a:r>
              <a:rPr lang="es-ES" dirty="0" err="1"/>
              <a:t>System.out.println</a:t>
            </a:r>
            <a:r>
              <a:rPr lang="es-ES" dirty="0"/>
              <a:t>("Nuevo usuario creado: " + </a:t>
            </a:r>
            <a:r>
              <a:rPr lang="es-ES" dirty="0" err="1"/>
              <a:t>usuario.getNombre</a:t>
            </a:r>
            <a:r>
              <a:rPr lang="es-ES" dirty="0"/>
              <a:t>());</a:t>
            </a:r>
          </a:p>
          <a:p>
            <a:r>
              <a:rPr lang="es-ES" dirty="0"/>
              <a:t>    }</a:t>
            </a:r>
          </a:p>
          <a:p>
            <a:r>
              <a:rPr lang="es-ES" dirty="0"/>
              <a:t>}</a:t>
            </a:r>
          </a:p>
        </p:txBody>
      </p:sp>
      <p:sp>
        <p:nvSpPr>
          <p:cNvPr id="5" name="CuadroTexto 4">
            <a:extLst>
              <a:ext uri="{FF2B5EF4-FFF2-40B4-BE49-F238E27FC236}">
                <a16:creationId xmlns:a16="http://schemas.microsoft.com/office/drawing/2014/main" id="{E58B9F84-84AB-4380-A1E1-0376B8E70F99}"/>
              </a:ext>
            </a:extLst>
          </p:cNvPr>
          <p:cNvSpPr txBox="1"/>
          <p:nvPr/>
        </p:nvSpPr>
        <p:spPr>
          <a:xfrm>
            <a:off x="3657600" y="1629061"/>
            <a:ext cx="7315200" cy="369332"/>
          </a:xfrm>
          <a:prstGeom prst="rect">
            <a:avLst/>
          </a:prstGeom>
          <a:noFill/>
        </p:spPr>
        <p:txBody>
          <a:bodyPr wrap="square">
            <a:spAutoFit/>
          </a:bodyPr>
          <a:lstStyle/>
          <a:p>
            <a:r>
              <a:rPr lang="es-ES" dirty="0"/>
              <a:t>Implementar un componente para manejar el evento:</a:t>
            </a:r>
          </a:p>
        </p:txBody>
      </p:sp>
    </p:spTree>
    <p:extLst>
      <p:ext uri="{BB962C8B-B14F-4D97-AF65-F5344CB8AC3E}">
        <p14:creationId xmlns:p14="http://schemas.microsoft.com/office/powerpoint/2010/main" val="3951379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707586"/>
            <a:ext cx="12954000"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6: Transacciones y bloqueo optimista</a:t>
            </a:r>
            <a:endParaRPr lang="en-US" sz="4374" dirty="0"/>
          </a:p>
        </p:txBody>
      </p:sp>
      <p:pic>
        <p:nvPicPr>
          <p:cNvPr id="5" name="Image 1" descr="preencoded.png"/>
          <p:cNvPicPr>
            <a:picLocks noChangeAspect="1"/>
          </p:cNvPicPr>
          <p:nvPr/>
        </p:nvPicPr>
        <p:blipFill>
          <a:blip r:embed="rId4"/>
          <a:stretch>
            <a:fillRect/>
          </a:stretch>
        </p:blipFill>
        <p:spPr>
          <a:xfrm>
            <a:off x="2241113" y="1909548"/>
            <a:ext cx="3555087" cy="3528947"/>
          </a:xfrm>
          <a:prstGeom prst="rect">
            <a:avLst/>
          </a:prstGeom>
        </p:spPr>
      </p:pic>
      <p:sp>
        <p:nvSpPr>
          <p:cNvPr id="6" name="Text 2"/>
          <p:cNvSpPr/>
          <p:nvPr/>
        </p:nvSpPr>
        <p:spPr>
          <a:xfrm>
            <a:off x="2003107" y="5714107"/>
            <a:ext cx="4030980" cy="358343"/>
          </a:xfrm>
          <a:prstGeom prst="rect">
            <a:avLst/>
          </a:prstGeom>
          <a:noFill/>
          <a:ln/>
        </p:spPr>
        <p:txBody>
          <a:bodyPr wrap="none" rtlCol="0" anchor="t"/>
          <a:lstStyle/>
          <a:p>
            <a:pPr marL="0" indent="0" algn="ctr">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Transacciones en Repository</a:t>
            </a:r>
            <a:endParaRPr lang="en-US" sz="2187" dirty="0"/>
          </a:p>
        </p:txBody>
      </p:sp>
      <p:sp>
        <p:nvSpPr>
          <p:cNvPr id="7" name="Text 3"/>
          <p:cNvSpPr/>
          <p:nvPr/>
        </p:nvSpPr>
        <p:spPr>
          <a:xfrm>
            <a:off x="833199" y="6270886"/>
            <a:ext cx="6370915" cy="1190616"/>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Comprende la importancia de las transacciones en Repository y aprende a gestionarlas utilizando las anotaciones adecuadas en los métodos.</a:t>
            </a:r>
            <a:endParaRPr lang="en-US" sz="1750" dirty="0"/>
          </a:p>
        </p:txBody>
      </p:sp>
      <p:pic>
        <p:nvPicPr>
          <p:cNvPr id="8" name="Image 2" descr="preencoded.png"/>
          <p:cNvPicPr>
            <a:picLocks noChangeAspect="1"/>
          </p:cNvPicPr>
          <p:nvPr/>
        </p:nvPicPr>
        <p:blipFill>
          <a:blip r:embed="rId5"/>
          <a:stretch>
            <a:fillRect/>
          </a:stretch>
        </p:blipFill>
        <p:spPr>
          <a:xfrm>
            <a:off x="8834199" y="1909548"/>
            <a:ext cx="3555087" cy="3528947"/>
          </a:xfrm>
          <a:prstGeom prst="rect">
            <a:avLst/>
          </a:prstGeom>
        </p:spPr>
      </p:pic>
      <p:sp>
        <p:nvSpPr>
          <p:cNvPr id="9" name="Text 4"/>
          <p:cNvSpPr/>
          <p:nvPr/>
        </p:nvSpPr>
        <p:spPr>
          <a:xfrm>
            <a:off x="9308663" y="5714107"/>
            <a:ext cx="2606040" cy="358343"/>
          </a:xfrm>
          <a:prstGeom prst="rect">
            <a:avLst/>
          </a:prstGeom>
          <a:noFill/>
          <a:ln/>
        </p:spPr>
        <p:txBody>
          <a:bodyPr wrap="none" rtlCol="0" anchor="t"/>
          <a:lstStyle/>
          <a:p>
            <a:pPr marL="0" indent="0" algn="ctr">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Bloqueo optimista</a:t>
            </a:r>
            <a:endParaRPr lang="en-US" sz="2187" dirty="0"/>
          </a:p>
        </p:txBody>
      </p:sp>
      <p:sp>
        <p:nvSpPr>
          <p:cNvPr id="10" name="Text 5"/>
          <p:cNvSpPr/>
          <p:nvPr/>
        </p:nvSpPr>
        <p:spPr>
          <a:xfrm>
            <a:off x="7426285" y="6270886"/>
            <a:ext cx="6370915" cy="1190616"/>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Implementa el bloqueo optimista para prevenir conflictos de concurrencia y garantizar la integridad de los datos en operaciones concurrentes.</a:t>
            </a:r>
            <a:endParaRPr lang="en-US" sz="17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4217C76-5F22-4269-BF03-B6B314491DBA}"/>
              </a:ext>
            </a:extLst>
          </p:cNvPr>
          <p:cNvSpPr txBox="1"/>
          <p:nvPr/>
        </p:nvSpPr>
        <p:spPr>
          <a:xfrm>
            <a:off x="1004835" y="698480"/>
            <a:ext cx="12409714" cy="3693319"/>
          </a:xfrm>
          <a:prstGeom prst="rect">
            <a:avLst/>
          </a:prstGeom>
          <a:noFill/>
        </p:spPr>
        <p:txBody>
          <a:bodyPr wrap="square">
            <a:spAutoFit/>
          </a:bodyPr>
          <a:lstStyle/>
          <a:p>
            <a:r>
              <a:rPr lang="es-ES" dirty="0"/>
              <a:t>Transacciones:</a:t>
            </a:r>
          </a:p>
          <a:p>
            <a:endParaRPr lang="es-ES" dirty="0"/>
          </a:p>
          <a:p>
            <a:r>
              <a:rPr lang="es-ES" dirty="0"/>
              <a:t>En el contexto de las bases de datos, una transacción es una secuencia lógica de operaciones que se considera como una unidad atómica e indivisible. Una transacción asegura que todas sus operaciones se completen correctamente como un todo, o en caso de error, se deshagan todas las operaciones realizadas hasta ese momento (se produce un </a:t>
            </a:r>
            <a:r>
              <a:rPr lang="es-ES" dirty="0" err="1"/>
              <a:t>rollback</a:t>
            </a:r>
            <a:r>
              <a:rPr lang="es-ES" dirty="0"/>
              <a:t>). Esto garantiza la integridad de los datos y la consistencia de la base de datos. Las transacciones suelen cumplir con las propiedades ACID (Atomicidad, Consistencia, Aislamiento y Durabilidad).</a:t>
            </a:r>
          </a:p>
          <a:p>
            <a:endParaRPr lang="es-ES" dirty="0"/>
          </a:p>
          <a:p>
            <a:r>
              <a:rPr lang="es-ES" dirty="0"/>
              <a:t>Ejercicio práctico de transacciones:</a:t>
            </a:r>
          </a:p>
          <a:p>
            <a:endParaRPr lang="es-ES" dirty="0"/>
          </a:p>
          <a:p>
            <a:r>
              <a:rPr lang="es-ES" dirty="0"/>
              <a:t>Supongamos que estás trabajando con una base de datos relacional y necesitas realizar una transacción que involucre la creación de una nueva entidad y la actualización de una entidad existente. Aquí tienes un ejemplo de cómo podría ser la implementación en un lenguaje como Java utilizando JDBC:</a:t>
            </a:r>
          </a:p>
        </p:txBody>
      </p:sp>
    </p:spTree>
    <p:extLst>
      <p:ext uri="{BB962C8B-B14F-4D97-AF65-F5344CB8AC3E}">
        <p14:creationId xmlns:p14="http://schemas.microsoft.com/office/powerpoint/2010/main" val="225140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5900F7D-DE6C-4273-AF3B-8ACFD3E46487}"/>
              </a:ext>
            </a:extLst>
          </p:cNvPr>
          <p:cNvSpPr txBox="1"/>
          <p:nvPr/>
        </p:nvSpPr>
        <p:spPr>
          <a:xfrm>
            <a:off x="3657600" y="0"/>
            <a:ext cx="7315200" cy="8956298"/>
          </a:xfrm>
          <a:prstGeom prst="rect">
            <a:avLst/>
          </a:prstGeom>
          <a:noFill/>
        </p:spPr>
        <p:txBody>
          <a:bodyPr wrap="square">
            <a:spAutoFit/>
          </a:bodyPr>
          <a:lstStyle/>
          <a:p>
            <a:r>
              <a:rPr lang="es-ES" dirty="0" err="1"/>
              <a:t>import</a:t>
            </a:r>
            <a:r>
              <a:rPr lang="es-ES" dirty="0"/>
              <a:t> </a:t>
            </a:r>
            <a:r>
              <a:rPr lang="es-ES" dirty="0" err="1"/>
              <a:t>java.sql</a:t>
            </a:r>
            <a:r>
              <a:rPr lang="es-ES" dirty="0"/>
              <a:t>.*;</a:t>
            </a:r>
          </a:p>
          <a:p>
            <a:endParaRPr lang="es-ES" dirty="0"/>
          </a:p>
          <a:p>
            <a:r>
              <a:rPr lang="es-ES" dirty="0" err="1"/>
              <a:t>public</a:t>
            </a:r>
            <a:r>
              <a:rPr lang="es-ES" dirty="0"/>
              <a:t> </a:t>
            </a:r>
            <a:r>
              <a:rPr lang="es-ES" dirty="0" err="1"/>
              <a:t>class</a:t>
            </a:r>
            <a:r>
              <a:rPr lang="es-ES" dirty="0"/>
              <a:t> </a:t>
            </a:r>
            <a:r>
              <a:rPr lang="es-ES" dirty="0" err="1"/>
              <a:t>UserRepository</a:t>
            </a:r>
            <a:r>
              <a:rPr lang="es-ES" dirty="0"/>
              <a:t> {</a:t>
            </a:r>
          </a:p>
          <a:p>
            <a:r>
              <a:rPr lang="es-ES" dirty="0"/>
              <a:t>    </a:t>
            </a:r>
            <a:r>
              <a:rPr lang="es-ES" dirty="0" err="1"/>
              <a:t>private</a:t>
            </a:r>
            <a:r>
              <a:rPr lang="es-ES" dirty="0"/>
              <a:t> </a:t>
            </a:r>
            <a:r>
              <a:rPr lang="es-ES" dirty="0" err="1"/>
              <a:t>Connection</a:t>
            </a:r>
            <a:r>
              <a:rPr lang="es-ES" dirty="0"/>
              <a:t> </a:t>
            </a:r>
            <a:r>
              <a:rPr lang="es-ES" dirty="0" err="1"/>
              <a:t>connection</a:t>
            </a:r>
            <a:r>
              <a:rPr lang="es-ES" dirty="0"/>
              <a:t>;</a:t>
            </a:r>
          </a:p>
          <a:p>
            <a:endParaRPr lang="es-ES" dirty="0"/>
          </a:p>
          <a:p>
            <a:r>
              <a:rPr lang="es-ES" dirty="0"/>
              <a:t>    </a:t>
            </a:r>
            <a:r>
              <a:rPr lang="es-ES" dirty="0" err="1"/>
              <a:t>public</a:t>
            </a:r>
            <a:r>
              <a:rPr lang="es-ES" dirty="0"/>
              <a:t> </a:t>
            </a:r>
            <a:r>
              <a:rPr lang="es-ES" dirty="0" err="1"/>
              <a:t>UserRepository</a:t>
            </a:r>
            <a:r>
              <a:rPr lang="es-ES" dirty="0"/>
              <a:t>(</a:t>
            </a:r>
            <a:r>
              <a:rPr lang="es-ES" dirty="0" err="1"/>
              <a:t>Connection</a:t>
            </a:r>
            <a:r>
              <a:rPr lang="es-ES" dirty="0"/>
              <a:t> </a:t>
            </a:r>
            <a:r>
              <a:rPr lang="es-ES" dirty="0" err="1"/>
              <a:t>connection</a:t>
            </a:r>
            <a:r>
              <a:rPr lang="es-ES" dirty="0"/>
              <a:t>) {</a:t>
            </a:r>
          </a:p>
          <a:p>
            <a:r>
              <a:rPr lang="es-ES" dirty="0"/>
              <a:t>        </a:t>
            </a:r>
            <a:r>
              <a:rPr lang="es-ES" dirty="0" err="1"/>
              <a:t>this.connection</a:t>
            </a:r>
            <a:r>
              <a:rPr lang="es-ES" dirty="0"/>
              <a:t> = </a:t>
            </a:r>
            <a:r>
              <a:rPr lang="es-ES" dirty="0" err="1"/>
              <a:t>connection</a:t>
            </a:r>
            <a:r>
              <a:rPr lang="es-ES" dirty="0"/>
              <a:t>;</a:t>
            </a:r>
          </a:p>
          <a:p>
            <a:r>
              <a:rPr lang="es-ES" dirty="0"/>
              <a:t>    }</a:t>
            </a:r>
          </a:p>
          <a:p>
            <a:endParaRPr lang="es-ES" dirty="0"/>
          </a:p>
          <a:p>
            <a:r>
              <a:rPr lang="es-ES" dirty="0"/>
              <a:t>    </a:t>
            </a:r>
            <a:r>
              <a:rPr lang="es-ES" dirty="0" err="1"/>
              <a:t>public</a:t>
            </a:r>
            <a:r>
              <a:rPr lang="es-ES" dirty="0"/>
              <a:t> </a:t>
            </a:r>
            <a:r>
              <a:rPr lang="es-ES" dirty="0" err="1"/>
              <a:t>void</a:t>
            </a:r>
            <a:r>
              <a:rPr lang="es-ES" dirty="0"/>
              <a:t> </a:t>
            </a:r>
            <a:r>
              <a:rPr lang="es-ES" dirty="0" err="1"/>
              <a:t>createUser</a:t>
            </a:r>
            <a:r>
              <a:rPr lang="es-ES" dirty="0"/>
              <a:t>(</a:t>
            </a:r>
            <a:r>
              <a:rPr lang="es-ES" dirty="0" err="1"/>
              <a:t>User</a:t>
            </a:r>
            <a:r>
              <a:rPr lang="es-ES" dirty="0"/>
              <a:t> </a:t>
            </a:r>
            <a:r>
              <a:rPr lang="es-ES" dirty="0" err="1"/>
              <a:t>user</a:t>
            </a:r>
            <a:r>
              <a:rPr lang="es-ES" dirty="0"/>
              <a:t>) </a:t>
            </a:r>
            <a:r>
              <a:rPr lang="es-ES" dirty="0" err="1"/>
              <a:t>throws</a:t>
            </a:r>
            <a:r>
              <a:rPr lang="es-ES" dirty="0"/>
              <a:t> </a:t>
            </a:r>
            <a:r>
              <a:rPr lang="es-ES" dirty="0" err="1"/>
              <a:t>SQLException</a:t>
            </a:r>
            <a:r>
              <a:rPr lang="es-ES" dirty="0"/>
              <a:t> {</a:t>
            </a:r>
          </a:p>
          <a:p>
            <a:r>
              <a:rPr lang="es-ES" dirty="0"/>
              <a:t>        </a:t>
            </a:r>
            <a:r>
              <a:rPr lang="es-ES" dirty="0" err="1"/>
              <a:t>String</a:t>
            </a:r>
            <a:r>
              <a:rPr lang="es-ES" dirty="0"/>
              <a:t> </a:t>
            </a:r>
            <a:r>
              <a:rPr lang="es-ES" dirty="0" err="1"/>
              <a:t>insertQuery</a:t>
            </a:r>
            <a:r>
              <a:rPr lang="es-ES" dirty="0"/>
              <a:t> = "INSERT INTO </a:t>
            </a:r>
            <a:r>
              <a:rPr lang="es-ES" dirty="0" err="1"/>
              <a:t>users</a:t>
            </a:r>
            <a:r>
              <a:rPr lang="es-ES" dirty="0"/>
              <a:t> (id, </a:t>
            </a:r>
            <a:r>
              <a:rPr lang="es-ES" dirty="0" err="1"/>
              <a:t>name</a:t>
            </a:r>
            <a:r>
              <a:rPr lang="es-ES" dirty="0"/>
              <a:t>) VALUES (?, ?)";</a:t>
            </a:r>
          </a:p>
          <a:p>
            <a:endParaRPr lang="es-ES" dirty="0"/>
          </a:p>
          <a:p>
            <a:r>
              <a:rPr lang="es-ES" dirty="0"/>
              <a:t>        try (</a:t>
            </a:r>
            <a:r>
              <a:rPr lang="es-ES" dirty="0" err="1"/>
              <a:t>PreparedStatement</a:t>
            </a:r>
            <a:r>
              <a:rPr lang="es-ES" dirty="0"/>
              <a:t> </a:t>
            </a:r>
            <a:r>
              <a:rPr lang="es-ES" dirty="0" err="1"/>
              <a:t>statement</a:t>
            </a:r>
            <a:r>
              <a:rPr lang="es-ES" dirty="0"/>
              <a:t> = </a:t>
            </a:r>
            <a:r>
              <a:rPr lang="es-ES" dirty="0" err="1"/>
              <a:t>connection.prepareStatement</a:t>
            </a:r>
            <a:r>
              <a:rPr lang="es-ES" dirty="0"/>
              <a:t>(</a:t>
            </a:r>
            <a:r>
              <a:rPr lang="es-ES" dirty="0" err="1"/>
              <a:t>insertQuery</a:t>
            </a:r>
            <a:r>
              <a:rPr lang="es-ES" dirty="0"/>
              <a:t>)) {</a:t>
            </a:r>
          </a:p>
          <a:p>
            <a:r>
              <a:rPr lang="es-ES" dirty="0"/>
              <a:t>            </a:t>
            </a:r>
            <a:r>
              <a:rPr lang="es-ES" dirty="0" err="1"/>
              <a:t>statement.setInt</a:t>
            </a:r>
            <a:r>
              <a:rPr lang="es-ES" dirty="0"/>
              <a:t>(1, </a:t>
            </a:r>
            <a:r>
              <a:rPr lang="es-ES" dirty="0" err="1"/>
              <a:t>user.getId</a:t>
            </a:r>
            <a:r>
              <a:rPr lang="es-ES" dirty="0"/>
              <a:t>());</a:t>
            </a:r>
          </a:p>
          <a:p>
            <a:r>
              <a:rPr lang="es-ES" dirty="0"/>
              <a:t>            </a:t>
            </a:r>
            <a:r>
              <a:rPr lang="es-ES" dirty="0" err="1"/>
              <a:t>statement.setString</a:t>
            </a:r>
            <a:r>
              <a:rPr lang="es-ES" dirty="0"/>
              <a:t>(2, </a:t>
            </a:r>
            <a:r>
              <a:rPr lang="es-ES" dirty="0" err="1"/>
              <a:t>user.getName</a:t>
            </a:r>
            <a:r>
              <a:rPr lang="es-ES" dirty="0"/>
              <a:t>());</a:t>
            </a:r>
          </a:p>
          <a:p>
            <a:r>
              <a:rPr lang="es-ES" dirty="0"/>
              <a:t>            </a:t>
            </a:r>
            <a:r>
              <a:rPr lang="es-ES" dirty="0" err="1"/>
              <a:t>statement.executeUpdate</a:t>
            </a:r>
            <a:r>
              <a:rPr lang="es-ES" dirty="0"/>
              <a:t>();</a:t>
            </a:r>
          </a:p>
          <a:p>
            <a:r>
              <a:rPr lang="es-ES" dirty="0"/>
              <a:t>        }</a:t>
            </a:r>
          </a:p>
          <a:p>
            <a:r>
              <a:rPr lang="es-ES" dirty="0"/>
              <a:t>    }</a:t>
            </a:r>
          </a:p>
          <a:p>
            <a:endParaRPr lang="es-ES" dirty="0"/>
          </a:p>
          <a:p>
            <a:r>
              <a:rPr lang="es-ES" dirty="0"/>
              <a:t>    </a:t>
            </a:r>
            <a:r>
              <a:rPr lang="es-ES" dirty="0" err="1"/>
              <a:t>public</a:t>
            </a:r>
            <a:r>
              <a:rPr lang="es-ES" dirty="0"/>
              <a:t> </a:t>
            </a:r>
            <a:r>
              <a:rPr lang="es-ES" dirty="0" err="1"/>
              <a:t>void</a:t>
            </a:r>
            <a:r>
              <a:rPr lang="es-ES" dirty="0"/>
              <a:t> </a:t>
            </a:r>
            <a:r>
              <a:rPr lang="es-ES" dirty="0" err="1"/>
              <a:t>updateUser</a:t>
            </a:r>
            <a:r>
              <a:rPr lang="es-ES" dirty="0"/>
              <a:t>(</a:t>
            </a:r>
            <a:r>
              <a:rPr lang="es-ES" dirty="0" err="1"/>
              <a:t>User</a:t>
            </a:r>
            <a:r>
              <a:rPr lang="es-ES" dirty="0"/>
              <a:t> </a:t>
            </a:r>
            <a:r>
              <a:rPr lang="es-ES" dirty="0" err="1"/>
              <a:t>user</a:t>
            </a:r>
            <a:r>
              <a:rPr lang="es-ES" dirty="0"/>
              <a:t>) </a:t>
            </a:r>
            <a:r>
              <a:rPr lang="es-ES" dirty="0" err="1"/>
              <a:t>throws</a:t>
            </a:r>
            <a:r>
              <a:rPr lang="es-ES" dirty="0"/>
              <a:t> </a:t>
            </a:r>
            <a:r>
              <a:rPr lang="es-ES" dirty="0" err="1"/>
              <a:t>SQLException</a:t>
            </a:r>
            <a:r>
              <a:rPr lang="es-ES" dirty="0"/>
              <a:t> {</a:t>
            </a:r>
          </a:p>
          <a:p>
            <a:r>
              <a:rPr lang="es-ES" dirty="0"/>
              <a:t>        </a:t>
            </a:r>
            <a:r>
              <a:rPr lang="es-ES" dirty="0" err="1"/>
              <a:t>String</a:t>
            </a:r>
            <a:r>
              <a:rPr lang="es-ES" dirty="0"/>
              <a:t> </a:t>
            </a:r>
            <a:r>
              <a:rPr lang="es-ES" dirty="0" err="1"/>
              <a:t>updateQuery</a:t>
            </a:r>
            <a:r>
              <a:rPr lang="es-ES" dirty="0"/>
              <a:t> = "UPDATE </a:t>
            </a:r>
            <a:r>
              <a:rPr lang="es-ES" dirty="0" err="1"/>
              <a:t>users</a:t>
            </a:r>
            <a:r>
              <a:rPr lang="es-ES" dirty="0"/>
              <a:t> SET </a:t>
            </a:r>
            <a:r>
              <a:rPr lang="es-ES" dirty="0" err="1"/>
              <a:t>name</a:t>
            </a:r>
            <a:r>
              <a:rPr lang="es-ES" dirty="0"/>
              <a:t> = ? WHERE id = ?";</a:t>
            </a:r>
          </a:p>
          <a:p>
            <a:endParaRPr lang="es-ES" dirty="0"/>
          </a:p>
          <a:p>
            <a:r>
              <a:rPr lang="es-ES" dirty="0"/>
              <a:t>        try (</a:t>
            </a:r>
            <a:r>
              <a:rPr lang="es-ES" dirty="0" err="1"/>
              <a:t>PreparedStatement</a:t>
            </a:r>
            <a:r>
              <a:rPr lang="es-ES" dirty="0"/>
              <a:t> </a:t>
            </a:r>
            <a:r>
              <a:rPr lang="es-ES" dirty="0" err="1"/>
              <a:t>statement</a:t>
            </a:r>
            <a:r>
              <a:rPr lang="es-ES" dirty="0"/>
              <a:t> = </a:t>
            </a:r>
            <a:r>
              <a:rPr lang="es-ES" dirty="0" err="1"/>
              <a:t>connection.prepareStatement</a:t>
            </a:r>
            <a:r>
              <a:rPr lang="es-ES" dirty="0"/>
              <a:t>(</a:t>
            </a:r>
            <a:r>
              <a:rPr lang="es-ES" dirty="0" err="1"/>
              <a:t>updateQuery</a:t>
            </a:r>
            <a:r>
              <a:rPr lang="es-ES" dirty="0"/>
              <a:t>)) {</a:t>
            </a:r>
          </a:p>
          <a:p>
            <a:r>
              <a:rPr lang="es-ES" dirty="0"/>
              <a:t>            </a:t>
            </a:r>
            <a:r>
              <a:rPr lang="es-ES" dirty="0" err="1"/>
              <a:t>statement.setString</a:t>
            </a:r>
            <a:r>
              <a:rPr lang="es-ES" dirty="0"/>
              <a:t>(1, </a:t>
            </a:r>
            <a:r>
              <a:rPr lang="es-ES" dirty="0" err="1"/>
              <a:t>user.getName</a:t>
            </a:r>
            <a:r>
              <a:rPr lang="es-ES" dirty="0"/>
              <a:t>());</a:t>
            </a:r>
          </a:p>
          <a:p>
            <a:r>
              <a:rPr lang="es-ES" dirty="0"/>
              <a:t>            </a:t>
            </a:r>
            <a:r>
              <a:rPr lang="es-ES" dirty="0" err="1"/>
              <a:t>statement.setInt</a:t>
            </a:r>
            <a:r>
              <a:rPr lang="es-ES" dirty="0"/>
              <a:t>(2, </a:t>
            </a:r>
            <a:r>
              <a:rPr lang="es-ES" dirty="0" err="1"/>
              <a:t>user.getId</a:t>
            </a:r>
            <a:r>
              <a:rPr lang="es-ES" dirty="0"/>
              <a:t>());</a:t>
            </a:r>
          </a:p>
          <a:p>
            <a:r>
              <a:rPr lang="es-ES" dirty="0"/>
              <a:t>            </a:t>
            </a:r>
            <a:r>
              <a:rPr lang="es-ES" dirty="0" err="1"/>
              <a:t>statement.executeUpdate</a:t>
            </a:r>
            <a:r>
              <a:rPr lang="es-ES" dirty="0"/>
              <a:t>();</a:t>
            </a:r>
          </a:p>
          <a:p>
            <a:r>
              <a:rPr lang="es-ES" dirty="0"/>
              <a:t>        }</a:t>
            </a:r>
          </a:p>
          <a:p>
            <a:r>
              <a:rPr lang="es-ES" dirty="0"/>
              <a:t>    }</a:t>
            </a:r>
          </a:p>
          <a:p>
            <a:endParaRPr lang="es-ES" dirty="0"/>
          </a:p>
          <a:p>
            <a:r>
              <a:rPr lang="es-ES" dirty="0"/>
              <a:t>    </a:t>
            </a:r>
          </a:p>
        </p:txBody>
      </p:sp>
    </p:spTree>
    <p:extLst>
      <p:ext uri="{BB962C8B-B14F-4D97-AF65-F5344CB8AC3E}">
        <p14:creationId xmlns:p14="http://schemas.microsoft.com/office/powerpoint/2010/main" val="275979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8AE3E51-110E-405D-82E3-0533714686D4}"/>
              </a:ext>
            </a:extLst>
          </p:cNvPr>
          <p:cNvSpPr txBox="1"/>
          <p:nvPr/>
        </p:nvSpPr>
        <p:spPr>
          <a:xfrm>
            <a:off x="854111" y="1714143"/>
            <a:ext cx="12580536" cy="4524315"/>
          </a:xfrm>
          <a:prstGeom prst="rect">
            <a:avLst/>
          </a:prstGeom>
          <a:noFill/>
        </p:spPr>
        <p:txBody>
          <a:bodyPr wrap="square">
            <a:spAutoFit/>
          </a:bodyPr>
          <a:lstStyle/>
          <a:p>
            <a:r>
              <a:rPr lang="es-ES" dirty="0"/>
              <a:t>Para configurar un proyecto de Spring </a:t>
            </a:r>
            <a:r>
              <a:rPr lang="es-ES" dirty="0" err="1"/>
              <a:t>Boot</a:t>
            </a:r>
            <a:r>
              <a:rPr lang="es-ES" dirty="0"/>
              <a:t>, necesitarás seguir los siguientes pasos:</a:t>
            </a:r>
          </a:p>
          <a:p>
            <a:endParaRPr lang="es-ES" dirty="0"/>
          </a:p>
          <a:p>
            <a:pPr marL="285750" indent="-285750">
              <a:buFont typeface="Arial" panose="020B0604020202020204" pitchFamily="34" charset="0"/>
              <a:buChar char="•"/>
            </a:pPr>
            <a:r>
              <a:rPr lang="es-ES" dirty="0"/>
              <a:t>Asegúrate de tener instalado Java </a:t>
            </a:r>
            <a:r>
              <a:rPr lang="es-ES" dirty="0" err="1"/>
              <a:t>Development</a:t>
            </a:r>
            <a:r>
              <a:rPr lang="es-ES" dirty="0"/>
              <a:t> Kit (JDK) en tu sistema.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Elije una herramienta de construcción, como Maven o </a:t>
            </a:r>
            <a:r>
              <a:rPr lang="es-ES" dirty="0" err="1"/>
              <a:t>Gradle</a:t>
            </a:r>
            <a:r>
              <a:rPr lang="es-ES" dirty="0"/>
              <a:t>. Estas herramientas se encargan de administrar las dependencias del proyecto y generar el archivo ejecutable.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Crea un nuevo proyecto de Spring </a:t>
            </a:r>
            <a:r>
              <a:rPr lang="es-ES" dirty="0" err="1"/>
              <a:t>Boot</a:t>
            </a:r>
            <a:r>
              <a:rPr lang="es-ES" dirty="0"/>
              <a:t> utilizando la herramienta de construcción elegida. Puedes usar herramientas como Spring </a:t>
            </a:r>
            <a:r>
              <a:rPr lang="es-ES" dirty="0" err="1"/>
              <a:t>Initializr</a:t>
            </a:r>
            <a:r>
              <a:rPr lang="es-ES" dirty="0"/>
              <a:t> o la línea de comandos para hacerlo.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Agrega las dependencias necesarias en el archivo de configuración de tu proyecto. Para trabajar con un </a:t>
            </a:r>
            <a:r>
              <a:rPr lang="es-ES" dirty="0" err="1"/>
              <a:t>Repository</a:t>
            </a:r>
            <a:r>
              <a:rPr lang="es-ES" dirty="0"/>
              <a:t> en Spring </a:t>
            </a:r>
            <a:r>
              <a:rPr lang="es-ES" dirty="0" err="1"/>
              <a:t>Boot</a:t>
            </a:r>
            <a:r>
              <a:rPr lang="es-ES" dirty="0"/>
              <a:t>, necesitarás agregar las dependencias de Spring Data JPA y el driver de la base de datos que desees utilizar (por ejemplo, H2, MySQL, PostgreSQL, etc.).</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Configura la conexión a la base de datos en el archivo de configuración de la aplicación, proporcionando la URL de la base de datos, el nombre de usuario y la contraseña.</a:t>
            </a:r>
          </a:p>
        </p:txBody>
      </p:sp>
    </p:spTree>
    <p:extLst>
      <p:ext uri="{BB962C8B-B14F-4D97-AF65-F5344CB8AC3E}">
        <p14:creationId xmlns:p14="http://schemas.microsoft.com/office/powerpoint/2010/main" val="3739373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8C6E34A-7E8B-47E2-A39A-E2768C857293}"/>
              </a:ext>
            </a:extLst>
          </p:cNvPr>
          <p:cNvSpPr txBox="1"/>
          <p:nvPr/>
        </p:nvSpPr>
        <p:spPr>
          <a:xfrm>
            <a:off x="3657600" y="799743"/>
            <a:ext cx="7315200" cy="4801314"/>
          </a:xfrm>
          <a:prstGeom prst="rect">
            <a:avLst/>
          </a:prstGeom>
          <a:noFill/>
        </p:spPr>
        <p:txBody>
          <a:bodyPr wrap="square">
            <a:spAutoFit/>
          </a:bodyPr>
          <a:lstStyle/>
          <a:p>
            <a:r>
              <a:rPr lang="es-ES" dirty="0" err="1"/>
              <a:t>public</a:t>
            </a:r>
            <a:r>
              <a:rPr lang="es-ES" dirty="0"/>
              <a:t> </a:t>
            </a:r>
            <a:r>
              <a:rPr lang="es-ES" dirty="0" err="1"/>
              <a:t>void</a:t>
            </a:r>
            <a:r>
              <a:rPr lang="es-ES" dirty="0"/>
              <a:t> </a:t>
            </a:r>
            <a:r>
              <a:rPr lang="es-ES" dirty="0" err="1"/>
              <a:t>performTransaction</a:t>
            </a:r>
            <a:r>
              <a:rPr lang="es-ES" dirty="0"/>
              <a:t>(</a:t>
            </a:r>
            <a:r>
              <a:rPr lang="es-ES" dirty="0" err="1"/>
              <a:t>User</a:t>
            </a:r>
            <a:r>
              <a:rPr lang="es-ES" dirty="0"/>
              <a:t> </a:t>
            </a:r>
            <a:r>
              <a:rPr lang="es-ES" dirty="0" err="1"/>
              <a:t>newUser</a:t>
            </a:r>
            <a:r>
              <a:rPr lang="es-ES" dirty="0"/>
              <a:t>, </a:t>
            </a:r>
            <a:r>
              <a:rPr lang="es-ES" dirty="0" err="1"/>
              <a:t>User</a:t>
            </a:r>
            <a:r>
              <a:rPr lang="es-ES" dirty="0"/>
              <a:t> </a:t>
            </a:r>
            <a:r>
              <a:rPr lang="es-ES" dirty="0" err="1"/>
              <a:t>existingUser</a:t>
            </a:r>
            <a:r>
              <a:rPr lang="es-ES" dirty="0"/>
              <a:t>) </a:t>
            </a:r>
            <a:r>
              <a:rPr lang="es-ES" dirty="0" err="1"/>
              <a:t>throws</a:t>
            </a:r>
            <a:r>
              <a:rPr lang="es-ES" dirty="0"/>
              <a:t> </a:t>
            </a:r>
            <a:r>
              <a:rPr lang="es-ES" dirty="0" err="1"/>
              <a:t>SQLException</a:t>
            </a:r>
            <a:r>
              <a:rPr lang="es-ES" dirty="0"/>
              <a:t> {</a:t>
            </a:r>
          </a:p>
          <a:p>
            <a:r>
              <a:rPr lang="es-ES" dirty="0"/>
              <a:t>        </a:t>
            </a:r>
            <a:r>
              <a:rPr lang="es-ES" dirty="0" err="1"/>
              <a:t>connection.setAutoCommit</a:t>
            </a:r>
            <a:r>
              <a:rPr lang="es-ES" dirty="0"/>
              <a:t>(false);</a:t>
            </a:r>
          </a:p>
          <a:p>
            <a:endParaRPr lang="es-ES" dirty="0"/>
          </a:p>
          <a:p>
            <a:r>
              <a:rPr lang="es-ES" dirty="0"/>
              <a:t>        try {</a:t>
            </a:r>
          </a:p>
          <a:p>
            <a:r>
              <a:rPr lang="es-ES" dirty="0"/>
              <a:t>            </a:t>
            </a:r>
            <a:r>
              <a:rPr lang="es-ES" dirty="0" err="1"/>
              <a:t>createUser</a:t>
            </a:r>
            <a:r>
              <a:rPr lang="es-ES" dirty="0"/>
              <a:t>(</a:t>
            </a:r>
            <a:r>
              <a:rPr lang="es-ES" dirty="0" err="1"/>
              <a:t>newUser</a:t>
            </a:r>
            <a:r>
              <a:rPr lang="es-ES" dirty="0"/>
              <a:t>);</a:t>
            </a:r>
          </a:p>
          <a:p>
            <a:r>
              <a:rPr lang="es-ES" dirty="0"/>
              <a:t>            </a:t>
            </a:r>
            <a:r>
              <a:rPr lang="es-ES" dirty="0" err="1"/>
              <a:t>updateUser</a:t>
            </a:r>
            <a:r>
              <a:rPr lang="es-ES" dirty="0"/>
              <a:t>(</a:t>
            </a:r>
            <a:r>
              <a:rPr lang="es-ES" dirty="0" err="1"/>
              <a:t>existingUser</a:t>
            </a:r>
            <a:r>
              <a:rPr lang="es-ES" dirty="0"/>
              <a:t>);</a:t>
            </a:r>
          </a:p>
          <a:p>
            <a:endParaRPr lang="es-ES" dirty="0"/>
          </a:p>
          <a:p>
            <a:r>
              <a:rPr lang="es-ES" dirty="0"/>
              <a:t>            </a:t>
            </a:r>
            <a:r>
              <a:rPr lang="es-ES" dirty="0" err="1"/>
              <a:t>connection.commit</a:t>
            </a:r>
            <a:r>
              <a:rPr lang="es-ES" dirty="0"/>
              <a:t>();</a:t>
            </a:r>
          </a:p>
          <a:p>
            <a:r>
              <a:rPr lang="es-ES" dirty="0"/>
              <a:t>        } catch (</a:t>
            </a:r>
            <a:r>
              <a:rPr lang="es-ES" dirty="0" err="1"/>
              <a:t>SQLException</a:t>
            </a:r>
            <a:r>
              <a:rPr lang="es-ES" dirty="0"/>
              <a:t> e) {</a:t>
            </a:r>
          </a:p>
          <a:p>
            <a:r>
              <a:rPr lang="es-ES" dirty="0"/>
              <a:t>            </a:t>
            </a:r>
            <a:r>
              <a:rPr lang="es-ES" dirty="0" err="1"/>
              <a:t>connection.rollback</a:t>
            </a:r>
            <a:r>
              <a:rPr lang="es-ES" dirty="0"/>
              <a:t>();</a:t>
            </a:r>
          </a:p>
          <a:p>
            <a:r>
              <a:rPr lang="es-ES" dirty="0"/>
              <a:t>            </a:t>
            </a:r>
            <a:r>
              <a:rPr lang="es-ES" dirty="0" err="1"/>
              <a:t>throw</a:t>
            </a:r>
            <a:r>
              <a:rPr lang="es-ES" dirty="0"/>
              <a:t> e;</a:t>
            </a:r>
          </a:p>
          <a:p>
            <a:r>
              <a:rPr lang="es-ES" dirty="0"/>
              <a:t>        } </a:t>
            </a:r>
            <a:r>
              <a:rPr lang="es-ES" dirty="0" err="1"/>
              <a:t>finally</a:t>
            </a:r>
            <a:r>
              <a:rPr lang="es-ES" dirty="0"/>
              <a:t> {</a:t>
            </a:r>
          </a:p>
          <a:p>
            <a:r>
              <a:rPr lang="es-ES" dirty="0"/>
              <a:t>            </a:t>
            </a:r>
            <a:r>
              <a:rPr lang="es-ES" dirty="0" err="1"/>
              <a:t>connection.setAutoCommit</a:t>
            </a:r>
            <a:r>
              <a:rPr lang="es-ES" dirty="0"/>
              <a:t>(true);</a:t>
            </a:r>
          </a:p>
          <a:p>
            <a:r>
              <a:rPr lang="es-ES" dirty="0"/>
              <a:t>        }</a:t>
            </a:r>
          </a:p>
          <a:p>
            <a:r>
              <a:rPr lang="es-ES" dirty="0"/>
              <a:t>    }</a:t>
            </a:r>
          </a:p>
          <a:p>
            <a:r>
              <a:rPr lang="es-ES" dirty="0"/>
              <a:t>}</a:t>
            </a:r>
          </a:p>
        </p:txBody>
      </p:sp>
      <p:sp>
        <p:nvSpPr>
          <p:cNvPr id="5" name="CuadroTexto 4">
            <a:extLst>
              <a:ext uri="{FF2B5EF4-FFF2-40B4-BE49-F238E27FC236}">
                <a16:creationId xmlns:a16="http://schemas.microsoft.com/office/drawing/2014/main" id="{0AC1C8BB-E284-486E-BA5B-C7EF359901CB}"/>
              </a:ext>
            </a:extLst>
          </p:cNvPr>
          <p:cNvSpPr txBox="1"/>
          <p:nvPr/>
        </p:nvSpPr>
        <p:spPr>
          <a:xfrm>
            <a:off x="1698172" y="6143668"/>
            <a:ext cx="12068070" cy="1477328"/>
          </a:xfrm>
          <a:prstGeom prst="rect">
            <a:avLst/>
          </a:prstGeom>
          <a:noFill/>
        </p:spPr>
        <p:txBody>
          <a:bodyPr wrap="square">
            <a:spAutoFit/>
          </a:bodyPr>
          <a:lstStyle/>
          <a:p>
            <a:r>
              <a:rPr lang="es-ES" dirty="0"/>
              <a:t>En este ejemplo, la clase </a:t>
            </a:r>
            <a:r>
              <a:rPr lang="es-ES" dirty="0" err="1"/>
              <a:t>UserRepository</a:t>
            </a:r>
            <a:r>
              <a:rPr lang="es-ES" dirty="0"/>
              <a:t> es responsable de la interacción con la base de datos. La transacción se inicia estableciendo </a:t>
            </a:r>
            <a:r>
              <a:rPr lang="es-ES" dirty="0" err="1"/>
              <a:t>connection.setAutoCommit</a:t>
            </a:r>
            <a:r>
              <a:rPr lang="es-ES" dirty="0"/>
              <a:t>(false), lo que significa que las operaciones no se confirmarán automáticamente. Luego, se realizan las operaciones de creación y actualización dentro del bloque try. Si ocurre algún error, se llama a </a:t>
            </a:r>
            <a:r>
              <a:rPr lang="es-ES" dirty="0" err="1"/>
              <a:t>connection.rollback</a:t>
            </a:r>
            <a:r>
              <a:rPr lang="es-ES" dirty="0"/>
              <a:t>() para deshacer las operaciones realizadas hasta ese momento. Si todo sale bien, se llama a </a:t>
            </a:r>
            <a:r>
              <a:rPr lang="es-ES" dirty="0" err="1"/>
              <a:t>connection.commit</a:t>
            </a:r>
            <a:r>
              <a:rPr lang="es-ES" dirty="0"/>
              <a:t>() para confirmar las operaciones.</a:t>
            </a:r>
          </a:p>
        </p:txBody>
      </p:sp>
    </p:spTree>
    <p:extLst>
      <p:ext uri="{BB962C8B-B14F-4D97-AF65-F5344CB8AC3E}">
        <p14:creationId xmlns:p14="http://schemas.microsoft.com/office/powerpoint/2010/main" val="3601813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5B2F6BB-82F5-4917-ACB2-4BF0897AFDE8}"/>
              </a:ext>
            </a:extLst>
          </p:cNvPr>
          <p:cNvSpPr txBox="1"/>
          <p:nvPr/>
        </p:nvSpPr>
        <p:spPr>
          <a:xfrm>
            <a:off x="944545" y="1610144"/>
            <a:ext cx="12449908" cy="4524315"/>
          </a:xfrm>
          <a:prstGeom prst="rect">
            <a:avLst/>
          </a:prstGeom>
          <a:noFill/>
        </p:spPr>
        <p:txBody>
          <a:bodyPr wrap="square">
            <a:spAutoFit/>
          </a:bodyPr>
          <a:lstStyle/>
          <a:p>
            <a:r>
              <a:rPr lang="es-ES" dirty="0"/>
              <a:t>Bloqueo optimista:</a:t>
            </a:r>
          </a:p>
          <a:p>
            <a:endParaRPr lang="es-ES" dirty="0"/>
          </a:p>
          <a:p>
            <a:r>
              <a:rPr lang="es-ES" dirty="0"/>
              <a:t>El bloqueo optimista es una técnica utilizada para prevenir conflictos de concurrencia en entornos multiusuario. En lugar de bloquear recursos y esperar a que se liberen, el bloqueo optimista permite que múltiples usuarios accedan al recurso simultáneamente, pero detecta los conflictos cuando se intenta guardar los cambios.</a:t>
            </a:r>
          </a:p>
          <a:p>
            <a:endParaRPr lang="es-ES" dirty="0"/>
          </a:p>
          <a:p>
            <a:r>
              <a:rPr lang="es-ES" dirty="0"/>
              <a:t>La idea principal detrás del bloqueo optimista es que cada usuario que accede al recurso obtiene una versión del mismo. Cuando se intenta guardar los cambios, se verifica si la versión actual del recurso coincide con la versión que el usuario obtuvo anteriormente. Si las versiones coinciden, los cambios se guardan; de lo contrario, se considera que ha habido un conflicto de concurrencia y se toma una acción adecuada (como mostrar un mensaje de error o fusionar los cambios).</a:t>
            </a:r>
          </a:p>
          <a:p>
            <a:endParaRPr lang="es-ES" dirty="0"/>
          </a:p>
          <a:p>
            <a:r>
              <a:rPr lang="es-ES" dirty="0"/>
              <a:t>Ejercicio práctico de bloqueo optimista:</a:t>
            </a:r>
          </a:p>
          <a:p>
            <a:endParaRPr lang="es-ES" dirty="0"/>
          </a:p>
          <a:p>
            <a:r>
              <a:rPr lang="es-ES" dirty="0"/>
              <a:t>Supongamos que estás desarrollando una aplicación web donde los usuarios pueden editar un mismo documento de forma concurrente. Aquí tienes un ejemplo de cómo podrías implementar el bloqueo optimista utilizando una versión en un campo adicional en la tabla de documentos:</a:t>
            </a:r>
          </a:p>
        </p:txBody>
      </p:sp>
    </p:spTree>
    <p:extLst>
      <p:ext uri="{BB962C8B-B14F-4D97-AF65-F5344CB8AC3E}">
        <p14:creationId xmlns:p14="http://schemas.microsoft.com/office/powerpoint/2010/main" val="356222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E15C8E5-4414-49CF-8BCF-655FA9122894}"/>
              </a:ext>
            </a:extLst>
          </p:cNvPr>
          <p:cNvSpPr txBox="1"/>
          <p:nvPr/>
        </p:nvSpPr>
        <p:spPr>
          <a:xfrm>
            <a:off x="442127" y="381298"/>
            <a:ext cx="7315200" cy="7848302"/>
          </a:xfrm>
          <a:prstGeom prst="rect">
            <a:avLst/>
          </a:prstGeom>
          <a:noFill/>
        </p:spPr>
        <p:txBody>
          <a:bodyPr wrap="square">
            <a:spAutoFit/>
          </a:bodyPr>
          <a:lstStyle/>
          <a:p>
            <a:r>
              <a:rPr lang="es-ES" dirty="0" err="1"/>
              <a:t>import</a:t>
            </a:r>
            <a:r>
              <a:rPr lang="es-ES" dirty="0"/>
              <a:t> </a:t>
            </a:r>
            <a:r>
              <a:rPr lang="es-ES" dirty="0" err="1"/>
              <a:t>java.sql</a:t>
            </a:r>
            <a:r>
              <a:rPr lang="es-ES" dirty="0"/>
              <a:t>.*;</a:t>
            </a:r>
          </a:p>
          <a:p>
            <a:endParaRPr lang="es-ES" dirty="0"/>
          </a:p>
          <a:p>
            <a:r>
              <a:rPr lang="es-ES" dirty="0" err="1"/>
              <a:t>public</a:t>
            </a:r>
            <a:r>
              <a:rPr lang="es-ES" dirty="0"/>
              <a:t> </a:t>
            </a:r>
            <a:r>
              <a:rPr lang="es-ES" dirty="0" err="1"/>
              <a:t>class</a:t>
            </a:r>
            <a:r>
              <a:rPr lang="es-ES" dirty="0"/>
              <a:t> </a:t>
            </a:r>
            <a:r>
              <a:rPr lang="es-ES" dirty="0" err="1"/>
              <a:t>DocumentRepository</a:t>
            </a:r>
            <a:r>
              <a:rPr lang="es-ES" dirty="0"/>
              <a:t> {</a:t>
            </a:r>
          </a:p>
          <a:p>
            <a:r>
              <a:rPr lang="es-ES" dirty="0"/>
              <a:t>    </a:t>
            </a:r>
            <a:r>
              <a:rPr lang="es-ES" dirty="0" err="1"/>
              <a:t>private</a:t>
            </a:r>
            <a:r>
              <a:rPr lang="es-ES" dirty="0"/>
              <a:t> </a:t>
            </a:r>
            <a:r>
              <a:rPr lang="es-ES" dirty="0" err="1"/>
              <a:t>Connection</a:t>
            </a:r>
            <a:r>
              <a:rPr lang="es-ES" dirty="0"/>
              <a:t> </a:t>
            </a:r>
            <a:r>
              <a:rPr lang="es-ES" dirty="0" err="1"/>
              <a:t>connection</a:t>
            </a:r>
            <a:r>
              <a:rPr lang="es-ES" dirty="0"/>
              <a:t>;</a:t>
            </a:r>
          </a:p>
          <a:p>
            <a:endParaRPr lang="es-ES" dirty="0"/>
          </a:p>
          <a:p>
            <a:r>
              <a:rPr lang="es-ES" dirty="0"/>
              <a:t>    </a:t>
            </a:r>
            <a:r>
              <a:rPr lang="es-ES" dirty="0" err="1"/>
              <a:t>public</a:t>
            </a:r>
            <a:r>
              <a:rPr lang="es-ES" dirty="0"/>
              <a:t> </a:t>
            </a:r>
            <a:r>
              <a:rPr lang="es-ES" dirty="0" err="1"/>
              <a:t>DocumentRepository</a:t>
            </a:r>
            <a:r>
              <a:rPr lang="es-ES" dirty="0"/>
              <a:t>(</a:t>
            </a:r>
            <a:r>
              <a:rPr lang="es-ES" dirty="0" err="1"/>
              <a:t>Connection</a:t>
            </a:r>
            <a:r>
              <a:rPr lang="es-ES" dirty="0"/>
              <a:t> </a:t>
            </a:r>
            <a:r>
              <a:rPr lang="es-ES" dirty="0" err="1"/>
              <a:t>connection</a:t>
            </a:r>
            <a:r>
              <a:rPr lang="es-ES" dirty="0"/>
              <a:t>) {</a:t>
            </a:r>
          </a:p>
          <a:p>
            <a:r>
              <a:rPr lang="es-ES" dirty="0"/>
              <a:t>        </a:t>
            </a:r>
            <a:r>
              <a:rPr lang="es-ES" dirty="0" err="1"/>
              <a:t>this.connection</a:t>
            </a:r>
            <a:r>
              <a:rPr lang="es-ES" dirty="0"/>
              <a:t> = </a:t>
            </a:r>
            <a:r>
              <a:rPr lang="es-ES" dirty="0" err="1"/>
              <a:t>connection</a:t>
            </a:r>
            <a:r>
              <a:rPr lang="es-ES" dirty="0"/>
              <a:t>;</a:t>
            </a:r>
          </a:p>
          <a:p>
            <a:r>
              <a:rPr lang="es-ES" dirty="0"/>
              <a:t>    }</a:t>
            </a:r>
          </a:p>
          <a:p>
            <a:endParaRPr lang="es-ES" dirty="0"/>
          </a:p>
          <a:p>
            <a:r>
              <a:rPr lang="es-ES" dirty="0"/>
              <a:t>    </a:t>
            </a:r>
            <a:r>
              <a:rPr lang="es-ES" dirty="0" err="1"/>
              <a:t>public</a:t>
            </a:r>
            <a:r>
              <a:rPr lang="es-ES" dirty="0"/>
              <a:t> </a:t>
            </a:r>
            <a:r>
              <a:rPr lang="es-ES" dirty="0" err="1"/>
              <a:t>Document</a:t>
            </a:r>
            <a:r>
              <a:rPr lang="es-ES" dirty="0"/>
              <a:t> </a:t>
            </a:r>
            <a:r>
              <a:rPr lang="es-ES" dirty="0" err="1"/>
              <a:t>getDocumentById</a:t>
            </a:r>
            <a:r>
              <a:rPr lang="es-ES" dirty="0"/>
              <a:t>(</a:t>
            </a:r>
            <a:r>
              <a:rPr lang="es-ES" dirty="0" err="1"/>
              <a:t>int</a:t>
            </a:r>
            <a:r>
              <a:rPr lang="es-ES" dirty="0"/>
              <a:t> id) </a:t>
            </a:r>
            <a:r>
              <a:rPr lang="es-ES" dirty="0" err="1"/>
              <a:t>throws</a:t>
            </a:r>
            <a:r>
              <a:rPr lang="es-ES" dirty="0"/>
              <a:t> </a:t>
            </a:r>
            <a:r>
              <a:rPr lang="es-ES" dirty="0" err="1"/>
              <a:t>SQLException</a:t>
            </a:r>
            <a:r>
              <a:rPr lang="es-ES" dirty="0"/>
              <a:t> {</a:t>
            </a:r>
          </a:p>
          <a:p>
            <a:r>
              <a:rPr lang="es-ES" dirty="0"/>
              <a:t>        </a:t>
            </a:r>
            <a:r>
              <a:rPr lang="es-ES" dirty="0" err="1"/>
              <a:t>String</a:t>
            </a:r>
            <a:r>
              <a:rPr lang="es-ES" dirty="0"/>
              <a:t> </a:t>
            </a:r>
            <a:r>
              <a:rPr lang="es-ES" dirty="0" err="1"/>
              <a:t>query</a:t>
            </a:r>
            <a:r>
              <a:rPr lang="es-ES" dirty="0"/>
              <a:t> = "SELECT * FROM </a:t>
            </a:r>
            <a:r>
              <a:rPr lang="es-ES" dirty="0" err="1"/>
              <a:t>documents</a:t>
            </a:r>
            <a:r>
              <a:rPr lang="es-ES" dirty="0"/>
              <a:t> WHERE id = ?";</a:t>
            </a:r>
          </a:p>
          <a:p>
            <a:endParaRPr lang="es-ES" dirty="0"/>
          </a:p>
          <a:p>
            <a:r>
              <a:rPr lang="es-ES" dirty="0"/>
              <a:t>        try (</a:t>
            </a:r>
            <a:r>
              <a:rPr lang="es-ES" dirty="0" err="1"/>
              <a:t>PreparedStatement</a:t>
            </a:r>
            <a:r>
              <a:rPr lang="es-ES" dirty="0"/>
              <a:t> </a:t>
            </a:r>
            <a:r>
              <a:rPr lang="es-ES" dirty="0" err="1"/>
              <a:t>statement</a:t>
            </a:r>
            <a:r>
              <a:rPr lang="es-ES" dirty="0"/>
              <a:t> = </a:t>
            </a:r>
            <a:r>
              <a:rPr lang="es-ES" dirty="0" err="1"/>
              <a:t>connection.prepareStatement</a:t>
            </a:r>
            <a:r>
              <a:rPr lang="es-ES" dirty="0"/>
              <a:t>(</a:t>
            </a:r>
            <a:r>
              <a:rPr lang="es-ES" dirty="0" err="1"/>
              <a:t>query</a:t>
            </a:r>
            <a:r>
              <a:rPr lang="es-ES" dirty="0"/>
              <a:t>)) {</a:t>
            </a:r>
          </a:p>
          <a:p>
            <a:r>
              <a:rPr lang="es-ES" dirty="0"/>
              <a:t>            </a:t>
            </a:r>
            <a:r>
              <a:rPr lang="es-ES" dirty="0" err="1"/>
              <a:t>statement.setInt</a:t>
            </a:r>
            <a:r>
              <a:rPr lang="es-ES" dirty="0"/>
              <a:t>(1, id);</a:t>
            </a:r>
          </a:p>
          <a:p>
            <a:r>
              <a:rPr lang="es-ES" dirty="0"/>
              <a:t>            </a:t>
            </a:r>
            <a:r>
              <a:rPr lang="es-ES" dirty="0" err="1"/>
              <a:t>ResultSet</a:t>
            </a:r>
            <a:r>
              <a:rPr lang="es-ES" dirty="0"/>
              <a:t> </a:t>
            </a:r>
            <a:r>
              <a:rPr lang="es-ES" dirty="0" err="1"/>
              <a:t>resultSet</a:t>
            </a:r>
            <a:r>
              <a:rPr lang="es-ES" dirty="0"/>
              <a:t> = </a:t>
            </a:r>
            <a:r>
              <a:rPr lang="es-ES" dirty="0" err="1"/>
              <a:t>statement.executeQuery</a:t>
            </a:r>
            <a:r>
              <a:rPr lang="es-ES" dirty="0"/>
              <a:t>();</a:t>
            </a:r>
          </a:p>
          <a:p>
            <a:endParaRPr lang="es-ES" dirty="0"/>
          </a:p>
          <a:p>
            <a:r>
              <a:rPr lang="es-ES" dirty="0"/>
              <a:t>            </a:t>
            </a:r>
            <a:r>
              <a:rPr lang="es-ES" dirty="0" err="1"/>
              <a:t>if</a:t>
            </a:r>
            <a:r>
              <a:rPr lang="es-ES" dirty="0"/>
              <a:t> (</a:t>
            </a:r>
            <a:r>
              <a:rPr lang="es-ES" dirty="0" err="1"/>
              <a:t>resultSet.next</a:t>
            </a:r>
            <a:r>
              <a:rPr lang="es-ES" dirty="0"/>
              <a:t>()) {</a:t>
            </a:r>
          </a:p>
          <a:p>
            <a:r>
              <a:rPr lang="es-ES" dirty="0"/>
              <a:t>                </a:t>
            </a:r>
            <a:r>
              <a:rPr lang="es-ES" dirty="0" err="1"/>
              <a:t>int</a:t>
            </a:r>
            <a:r>
              <a:rPr lang="es-ES" dirty="0"/>
              <a:t> </a:t>
            </a:r>
            <a:r>
              <a:rPr lang="es-ES" dirty="0" err="1"/>
              <a:t>version</a:t>
            </a:r>
            <a:r>
              <a:rPr lang="es-ES" dirty="0"/>
              <a:t> = </a:t>
            </a:r>
            <a:r>
              <a:rPr lang="es-ES" dirty="0" err="1"/>
              <a:t>resultSet.getInt</a:t>
            </a:r>
            <a:r>
              <a:rPr lang="es-ES" dirty="0"/>
              <a:t>("</a:t>
            </a:r>
            <a:r>
              <a:rPr lang="es-ES" dirty="0" err="1"/>
              <a:t>version</a:t>
            </a:r>
            <a:r>
              <a:rPr lang="es-ES" dirty="0"/>
              <a:t>");</a:t>
            </a:r>
          </a:p>
          <a:p>
            <a:r>
              <a:rPr lang="es-ES" dirty="0"/>
              <a:t>                </a:t>
            </a:r>
            <a:r>
              <a:rPr lang="es-ES" dirty="0" err="1"/>
              <a:t>String</a:t>
            </a:r>
            <a:r>
              <a:rPr lang="es-ES" dirty="0"/>
              <a:t> </a:t>
            </a:r>
            <a:r>
              <a:rPr lang="es-ES" dirty="0" err="1"/>
              <a:t>content</a:t>
            </a:r>
            <a:r>
              <a:rPr lang="es-ES" dirty="0"/>
              <a:t> = </a:t>
            </a:r>
            <a:r>
              <a:rPr lang="es-ES" dirty="0" err="1"/>
              <a:t>resultSet.getString</a:t>
            </a:r>
            <a:r>
              <a:rPr lang="es-ES" dirty="0"/>
              <a:t>("</a:t>
            </a:r>
            <a:r>
              <a:rPr lang="es-ES" dirty="0" err="1"/>
              <a:t>content</a:t>
            </a:r>
            <a:r>
              <a:rPr lang="es-ES" dirty="0"/>
              <a:t>");</a:t>
            </a:r>
          </a:p>
          <a:p>
            <a:endParaRPr lang="es-ES" dirty="0"/>
          </a:p>
          <a:p>
            <a:r>
              <a:rPr lang="es-ES" dirty="0"/>
              <a:t>                </a:t>
            </a:r>
            <a:r>
              <a:rPr lang="es-ES" dirty="0" err="1"/>
              <a:t>return</a:t>
            </a:r>
            <a:r>
              <a:rPr lang="es-ES" dirty="0"/>
              <a:t> new </a:t>
            </a:r>
            <a:r>
              <a:rPr lang="es-ES" dirty="0" err="1"/>
              <a:t>Document</a:t>
            </a:r>
            <a:r>
              <a:rPr lang="es-ES" dirty="0"/>
              <a:t>(id, </a:t>
            </a:r>
            <a:r>
              <a:rPr lang="es-ES" dirty="0" err="1"/>
              <a:t>version</a:t>
            </a:r>
            <a:r>
              <a:rPr lang="es-ES" dirty="0"/>
              <a:t>, </a:t>
            </a:r>
            <a:r>
              <a:rPr lang="es-ES" dirty="0" err="1"/>
              <a:t>content</a:t>
            </a:r>
            <a:r>
              <a:rPr lang="es-ES" dirty="0"/>
              <a:t>);</a:t>
            </a:r>
          </a:p>
          <a:p>
            <a:r>
              <a:rPr lang="es-ES" dirty="0"/>
              <a:t>            }</a:t>
            </a:r>
          </a:p>
          <a:p>
            <a:r>
              <a:rPr lang="es-ES" dirty="0"/>
              <a:t>        }</a:t>
            </a:r>
          </a:p>
          <a:p>
            <a:endParaRPr lang="es-ES" dirty="0"/>
          </a:p>
          <a:p>
            <a:r>
              <a:rPr lang="es-ES" dirty="0"/>
              <a:t>        </a:t>
            </a:r>
            <a:r>
              <a:rPr lang="es-ES" dirty="0" err="1"/>
              <a:t>return</a:t>
            </a:r>
            <a:r>
              <a:rPr lang="es-ES" dirty="0"/>
              <a:t> </a:t>
            </a:r>
            <a:r>
              <a:rPr lang="es-ES" dirty="0" err="1"/>
              <a:t>null</a:t>
            </a:r>
            <a:r>
              <a:rPr lang="es-ES" dirty="0"/>
              <a:t>;</a:t>
            </a:r>
          </a:p>
          <a:p>
            <a:r>
              <a:rPr lang="es-ES" dirty="0"/>
              <a:t>    }</a:t>
            </a:r>
          </a:p>
          <a:p>
            <a:endParaRPr lang="es-ES" dirty="0"/>
          </a:p>
        </p:txBody>
      </p:sp>
      <p:sp>
        <p:nvSpPr>
          <p:cNvPr id="5" name="CuadroTexto 4">
            <a:extLst>
              <a:ext uri="{FF2B5EF4-FFF2-40B4-BE49-F238E27FC236}">
                <a16:creationId xmlns:a16="http://schemas.microsoft.com/office/drawing/2014/main" id="{07295244-D7FA-44D9-9900-B95A21A63388}"/>
              </a:ext>
            </a:extLst>
          </p:cNvPr>
          <p:cNvSpPr txBox="1"/>
          <p:nvPr/>
        </p:nvSpPr>
        <p:spPr>
          <a:xfrm>
            <a:off x="7375490" y="1298644"/>
            <a:ext cx="7315200" cy="5632311"/>
          </a:xfrm>
          <a:prstGeom prst="rect">
            <a:avLst/>
          </a:prstGeom>
          <a:noFill/>
        </p:spPr>
        <p:txBody>
          <a:bodyPr wrap="square">
            <a:spAutoFit/>
          </a:bodyPr>
          <a:lstStyle/>
          <a:p>
            <a:endParaRPr lang="es-ES" dirty="0"/>
          </a:p>
          <a:p>
            <a:r>
              <a:rPr lang="es-ES" dirty="0"/>
              <a:t>    </a:t>
            </a:r>
            <a:r>
              <a:rPr lang="es-ES" dirty="0" err="1"/>
              <a:t>public</a:t>
            </a:r>
            <a:r>
              <a:rPr lang="es-ES" dirty="0"/>
              <a:t> </a:t>
            </a:r>
            <a:r>
              <a:rPr lang="es-ES" dirty="0" err="1"/>
              <a:t>void</a:t>
            </a:r>
            <a:r>
              <a:rPr lang="es-ES" dirty="0"/>
              <a:t> </a:t>
            </a:r>
            <a:r>
              <a:rPr lang="es-ES" dirty="0" err="1"/>
              <a:t>updateDocument</a:t>
            </a:r>
            <a:r>
              <a:rPr lang="es-ES" dirty="0"/>
              <a:t>(</a:t>
            </a:r>
            <a:r>
              <a:rPr lang="es-ES" dirty="0" err="1"/>
              <a:t>Document</a:t>
            </a:r>
            <a:r>
              <a:rPr lang="es-ES" dirty="0"/>
              <a:t> </a:t>
            </a:r>
            <a:r>
              <a:rPr lang="es-ES" dirty="0" err="1"/>
              <a:t>document</a:t>
            </a:r>
            <a:r>
              <a:rPr lang="es-ES" dirty="0"/>
              <a:t>) </a:t>
            </a:r>
            <a:r>
              <a:rPr lang="es-ES" dirty="0" err="1"/>
              <a:t>throws</a:t>
            </a:r>
            <a:r>
              <a:rPr lang="es-ES" dirty="0"/>
              <a:t> </a:t>
            </a:r>
            <a:r>
              <a:rPr lang="es-ES" dirty="0" err="1"/>
              <a:t>SQLException</a:t>
            </a:r>
            <a:r>
              <a:rPr lang="es-ES" dirty="0"/>
              <a:t> {</a:t>
            </a:r>
          </a:p>
          <a:p>
            <a:r>
              <a:rPr lang="es-ES" dirty="0"/>
              <a:t>        </a:t>
            </a:r>
            <a:r>
              <a:rPr lang="es-ES" dirty="0" err="1"/>
              <a:t>String</a:t>
            </a:r>
            <a:r>
              <a:rPr lang="es-ES" dirty="0"/>
              <a:t> </a:t>
            </a:r>
            <a:r>
              <a:rPr lang="es-ES" dirty="0" err="1"/>
              <a:t>updateQuery</a:t>
            </a:r>
            <a:r>
              <a:rPr lang="es-ES" dirty="0"/>
              <a:t> = "UPDATE </a:t>
            </a:r>
            <a:r>
              <a:rPr lang="es-ES" dirty="0" err="1"/>
              <a:t>documents</a:t>
            </a:r>
            <a:r>
              <a:rPr lang="es-ES" dirty="0"/>
              <a:t> SET </a:t>
            </a:r>
            <a:r>
              <a:rPr lang="es-ES" dirty="0" err="1"/>
              <a:t>content</a:t>
            </a:r>
            <a:r>
              <a:rPr lang="es-ES" dirty="0"/>
              <a:t> = ?, </a:t>
            </a:r>
            <a:r>
              <a:rPr lang="es-ES" dirty="0" err="1"/>
              <a:t>version</a:t>
            </a:r>
            <a:r>
              <a:rPr lang="es-ES" dirty="0"/>
              <a:t> = ? WHERE id = ? AND </a:t>
            </a:r>
            <a:r>
              <a:rPr lang="es-ES" dirty="0" err="1"/>
              <a:t>version</a:t>
            </a:r>
            <a:r>
              <a:rPr lang="es-ES" dirty="0"/>
              <a:t> = ?";</a:t>
            </a:r>
          </a:p>
          <a:p>
            <a:endParaRPr lang="es-ES" dirty="0"/>
          </a:p>
          <a:p>
            <a:r>
              <a:rPr lang="es-ES" dirty="0"/>
              <a:t>        try (</a:t>
            </a:r>
            <a:r>
              <a:rPr lang="es-ES" dirty="0" err="1"/>
              <a:t>PreparedStatement</a:t>
            </a:r>
            <a:r>
              <a:rPr lang="es-ES" dirty="0"/>
              <a:t> </a:t>
            </a:r>
            <a:r>
              <a:rPr lang="es-ES" dirty="0" err="1"/>
              <a:t>statement</a:t>
            </a:r>
            <a:r>
              <a:rPr lang="es-ES" dirty="0"/>
              <a:t> = </a:t>
            </a:r>
            <a:r>
              <a:rPr lang="es-ES" dirty="0" err="1"/>
              <a:t>connection.prepareStatement</a:t>
            </a:r>
            <a:r>
              <a:rPr lang="es-ES" dirty="0"/>
              <a:t>(</a:t>
            </a:r>
            <a:r>
              <a:rPr lang="es-ES" dirty="0" err="1"/>
              <a:t>updateQuery</a:t>
            </a:r>
            <a:r>
              <a:rPr lang="es-ES" dirty="0"/>
              <a:t>)) {</a:t>
            </a:r>
          </a:p>
          <a:p>
            <a:r>
              <a:rPr lang="es-ES" dirty="0"/>
              <a:t>            </a:t>
            </a:r>
            <a:r>
              <a:rPr lang="es-ES" dirty="0" err="1"/>
              <a:t>statement.setString</a:t>
            </a:r>
            <a:r>
              <a:rPr lang="es-ES" dirty="0"/>
              <a:t>(1, </a:t>
            </a:r>
            <a:r>
              <a:rPr lang="es-ES" dirty="0" err="1"/>
              <a:t>document.getContent</a:t>
            </a:r>
            <a:r>
              <a:rPr lang="es-ES" dirty="0"/>
              <a:t>());</a:t>
            </a:r>
          </a:p>
          <a:p>
            <a:r>
              <a:rPr lang="es-ES" dirty="0"/>
              <a:t>            </a:t>
            </a:r>
            <a:r>
              <a:rPr lang="es-ES" dirty="0" err="1"/>
              <a:t>statement.setInt</a:t>
            </a:r>
            <a:r>
              <a:rPr lang="es-ES" dirty="0"/>
              <a:t>(2, </a:t>
            </a:r>
            <a:r>
              <a:rPr lang="es-ES" dirty="0" err="1"/>
              <a:t>document.getVersion</a:t>
            </a:r>
            <a:r>
              <a:rPr lang="es-ES" dirty="0"/>
              <a:t>() + 1);</a:t>
            </a:r>
          </a:p>
          <a:p>
            <a:r>
              <a:rPr lang="es-ES" dirty="0"/>
              <a:t>            </a:t>
            </a:r>
            <a:r>
              <a:rPr lang="es-ES" dirty="0" err="1"/>
              <a:t>statement.setInt</a:t>
            </a:r>
            <a:r>
              <a:rPr lang="es-ES" dirty="0"/>
              <a:t>(3, </a:t>
            </a:r>
            <a:r>
              <a:rPr lang="es-ES" dirty="0" err="1"/>
              <a:t>document.getId</a:t>
            </a:r>
            <a:r>
              <a:rPr lang="es-ES" dirty="0"/>
              <a:t>());</a:t>
            </a:r>
          </a:p>
          <a:p>
            <a:r>
              <a:rPr lang="es-ES" dirty="0"/>
              <a:t>            </a:t>
            </a:r>
            <a:r>
              <a:rPr lang="es-ES" dirty="0" err="1"/>
              <a:t>statement.setInt</a:t>
            </a:r>
            <a:r>
              <a:rPr lang="es-ES" dirty="0"/>
              <a:t>(4, </a:t>
            </a:r>
            <a:r>
              <a:rPr lang="es-ES" dirty="0" err="1"/>
              <a:t>document.getVersion</a:t>
            </a:r>
            <a:r>
              <a:rPr lang="es-ES" dirty="0"/>
              <a:t>());</a:t>
            </a:r>
          </a:p>
          <a:p>
            <a:r>
              <a:rPr lang="es-ES" dirty="0"/>
              <a:t>            </a:t>
            </a:r>
            <a:r>
              <a:rPr lang="es-ES" dirty="0" err="1"/>
              <a:t>int</a:t>
            </a:r>
            <a:r>
              <a:rPr lang="es-ES" dirty="0"/>
              <a:t> </a:t>
            </a:r>
            <a:r>
              <a:rPr lang="es-ES" dirty="0" err="1"/>
              <a:t>rowsAffected</a:t>
            </a:r>
            <a:r>
              <a:rPr lang="es-ES" dirty="0"/>
              <a:t> = </a:t>
            </a:r>
            <a:r>
              <a:rPr lang="es-ES" dirty="0" err="1"/>
              <a:t>statement.executeUpdate</a:t>
            </a:r>
            <a:r>
              <a:rPr lang="es-ES" dirty="0"/>
              <a:t>();</a:t>
            </a:r>
          </a:p>
          <a:p>
            <a:endParaRPr lang="es-ES" dirty="0"/>
          </a:p>
          <a:p>
            <a:r>
              <a:rPr lang="es-ES" dirty="0"/>
              <a:t>            </a:t>
            </a:r>
            <a:r>
              <a:rPr lang="es-ES" dirty="0" err="1"/>
              <a:t>if</a:t>
            </a:r>
            <a:r>
              <a:rPr lang="es-ES" dirty="0"/>
              <a:t> (</a:t>
            </a:r>
            <a:r>
              <a:rPr lang="es-ES" dirty="0" err="1"/>
              <a:t>rowsAffected</a:t>
            </a:r>
            <a:r>
              <a:rPr lang="es-ES" dirty="0"/>
              <a:t> == 0) {</a:t>
            </a:r>
          </a:p>
          <a:p>
            <a:r>
              <a:rPr lang="es-ES" dirty="0"/>
              <a:t>                </a:t>
            </a:r>
            <a:r>
              <a:rPr lang="es-ES" dirty="0" err="1"/>
              <a:t>throw</a:t>
            </a:r>
            <a:r>
              <a:rPr lang="es-ES" dirty="0"/>
              <a:t> new </a:t>
            </a:r>
            <a:r>
              <a:rPr lang="es-ES" dirty="0" err="1"/>
              <a:t>SQLException</a:t>
            </a:r>
            <a:r>
              <a:rPr lang="es-ES" dirty="0"/>
              <a:t>("</a:t>
            </a:r>
            <a:r>
              <a:rPr lang="es-ES" dirty="0" err="1"/>
              <a:t>Concurrent</a:t>
            </a:r>
            <a:r>
              <a:rPr lang="es-ES" dirty="0"/>
              <a:t> </a:t>
            </a:r>
            <a:r>
              <a:rPr lang="es-ES" dirty="0" err="1"/>
              <a:t>modification</a:t>
            </a:r>
            <a:r>
              <a:rPr lang="es-ES" dirty="0"/>
              <a:t> </a:t>
            </a:r>
            <a:r>
              <a:rPr lang="es-ES" dirty="0" err="1"/>
              <a:t>detected</a:t>
            </a:r>
            <a:r>
              <a:rPr lang="es-ES" dirty="0"/>
              <a:t>");</a:t>
            </a:r>
          </a:p>
          <a:p>
            <a:r>
              <a:rPr lang="es-ES" dirty="0"/>
              <a:t>            }</a:t>
            </a:r>
          </a:p>
          <a:p>
            <a:r>
              <a:rPr lang="es-ES" dirty="0"/>
              <a:t>        }</a:t>
            </a:r>
          </a:p>
          <a:p>
            <a:r>
              <a:rPr lang="es-ES" dirty="0"/>
              <a:t>    }</a:t>
            </a:r>
          </a:p>
          <a:p>
            <a:r>
              <a:rPr lang="es-ES" dirty="0"/>
              <a:t>}</a:t>
            </a:r>
          </a:p>
        </p:txBody>
      </p:sp>
    </p:spTree>
    <p:extLst>
      <p:ext uri="{BB962C8B-B14F-4D97-AF65-F5344CB8AC3E}">
        <p14:creationId xmlns:p14="http://schemas.microsoft.com/office/powerpoint/2010/main" val="2800158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606970"/>
            <a:ext cx="74776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Reto: Proyecto de Spring Boot</a:t>
            </a:r>
            <a:endParaRPr lang="en-US" sz="4374" dirty="0"/>
          </a:p>
        </p:txBody>
      </p:sp>
      <p:sp>
        <p:nvSpPr>
          <p:cNvPr id="5" name="Text 2"/>
          <p:cNvSpPr/>
          <p:nvPr/>
        </p:nvSpPr>
        <p:spPr>
          <a:xfrm>
            <a:off x="833199" y="4371384"/>
            <a:ext cx="7477601"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Aplica tus conocimientos adquiridos en los módulos anteriores para completar un ejercicio práctico. Crea un proyecto de Spring Boot y configura un repositorio avanzado para una entidad compleja.</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pic>
        <p:nvPicPr>
          <p:cNvPr id="4" name="Image 1" descr="preencoded.png"/>
          <p:cNvPicPr>
            <a:picLocks noChangeAspect="1"/>
          </p:cNvPicPr>
          <p:nvPr/>
        </p:nvPicPr>
        <p:blipFill>
          <a:blip r:embed="rId4"/>
          <a:stretch>
            <a:fillRect/>
          </a:stretch>
        </p:blipFill>
        <p:spPr>
          <a:xfrm>
            <a:off x="0" y="0"/>
            <a:ext cx="14630400" cy="8169088"/>
          </a:xfrm>
          <a:prstGeom prst="rect">
            <a:avLst/>
          </a:prstGeom>
        </p:spPr>
      </p:pic>
      <p:sp>
        <p:nvSpPr>
          <p:cNvPr id="5" name="Shape 1"/>
          <p:cNvSpPr/>
          <p:nvPr/>
        </p:nvSpPr>
        <p:spPr>
          <a:xfrm>
            <a:off x="0" y="0"/>
            <a:ext cx="14630400" cy="8169088"/>
          </a:xfrm>
          <a:prstGeom prst="rect">
            <a:avLst/>
          </a:prstGeom>
          <a:solidFill>
            <a:srgbClr val="FFFDFA">
              <a:alpha val="85000"/>
            </a:srgbClr>
          </a:solidFill>
          <a:ln/>
        </p:spPr>
      </p:sp>
      <p:sp>
        <p:nvSpPr>
          <p:cNvPr id="6" name="Text 2"/>
          <p:cNvSpPr/>
          <p:nvPr/>
        </p:nvSpPr>
        <p:spPr>
          <a:xfrm>
            <a:off x="833199" y="2350740"/>
            <a:ext cx="4443889"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Conclusiones</a:t>
            </a:r>
            <a:endParaRPr lang="en-US" sz="4374" dirty="0"/>
          </a:p>
        </p:txBody>
      </p:sp>
      <p:sp>
        <p:nvSpPr>
          <p:cNvPr id="7" name="Shape 3"/>
          <p:cNvSpPr/>
          <p:nvPr/>
        </p:nvSpPr>
        <p:spPr>
          <a:xfrm>
            <a:off x="833199" y="3605059"/>
            <a:ext cx="499943" cy="496267"/>
          </a:xfrm>
          <a:prstGeom prst="roundRect">
            <a:avLst>
              <a:gd name="adj" fmla="val 11055"/>
            </a:avLst>
          </a:prstGeom>
          <a:solidFill>
            <a:srgbClr val="F7EDD4"/>
          </a:solidFill>
          <a:ln w="7620">
            <a:solidFill>
              <a:srgbClr val="EFDBA9"/>
            </a:solidFill>
            <a:prstDash val="solid"/>
          </a:ln>
        </p:spPr>
      </p:sp>
      <p:sp>
        <p:nvSpPr>
          <p:cNvPr id="8" name="Text 4"/>
          <p:cNvSpPr/>
          <p:nvPr/>
        </p:nvSpPr>
        <p:spPr>
          <a:xfrm>
            <a:off x="1006912" y="3638152"/>
            <a:ext cx="15240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5"/>
          <p:cNvSpPr/>
          <p:nvPr/>
        </p:nvSpPr>
        <p:spPr>
          <a:xfrm>
            <a:off x="1555313" y="3673962"/>
            <a:ext cx="312420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Aprendizaje completo</a:t>
            </a:r>
            <a:endParaRPr lang="en-US" sz="2187" dirty="0"/>
          </a:p>
        </p:txBody>
      </p:sp>
      <p:sp>
        <p:nvSpPr>
          <p:cNvPr id="10" name="Text 6"/>
          <p:cNvSpPr/>
          <p:nvPr/>
        </p:nvSpPr>
        <p:spPr>
          <a:xfrm>
            <a:off x="1555313" y="4230741"/>
            <a:ext cx="3451146"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Has adquirido conocimientos esenciales de Repository en Spring Boot y estás listo para aplicarlos en tus proyectos.</a:t>
            </a:r>
            <a:endParaRPr lang="en-US" sz="1750" dirty="0"/>
          </a:p>
        </p:txBody>
      </p:sp>
      <p:sp>
        <p:nvSpPr>
          <p:cNvPr id="11" name="Shape 7"/>
          <p:cNvSpPr/>
          <p:nvPr/>
        </p:nvSpPr>
        <p:spPr>
          <a:xfrm>
            <a:off x="5228630" y="3605059"/>
            <a:ext cx="499943" cy="496267"/>
          </a:xfrm>
          <a:prstGeom prst="roundRect">
            <a:avLst>
              <a:gd name="adj" fmla="val 11055"/>
            </a:avLst>
          </a:prstGeom>
          <a:solidFill>
            <a:srgbClr val="F7EDD4"/>
          </a:solidFill>
          <a:ln w="7620">
            <a:solidFill>
              <a:srgbClr val="EFDBA9"/>
            </a:solidFill>
            <a:prstDash val="solid"/>
          </a:ln>
        </p:spPr>
      </p:sp>
      <p:sp>
        <p:nvSpPr>
          <p:cNvPr id="12" name="Text 8"/>
          <p:cNvSpPr/>
          <p:nvPr/>
        </p:nvSpPr>
        <p:spPr>
          <a:xfrm>
            <a:off x="5375672" y="3638152"/>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3" name="Text 9"/>
          <p:cNvSpPr/>
          <p:nvPr/>
        </p:nvSpPr>
        <p:spPr>
          <a:xfrm>
            <a:off x="5950744" y="3673962"/>
            <a:ext cx="344424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Proyectos más eficientes</a:t>
            </a:r>
            <a:endParaRPr lang="en-US" sz="2187" dirty="0"/>
          </a:p>
        </p:txBody>
      </p:sp>
      <p:sp>
        <p:nvSpPr>
          <p:cNvPr id="14" name="Text 10"/>
          <p:cNvSpPr/>
          <p:nvPr/>
        </p:nvSpPr>
        <p:spPr>
          <a:xfrm>
            <a:off x="5950744" y="4230741"/>
            <a:ext cx="3451146"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Con las herramientas y técnicas aprendidas, podrás desarrollar aplicaciones con mayor eficiencia y productividad.</a:t>
            </a:r>
            <a:endParaRPr lang="en-US" sz="1750" dirty="0"/>
          </a:p>
        </p:txBody>
      </p:sp>
      <p:sp>
        <p:nvSpPr>
          <p:cNvPr id="15" name="Shape 11"/>
          <p:cNvSpPr/>
          <p:nvPr/>
        </p:nvSpPr>
        <p:spPr>
          <a:xfrm>
            <a:off x="9624060" y="3605059"/>
            <a:ext cx="499943" cy="496267"/>
          </a:xfrm>
          <a:prstGeom prst="roundRect">
            <a:avLst>
              <a:gd name="adj" fmla="val 11055"/>
            </a:avLst>
          </a:prstGeom>
          <a:solidFill>
            <a:srgbClr val="F7EDD4"/>
          </a:solidFill>
          <a:ln w="7620">
            <a:solidFill>
              <a:srgbClr val="EFDBA9"/>
            </a:solidFill>
            <a:prstDash val="solid"/>
          </a:ln>
        </p:spPr>
      </p:sp>
      <p:sp>
        <p:nvSpPr>
          <p:cNvPr id="16" name="Text 12"/>
          <p:cNvSpPr/>
          <p:nvPr/>
        </p:nvSpPr>
        <p:spPr>
          <a:xfrm>
            <a:off x="9771102" y="3638152"/>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7" name="Text 13"/>
          <p:cNvSpPr/>
          <p:nvPr/>
        </p:nvSpPr>
        <p:spPr>
          <a:xfrm>
            <a:off x="10346174" y="3673962"/>
            <a:ext cx="303276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Exploración continua</a:t>
            </a:r>
            <a:endParaRPr lang="en-US" sz="2187" dirty="0"/>
          </a:p>
        </p:txBody>
      </p:sp>
      <p:sp>
        <p:nvSpPr>
          <p:cNvPr id="18" name="Text 14"/>
          <p:cNvSpPr/>
          <p:nvPr/>
        </p:nvSpPr>
        <p:spPr>
          <a:xfrm>
            <a:off x="10346174" y="4230741"/>
            <a:ext cx="3451146"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¡Sigue explorando y experimentando con Repository en Spring Boot para seguir mejorando tus habilidades!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24A6A63-FCEA-49C5-B874-34C97D2517CE}"/>
              </a:ext>
            </a:extLst>
          </p:cNvPr>
          <p:cNvSpPr txBox="1"/>
          <p:nvPr/>
        </p:nvSpPr>
        <p:spPr>
          <a:xfrm>
            <a:off x="1276141" y="1747804"/>
            <a:ext cx="12640826" cy="4524315"/>
          </a:xfrm>
          <a:prstGeom prst="rect">
            <a:avLst/>
          </a:prstGeom>
          <a:noFill/>
        </p:spPr>
        <p:txBody>
          <a:bodyPr wrap="square">
            <a:spAutoFit/>
          </a:bodyPr>
          <a:lstStyle/>
          <a:p>
            <a:r>
              <a:rPr lang="es-ES" dirty="0"/>
              <a:t>Creación y configuración de una clase de repositorio básica:</a:t>
            </a:r>
          </a:p>
          <a:p>
            <a:endParaRPr lang="es-ES" dirty="0"/>
          </a:p>
          <a:p>
            <a:r>
              <a:rPr lang="es-ES" dirty="0"/>
              <a:t>Una vez que hayas configurado tu proyecto de Spring </a:t>
            </a:r>
            <a:r>
              <a:rPr lang="es-ES" dirty="0" err="1"/>
              <a:t>Boot</a:t>
            </a:r>
            <a:r>
              <a:rPr lang="es-ES" dirty="0"/>
              <a:t>, puedes crear y configurar una clase de repositorio básica siguiendo estos pasos:</a:t>
            </a:r>
          </a:p>
          <a:p>
            <a:endParaRPr lang="es-ES" dirty="0"/>
          </a:p>
          <a:p>
            <a:r>
              <a:rPr lang="es-ES" dirty="0"/>
              <a:t>Crea una nueva interfaz que extienda la interfaz </a:t>
            </a:r>
            <a:r>
              <a:rPr lang="es-ES" dirty="0" err="1"/>
              <a:t>JpaRepository</a:t>
            </a:r>
            <a:r>
              <a:rPr lang="es-ES" dirty="0"/>
              <a:t>&lt;T, ID&gt; proporcionada por Spring Data JPA. Esta interfaz proporcionará métodos predefinidos para realizar operaciones CRUD en la base de datos.</a:t>
            </a:r>
          </a:p>
          <a:p>
            <a:endParaRPr lang="es-ES" dirty="0"/>
          </a:p>
          <a:p>
            <a:r>
              <a:rPr lang="es-ES" dirty="0"/>
              <a:t>Anota la interfaz con la anotación "@</a:t>
            </a:r>
            <a:r>
              <a:rPr lang="es-ES" dirty="0" err="1"/>
              <a:t>Repository</a:t>
            </a:r>
            <a:r>
              <a:rPr lang="es-ES" dirty="0"/>
              <a:t>" para indicar que es un componente de repositorio.</a:t>
            </a:r>
          </a:p>
          <a:p>
            <a:endParaRPr lang="es-ES" dirty="0"/>
          </a:p>
          <a:p>
            <a:r>
              <a:rPr lang="es-ES" dirty="0"/>
              <a:t>Define la entidad y el tipo de identificador (ID) en la interfaz </a:t>
            </a:r>
            <a:r>
              <a:rPr lang="es-ES" dirty="0" err="1"/>
              <a:t>JpaRepository</a:t>
            </a:r>
            <a:r>
              <a:rPr lang="es-ES" dirty="0"/>
              <a:t>. Por ejemplo, si tienes una entidad llamada "</a:t>
            </a:r>
            <a:r>
              <a:rPr lang="es-ES" dirty="0" err="1"/>
              <a:t>User</a:t>
            </a:r>
            <a:r>
              <a:rPr lang="es-ES" dirty="0"/>
              <a:t>" con un identificador de tipo Long, la interfaz del repositorio se vería así:</a:t>
            </a:r>
          </a:p>
          <a:p>
            <a:endParaRPr lang="es-ES" dirty="0"/>
          </a:p>
          <a:p>
            <a:r>
              <a:rPr lang="es-ES" dirty="0"/>
              <a:t> </a:t>
            </a:r>
            <a:r>
              <a:rPr lang="es-ES" dirty="0" err="1"/>
              <a:t>public</a:t>
            </a:r>
            <a:r>
              <a:rPr lang="es-ES" dirty="0"/>
              <a:t> interface </a:t>
            </a:r>
            <a:r>
              <a:rPr lang="es-ES" dirty="0" err="1"/>
              <a:t>UserRepository</a:t>
            </a:r>
            <a:r>
              <a:rPr lang="es-ES" dirty="0"/>
              <a:t> </a:t>
            </a:r>
            <a:r>
              <a:rPr lang="es-ES" dirty="0" err="1"/>
              <a:t>extends</a:t>
            </a:r>
            <a:r>
              <a:rPr lang="es-ES" dirty="0"/>
              <a:t> </a:t>
            </a:r>
            <a:r>
              <a:rPr lang="es-ES" dirty="0" err="1"/>
              <a:t>JpaRepository</a:t>
            </a:r>
            <a:r>
              <a:rPr lang="es-ES" dirty="0"/>
              <a:t>&lt;</a:t>
            </a:r>
            <a:r>
              <a:rPr lang="es-ES" dirty="0" err="1"/>
              <a:t>User</a:t>
            </a:r>
            <a:r>
              <a:rPr lang="es-ES" dirty="0"/>
              <a:t>, Long&gt; {</a:t>
            </a:r>
          </a:p>
          <a:p>
            <a:endParaRPr lang="es-ES" dirty="0"/>
          </a:p>
          <a:p>
            <a:r>
              <a:rPr lang="es-ES" dirty="0"/>
              <a:t>}.</a:t>
            </a:r>
          </a:p>
        </p:txBody>
      </p:sp>
    </p:spTree>
    <p:extLst>
      <p:ext uri="{BB962C8B-B14F-4D97-AF65-F5344CB8AC3E}">
        <p14:creationId xmlns:p14="http://schemas.microsoft.com/office/powerpoint/2010/main" val="371050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5488F7F-FD7C-4914-B3AA-19BDDEEE70F7}"/>
              </a:ext>
            </a:extLst>
          </p:cNvPr>
          <p:cNvSpPr txBox="1"/>
          <p:nvPr/>
        </p:nvSpPr>
        <p:spPr>
          <a:xfrm>
            <a:off x="849086" y="606147"/>
            <a:ext cx="12932228" cy="7017306"/>
          </a:xfrm>
          <a:prstGeom prst="rect">
            <a:avLst/>
          </a:prstGeom>
          <a:noFill/>
        </p:spPr>
        <p:txBody>
          <a:bodyPr wrap="square">
            <a:spAutoFit/>
          </a:bodyPr>
          <a:lstStyle/>
          <a:p>
            <a:r>
              <a:rPr lang="es-ES" dirty="0"/>
              <a:t>Creación de la entidad "</a:t>
            </a:r>
            <a:r>
              <a:rPr lang="es-ES" dirty="0" err="1"/>
              <a:t>Product</a:t>
            </a:r>
            <a:r>
              <a:rPr lang="es-ES" dirty="0"/>
              <a:t>":</a:t>
            </a:r>
          </a:p>
          <a:p>
            <a:endParaRPr lang="es-ES" dirty="0"/>
          </a:p>
          <a:p>
            <a:r>
              <a:rPr lang="es-ES" dirty="0"/>
              <a:t>Crea una nueva clase llamada "</a:t>
            </a:r>
            <a:r>
              <a:rPr lang="es-ES" dirty="0" err="1"/>
              <a:t>Product</a:t>
            </a:r>
            <a:r>
              <a:rPr lang="es-ES" dirty="0"/>
              <a:t>" con los campos y métodos adecuados. Asegúrate de agregar las anotaciones necesarias, como "@</a:t>
            </a:r>
            <a:r>
              <a:rPr lang="es-ES" dirty="0" err="1"/>
              <a:t>Entity</a:t>
            </a:r>
            <a:r>
              <a:rPr lang="es-ES" dirty="0"/>
              <a:t>" y "@Id", para que Spring Data JPA pueda reconocerla como una entidad persistente.</a:t>
            </a:r>
          </a:p>
          <a:p>
            <a:endParaRPr lang="es-ES" dirty="0"/>
          </a:p>
          <a:p>
            <a:r>
              <a:rPr lang="es-ES" dirty="0"/>
              <a:t>Creación del repositorio:</a:t>
            </a:r>
          </a:p>
          <a:p>
            <a:endParaRPr lang="es-ES" dirty="0"/>
          </a:p>
          <a:p>
            <a:r>
              <a:rPr lang="es-ES" dirty="0"/>
              <a:t>Crea una nueva interfaz llamada "</a:t>
            </a:r>
            <a:r>
              <a:rPr lang="es-ES" dirty="0" err="1"/>
              <a:t>ProductRepository</a:t>
            </a:r>
            <a:r>
              <a:rPr lang="es-ES" dirty="0"/>
              <a:t>" y extiende </a:t>
            </a:r>
            <a:r>
              <a:rPr lang="es-ES" dirty="0" err="1"/>
              <a:t>JpaRepository</a:t>
            </a:r>
            <a:r>
              <a:rPr lang="es-ES" dirty="0"/>
              <a:t>&lt;</a:t>
            </a:r>
            <a:r>
              <a:rPr lang="es-ES" dirty="0" err="1"/>
              <a:t>Product</a:t>
            </a:r>
            <a:r>
              <a:rPr lang="es-ES" dirty="0"/>
              <a:t>, Long&gt;. Asegúrate de anotarla con "@</a:t>
            </a:r>
            <a:r>
              <a:rPr lang="es-ES" dirty="0" err="1"/>
              <a:t>Repository</a:t>
            </a:r>
            <a:r>
              <a:rPr lang="es-ES" dirty="0"/>
              <a:t>".</a:t>
            </a:r>
          </a:p>
          <a:p>
            <a:endParaRPr lang="es-ES" dirty="0"/>
          </a:p>
          <a:p>
            <a:r>
              <a:rPr lang="es-ES" dirty="0"/>
              <a:t>No es necesario definir métodos adicionales en este ejemplo, ya que </a:t>
            </a:r>
            <a:r>
              <a:rPr lang="es-ES" dirty="0" err="1"/>
              <a:t>JpaRepository</a:t>
            </a:r>
            <a:r>
              <a:rPr lang="es-ES" dirty="0"/>
              <a:t> proporciona métodos predefinidos para operaciones CRUD.</a:t>
            </a:r>
          </a:p>
          <a:p>
            <a:endParaRPr lang="es-ES" dirty="0"/>
          </a:p>
          <a:p>
            <a:r>
              <a:rPr lang="es-ES" dirty="0"/>
              <a:t>Configuración de la base de datos:</a:t>
            </a:r>
          </a:p>
          <a:p>
            <a:endParaRPr lang="es-ES" dirty="0"/>
          </a:p>
          <a:p>
            <a:r>
              <a:rPr lang="es-ES" dirty="0"/>
              <a:t>Abre el archivo de configuración "</a:t>
            </a:r>
            <a:r>
              <a:rPr lang="es-ES" dirty="0" err="1"/>
              <a:t>application.properties</a:t>
            </a:r>
            <a:r>
              <a:rPr lang="es-ES" dirty="0"/>
              <a:t>" (o "</a:t>
            </a:r>
            <a:r>
              <a:rPr lang="es-ES" dirty="0" err="1"/>
              <a:t>application.yml</a:t>
            </a:r>
            <a:r>
              <a:rPr lang="es-ES" dirty="0"/>
              <a:t>") y configura la conexión a la base de datos según tus preferencias y el driver seleccionado.</a:t>
            </a:r>
          </a:p>
          <a:p>
            <a:endParaRPr lang="es-ES" dirty="0"/>
          </a:p>
          <a:p>
            <a:r>
              <a:rPr lang="es-ES" dirty="0"/>
              <a:t>Prueba el repositorio:</a:t>
            </a:r>
          </a:p>
          <a:p>
            <a:endParaRPr lang="es-ES" dirty="0"/>
          </a:p>
          <a:p>
            <a:r>
              <a:rPr lang="es-ES" dirty="0"/>
              <a:t>Crea una clase de prueba (por ejemplo, "</a:t>
            </a:r>
            <a:r>
              <a:rPr lang="es-ES" dirty="0" err="1"/>
              <a:t>ProductRepositoryTest</a:t>
            </a:r>
            <a:r>
              <a:rPr lang="es-ES" dirty="0"/>
              <a:t>") y anótala con "@</a:t>
            </a:r>
            <a:r>
              <a:rPr lang="es-ES" dirty="0" err="1"/>
              <a:t>SpringBootTest</a:t>
            </a:r>
            <a:r>
              <a:rPr lang="es-ES" dirty="0"/>
              <a:t>" y "@</a:t>
            </a:r>
            <a:r>
              <a:rPr lang="es-ES" dirty="0" err="1"/>
              <a:t>RunWith</a:t>
            </a:r>
            <a:r>
              <a:rPr lang="es-ES" dirty="0"/>
              <a:t>(</a:t>
            </a:r>
            <a:r>
              <a:rPr lang="es-ES" dirty="0" err="1"/>
              <a:t>SpringRunner.class</a:t>
            </a:r>
            <a:r>
              <a:rPr lang="es-ES" dirty="0"/>
              <a:t>)".</a:t>
            </a:r>
          </a:p>
          <a:p>
            <a:r>
              <a:rPr lang="es-ES" dirty="0"/>
              <a:t>Inyecta el repositorio "</a:t>
            </a:r>
            <a:r>
              <a:rPr lang="es-ES" dirty="0" err="1"/>
              <a:t>ProductRepository</a:t>
            </a:r>
            <a:r>
              <a:rPr lang="es-ES" dirty="0"/>
              <a:t>" en la clase de prueba utilizando la anotación "@</a:t>
            </a:r>
            <a:r>
              <a:rPr lang="es-ES" dirty="0" err="1"/>
              <a:t>Autowired</a:t>
            </a:r>
            <a:r>
              <a:rPr lang="es-ES" dirty="0"/>
              <a:t>".</a:t>
            </a:r>
          </a:p>
          <a:p>
            <a:endParaRPr lang="es-ES" dirty="0"/>
          </a:p>
          <a:p>
            <a:r>
              <a:rPr lang="es-ES" dirty="0"/>
              <a:t>Escribe pruebas para verificar las operaciones CRUD del repositorio, como guardar un producto, buscar un producto por ID, actualizar un producto y eliminar un producto.</a:t>
            </a:r>
          </a:p>
        </p:txBody>
      </p:sp>
    </p:spTree>
    <p:extLst>
      <p:ext uri="{BB962C8B-B14F-4D97-AF65-F5344CB8AC3E}">
        <p14:creationId xmlns:p14="http://schemas.microsoft.com/office/powerpoint/2010/main" val="311171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49260" y="725314"/>
            <a:ext cx="13131879" cy="1289184"/>
          </a:xfrm>
          <a:prstGeom prst="rect">
            <a:avLst/>
          </a:prstGeom>
          <a:noFill/>
          <a:ln/>
        </p:spPr>
        <p:txBody>
          <a:bodyPr wrap="square" rtlCol="0" anchor="t"/>
          <a:lstStyle/>
          <a:p>
            <a:pPr marL="0" indent="0">
              <a:lnSpc>
                <a:spcPts val="5113"/>
              </a:lnSpc>
              <a:buNone/>
            </a:pPr>
            <a:r>
              <a:rPr lang="en-US" sz="3933" dirty="0">
                <a:solidFill>
                  <a:srgbClr val="5C4E3D"/>
                </a:solidFill>
                <a:latin typeface="Libre Baskerville" pitchFamily="34" charset="0"/>
                <a:ea typeface="Libre Baskerville" pitchFamily="34" charset="-122"/>
                <a:cs typeface="Libre Baskerville" pitchFamily="34" charset="-120"/>
              </a:rPr>
              <a:t>Módulo 2: Consultas personalizadas y métodos de consulta en Repository</a:t>
            </a:r>
            <a:endParaRPr lang="en-US" sz="3933" dirty="0"/>
          </a:p>
        </p:txBody>
      </p:sp>
      <p:pic>
        <p:nvPicPr>
          <p:cNvPr id="5" name="Image 1" descr="preencoded.png"/>
          <p:cNvPicPr>
            <a:picLocks noChangeAspect="1"/>
          </p:cNvPicPr>
          <p:nvPr/>
        </p:nvPicPr>
        <p:blipFill>
          <a:blip r:embed="rId4"/>
          <a:stretch>
            <a:fillRect/>
          </a:stretch>
        </p:blipFill>
        <p:spPr>
          <a:xfrm>
            <a:off x="2383750" y="2450845"/>
            <a:ext cx="3196947" cy="3173440"/>
          </a:xfrm>
          <a:prstGeom prst="rect">
            <a:avLst/>
          </a:prstGeom>
        </p:spPr>
      </p:pic>
      <p:sp>
        <p:nvSpPr>
          <p:cNvPr id="6" name="Text 2"/>
          <p:cNvSpPr/>
          <p:nvPr/>
        </p:nvSpPr>
        <p:spPr>
          <a:xfrm>
            <a:off x="2378273" y="5872123"/>
            <a:ext cx="3208020" cy="322296"/>
          </a:xfrm>
          <a:prstGeom prst="rect">
            <a:avLst/>
          </a:prstGeom>
          <a:noFill/>
          <a:ln/>
        </p:spPr>
        <p:txBody>
          <a:bodyPr wrap="none" rtlCol="0" anchor="t"/>
          <a:lstStyle/>
          <a:p>
            <a:pPr marL="0" indent="0" algn="ctr">
              <a:lnSpc>
                <a:spcPts val="2557"/>
              </a:lnSpc>
              <a:buNone/>
            </a:pPr>
            <a:r>
              <a:rPr lang="en-US" sz="1967" dirty="0">
                <a:solidFill>
                  <a:srgbClr val="5C4E3D"/>
                </a:solidFill>
                <a:latin typeface="Libre Baskerville" pitchFamily="34" charset="0"/>
                <a:ea typeface="Libre Baskerville" pitchFamily="34" charset="-122"/>
                <a:cs typeface="Libre Baskerville" pitchFamily="34" charset="-120"/>
              </a:rPr>
              <a:t>Consultas personalizadas</a:t>
            </a:r>
            <a:endParaRPr lang="en-US" sz="1967" dirty="0"/>
          </a:p>
        </p:txBody>
      </p:sp>
      <p:sp>
        <p:nvSpPr>
          <p:cNvPr id="7" name="Text 3"/>
          <p:cNvSpPr/>
          <p:nvPr/>
        </p:nvSpPr>
        <p:spPr>
          <a:xfrm>
            <a:off x="749260" y="6372882"/>
            <a:ext cx="6466046" cy="1070775"/>
          </a:xfrm>
          <a:prstGeom prst="rect">
            <a:avLst/>
          </a:prstGeom>
          <a:noFill/>
          <a:ln/>
        </p:spPr>
        <p:txBody>
          <a:bodyPr wrap="square" rtlCol="0" anchor="t"/>
          <a:lstStyle/>
          <a:p>
            <a:pPr marL="0" indent="0" algn="ctr">
              <a:lnSpc>
                <a:spcPts val="2832"/>
              </a:lnSpc>
              <a:buNone/>
            </a:pPr>
            <a:r>
              <a:rPr lang="en-US" sz="1573" dirty="0">
                <a:solidFill>
                  <a:srgbClr val="454240"/>
                </a:solidFill>
                <a:latin typeface="DM Sans" pitchFamily="34" charset="0"/>
                <a:ea typeface="DM Sans" pitchFamily="34" charset="-122"/>
                <a:cs typeface="DM Sans" pitchFamily="34" charset="-120"/>
              </a:rPr>
              <a:t>Utiliza las anotaciones Query y JPQL para implementar consultas personalizadas en un repositorio. Aprende cómo utilizar palabras clave y convenciones de nomenclatura para consultas derivadas.</a:t>
            </a:r>
            <a:endParaRPr lang="en-US" sz="1573" dirty="0"/>
          </a:p>
        </p:txBody>
      </p:sp>
      <p:pic>
        <p:nvPicPr>
          <p:cNvPr id="8" name="Image 2" descr="preencoded.png"/>
          <p:cNvPicPr>
            <a:picLocks noChangeAspect="1"/>
          </p:cNvPicPr>
          <p:nvPr/>
        </p:nvPicPr>
        <p:blipFill>
          <a:blip r:embed="rId5"/>
          <a:stretch>
            <a:fillRect/>
          </a:stretch>
        </p:blipFill>
        <p:spPr>
          <a:xfrm>
            <a:off x="9049583" y="2450845"/>
            <a:ext cx="3196947" cy="3173440"/>
          </a:xfrm>
          <a:prstGeom prst="rect">
            <a:avLst/>
          </a:prstGeom>
        </p:spPr>
      </p:pic>
      <p:sp>
        <p:nvSpPr>
          <p:cNvPr id="9" name="Text 4"/>
          <p:cNvSpPr/>
          <p:nvPr/>
        </p:nvSpPr>
        <p:spPr>
          <a:xfrm>
            <a:off x="9326047" y="5872123"/>
            <a:ext cx="2644140" cy="322296"/>
          </a:xfrm>
          <a:prstGeom prst="rect">
            <a:avLst/>
          </a:prstGeom>
          <a:noFill/>
          <a:ln/>
        </p:spPr>
        <p:txBody>
          <a:bodyPr wrap="none" rtlCol="0" anchor="t"/>
          <a:lstStyle/>
          <a:p>
            <a:pPr marL="0" indent="0" algn="ctr">
              <a:lnSpc>
                <a:spcPts val="2557"/>
              </a:lnSpc>
              <a:buNone/>
            </a:pPr>
            <a:r>
              <a:rPr lang="en-US" sz="1967" dirty="0">
                <a:solidFill>
                  <a:srgbClr val="5C4E3D"/>
                </a:solidFill>
                <a:latin typeface="Libre Baskerville" pitchFamily="34" charset="0"/>
                <a:ea typeface="Libre Baskerville" pitchFamily="34" charset="-122"/>
                <a:cs typeface="Libre Baskerville" pitchFamily="34" charset="-120"/>
              </a:rPr>
              <a:t>Métodos de consulta</a:t>
            </a:r>
            <a:endParaRPr lang="en-US" sz="1967" dirty="0"/>
          </a:p>
        </p:txBody>
      </p:sp>
      <p:sp>
        <p:nvSpPr>
          <p:cNvPr id="10" name="Text 5"/>
          <p:cNvSpPr/>
          <p:nvPr/>
        </p:nvSpPr>
        <p:spPr>
          <a:xfrm>
            <a:off x="7415093" y="6372882"/>
            <a:ext cx="6466046" cy="713850"/>
          </a:xfrm>
          <a:prstGeom prst="rect">
            <a:avLst/>
          </a:prstGeom>
          <a:noFill/>
          <a:ln/>
        </p:spPr>
        <p:txBody>
          <a:bodyPr wrap="square" rtlCol="0" anchor="t"/>
          <a:lstStyle/>
          <a:p>
            <a:pPr marL="0" indent="0" algn="ctr">
              <a:lnSpc>
                <a:spcPts val="2832"/>
              </a:lnSpc>
              <a:buNone/>
            </a:pPr>
            <a:r>
              <a:rPr lang="en-US" sz="1573" dirty="0">
                <a:solidFill>
                  <a:srgbClr val="454240"/>
                </a:solidFill>
                <a:latin typeface="DM Sans" pitchFamily="34" charset="0"/>
                <a:ea typeface="DM Sans" pitchFamily="34" charset="-122"/>
                <a:cs typeface="DM Sans" pitchFamily="34" charset="-120"/>
              </a:rPr>
              <a:t>Descubre cómo definir y utilizar consultas nativas en Repository para realizar búsquedas avanzadas en una entidad.</a:t>
            </a:r>
            <a:endParaRPr lang="en-US" sz="157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5DF96D0-35ED-4BA6-B849-6B63A6C0D38A}"/>
              </a:ext>
            </a:extLst>
          </p:cNvPr>
          <p:cNvSpPr txBox="1"/>
          <p:nvPr/>
        </p:nvSpPr>
        <p:spPr>
          <a:xfrm>
            <a:off x="1487155" y="669334"/>
            <a:ext cx="11957539" cy="646331"/>
          </a:xfrm>
          <a:prstGeom prst="rect">
            <a:avLst/>
          </a:prstGeom>
          <a:noFill/>
        </p:spPr>
        <p:txBody>
          <a:bodyPr wrap="square">
            <a:spAutoFit/>
          </a:bodyPr>
          <a:lstStyle/>
          <a:p>
            <a:r>
              <a:rPr lang="es-ES" dirty="0"/>
              <a:t>Consultas personalizadas y métodos de consulta en </a:t>
            </a:r>
            <a:r>
              <a:rPr lang="es-ES" dirty="0" err="1"/>
              <a:t>Repository</a:t>
            </a:r>
            <a:r>
              <a:rPr lang="es-ES" dirty="0"/>
              <a:t> son conceptos relacionados con el desarrollo de aplicaciones utilizando un modelo de repositorio en el contexto de </a:t>
            </a:r>
            <a:r>
              <a:rPr lang="es-ES" dirty="0" err="1"/>
              <a:t>frameworks</a:t>
            </a:r>
            <a:r>
              <a:rPr lang="es-ES" dirty="0"/>
              <a:t> de persistencia de datos, como </a:t>
            </a:r>
            <a:r>
              <a:rPr lang="es-ES" dirty="0" err="1"/>
              <a:t>Hibernate</a:t>
            </a:r>
            <a:r>
              <a:rPr lang="es-ES" dirty="0"/>
              <a:t> o Spring Data.</a:t>
            </a:r>
          </a:p>
        </p:txBody>
      </p:sp>
      <p:sp>
        <p:nvSpPr>
          <p:cNvPr id="5" name="CuadroTexto 4">
            <a:extLst>
              <a:ext uri="{FF2B5EF4-FFF2-40B4-BE49-F238E27FC236}">
                <a16:creationId xmlns:a16="http://schemas.microsoft.com/office/drawing/2014/main" id="{4EF093DC-289E-4646-A4AC-3A7D57DC4CC5}"/>
              </a:ext>
            </a:extLst>
          </p:cNvPr>
          <p:cNvSpPr txBox="1"/>
          <p:nvPr/>
        </p:nvSpPr>
        <p:spPr>
          <a:xfrm>
            <a:off x="1487155" y="1503627"/>
            <a:ext cx="11957539" cy="1754326"/>
          </a:xfrm>
          <a:prstGeom prst="rect">
            <a:avLst/>
          </a:prstGeom>
          <a:noFill/>
        </p:spPr>
        <p:txBody>
          <a:bodyPr wrap="square">
            <a:spAutoFit/>
          </a:bodyPr>
          <a:lstStyle/>
          <a:p>
            <a:r>
              <a:rPr lang="es-ES" dirty="0"/>
              <a:t>Consultas personalizadas:</a:t>
            </a:r>
          </a:p>
          <a:p>
            <a:endParaRPr lang="es-ES" dirty="0"/>
          </a:p>
          <a:p>
            <a:r>
              <a:rPr lang="es-ES" dirty="0"/>
              <a:t>Las consultas personalizadas se refieren a la capacidad de definir y ejecutar consultas específicas y personalizadas en un repositorio. Esto permite realizar búsquedas avanzadas y complejas que no se pueden lograr utilizando los métodos de consulta estándar proporcionados por el repositorio. En lugar de depender únicamente de los métodos generados automáticamente por el repositorio, puedes definir tus propias consultas personalizadas utilizando diferentes enfoques.</a:t>
            </a:r>
          </a:p>
        </p:txBody>
      </p:sp>
      <p:sp>
        <p:nvSpPr>
          <p:cNvPr id="7" name="CuadroTexto 6">
            <a:extLst>
              <a:ext uri="{FF2B5EF4-FFF2-40B4-BE49-F238E27FC236}">
                <a16:creationId xmlns:a16="http://schemas.microsoft.com/office/drawing/2014/main" id="{2110DE7D-789A-4CA7-9984-6C5F5203D3D3}"/>
              </a:ext>
            </a:extLst>
          </p:cNvPr>
          <p:cNvSpPr txBox="1"/>
          <p:nvPr/>
        </p:nvSpPr>
        <p:spPr>
          <a:xfrm>
            <a:off x="1487156" y="3561361"/>
            <a:ext cx="11786717" cy="1754326"/>
          </a:xfrm>
          <a:prstGeom prst="rect">
            <a:avLst/>
          </a:prstGeom>
          <a:noFill/>
        </p:spPr>
        <p:txBody>
          <a:bodyPr wrap="square">
            <a:spAutoFit/>
          </a:bodyPr>
          <a:lstStyle/>
          <a:p>
            <a:r>
              <a:rPr lang="es-ES" dirty="0"/>
              <a:t>Anotaciones </a:t>
            </a:r>
            <a:r>
              <a:rPr lang="es-ES" dirty="0" err="1"/>
              <a:t>Query</a:t>
            </a:r>
            <a:r>
              <a:rPr lang="es-ES" dirty="0"/>
              <a:t> y JPQL:</a:t>
            </a:r>
          </a:p>
          <a:p>
            <a:endParaRPr lang="es-ES" dirty="0"/>
          </a:p>
          <a:p>
            <a:r>
              <a:rPr lang="es-ES" dirty="0"/>
              <a:t>Una forma común de definir consultas personalizadas es utilizando la anotación @Query junto con el lenguaje de consulta Java </a:t>
            </a:r>
            <a:r>
              <a:rPr lang="es-ES" dirty="0" err="1"/>
              <a:t>Persistence</a:t>
            </a:r>
            <a:r>
              <a:rPr lang="es-ES" dirty="0"/>
              <a:t> </a:t>
            </a:r>
            <a:r>
              <a:rPr lang="es-ES" dirty="0" err="1"/>
              <a:t>Query</a:t>
            </a:r>
            <a:r>
              <a:rPr lang="es-ES" dirty="0"/>
              <a:t> </a:t>
            </a:r>
            <a:r>
              <a:rPr lang="es-ES" dirty="0" err="1"/>
              <a:t>Language</a:t>
            </a:r>
            <a:r>
              <a:rPr lang="es-ES" dirty="0"/>
              <a:t> (JPQL). JPQL es un lenguaje similar a SQL pero específico para la consulta de entidades en un contexto de persistencia. Puedes escribir consultas JPQL directamente en las anotaciones @Query y utilizar parámetros para crear consultas dinámicas.</a:t>
            </a:r>
          </a:p>
        </p:txBody>
      </p:sp>
      <p:sp>
        <p:nvSpPr>
          <p:cNvPr id="9" name="CuadroTexto 8">
            <a:extLst>
              <a:ext uri="{FF2B5EF4-FFF2-40B4-BE49-F238E27FC236}">
                <a16:creationId xmlns:a16="http://schemas.microsoft.com/office/drawing/2014/main" id="{7F86D1BB-7A1F-4FBA-97A8-447B25C42215}"/>
              </a:ext>
            </a:extLst>
          </p:cNvPr>
          <p:cNvSpPr txBox="1"/>
          <p:nvPr/>
        </p:nvSpPr>
        <p:spPr>
          <a:xfrm>
            <a:off x="1627833" y="5606979"/>
            <a:ext cx="11646040" cy="1477328"/>
          </a:xfrm>
          <a:prstGeom prst="rect">
            <a:avLst/>
          </a:prstGeom>
          <a:noFill/>
        </p:spPr>
        <p:txBody>
          <a:bodyPr wrap="square">
            <a:spAutoFit/>
          </a:bodyPr>
          <a:lstStyle/>
          <a:p>
            <a:r>
              <a:rPr lang="es-ES" b="1" dirty="0">
                <a:solidFill>
                  <a:srgbClr val="FF0000"/>
                </a:solidFill>
              </a:rPr>
              <a:t>@Repository</a:t>
            </a:r>
          </a:p>
          <a:p>
            <a:r>
              <a:rPr lang="es-ES" b="1" dirty="0" err="1">
                <a:solidFill>
                  <a:schemeClr val="accent1"/>
                </a:solidFill>
              </a:rPr>
              <a:t>public</a:t>
            </a:r>
            <a:r>
              <a:rPr lang="es-ES" b="1" dirty="0">
                <a:solidFill>
                  <a:schemeClr val="accent1"/>
                </a:solidFill>
              </a:rPr>
              <a:t> interface </a:t>
            </a:r>
            <a:r>
              <a:rPr lang="es-ES" dirty="0" err="1">
                <a:solidFill>
                  <a:srgbClr val="FF0000"/>
                </a:solidFill>
              </a:rPr>
              <a:t>IUserRepository</a:t>
            </a:r>
            <a:r>
              <a:rPr lang="es-ES" dirty="0"/>
              <a:t> </a:t>
            </a:r>
            <a:r>
              <a:rPr lang="es-ES" b="1" dirty="0" err="1">
                <a:solidFill>
                  <a:schemeClr val="accent1"/>
                </a:solidFill>
              </a:rPr>
              <a:t>extends</a:t>
            </a:r>
            <a:r>
              <a:rPr lang="es-ES" dirty="0"/>
              <a:t> </a:t>
            </a:r>
            <a:r>
              <a:rPr lang="es-ES" dirty="0" err="1"/>
              <a:t>JpaRepository</a:t>
            </a:r>
            <a:r>
              <a:rPr lang="es-ES" dirty="0"/>
              <a:t>&lt;</a:t>
            </a:r>
            <a:r>
              <a:rPr lang="es-ES" dirty="0" err="1"/>
              <a:t>User</a:t>
            </a:r>
            <a:r>
              <a:rPr lang="es-ES" dirty="0"/>
              <a:t>, Long&gt; {</a:t>
            </a:r>
          </a:p>
          <a:p>
            <a:r>
              <a:rPr lang="es-ES" dirty="0"/>
              <a:t>    @Query("SELECT u FROM </a:t>
            </a:r>
            <a:r>
              <a:rPr lang="es-ES" dirty="0" err="1"/>
              <a:t>User</a:t>
            </a:r>
            <a:r>
              <a:rPr lang="es-ES" dirty="0"/>
              <a:t> u WHERE u.name LIKE %:</a:t>
            </a:r>
            <a:r>
              <a:rPr lang="es-ES" dirty="0" err="1"/>
              <a:t>keyword</a:t>
            </a:r>
            <a:r>
              <a:rPr lang="es-ES" dirty="0"/>
              <a:t>%")</a:t>
            </a:r>
          </a:p>
          <a:p>
            <a:r>
              <a:rPr lang="es-ES" dirty="0"/>
              <a:t>    </a:t>
            </a:r>
            <a:r>
              <a:rPr lang="es-ES" dirty="0" err="1"/>
              <a:t>List</a:t>
            </a:r>
            <a:r>
              <a:rPr lang="es-ES" dirty="0"/>
              <a:t>&lt;</a:t>
            </a:r>
            <a:r>
              <a:rPr lang="es-ES" dirty="0" err="1"/>
              <a:t>User</a:t>
            </a:r>
            <a:r>
              <a:rPr lang="es-ES" dirty="0"/>
              <a:t>&gt; </a:t>
            </a:r>
            <a:r>
              <a:rPr lang="es-ES" dirty="0" err="1"/>
              <a:t>searchByNameContaining</a:t>
            </a:r>
            <a:r>
              <a:rPr lang="es-ES" dirty="0"/>
              <a:t>(@Param("keyword") </a:t>
            </a:r>
            <a:r>
              <a:rPr lang="es-ES" dirty="0" err="1"/>
              <a:t>String</a:t>
            </a:r>
            <a:r>
              <a:rPr lang="es-ES" dirty="0"/>
              <a:t> </a:t>
            </a:r>
            <a:r>
              <a:rPr lang="es-ES" dirty="0" err="1"/>
              <a:t>keyword</a:t>
            </a:r>
            <a:r>
              <a:rPr lang="es-ES" dirty="0"/>
              <a:t>);</a:t>
            </a:r>
          </a:p>
          <a:p>
            <a:r>
              <a:rPr lang="es-ES" dirty="0"/>
              <a:t>}</a:t>
            </a:r>
          </a:p>
        </p:txBody>
      </p:sp>
    </p:spTree>
    <p:extLst>
      <p:ext uri="{BB962C8B-B14F-4D97-AF65-F5344CB8AC3E}">
        <p14:creationId xmlns:p14="http://schemas.microsoft.com/office/powerpoint/2010/main" val="427916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86D5B7-2FCA-455E-A0AB-FF7BA4933661}"/>
              </a:ext>
            </a:extLst>
          </p:cNvPr>
          <p:cNvSpPr txBox="1"/>
          <p:nvPr/>
        </p:nvSpPr>
        <p:spPr>
          <a:xfrm>
            <a:off x="1065125" y="625904"/>
            <a:ext cx="13022664" cy="3139321"/>
          </a:xfrm>
          <a:prstGeom prst="rect">
            <a:avLst/>
          </a:prstGeom>
          <a:noFill/>
        </p:spPr>
        <p:txBody>
          <a:bodyPr wrap="square">
            <a:spAutoFit/>
          </a:bodyPr>
          <a:lstStyle/>
          <a:p>
            <a:r>
              <a:rPr lang="es-ES" dirty="0"/>
              <a:t>Utilización de palabras clave y convenciones de nomenclatura:</a:t>
            </a:r>
          </a:p>
          <a:p>
            <a:endParaRPr lang="es-ES" dirty="0"/>
          </a:p>
          <a:p>
            <a:r>
              <a:rPr lang="es-ES" dirty="0"/>
              <a:t>En algunos casos, no es necesario definir consultas personalizadas utilizando JPQL completo. Los repositorios pueden generar consultas automáticamente basándose en las palabras clave y las convenciones de nomenclatura utilizadas en los nombres de los métodos del repositorio.</a:t>
            </a:r>
          </a:p>
          <a:p>
            <a:endParaRPr lang="es-ES" dirty="0"/>
          </a:p>
          <a:p>
            <a:r>
              <a:rPr lang="es-ES" dirty="0"/>
              <a:t>Ejemplo práctico:</a:t>
            </a:r>
          </a:p>
          <a:p>
            <a:endParaRPr lang="es-ES" dirty="0"/>
          </a:p>
          <a:p>
            <a:r>
              <a:rPr lang="es-ES" dirty="0"/>
              <a:t>Supongamos que tienes una entidad </a:t>
            </a:r>
            <a:r>
              <a:rPr lang="es-ES" dirty="0" err="1"/>
              <a:t>Product</a:t>
            </a:r>
            <a:r>
              <a:rPr lang="es-ES" dirty="0"/>
              <a:t> con un atributo </a:t>
            </a:r>
            <a:r>
              <a:rPr lang="es-ES" dirty="0" err="1"/>
              <a:t>price</a:t>
            </a:r>
            <a:r>
              <a:rPr lang="es-ES" dirty="0"/>
              <a:t>. Puedes aprovechar las convenciones de nomenclatura para generar consultas automáticas en tu repositorio. Por ejemplo, si quieres buscar productos con un precio menor que un valor dado, puedes definir el siguiente método en tu repositorio:</a:t>
            </a:r>
          </a:p>
        </p:txBody>
      </p:sp>
      <p:sp>
        <p:nvSpPr>
          <p:cNvPr id="5" name="CuadroTexto 4">
            <a:extLst>
              <a:ext uri="{FF2B5EF4-FFF2-40B4-BE49-F238E27FC236}">
                <a16:creationId xmlns:a16="http://schemas.microsoft.com/office/drawing/2014/main" id="{290FAF9E-5167-4388-A718-314B1B0F0733}"/>
              </a:ext>
            </a:extLst>
          </p:cNvPr>
          <p:cNvSpPr txBox="1"/>
          <p:nvPr/>
        </p:nvSpPr>
        <p:spPr>
          <a:xfrm>
            <a:off x="1266092" y="4539567"/>
            <a:ext cx="12098216" cy="1815882"/>
          </a:xfrm>
          <a:prstGeom prst="rect">
            <a:avLst/>
          </a:prstGeom>
          <a:noFill/>
        </p:spPr>
        <p:txBody>
          <a:bodyPr wrap="square">
            <a:spAutoFit/>
          </a:bodyPr>
          <a:lstStyle/>
          <a:p>
            <a:r>
              <a:rPr lang="es-ES" sz="2800" dirty="0"/>
              <a:t>@Repository</a:t>
            </a:r>
          </a:p>
          <a:p>
            <a:r>
              <a:rPr lang="es-ES" sz="2800" b="1" dirty="0" err="1">
                <a:solidFill>
                  <a:schemeClr val="accent1"/>
                </a:solidFill>
              </a:rPr>
              <a:t>public</a:t>
            </a:r>
            <a:r>
              <a:rPr lang="es-ES" sz="2800" b="1" dirty="0">
                <a:solidFill>
                  <a:schemeClr val="accent1"/>
                </a:solidFill>
              </a:rPr>
              <a:t> interface </a:t>
            </a:r>
            <a:r>
              <a:rPr lang="es-ES" sz="2800" b="1" dirty="0" err="1">
                <a:solidFill>
                  <a:srgbClr val="FF0000"/>
                </a:solidFill>
              </a:rPr>
              <a:t>IProductRepository</a:t>
            </a:r>
            <a:r>
              <a:rPr lang="es-ES" sz="2800" dirty="0"/>
              <a:t> </a:t>
            </a:r>
            <a:r>
              <a:rPr lang="es-ES" sz="2800" b="1" dirty="0" err="1">
                <a:solidFill>
                  <a:schemeClr val="accent1"/>
                </a:solidFill>
              </a:rPr>
              <a:t>extends</a:t>
            </a:r>
            <a:r>
              <a:rPr lang="es-ES" sz="2800" dirty="0"/>
              <a:t> </a:t>
            </a:r>
            <a:r>
              <a:rPr lang="es-ES" sz="2800" b="1" dirty="0" err="1">
                <a:solidFill>
                  <a:srgbClr val="FF0000"/>
                </a:solidFill>
              </a:rPr>
              <a:t>JpaRepository</a:t>
            </a:r>
            <a:r>
              <a:rPr lang="es-ES" sz="2800" dirty="0"/>
              <a:t>&lt;</a:t>
            </a:r>
            <a:r>
              <a:rPr lang="es-ES" sz="2800" dirty="0" err="1"/>
              <a:t>Product</a:t>
            </a:r>
            <a:r>
              <a:rPr lang="es-ES" sz="2800" dirty="0"/>
              <a:t>, Long&gt; {</a:t>
            </a:r>
          </a:p>
          <a:p>
            <a:r>
              <a:rPr lang="es-ES" sz="2800" dirty="0"/>
              <a:t>    </a:t>
            </a:r>
            <a:r>
              <a:rPr lang="es-ES" sz="2800" dirty="0" err="1"/>
              <a:t>List</a:t>
            </a:r>
            <a:r>
              <a:rPr lang="es-ES" sz="2800" dirty="0"/>
              <a:t>&lt;</a:t>
            </a:r>
            <a:r>
              <a:rPr lang="es-ES" sz="2800" dirty="0" err="1"/>
              <a:t>Product</a:t>
            </a:r>
            <a:r>
              <a:rPr lang="es-ES" sz="2800" dirty="0"/>
              <a:t>&gt; </a:t>
            </a:r>
            <a:r>
              <a:rPr lang="es-ES" sz="2800" b="1" dirty="0" err="1">
                <a:solidFill>
                  <a:srgbClr val="FF0000"/>
                </a:solidFill>
              </a:rPr>
              <a:t>findByPriceLessThan</a:t>
            </a:r>
            <a:r>
              <a:rPr lang="es-ES" sz="2800" dirty="0"/>
              <a:t>(</a:t>
            </a:r>
            <a:r>
              <a:rPr lang="es-ES" sz="2800" dirty="0" err="1"/>
              <a:t>BigDecimal</a:t>
            </a:r>
            <a:r>
              <a:rPr lang="es-ES" sz="2800" dirty="0"/>
              <a:t> </a:t>
            </a:r>
            <a:r>
              <a:rPr lang="es-ES" sz="2800" dirty="0" err="1"/>
              <a:t>price</a:t>
            </a:r>
            <a:r>
              <a:rPr lang="es-ES" sz="2800" dirty="0"/>
              <a:t>);</a:t>
            </a:r>
          </a:p>
          <a:p>
            <a:r>
              <a:rPr lang="es-ES" sz="2800" dirty="0"/>
              <a:t>}</a:t>
            </a:r>
          </a:p>
        </p:txBody>
      </p:sp>
    </p:spTree>
    <p:extLst>
      <p:ext uri="{BB962C8B-B14F-4D97-AF65-F5344CB8AC3E}">
        <p14:creationId xmlns:p14="http://schemas.microsoft.com/office/powerpoint/2010/main" val="296996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09924C9-314A-4F47-A45B-A1829DDD9B94}"/>
              </a:ext>
            </a:extLst>
          </p:cNvPr>
          <p:cNvSpPr txBox="1"/>
          <p:nvPr/>
        </p:nvSpPr>
        <p:spPr>
          <a:xfrm>
            <a:off x="793820" y="755694"/>
            <a:ext cx="13293969" cy="1477328"/>
          </a:xfrm>
          <a:prstGeom prst="rect">
            <a:avLst/>
          </a:prstGeom>
          <a:noFill/>
        </p:spPr>
        <p:txBody>
          <a:bodyPr wrap="square">
            <a:spAutoFit/>
          </a:bodyPr>
          <a:lstStyle/>
          <a:p>
            <a:r>
              <a:rPr lang="es-ES" dirty="0"/>
              <a:t>Consultas nativas en </a:t>
            </a:r>
            <a:r>
              <a:rPr lang="es-ES" dirty="0" err="1"/>
              <a:t>Repository</a:t>
            </a:r>
            <a:r>
              <a:rPr lang="es-ES" dirty="0"/>
              <a:t>:</a:t>
            </a:r>
          </a:p>
          <a:p>
            <a:endParaRPr lang="es-ES" dirty="0"/>
          </a:p>
          <a:p>
            <a:r>
              <a:rPr lang="es-ES" dirty="0"/>
              <a:t>Además de JPQL, los repositorios también admiten consultas nativas, que son consultas SQL directas ejecutadas en la base de datos subyacente. Esto puede ser útil cuando necesitas ejecutar consultas específicas de tu motor de base de datos o cuando quieres aprovechar características avanzadas que no están disponibles en JPQL.</a:t>
            </a:r>
          </a:p>
        </p:txBody>
      </p:sp>
      <p:sp>
        <p:nvSpPr>
          <p:cNvPr id="5" name="CuadroTexto 4">
            <a:extLst>
              <a:ext uri="{FF2B5EF4-FFF2-40B4-BE49-F238E27FC236}">
                <a16:creationId xmlns:a16="http://schemas.microsoft.com/office/drawing/2014/main" id="{BB131721-469E-4F2B-92B4-DBB63C67C33A}"/>
              </a:ext>
            </a:extLst>
          </p:cNvPr>
          <p:cNvSpPr txBox="1"/>
          <p:nvPr/>
        </p:nvSpPr>
        <p:spPr>
          <a:xfrm>
            <a:off x="793820" y="2552171"/>
            <a:ext cx="12972422" cy="1200329"/>
          </a:xfrm>
          <a:prstGeom prst="rect">
            <a:avLst/>
          </a:prstGeom>
          <a:noFill/>
        </p:spPr>
        <p:txBody>
          <a:bodyPr wrap="square">
            <a:spAutoFit/>
          </a:bodyPr>
          <a:lstStyle/>
          <a:p>
            <a:r>
              <a:rPr lang="es-ES" dirty="0"/>
              <a:t>Ejemplo práctico:</a:t>
            </a:r>
          </a:p>
          <a:p>
            <a:endParaRPr lang="es-ES" dirty="0"/>
          </a:p>
          <a:p>
            <a:r>
              <a:rPr lang="es-ES" dirty="0"/>
              <a:t>Supongamos que tienes una entidad </a:t>
            </a:r>
            <a:r>
              <a:rPr lang="es-ES" dirty="0" err="1"/>
              <a:t>Order</a:t>
            </a:r>
            <a:r>
              <a:rPr lang="es-ES" dirty="0"/>
              <a:t> y deseas realizar una consulta compleja que involucre varias tablas y requiera características específicas de tu base de datos. Puedes utilizar una consulta nativa en tu repositorio para lograrlo.</a:t>
            </a:r>
          </a:p>
        </p:txBody>
      </p:sp>
      <p:sp>
        <p:nvSpPr>
          <p:cNvPr id="7" name="CuadroTexto 6">
            <a:extLst>
              <a:ext uri="{FF2B5EF4-FFF2-40B4-BE49-F238E27FC236}">
                <a16:creationId xmlns:a16="http://schemas.microsoft.com/office/drawing/2014/main" id="{36D15F28-BD98-47D8-9759-F05132591B01}"/>
              </a:ext>
            </a:extLst>
          </p:cNvPr>
          <p:cNvSpPr txBox="1"/>
          <p:nvPr/>
        </p:nvSpPr>
        <p:spPr>
          <a:xfrm>
            <a:off x="793820" y="4373101"/>
            <a:ext cx="13163339" cy="1477328"/>
          </a:xfrm>
          <a:prstGeom prst="rect">
            <a:avLst/>
          </a:prstGeom>
          <a:noFill/>
        </p:spPr>
        <p:txBody>
          <a:bodyPr wrap="square">
            <a:spAutoFit/>
          </a:bodyPr>
          <a:lstStyle/>
          <a:p>
            <a:r>
              <a:rPr lang="en-US" dirty="0"/>
              <a:t>@Repository</a:t>
            </a:r>
          </a:p>
          <a:p>
            <a:r>
              <a:rPr lang="en-US" b="1" dirty="0">
                <a:solidFill>
                  <a:schemeClr val="accent1"/>
                </a:solidFill>
              </a:rPr>
              <a:t>public interface </a:t>
            </a:r>
            <a:r>
              <a:rPr lang="en-US" b="1" dirty="0" err="1">
                <a:solidFill>
                  <a:srgbClr val="FF0000"/>
                </a:solidFill>
              </a:rPr>
              <a:t>IOrderRepository</a:t>
            </a:r>
            <a:r>
              <a:rPr lang="en-US" dirty="0"/>
              <a:t> </a:t>
            </a:r>
            <a:r>
              <a:rPr lang="en-US" b="1" dirty="0">
                <a:solidFill>
                  <a:schemeClr val="accent1"/>
                </a:solidFill>
              </a:rPr>
              <a:t>extends</a:t>
            </a:r>
            <a:r>
              <a:rPr lang="en-US" dirty="0"/>
              <a:t> </a:t>
            </a:r>
            <a:r>
              <a:rPr lang="en-US" b="1" dirty="0" err="1">
                <a:solidFill>
                  <a:srgbClr val="FF0000"/>
                </a:solidFill>
              </a:rPr>
              <a:t>JpaRepository</a:t>
            </a:r>
            <a:r>
              <a:rPr lang="en-US" dirty="0"/>
              <a:t>&lt;Order, Long&gt; {</a:t>
            </a:r>
          </a:p>
          <a:p>
            <a:r>
              <a:rPr lang="en-US" dirty="0"/>
              <a:t>    @Query(value = "SELECT o.* FROM orders o JOIN customers c ON </a:t>
            </a:r>
            <a:r>
              <a:rPr lang="en-US" dirty="0" err="1"/>
              <a:t>o.customer_id</a:t>
            </a:r>
            <a:r>
              <a:rPr lang="en-US" dirty="0"/>
              <a:t> = c.id WHERE </a:t>
            </a:r>
            <a:r>
              <a:rPr lang="en-US" dirty="0" err="1"/>
              <a:t>c.country</a:t>
            </a:r>
            <a:r>
              <a:rPr lang="en-US" dirty="0"/>
              <a:t> = :country", </a:t>
            </a:r>
            <a:r>
              <a:rPr lang="en-US" b="1" dirty="0" err="1">
                <a:solidFill>
                  <a:schemeClr val="accent6">
                    <a:lumMod val="75000"/>
                  </a:schemeClr>
                </a:solidFill>
              </a:rPr>
              <a:t>nativeQuery</a:t>
            </a:r>
            <a:r>
              <a:rPr lang="en-US" b="1" dirty="0">
                <a:solidFill>
                  <a:schemeClr val="accent6">
                    <a:lumMod val="75000"/>
                  </a:schemeClr>
                </a:solidFill>
              </a:rPr>
              <a:t> = true</a:t>
            </a:r>
            <a:r>
              <a:rPr lang="en-US" dirty="0"/>
              <a:t>)</a:t>
            </a:r>
          </a:p>
          <a:p>
            <a:r>
              <a:rPr lang="en-US" dirty="0"/>
              <a:t>    List&lt;Order&gt; </a:t>
            </a:r>
            <a:r>
              <a:rPr lang="en-US" b="1" dirty="0" err="1">
                <a:solidFill>
                  <a:srgbClr val="FF0000"/>
                </a:solidFill>
              </a:rPr>
              <a:t>findByCustomerCountry</a:t>
            </a:r>
            <a:r>
              <a:rPr lang="en-US" dirty="0"/>
              <a:t>(@Param("country") String country);</a:t>
            </a:r>
          </a:p>
          <a:p>
            <a:r>
              <a:rPr lang="en-US" dirty="0"/>
              <a:t>}</a:t>
            </a:r>
          </a:p>
        </p:txBody>
      </p:sp>
      <p:sp>
        <p:nvSpPr>
          <p:cNvPr id="9" name="CuadroTexto 8">
            <a:extLst>
              <a:ext uri="{FF2B5EF4-FFF2-40B4-BE49-F238E27FC236}">
                <a16:creationId xmlns:a16="http://schemas.microsoft.com/office/drawing/2014/main" id="{E5B20DED-33F1-41C7-9027-60AE7D2AC15B}"/>
              </a:ext>
            </a:extLst>
          </p:cNvPr>
          <p:cNvSpPr txBox="1"/>
          <p:nvPr/>
        </p:nvSpPr>
        <p:spPr>
          <a:xfrm>
            <a:off x="793819" y="6471030"/>
            <a:ext cx="13163339" cy="646331"/>
          </a:xfrm>
          <a:prstGeom prst="rect">
            <a:avLst/>
          </a:prstGeom>
          <a:noFill/>
        </p:spPr>
        <p:txBody>
          <a:bodyPr wrap="square">
            <a:spAutoFit/>
          </a:bodyPr>
          <a:lstStyle/>
          <a:p>
            <a:r>
              <a:rPr lang="es-ES" dirty="0"/>
              <a:t>En este ejemplo, la consulta personalizada utiliza la anotación @Query con el parámetro </a:t>
            </a:r>
            <a:r>
              <a:rPr lang="es-ES" dirty="0" err="1"/>
              <a:t>nativeQuery</a:t>
            </a:r>
            <a:r>
              <a:rPr lang="es-ES" dirty="0"/>
              <a:t> = true para indicar que se trata de una consulta nativa. La consulta selecciona todas las órdenes cuyos clientes pertenecen a un país específico.</a:t>
            </a:r>
          </a:p>
        </p:txBody>
      </p:sp>
    </p:spTree>
    <p:extLst>
      <p:ext uri="{BB962C8B-B14F-4D97-AF65-F5344CB8AC3E}">
        <p14:creationId xmlns:p14="http://schemas.microsoft.com/office/powerpoint/2010/main" val="98990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4687</Words>
  <Application>Microsoft Office PowerPoint</Application>
  <PresentationFormat>Personalizado</PresentationFormat>
  <Paragraphs>429</Paragraphs>
  <Slides>34</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DM Sans</vt:lpstr>
      <vt:lpstr>Libre Baskerville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9</cp:revision>
  <dcterms:created xsi:type="dcterms:W3CDTF">2023-07-13T20:36:15Z</dcterms:created>
  <dcterms:modified xsi:type="dcterms:W3CDTF">2023-07-19T13:58:08Z</dcterms:modified>
</cp:coreProperties>
</file>