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7" r:id="rId4"/>
    <p:sldId id="257" r:id="rId5"/>
    <p:sldId id="266" r:id="rId6"/>
    <p:sldId id="272" r:id="rId7"/>
    <p:sldId id="268" r:id="rId8"/>
    <p:sldId id="273" r:id="rId9"/>
    <p:sldId id="269" r:id="rId10"/>
    <p:sldId id="258" r:id="rId11"/>
    <p:sldId id="271" r:id="rId12"/>
    <p:sldId id="259" r:id="rId13"/>
    <p:sldId id="260" r:id="rId14"/>
    <p:sldId id="261" r:id="rId15"/>
    <p:sldId id="270" r:id="rId16"/>
    <p:sldId id="262" r:id="rId17"/>
    <p:sldId id="274" r:id="rId18"/>
    <p:sldId id="263" r:id="rId19"/>
    <p:sldId id="264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170867"/>
            <a:ext cx="7477601" cy="1733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Introducción a las Funciones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237196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son bloques de código utilizados para realizar una tarea específica. En esta presentación, exploraremos las diferentes características y utilidades de las funciones en Java.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65880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666423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5664279"/>
            <a:ext cx="23774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Pablo Guevara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3277314"/>
            <a:ext cx="457200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Tipos de Retorno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48544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14532" y="4518779"/>
            <a:ext cx="13716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4554855"/>
            <a:ext cx="249174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Valores Primitivos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5138023"/>
            <a:ext cx="3451146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devolver valores de tipos de datos primitivos, como int, float o boolean.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28630" y="448544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383292" y="4518779"/>
            <a:ext cx="19050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950744" y="455485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Objetos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950744" y="5138023"/>
            <a:ext cx="3451146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también pueden devolver objetos que se pueden utilizar en otras partes del código.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624060" y="448544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74912" y="4518779"/>
            <a:ext cx="19812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346174" y="455485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Void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346174" y="5138023"/>
            <a:ext cx="3451146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no devolver nada. Estas funciones se utilizan generalmente para realizar operaciones sin necesidad de una salida.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849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30CA359-67CC-449D-9BE5-02806D603283}"/>
              </a:ext>
            </a:extLst>
          </p:cNvPr>
          <p:cNvSpPr/>
          <p:nvPr/>
        </p:nvSpPr>
        <p:spPr>
          <a:xfrm>
            <a:off x="885190" y="684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Tipos</a:t>
            </a: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de </a:t>
            </a: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Retorno</a:t>
            </a:r>
            <a:endParaRPr lang="en-US" sz="2187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DED60D-3961-416E-A29D-B815ABBA7C75}"/>
              </a:ext>
            </a:extLst>
          </p:cNvPr>
          <p:cNvSpPr txBox="1"/>
          <p:nvPr/>
        </p:nvSpPr>
        <p:spPr>
          <a:xfrm>
            <a:off x="1311275" y="1961892"/>
            <a:ext cx="732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 err="1">
                <a:effectLst/>
                <a:latin typeface="Söhne Mono"/>
              </a:rPr>
              <a:t>sumar</a:t>
            </a:r>
            <a:r>
              <a:rPr lang="pt-BR" b="0" i="0" dirty="0">
                <a:effectLst/>
                <a:latin typeface="Söhne Mono"/>
              </a:rPr>
              <a:t>(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b="0" i="0" dirty="0">
                <a:solidFill>
                  <a:schemeClr val="accent1"/>
                </a:solidFill>
                <a:effectLst/>
                <a:latin typeface="Söhne Mono"/>
              </a:rPr>
              <a:t>num1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pt-BR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dirty="0">
                <a:solidFill>
                  <a:schemeClr val="accent1"/>
                </a:solidFill>
                <a:latin typeface="Söhne Mono"/>
              </a:rPr>
              <a:t>num2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pt-BR" b="0" i="0" dirty="0">
                <a:solidFill>
                  <a:srgbClr val="FFC000"/>
                </a:solidFill>
                <a:effectLst/>
                <a:latin typeface="Söhne Mono"/>
              </a:rPr>
              <a:t>{ </a:t>
            </a:r>
          </a:p>
          <a:p>
            <a:r>
              <a:rPr lang="pt-BR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pt-BR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pt-B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dirty="0">
                <a:solidFill>
                  <a:srgbClr val="DF3079"/>
                </a:solidFill>
                <a:latin typeface="Söhne Mono"/>
              </a:rPr>
              <a:t>num1</a:t>
            </a:r>
            <a:r>
              <a:rPr lang="pt-BR" b="0" i="0" dirty="0">
                <a:effectLst/>
                <a:latin typeface="Söhne Mono"/>
              </a:rPr>
              <a:t> + </a:t>
            </a:r>
            <a:r>
              <a:rPr lang="pt-BR" dirty="0">
                <a:solidFill>
                  <a:srgbClr val="DF3079"/>
                </a:solidFill>
                <a:latin typeface="Söhne Mono"/>
              </a:rPr>
              <a:t>num2</a:t>
            </a:r>
            <a:r>
              <a:rPr lang="pt-BR" b="0" i="0" dirty="0">
                <a:effectLst/>
                <a:latin typeface="Söhne Mono"/>
              </a:rPr>
              <a:t>; </a:t>
            </a:r>
          </a:p>
          <a:p>
            <a:r>
              <a:rPr lang="pt-BR" b="0" i="0" dirty="0">
                <a:solidFill>
                  <a:srgbClr val="FFC000"/>
                </a:solidFill>
                <a:effectLst/>
                <a:latin typeface="Söhne Mono"/>
              </a:rPr>
              <a:t>}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B66D5F-77DE-48DC-9C2A-540ECFC668FB}"/>
              </a:ext>
            </a:extLst>
          </p:cNvPr>
          <p:cNvSpPr txBox="1"/>
          <p:nvPr/>
        </p:nvSpPr>
        <p:spPr>
          <a:xfrm>
            <a:off x="1311275" y="3703767"/>
            <a:ext cx="7321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java.util.Date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>
                <a:solidFill>
                  <a:srgbClr val="DF3079"/>
                </a:solidFill>
                <a:latin typeface="Söhne Mono"/>
              </a:rPr>
              <a:t>Date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 err="1">
                <a:latin typeface="Söhne Mono"/>
              </a:rPr>
              <a:t>obtenerFechaActual</a:t>
            </a:r>
            <a:r>
              <a:rPr lang="en-US" b="0" i="0" dirty="0">
                <a:effectLst/>
                <a:latin typeface="Söhne Mono"/>
              </a:rPr>
              <a:t>()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Söhne Mono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dirty="0">
                <a:solidFill>
                  <a:srgbClr val="DF3079"/>
                </a:solidFill>
                <a:latin typeface="Söhne Mono"/>
              </a:rPr>
              <a:t>Date()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Söhne Mono"/>
              </a:rPr>
              <a:t>}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3E068-F178-487E-A5B9-CA071E9BFBCE}"/>
              </a:ext>
            </a:extLst>
          </p:cNvPr>
          <p:cNvSpPr txBox="1"/>
          <p:nvPr/>
        </p:nvSpPr>
        <p:spPr>
          <a:xfrm>
            <a:off x="1311275" y="5898376"/>
            <a:ext cx="7321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 err="1">
                <a:latin typeface="Söhne Mono"/>
              </a:rPr>
              <a:t>imprimirMensaje</a:t>
            </a:r>
            <a:r>
              <a:rPr lang="es-ES" b="0" i="0" dirty="0">
                <a:effectLst/>
                <a:latin typeface="Söhne Mono"/>
              </a:rPr>
              <a:t>() </a:t>
            </a:r>
            <a:r>
              <a:rPr lang="es-ES" b="0" i="0" dirty="0">
                <a:solidFill>
                  <a:srgbClr val="C00000"/>
                </a:solidFill>
                <a:effectLst/>
                <a:latin typeface="Söhne Mono"/>
              </a:rPr>
              <a:t>{ </a:t>
            </a:r>
          </a:p>
          <a:p>
            <a:r>
              <a:rPr lang="es-ES" dirty="0">
                <a:solidFill>
                  <a:srgbClr val="C00000"/>
                </a:solidFill>
                <a:latin typeface="Söhne Mono"/>
              </a:rPr>
              <a:t>	</a:t>
            </a:r>
            <a:r>
              <a:rPr lang="es-ES" i="0" dirty="0" err="1">
                <a:solidFill>
                  <a:srgbClr val="C00000"/>
                </a:solidFill>
                <a:effectLst/>
                <a:latin typeface="Söhne Mono"/>
              </a:rPr>
              <a:t>System.out.println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>
                <a:solidFill>
                  <a:srgbClr val="00A67D"/>
                </a:solidFill>
                <a:effectLst/>
                <a:latin typeface="Söhne Mono"/>
              </a:rPr>
              <a:t>"¡Hola, mundo!"</a:t>
            </a:r>
            <a:r>
              <a:rPr lang="es-ES" b="0" i="0" dirty="0">
                <a:effectLst/>
                <a:latin typeface="Söhne Mono"/>
              </a:rPr>
              <a:t>);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s-ES" b="0" i="0" dirty="0">
                <a:solidFill>
                  <a:srgbClr val="C00000"/>
                </a:solidFill>
                <a:effectLst/>
                <a:latin typeface="Söhne Mono"/>
              </a:rPr>
              <a:t>}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6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835223"/>
            <a:ext cx="642366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Alcance de las Variables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1890593"/>
            <a:ext cx="44410" cy="5503664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271058"/>
            <a:ext cx="777597" cy="444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04335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560" y="2076688"/>
            <a:ext cx="13716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112764"/>
            <a:ext cx="466344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Definición de Alcance de Variables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2695932"/>
            <a:ext cx="525994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 alcance de una variable se refiere al ámbito de aplicación donde puede ser accedida.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381911"/>
            <a:ext cx="777597" cy="444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15420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187541"/>
            <a:ext cx="19050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33199" y="3223617"/>
            <a:ext cx="5259943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Variables Locales vs. Variables de Instancia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167783"/>
            <a:ext cx="5259943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 Java, las variables locales son declaradas dentro del cuerpo de una función, mientras que las variables de instancia se declaran en el nivel de clase.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4986873"/>
            <a:ext cx="777597" cy="44410"/>
          </a:xfrm>
          <a:prstGeom prst="rect">
            <a:avLst/>
          </a:prstGeom>
          <a:solidFill>
            <a:srgbClr val="99DDF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75916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6080" y="4792504"/>
            <a:ext cx="19812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828580"/>
            <a:ext cx="5259943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Alcance de las Variables dentro de una Función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772745"/>
            <a:ext cx="5259943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variables locales tienen un alcance limitado dentro de la función donde se declaran y no pueden ser accedidas desde fuera de ella.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940475"/>
            <a:ext cx="1016508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Paso por Valor vs. Paso por Referencia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42" y="1995845"/>
            <a:ext cx="2888575" cy="2888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8798" y="5106591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Paso por Valor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689759"/>
            <a:ext cx="4173260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Java utiliza el paso por valor al llamar a funciones. Es decir, se pasa una copia del valor de la variable como argumento a la función.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972" y="1995845"/>
            <a:ext cx="2888575" cy="2888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89320" y="5106591"/>
            <a:ext cx="265176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Paso por Referencia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689759"/>
            <a:ext cx="4173260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Algunos lenguajes de programación utilizan el paso por referencia, donde se pasa la dirección de memoria de la variable a la función.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402" y="1995845"/>
            <a:ext cx="2888575" cy="28885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12310" y="5106591"/>
            <a:ext cx="359664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Tipos Primitivos y Objetos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689759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Los tipos primitivos se pasan por valor en Java, mientras que los objetos se pasan por referencia.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454587"/>
            <a:ext cx="671322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Sobrecarga de Funciones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2843213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Definición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833199" y="3609618"/>
            <a:ext cx="3959543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 sobrecarga de funciones es la capacidad de una función para tener varios métodos con el mismo nombre pero con diferentes parámetros.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342334" y="2843213"/>
            <a:ext cx="3959543" cy="8662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Cómo Sobrecargar Funciones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342334" y="4042767"/>
            <a:ext cx="3959543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se pueden sobrecargar declarando múltiples métodos con el mismo nombre en una clase, siempre y cuando tengan diferentes listas de parámetros.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51469" y="2843213"/>
            <a:ext cx="3959543" cy="8662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Reglas para la Sobrecarga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10206871" y="4042767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Los métodos deben tener el mismo nombre.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06871" y="4953476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Los métodos deben tener diferentes listas de parámetros.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06871" y="5864185"/>
            <a:ext cx="36041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Los métodos pueden tener diferentes tipos de retorno.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30CA359-67CC-449D-9BE5-02806D603283}"/>
              </a:ext>
            </a:extLst>
          </p:cNvPr>
          <p:cNvSpPr/>
          <p:nvPr/>
        </p:nvSpPr>
        <p:spPr>
          <a:xfrm>
            <a:off x="885190" y="684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Sobrecarga</a:t>
            </a: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de </a:t>
            </a: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</a:t>
            </a:r>
            <a:endParaRPr lang="en-US" sz="2187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F1A369-843F-43D4-BE87-6D0F09C75C17}"/>
              </a:ext>
            </a:extLst>
          </p:cNvPr>
          <p:cNvSpPr txBox="1"/>
          <p:nvPr/>
        </p:nvSpPr>
        <p:spPr>
          <a:xfrm>
            <a:off x="3196988" y="1405830"/>
            <a:ext cx="73220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  // Primer método "saludo", sin parámetros</a:t>
            </a:r>
          </a:p>
          <a:p>
            <a:r>
              <a:rPr lang="es-ES" dirty="0"/>
              <a:t>   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saludo() </a:t>
            </a:r>
            <a:r>
              <a:rPr lang="es-ES" dirty="0"/>
              <a:t>{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("¡Hola, Mundo!");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// Segundo método "saludo", con un parámetro de tipo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saludo(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nombre) </a:t>
            </a:r>
            <a:r>
              <a:rPr lang="es-ES" dirty="0"/>
              <a:t>{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("¡Hola, " + nombre + "!");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// Tercer método "saludo", con dos parámetros de tipo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saludo(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nombre,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apellido) </a:t>
            </a:r>
            <a:r>
              <a:rPr lang="es-ES" dirty="0"/>
              <a:t>{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("¡Hola, " + nombre + " " + apellido + "!");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saludo();  // Llama al primer método</a:t>
            </a:r>
          </a:p>
          <a:p>
            <a:r>
              <a:rPr lang="es-ES" dirty="0"/>
              <a:t>        saludo("Juan");  // Llama al segundo método</a:t>
            </a:r>
          </a:p>
          <a:p>
            <a:r>
              <a:rPr lang="es-ES" dirty="0"/>
              <a:t>        saludo("Juan", "Pérez");  // Llama al tercer método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1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85344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Recursividad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1908810"/>
            <a:ext cx="4173260" cy="3402806"/>
          </a:xfrm>
          <a:prstGeom prst="roundRect">
            <a:avLst>
              <a:gd name="adj" fmla="val 1612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138601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Definición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2721769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 recursividad es el proceso de una función llamándose a sí misma.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1908810"/>
            <a:ext cx="4173260" cy="3402806"/>
          </a:xfrm>
          <a:prstGeom prst="roundRect">
            <a:avLst>
              <a:gd name="adj" fmla="val 1612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138601"/>
            <a:ext cx="3713678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Cómo Crear una Función Recursiva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082766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Para crear una función recursiva, simplemente llame a la función dentro de sí misma para un caso específico.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1908810"/>
            <a:ext cx="4173260" cy="3402806"/>
          </a:xfrm>
          <a:prstGeom prst="roundRect">
            <a:avLst>
              <a:gd name="adj" fmla="val 1612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138601"/>
            <a:ext cx="3713678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Casos Base y Casos Recursivos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082766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recursivas deben tener siempre un caso base que detenga la recursión y un caso recursivo que vuelva a llamar a la función.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533787"/>
            <a:ext cx="12964001" cy="1842373"/>
          </a:xfrm>
          <a:prstGeom prst="roundRect">
            <a:avLst>
              <a:gd name="adj" fmla="val 2978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62990" y="5763578"/>
            <a:ext cx="86563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Ejemplos de Problemas Resueltos: Factorial y Serie de Fibonacci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62990" y="6346746"/>
            <a:ext cx="1250442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 recursividad se puede utilizar para resolver problemas matemáticos complejos como el cálculo de un factorial o la secuencia de Fibonacci.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F5BE20-44D8-490A-902A-FA94A5C1F032}"/>
              </a:ext>
            </a:extLst>
          </p:cNvPr>
          <p:cNvSpPr txBox="1"/>
          <p:nvPr/>
        </p:nvSpPr>
        <p:spPr>
          <a:xfrm>
            <a:off x="2060813" y="1714143"/>
            <a:ext cx="1069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</a:p>
          <a:p>
            <a:r>
              <a:rPr lang="es-ES" dirty="0"/>
              <a:t>    // Método recursivo para calcular el factorial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factorial(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n) </a:t>
            </a:r>
            <a:r>
              <a:rPr lang="es-ES" dirty="0"/>
              <a:t>{</a:t>
            </a:r>
          </a:p>
          <a:p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(n == 0) {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1;</a:t>
            </a:r>
          </a:p>
          <a:p>
            <a:r>
              <a:rPr lang="es-ES" dirty="0"/>
              <a:t>    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 * </a:t>
            </a:r>
            <a:r>
              <a:rPr lang="es-ES" dirty="0">
                <a:solidFill>
                  <a:srgbClr val="FF0000"/>
                </a:solidFill>
              </a:rPr>
              <a:t>factorial(n - 1);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int</a:t>
            </a:r>
            <a:r>
              <a:rPr lang="es-ES" dirty="0"/>
              <a:t> numero = 5;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("El factorial de " + numero + " es: " + </a:t>
            </a:r>
            <a:r>
              <a:rPr lang="es-ES" dirty="0">
                <a:solidFill>
                  <a:srgbClr val="FF0000"/>
                </a:solidFill>
              </a:rPr>
              <a:t>factorial(numero));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56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10189"/>
            <a:ext cx="1168146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en la Biblioteca Estándar de Java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289881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La Clase Math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833199" y="3665220"/>
            <a:ext cx="3959543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 clase Math proporciona muchas funciones matemáticas útiles, como senos, cosenos y funciones exponenciales.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342334" y="289881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La Clase String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342334" y="3665220"/>
            <a:ext cx="3959543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 clase String proporciona muchas funciones útiles para trabajar con cadenas, como la manipulación de subcadenas y la búsqueda de patrones.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51469" y="2898815"/>
            <a:ext cx="3959543" cy="8662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de Manejo de Fechas y Tiempo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851469" y="4098369"/>
            <a:ext cx="3959543" cy="2398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clases LocalDate, LocalTime y LocalDateTime proporcionan funciones para trabajar con fechas y horarios, como la conversión entre diferentes formatos y la suma y resta de días.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26187"/>
            <a:ext cx="7477601" cy="14442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Práctica y Resolución de Problemas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603671"/>
            <a:ext cx="747760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Crear funciones y aplicaciones que resuelvan problemas específicos es una forma eficaz de aprender a utilizar las funciones en Java.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0287E4-93B5-4E79-874E-E2F9CEEBD576}"/>
              </a:ext>
            </a:extLst>
          </p:cNvPr>
          <p:cNvSpPr txBox="1"/>
          <p:nvPr/>
        </p:nvSpPr>
        <p:spPr>
          <a:xfrm>
            <a:off x="736600" y="998835"/>
            <a:ext cx="1318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En Java, una función o método se define con un nivel de acceso (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access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modifier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),  modificador que indica si es un método de clase, un tipo de retorno, un nombre, una lista de parámetros y un cuerpo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ABBFF-0ACA-4052-B7B4-45C77AC12293}"/>
              </a:ext>
            </a:extLst>
          </p:cNvPr>
          <p:cNvSpPr txBox="1"/>
          <p:nvPr/>
        </p:nvSpPr>
        <p:spPr>
          <a:xfrm>
            <a:off x="736600" y="2013635"/>
            <a:ext cx="878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Por lo tanto, la definición de una función en Java generalmente tiene la siguiente estructura: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234EF7-F612-45E4-8A42-B776CB1C9D51}"/>
              </a:ext>
            </a:extLst>
          </p:cNvPr>
          <p:cNvSpPr txBox="1"/>
          <p:nvPr/>
        </p:nvSpPr>
        <p:spPr>
          <a:xfrm>
            <a:off x="736600" y="3017231"/>
            <a:ext cx="858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accessModifier</a:t>
            </a:r>
            <a:r>
              <a:rPr lang="es-ES" dirty="0"/>
              <a:t> </a:t>
            </a:r>
            <a:r>
              <a:rPr lang="es-ES" dirty="0" err="1">
                <a:solidFill>
                  <a:schemeClr val="accent6"/>
                </a:solidFill>
              </a:rPr>
              <a:t>methodModifier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returnType</a:t>
            </a:r>
            <a:r>
              <a:rPr lang="es-ES" dirty="0"/>
              <a:t> </a:t>
            </a:r>
            <a:r>
              <a:rPr lang="es-ES" dirty="0" err="1"/>
              <a:t>functionName</a:t>
            </a:r>
            <a:r>
              <a:rPr lang="es-ES" dirty="0"/>
              <a:t>(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parameterList</a:t>
            </a:r>
            <a:r>
              <a:rPr lang="es-ES" dirty="0"/>
              <a:t>) {</a:t>
            </a:r>
          </a:p>
          <a:p>
            <a:r>
              <a:rPr lang="es-ES" dirty="0"/>
              <a:t>    // Cuerpo de la función</a:t>
            </a:r>
          </a:p>
          <a:p>
            <a:r>
              <a:rPr lang="es-ES" dirty="0"/>
              <a:t>}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C239B9F-6975-4887-B27E-01CFDE8D4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750704"/>
            <a:ext cx="8788400" cy="241656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Donde: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accessModifier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 el modificador de acceso y puede ser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public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,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private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,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 Mono"/>
              </a:rPr>
              <a:t>protected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 ninguno (por defecto).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b="1" dirty="0" err="1">
                <a:solidFill>
                  <a:schemeClr val="accent6"/>
                </a:solidFill>
                <a:latin typeface="Söhne Mono"/>
              </a:rPr>
              <a:t>methodModifier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 un modificador que indica que el método es un método de clase,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piede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ser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static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 ninguno (por defecto)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returnType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 el tipo de valor que la función devuelve.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functionName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es el nombre de la función.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parameterList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es una lista de parámetros que la función recibe, separados por comas. Cada parámetro tiene un tipo y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2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562A1-CAF2-454F-9A53-29576BB5ABFE}"/>
              </a:ext>
            </a:extLst>
          </p:cNvPr>
          <p:cNvSpPr txBox="1"/>
          <p:nvPr/>
        </p:nvSpPr>
        <p:spPr>
          <a:xfrm>
            <a:off x="2311400" y="2598628"/>
            <a:ext cx="11518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b="0" i="0" dirty="0" err="1">
                <a:solidFill>
                  <a:schemeClr val="accent6"/>
                </a:solidFill>
                <a:effectLst/>
                <a:latin typeface="Söhne Mono"/>
              </a:rPr>
              <a:t>static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b="0" i="0" dirty="0" err="1">
                <a:solidFill>
                  <a:srgbClr val="FF0000"/>
                </a:solidFill>
                <a:effectLst/>
                <a:latin typeface="Söhne Mono"/>
              </a:rPr>
              <a:t>double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b="0" i="0" dirty="0" err="1">
                <a:effectLst/>
                <a:latin typeface="Söhne Mono"/>
              </a:rPr>
              <a:t>calcularPrecioConIVA</a:t>
            </a:r>
            <a:r>
              <a:rPr lang="es-ES" sz="2800" b="0" i="0" dirty="0">
                <a:effectLst/>
                <a:latin typeface="Söhne Mono"/>
              </a:rPr>
              <a:t>(</a:t>
            </a:r>
            <a:r>
              <a:rPr lang="es-ES" sz="2800" b="0" i="0" dirty="0" err="1">
                <a:effectLst/>
                <a:latin typeface="Söhne Mono"/>
              </a:rPr>
              <a:t>long</a:t>
            </a:r>
            <a:r>
              <a:rPr lang="es-ES" sz="2800" b="0" i="0" dirty="0">
                <a:effectLst/>
                <a:latin typeface="Söhne Mono"/>
              </a:rPr>
              <a:t> precio)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b="0" i="0" dirty="0">
                <a:solidFill>
                  <a:schemeClr val="accent2"/>
                </a:solidFill>
                <a:effectLst/>
                <a:latin typeface="Söhne Mono"/>
              </a:rPr>
              <a:t>{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	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IVA_RATE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=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0.21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es-ES" sz="2800" dirty="0">
              <a:solidFill>
                <a:srgbClr val="FFFFFF"/>
              </a:solidFill>
              <a:latin typeface="Söhne Mono"/>
            </a:endParaRPr>
          </a:p>
          <a:p>
            <a:r>
              <a:rPr lang="es-ES" sz="280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sz="2800" dirty="0" err="1">
                <a:solidFill>
                  <a:srgbClr val="FF0000"/>
                </a:solidFill>
                <a:latin typeface="Söhne Mono"/>
              </a:rPr>
              <a:t>double</a:t>
            </a:r>
            <a:r>
              <a:rPr lang="es-ES" sz="2800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es-ES" sz="2800" dirty="0" err="1">
                <a:solidFill>
                  <a:srgbClr val="FF0000"/>
                </a:solidFill>
                <a:latin typeface="Söhne Mono"/>
              </a:rPr>
              <a:t>precioConIVA</a:t>
            </a:r>
            <a:r>
              <a:rPr lang="es-ES" sz="2800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es-ES" sz="2800" b="0" i="0" dirty="0">
                <a:effectLst/>
                <a:latin typeface="Söhne Mono"/>
              </a:rPr>
              <a:t>= precio + (precio * </a:t>
            </a:r>
            <a:r>
              <a:rPr lang="es-ES" sz="2800" dirty="0">
                <a:solidFill>
                  <a:srgbClr val="DF3079"/>
                </a:solidFill>
                <a:latin typeface="Söhne Mono"/>
              </a:rPr>
              <a:t>IVA_RATE</a:t>
            </a:r>
            <a:r>
              <a:rPr lang="es-ES" sz="2800" b="0" i="0" dirty="0">
                <a:effectLst/>
                <a:latin typeface="Söhne Mono"/>
              </a:rPr>
              <a:t>); </a:t>
            </a:r>
          </a:p>
          <a:p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	</a:t>
            </a:r>
            <a:r>
              <a:rPr lang="es-ES" sz="2800" b="0" i="0" dirty="0" err="1">
                <a:effectLst/>
                <a:latin typeface="Söhne Mono"/>
              </a:rPr>
              <a:t>System.out.println</a:t>
            </a:r>
            <a:r>
              <a:rPr lang="es-ES" sz="2800" b="0" i="0" dirty="0">
                <a:effectLst/>
                <a:latin typeface="Söhne Mono"/>
              </a:rPr>
              <a:t>(</a:t>
            </a:r>
            <a:r>
              <a:rPr lang="es-ES" sz="2800" b="0" i="0" dirty="0">
                <a:solidFill>
                  <a:srgbClr val="00A67D"/>
                </a:solidFill>
                <a:effectLst/>
                <a:latin typeface="Söhne Mono"/>
              </a:rPr>
              <a:t>"El precio con IVA es: "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b="0" i="0" dirty="0">
                <a:effectLst/>
                <a:latin typeface="Söhne Mono"/>
              </a:rPr>
              <a:t>+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dirty="0" err="1">
                <a:solidFill>
                  <a:srgbClr val="FF0000"/>
                </a:solidFill>
                <a:latin typeface="Söhne Mono"/>
              </a:rPr>
              <a:t>precioConIVA</a:t>
            </a:r>
            <a:r>
              <a:rPr lang="es-ES" sz="2800" b="0" i="0" dirty="0">
                <a:effectLst/>
                <a:latin typeface="Söhne Mono"/>
              </a:rPr>
              <a:t>)</a:t>
            </a:r>
            <a:endParaRPr lang="es-ES" sz="2800" dirty="0">
              <a:latin typeface="Söhne Mono"/>
            </a:endParaRPr>
          </a:p>
          <a:p>
            <a:r>
              <a:rPr lang="es-ES" sz="2800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sz="2800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800" i="0" dirty="0" err="1">
                <a:solidFill>
                  <a:srgbClr val="FF0000"/>
                </a:solidFill>
                <a:effectLst/>
                <a:latin typeface="Söhne Mono"/>
              </a:rPr>
              <a:t>precioConIVA</a:t>
            </a:r>
            <a:r>
              <a:rPr lang="es-ES" sz="2800" b="1" i="0" dirty="0">
                <a:solidFill>
                  <a:srgbClr val="FF0000"/>
                </a:solidFill>
                <a:effectLst/>
                <a:latin typeface="Söhne Mono"/>
              </a:rPr>
              <a:t>; </a:t>
            </a:r>
          </a:p>
          <a:p>
            <a:r>
              <a:rPr lang="es-ES" sz="2800" b="0" i="0" dirty="0">
                <a:solidFill>
                  <a:schemeClr val="accent2"/>
                </a:solidFill>
                <a:effectLst/>
                <a:latin typeface="Söhne Mono"/>
              </a:rPr>
              <a:t>}</a:t>
            </a:r>
          </a:p>
          <a:p>
            <a:endParaRPr lang="es-ES" sz="2800" dirty="0">
              <a:solidFill>
                <a:srgbClr val="FFFFFF"/>
              </a:solidFill>
              <a:latin typeface="Söhne Mono"/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4100D0DF-D178-402B-8855-681ABF2013A9}"/>
              </a:ext>
            </a:extLst>
          </p:cNvPr>
          <p:cNvSpPr/>
          <p:nvPr/>
        </p:nvSpPr>
        <p:spPr>
          <a:xfrm>
            <a:off x="431800" y="1549400"/>
            <a:ext cx="1638300" cy="850900"/>
          </a:xfrm>
          <a:prstGeom prst="wedgeRectCallout">
            <a:avLst>
              <a:gd name="adj1" fmla="val 68301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Modificador de Acceso</a:t>
            </a: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48C14DFE-A178-414D-839D-3D5EBB7EA027}"/>
              </a:ext>
            </a:extLst>
          </p:cNvPr>
          <p:cNvSpPr/>
          <p:nvPr/>
        </p:nvSpPr>
        <p:spPr>
          <a:xfrm>
            <a:off x="2311400" y="1549400"/>
            <a:ext cx="1638300" cy="850900"/>
          </a:xfrm>
          <a:prstGeom prst="wedgeRectCallout">
            <a:avLst>
              <a:gd name="adj1" fmla="val 38068"/>
              <a:gd name="adj2" fmla="val 93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Modificador de Método</a:t>
            </a: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166CCD0-FB71-47F9-8CD0-C315020B0320}"/>
              </a:ext>
            </a:extLst>
          </p:cNvPr>
          <p:cNvSpPr/>
          <p:nvPr/>
        </p:nvSpPr>
        <p:spPr>
          <a:xfrm>
            <a:off x="4191000" y="1511300"/>
            <a:ext cx="1638300" cy="850900"/>
          </a:xfrm>
          <a:prstGeom prst="wedgeRectCallout">
            <a:avLst>
              <a:gd name="adj1" fmla="val -30924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de valor que retorna</a:t>
            </a: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54DE633F-802B-4EF5-A57B-A60573BDC4C7}"/>
              </a:ext>
            </a:extLst>
          </p:cNvPr>
          <p:cNvSpPr/>
          <p:nvPr/>
        </p:nvSpPr>
        <p:spPr>
          <a:xfrm>
            <a:off x="6311900" y="1511300"/>
            <a:ext cx="1638300" cy="850900"/>
          </a:xfrm>
          <a:prstGeom prst="wedgeRectCallout">
            <a:avLst>
              <a:gd name="adj1" fmla="val -30924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Nombre de la función</a:t>
            </a:r>
            <a:endParaRPr lang="es-ES" dirty="0"/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12D3D9E-8A4B-4CAC-807E-5D6BDD4321CA}"/>
              </a:ext>
            </a:extLst>
          </p:cNvPr>
          <p:cNvSpPr/>
          <p:nvPr/>
        </p:nvSpPr>
        <p:spPr>
          <a:xfrm>
            <a:off x="9385300" y="1524000"/>
            <a:ext cx="1638300" cy="850900"/>
          </a:xfrm>
          <a:prstGeom prst="wedgeRectCallout">
            <a:avLst>
              <a:gd name="adj1" fmla="val -30924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Parámetro que recibe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D61C1B86-2DFC-4BDC-9340-1C7AB4CAC8F3}"/>
              </a:ext>
            </a:extLst>
          </p:cNvPr>
          <p:cNvSpPr/>
          <p:nvPr/>
        </p:nvSpPr>
        <p:spPr>
          <a:xfrm>
            <a:off x="4673600" y="5269021"/>
            <a:ext cx="1155700" cy="636478"/>
          </a:xfrm>
          <a:prstGeom prst="wedgeRectCallout">
            <a:avLst>
              <a:gd name="adj1" fmla="val -32474"/>
              <a:gd name="adj2" fmla="val -112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que retorna</a:t>
            </a:r>
          </a:p>
        </p:txBody>
      </p:sp>
    </p:spTree>
    <p:extLst>
      <p:ext uri="{BB962C8B-B14F-4D97-AF65-F5344CB8AC3E}">
        <p14:creationId xmlns:p14="http://schemas.microsoft.com/office/powerpoint/2010/main" val="28995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066211"/>
            <a:ext cx="691134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Declaración de Funciones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1062990" y="3351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sin parámetros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934539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sin requerir ningún valor externo para su ejecución.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351371"/>
            <a:ext cx="35890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parámetros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934539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para aceptar uno o más valores de entrada que se utilizarán internamente para realizar una tarea.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351371"/>
            <a:ext cx="3713678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múltiples parámetros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295537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aceptar varios valores de entrada para proporcionar una mayor flexibilidad en su uso.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30CA359-67CC-449D-9BE5-02806D603283}"/>
              </a:ext>
            </a:extLst>
          </p:cNvPr>
          <p:cNvSpPr/>
          <p:nvPr/>
        </p:nvSpPr>
        <p:spPr>
          <a:xfrm>
            <a:off x="885190" y="684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sin parámetros</a:t>
            </a:r>
            <a:endParaRPr lang="en-US" sz="2187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28DE2D7-7423-4606-A3A5-12E44919ECB7}"/>
              </a:ext>
            </a:extLst>
          </p:cNvPr>
          <p:cNvSpPr txBox="1"/>
          <p:nvPr/>
        </p:nvSpPr>
        <p:spPr>
          <a:xfrm>
            <a:off x="1501775" y="2158484"/>
            <a:ext cx="732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printGreeting</a:t>
            </a:r>
            <a:r>
              <a:rPr lang="es-ES" b="0" i="0" dirty="0">
                <a:effectLst/>
                <a:latin typeface="Söhne Mono"/>
              </a:rPr>
              <a:t>() </a:t>
            </a:r>
          </a:p>
          <a:p>
            <a:r>
              <a:rPr lang="es-ES" b="0" i="0" dirty="0">
                <a:effectLst/>
                <a:latin typeface="Söhne Mono"/>
              </a:rPr>
              <a:t>{</a:t>
            </a: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	</a:t>
            </a:r>
            <a:r>
              <a:rPr lang="es-ES" b="0" i="0" dirty="0"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System.out.println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>
                <a:solidFill>
                  <a:srgbClr val="00A67D"/>
                </a:solidFill>
                <a:effectLst/>
                <a:latin typeface="Söhne Mono"/>
              </a:rPr>
              <a:t>"¡Hola, mundo!"</a:t>
            </a:r>
            <a:r>
              <a:rPr lang="es-ES" b="0" i="0" dirty="0">
                <a:effectLst/>
                <a:latin typeface="Söhne Mono"/>
              </a:rPr>
              <a:t>);</a:t>
            </a:r>
          </a:p>
          <a:p>
            <a:r>
              <a:rPr lang="es-ES" b="0" i="0" dirty="0">
                <a:effectLst/>
                <a:latin typeface="Söhne Mono"/>
              </a:rPr>
              <a:t>}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08820C-F2F3-4543-A700-E883CF26A436}"/>
              </a:ext>
            </a:extLst>
          </p:cNvPr>
          <p:cNvSpPr txBox="1"/>
          <p:nvPr/>
        </p:nvSpPr>
        <p:spPr>
          <a:xfrm>
            <a:off x="1501774" y="4751328"/>
            <a:ext cx="105759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getRandomNumber</a:t>
            </a:r>
            <a:r>
              <a:rPr lang="es-ES" b="0" i="0" dirty="0">
                <a:effectLst/>
                <a:latin typeface="Söhne Mono"/>
              </a:rPr>
              <a:t>()</a:t>
            </a:r>
          </a:p>
          <a:p>
            <a:r>
              <a:rPr lang="es-ES" b="0" i="0" dirty="0">
                <a:effectLst/>
                <a:latin typeface="Söhne Mono"/>
              </a:rPr>
              <a:t>{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chemeClr val="accent6"/>
                </a:solidFill>
                <a:effectLst/>
                <a:latin typeface="Söhne Mono"/>
              </a:rPr>
              <a:t>Random</a:t>
            </a:r>
            <a:r>
              <a:rPr lang="es-ES" b="0" i="0" dirty="0">
                <a:solidFill>
                  <a:schemeClr val="accent6"/>
                </a:solidFill>
                <a:effectLst/>
                <a:latin typeface="Söhne Mono"/>
              </a:rPr>
              <a:t> rand </a:t>
            </a:r>
            <a:r>
              <a:rPr lang="es-ES" b="0" i="0" dirty="0">
                <a:effectLst/>
                <a:latin typeface="Söhne Mono"/>
              </a:rPr>
              <a:t>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F22C3D"/>
                </a:solidFill>
                <a:effectLst/>
                <a:latin typeface="Söhne Mono"/>
              </a:rPr>
              <a:t>Random</a:t>
            </a:r>
            <a:r>
              <a:rPr lang="es-ES" b="0" i="0" dirty="0">
                <a:effectLst/>
                <a:latin typeface="Söhne Mono"/>
              </a:rPr>
              <a:t>();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randomNumber</a:t>
            </a:r>
            <a:r>
              <a:rPr lang="es-ES" b="0" i="0" dirty="0">
                <a:effectLst/>
                <a:latin typeface="Söhne Mono"/>
              </a:rPr>
              <a:t> = </a:t>
            </a:r>
            <a:r>
              <a:rPr lang="es-ES" b="0" i="0" dirty="0" err="1">
                <a:solidFill>
                  <a:schemeClr val="accent6"/>
                </a:solidFill>
                <a:effectLst/>
                <a:latin typeface="Söhne Mono"/>
              </a:rPr>
              <a:t>rand.nextInt</a:t>
            </a:r>
            <a:r>
              <a:rPr lang="es-ES" b="0" i="0" dirty="0">
                <a:solidFill>
                  <a:schemeClr val="accent6"/>
                </a:solidFill>
                <a:effectLst/>
                <a:latin typeface="Söhne Mono"/>
              </a:rPr>
              <a:t>(100); </a:t>
            </a:r>
            <a:r>
              <a:rPr lang="es-ES" b="0" i="0" dirty="0">
                <a:effectLst/>
                <a:latin typeface="Söhne Mono"/>
              </a:rPr>
              <a:t>// Genera un número aleatorio entre 0 y 99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 err="1">
                <a:solidFill>
                  <a:srgbClr val="DF3079"/>
                </a:solidFill>
                <a:latin typeface="Söhne Mono"/>
              </a:rPr>
              <a:t>randomNumber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; </a:t>
            </a:r>
          </a:p>
          <a:p>
            <a:r>
              <a:rPr lang="es-ES" b="0" i="0" dirty="0">
                <a:effectLst/>
                <a:latin typeface="Söhne Mono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686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066211"/>
            <a:ext cx="691134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Declaración de Funciones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351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sin parámetros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934539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sin requerir ningún valor externo para su ejecución.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458420" y="3351371"/>
            <a:ext cx="35890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parámetros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934539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para aceptar uno o más valores de entrada que se utilizarán internamente para realizar una tarea.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351371"/>
            <a:ext cx="3713678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múltiples parámetros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295537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aceptar varios valores de entrada para proporcionar una mayor flexibilidad en su uso.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37376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30CA359-67CC-449D-9BE5-02806D603283}"/>
              </a:ext>
            </a:extLst>
          </p:cNvPr>
          <p:cNvSpPr/>
          <p:nvPr/>
        </p:nvSpPr>
        <p:spPr>
          <a:xfrm>
            <a:off x="885190" y="684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</a:t>
            </a: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con parámetros</a:t>
            </a:r>
            <a:endParaRPr lang="en-US" sz="2187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E1A771-6A8F-46C4-9233-BF32CB26608E}"/>
              </a:ext>
            </a:extLst>
          </p:cNvPr>
          <p:cNvSpPr txBox="1"/>
          <p:nvPr/>
        </p:nvSpPr>
        <p:spPr>
          <a:xfrm>
            <a:off x="885190" y="2415701"/>
            <a:ext cx="732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 Mono"/>
              </a:rPr>
              <a:t>square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Söhne Mono"/>
              </a:rPr>
              <a:t>number</a:t>
            </a:r>
            <a:r>
              <a:rPr lang="es-ES" b="0" i="0" dirty="0">
                <a:effectLst/>
                <a:latin typeface="Söhne Mono"/>
              </a:rPr>
              <a:t>)</a:t>
            </a:r>
            <a:r>
              <a:rPr lang="es-E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{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result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 Mono"/>
              </a:rPr>
              <a:t>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Söhne Mono"/>
              </a:rPr>
              <a:t>number</a:t>
            </a:r>
            <a:r>
              <a:rPr lang="es-ES" b="0" i="0" dirty="0">
                <a:solidFill>
                  <a:srgbClr val="0070C0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* </a:t>
            </a:r>
            <a:r>
              <a:rPr lang="es-E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number</a:t>
            </a:r>
            <a:r>
              <a:rPr lang="es-ES" b="0" i="0" dirty="0">
                <a:effectLst/>
                <a:latin typeface="Söhne Mono"/>
              </a:rPr>
              <a:t>;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// Calcula el cuadrado del número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 err="1">
                <a:solidFill>
                  <a:srgbClr val="F22C3D"/>
                </a:solidFill>
                <a:latin typeface="Söhne Mono"/>
              </a:rPr>
              <a:t>result</a:t>
            </a:r>
            <a:r>
              <a:rPr lang="es-ES" b="0" i="0" dirty="0">
                <a:effectLst/>
                <a:latin typeface="Söhne Mono"/>
              </a:rPr>
              <a:t>; </a:t>
            </a:r>
          </a:p>
          <a:p>
            <a:r>
              <a:rPr lang="es-E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}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B533E3-33AC-4852-B603-35FCA9D1EB10}"/>
              </a:ext>
            </a:extLst>
          </p:cNvPr>
          <p:cNvSpPr txBox="1"/>
          <p:nvPr/>
        </p:nvSpPr>
        <p:spPr>
          <a:xfrm>
            <a:off x="885190" y="4986362"/>
            <a:ext cx="10722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celsiusToFahrenheit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Söhne Mono"/>
              </a:rPr>
              <a:t>celsius</a:t>
            </a:r>
            <a:r>
              <a:rPr lang="es-ES" b="0" i="0" dirty="0">
                <a:effectLst/>
                <a:latin typeface="Söhne Mono"/>
              </a:rPr>
              <a:t>) 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fahrenheit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= (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Söhne Mono"/>
              </a:rPr>
              <a:t>celsius</a:t>
            </a:r>
            <a:r>
              <a:rPr lang="es-ES" b="0" i="0" dirty="0">
                <a:effectLst/>
                <a:latin typeface="Söhne Mono"/>
              </a:rPr>
              <a:t> * 9/5) + 32; // Convierte la temperatura de Celsius a Fahrenheit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 err="1">
                <a:solidFill>
                  <a:srgbClr val="DF3079"/>
                </a:solidFill>
                <a:latin typeface="Söhne Mono"/>
              </a:rPr>
              <a:t>fahrenheit</a:t>
            </a:r>
            <a:r>
              <a:rPr lang="es-ES" b="0" i="0" dirty="0">
                <a:solidFill>
                  <a:schemeClr val="accent6"/>
                </a:solidFill>
                <a:effectLst/>
                <a:latin typeface="Söhne Mono"/>
              </a:rPr>
              <a:t>; </a:t>
            </a:r>
          </a:p>
          <a:p>
            <a:r>
              <a:rPr lang="es-ES" b="0" i="0" dirty="0">
                <a:effectLst/>
                <a:latin typeface="Söhne Mono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3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066211"/>
            <a:ext cx="691134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Declaración de Funciones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351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sin parámetros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934539"/>
            <a:ext cx="3713678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sin requerir ningún valor externo para su ejecución.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351371"/>
            <a:ext cx="35890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parámetros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934539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ser declaradas para aceptar uno o más valores de entrada que se utilizarán internamente para realizar una tarea.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121581"/>
            <a:ext cx="4173260" cy="3041809"/>
          </a:xfrm>
          <a:prstGeom prst="roundRect">
            <a:avLst>
              <a:gd name="adj" fmla="val 1804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9853851" y="3351371"/>
            <a:ext cx="3713678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 con múltiples parámetros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295537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Las funciones pueden aceptar varios valores de entrada para proporcionar una mayor flexibilidad en su uso.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704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30CA359-67CC-449D-9BE5-02806D603283}"/>
              </a:ext>
            </a:extLst>
          </p:cNvPr>
          <p:cNvSpPr/>
          <p:nvPr/>
        </p:nvSpPr>
        <p:spPr>
          <a:xfrm>
            <a:off x="885190" y="684371"/>
            <a:ext cx="350520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Funciones</a:t>
            </a: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con multiples parámetros</a:t>
            </a:r>
            <a:endParaRPr lang="en-US" sz="2187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A67AE-23AF-4A1A-B8E6-584ABC4CB4C0}"/>
              </a:ext>
            </a:extLst>
          </p:cNvPr>
          <p:cNvSpPr txBox="1"/>
          <p:nvPr/>
        </p:nvSpPr>
        <p:spPr>
          <a:xfrm>
            <a:off x="885190" y="2148185"/>
            <a:ext cx="955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calcularMedia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accent1"/>
                </a:solidFill>
                <a:effectLst/>
                <a:latin typeface="Söhne Mono"/>
              </a:rPr>
              <a:t>num1</a:t>
            </a:r>
            <a:r>
              <a:rPr lang="es-ES" b="0" i="0" dirty="0">
                <a:effectLst/>
                <a:latin typeface="Söhne Mono"/>
              </a:rPr>
              <a:t>,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accent1"/>
                </a:solidFill>
                <a:effectLst/>
                <a:latin typeface="Söhne Mono"/>
              </a:rPr>
              <a:t>num2</a:t>
            </a:r>
            <a:r>
              <a:rPr lang="es-ES" b="0" i="0" dirty="0">
                <a:effectLst/>
                <a:latin typeface="Söhne Mono"/>
              </a:rPr>
              <a:t>,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accent1"/>
                </a:solidFill>
                <a:effectLst/>
                <a:latin typeface="Söhne Mono"/>
              </a:rPr>
              <a:t>num3</a:t>
            </a:r>
            <a:r>
              <a:rPr lang="es-ES" b="0" i="0" dirty="0">
                <a:effectLst/>
                <a:latin typeface="Söhne Mono"/>
              </a:rPr>
              <a:t>) { </a:t>
            </a:r>
          </a:p>
          <a:p>
            <a:r>
              <a:rPr lang="es-ES" b="0" i="0" dirty="0">
                <a:solidFill>
                  <a:srgbClr val="DF3079"/>
                </a:solidFill>
                <a:effectLst/>
                <a:latin typeface="Söhne Mono"/>
              </a:rPr>
              <a:t>	</a:t>
            </a:r>
            <a:r>
              <a:rPr lang="es-ES" b="0" i="0" dirty="0" err="1">
                <a:effectLst/>
                <a:latin typeface="Söhne Mono"/>
              </a:rPr>
              <a:t>int</a:t>
            </a:r>
            <a:r>
              <a:rPr lang="es-ES" b="0" i="0" dirty="0">
                <a:effectLst/>
                <a:latin typeface="Söhne Mono"/>
              </a:rPr>
              <a:t> sum 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chemeClr val="accent1"/>
                </a:solidFill>
                <a:effectLst/>
                <a:latin typeface="Söhne Mono"/>
              </a:rPr>
              <a:t>num1 + num2 + num3</a:t>
            </a:r>
            <a:r>
              <a:rPr lang="es-ES" b="0" i="0" dirty="0">
                <a:effectLst/>
                <a:latin typeface="Söhne Mono"/>
              </a:rPr>
              <a:t>;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double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solidFill>
                  <a:srgbClr val="DF3079"/>
                </a:solidFill>
                <a:effectLst/>
                <a:latin typeface="Söhne Mono"/>
              </a:rPr>
              <a:t>media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= sum / 3;</a:t>
            </a: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media</a:t>
            </a:r>
            <a:r>
              <a:rPr lang="es-ES" b="0" i="0" dirty="0">
                <a:effectLst/>
                <a:latin typeface="Söhne Mono"/>
              </a:rPr>
              <a:t>;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s-ES" b="0" i="0" dirty="0">
                <a:effectLst/>
                <a:latin typeface="Söhne Mono"/>
              </a:rPr>
              <a:t>}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2EB4B9-0B5E-426E-9924-7758919BAF30}"/>
              </a:ext>
            </a:extLst>
          </p:cNvPr>
          <p:cNvSpPr txBox="1"/>
          <p:nvPr/>
        </p:nvSpPr>
        <p:spPr>
          <a:xfrm>
            <a:off x="885190" y="4266664"/>
            <a:ext cx="104305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effectLst/>
                <a:latin typeface="Söhne Mono"/>
              </a:rPr>
              <a:t>encontrarMayor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num1</a:t>
            </a:r>
            <a:r>
              <a:rPr lang="es-ES" b="0" i="0" dirty="0">
                <a:effectLst/>
                <a:latin typeface="Söhne Mono"/>
              </a:rPr>
              <a:t>,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num2</a:t>
            </a:r>
            <a:r>
              <a:rPr lang="es-ES" b="0" i="0" dirty="0">
                <a:effectLst/>
                <a:latin typeface="Söhne Mono"/>
              </a:rPr>
              <a:t>,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num3</a:t>
            </a:r>
            <a:r>
              <a:rPr lang="es-ES" b="0" i="0" dirty="0">
                <a:effectLst/>
                <a:latin typeface="Söhne Mono"/>
              </a:rPr>
              <a:t>) </a:t>
            </a:r>
            <a:r>
              <a:rPr lang="es-E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{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num1</a:t>
            </a:r>
            <a:r>
              <a:rPr lang="es-ES" b="0" i="0" dirty="0">
                <a:effectLst/>
                <a:latin typeface="Söhne Mono"/>
              </a:rPr>
              <a:t>; </a:t>
            </a:r>
          </a:p>
          <a:p>
            <a:endParaRPr lang="es-ES" b="0" i="0" dirty="0">
              <a:effectLst/>
              <a:latin typeface="Söhne Mono"/>
            </a:endParaRP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num2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&gt;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effectLst/>
                <a:latin typeface="Söhne Mono"/>
              </a:rPr>
              <a:t>)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{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num2</a:t>
            </a:r>
            <a:r>
              <a:rPr lang="es-ES" b="0" i="0" dirty="0">
                <a:effectLst/>
                <a:latin typeface="Söhne Mono"/>
              </a:rPr>
              <a:t>;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>
                <a:effectLst/>
                <a:latin typeface="Söhne Mono"/>
              </a:rPr>
              <a:t>} </a:t>
            </a:r>
          </a:p>
          <a:p>
            <a:endParaRPr lang="es-ES" b="0" i="0" dirty="0">
              <a:effectLst/>
              <a:latin typeface="Söhne Mono"/>
            </a:endParaRP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(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num3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&gt;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effectLst/>
                <a:latin typeface="Söhne Mono"/>
              </a:rPr>
              <a:t>)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{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	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b="0" i="0" dirty="0">
                <a:effectLst/>
                <a:latin typeface="Söhne Mono"/>
              </a:rPr>
              <a:t>=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chemeClr val="accent1"/>
                </a:solidFill>
                <a:latin typeface="Söhne Mono"/>
              </a:rPr>
              <a:t>num3</a:t>
            </a:r>
            <a:r>
              <a:rPr lang="es-ES" b="0" i="0" dirty="0">
                <a:effectLst/>
                <a:latin typeface="Söhne Mono"/>
              </a:rPr>
              <a:t>; </a:t>
            </a:r>
          </a:p>
          <a:p>
            <a:r>
              <a:rPr lang="es-ES" dirty="0">
                <a:latin typeface="Söhne Mono"/>
              </a:rPr>
              <a:t>	</a:t>
            </a:r>
            <a:r>
              <a:rPr lang="es-ES" b="0" i="0" dirty="0">
                <a:effectLst/>
                <a:latin typeface="Söhne Mono"/>
              </a:rPr>
              <a:t>} </a:t>
            </a:r>
          </a:p>
          <a:p>
            <a:endParaRPr lang="es-ES" b="0" i="0" dirty="0">
              <a:effectLst/>
              <a:latin typeface="Söhne Mono"/>
            </a:endParaRP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 err="1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dirty="0">
                <a:solidFill>
                  <a:srgbClr val="DF3079"/>
                </a:solidFill>
                <a:latin typeface="Söhne Mono"/>
              </a:rPr>
              <a:t>mayor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s-E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}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1582</Words>
  <Application>Microsoft Office PowerPoint</Application>
  <PresentationFormat>Personalizado</PresentationFormat>
  <Paragraphs>209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Eudoxus Sans</vt:lpstr>
      <vt:lpstr>p22-mackinac-pro</vt:lpstr>
      <vt:lpstr>Söhne</vt:lpstr>
      <vt:lpstr>Söhne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Pablo Guevara</cp:lastModifiedBy>
  <cp:revision>28</cp:revision>
  <dcterms:created xsi:type="dcterms:W3CDTF">2023-06-18T12:31:38Z</dcterms:created>
  <dcterms:modified xsi:type="dcterms:W3CDTF">2023-06-22T03:19:48Z</dcterms:modified>
</cp:coreProperties>
</file>