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57" r:id="rId3"/>
    <p:sldId id="265" r:id="rId4"/>
    <p:sldId id="266" r:id="rId5"/>
    <p:sldId id="267" r:id="rId6"/>
    <p:sldId id="268" r:id="rId7"/>
    <p:sldId id="269" r:id="rId8"/>
    <p:sldId id="258" r:id="rId9"/>
    <p:sldId id="270" r:id="rId10"/>
    <p:sldId id="271" r:id="rId11"/>
    <p:sldId id="272" r:id="rId12"/>
    <p:sldId id="273" r:id="rId13"/>
    <p:sldId id="259" r:id="rId14"/>
    <p:sldId id="260" r:id="rId15"/>
    <p:sldId id="274" r:id="rId16"/>
    <p:sldId id="275" r:id="rId17"/>
    <p:sldId id="276" r:id="rId18"/>
    <p:sldId id="277" r:id="rId19"/>
    <p:sldId id="278" r:id="rId20"/>
    <p:sldId id="261" r:id="rId21"/>
    <p:sldId id="262" r:id="rId22"/>
    <p:sldId id="279" r:id="rId23"/>
    <p:sldId id="263" r:id="rId24"/>
    <p:sldId id="264" r:id="rId25"/>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4610"/>
  </p:normalViewPr>
  <p:slideViewPr>
    <p:cSldViewPr snapToGrid="0" snapToObjects="1">
      <p:cViewPr varScale="1">
        <p:scale>
          <a:sx n="68" d="100"/>
          <a:sy n="68" d="100"/>
        </p:scale>
        <p:origin x="84" y="25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7342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Marcador de notas 2"/>
          <p:cNvSpPr>
            <a:spLocks noGrp="1"/>
          </p:cNvSpPr>
          <p:nvPr>
            <p:ph type="body" idx="1"/>
          </p:nvPr>
        </p:nvSpPr>
        <p:spPr>
          <a:xfrm>
            <a:off x="822325" y="7040563"/>
            <a:ext cx="6584950" cy="5761037"/>
          </a:xfrm>
          <a:prstGeom prst="rect">
            <a:avLst/>
          </a:prstGeom>
        </p:spPr>
        <p:txBody>
          <a:bodyPr/>
          <a:lstStyle/>
          <a:p>
            <a:r>
              <a:rPr lang="es-ES" b="0" i="0" dirty="0">
                <a:solidFill>
                  <a:srgbClr val="374151"/>
                </a:solidFill>
                <a:effectLst/>
                <a:latin typeface="Söhne"/>
              </a:rPr>
              <a:t>En la declaración de una interfaz, se utilizan las palabras clave </a:t>
            </a:r>
            <a:r>
              <a:rPr lang="es-ES" dirty="0" err="1"/>
              <a:t>public</a:t>
            </a:r>
            <a:r>
              <a:rPr lang="es-ES" b="0" i="0" dirty="0">
                <a:solidFill>
                  <a:srgbClr val="374151"/>
                </a:solidFill>
                <a:effectLst/>
                <a:latin typeface="Söhne"/>
              </a:rPr>
              <a:t> e </a:t>
            </a:r>
            <a:r>
              <a:rPr lang="es-ES" dirty="0"/>
              <a:t>interface</a:t>
            </a:r>
            <a:r>
              <a:rPr lang="es-ES" b="0" i="0" dirty="0">
                <a:solidFill>
                  <a:srgbClr val="374151"/>
                </a:solidFill>
                <a:effectLst/>
                <a:latin typeface="Söhne"/>
              </a:rPr>
              <a:t>. Los métodos de la interfaz se declaran como abstractos por defecto, por lo que no se requiere utilizar la palabra clave </a:t>
            </a:r>
            <a:r>
              <a:rPr lang="es-ES" dirty="0" err="1"/>
              <a:t>abstract</a:t>
            </a:r>
            <a:r>
              <a:rPr lang="es-ES" b="0" i="0" dirty="0">
                <a:solidFill>
                  <a:srgbClr val="374151"/>
                </a:solidFill>
                <a:effectLst/>
                <a:latin typeface="Söhne"/>
              </a:rPr>
              <a:t>. También se pueden declarar constantes, utilizando la palabra clave </a:t>
            </a:r>
            <a:r>
              <a:rPr lang="es-ES" dirty="0" err="1"/>
              <a:t>public</a:t>
            </a:r>
            <a:r>
              <a:rPr lang="es-ES" dirty="0"/>
              <a:t> </a:t>
            </a:r>
            <a:r>
              <a:rPr lang="es-ES" dirty="0" err="1"/>
              <a:t>static</a:t>
            </a:r>
            <a:r>
              <a:rPr lang="es-ES" dirty="0"/>
              <a:t> final</a:t>
            </a:r>
            <a:r>
              <a:rPr lang="es-ES" b="0" i="0" dirty="0">
                <a:solidFill>
                  <a:srgbClr val="374151"/>
                </a:solidFill>
                <a:effectLst/>
                <a:latin typeface="Söhne"/>
              </a:rPr>
              <a:t>, y métodos default y estáticos a partir de Java 8.</a:t>
            </a:r>
            <a:endParaRPr lang="es-ES" dirty="0"/>
          </a:p>
        </p:txBody>
      </p:sp>
    </p:spTree>
    <p:extLst>
      <p:ext uri="{BB962C8B-B14F-4D97-AF65-F5344CB8AC3E}">
        <p14:creationId xmlns:p14="http://schemas.microsoft.com/office/powerpoint/2010/main" val="2137895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840819" y="2293774"/>
            <a:ext cx="7477601" cy="965824"/>
          </a:xfrm>
          <a:prstGeom prst="rect">
            <a:avLst/>
          </a:prstGeom>
          <a:noFill/>
          <a:ln/>
        </p:spPr>
        <p:txBody>
          <a:bodyPr wrap="square" rtlCol="0" anchor="t"/>
          <a:lstStyle/>
          <a:p>
            <a:pPr marL="0" indent="0">
              <a:lnSpc>
                <a:spcPts val="6823"/>
              </a:lnSpc>
              <a:buNone/>
            </a:pPr>
            <a:r>
              <a:rPr lang="en-US" sz="5249" dirty="0">
                <a:solidFill>
                  <a:srgbClr val="5C4E3D"/>
                </a:solidFill>
                <a:latin typeface="Libre Baskerville" pitchFamily="34" charset="0"/>
                <a:ea typeface="Libre Baskerville" pitchFamily="34" charset="-122"/>
                <a:cs typeface="Libre Baskerville" pitchFamily="34" charset="-120"/>
              </a:rPr>
              <a:t>Interfaces en Java</a:t>
            </a:r>
            <a:endParaRPr lang="en-US" sz="5249" dirty="0"/>
          </a:p>
        </p:txBody>
      </p:sp>
      <p:sp>
        <p:nvSpPr>
          <p:cNvPr id="5" name="Text 2"/>
          <p:cNvSpPr/>
          <p:nvPr/>
        </p:nvSpPr>
        <p:spPr>
          <a:xfrm>
            <a:off x="833199" y="4239251"/>
            <a:ext cx="7477601" cy="1984360"/>
          </a:xfrm>
          <a:prstGeom prst="rect">
            <a:avLst/>
          </a:prstGeom>
          <a:noFill/>
          <a:ln/>
        </p:spPr>
        <p:txBody>
          <a:bodyPr wrap="square" rtlCol="0" anchor="t"/>
          <a:lstStyle/>
          <a:p>
            <a:pPr marL="0" indent="0">
              <a:lnSpc>
                <a:spcPts val="3149"/>
              </a:lnSpc>
              <a:buNone/>
            </a:pPr>
            <a:r>
              <a:rPr lang="en-US" sz="1750" dirty="0">
                <a:solidFill>
                  <a:srgbClr val="454240"/>
                </a:solidFill>
                <a:latin typeface="DM Sans" pitchFamily="34" charset="0"/>
                <a:ea typeface="DM Sans" pitchFamily="34" charset="-122"/>
                <a:cs typeface="DM Sans" pitchFamily="34" charset="-120"/>
              </a:rPr>
              <a:t>Bienvenido al plan de enseñanza sobre interfaces en Java. En este curso, exploraremos los conceptos fundamentales, aplicaciones prácticas y ventajas de utilizar interfaces en la programación orientada a objetos. ¡Vamos a sumergirnos en el maravilloso mundo de las interfaces en Java!</a:t>
            </a:r>
            <a:endParaRPr lang="en-US" sz="1750" dirty="0"/>
          </a:p>
        </p:txBody>
      </p:sp>
      <p:sp>
        <p:nvSpPr>
          <p:cNvPr id="6" name="Shape 3"/>
          <p:cNvSpPr/>
          <p:nvPr/>
        </p:nvSpPr>
        <p:spPr>
          <a:xfrm>
            <a:off x="833199" y="6444148"/>
            <a:ext cx="355402" cy="352788"/>
          </a:xfrm>
          <a:prstGeom prst="roundRect">
            <a:avLst>
              <a:gd name="adj" fmla="val 25916657"/>
            </a:avLst>
          </a:prstGeom>
          <a:noFill/>
          <a:ln w="7620">
            <a:solidFill>
              <a:srgbClr val="FFFFFF"/>
            </a:solidFill>
            <a:prstDash val="solid"/>
          </a:ln>
        </p:spPr>
      </p:sp>
      <p:pic>
        <p:nvPicPr>
          <p:cNvPr id="7" name="Image 1" descr="preencoded.png"/>
          <p:cNvPicPr>
            <a:picLocks noChangeAspect="1"/>
          </p:cNvPicPr>
          <p:nvPr/>
        </p:nvPicPr>
        <p:blipFill>
          <a:blip r:embed="rId4"/>
          <a:stretch>
            <a:fillRect/>
          </a:stretch>
        </p:blipFill>
        <p:spPr>
          <a:xfrm>
            <a:off x="840819" y="6451712"/>
            <a:ext cx="340162" cy="337660"/>
          </a:xfrm>
          <a:prstGeom prst="rect">
            <a:avLst/>
          </a:prstGeom>
        </p:spPr>
      </p:pic>
      <p:sp>
        <p:nvSpPr>
          <p:cNvPr id="8" name="Text 4"/>
          <p:cNvSpPr/>
          <p:nvPr/>
        </p:nvSpPr>
        <p:spPr>
          <a:xfrm>
            <a:off x="1299686" y="6449585"/>
            <a:ext cx="2301240" cy="385999"/>
          </a:xfrm>
          <a:prstGeom prst="rect">
            <a:avLst/>
          </a:prstGeom>
          <a:noFill/>
          <a:ln/>
        </p:spPr>
        <p:txBody>
          <a:bodyPr wrap="none" rtlCol="0" anchor="t"/>
          <a:lstStyle/>
          <a:p>
            <a:pPr marL="0" indent="0" algn="l">
              <a:lnSpc>
                <a:spcPts val="3062"/>
              </a:lnSpc>
              <a:buNone/>
            </a:pPr>
            <a:r>
              <a:rPr lang="en-US" sz="2187" b="1" dirty="0">
                <a:solidFill>
                  <a:srgbClr val="454240"/>
                </a:solidFill>
                <a:latin typeface="DM Sans" pitchFamily="34" charset="0"/>
                <a:ea typeface="DM Sans" pitchFamily="34" charset="-122"/>
                <a:cs typeface="DM Sans" pitchFamily="34" charset="-120"/>
              </a:rPr>
              <a:t>by Pablo Guevara</a:t>
            </a:r>
            <a:endParaRPr lang="en-US" sz="2187" dirty="0"/>
          </a:p>
        </p:txBody>
      </p:sp>
      <p:pic>
        <p:nvPicPr>
          <p:cNvPr id="9" name="Image 2" descr="preencoded.png"/>
          <p:cNvPicPr>
            <a:picLocks noChangeAspect="1"/>
          </p:cNvPicPr>
          <p:nvPr/>
        </p:nvPicPr>
        <p:blipFill>
          <a:blip r:embed="rId5"/>
          <a:stretch>
            <a:fillRect/>
          </a:stretch>
        </p:blipFill>
        <p:spPr>
          <a:xfrm>
            <a:off x="9144000" y="0"/>
            <a:ext cx="5486400" cy="816908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6A7F6CF-81FE-4772-97CB-B903B2CA8C72}"/>
              </a:ext>
            </a:extLst>
          </p:cNvPr>
          <p:cNvSpPr txBox="1"/>
          <p:nvPr/>
        </p:nvSpPr>
        <p:spPr>
          <a:xfrm>
            <a:off x="1222745" y="368641"/>
            <a:ext cx="7315200" cy="8125301"/>
          </a:xfrm>
          <a:prstGeom prst="rect">
            <a:avLst/>
          </a:prstGeom>
          <a:noFill/>
        </p:spPr>
        <p:txBody>
          <a:bodyPr wrap="square">
            <a:spAutoFit/>
          </a:bodyPr>
          <a:lstStyle/>
          <a:p>
            <a:r>
              <a:rPr lang="es-ES" dirty="0"/>
              <a:t>// Definición de la interfaz Animal</a:t>
            </a:r>
          </a:p>
          <a:p>
            <a:r>
              <a:rPr lang="es-ES" dirty="0" err="1">
                <a:solidFill>
                  <a:schemeClr val="accent5">
                    <a:lumMod val="75000"/>
                  </a:schemeClr>
                </a:solidFill>
              </a:rPr>
              <a:t>public</a:t>
            </a:r>
            <a:r>
              <a:rPr lang="es-ES" dirty="0">
                <a:solidFill>
                  <a:schemeClr val="accent5">
                    <a:lumMod val="75000"/>
                  </a:schemeClr>
                </a:solidFill>
              </a:rPr>
              <a:t> interface </a:t>
            </a:r>
            <a:r>
              <a:rPr lang="es-ES" b="1" dirty="0">
                <a:solidFill>
                  <a:srgbClr val="FF0000"/>
                </a:solidFill>
              </a:rPr>
              <a:t>Animal</a:t>
            </a:r>
            <a:r>
              <a:rPr lang="es-ES" dirty="0"/>
              <a:t> {</a:t>
            </a:r>
          </a:p>
          <a:p>
            <a:r>
              <a:rPr lang="es-ES" dirty="0"/>
              <a:t>    </a:t>
            </a:r>
            <a:r>
              <a:rPr lang="es-ES" dirty="0" err="1"/>
              <a:t>void</a:t>
            </a:r>
            <a:r>
              <a:rPr lang="es-ES" dirty="0"/>
              <a:t> </a:t>
            </a:r>
            <a:r>
              <a:rPr lang="es-ES" dirty="0">
                <a:solidFill>
                  <a:srgbClr val="C00000"/>
                </a:solidFill>
              </a:rPr>
              <a:t>comer</a:t>
            </a:r>
            <a:r>
              <a:rPr lang="es-ES" dirty="0"/>
              <a:t>();</a:t>
            </a:r>
          </a:p>
          <a:p>
            <a:r>
              <a:rPr lang="es-ES" dirty="0"/>
              <a:t>    </a:t>
            </a:r>
            <a:r>
              <a:rPr lang="es-ES" dirty="0" err="1"/>
              <a:t>void</a:t>
            </a:r>
            <a:r>
              <a:rPr lang="es-ES" dirty="0"/>
              <a:t> </a:t>
            </a:r>
            <a:r>
              <a:rPr lang="es-ES" dirty="0">
                <a:solidFill>
                  <a:srgbClr val="C00000"/>
                </a:solidFill>
              </a:rPr>
              <a:t>moverse</a:t>
            </a:r>
            <a:r>
              <a:rPr lang="es-ES" dirty="0"/>
              <a:t>();</a:t>
            </a:r>
          </a:p>
          <a:p>
            <a:r>
              <a:rPr lang="es-ES" dirty="0"/>
              <a:t>}</a:t>
            </a:r>
          </a:p>
          <a:p>
            <a:endParaRPr lang="es-ES" dirty="0"/>
          </a:p>
          <a:p>
            <a:r>
              <a:rPr lang="es-ES" dirty="0"/>
              <a:t>// Definición de la interfaz Mascota que hereda de Animal</a:t>
            </a:r>
          </a:p>
          <a:p>
            <a:r>
              <a:rPr lang="es-ES" dirty="0" err="1">
                <a:solidFill>
                  <a:schemeClr val="accent5">
                    <a:lumMod val="75000"/>
                  </a:schemeClr>
                </a:solidFill>
              </a:rPr>
              <a:t>public</a:t>
            </a:r>
            <a:r>
              <a:rPr lang="es-ES" dirty="0">
                <a:solidFill>
                  <a:schemeClr val="accent5">
                    <a:lumMod val="75000"/>
                  </a:schemeClr>
                </a:solidFill>
              </a:rPr>
              <a:t> interface </a:t>
            </a:r>
            <a:r>
              <a:rPr lang="es-ES" b="1" dirty="0">
                <a:solidFill>
                  <a:schemeClr val="accent6">
                    <a:lumMod val="75000"/>
                  </a:schemeClr>
                </a:solidFill>
              </a:rPr>
              <a:t>Mascota</a:t>
            </a:r>
            <a:r>
              <a:rPr lang="es-ES" dirty="0"/>
              <a:t> </a:t>
            </a:r>
            <a:r>
              <a:rPr lang="es-ES" dirty="0" err="1"/>
              <a:t>extends</a:t>
            </a:r>
            <a:r>
              <a:rPr lang="es-ES" dirty="0"/>
              <a:t> </a:t>
            </a:r>
            <a:r>
              <a:rPr lang="es-ES" b="1" dirty="0">
                <a:solidFill>
                  <a:srgbClr val="FF0000"/>
                </a:solidFill>
              </a:rPr>
              <a:t>Animal</a:t>
            </a:r>
            <a:r>
              <a:rPr lang="es-ES" dirty="0"/>
              <a:t> {</a:t>
            </a:r>
          </a:p>
          <a:p>
            <a:r>
              <a:rPr lang="es-ES" dirty="0"/>
              <a:t>    </a:t>
            </a:r>
            <a:r>
              <a:rPr lang="es-ES" dirty="0" err="1"/>
              <a:t>void</a:t>
            </a:r>
            <a:r>
              <a:rPr lang="es-ES" dirty="0"/>
              <a:t> </a:t>
            </a:r>
            <a:r>
              <a:rPr lang="es-ES" dirty="0">
                <a:solidFill>
                  <a:schemeClr val="accent5">
                    <a:lumMod val="50000"/>
                  </a:schemeClr>
                </a:solidFill>
              </a:rPr>
              <a:t>jugar</a:t>
            </a:r>
            <a:r>
              <a:rPr lang="es-ES" dirty="0"/>
              <a:t>();</a:t>
            </a:r>
          </a:p>
          <a:p>
            <a:r>
              <a:rPr lang="es-ES" dirty="0"/>
              <a:t>}</a:t>
            </a:r>
          </a:p>
          <a:p>
            <a:endParaRPr lang="es-ES" dirty="0"/>
          </a:p>
          <a:p>
            <a:r>
              <a:rPr lang="es-ES" dirty="0"/>
              <a:t>// Implementación de la clase Perro que implementa la interfaz Mascota</a:t>
            </a:r>
          </a:p>
          <a:p>
            <a:r>
              <a:rPr lang="es-ES" dirty="0" err="1">
                <a:solidFill>
                  <a:schemeClr val="accent1">
                    <a:lumMod val="75000"/>
                  </a:schemeClr>
                </a:solidFill>
              </a:rPr>
              <a:t>public</a:t>
            </a:r>
            <a:r>
              <a:rPr lang="es-ES" dirty="0">
                <a:solidFill>
                  <a:schemeClr val="accent1">
                    <a:lumMod val="75000"/>
                  </a:schemeClr>
                </a:solidFill>
              </a:rPr>
              <a:t> </a:t>
            </a:r>
            <a:r>
              <a:rPr lang="es-ES" dirty="0" err="1">
                <a:solidFill>
                  <a:schemeClr val="accent1">
                    <a:lumMod val="75000"/>
                  </a:schemeClr>
                </a:solidFill>
              </a:rPr>
              <a:t>class</a:t>
            </a:r>
            <a:r>
              <a:rPr lang="es-ES" dirty="0">
                <a:solidFill>
                  <a:schemeClr val="accent1">
                    <a:lumMod val="75000"/>
                  </a:schemeClr>
                </a:solidFill>
              </a:rPr>
              <a:t> </a:t>
            </a:r>
            <a:r>
              <a:rPr lang="es-ES" dirty="0">
                <a:solidFill>
                  <a:srgbClr val="CC00CC"/>
                </a:solidFill>
              </a:rPr>
              <a:t>Perro</a:t>
            </a:r>
            <a:r>
              <a:rPr lang="es-ES" dirty="0"/>
              <a:t> </a:t>
            </a:r>
            <a:r>
              <a:rPr lang="es-ES" dirty="0" err="1"/>
              <a:t>implements</a:t>
            </a:r>
            <a:r>
              <a:rPr lang="es-ES" dirty="0"/>
              <a:t> </a:t>
            </a:r>
            <a:r>
              <a:rPr lang="es-ES" b="1" dirty="0">
                <a:solidFill>
                  <a:schemeClr val="accent6">
                    <a:lumMod val="75000"/>
                  </a:schemeClr>
                </a:solidFill>
              </a:rPr>
              <a:t>Mascota</a:t>
            </a:r>
            <a:r>
              <a:rPr lang="es-ES" dirty="0"/>
              <a:t> {</a:t>
            </a:r>
          </a:p>
          <a:p>
            <a:r>
              <a:rPr lang="es-ES" dirty="0"/>
              <a:t>    @Override</a:t>
            </a:r>
          </a:p>
          <a:p>
            <a:r>
              <a:rPr lang="es-ES" dirty="0"/>
              <a:t>    </a:t>
            </a:r>
            <a:r>
              <a:rPr lang="es-ES" dirty="0" err="1"/>
              <a:t>public</a:t>
            </a:r>
            <a:r>
              <a:rPr lang="es-ES" dirty="0"/>
              <a:t> </a:t>
            </a:r>
            <a:r>
              <a:rPr lang="es-ES" dirty="0" err="1"/>
              <a:t>void</a:t>
            </a:r>
            <a:r>
              <a:rPr lang="es-ES" dirty="0"/>
              <a:t> </a:t>
            </a:r>
            <a:r>
              <a:rPr lang="es-ES" dirty="0">
                <a:solidFill>
                  <a:srgbClr val="C00000"/>
                </a:solidFill>
              </a:rPr>
              <a:t>comer</a:t>
            </a:r>
            <a:r>
              <a:rPr lang="es-ES" dirty="0"/>
              <a:t>() {</a:t>
            </a:r>
          </a:p>
          <a:p>
            <a:r>
              <a:rPr lang="es-ES" dirty="0"/>
              <a:t>        </a:t>
            </a:r>
            <a:r>
              <a:rPr lang="es-ES" dirty="0" err="1"/>
              <a:t>System.out.println</a:t>
            </a:r>
            <a:r>
              <a:rPr lang="es-ES" dirty="0"/>
              <a:t>("El perro está comiendo.");</a:t>
            </a:r>
          </a:p>
          <a:p>
            <a:r>
              <a:rPr lang="es-ES" dirty="0"/>
              <a:t>    }</a:t>
            </a:r>
          </a:p>
          <a:p>
            <a:r>
              <a:rPr lang="es-ES" dirty="0"/>
              <a:t>    </a:t>
            </a:r>
          </a:p>
          <a:p>
            <a:r>
              <a:rPr lang="es-ES" dirty="0"/>
              <a:t>    @Override</a:t>
            </a:r>
          </a:p>
          <a:p>
            <a:r>
              <a:rPr lang="es-ES" dirty="0"/>
              <a:t>    </a:t>
            </a:r>
            <a:r>
              <a:rPr lang="es-ES" dirty="0" err="1"/>
              <a:t>public</a:t>
            </a:r>
            <a:r>
              <a:rPr lang="es-ES" dirty="0"/>
              <a:t> </a:t>
            </a:r>
            <a:r>
              <a:rPr lang="es-ES" dirty="0" err="1"/>
              <a:t>void</a:t>
            </a:r>
            <a:r>
              <a:rPr lang="es-ES" dirty="0"/>
              <a:t> </a:t>
            </a:r>
            <a:r>
              <a:rPr lang="es-ES" dirty="0">
                <a:solidFill>
                  <a:srgbClr val="C00000"/>
                </a:solidFill>
              </a:rPr>
              <a:t>moverse</a:t>
            </a:r>
            <a:r>
              <a:rPr lang="es-ES" dirty="0"/>
              <a:t>() {</a:t>
            </a:r>
          </a:p>
          <a:p>
            <a:r>
              <a:rPr lang="es-ES" dirty="0"/>
              <a:t>        </a:t>
            </a:r>
            <a:r>
              <a:rPr lang="es-ES" dirty="0" err="1"/>
              <a:t>System.out.println</a:t>
            </a:r>
            <a:r>
              <a:rPr lang="es-ES" dirty="0"/>
              <a:t>("El perro se está moviendo.");</a:t>
            </a:r>
          </a:p>
          <a:p>
            <a:r>
              <a:rPr lang="es-ES" dirty="0"/>
              <a:t>    }</a:t>
            </a:r>
          </a:p>
          <a:p>
            <a:r>
              <a:rPr lang="es-ES" dirty="0"/>
              <a:t>    </a:t>
            </a:r>
          </a:p>
          <a:p>
            <a:r>
              <a:rPr lang="es-ES" dirty="0"/>
              <a:t>    @Override</a:t>
            </a:r>
          </a:p>
          <a:p>
            <a:r>
              <a:rPr lang="es-ES" dirty="0"/>
              <a:t>    </a:t>
            </a:r>
            <a:r>
              <a:rPr lang="es-ES" dirty="0" err="1"/>
              <a:t>public</a:t>
            </a:r>
            <a:r>
              <a:rPr lang="es-ES" dirty="0"/>
              <a:t> </a:t>
            </a:r>
            <a:r>
              <a:rPr lang="es-ES" dirty="0" err="1"/>
              <a:t>void</a:t>
            </a:r>
            <a:r>
              <a:rPr lang="es-ES" dirty="0"/>
              <a:t> </a:t>
            </a:r>
            <a:r>
              <a:rPr lang="es-ES" b="1" dirty="0">
                <a:solidFill>
                  <a:schemeClr val="tx2">
                    <a:lumMod val="75000"/>
                  </a:schemeClr>
                </a:solidFill>
              </a:rPr>
              <a:t>jugar</a:t>
            </a:r>
            <a:r>
              <a:rPr lang="es-ES" dirty="0"/>
              <a:t>() {</a:t>
            </a:r>
          </a:p>
          <a:p>
            <a:r>
              <a:rPr lang="es-ES" dirty="0"/>
              <a:t>        </a:t>
            </a:r>
            <a:r>
              <a:rPr lang="es-ES" dirty="0" err="1"/>
              <a:t>System.out.println</a:t>
            </a:r>
            <a:r>
              <a:rPr lang="es-ES" dirty="0"/>
              <a:t>("El perro está jugando.");</a:t>
            </a:r>
          </a:p>
          <a:p>
            <a:r>
              <a:rPr lang="es-ES" dirty="0"/>
              <a:t>    }</a:t>
            </a:r>
          </a:p>
          <a:p>
            <a:r>
              <a:rPr lang="es-ES" dirty="0"/>
              <a:t>}</a:t>
            </a:r>
          </a:p>
          <a:p>
            <a:endParaRPr lang="es-ES" dirty="0"/>
          </a:p>
        </p:txBody>
      </p:sp>
      <p:sp>
        <p:nvSpPr>
          <p:cNvPr id="5" name="CuadroTexto 4">
            <a:extLst>
              <a:ext uri="{FF2B5EF4-FFF2-40B4-BE49-F238E27FC236}">
                <a16:creationId xmlns:a16="http://schemas.microsoft.com/office/drawing/2014/main" id="{9ACA11F1-E2AD-494E-B200-6B6A85A262A4}"/>
              </a:ext>
            </a:extLst>
          </p:cNvPr>
          <p:cNvSpPr txBox="1"/>
          <p:nvPr/>
        </p:nvSpPr>
        <p:spPr>
          <a:xfrm>
            <a:off x="9356652" y="2683639"/>
            <a:ext cx="4614529" cy="2862322"/>
          </a:xfrm>
          <a:prstGeom prst="rect">
            <a:avLst/>
          </a:prstGeom>
          <a:noFill/>
        </p:spPr>
        <p:txBody>
          <a:bodyPr wrap="square">
            <a:spAutoFit/>
          </a:bodyPr>
          <a:lstStyle/>
          <a:p>
            <a:endParaRPr lang="es-ES" dirty="0"/>
          </a:p>
          <a:p>
            <a:r>
              <a:rPr lang="es-ES" dirty="0"/>
              <a:t>// Ejemplo de uso</a:t>
            </a:r>
          </a:p>
          <a:p>
            <a:r>
              <a:rPr lang="es-ES" dirty="0" err="1"/>
              <a:t>public</a:t>
            </a:r>
            <a:r>
              <a:rPr lang="es-ES" dirty="0"/>
              <a:t> </a:t>
            </a:r>
            <a:r>
              <a:rPr lang="es-ES" dirty="0" err="1"/>
              <a:t>class</a:t>
            </a:r>
            <a:r>
              <a:rPr lang="es-ES" dirty="0"/>
              <a:t> </a:t>
            </a:r>
            <a:r>
              <a:rPr lang="es-ES" dirty="0" err="1"/>
              <a:t>Main</a:t>
            </a:r>
            <a:r>
              <a:rPr lang="es-ES" dirty="0"/>
              <a:t> {</a:t>
            </a:r>
          </a:p>
          <a:p>
            <a:r>
              <a:rPr lang="es-ES" dirty="0"/>
              <a:t>    </a:t>
            </a:r>
            <a:r>
              <a:rPr lang="es-ES" dirty="0" err="1"/>
              <a:t>public</a:t>
            </a:r>
            <a:r>
              <a:rPr lang="es-ES" dirty="0"/>
              <a:t> </a:t>
            </a:r>
            <a:r>
              <a:rPr lang="es-ES" dirty="0" err="1"/>
              <a:t>static</a:t>
            </a:r>
            <a:r>
              <a:rPr lang="es-ES" dirty="0"/>
              <a:t> </a:t>
            </a:r>
            <a:r>
              <a:rPr lang="es-ES" dirty="0" err="1"/>
              <a:t>void</a:t>
            </a:r>
            <a:r>
              <a:rPr lang="es-ES" dirty="0"/>
              <a:t> </a:t>
            </a:r>
            <a:r>
              <a:rPr lang="es-ES" dirty="0" err="1"/>
              <a:t>main</a:t>
            </a:r>
            <a:r>
              <a:rPr lang="es-ES" dirty="0"/>
              <a:t>(</a:t>
            </a:r>
            <a:r>
              <a:rPr lang="es-ES" dirty="0" err="1"/>
              <a:t>String</a:t>
            </a:r>
            <a:r>
              <a:rPr lang="es-ES" dirty="0"/>
              <a:t>[] </a:t>
            </a:r>
            <a:r>
              <a:rPr lang="es-ES" dirty="0" err="1"/>
              <a:t>args</a:t>
            </a:r>
            <a:r>
              <a:rPr lang="es-ES" dirty="0"/>
              <a:t>) {</a:t>
            </a:r>
          </a:p>
          <a:p>
            <a:r>
              <a:rPr lang="es-ES" dirty="0"/>
              <a:t>        </a:t>
            </a:r>
            <a:r>
              <a:rPr lang="es-ES" dirty="0">
                <a:solidFill>
                  <a:srgbClr val="CC00CC"/>
                </a:solidFill>
              </a:rPr>
              <a:t>Perro</a:t>
            </a:r>
            <a:r>
              <a:rPr lang="es-ES" dirty="0"/>
              <a:t> </a:t>
            </a:r>
            <a:r>
              <a:rPr lang="es-ES" dirty="0" err="1"/>
              <a:t>perro</a:t>
            </a:r>
            <a:r>
              <a:rPr lang="es-ES" dirty="0"/>
              <a:t> = new </a:t>
            </a:r>
            <a:r>
              <a:rPr lang="es-ES" dirty="0">
                <a:solidFill>
                  <a:srgbClr val="CC00CC"/>
                </a:solidFill>
              </a:rPr>
              <a:t>Perro</a:t>
            </a:r>
            <a:r>
              <a:rPr lang="es-ES" dirty="0"/>
              <a:t>();</a:t>
            </a:r>
          </a:p>
          <a:p>
            <a:r>
              <a:rPr lang="es-ES" dirty="0"/>
              <a:t>        </a:t>
            </a:r>
            <a:r>
              <a:rPr lang="es-ES" dirty="0" err="1"/>
              <a:t>perro.</a:t>
            </a:r>
            <a:r>
              <a:rPr lang="es-ES" dirty="0" err="1">
                <a:solidFill>
                  <a:srgbClr val="C00000"/>
                </a:solidFill>
              </a:rPr>
              <a:t>comer</a:t>
            </a:r>
            <a:r>
              <a:rPr lang="es-ES" dirty="0"/>
              <a:t>();</a:t>
            </a:r>
          </a:p>
          <a:p>
            <a:r>
              <a:rPr lang="es-ES" dirty="0"/>
              <a:t>        </a:t>
            </a:r>
            <a:r>
              <a:rPr lang="es-ES" dirty="0" err="1"/>
              <a:t>perro.</a:t>
            </a:r>
            <a:r>
              <a:rPr lang="es-ES" dirty="0" err="1">
                <a:solidFill>
                  <a:srgbClr val="C00000"/>
                </a:solidFill>
              </a:rPr>
              <a:t>moverse</a:t>
            </a:r>
            <a:r>
              <a:rPr lang="es-ES" dirty="0"/>
              <a:t>();</a:t>
            </a:r>
          </a:p>
          <a:p>
            <a:r>
              <a:rPr lang="es-ES" dirty="0"/>
              <a:t>        </a:t>
            </a:r>
            <a:r>
              <a:rPr lang="es-ES" dirty="0" err="1"/>
              <a:t>perro.</a:t>
            </a:r>
            <a:r>
              <a:rPr lang="es-ES" b="1" dirty="0" err="1">
                <a:solidFill>
                  <a:schemeClr val="tx2">
                    <a:lumMod val="75000"/>
                  </a:schemeClr>
                </a:solidFill>
              </a:rPr>
              <a:t>jugar</a:t>
            </a:r>
            <a:r>
              <a:rPr lang="es-ES" dirty="0"/>
              <a:t>();</a:t>
            </a:r>
          </a:p>
          <a:p>
            <a:r>
              <a:rPr lang="es-ES" dirty="0"/>
              <a:t>    }</a:t>
            </a:r>
          </a:p>
          <a:p>
            <a:r>
              <a:rPr lang="es-ES" dirty="0"/>
              <a:t>}</a:t>
            </a:r>
          </a:p>
        </p:txBody>
      </p:sp>
    </p:spTree>
    <p:extLst>
      <p:ext uri="{BB962C8B-B14F-4D97-AF65-F5344CB8AC3E}">
        <p14:creationId xmlns:p14="http://schemas.microsoft.com/office/powerpoint/2010/main" val="1652369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91C04927-DEF9-4E9D-92BD-756F6FE091BF}"/>
              </a:ext>
            </a:extLst>
          </p:cNvPr>
          <p:cNvSpPr txBox="1"/>
          <p:nvPr/>
        </p:nvSpPr>
        <p:spPr>
          <a:xfrm>
            <a:off x="925032" y="898750"/>
            <a:ext cx="13056782" cy="923330"/>
          </a:xfrm>
          <a:prstGeom prst="rect">
            <a:avLst/>
          </a:prstGeom>
          <a:noFill/>
        </p:spPr>
        <p:txBody>
          <a:bodyPr wrap="square">
            <a:spAutoFit/>
          </a:bodyPr>
          <a:lstStyle/>
          <a:p>
            <a:r>
              <a:rPr lang="es-ES" dirty="0"/>
              <a:t>En Java, una clase puede implementar múltiples interfaces, lo que permite que la clase proporcione implementaciones para todos los métodos declarados en cada una de esas interfaces. Esto se logra separando las interfaces con una coma en la declaración de la clase, después de la palabra clave </a:t>
            </a:r>
            <a:r>
              <a:rPr lang="es-ES" dirty="0" err="1"/>
              <a:t>implements</a:t>
            </a:r>
            <a:r>
              <a:rPr lang="es-ES" dirty="0"/>
              <a:t>.</a:t>
            </a:r>
          </a:p>
        </p:txBody>
      </p:sp>
      <p:sp>
        <p:nvSpPr>
          <p:cNvPr id="5" name="CuadroTexto 4">
            <a:extLst>
              <a:ext uri="{FF2B5EF4-FFF2-40B4-BE49-F238E27FC236}">
                <a16:creationId xmlns:a16="http://schemas.microsoft.com/office/drawing/2014/main" id="{2BC2855C-FAEE-42FA-8E4E-16FB2A1550D6}"/>
              </a:ext>
            </a:extLst>
          </p:cNvPr>
          <p:cNvSpPr txBox="1"/>
          <p:nvPr/>
        </p:nvSpPr>
        <p:spPr>
          <a:xfrm>
            <a:off x="4082902" y="2729805"/>
            <a:ext cx="7315200" cy="923330"/>
          </a:xfrm>
          <a:prstGeom prst="rect">
            <a:avLst/>
          </a:prstGeom>
          <a:noFill/>
        </p:spPr>
        <p:txBody>
          <a:bodyPr wrap="square">
            <a:spAutoFit/>
          </a:bodyPr>
          <a:lstStyle/>
          <a:p>
            <a:r>
              <a:rPr lang="es-ES" dirty="0" err="1">
                <a:solidFill>
                  <a:srgbClr val="002060"/>
                </a:solidFill>
              </a:rPr>
              <a:t>public</a:t>
            </a:r>
            <a:r>
              <a:rPr lang="es-ES" dirty="0">
                <a:solidFill>
                  <a:srgbClr val="002060"/>
                </a:solidFill>
              </a:rPr>
              <a:t> </a:t>
            </a:r>
            <a:r>
              <a:rPr lang="es-ES" dirty="0" err="1">
                <a:solidFill>
                  <a:srgbClr val="002060"/>
                </a:solidFill>
              </a:rPr>
              <a:t>class</a:t>
            </a:r>
            <a:r>
              <a:rPr lang="es-ES" dirty="0">
                <a:solidFill>
                  <a:srgbClr val="002060"/>
                </a:solidFill>
              </a:rPr>
              <a:t> </a:t>
            </a:r>
            <a:r>
              <a:rPr lang="es-ES" dirty="0" err="1">
                <a:solidFill>
                  <a:srgbClr val="FF0000"/>
                </a:solidFill>
              </a:rPr>
              <a:t>MiClase</a:t>
            </a:r>
            <a:r>
              <a:rPr lang="es-ES" dirty="0"/>
              <a:t> </a:t>
            </a:r>
            <a:r>
              <a:rPr lang="es-ES" dirty="0" err="1"/>
              <a:t>implements</a:t>
            </a:r>
            <a:r>
              <a:rPr lang="es-ES" dirty="0"/>
              <a:t> </a:t>
            </a:r>
            <a:r>
              <a:rPr lang="es-ES" dirty="0">
                <a:solidFill>
                  <a:srgbClr val="FF0000"/>
                </a:solidFill>
              </a:rPr>
              <a:t>Interfaz1</a:t>
            </a:r>
            <a:r>
              <a:rPr lang="es-ES" dirty="0"/>
              <a:t>, </a:t>
            </a:r>
            <a:r>
              <a:rPr lang="es-ES" dirty="0">
                <a:solidFill>
                  <a:schemeClr val="accent6">
                    <a:lumMod val="75000"/>
                  </a:schemeClr>
                </a:solidFill>
              </a:rPr>
              <a:t>Interfaz2</a:t>
            </a:r>
            <a:r>
              <a:rPr lang="es-ES" dirty="0"/>
              <a:t>, </a:t>
            </a:r>
            <a:r>
              <a:rPr lang="es-ES" dirty="0">
                <a:solidFill>
                  <a:schemeClr val="accent1"/>
                </a:solidFill>
              </a:rPr>
              <a:t>Interfaz3</a:t>
            </a:r>
            <a:r>
              <a:rPr lang="es-ES" dirty="0"/>
              <a:t> {</a:t>
            </a:r>
          </a:p>
          <a:p>
            <a:r>
              <a:rPr lang="es-ES" dirty="0"/>
              <a:t>    // Implementación de los métodos de Interfaz1, Interfaz2, Interfaz3</a:t>
            </a:r>
          </a:p>
          <a:p>
            <a:r>
              <a:rPr lang="es-ES" dirty="0"/>
              <a:t>}</a:t>
            </a:r>
          </a:p>
        </p:txBody>
      </p:sp>
      <p:sp>
        <p:nvSpPr>
          <p:cNvPr id="7" name="CuadroTexto 6">
            <a:extLst>
              <a:ext uri="{FF2B5EF4-FFF2-40B4-BE49-F238E27FC236}">
                <a16:creationId xmlns:a16="http://schemas.microsoft.com/office/drawing/2014/main" id="{0C1FC9B9-02DD-48E6-A241-0E43982734CD}"/>
              </a:ext>
            </a:extLst>
          </p:cNvPr>
          <p:cNvSpPr txBox="1"/>
          <p:nvPr/>
        </p:nvSpPr>
        <p:spPr>
          <a:xfrm>
            <a:off x="786809" y="4591011"/>
            <a:ext cx="13056782" cy="923330"/>
          </a:xfrm>
          <a:prstGeom prst="rect">
            <a:avLst/>
          </a:prstGeom>
          <a:noFill/>
        </p:spPr>
        <p:txBody>
          <a:bodyPr wrap="square">
            <a:spAutoFit/>
          </a:bodyPr>
          <a:lstStyle/>
          <a:p>
            <a:r>
              <a:rPr lang="es-ES" dirty="0"/>
              <a:t>Implementar múltiples interfaces ofrece flexibilidad y permite que una clase cumpla con múltiples contratos y responsabilidades. Esto es útil cuando se desea aprovechar funcionalidades específicas de diferentes interfaces sin la necesidad de heredar de múltiples clases o violar el principio de herencia simple de Java.</a:t>
            </a:r>
          </a:p>
        </p:txBody>
      </p:sp>
      <p:sp>
        <p:nvSpPr>
          <p:cNvPr id="9" name="CuadroTexto 8">
            <a:extLst>
              <a:ext uri="{FF2B5EF4-FFF2-40B4-BE49-F238E27FC236}">
                <a16:creationId xmlns:a16="http://schemas.microsoft.com/office/drawing/2014/main" id="{0930D0A8-8D7B-4C06-94EC-156EA2F11B6C}"/>
              </a:ext>
            </a:extLst>
          </p:cNvPr>
          <p:cNvSpPr txBox="1"/>
          <p:nvPr/>
        </p:nvSpPr>
        <p:spPr>
          <a:xfrm>
            <a:off x="855920" y="6453686"/>
            <a:ext cx="13195005" cy="646331"/>
          </a:xfrm>
          <a:prstGeom prst="rect">
            <a:avLst/>
          </a:prstGeom>
          <a:noFill/>
        </p:spPr>
        <p:txBody>
          <a:bodyPr wrap="square">
            <a:spAutoFit/>
          </a:bodyPr>
          <a:lstStyle/>
          <a:p>
            <a:r>
              <a:rPr lang="es-ES" dirty="0"/>
              <a:t>Además, al implementar múltiples interfaces, se facilita el polimorfismo, ya que un objeto de la clase puede ser tratado como una instancia de cualquiera de las interfaces implementadas, lo que proporciona una mayor modularidad y reutilización de código</a:t>
            </a:r>
          </a:p>
        </p:txBody>
      </p:sp>
    </p:spTree>
    <p:extLst>
      <p:ext uri="{BB962C8B-B14F-4D97-AF65-F5344CB8AC3E}">
        <p14:creationId xmlns:p14="http://schemas.microsoft.com/office/powerpoint/2010/main" val="2186356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72D6F487-43FF-4A68-94DE-EF3EB0A5A5B9}"/>
              </a:ext>
            </a:extLst>
          </p:cNvPr>
          <p:cNvSpPr txBox="1"/>
          <p:nvPr/>
        </p:nvSpPr>
        <p:spPr>
          <a:xfrm>
            <a:off x="1041989" y="433128"/>
            <a:ext cx="4433778" cy="3416320"/>
          </a:xfrm>
          <a:prstGeom prst="rect">
            <a:avLst/>
          </a:prstGeom>
          <a:noFill/>
        </p:spPr>
        <p:txBody>
          <a:bodyPr wrap="square">
            <a:spAutoFit/>
          </a:bodyPr>
          <a:lstStyle/>
          <a:p>
            <a:r>
              <a:rPr lang="es-ES" dirty="0"/>
              <a:t>// Definición de las interfaces</a:t>
            </a:r>
          </a:p>
          <a:p>
            <a:r>
              <a:rPr lang="es-ES" dirty="0"/>
              <a:t>interface </a:t>
            </a:r>
            <a:r>
              <a:rPr lang="es-ES" dirty="0">
                <a:solidFill>
                  <a:srgbClr val="FF0000"/>
                </a:solidFill>
              </a:rPr>
              <a:t>Volador</a:t>
            </a:r>
            <a:r>
              <a:rPr lang="es-ES" dirty="0"/>
              <a:t> {</a:t>
            </a:r>
          </a:p>
          <a:p>
            <a:r>
              <a:rPr lang="es-ES" dirty="0"/>
              <a:t>    </a:t>
            </a:r>
            <a:r>
              <a:rPr lang="es-ES" dirty="0" err="1"/>
              <a:t>void</a:t>
            </a:r>
            <a:r>
              <a:rPr lang="es-ES" dirty="0"/>
              <a:t> </a:t>
            </a:r>
            <a:r>
              <a:rPr lang="es-ES" dirty="0">
                <a:solidFill>
                  <a:srgbClr val="FF0000"/>
                </a:solidFill>
              </a:rPr>
              <a:t>volar</a:t>
            </a:r>
            <a:r>
              <a:rPr lang="es-ES" dirty="0"/>
              <a:t>();</a:t>
            </a:r>
          </a:p>
          <a:p>
            <a:r>
              <a:rPr lang="es-ES" dirty="0"/>
              <a:t>}</a:t>
            </a:r>
          </a:p>
          <a:p>
            <a:endParaRPr lang="es-ES" dirty="0"/>
          </a:p>
          <a:p>
            <a:r>
              <a:rPr lang="es-ES" dirty="0"/>
              <a:t>interface </a:t>
            </a:r>
            <a:r>
              <a:rPr lang="es-ES" b="1" dirty="0">
                <a:solidFill>
                  <a:schemeClr val="accent6">
                    <a:lumMod val="75000"/>
                  </a:schemeClr>
                </a:solidFill>
              </a:rPr>
              <a:t>Nadador</a:t>
            </a:r>
            <a:r>
              <a:rPr lang="es-ES" dirty="0"/>
              <a:t> {</a:t>
            </a:r>
          </a:p>
          <a:p>
            <a:r>
              <a:rPr lang="es-ES" dirty="0"/>
              <a:t>    </a:t>
            </a:r>
            <a:r>
              <a:rPr lang="es-ES" dirty="0" err="1"/>
              <a:t>void</a:t>
            </a:r>
            <a:r>
              <a:rPr lang="es-ES" dirty="0"/>
              <a:t> </a:t>
            </a:r>
            <a:r>
              <a:rPr lang="es-ES" b="1" dirty="0">
                <a:solidFill>
                  <a:schemeClr val="accent6">
                    <a:lumMod val="75000"/>
                  </a:schemeClr>
                </a:solidFill>
              </a:rPr>
              <a:t>nadar</a:t>
            </a:r>
            <a:r>
              <a:rPr lang="es-ES" dirty="0"/>
              <a:t>();</a:t>
            </a:r>
          </a:p>
          <a:p>
            <a:r>
              <a:rPr lang="es-ES" dirty="0"/>
              <a:t>}</a:t>
            </a:r>
          </a:p>
          <a:p>
            <a:endParaRPr lang="es-ES" dirty="0"/>
          </a:p>
          <a:p>
            <a:r>
              <a:rPr lang="es-ES" dirty="0"/>
              <a:t>interface </a:t>
            </a:r>
            <a:r>
              <a:rPr lang="es-ES" b="1" dirty="0">
                <a:solidFill>
                  <a:schemeClr val="accent2"/>
                </a:solidFill>
              </a:rPr>
              <a:t>Caminante</a:t>
            </a:r>
            <a:r>
              <a:rPr lang="es-ES" dirty="0"/>
              <a:t> {</a:t>
            </a:r>
          </a:p>
          <a:p>
            <a:r>
              <a:rPr lang="es-ES" dirty="0"/>
              <a:t>    </a:t>
            </a:r>
            <a:r>
              <a:rPr lang="es-ES" dirty="0" err="1"/>
              <a:t>void</a:t>
            </a:r>
            <a:r>
              <a:rPr lang="es-ES" dirty="0"/>
              <a:t> </a:t>
            </a:r>
            <a:r>
              <a:rPr lang="es-ES" b="1" dirty="0">
                <a:solidFill>
                  <a:schemeClr val="accent2"/>
                </a:solidFill>
              </a:rPr>
              <a:t>caminar</a:t>
            </a:r>
            <a:r>
              <a:rPr lang="es-ES" dirty="0"/>
              <a:t>();</a:t>
            </a:r>
          </a:p>
          <a:p>
            <a:r>
              <a:rPr lang="es-ES" dirty="0"/>
              <a:t>}</a:t>
            </a:r>
          </a:p>
        </p:txBody>
      </p:sp>
      <p:sp>
        <p:nvSpPr>
          <p:cNvPr id="5" name="CuadroTexto 4">
            <a:extLst>
              <a:ext uri="{FF2B5EF4-FFF2-40B4-BE49-F238E27FC236}">
                <a16:creationId xmlns:a16="http://schemas.microsoft.com/office/drawing/2014/main" id="{239CDF2A-E31D-4F23-975F-D75F270A1A92}"/>
              </a:ext>
            </a:extLst>
          </p:cNvPr>
          <p:cNvSpPr txBox="1"/>
          <p:nvPr/>
        </p:nvSpPr>
        <p:spPr>
          <a:xfrm>
            <a:off x="4412511" y="5395815"/>
            <a:ext cx="4167963" cy="2585323"/>
          </a:xfrm>
          <a:prstGeom prst="rect">
            <a:avLst/>
          </a:prstGeom>
          <a:noFill/>
        </p:spPr>
        <p:txBody>
          <a:bodyPr wrap="square">
            <a:spAutoFit/>
          </a:bodyPr>
          <a:lstStyle/>
          <a:p>
            <a:r>
              <a:rPr lang="es-ES" dirty="0"/>
              <a:t>// Ejemplo de uso</a:t>
            </a:r>
          </a:p>
          <a:p>
            <a:r>
              <a:rPr lang="es-ES" dirty="0" err="1"/>
              <a:t>public</a:t>
            </a:r>
            <a:r>
              <a:rPr lang="es-ES" dirty="0"/>
              <a:t> </a:t>
            </a:r>
            <a:r>
              <a:rPr lang="es-ES" dirty="0" err="1"/>
              <a:t>class</a:t>
            </a:r>
            <a:r>
              <a:rPr lang="es-ES" dirty="0"/>
              <a:t> </a:t>
            </a:r>
            <a:r>
              <a:rPr lang="es-ES" dirty="0" err="1"/>
              <a:t>Main</a:t>
            </a:r>
            <a:r>
              <a:rPr lang="es-ES" dirty="0"/>
              <a:t> {</a:t>
            </a:r>
          </a:p>
          <a:p>
            <a:r>
              <a:rPr lang="es-ES" dirty="0"/>
              <a:t>    </a:t>
            </a:r>
            <a:r>
              <a:rPr lang="es-ES" dirty="0" err="1"/>
              <a:t>public</a:t>
            </a:r>
            <a:r>
              <a:rPr lang="es-ES" dirty="0"/>
              <a:t> </a:t>
            </a:r>
            <a:r>
              <a:rPr lang="es-ES" dirty="0" err="1"/>
              <a:t>static</a:t>
            </a:r>
            <a:r>
              <a:rPr lang="es-ES" dirty="0"/>
              <a:t> </a:t>
            </a:r>
            <a:r>
              <a:rPr lang="es-ES" dirty="0" err="1"/>
              <a:t>void</a:t>
            </a:r>
            <a:r>
              <a:rPr lang="es-ES" dirty="0"/>
              <a:t> </a:t>
            </a:r>
            <a:r>
              <a:rPr lang="es-ES" dirty="0" err="1"/>
              <a:t>main</a:t>
            </a:r>
            <a:r>
              <a:rPr lang="es-ES" dirty="0"/>
              <a:t>(</a:t>
            </a:r>
            <a:r>
              <a:rPr lang="es-ES" dirty="0" err="1"/>
              <a:t>String</a:t>
            </a:r>
            <a:r>
              <a:rPr lang="es-ES" dirty="0"/>
              <a:t>[] </a:t>
            </a:r>
            <a:r>
              <a:rPr lang="es-ES" dirty="0" err="1"/>
              <a:t>args</a:t>
            </a:r>
            <a:r>
              <a:rPr lang="es-ES" dirty="0"/>
              <a:t>) {</a:t>
            </a:r>
          </a:p>
          <a:p>
            <a:r>
              <a:rPr lang="es-ES" dirty="0"/>
              <a:t>        Animal </a:t>
            </a:r>
            <a:r>
              <a:rPr lang="es-ES" dirty="0" err="1"/>
              <a:t>animal</a:t>
            </a:r>
            <a:r>
              <a:rPr lang="es-ES" dirty="0"/>
              <a:t> = new Animal();</a:t>
            </a:r>
          </a:p>
          <a:p>
            <a:r>
              <a:rPr lang="es-ES" dirty="0"/>
              <a:t>        </a:t>
            </a:r>
            <a:r>
              <a:rPr lang="es-ES" dirty="0" err="1"/>
              <a:t>animal.</a:t>
            </a:r>
            <a:r>
              <a:rPr lang="es-ES" b="1" dirty="0" err="1">
                <a:solidFill>
                  <a:srgbClr val="FF0000"/>
                </a:solidFill>
              </a:rPr>
              <a:t>volar</a:t>
            </a:r>
            <a:r>
              <a:rPr lang="es-ES" dirty="0"/>
              <a:t>();</a:t>
            </a:r>
          </a:p>
          <a:p>
            <a:r>
              <a:rPr lang="es-ES" dirty="0"/>
              <a:t>        </a:t>
            </a:r>
            <a:r>
              <a:rPr lang="es-ES" dirty="0" err="1"/>
              <a:t>animal.</a:t>
            </a:r>
            <a:r>
              <a:rPr lang="es-ES" b="1" dirty="0" err="1">
                <a:solidFill>
                  <a:schemeClr val="accent6">
                    <a:lumMod val="75000"/>
                  </a:schemeClr>
                </a:solidFill>
              </a:rPr>
              <a:t>nadar</a:t>
            </a:r>
            <a:r>
              <a:rPr lang="es-ES" dirty="0"/>
              <a:t>();</a:t>
            </a:r>
          </a:p>
          <a:p>
            <a:r>
              <a:rPr lang="es-ES" dirty="0"/>
              <a:t>        </a:t>
            </a:r>
            <a:r>
              <a:rPr lang="es-ES" dirty="0" err="1"/>
              <a:t>animal.</a:t>
            </a:r>
            <a:r>
              <a:rPr lang="es-ES" b="1" dirty="0" err="1">
                <a:solidFill>
                  <a:schemeClr val="accent2"/>
                </a:solidFill>
              </a:rPr>
              <a:t>caminar</a:t>
            </a:r>
            <a:r>
              <a:rPr lang="es-ES" dirty="0"/>
              <a:t>();</a:t>
            </a:r>
          </a:p>
          <a:p>
            <a:r>
              <a:rPr lang="es-ES" dirty="0"/>
              <a:t>    }</a:t>
            </a:r>
          </a:p>
          <a:p>
            <a:r>
              <a:rPr lang="es-ES" dirty="0"/>
              <a:t>}</a:t>
            </a:r>
          </a:p>
        </p:txBody>
      </p:sp>
      <p:sp>
        <p:nvSpPr>
          <p:cNvPr id="7" name="CuadroTexto 6">
            <a:extLst>
              <a:ext uri="{FF2B5EF4-FFF2-40B4-BE49-F238E27FC236}">
                <a16:creationId xmlns:a16="http://schemas.microsoft.com/office/drawing/2014/main" id="{C1C3E142-42D5-4487-AB13-BD54DC676D97}"/>
              </a:ext>
            </a:extLst>
          </p:cNvPr>
          <p:cNvSpPr txBox="1"/>
          <p:nvPr/>
        </p:nvSpPr>
        <p:spPr>
          <a:xfrm>
            <a:off x="7495954" y="272951"/>
            <a:ext cx="7315200" cy="4801314"/>
          </a:xfrm>
          <a:prstGeom prst="rect">
            <a:avLst/>
          </a:prstGeom>
          <a:noFill/>
        </p:spPr>
        <p:txBody>
          <a:bodyPr wrap="square">
            <a:spAutoFit/>
          </a:bodyPr>
          <a:lstStyle/>
          <a:p>
            <a:r>
              <a:rPr lang="es-ES" dirty="0"/>
              <a:t>// Clase que implementa las interfaces</a:t>
            </a:r>
          </a:p>
          <a:p>
            <a:r>
              <a:rPr lang="es-ES" dirty="0" err="1"/>
              <a:t>class</a:t>
            </a:r>
            <a:r>
              <a:rPr lang="es-ES" dirty="0"/>
              <a:t> Animal </a:t>
            </a:r>
            <a:r>
              <a:rPr lang="es-ES" dirty="0" err="1"/>
              <a:t>implements</a:t>
            </a:r>
            <a:r>
              <a:rPr lang="es-ES" dirty="0"/>
              <a:t> </a:t>
            </a:r>
            <a:r>
              <a:rPr lang="es-ES" dirty="0">
                <a:solidFill>
                  <a:srgbClr val="FF0000"/>
                </a:solidFill>
              </a:rPr>
              <a:t>Volador</a:t>
            </a:r>
            <a:r>
              <a:rPr lang="es-ES" dirty="0"/>
              <a:t>, </a:t>
            </a:r>
            <a:r>
              <a:rPr lang="es-ES" b="1" dirty="0">
                <a:solidFill>
                  <a:schemeClr val="accent6">
                    <a:lumMod val="75000"/>
                  </a:schemeClr>
                </a:solidFill>
              </a:rPr>
              <a:t>Nadador</a:t>
            </a:r>
            <a:r>
              <a:rPr lang="es-ES" dirty="0"/>
              <a:t>, Caminante {</a:t>
            </a:r>
          </a:p>
          <a:p>
            <a:r>
              <a:rPr lang="es-ES" dirty="0"/>
              <a:t>    @Override</a:t>
            </a:r>
          </a:p>
          <a:p>
            <a:r>
              <a:rPr lang="es-ES" dirty="0"/>
              <a:t>    </a:t>
            </a:r>
            <a:r>
              <a:rPr lang="es-ES" dirty="0" err="1"/>
              <a:t>public</a:t>
            </a:r>
            <a:r>
              <a:rPr lang="es-ES" dirty="0"/>
              <a:t> </a:t>
            </a:r>
            <a:r>
              <a:rPr lang="es-ES" dirty="0" err="1"/>
              <a:t>void</a:t>
            </a:r>
            <a:r>
              <a:rPr lang="es-ES" dirty="0"/>
              <a:t> </a:t>
            </a:r>
            <a:r>
              <a:rPr lang="es-ES" dirty="0">
                <a:solidFill>
                  <a:srgbClr val="FF0000"/>
                </a:solidFill>
              </a:rPr>
              <a:t>volar</a:t>
            </a:r>
            <a:r>
              <a:rPr lang="es-ES" dirty="0"/>
              <a:t>() {</a:t>
            </a:r>
          </a:p>
          <a:p>
            <a:r>
              <a:rPr lang="es-ES" dirty="0"/>
              <a:t>        </a:t>
            </a:r>
            <a:r>
              <a:rPr lang="es-ES" dirty="0" err="1"/>
              <a:t>System.out.println</a:t>
            </a:r>
            <a:r>
              <a:rPr lang="es-ES" dirty="0"/>
              <a:t>("El animal está volando.");</a:t>
            </a:r>
          </a:p>
          <a:p>
            <a:r>
              <a:rPr lang="es-ES" dirty="0"/>
              <a:t>    }</a:t>
            </a:r>
          </a:p>
          <a:p>
            <a:endParaRPr lang="es-ES" dirty="0"/>
          </a:p>
          <a:p>
            <a:r>
              <a:rPr lang="es-ES" dirty="0"/>
              <a:t>    @Override</a:t>
            </a:r>
          </a:p>
          <a:p>
            <a:r>
              <a:rPr lang="es-ES" dirty="0"/>
              <a:t>    </a:t>
            </a:r>
            <a:r>
              <a:rPr lang="es-ES" dirty="0" err="1"/>
              <a:t>public</a:t>
            </a:r>
            <a:r>
              <a:rPr lang="es-ES" dirty="0"/>
              <a:t> </a:t>
            </a:r>
            <a:r>
              <a:rPr lang="es-ES" dirty="0" err="1"/>
              <a:t>void</a:t>
            </a:r>
            <a:r>
              <a:rPr lang="es-ES" dirty="0"/>
              <a:t> </a:t>
            </a:r>
            <a:r>
              <a:rPr lang="es-ES" b="1" dirty="0">
                <a:solidFill>
                  <a:schemeClr val="accent6">
                    <a:lumMod val="75000"/>
                  </a:schemeClr>
                </a:solidFill>
              </a:rPr>
              <a:t>nadar</a:t>
            </a:r>
            <a:r>
              <a:rPr lang="es-ES" dirty="0"/>
              <a:t>() {</a:t>
            </a:r>
          </a:p>
          <a:p>
            <a:r>
              <a:rPr lang="es-ES" dirty="0"/>
              <a:t>        </a:t>
            </a:r>
            <a:r>
              <a:rPr lang="es-ES" dirty="0" err="1"/>
              <a:t>System.out.println</a:t>
            </a:r>
            <a:r>
              <a:rPr lang="es-ES" dirty="0"/>
              <a:t>("El animal está nadando.");</a:t>
            </a:r>
          </a:p>
          <a:p>
            <a:r>
              <a:rPr lang="es-ES" dirty="0"/>
              <a:t>    }</a:t>
            </a:r>
          </a:p>
          <a:p>
            <a:endParaRPr lang="es-ES" dirty="0"/>
          </a:p>
          <a:p>
            <a:r>
              <a:rPr lang="es-ES" dirty="0"/>
              <a:t>    @Override</a:t>
            </a:r>
          </a:p>
          <a:p>
            <a:r>
              <a:rPr lang="es-ES" dirty="0"/>
              <a:t>    </a:t>
            </a:r>
            <a:r>
              <a:rPr lang="es-ES" dirty="0" err="1"/>
              <a:t>public</a:t>
            </a:r>
            <a:r>
              <a:rPr lang="es-ES" dirty="0"/>
              <a:t> </a:t>
            </a:r>
            <a:r>
              <a:rPr lang="es-ES" dirty="0" err="1"/>
              <a:t>void</a:t>
            </a:r>
            <a:r>
              <a:rPr lang="es-ES" dirty="0"/>
              <a:t> </a:t>
            </a:r>
            <a:r>
              <a:rPr lang="es-ES" b="1" dirty="0">
                <a:solidFill>
                  <a:schemeClr val="accent2"/>
                </a:solidFill>
              </a:rPr>
              <a:t>caminar</a:t>
            </a:r>
            <a:r>
              <a:rPr lang="es-ES" dirty="0"/>
              <a:t>() {</a:t>
            </a:r>
          </a:p>
          <a:p>
            <a:r>
              <a:rPr lang="es-ES" dirty="0"/>
              <a:t>        </a:t>
            </a:r>
            <a:r>
              <a:rPr lang="es-ES" dirty="0" err="1"/>
              <a:t>System.out.println</a:t>
            </a:r>
            <a:r>
              <a:rPr lang="es-ES" dirty="0"/>
              <a:t>("El animal está caminando.");</a:t>
            </a:r>
          </a:p>
          <a:p>
            <a:r>
              <a:rPr lang="es-ES" dirty="0"/>
              <a:t>    }</a:t>
            </a:r>
          </a:p>
          <a:p>
            <a:r>
              <a:rPr lang="es-ES" dirty="0"/>
              <a:t>}</a:t>
            </a:r>
          </a:p>
        </p:txBody>
      </p:sp>
    </p:spTree>
    <p:extLst>
      <p:ext uri="{BB962C8B-B14F-4D97-AF65-F5344CB8AC3E}">
        <p14:creationId xmlns:p14="http://schemas.microsoft.com/office/powerpoint/2010/main" val="2591785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6153983" y="1392243"/>
            <a:ext cx="7808833" cy="1148542"/>
          </a:xfrm>
          <a:prstGeom prst="rect">
            <a:avLst/>
          </a:prstGeom>
          <a:noFill/>
          <a:ln/>
        </p:spPr>
        <p:txBody>
          <a:bodyPr wrap="square" rtlCol="0" anchor="t"/>
          <a:lstStyle/>
          <a:p>
            <a:pPr marL="0" indent="0">
              <a:lnSpc>
                <a:spcPts val="4556"/>
              </a:lnSpc>
              <a:buNone/>
            </a:pPr>
            <a:r>
              <a:rPr lang="en-US" sz="3504" dirty="0">
                <a:solidFill>
                  <a:srgbClr val="5C4E3D"/>
                </a:solidFill>
                <a:latin typeface="Libre Baskerville" pitchFamily="34" charset="0"/>
                <a:ea typeface="Libre Baskerville" pitchFamily="34" charset="-122"/>
                <a:cs typeface="Libre Baskerville" pitchFamily="34" charset="-120"/>
              </a:rPr>
              <a:t>Módulo 3: Interfaces Funcionales y Expresiones Lambda</a:t>
            </a:r>
            <a:endParaRPr lang="en-US" sz="3504" dirty="0"/>
          </a:p>
        </p:txBody>
      </p:sp>
      <p:sp>
        <p:nvSpPr>
          <p:cNvPr id="5" name="Shape 2"/>
          <p:cNvSpPr/>
          <p:nvPr/>
        </p:nvSpPr>
        <p:spPr>
          <a:xfrm>
            <a:off x="6153983" y="2927257"/>
            <a:ext cx="400526" cy="397581"/>
          </a:xfrm>
          <a:prstGeom prst="roundRect">
            <a:avLst>
              <a:gd name="adj" fmla="val 13799"/>
            </a:avLst>
          </a:prstGeom>
          <a:solidFill>
            <a:srgbClr val="F7EDD4"/>
          </a:solidFill>
          <a:ln w="7620">
            <a:solidFill>
              <a:srgbClr val="EFDBA9"/>
            </a:solidFill>
            <a:prstDash val="solid"/>
          </a:ln>
        </p:spPr>
      </p:sp>
      <p:sp>
        <p:nvSpPr>
          <p:cNvPr id="6" name="Text 3"/>
          <p:cNvSpPr/>
          <p:nvPr/>
        </p:nvSpPr>
        <p:spPr>
          <a:xfrm>
            <a:off x="6293287" y="2953731"/>
            <a:ext cx="121920" cy="344515"/>
          </a:xfrm>
          <a:prstGeom prst="rect">
            <a:avLst/>
          </a:prstGeom>
          <a:noFill/>
          <a:ln/>
        </p:spPr>
        <p:txBody>
          <a:bodyPr wrap="none" rtlCol="0" anchor="t"/>
          <a:lstStyle/>
          <a:p>
            <a:pPr marL="0" indent="0" algn="ctr">
              <a:lnSpc>
                <a:spcPts val="2733"/>
              </a:lnSpc>
              <a:buNone/>
            </a:pPr>
            <a:r>
              <a:rPr lang="en-US" sz="2103" dirty="0">
                <a:solidFill>
                  <a:srgbClr val="454240"/>
                </a:solidFill>
                <a:latin typeface="Libre Baskerville" pitchFamily="34" charset="0"/>
                <a:ea typeface="Libre Baskerville" pitchFamily="34" charset="-122"/>
                <a:cs typeface="Libre Baskerville" pitchFamily="34" charset="-120"/>
              </a:rPr>
              <a:t>1</a:t>
            </a:r>
            <a:endParaRPr lang="en-US" sz="2103" dirty="0"/>
          </a:p>
        </p:txBody>
      </p:sp>
      <p:sp>
        <p:nvSpPr>
          <p:cNvPr id="7" name="Text 4"/>
          <p:cNvSpPr/>
          <p:nvPr/>
        </p:nvSpPr>
        <p:spPr>
          <a:xfrm>
            <a:off x="6732508" y="2982450"/>
            <a:ext cx="3236952" cy="574153"/>
          </a:xfrm>
          <a:prstGeom prst="rect">
            <a:avLst/>
          </a:prstGeom>
          <a:noFill/>
          <a:ln/>
        </p:spPr>
        <p:txBody>
          <a:bodyPr wrap="square" rtlCol="0" anchor="t"/>
          <a:lstStyle/>
          <a:p>
            <a:pPr marL="0" indent="0">
              <a:lnSpc>
                <a:spcPts val="2278"/>
              </a:lnSpc>
              <a:buNone/>
            </a:pPr>
            <a:r>
              <a:rPr lang="en-US" sz="1752" dirty="0">
                <a:solidFill>
                  <a:srgbClr val="454240"/>
                </a:solidFill>
                <a:latin typeface="Libre Baskerville" pitchFamily="34" charset="0"/>
                <a:ea typeface="Libre Baskerville" pitchFamily="34" charset="-122"/>
                <a:cs typeface="Libre Baskerville" pitchFamily="34" charset="-120"/>
              </a:rPr>
              <a:t>Introducción a las interfaces funcionales</a:t>
            </a:r>
            <a:endParaRPr lang="en-US" sz="1752" dirty="0"/>
          </a:p>
        </p:txBody>
      </p:sp>
      <p:sp>
        <p:nvSpPr>
          <p:cNvPr id="8" name="Text 5"/>
          <p:cNvSpPr/>
          <p:nvPr/>
        </p:nvSpPr>
        <p:spPr>
          <a:xfrm>
            <a:off x="6732508" y="3733292"/>
            <a:ext cx="3236952" cy="954124"/>
          </a:xfrm>
          <a:prstGeom prst="rect">
            <a:avLst/>
          </a:prstGeom>
          <a:noFill/>
          <a:ln/>
        </p:spPr>
        <p:txBody>
          <a:bodyPr wrap="square" rtlCol="0" anchor="t"/>
          <a:lstStyle/>
          <a:p>
            <a:pPr marL="0" indent="0">
              <a:lnSpc>
                <a:spcPts val="2523"/>
              </a:lnSpc>
              <a:buNone/>
            </a:pPr>
            <a:r>
              <a:rPr lang="en-US" sz="1402" dirty="0">
                <a:solidFill>
                  <a:srgbClr val="454240"/>
                </a:solidFill>
                <a:latin typeface="DM Sans" pitchFamily="34" charset="0"/>
                <a:ea typeface="DM Sans" pitchFamily="34" charset="-122"/>
                <a:cs typeface="DM Sans" pitchFamily="34" charset="-120"/>
              </a:rPr>
              <a:t>Aprenderemos acerca de las interfaces funcionales en Java 8 y su utilidad en la programación.</a:t>
            </a:r>
            <a:endParaRPr lang="en-US" sz="1402" dirty="0"/>
          </a:p>
        </p:txBody>
      </p:sp>
      <p:sp>
        <p:nvSpPr>
          <p:cNvPr id="9" name="Shape 6"/>
          <p:cNvSpPr/>
          <p:nvPr/>
        </p:nvSpPr>
        <p:spPr>
          <a:xfrm>
            <a:off x="10147459" y="2927257"/>
            <a:ext cx="400526" cy="397581"/>
          </a:xfrm>
          <a:prstGeom prst="roundRect">
            <a:avLst>
              <a:gd name="adj" fmla="val 13799"/>
            </a:avLst>
          </a:prstGeom>
          <a:solidFill>
            <a:srgbClr val="F7EDD4"/>
          </a:solidFill>
          <a:ln w="7620">
            <a:solidFill>
              <a:srgbClr val="EFDBA9"/>
            </a:solidFill>
            <a:prstDash val="solid"/>
          </a:ln>
        </p:spPr>
      </p:sp>
      <p:sp>
        <p:nvSpPr>
          <p:cNvPr id="10" name="Text 7"/>
          <p:cNvSpPr/>
          <p:nvPr/>
        </p:nvSpPr>
        <p:spPr>
          <a:xfrm>
            <a:off x="10263902" y="2953731"/>
            <a:ext cx="167640" cy="344515"/>
          </a:xfrm>
          <a:prstGeom prst="rect">
            <a:avLst/>
          </a:prstGeom>
          <a:noFill/>
          <a:ln/>
        </p:spPr>
        <p:txBody>
          <a:bodyPr wrap="none" rtlCol="0" anchor="t"/>
          <a:lstStyle/>
          <a:p>
            <a:pPr marL="0" indent="0" algn="ctr">
              <a:lnSpc>
                <a:spcPts val="2733"/>
              </a:lnSpc>
              <a:buNone/>
            </a:pPr>
            <a:r>
              <a:rPr lang="en-US" sz="2103" dirty="0">
                <a:solidFill>
                  <a:srgbClr val="454240"/>
                </a:solidFill>
                <a:latin typeface="Libre Baskerville" pitchFamily="34" charset="0"/>
                <a:ea typeface="Libre Baskerville" pitchFamily="34" charset="-122"/>
                <a:cs typeface="Libre Baskerville" pitchFamily="34" charset="-120"/>
              </a:rPr>
              <a:t>2</a:t>
            </a:r>
            <a:endParaRPr lang="en-US" sz="2103" dirty="0"/>
          </a:p>
        </p:txBody>
      </p:sp>
      <p:sp>
        <p:nvSpPr>
          <p:cNvPr id="11" name="Text 8"/>
          <p:cNvSpPr/>
          <p:nvPr/>
        </p:nvSpPr>
        <p:spPr>
          <a:xfrm>
            <a:off x="10725983" y="2982450"/>
            <a:ext cx="3236952" cy="574153"/>
          </a:xfrm>
          <a:prstGeom prst="rect">
            <a:avLst/>
          </a:prstGeom>
          <a:noFill/>
          <a:ln/>
        </p:spPr>
        <p:txBody>
          <a:bodyPr wrap="square" rtlCol="0" anchor="t"/>
          <a:lstStyle/>
          <a:p>
            <a:pPr marL="0" indent="0">
              <a:lnSpc>
                <a:spcPts val="2278"/>
              </a:lnSpc>
              <a:buNone/>
            </a:pPr>
            <a:r>
              <a:rPr lang="en-US" sz="1752" dirty="0">
                <a:solidFill>
                  <a:srgbClr val="454240"/>
                </a:solidFill>
                <a:latin typeface="Libre Baskerville" pitchFamily="34" charset="0"/>
                <a:ea typeface="Libre Baskerville" pitchFamily="34" charset="-122"/>
                <a:cs typeface="Libre Baskerville" pitchFamily="34" charset="-120"/>
              </a:rPr>
              <a:t>Interfaces funcionales predefinidas</a:t>
            </a:r>
            <a:endParaRPr lang="en-US" sz="1752" dirty="0"/>
          </a:p>
        </p:txBody>
      </p:sp>
      <p:sp>
        <p:nvSpPr>
          <p:cNvPr id="12" name="Text 9"/>
          <p:cNvSpPr/>
          <p:nvPr/>
        </p:nvSpPr>
        <p:spPr>
          <a:xfrm>
            <a:off x="10725983" y="3733292"/>
            <a:ext cx="3236952" cy="954124"/>
          </a:xfrm>
          <a:prstGeom prst="rect">
            <a:avLst/>
          </a:prstGeom>
          <a:noFill/>
          <a:ln/>
        </p:spPr>
        <p:txBody>
          <a:bodyPr wrap="square" rtlCol="0" anchor="t"/>
          <a:lstStyle/>
          <a:p>
            <a:pPr marL="0" indent="0">
              <a:lnSpc>
                <a:spcPts val="2523"/>
              </a:lnSpc>
              <a:buNone/>
            </a:pPr>
            <a:r>
              <a:rPr lang="en-US" sz="1402" dirty="0">
                <a:solidFill>
                  <a:srgbClr val="454240"/>
                </a:solidFill>
                <a:latin typeface="DM Sans" pitchFamily="34" charset="0"/>
                <a:ea typeface="DM Sans" pitchFamily="34" charset="-122"/>
                <a:cs typeface="DM Sans" pitchFamily="34" charset="-120"/>
              </a:rPr>
              <a:t>Exploraremos las interfaces funcionales predefinidas en el paquete "java.util.function".</a:t>
            </a:r>
            <a:endParaRPr lang="en-US" sz="1402" dirty="0"/>
          </a:p>
        </p:txBody>
      </p:sp>
      <p:sp>
        <p:nvSpPr>
          <p:cNvPr id="13" name="Shape 10"/>
          <p:cNvSpPr/>
          <p:nvPr/>
        </p:nvSpPr>
        <p:spPr>
          <a:xfrm>
            <a:off x="6153983" y="4985602"/>
            <a:ext cx="400526" cy="397581"/>
          </a:xfrm>
          <a:prstGeom prst="roundRect">
            <a:avLst>
              <a:gd name="adj" fmla="val 13799"/>
            </a:avLst>
          </a:prstGeom>
          <a:solidFill>
            <a:srgbClr val="F7EDD4"/>
          </a:solidFill>
          <a:ln w="7620">
            <a:solidFill>
              <a:srgbClr val="EFDBA9"/>
            </a:solidFill>
            <a:prstDash val="solid"/>
          </a:ln>
        </p:spPr>
      </p:sp>
      <p:sp>
        <p:nvSpPr>
          <p:cNvPr id="14" name="Text 11"/>
          <p:cNvSpPr/>
          <p:nvPr/>
        </p:nvSpPr>
        <p:spPr>
          <a:xfrm>
            <a:off x="6270427" y="5012076"/>
            <a:ext cx="167640" cy="344515"/>
          </a:xfrm>
          <a:prstGeom prst="rect">
            <a:avLst/>
          </a:prstGeom>
          <a:noFill/>
          <a:ln/>
        </p:spPr>
        <p:txBody>
          <a:bodyPr wrap="none" rtlCol="0" anchor="t"/>
          <a:lstStyle/>
          <a:p>
            <a:pPr marL="0" indent="0" algn="ctr">
              <a:lnSpc>
                <a:spcPts val="2733"/>
              </a:lnSpc>
              <a:buNone/>
            </a:pPr>
            <a:r>
              <a:rPr lang="en-US" sz="2103" dirty="0">
                <a:solidFill>
                  <a:srgbClr val="454240"/>
                </a:solidFill>
                <a:latin typeface="Libre Baskerville" pitchFamily="34" charset="0"/>
                <a:ea typeface="Libre Baskerville" pitchFamily="34" charset="-122"/>
                <a:cs typeface="Libre Baskerville" pitchFamily="34" charset="-120"/>
              </a:rPr>
              <a:t>3</a:t>
            </a:r>
            <a:endParaRPr lang="en-US" sz="2103" dirty="0"/>
          </a:p>
        </p:txBody>
      </p:sp>
      <p:sp>
        <p:nvSpPr>
          <p:cNvPr id="15" name="Text 12"/>
          <p:cNvSpPr/>
          <p:nvPr/>
        </p:nvSpPr>
        <p:spPr>
          <a:xfrm>
            <a:off x="6732508" y="5040795"/>
            <a:ext cx="2293620" cy="287076"/>
          </a:xfrm>
          <a:prstGeom prst="rect">
            <a:avLst/>
          </a:prstGeom>
          <a:noFill/>
          <a:ln/>
        </p:spPr>
        <p:txBody>
          <a:bodyPr wrap="none" rtlCol="0" anchor="t"/>
          <a:lstStyle/>
          <a:p>
            <a:pPr marL="0" indent="0">
              <a:lnSpc>
                <a:spcPts val="2278"/>
              </a:lnSpc>
              <a:buNone/>
            </a:pPr>
            <a:r>
              <a:rPr lang="en-US" sz="1752" dirty="0">
                <a:solidFill>
                  <a:srgbClr val="454240"/>
                </a:solidFill>
                <a:latin typeface="Libre Baskerville" pitchFamily="34" charset="0"/>
                <a:ea typeface="Libre Baskerville" pitchFamily="34" charset="-122"/>
                <a:cs typeface="Libre Baskerville" pitchFamily="34" charset="-120"/>
              </a:rPr>
              <a:t>Expresiones lambda</a:t>
            </a:r>
            <a:endParaRPr lang="en-US" sz="1752" dirty="0"/>
          </a:p>
        </p:txBody>
      </p:sp>
      <p:sp>
        <p:nvSpPr>
          <p:cNvPr id="16" name="Text 13"/>
          <p:cNvSpPr/>
          <p:nvPr/>
        </p:nvSpPr>
        <p:spPr>
          <a:xfrm>
            <a:off x="6732508" y="5504561"/>
            <a:ext cx="3236952" cy="954124"/>
          </a:xfrm>
          <a:prstGeom prst="rect">
            <a:avLst/>
          </a:prstGeom>
          <a:noFill/>
          <a:ln/>
        </p:spPr>
        <p:txBody>
          <a:bodyPr wrap="square" rtlCol="0" anchor="t"/>
          <a:lstStyle/>
          <a:p>
            <a:pPr marL="0" indent="0">
              <a:lnSpc>
                <a:spcPts val="2523"/>
              </a:lnSpc>
              <a:buNone/>
            </a:pPr>
            <a:r>
              <a:rPr lang="en-US" sz="1402" dirty="0">
                <a:solidFill>
                  <a:srgbClr val="454240"/>
                </a:solidFill>
                <a:latin typeface="DM Sans" pitchFamily="34" charset="0"/>
                <a:ea typeface="DM Sans" pitchFamily="34" charset="-122"/>
                <a:cs typeface="DM Sans" pitchFamily="34" charset="-120"/>
              </a:rPr>
              <a:t>Descubriremos cómo utilizar expresiones lambda en combinación con las interfaces funcionales.</a:t>
            </a:r>
            <a:endParaRPr lang="en-US" sz="1402" dirty="0"/>
          </a:p>
        </p:txBody>
      </p:sp>
      <p:sp>
        <p:nvSpPr>
          <p:cNvPr id="17" name="Shape 14"/>
          <p:cNvSpPr/>
          <p:nvPr/>
        </p:nvSpPr>
        <p:spPr>
          <a:xfrm>
            <a:off x="10147459" y="4985602"/>
            <a:ext cx="400526" cy="397581"/>
          </a:xfrm>
          <a:prstGeom prst="roundRect">
            <a:avLst>
              <a:gd name="adj" fmla="val 13799"/>
            </a:avLst>
          </a:prstGeom>
          <a:solidFill>
            <a:srgbClr val="F7EDD4"/>
          </a:solidFill>
          <a:ln w="7620">
            <a:solidFill>
              <a:srgbClr val="EFDBA9"/>
            </a:solidFill>
            <a:prstDash val="solid"/>
          </a:ln>
        </p:spPr>
      </p:sp>
      <p:sp>
        <p:nvSpPr>
          <p:cNvPr id="18" name="Text 15"/>
          <p:cNvSpPr/>
          <p:nvPr/>
        </p:nvSpPr>
        <p:spPr>
          <a:xfrm>
            <a:off x="10271522" y="5012076"/>
            <a:ext cx="152400" cy="344515"/>
          </a:xfrm>
          <a:prstGeom prst="rect">
            <a:avLst/>
          </a:prstGeom>
          <a:noFill/>
          <a:ln/>
        </p:spPr>
        <p:txBody>
          <a:bodyPr wrap="none" rtlCol="0" anchor="t"/>
          <a:lstStyle/>
          <a:p>
            <a:pPr marL="0" indent="0" algn="ctr">
              <a:lnSpc>
                <a:spcPts val="2733"/>
              </a:lnSpc>
              <a:buNone/>
            </a:pPr>
            <a:r>
              <a:rPr lang="en-US" sz="2103" dirty="0">
                <a:solidFill>
                  <a:srgbClr val="454240"/>
                </a:solidFill>
                <a:latin typeface="Libre Baskerville" pitchFamily="34" charset="0"/>
                <a:ea typeface="Libre Baskerville" pitchFamily="34" charset="-122"/>
                <a:cs typeface="Libre Baskerville" pitchFamily="34" charset="-120"/>
              </a:rPr>
              <a:t>4</a:t>
            </a:r>
            <a:endParaRPr lang="en-US" sz="2103" dirty="0"/>
          </a:p>
        </p:txBody>
      </p:sp>
      <p:sp>
        <p:nvSpPr>
          <p:cNvPr id="19" name="Text 16"/>
          <p:cNvSpPr/>
          <p:nvPr/>
        </p:nvSpPr>
        <p:spPr>
          <a:xfrm>
            <a:off x="10725983" y="5040795"/>
            <a:ext cx="1950720" cy="287076"/>
          </a:xfrm>
          <a:prstGeom prst="rect">
            <a:avLst/>
          </a:prstGeom>
          <a:noFill/>
          <a:ln/>
        </p:spPr>
        <p:txBody>
          <a:bodyPr wrap="none" rtlCol="0" anchor="t"/>
          <a:lstStyle/>
          <a:p>
            <a:pPr marL="0" indent="0">
              <a:lnSpc>
                <a:spcPts val="2278"/>
              </a:lnSpc>
              <a:buNone/>
            </a:pPr>
            <a:r>
              <a:rPr lang="en-US" sz="1752" dirty="0">
                <a:solidFill>
                  <a:srgbClr val="454240"/>
                </a:solidFill>
                <a:latin typeface="Libre Baskerville" pitchFamily="34" charset="0"/>
                <a:ea typeface="Libre Baskerville" pitchFamily="34" charset="-122"/>
                <a:cs typeface="Libre Baskerville" pitchFamily="34" charset="-120"/>
              </a:rPr>
              <a:t>Ejemplo práctico</a:t>
            </a:r>
            <a:endParaRPr lang="en-US" sz="1752" dirty="0"/>
          </a:p>
        </p:txBody>
      </p:sp>
      <p:sp>
        <p:nvSpPr>
          <p:cNvPr id="20" name="Text 17"/>
          <p:cNvSpPr/>
          <p:nvPr/>
        </p:nvSpPr>
        <p:spPr>
          <a:xfrm>
            <a:off x="10725983" y="5504561"/>
            <a:ext cx="3236952" cy="1272165"/>
          </a:xfrm>
          <a:prstGeom prst="rect">
            <a:avLst/>
          </a:prstGeom>
          <a:noFill/>
          <a:ln/>
        </p:spPr>
        <p:txBody>
          <a:bodyPr wrap="square" rtlCol="0" anchor="t"/>
          <a:lstStyle/>
          <a:p>
            <a:pPr marL="0" indent="0">
              <a:lnSpc>
                <a:spcPts val="2523"/>
              </a:lnSpc>
              <a:buNone/>
            </a:pPr>
            <a:r>
              <a:rPr lang="en-US" sz="1402" dirty="0">
                <a:solidFill>
                  <a:srgbClr val="454240"/>
                </a:solidFill>
                <a:latin typeface="DM Sans" pitchFamily="34" charset="0"/>
                <a:ea typeface="DM Sans" pitchFamily="34" charset="-122"/>
                <a:cs typeface="DM Sans" pitchFamily="34" charset="-120"/>
              </a:rPr>
              <a:t>Crearemos la interfaz funcional "Calculadora" con el método "calcular()" y la implementaremos utilizando expresiones lambda.</a:t>
            </a:r>
            <a:endParaRPr lang="en-US" sz="1402" dirty="0"/>
          </a:p>
        </p:txBody>
      </p:sp>
      <p:pic>
        <p:nvPicPr>
          <p:cNvPr id="21" name="Image 1" descr="preencoded.png"/>
          <p:cNvPicPr>
            <a:picLocks noChangeAspect="1"/>
          </p:cNvPicPr>
          <p:nvPr/>
        </p:nvPicPr>
        <p:blipFill>
          <a:blip r:embed="rId4"/>
          <a:stretch>
            <a:fillRect/>
          </a:stretch>
        </p:blipFill>
        <p:spPr>
          <a:xfrm>
            <a:off x="0" y="0"/>
            <a:ext cx="5486400" cy="816908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583168" y="1647527"/>
            <a:ext cx="7299960" cy="501704"/>
          </a:xfrm>
          <a:prstGeom prst="rect">
            <a:avLst/>
          </a:prstGeom>
          <a:noFill/>
          <a:ln/>
        </p:spPr>
        <p:txBody>
          <a:bodyPr wrap="none" rtlCol="0" anchor="t"/>
          <a:lstStyle/>
          <a:p>
            <a:pPr marL="0" indent="0">
              <a:lnSpc>
                <a:spcPts val="3980"/>
              </a:lnSpc>
              <a:buNone/>
            </a:pPr>
            <a:r>
              <a:rPr lang="en-US" sz="3062" dirty="0">
                <a:solidFill>
                  <a:srgbClr val="5C4E3D"/>
                </a:solidFill>
                <a:latin typeface="Libre Baskerville" pitchFamily="34" charset="0"/>
                <a:ea typeface="Libre Baskerville" pitchFamily="34" charset="-122"/>
                <a:cs typeface="Libre Baskerville" pitchFamily="34" charset="-120"/>
              </a:rPr>
              <a:t>Módulo 4: Interfaces y Polimorfismo</a:t>
            </a:r>
            <a:endParaRPr lang="en-US" sz="3062" dirty="0"/>
          </a:p>
        </p:txBody>
      </p:sp>
      <p:pic>
        <p:nvPicPr>
          <p:cNvPr id="5" name="Image 1" descr="preencoded.png"/>
          <p:cNvPicPr>
            <a:picLocks noChangeAspect="1"/>
          </p:cNvPicPr>
          <p:nvPr/>
        </p:nvPicPr>
        <p:blipFill>
          <a:blip r:embed="rId4"/>
          <a:stretch>
            <a:fillRect/>
          </a:stretch>
        </p:blipFill>
        <p:spPr>
          <a:xfrm>
            <a:off x="963454" y="2380760"/>
            <a:ext cx="2488525" cy="2470227"/>
          </a:xfrm>
          <a:prstGeom prst="rect">
            <a:avLst/>
          </a:prstGeom>
        </p:spPr>
      </p:pic>
      <p:sp>
        <p:nvSpPr>
          <p:cNvPr id="6" name="Text 2"/>
          <p:cNvSpPr/>
          <p:nvPr/>
        </p:nvSpPr>
        <p:spPr>
          <a:xfrm>
            <a:off x="1369576" y="5005339"/>
            <a:ext cx="1676400" cy="250793"/>
          </a:xfrm>
          <a:prstGeom prst="rect">
            <a:avLst/>
          </a:prstGeom>
          <a:noFill/>
          <a:ln/>
        </p:spPr>
        <p:txBody>
          <a:bodyPr wrap="none" rtlCol="0" anchor="t"/>
          <a:lstStyle/>
          <a:p>
            <a:pPr marL="0" indent="0" algn="ctr">
              <a:lnSpc>
                <a:spcPts val="1990"/>
              </a:lnSpc>
              <a:buNone/>
            </a:pPr>
            <a:r>
              <a:rPr lang="en-US" sz="1531" dirty="0">
                <a:solidFill>
                  <a:srgbClr val="5C4E3D"/>
                </a:solidFill>
                <a:latin typeface="Libre Baskerville" pitchFamily="34" charset="0"/>
                <a:ea typeface="Libre Baskerville" pitchFamily="34" charset="-122"/>
                <a:cs typeface="Libre Baskerville" pitchFamily="34" charset="-120"/>
              </a:rPr>
              <a:t>El polimorfismo</a:t>
            </a:r>
            <a:endParaRPr lang="en-US" sz="1531" dirty="0"/>
          </a:p>
        </p:txBody>
      </p:sp>
      <p:sp>
        <p:nvSpPr>
          <p:cNvPr id="7" name="Text 3"/>
          <p:cNvSpPr/>
          <p:nvPr/>
        </p:nvSpPr>
        <p:spPr>
          <a:xfrm>
            <a:off x="583049" y="5410485"/>
            <a:ext cx="3249454" cy="555479"/>
          </a:xfrm>
          <a:prstGeom prst="rect">
            <a:avLst/>
          </a:prstGeom>
          <a:noFill/>
          <a:ln/>
        </p:spPr>
        <p:txBody>
          <a:bodyPr wrap="square" rtlCol="0" anchor="t"/>
          <a:lstStyle/>
          <a:p>
            <a:pPr marL="0" indent="0" algn="ctr">
              <a:lnSpc>
                <a:spcPts val="2204"/>
              </a:lnSpc>
              <a:buNone/>
            </a:pPr>
            <a:r>
              <a:rPr lang="en-US" sz="1225" dirty="0">
                <a:solidFill>
                  <a:srgbClr val="454240"/>
                </a:solidFill>
                <a:latin typeface="DM Sans" pitchFamily="34" charset="0"/>
                <a:ea typeface="DM Sans" pitchFamily="34" charset="-122"/>
                <a:cs typeface="DM Sans" pitchFamily="34" charset="-120"/>
              </a:rPr>
              <a:t>Exploraremos la relación entre el polimorfismo y las interfaces en Java.</a:t>
            </a:r>
            <a:endParaRPr lang="en-US" sz="1225" dirty="0"/>
          </a:p>
        </p:txBody>
      </p:sp>
      <p:pic>
        <p:nvPicPr>
          <p:cNvPr id="8" name="Image 2" descr="preencoded.png"/>
          <p:cNvPicPr>
            <a:picLocks noChangeAspect="1"/>
          </p:cNvPicPr>
          <p:nvPr/>
        </p:nvPicPr>
        <p:blipFill>
          <a:blip r:embed="rId5"/>
          <a:stretch>
            <a:fillRect/>
          </a:stretch>
        </p:blipFill>
        <p:spPr>
          <a:xfrm>
            <a:off x="4368403" y="2380760"/>
            <a:ext cx="2488525" cy="2470227"/>
          </a:xfrm>
          <a:prstGeom prst="rect">
            <a:avLst/>
          </a:prstGeom>
        </p:spPr>
      </p:pic>
      <p:sp>
        <p:nvSpPr>
          <p:cNvPr id="9" name="Text 4"/>
          <p:cNvSpPr/>
          <p:nvPr/>
        </p:nvSpPr>
        <p:spPr>
          <a:xfrm>
            <a:off x="3987998" y="5005339"/>
            <a:ext cx="3249454" cy="501586"/>
          </a:xfrm>
          <a:prstGeom prst="rect">
            <a:avLst/>
          </a:prstGeom>
          <a:noFill/>
          <a:ln/>
        </p:spPr>
        <p:txBody>
          <a:bodyPr wrap="square" rtlCol="0" anchor="t"/>
          <a:lstStyle/>
          <a:p>
            <a:pPr marL="0" indent="0" algn="ctr">
              <a:lnSpc>
                <a:spcPts val="1990"/>
              </a:lnSpc>
              <a:buNone/>
            </a:pPr>
            <a:r>
              <a:rPr lang="en-US" sz="1531" dirty="0">
                <a:solidFill>
                  <a:srgbClr val="5C4E3D"/>
                </a:solidFill>
                <a:latin typeface="Libre Baskerville" pitchFamily="34" charset="0"/>
                <a:ea typeface="Libre Baskerville" pitchFamily="34" charset="-122"/>
                <a:cs typeface="Libre Baskerville" pitchFamily="34" charset="-120"/>
              </a:rPr>
              <a:t>Uso de interfaces como tipos de referencia</a:t>
            </a:r>
            <a:endParaRPr lang="en-US" sz="1531" dirty="0"/>
          </a:p>
        </p:txBody>
      </p:sp>
      <p:sp>
        <p:nvSpPr>
          <p:cNvPr id="10" name="Text 5"/>
          <p:cNvSpPr/>
          <p:nvPr/>
        </p:nvSpPr>
        <p:spPr>
          <a:xfrm>
            <a:off x="3987998" y="5661277"/>
            <a:ext cx="3249454" cy="555479"/>
          </a:xfrm>
          <a:prstGeom prst="rect">
            <a:avLst/>
          </a:prstGeom>
          <a:noFill/>
          <a:ln/>
        </p:spPr>
        <p:txBody>
          <a:bodyPr wrap="square" rtlCol="0" anchor="t"/>
          <a:lstStyle/>
          <a:p>
            <a:pPr marL="0" indent="0" algn="ctr">
              <a:lnSpc>
                <a:spcPts val="2204"/>
              </a:lnSpc>
              <a:buNone/>
            </a:pPr>
            <a:r>
              <a:rPr lang="en-US" sz="1225" dirty="0">
                <a:solidFill>
                  <a:srgbClr val="454240"/>
                </a:solidFill>
                <a:latin typeface="DM Sans" pitchFamily="34" charset="0"/>
                <a:ea typeface="DM Sans" pitchFamily="34" charset="-122"/>
                <a:cs typeface="DM Sans" pitchFamily="34" charset="-120"/>
              </a:rPr>
              <a:t>Aprenderemos cómo utilizar interfaces como tipos de referencia en nuestros programas.</a:t>
            </a:r>
            <a:endParaRPr lang="en-US" sz="1225" dirty="0"/>
          </a:p>
        </p:txBody>
      </p:sp>
      <p:pic>
        <p:nvPicPr>
          <p:cNvPr id="11" name="Image 3" descr="preencoded.png"/>
          <p:cNvPicPr>
            <a:picLocks noChangeAspect="1"/>
          </p:cNvPicPr>
          <p:nvPr/>
        </p:nvPicPr>
        <p:blipFill>
          <a:blip r:embed="rId6"/>
          <a:stretch>
            <a:fillRect/>
          </a:stretch>
        </p:blipFill>
        <p:spPr>
          <a:xfrm>
            <a:off x="7773352" y="2380760"/>
            <a:ext cx="2488525" cy="2470227"/>
          </a:xfrm>
          <a:prstGeom prst="rect">
            <a:avLst/>
          </a:prstGeom>
        </p:spPr>
      </p:pic>
      <p:sp>
        <p:nvSpPr>
          <p:cNvPr id="12" name="Text 6"/>
          <p:cNvSpPr/>
          <p:nvPr/>
        </p:nvSpPr>
        <p:spPr>
          <a:xfrm>
            <a:off x="7550825" y="5005339"/>
            <a:ext cx="2933700" cy="250793"/>
          </a:xfrm>
          <a:prstGeom prst="rect">
            <a:avLst/>
          </a:prstGeom>
          <a:noFill/>
          <a:ln/>
        </p:spPr>
        <p:txBody>
          <a:bodyPr wrap="none" rtlCol="0" anchor="t"/>
          <a:lstStyle/>
          <a:p>
            <a:pPr marL="0" indent="0" algn="ctr">
              <a:lnSpc>
                <a:spcPts val="1990"/>
              </a:lnSpc>
              <a:buNone/>
            </a:pPr>
            <a:r>
              <a:rPr lang="en-US" sz="1531" dirty="0">
                <a:solidFill>
                  <a:srgbClr val="5C4E3D"/>
                </a:solidFill>
                <a:latin typeface="Libre Baskerville" pitchFamily="34" charset="0"/>
                <a:ea typeface="Libre Baskerville" pitchFamily="34" charset="-122"/>
                <a:cs typeface="Libre Baskerville" pitchFamily="34" charset="-120"/>
              </a:rPr>
              <a:t>Ventajas de utilizar interfaces</a:t>
            </a:r>
            <a:endParaRPr lang="en-US" sz="1531" dirty="0"/>
          </a:p>
        </p:txBody>
      </p:sp>
      <p:sp>
        <p:nvSpPr>
          <p:cNvPr id="13" name="Text 7"/>
          <p:cNvSpPr/>
          <p:nvPr/>
        </p:nvSpPr>
        <p:spPr>
          <a:xfrm>
            <a:off x="7392948" y="5410485"/>
            <a:ext cx="3249454" cy="833219"/>
          </a:xfrm>
          <a:prstGeom prst="rect">
            <a:avLst/>
          </a:prstGeom>
          <a:noFill/>
          <a:ln/>
        </p:spPr>
        <p:txBody>
          <a:bodyPr wrap="square" rtlCol="0" anchor="t"/>
          <a:lstStyle/>
          <a:p>
            <a:pPr marL="0" indent="0" algn="ctr">
              <a:lnSpc>
                <a:spcPts val="2204"/>
              </a:lnSpc>
              <a:buNone/>
            </a:pPr>
            <a:r>
              <a:rPr lang="en-US" sz="1225" dirty="0">
                <a:solidFill>
                  <a:srgbClr val="454240"/>
                </a:solidFill>
                <a:latin typeface="DM Sans" pitchFamily="34" charset="0"/>
                <a:ea typeface="DM Sans" pitchFamily="34" charset="-122"/>
                <a:cs typeface="DM Sans" pitchFamily="34" charset="-120"/>
              </a:rPr>
              <a:t>Descubriremos las ventajas de utilizar interfaces en lugar de clases concretas en ciertos escenarios.</a:t>
            </a:r>
            <a:endParaRPr lang="en-US" sz="1225" dirty="0"/>
          </a:p>
        </p:txBody>
      </p:sp>
      <p:pic>
        <p:nvPicPr>
          <p:cNvPr id="14" name="Image 4" descr="preencoded.png"/>
          <p:cNvPicPr>
            <a:picLocks noChangeAspect="1"/>
          </p:cNvPicPr>
          <p:nvPr/>
        </p:nvPicPr>
        <p:blipFill>
          <a:blip r:embed="rId7"/>
          <a:stretch>
            <a:fillRect/>
          </a:stretch>
        </p:blipFill>
        <p:spPr>
          <a:xfrm>
            <a:off x="11178302" y="2380760"/>
            <a:ext cx="2488525" cy="2470227"/>
          </a:xfrm>
          <a:prstGeom prst="rect">
            <a:avLst/>
          </a:prstGeom>
        </p:spPr>
      </p:pic>
      <p:sp>
        <p:nvSpPr>
          <p:cNvPr id="15" name="Text 8"/>
          <p:cNvSpPr/>
          <p:nvPr/>
        </p:nvSpPr>
        <p:spPr>
          <a:xfrm>
            <a:off x="11553944" y="5005339"/>
            <a:ext cx="1737360" cy="250793"/>
          </a:xfrm>
          <a:prstGeom prst="rect">
            <a:avLst/>
          </a:prstGeom>
          <a:noFill/>
          <a:ln/>
        </p:spPr>
        <p:txBody>
          <a:bodyPr wrap="none" rtlCol="0" anchor="t"/>
          <a:lstStyle/>
          <a:p>
            <a:pPr marL="0" indent="0" algn="ctr">
              <a:lnSpc>
                <a:spcPts val="1990"/>
              </a:lnSpc>
              <a:buNone/>
            </a:pPr>
            <a:r>
              <a:rPr lang="en-US" sz="1531" dirty="0">
                <a:solidFill>
                  <a:srgbClr val="5C4E3D"/>
                </a:solidFill>
                <a:latin typeface="Libre Baskerville" pitchFamily="34" charset="0"/>
                <a:ea typeface="Libre Baskerville" pitchFamily="34" charset="-122"/>
                <a:cs typeface="Libre Baskerville" pitchFamily="34" charset="-120"/>
              </a:rPr>
              <a:t>Ejemplo práctico</a:t>
            </a:r>
            <a:endParaRPr lang="en-US" sz="1531" dirty="0"/>
          </a:p>
        </p:txBody>
      </p:sp>
      <p:sp>
        <p:nvSpPr>
          <p:cNvPr id="16" name="Text 9"/>
          <p:cNvSpPr/>
          <p:nvPr/>
        </p:nvSpPr>
        <p:spPr>
          <a:xfrm>
            <a:off x="10797897" y="5410485"/>
            <a:ext cx="3249454" cy="1110958"/>
          </a:xfrm>
          <a:prstGeom prst="rect">
            <a:avLst/>
          </a:prstGeom>
          <a:noFill/>
          <a:ln/>
        </p:spPr>
        <p:txBody>
          <a:bodyPr wrap="square" rtlCol="0" anchor="t"/>
          <a:lstStyle/>
          <a:p>
            <a:pPr marL="0" indent="0" algn="ctr">
              <a:lnSpc>
                <a:spcPts val="2204"/>
              </a:lnSpc>
              <a:buNone/>
            </a:pPr>
            <a:r>
              <a:rPr lang="en-US" sz="1225" dirty="0">
                <a:solidFill>
                  <a:srgbClr val="454240"/>
                </a:solidFill>
                <a:latin typeface="DM Sans" pitchFamily="34" charset="0"/>
                <a:ea typeface="DM Sans" pitchFamily="34" charset="-122"/>
                <a:cs typeface="DM Sans" pitchFamily="34" charset="-120"/>
              </a:rPr>
              <a:t>Crearemos la interfaz "Reproducible" con el método "reproducir()" y la implementaremos en diferentes clases de medios de reproducción.</a:t>
            </a:r>
            <a:endParaRPr lang="en-US" sz="1225"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AD6B9A7-1B51-4ABE-A159-EDFC445BBA26}"/>
              </a:ext>
            </a:extLst>
          </p:cNvPr>
          <p:cNvSpPr txBox="1"/>
          <p:nvPr/>
        </p:nvSpPr>
        <p:spPr>
          <a:xfrm>
            <a:off x="839971" y="3001879"/>
            <a:ext cx="13120577" cy="3416320"/>
          </a:xfrm>
          <a:prstGeom prst="rect">
            <a:avLst/>
          </a:prstGeom>
          <a:noFill/>
        </p:spPr>
        <p:txBody>
          <a:bodyPr wrap="square">
            <a:spAutoFit/>
          </a:bodyPr>
          <a:lstStyle/>
          <a:p>
            <a:r>
              <a:rPr lang="es-ES" dirty="0"/>
              <a:t>El polimorfismo es un principio fundamental de la programación orientada a objetos que permite tratar a objetos de diferentes clases de manera uniforme, siempre y cuando cumplan con un contrato común. Las interfaces desempeñan un papel crucial en la implementación del polimorfismo en Java.</a:t>
            </a:r>
          </a:p>
          <a:p>
            <a:endParaRPr lang="es-ES" dirty="0"/>
          </a:p>
          <a:p>
            <a:r>
              <a:rPr lang="es-ES" dirty="0"/>
              <a:t>Cuando una clase implementa una interfaz, puede ser tratada como una instancia de dicha interfaz, lo que permite el uso del polimorfismo. Esto significa que se puede utilizar una referencia de tipo de interfaz para hacer referencia a un objeto de cualquier clase que implemente esa interfaz. Esto permite que el código sea más flexible, modular y reutilizable.</a:t>
            </a:r>
          </a:p>
          <a:p>
            <a:endParaRPr lang="es-ES" dirty="0"/>
          </a:p>
          <a:p>
            <a:r>
              <a:rPr lang="es-ES" dirty="0"/>
              <a:t>Por ejemplo, si tenemos una interfaz llamada Forma con un método </a:t>
            </a:r>
            <a:r>
              <a:rPr lang="es-ES" dirty="0" err="1"/>
              <a:t>calcularArea</a:t>
            </a:r>
            <a:r>
              <a:rPr lang="es-ES" dirty="0"/>
              <a:t>(), y varias clases como Círculo, Rectángulo y Triángulo que implementan la interfaz Forma, podemos almacenar objetos de estas clases en una lista de tipo Forma. Luego, podemos iterar sobre la lista y llamar al método </a:t>
            </a:r>
            <a:r>
              <a:rPr lang="es-ES" dirty="0" err="1"/>
              <a:t>calcularArea</a:t>
            </a:r>
            <a:r>
              <a:rPr lang="es-ES" dirty="0"/>
              <a:t>() para cada objeto, sin importar el tipo específico de cada objeto. Esto se debe a que todos los objetos implementan el método </a:t>
            </a:r>
            <a:r>
              <a:rPr lang="es-ES" dirty="0" err="1"/>
              <a:t>calcularArea</a:t>
            </a:r>
            <a:r>
              <a:rPr lang="es-ES" dirty="0"/>
              <a:t>() definido en la interfaz Forma, permitiendo el polimorfismo.</a:t>
            </a:r>
          </a:p>
        </p:txBody>
      </p:sp>
    </p:spTree>
    <p:extLst>
      <p:ext uri="{BB962C8B-B14F-4D97-AF65-F5344CB8AC3E}">
        <p14:creationId xmlns:p14="http://schemas.microsoft.com/office/powerpoint/2010/main" val="2738625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B28E50A-1BD5-45FD-9FE8-A4D688D64E85}"/>
              </a:ext>
            </a:extLst>
          </p:cNvPr>
          <p:cNvSpPr txBox="1"/>
          <p:nvPr/>
        </p:nvSpPr>
        <p:spPr>
          <a:xfrm>
            <a:off x="8548576" y="295609"/>
            <a:ext cx="4497572" cy="7848302"/>
          </a:xfrm>
          <a:prstGeom prst="rect">
            <a:avLst/>
          </a:prstGeom>
          <a:noFill/>
        </p:spPr>
        <p:txBody>
          <a:bodyPr wrap="square">
            <a:spAutoFit/>
          </a:bodyPr>
          <a:lstStyle/>
          <a:p>
            <a:endParaRPr lang="es-ES" sz="1400" dirty="0"/>
          </a:p>
          <a:p>
            <a:r>
              <a:rPr lang="es-ES" sz="1400" dirty="0"/>
              <a:t>// Implementación de la clase Rectángulo</a:t>
            </a:r>
          </a:p>
          <a:p>
            <a:r>
              <a:rPr lang="es-ES" sz="1400" dirty="0" err="1"/>
              <a:t>class</a:t>
            </a:r>
            <a:r>
              <a:rPr lang="es-ES" sz="1400" dirty="0"/>
              <a:t> </a:t>
            </a:r>
            <a:r>
              <a:rPr lang="es-ES" sz="1400" dirty="0" err="1"/>
              <a:t>Rectangulo</a:t>
            </a:r>
            <a:r>
              <a:rPr lang="es-ES" sz="1400" dirty="0"/>
              <a:t> </a:t>
            </a:r>
            <a:r>
              <a:rPr lang="es-ES" sz="1400" dirty="0" err="1"/>
              <a:t>implements</a:t>
            </a:r>
            <a:r>
              <a:rPr lang="es-ES" sz="1400" dirty="0"/>
              <a:t> </a:t>
            </a:r>
            <a:r>
              <a:rPr lang="es-ES" sz="1400" b="1" dirty="0">
                <a:solidFill>
                  <a:srgbClr val="FF0000"/>
                </a:solidFill>
              </a:rPr>
              <a:t>Forma</a:t>
            </a:r>
            <a:r>
              <a:rPr lang="es-ES" sz="1400" dirty="0"/>
              <a:t> {</a:t>
            </a:r>
          </a:p>
          <a:p>
            <a:r>
              <a:rPr lang="es-ES" sz="1400" dirty="0"/>
              <a:t>    </a:t>
            </a:r>
            <a:r>
              <a:rPr lang="es-ES" sz="1400" dirty="0" err="1"/>
              <a:t>private</a:t>
            </a:r>
            <a:r>
              <a:rPr lang="es-ES" sz="1400" dirty="0"/>
              <a:t> </a:t>
            </a:r>
            <a:r>
              <a:rPr lang="es-ES" sz="1400" dirty="0" err="1"/>
              <a:t>double</a:t>
            </a:r>
            <a:r>
              <a:rPr lang="es-ES" sz="1400" dirty="0"/>
              <a:t> base;</a:t>
            </a:r>
          </a:p>
          <a:p>
            <a:r>
              <a:rPr lang="es-ES" sz="1400" dirty="0"/>
              <a:t>    </a:t>
            </a:r>
            <a:r>
              <a:rPr lang="es-ES" sz="1400" dirty="0" err="1"/>
              <a:t>private</a:t>
            </a:r>
            <a:r>
              <a:rPr lang="es-ES" sz="1400" dirty="0"/>
              <a:t> </a:t>
            </a:r>
            <a:r>
              <a:rPr lang="es-ES" sz="1400" dirty="0" err="1"/>
              <a:t>double</a:t>
            </a:r>
            <a:r>
              <a:rPr lang="es-ES" sz="1400" dirty="0"/>
              <a:t> altura;</a:t>
            </a:r>
          </a:p>
          <a:p>
            <a:endParaRPr lang="es-ES" sz="1400" dirty="0"/>
          </a:p>
          <a:p>
            <a:r>
              <a:rPr lang="es-ES" sz="1400" dirty="0"/>
              <a:t>    </a:t>
            </a:r>
            <a:r>
              <a:rPr lang="es-ES" sz="1400" dirty="0" err="1"/>
              <a:t>public</a:t>
            </a:r>
            <a:r>
              <a:rPr lang="es-ES" sz="1400" dirty="0"/>
              <a:t> </a:t>
            </a:r>
            <a:r>
              <a:rPr lang="es-ES" sz="1400" dirty="0" err="1"/>
              <a:t>Rectangulo</a:t>
            </a:r>
            <a:r>
              <a:rPr lang="es-ES" sz="1400" dirty="0"/>
              <a:t>(</a:t>
            </a:r>
            <a:r>
              <a:rPr lang="es-ES" sz="1400" dirty="0" err="1"/>
              <a:t>double</a:t>
            </a:r>
            <a:r>
              <a:rPr lang="es-ES" sz="1400" dirty="0"/>
              <a:t> base, </a:t>
            </a:r>
            <a:r>
              <a:rPr lang="es-ES" sz="1400" dirty="0" err="1"/>
              <a:t>double</a:t>
            </a:r>
            <a:r>
              <a:rPr lang="es-ES" sz="1400" dirty="0"/>
              <a:t> altura) {</a:t>
            </a:r>
          </a:p>
          <a:p>
            <a:r>
              <a:rPr lang="es-ES" sz="1400" dirty="0"/>
              <a:t>        </a:t>
            </a:r>
            <a:r>
              <a:rPr lang="es-ES" sz="1400" dirty="0" err="1"/>
              <a:t>this.base</a:t>
            </a:r>
            <a:r>
              <a:rPr lang="es-ES" sz="1400" dirty="0"/>
              <a:t> = base;</a:t>
            </a:r>
          </a:p>
          <a:p>
            <a:r>
              <a:rPr lang="es-ES" sz="1400" dirty="0"/>
              <a:t>        </a:t>
            </a:r>
            <a:r>
              <a:rPr lang="es-ES" sz="1400" dirty="0" err="1"/>
              <a:t>this.altura</a:t>
            </a:r>
            <a:r>
              <a:rPr lang="es-ES" sz="1400" dirty="0"/>
              <a:t> = altura;</a:t>
            </a:r>
          </a:p>
          <a:p>
            <a:r>
              <a:rPr lang="es-ES" sz="1400" dirty="0"/>
              <a:t>    }</a:t>
            </a:r>
          </a:p>
          <a:p>
            <a:endParaRPr lang="es-ES" sz="1400" dirty="0"/>
          </a:p>
          <a:p>
            <a:r>
              <a:rPr lang="es-ES" sz="1400" dirty="0"/>
              <a:t>    @Override</a:t>
            </a:r>
          </a:p>
          <a:p>
            <a:r>
              <a:rPr lang="es-ES" sz="1400" dirty="0"/>
              <a:t>    </a:t>
            </a:r>
            <a:r>
              <a:rPr lang="es-ES" sz="1400" dirty="0" err="1"/>
              <a:t>public</a:t>
            </a:r>
            <a:r>
              <a:rPr lang="es-ES" sz="1400" dirty="0"/>
              <a:t> </a:t>
            </a:r>
            <a:r>
              <a:rPr lang="es-ES" sz="1400" dirty="0" err="1"/>
              <a:t>double</a:t>
            </a:r>
            <a:r>
              <a:rPr lang="es-ES" sz="1400" dirty="0"/>
              <a:t> </a:t>
            </a:r>
            <a:r>
              <a:rPr lang="es-ES" sz="1400" dirty="0" err="1"/>
              <a:t>calcularArea</a:t>
            </a:r>
            <a:r>
              <a:rPr lang="es-ES" sz="1400" dirty="0"/>
              <a:t>() {</a:t>
            </a:r>
          </a:p>
          <a:p>
            <a:r>
              <a:rPr lang="es-ES" sz="1400" dirty="0"/>
              <a:t>        </a:t>
            </a:r>
            <a:r>
              <a:rPr lang="es-ES" sz="1400" dirty="0" err="1"/>
              <a:t>return</a:t>
            </a:r>
            <a:r>
              <a:rPr lang="es-ES" sz="1400" dirty="0"/>
              <a:t> base * altura;</a:t>
            </a:r>
          </a:p>
          <a:p>
            <a:r>
              <a:rPr lang="es-ES" sz="1400" dirty="0"/>
              <a:t>    }</a:t>
            </a:r>
          </a:p>
          <a:p>
            <a:r>
              <a:rPr lang="es-ES" sz="1400" dirty="0"/>
              <a:t>}</a:t>
            </a:r>
          </a:p>
          <a:p>
            <a:endParaRPr lang="es-ES" sz="1400" dirty="0"/>
          </a:p>
          <a:p>
            <a:endParaRPr lang="es-ES" sz="1400" dirty="0"/>
          </a:p>
          <a:p>
            <a:r>
              <a:rPr lang="es-ES" sz="1400" dirty="0"/>
              <a:t>// Ejemplo de uso</a:t>
            </a:r>
          </a:p>
          <a:p>
            <a:r>
              <a:rPr lang="es-ES" sz="1400" dirty="0" err="1"/>
              <a:t>import</a:t>
            </a:r>
            <a:r>
              <a:rPr lang="es-ES" sz="1400" dirty="0"/>
              <a:t> </a:t>
            </a:r>
            <a:r>
              <a:rPr lang="es-ES" sz="1400" dirty="0" err="1"/>
              <a:t>java.util.ArrayList</a:t>
            </a:r>
            <a:r>
              <a:rPr lang="es-ES" sz="1400" dirty="0"/>
              <a:t>;</a:t>
            </a:r>
          </a:p>
          <a:p>
            <a:r>
              <a:rPr lang="es-ES" sz="1400" dirty="0" err="1"/>
              <a:t>import</a:t>
            </a:r>
            <a:r>
              <a:rPr lang="es-ES" sz="1400" dirty="0"/>
              <a:t> </a:t>
            </a:r>
            <a:r>
              <a:rPr lang="es-ES" sz="1400" dirty="0" err="1"/>
              <a:t>java.util.List</a:t>
            </a:r>
            <a:r>
              <a:rPr lang="es-ES" sz="1400" dirty="0"/>
              <a:t>;</a:t>
            </a:r>
          </a:p>
          <a:p>
            <a:endParaRPr lang="es-ES" sz="1400" dirty="0"/>
          </a:p>
          <a:p>
            <a:r>
              <a:rPr lang="es-ES" sz="1400" dirty="0" err="1"/>
              <a:t>public</a:t>
            </a:r>
            <a:r>
              <a:rPr lang="es-ES" sz="1400" dirty="0"/>
              <a:t> </a:t>
            </a:r>
            <a:r>
              <a:rPr lang="es-ES" sz="1400" dirty="0" err="1"/>
              <a:t>class</a:t>
            </a:r>
            <a:r>
              <a:rPr lang="es-ES" sz="1400" dirty="0"/>
              <a:t> </a:t>
            </a:r>
            <a:r>
              <a:rPr lang="es-ES" sz="1400" dirty="0" err="1"/>
              <a:t>Main</a:t>
            </a:r>
            <a:r>
              <a:rPr lang="es-ES" sz="1400" dirty="0"/>
              <a:t> {</a:t>
            </a:r>
          </a:p>
          <a:p>
            <a:r>
              <a:rPr lang="es-ES" sz="1400" dirty="0"/>
              <a:t>    </a:t>
            </a:r>
            <a:r>
              <a:rPr lang="es-ES" sz="1400" dirty="0" err="1"/>
              <a:t>public</a:t>
            </a:r>
            <a:r>
              <a:rPr lang="es-ES" sz="1400" dirty="0"/>
              <a:t> </a:t>
            </a:r>
            <a:r>
              <a:rPr lang="es-ES" sz="1400" dirty="0" err="1"/>
              <a:t>static</a:t>
            </a:r>
            <a:r>
              <a:rPr lang="es-ES" sz="1400" dirty="0"/>
              <a:t> </a:t>
            </a:r>
            <a:r>
              <a:rPr lang="es-ES" sz="1400" dirty="0" err="1"/>
              <a:t>void</a:t>
            </a:r>
            <a:r>
              <a:rPr lang="es-ES" sz="1400" dirty="0"/>
              <a:t> </a:t>
            </a:r>
            <a:r>
              <a:rPr lang="es-ES" sz="1400" dirty="0" err="1"/>
              <a:t>main</a:t>
            </a:r>
            <a:r>
              <a:rPr lang="es-ES" sz="1400" dirty="0"/>
              <a:t>(</a:t>
            </a:r>
            <a:r>
              <a:rPr lang="es-ES" sz="1400" dirty="0" err="1"/>
              <a:t>String</a:t>
            </a:r>
            <a:r>
              <a:rPr lang="es-ES" sz="1400" dirty="0"/>
              <a:t>[] </a:t>
            </a:r>
            <a:r>
              <a:rPr lang="es-ES" sz="1400" dirty="0" err="1"/>
              <a:t>args</a:t>
            </a:r>
            <a:r>
              <a:rPr lang="es-ES" sz="1400" dirty="0"/>
              <a:t>) {</a:t>
            </a:r>
          </a:p>
          <a:p>
            <a:r>
              <a:rPr lang="es-ES" sz="1400" dirty="0"/>
              <a:t>        </a:t>
            </a:r>
            <a:r>
              <a:rPr lang="es-ES" sz="1400" dirty="0" err="1"/>
              <a:t>List</a:t>
            </a:r>
            <a:r>
              <a:rPr lang="es-ES" sz="1400" dirty="0"/>
              <a:t>&lt;</a:t>
            </a:r>
            <a:r>
              <a:rPr lang="es-ES" sz="1400" b="1" dirty="0">
                <a:solidFill>
                  <a:srgbClr val="FF0000"/>
                </a:solidFill>
              </a:rPr>
              <a:t>Forma</a:t>
            </a:r>
            <a:r>
              <a:rPr lang="es-ES" sz="1400" dirty="0"/>
              <a:t>&gt; </a:t>
            </a:r>
            <a:r>
              <a:rPr lang="es-ES" sz="1400" b="1" dirty="0">
                <a:solidFill>
                  <a:schemeClr val="accent1">
                    <a:lumMod val="75000"/>
                  </a:schemeClr>
                </a:solidFill>
              </a:rPr>
              <a:t>formas</a:t>
            </a:r>
            <a:r>
              <a:rPr lang="es-ES" sz="1400" dirty="0"/>
              <a:t> = new </a:t>
            </a:r>
            <a:r>
              <a:rPr lang="es-ES" sz="1400" dirty="0" err="1"/>
              <a:t>ArrayList</a:t>
            </a:r>
            <a:r>
              <a:rPr lang="es-ES" sz="1400" dirty="0"/>
              <a:t>&lt;&gt;();</a:t>
            </a:r>
          </a:p>
          <a:p>
            <a:endParaRPr lang="es-ES" sz="1400" dirty="0"/>
          </a:p>
          <a:p>
            <a:r>
              <a:rPr lang="es-ES" sz="1400" dirty="0"/>
              <a:t>        </a:t>
            </a:r>
            <a:r>
              <a:rPr lang="es-ES" sz="1400" b="1" dirty="0" err="1">
                <a:solidFill>
                  <a:schemeClr val="accent1">
                    <a:lumMod val="75000"/>
                  </a:schemeClr>
                </a:solidFill>
              </a:rPr>
              <a:t>formas</a:t>
            </a:r>
            <a:r>
              <a:rPr lang="es-ES" sz="1400" dirty="0" err="1"/>
              <a:t>.add</a:t>
            </a:r>
            <a:r>
              <a:rPr lang="es-ES" sz="1400" dirty="0"/>
              <a:t>(new Circulo(5.0));</a:t>
            </a:r>
          </a:p>
          <a:p>
            <a:r>
              <a:rPr lang="es-ES" sz="1400" dirty="0"/>
              <a:t>        </a:t>
            </a:r>
            <a:r>
              <a:rPr lang="es-ES" sz="1400" b="1" dirty="0" err="1">
                <a:solidFill>
                  <a:schemeClr val="accent1">
                    <a:lumMod val="75000"/>
                  </a:schemeClr>
                </a:solidFill>
              </a:rPr>
              <a:t>formas</a:t>
            </a:r>
            <a:r>
              <a:rPr lang="es-ES" sz="1400" dirty="0" err="1"/>
              <a:t>.add</a:t>
            </a:r>
            <a:r>
              <a:rPr lang="es-ES" sz="1400" dirty="0"/>
              <a:t>(new </a:t>
            </a:r>
            <a:r>
              <a:rPr lang="es-ES" sz="1400" dirty="0" err="1"/>
              <a:t>Rectangulo</a:t>
            </a:r>
            <a:r>
              <a:rPr lang="es-ES" sz="1400" dirty="0"/>
              <a:t>(3.0, 4.0));</a:t>
            </a:r>
          </a:p>
          <a:p>
            <a:r>
              <a:rPr lang="es-ES" sz="1400" dirty="0"/>
              <a:t>        </a:t>
            </a:r>
            <a:r>
              <a:rPr lang="es-ES" sz="1400" b="1" dirty="0" err="1">
                <a:solidFill>
                  <a:schemeClr val="accent1">
                    <a:lumMod val="75000"/>
                  </a:schemeClr>
                </a:solidFill>
              </a:rPr>
              <a:t>formas</a:t>
            </a:r>
            <a:r>
              <a:rPr lang="es-ES" sz="1400" dirty="0" err="1"/>
              <a:t>.add</a:t>
            </a:r>
            <a:r>
              <a:rPr lang="es-ES" sz="1400" dirty="0"/>
              <a:t>(new Triangulo(6.0, 8.0));</a:t>
            </a:r>
          </a:p>
          <a:p>
            <a:endParaRPr lang="es-ES" sz="1400" dirty="0"/>
          </a:p>
          <a:p>
            <a:r>
              <a:rPr lang="es-ES" sz="1400" dirty="0"/>
              <a:t>        </a:t>
            </a:r>
            <a:r>
              <a:rPr lang="es-ES" sz="1400" dirty="0" err="1"/>
              <a:t>for</a:t>
            </a:r>
            <a:r>
              <a:rPr lang="es-ES" sz="1400" dirty="0"/>
              <a:t> (</a:t>
            </a:r>
            <a:r>
              <a:rPr lang="es-ES" sz="1400" dirty="0">
                <a:solidFill>
                  <a:srgbClr val="FF0000"/>
                </a:solidFill>
              </a:rPr>
              <a:t>Forma</a:t>
            </a:r>
            <a:r>
              <a:rPr lang="es-ES" sz="1400" dirty="0"/>
              <a:t> </a:t>
            </a:r>
            <a:r>
              <a:rPr lang="es-ES" sz="1400" dirty="0" err="1"/>
              <a:t>forma</a:t>
            </a:r>
            <a:r>
              <a:rPr lang="es-ES" sz="1400" dirty="0"/>
              <a:t> : </a:t>
            </a:r>
            <a:r>
              <a:rPr lang="es-ES" sz="1400" b="1" dirty="0">
                <a:solidFill>
                  <a:schemeClr val="accent1">
                    <a:lumMod val="75000"/>
                  </a:schemeClr>
                </a:solidFill>
              </a:rPr>
              <a:t>formas</a:t>
            </a:r>
            <a:r>
              <a:rPr lang="es-ES" sz="1400" dirty="0"/>
              <a:t>) {</a:t>
            </a:r>
          </a:p>
          <a:p>
            <a:r>
              <a:rPr lang="es-ES" sz="1400" dirty="0"/>
              <a:t>            </a:t>
            </a:r>
            <a:r>
              <a:rPr lang="es-ES" sz="1400" dirty="0" err="1"/>
              <a:t>double</a:t>
            </a:r>
            <a:r>
              <a:rPr lang="es-ES" sz="1400" dirty="0"/>
              <a:t> </a:t>
            </a:r>
            <a:r>
              <a:rPr lang="es-ES" sz="1400" dirty="0" err="1"/>
              <a:t>area</a:t>
            </a:r>
            <a:r>
              <a:rPr lang="es-ES" sz="1400" dirty="0"/>
              <a:t> = </a:t>
            </a:r>
            <a:r>
              <a:rPr lang="es-ES" sz="1400" b="1" dirty="0" err="1">
                <a:solidFill>
                  <a:schemeClr val="accent1">
                    <a:lumMod val="75000"/>
                  </a:schemeClr>
                </a:solidFill>
              </a:rPr>
              <a:t>forma</a:t>
            </a:r>
            <a:r>
              <a:rPr lang="es-ES" sz="1400" dirty="0" err="1"/>
              <a:t>.calcularArea</a:t>
            </a:r>
            <a:r>
              <a:rPr lang="es-ES" sz="1400" dirty="0"/>
              <a:t>();</a:t>
            </a:r>
          </a:p>
          <a:p>
            <a:r>
              <a:rPr lang="es-ES" sz="1400" dirty="0"/>
              <a:t>            </a:t>
            </a:r>
            <a:r>
              <a:rPr lang="es-ES" sz="1400" dirty="0" err="1"/>
              <a:t>System.out.println</a:t>
            </a:r>
            <a:r>
              <a:rPr lang="es-ES" sz="1400" dirty="0"/>
              <a:t>("Área: " + </a:t>
            </a:r>
            <a:r>
              <a:rPr lang="es-ES" sz="1400" dirty="0" err="1"/>
              <a:t>area</a:t>
            </a:r>
            <a:r>
              <a:rPr lang="es-ES" sz="1400" dirty="0"/>
              <a:t>);</a:t>
            </a:r>
          </a:p>
          <a:p>
            <a:r>
              <a:rPr lang="es-ES" sz="1400" dirty="0"/>
              <a:t>        }</a:t>
            </a:r>
          </a:p>
          <a:p>
            <a:r>
              <a:rPr lang="es-ES" sz="1400" dirty="0"/>
              <a:t>    }</a:t>
            </a:r>
          </a:p>
          <a:p>
            <a:r>
              <a:rPr lang="es-ES" sz="1400" dirty="0"/>
              <a:t>}</a:t>
            </a:r>
          </a:p>
        </p:txBody>
      </p:sp>
      <p:sp>
        <p:nvSpPr>
          <p:cNvPr id="5" name="CuadroTexto 4">
            <a:extLst>
              <a:ext uri="{FF2B5EF4-FFF2-40B4-BE49-F238E27FC236}">
                <a16:creationId xmlns:a16="http://schemas.microsoft.com/office/drawing/2014/main" id="{E5788E98-17EC-40F4-BADE-110517840180}"/>
              </a:ext>
            </a:extLst>
          </p:cNvPr>
          <p:cNvSpPr txBox="1"/>
          <p:nvPr/>
        </p:nvSpPr>
        <p:spPr>
          <a:xfrm>
            <a:off x="1775638" y="404405"/>
            <a:ext cx="3955311" cy="3970318"/>
          </a:xfrm>
          <a:prstGeom prst="rect">
            <a:avLst/>
          </a:prstGeom>
          <a:noFill/>
        </p:spPr>
        <p:txBody>
          <a:bodyPr wrap="square">
            <a:spAutoFit/>
          </a:bodyPr>
          <a:lstStyle/>
          <a:p>
            <a:r>
              <a:rPr lang="es-ES" sz="1400" dirty="0"/>
              <a:t>// Definición de la interfaz Forma</a:t>
            </a:r>
          </a:p>
          <a:p>
            <a:r>
              <a:rPr lang="es-ES" sz="1400" b="1" dirty="0">
                <a:solidFill>
                  <a:schemeClr val="accent6"/>
                </a:solidFill>
              </a:rPr>
              <a:t>interface</a:t>
            </a:r>
            <a:r>
              <a:rPr lang="es-ES" sz="1400" dirty="0"/>
              <a:t> </a:t>
            </a:r>
            <a:r>
              <a:rPr lang="es-ES" sz="1400" b="1" dirty="0">
                <a:solidFill>
                  <a:srgbClr val="FF0000"/>
                </a:solidFill>
              </a:rPr>
              <a:t>Forma</a:t>
            </a:r>
            <a:r>
              <a:rPr lang="es-ES" sz="1400" dirty="0"/>
              <a:t> {</a:t>
            </a:r>
          </a:p>
          <a:p>
            <a:r>
              <a:rPr lang="es-ES" sz="1400" dirty="0"/>
              <a:t>    </a:t>
            </a:r>
            <a:r>
              <a:rPr lang="es-ES" sz="1400" dirty="0" err="1"/>
              <a:t>double</a:t>
            </a:r>
            <a:r>
              <a:rPr lang="es-ES" sz="1400" dirty="0"/>
              <a:t> </a:t>
            </a:r>
            <a:r>
              <a:rPr lang="es-ES" sz="1400" dirty="0" err="1"/>
              <a:t>calcularArea</a:t>
            </a:r>
            <a:r>
              <a:rPr lang="es-ES" sz="1400" dirty="0"/>
              <a:t>();</a:t>
            </a:r>
          </a:p>
          <a:p>
            <a:r>
              <a:rPr lang="es-ES" sz="1400" dirty="0"/>
              <a:t>}</a:t>
            </a:r>
          </a:p>
          <a:p>
            <a:endParaRPr lang="es-ES" sz="1400" dirty="0"/>
          </a:p>
          <a:p>
            <a:r>
              <a:rPr lang="es-ES" sz="1400" dirty="0"/>
              <a:t>// Implementación de la clase Círculo</a:t>
            </a:r>
          </a:p>
          <a:p>
            <a:r>
              <a:rPr lang="es-ES" sz="1400" dirty="0" err="1"/>
              <a:t>class</a:t>
            </a:r>
            <a:r>
              <a:rPr lang="es-ES" sz="1400" dirty="0"/>
              <a:t> Circulo </a:t>
            </a:r>
            <a:r>
              <a:rPr lang="es-ES" sz="1400" dirty="0" err="1"/>
              <a:t>implements</a:t>
            </a:r>
            <a:r>
              <a:rPr lang="es-ES" sz="1400" dirty="0"/>
              <a:t> </a:t>
            </a:r>
            <a:r>
              <a:rPr lang="es-ES" sz="1400" b="1" dirty="0">
                <a:solidFill>
                  <a:srgbClr val="FF0000"/>
                </a:solidFill>
              </a:rPr>
              <a:t>Forma</a:t>
            </a:r>
            <a:r>
              <a:rPr lang="es-ES" sz="1400" dirty="0"/>
              <a:t> {</a:t>
            </a:r>
          </a:p>
          <a:p>
            <a:r>
              <a:rPr lang="es-ES" sz="1400" dirty="0"/>
              <a:t>    </a:t>
            </a:r>
            <a:r>
              <a:rPr lang="es-ES" sz="1400" dirty="0" err="1"/>
              <a:t>private</a:t>
            </a:r>
            <a:r>
              <a:rPr lang="es-ES" sz="1400" dirty="0"/>
              <a:t> </a:t>
            </a:r>
            <a:r>
              <a:rPr lang="es-ES" sz="1400" dirty="0" err="1"/>
              <a:t>double</a:t>
            </a:r>
            <a:r>
              <a:rPr lang="es-ES" sz="1400" dirty="0"/>
              <a:t> radio;</a:t>
            </a:r>
          </a:p>
          <a:p>
            <a:endParaRPr lang="es-ES" sz="1400" dirty="0"/>
          </a:p>
          <a:p>
            <a:r>
              <a:rPr lang="es-ES" sz="1400" dirty="0"/>
              <a:t>    </a:t>
            </a:r>
            <a:r>
              <a:rPr lang="es-ES" sz="1400" dirty="0" err="1"/>
              <a:t>public</a:t>
            </a:r>
            <a:r>
              <a:rPr lang="es-ES" sz="1400" dirty="0"/>
              <a:t> Circulo(</a:t>
            </a:r>
            <a:r>
              <a:rPr lang="es-ES" sz="1400" dirty="0" err="1"/>
              <a:t>double</a:t>
            </a:r>
            <a:r>
              <a:rPr lang="es-ES" sz="1400" dirty="0"/>
              <a:t> radio) {</a:t>
            </a:r>
          </a:p>
          <a:p>
            <a:r>
              <a:rPr lang="es-ES" sz="1400" dirty="0"/>
              <a:t>        </a:t>
            </a:r>
            <a:r>
              <a:rPr lang="es-ES" sz="1400" dirty="0" err="1"/>
              <a:t>this.radio</a:t>
            </a:r>
            <a:r>
              <a:rPr lang="es-ES" sz="1400" dirty="0"/>
              <a:t> = radio;</a:t>
            </a:r>
          </a:p>
          <a:p>
            <a:r>
              <a:rPr lang="es-ES" sz="1400" dirty="0"/>
              <a:t>    }</a:t>
            </a:r>
          </a:p>
          <a:p>
            <a:endParaRPr lang="es-ES" sz="1400" dirty="0"/>
          </a:p>
          <a:p>
            <a:r>
              <a:rPr lang="es-ES" sz="1400" dirty="0"/>
              <a:t>    @Override</a:t>
            </a:r>
          </a:p>
          <a:p>
            <a:r>
              <a:rPr lang="es-ES" sz="1400" dirty="0"/>
              <a:t>    </a:t>
            </a:r>
            <a:r>
              <a:rPr lang="es-ES" sz="1400" dirty="0" err="1"/>
              <a:t>public</a:t>
            </a:r>
            <a:r>
              <a:rPr lang="es-ES" sz="1400" dirty="0"/>
              <a:t> </a:t>
            </a:r>
            <a:r>
              <a:rPr lang="es-ES" sz="1400" dirty="0" err="1"/>
              <a:t>double</a:t>
            </a:r>
            <a:r>
              <a:rPr lang="es-ES" sz="1400" dirty="0"/>
              <a:t> </a:t>
            </a:r>
            <a:r>
              <a:rPr lang="es-ES" sz="1400" dirty="0" err="1"/>
              <a:t>calcularArea</a:t>
            </a:r>
            <a:r>
              <a:rPr lang="es-ES" sz="1400" dirty="0"/>
              <a:t>() {</a:t>
            </a:r>
          </a:p>
          <a:p>
            <a:r>
              <a:rPr lang="es-ES" sz="1400" dirty="0"/>
              <a:t>        </a:t>
            </a:r>
            <a:r>
              <a:rPr lang="es-ES" sz="1400" dirty="0" err="1"/>
              <a:t>return</a:t>
            </a:r>
            <a:r>
              <a:rPr lang="es-ES" sz="1400" dirty="0"/>
              <a:t> </a:t>
            </a:r>
            <a:r>
              <a:rPr lang="es-ES" sz="1400" dirty="0" err="1"/>
              <a:t>Math.PI</a:t>
            </a:r>
            <a:r>
              <a:rPr lang="es-ES" sz="1400" dirty="0"/>
              <a:t> * radio * radio;</a:t>
            </a:r>
          </a:p>
          <a:p>
            <a:r>
              <a:rPr lang="es-ES" sz="1400" dirty="0"/>
              <a:t>    }</a:t>
            </a:r>
          </a:p>
          <a:p>
            <a:r>
              <a:rPr lang="es-ES" sz="1400" dirty="0"/>
              <a:t>}</a:t>
            </a:r>
          </a:p>
        </p:txBody>
      </p:sp>
      <p:sp>
        <p:nvSpPr>
          <p:cNvPr id="7" name="CuadroTexto 6">
            <a:extLst>
              <a:ext uri="{FF2B5EF4-FFF2-40B4-BE49-F238E27FC236}">
                <a16:creationId xmlns:a16="http://schemas.microsoft.com/office/drawing/2014/main" id="{B806306F-0583-4965-8E55-07CB8F33196C}"/>
              </a:ext>
            </a:extLst>
          </p:cNvPr>
          <p:cNvSpPr txBox="1"/>
          <p:nvPr/>
        </p:nvSpPr>
        <p:spPr>
          <a:xfrm>
            <a:off x="1775638" y="4374723"/>
            <a:ext cx="4922874" cy="3539430"/>
          </a:xfrm>
          <a:prstGeom prst="rect">
            <a:avLst/>
          </a:prstGeom>
          <a:noFill/>
        </p:spPr>
        <p:txBody>
          <a:bodyPr wrap="square">
            <a:spAutoFit/>
          </a:bodyPr>
          <a:lstStyle/>
          <a:p>
            <a:endParaRPr lang="es-ES" sz="1400" dirty="0"/>
          </a:p>
          <a:p>
            <a:r>
              <a:rPr lang="es-ES" sz="1400" dirty="0"/>
              <a:t>// Implementación de la clase Triángulo</a:t>
            </a:r>
          </a:p>
          <a:p>
            <a:r>
              <a:rPr lang="es-ES" sz="1400" dirty="0" err="1"/>
              <a:t>class</a:t>
            </a:r>
            <a:r>
              <a:rPr lang="es-ES" sz="1400" dirty="0"/>
              <a:t> Triangulo </a:t>
            </a:r>
            <a:r>
              <a:rPr lang="es-ES" sz="1400" dirty="0" err="1"/>
              <a:t>implements</a:t>
            </a:r>
            <a:r>
              <a:rPr lang="es-ES" sz="1400" dirty="0"/>
              <a:t> </a:t>
            </a:r>
            <a:r>
              <a:rPr lang="es-ES" sz="1400" b="1" dirty="0">
                <a:solidFill>
                  <a:srgbClr val="FF0000"/>
                </a:solidFill>
              </a:rPr>
              <a:t>Forma</a:t>
            </a:r>
            <a:r>
              <a:rPr lang="es-ES" sz="1400" dirty="0"/>
              <a:t> {</a:t>
            </a:r>
          </a:p>
          <a:p>
            <a:r>
              <a:rPr lang="es-ES" sz="1400" dirty="0"/>
              <a:t>    </a:t>
            </a:r>
            <a:r>
              <a:rPr lang="es-ES" sz="1400" dirty="0" err="1"/>
              <a:t>private</a:t>
            </a:r>
            <a:r>
              <a:rPr lang="es-ES" sz="1400" dirty="0"/>
              <a:t> </a:t>
            </a:r>
            <a:r>
              <a:rPr lang="es-ES" sz="1400" dirty="0" err="1"/>
              <a:t>double</a:t>
            </a:r>
            <a:r>
              <a:rPr lang="es-ES" sz="1400" dirty="0"/>
              <a:t> base;</a:t>
            </a:r>
          </a:p>
          <a:p>
            <a:r>
              <a:rPr lang="es-ES" sz="1400" dirty="0"/>
              <a:t>    </a:t>
            </a:r>
            <a:r>
              <a:rPr lang="es-ES" sz="1400" dirty="0" err="1"/>
              <a:t>private</a:t>
            </a:r>
            <a:r>
              <a:rPr lang="es-ES" sz="1400" dirty="0"/>
              <a:t> </a:t>
            </a:r>
            <a:r>
              <a:rPr lang="es-ES" sz="1400" dirty="0" err="1"/>
              <a:t>double</a:t>
            </a:r>
            <a:r>
              <a:rPr lang="es-ES" sz="1400" dirty="0"/>
              <a:t> altura;</a:t>
            </a:r>
          </a:p>
          <a:p>
            <a:endParaRPr lang="es-ES" sz="1400" dirty="0"/>
          </a:p>
          <a:p>
            <a:r>
              <a:rPr lang="es-ES" sz="1400" dirty="0"/>
              <a:t>    </a:t>
            </a:r>
            <a:r>
              <a:rPr lang="es-ES" sz="1400" dirty="0" err="1"/>
              <a:t>public</a:t>
            </a:r>
            <a:r>
              <a:rPr lang="es-ES" sz="1400" dirty="0"/>
              <a:t> Triangulo(</a:t>
            </a:r>
            <a:r>
              <a:rPr lang="es-ES" sz="1400" dirty="0" err="1"/>
              <a:t>double</a:t>
            </a:r>
            <a:r>
              <a:rPr lang="es-ES" sz="1400" dirty="0"/>
              <a:t> base, </a:t>
            </a:r>
            <a:r>
              <a:rPr lang="es-ES" sz="1400" dirty="0" err="1"/>
              <a:t>double</a:t>
            </a:r>
            <a:r>
              <a:rPr lang="es-ES" sz="1400" dirty="0"/>
              <a:t> altura) {</a:t>
            </a:r>
          </a:p>
          <a:p>
            <a:r>
              <a:rPr lang="es-ES" sz="1400" dirty="0"/>
              <a:t>        </a:t>
            </a:r>
            <a:r>
              <a:rPr lang="es-ES" sz="1400" dirty="0" err="1"/>
              <a:t>this.base</a:t>
            </a:r>
            <a:r>
              <a:rPr lang="es-ES" sz="1400" dirty="0"/>
              <a:t> = base;</a:t>
            </a:r>
          </a:p>
          <a:p>
            <a:r>
              <a:rPr lang="es-ES" sz="1400" dirty="0"/>
              <a:t>        </a:t>
            </a:r>
            <a:r>
              <a:rPr lang="es-ES" sz="1400" dirty="0" err="1"/>
              <a:t>this.altura</a:t>
            </a:r>
            <a:r>
              <a:rPr lang="es-ES" sz="1400" dirty="0"/>
              <a:t> = altura;</a:t>
            </a:r>
          </a:p>
          <a:p>
            <a:r>
              <a:rPr lang="es-ES" sz="1400" dirty="0"/>
              <a:t>    }</a:t>
            </a:r>
          </a:p>
          <a:p>
            <a:endParaRPr lang="es-ES" sz="1400" dirty="0"/>
          </a:p>
          <a:p>
            <a:r>
              <a:rPr lang="es-ES" sz="1400" dirty="0"/>
              <a:t>    @Override</a:t>
            </a:r>
          </a:p>
          <a:p>
            <a:r>
              <a:rPr lang="es-ES" sz="1400" dirty="0"/>
              <a:t>    </a:t>
            </a:r>
            <a:r>
              <a:rPr lang="es-ES" sz="1400" dirty="0" err="1"/>
              <a:t>public</a:t>
            </a:r>
            <a:r>
              <a:rPr lang="es-ES" sz="1400" dirty="0"/>
              <a:t> </a:t>
            </a:r>
            <a:r>
              <a:rPr lang="es-ES" sz="1400" dirty="0" err="1"/>
              <a:t>double</a:t>
            </a:r>
            <a:r>
              <a:rPr lang="es-ES" sz="1400" dirty="0"/>
              <a:t> </a:t>
            </a:r>
            <a:r>
              <a:rPr lang="es-ES" sz="1400" dirty="0" err="1"/>
              <a:t>calcularArea</a:t>
            </a:r>
            <a:r>
              <a:rPr lang="es-ES" sz="1400" dirty="0"/>
              <a:t>() {</a:t>
            </a:r>
          </a:p>
          <a:p>
            <a:r>
              <a:rPr lang="es-ES" sz="1400" dirty="0"/>
              <a:t>        </a:t>
            </a:r>
            <a:r>
              <a:rPr lang="es-ES" sz="1400" dirty="0" err="1"/>
              <a:t>return</a:t>
            </a:r>
            <a:r>
              <a:rPr lang="es-ES" sz="1400" dirty="0"/>
              <a:t> 0.5 * base * altura;</a:t>
            </a:r>
          </a:p>
          <a:p>
            <a:r>
              <a:rPr lang="es-ES" sz="1400" dirty="0"/>
              <a:t>    }</a:t>
            </a:r>
          </a:p>
          <a:p>
            <a:r>
              <a:rPr lang="es-ES" sz="1400" dirty="0"/>
              <a:t>}</a:t>
            </a:r>
          </a:p>
        </p:txBody>
      </p:sp>
    </p:spTree>
    <p:extLst>
      <p:ext uri="{BB962C8B-B14F-4D97-AF65-F5344CB8AC3E}">
        <p14:creationId xmlns:p14="http://schemas.microsoft.com/office/powerpoint/2010/main" val="2676874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F8A34BD-F817-4EEA-A566-CD424E702733}"/>
              </a:ext>
            </a:extLst>
          </p:cNvPr>
          <p:cNvSpPr txBox="1"/>
          <p:nvPr/>
        </p:nvSpPr>
        <p:spPr>
          <a:xfrm>
            <a:off x="786809" y="2683639"/>
            <a:ext cx="12567684" cy="1754326"/>
          </a:xfrm>
          <a:prstGeom prst="rect">
            <a:avLst/>
          </a:prstGeom>
          <a:noFill/>
        </p:spPr>
        <p:txBody>
          <a:bodyPr wrap="square">
            <a:spAutoFit/>
          </a:bodyPr>
          <a:lstStyle/>
          <a:p>
            <a:r>
              <a:rPr lang="es-ES" dirty="0"/>
              <a:t>En Java, las interfaces pueden ser utilizadas como tipos de referencia para crear variables y parámetros. Esto significa que podemos declarar una variable o un parámetro de tipo de interfaz y asignarle cualquier objeto de una clase que implemente esa interfaz.</a:t>
            </a:r>
          </a:p>
          <a:p>
            <a:endParaRPr lang="es-ES" dirty="0"/>
          </a:p>
          <a:p>
            <a:r>
              <a:rPr lang="es-ES" dirty="0"/>
              <a:t>El uso de interfaces como tipos de referencia proporciona flexibilidad y extensibilidad en el código. Esto significa que podemos escribir código que dependa de la interfaz en lugar de una implementación concreta. Esto permite que el código sea más independiente de la implementación y más fácil de mantener y modificar en el futuro.</a:t>
            </a:r>
          </a:p>
        </p:txBody>
      </p:sp>
    </p:spTree>
    <p:extLst>
      <p:ext uri="{BB962C8B-B14F-4D97-AF65-F5344CB8AC3E}">
        <p14:creationId xmlns:p14="http://schemas.microsoft.com/office/powerpoint/2010/main" val="2282001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3BCD7AF-226C-4D18-9B6C-ACE95744F467}"/>
              </a:ext>
            </a:extLst>
          </p:cNvPr>
          <p:cNvSpPr txBox="1"/>
          <p:nvPr/>
        </p:nvSpPr>
        <p:spPr>
          <a:xfrm>
            <a:off x="893135" y="1444464"/>
            <a:ext cx="5348177" cy="5632311"/>
          </a:xfrm>
          <a:prstGeom prst="rect">
            <a:avLst/>
          </a:prstGeom>
          <a:noFill/>
        </p:spPr>
        <p:txBody>
          <a:bodyPr wrap="square">
            <a:spAutoFit/>
          </a:bodyPr>
          <a:lstStyle/>
          <a:p>
            <a:r>
              <a:rPr lang="es-ES" dirty="0"/>
              <a:t>// Definición de la interfaz Animal</a:t>
            </a:r>
          </a:p>
          <a:p>
            <a:r>
              <a:rPr lang="es-ES" dirty="0"/>
              <a:t>interface </a:t>
            </a:r>
            <a:r>
              <a:rPr lang="es-ES" b="1" dirty="0">
                <a:solidFill>
                  <a:srgbClr val="FF0000"/>
                </a:solidFill>
              </a:rPr>
              <a:t>Animal</a:t>
            </a:r>
            <a:r>
              <a:rPr lang="es-ES" dirty="0"/>
              <a:t> {</a:t>
            </a:r>
          </a:p>
          <a:p>
            <a:r>
              <a:rPr lang="es-ES" dirty="0"/>
              <a:t>    </a:t>
            </a:r>
            <a:r>
              <a:rPr lang="es-ES" dirty="0" err="1"/>
              <a:t>void</a:t>
            </a:r>
            <a:r>
              <a:rPr lang="es-ES" dirty="0"/>
              <a:t> </a:t>
            </a:r>
            <a:r>
              <a:rPr lang="es-ES" dirty="0" err="1"/>
              <a:t>hacerSonido</a:t>
            </a:r>
            <a:r>
              <a:rPr lang="es-ES" dirty="0"/>
              <a:t>();</a:t>
            </a:r>
          </a:p>
          <a:p>
            <a:r>
              <a:rPr lang="es-ES" dirty="0"/>
              <a:t>}</a:t>
            </a:r>
          </a:p>
          <a:p>
            <a:endParaRPr lang="es-ES" dirty="0"/>
          </a:p>
          <a:p>
            <a:r>
              <a:rPr lang="es-ES" dirty="0"/>
              <a:t>// Implementación de la clase Perro</a:t>
            </a:r>
          </a:p>
          <a:p>
            <a:r>
              <a:rPr lang="es-ES" dirty="0" err="1"/>
              <a:t>class</a:t>
            </a:r>
            <a:r>
              <a:rPr lang="es-ES" dirty="0"/>
              <a:t> </a:t>
            </a:r>
            <a:r>
              <a:rPr lang="es-ES" b="1" dirty="0">
                <a:solidFill>
                  <a:schemeClr val="accent6">
                    <a:lumMod val="75000"/>
                  </a:schemeClr>
                </a:solidFill>
              </a:rPr>
              <a:t>Perro</a:t>
            </a:r>
            <a:r>
              <a:rPr lang="es-ES" dirty="0"/>
              <a:t> </a:t>
            </a:r>
            <a:r>
              <a:rPr lang="es-ES" dirty="0" err="1"/>
              <a:t>implements</a:t>
            </a:r>
            <a:r>
              <a:rPr lang="es-ES" dirty="0"/>
              <a:t> </a:t>
            </a:r>
            <a:r>
              <a:rPr lang="es-ES" b="1" dirty="0">
                <a:solidFill>
                  <a:srgbClr val="FF0000"/>
                </a:solidFill>
              </a:rPr>
              <a:t>Animal</a:t>
            </a:r>
            <a:r>
              <a:rPr lang="es-ES" dirty="0"/>
              <a:t> {</a:t>
            </a:r>
          </a:p>
          <a:p>
            <a:r>
              <a:rPr lang="es-ES" dirty="0"/>
              <a:t>    @Override</a:t>
            </a:r>
          </a:p>
          <a:p>
            <a:r>
              <a:rPr lang="es-ES" dirty="0"/>
              <a:t>    </a:t>
            </a:r>
            <a:r>
              <a:rPr lang="es-ES" dirty="0" err="1"/>
              <a:t>public</a:t>
            </a:r>
            <a:r>
              <a:rPr lang="es-ES" dirty="0"/>
              <a:t> </a:t>
            </a:r>
            <a:r>
              <a:rPr lang="es-ES" dirty="0" err="1"/>
              <a:t>void</a:t>
            </a:r>
            <a:r>
              <a:rPr lang="es-ES" dirty="0"/>
              <a:t> </a:t>
            </a:r>
            <a:r>
              <a:rPr lang="es-ES" b="1" dirty="0" err="1">
                <a:solidFill>
                  <a:schemeClr val="accent2">
                    <a:lumMod val="75000"/>
                  </a:schemeClr>
                </a:solidFill>
              </a:rPr>
              <a:t>hacerSonido</a:t>
            </a:r>
            <a:r>
              <a:rPr lang="es-ES" dirty="0"/>
              <a:t>() {</a:t>
            </a:r>
          </a:p>
          <a:p>
            <a:r>
              <a:rPr lang="es-ES" dirty="0"/>
              <a:t>        </a:t>
            </a:r>
            <a:r>
              <a:rPr lang="es-ES" dirty="0" err="1"/>
              <a:t>System.out.println</a:t>
            </a:r>
            <a:r>
              <a:rPr lang="es-ES" dirty="0"/>
              <a:t>("El perro hace: Guau guau!");</a:t>
            </a:r>
          </a:p>
          <a:p>
            <a:r>
              <a:rPr lang="es-ES" dirty="0"/>
              <a:t>    }</a:t>
            </a:r>
          </a:p>
          <a:p>
            <a:r>
              <a:rPr lang="es-ES" dirty="0"/>
              <a:t>}</a:t>
            </a:r>
          </a:p>
          <a:p>
            <a:endParaRPr lang="es-ES" dirty="0"/>
          </a:p>
          <a:p>
            <a:r>
              <a:rPr lang="es-ES" dirty="0"/>
              <a:t>// Implementación de la clase Gato</a:t>
            </a:r>
          </a:p>
          <a:p>
            <a:r>
              <a:rPr lang="es-ES" dirty="0" err="1"/>
              <a:t>class</a:t>
            </a:r>
            <a:r>
              <a:rPr lang="es-ES" dirty="0"/>
              <a:t> </a:t>
            </a:r>
            <a:r>
              <a:rPr lang="es-ES" b="1" dirty="0">
                <a:solidFill>
                  <a:schemeClr val="accent1">
                    <a:lumMod val="75000"/>
                  </a:schemeClr>
                </a:solidFill>
              </a:rPr>
              <a:t>Gato</a:t>
            </a:r>
            <a:r>
              <a:rPr lang="es-ES" dirty="0"/>
              <a:t> </a:t>
            </a:r>
            <a:r>
              <a:rPr lang="es-ES" dirty="0" err="1"/>
              <a:t>implements</a:t>
            </a:r>
            <a:r>
              <a:rPr lang="es-ES" dirty="0"/>
              <a:t> </a:t>
            </a:r>
            <a:r>
              <a:rPr lang="es-ES" b="1" dirty="0">
                <a:solidFill>
                  <a:srgbClr val="FF0000"/>
                </a:solidFill>
              </a:rPr>
              <a:t>Animal</a:t>
            </a:r>
            <a:r>
              <a:rPr lang="es-ES" dirty="0"/>
              <a:t> {</a:t>
            </a:r>
          </a:p>
          <a:p>
            <a:r>
              <a:rPr lang="es-ES" dirty="0"/>
              <a:t>    @Override</a:t>
            </a:r>
          </a:p>
          <a:p>
            <a:r>
              <a:rPr lang="es-ES" dirty="0"/>
              <a:t>    </a:t>
            </a:r>
            <a:r>
              <a:rPr lang="es-ES" dirty="0" err="1"/>
              <a:t>public</a:t>
            </a:r>
            <a:r>
              <a:rPr lang="es-ES" dirty="0"/>
              <a:t> </a:t>
            </a:r>
            <a:r>
              <a:rPr lang="es-ES" dirty="0" err="1"/>
              <a:t>void</a:t>
            </a:r>
            <a:r>
              <a:rPr lang="es-ES" dirty="0"/>
              <a:t> </a:t>
            </a:r>
            <a:r>
              <a:rPr lang="es-ES" b="1" dirty="0" err="1">
                <a:solidFill>
                  <a:schemeClr val="accent2">
                    <a:lumMod val="75000"/>
                  </a:schemeClr>
                </a:solidFill>
              </a:rPr>
              <a:t>hacerSonido</a:t>
            </a:r>
            <a:r>
              <a:rPr lang="es-ES" dirty="0"/>
              <a:t>() {</a:t>
            </a:r>
          </a:p>
          <a:p>
            <a:r>
              <a:rPr lang="es-ES" dirty="0"/>
              <a:t>        </a:t>
            </a:r>
            <a:r>
              <a:rPr lang="es-ES" dirty="0" err="1"/>
              <a:t>System.out.println</a:t>
            </a:r>
            <a:r>
              <a:rPr lang="es-ES" dirty="0"/>
              <a:t>("El gato hace: Miau miau!");</a:t>
            </a:r>
          </a:p>
          <a:p>
            <a:r>
              <a:rPr lang="es-ES" dirty="0"/>
              <a:t>    }</a:t>
            </a:r>
          </a:p>
          <a:p>
            <a:r>
              <a:rPr lang="es-ES" dirty="0"/>
              <a:t>}</a:t>
            </a:r>
          </a:p>
        </p:txBody>
      </p:sp>
      <p:sp>
        <p:nvSpPr>
          <p:cNvPr id="5" name="CuadroTexto 4">
            <a:extLst>
              <a:ext uri="{FF2B5EF4-FFF2-40B4-BE49-F238E27FC236}">
                <a16:creationId xmlns:a16="http://schemas.microsoft.com/office/drawing/2014/main" id="{43C976E1-A22B-4693-9706-FCA0E1B6A02D}"/>
              </a:ext>
            </a:extLst>
          </p:cNvPr>
          <p:cNvSpPr txBox="1"/>
          <p:nvPr/>
        </p:nvSpPr>
        <p:spPr>
          <a:xfrm>
            <a:off x="8729330" y="2449447"/>
            <a:ext cx="5007935" cy="3139321"/>
          </a:xfrm>
          <a:prstGeom prst="rect">
            <a:avLst/>
          </a:prstGeom>
          <a:noFill/>
        </p:spPr>
        <p:txBody>
          <a:bodyPr wrap="square">
            <a:spAutoFit/>
          </a:bodyPr>
          <a:lstStyle/>
          <a:p>
            <a:endParaRPr lang="es-ES" dirty="0"/>
          </a:p>
          <a:p>
            <a:r>
              <a:rPr lang="es-ES" dirty="0"/>
              <a:t>// Ejemplo de uso</a:t>
            </a:r>
          </a:p>
          <a:p>
            <a:r>
              <a:rPr lang="es-ES" dirty="0" err="1"/>
              <a:t>public</a:t>
            </a:r>
            <a:r>
              <a:rPr lang="es-ES" dirty="0"/>
              <a:t> </a:t>
            </a:r>
            <a:r>
              <a:rPr lang="es-ES" dirty="0" err="1"/>
              <a:t>class</a:t>
            </a:r>
            <a:r>
              <a:rPr lang="es-ES" dirty="0"/>
              <a:t> </a:t>
            </a:r>
            <a:r>
              <a:rPr lang="es-ES" dirty="0" err="1"/>
              <a:t>Main</a:t>
            </a:r>
            <a:r>
              <a:rPr lang="es-ES" dirty="0"/>
              <a:t> {</a:t>
            </a:r>
          </a:p>
          <a:p>
            <a:r>
              <a:rPr lang="es-ES" dirty="0"/>
              <a:t>    </a:t>
            </a:r>
            <a:r>
              <a:rPr lang="es-ES" dirty="0" err="1"/>
              <a:t>public</a:t>
            </a:r>
            <a:r>
              <a:rPr lang="es-ES" dirty="0"/>
              <a:t> </a:t>
            </a:r>
            <a:r>
              <a:rPr lang="es-ES" dirty="0" err="1"/>
              <a:t>static</a:t>
            </a:r>
            <a:r>
              <a:rPr lang="es-ES" dirty="0"/>
              <a:t> </a:t>
            </a:r>
            <a:r>
              <a:rPr lang="es-ES" dirty="0" err="1"/>
              <a:t>void</a:t>
            </a:r>
            <a:r>
              <a:rPr lang="es-ES" dirty="0"/>
              <a:t> </a:t>
            </a:r>
            <a:r>
              <a:rPr lang="es-ES" dirty="0" err="1"/>
              <a:t>main</a:t>
            </a:r>
            <a:r>
              <a:rPr lang="es-ES" dirty="0"/>
              <a:t>(</a:t>
            </a:r>
            <a:r>
              <a:rPr lang="es-ES" dirty="0" err="1"/>
              <a:t>String</a:t>
            </a:r>
            <a:r>
              <a:rPr lang="es-ES" dirty="0"/>
              <a:t>[] </a:t>
            </a:r>
            <a:r>
              <a:rPr lang="es-ES" dirty="0" err="1"/>
              <a:t>args</a:t>
            </a:r>
            <a:r>
              <a:rPr lang="es-ES" dirty="0"/>
              <a:t>) {</a:t>
            </a:r>
          </a:p>
          <a:p>
            <a:r>
              <a:rPr lang="es-ES" dirty="0"/>
              <a:t>        </a:t>
            </a:r>
            <a:r>
              <a:rPr lang="es-ES" b="1" dirty="0">
                <a:solidFill>
                  <a:srgbClr val="FF0000"/>
                </a:solidFill>
              </a:rPr>
              <a:t>Animal</a:t>
            </a:r>
            <a:r>
              <a:rPr lang="es-ES" dirty="0"/>
              <a:t> perro = new </a:t>
            </a:r>
            <a:r>
              <a:rPr lang="es-ES" b="1" dirty="0">
                <a:solidFill>
                  <a:schemeClr val="accent6">
                    <a:lumMod val="75000"/>
                  </a:schemeClr>
                </a:solidFill>
              </a:rPr>
              <a:t>Perro</a:t>
            </a:r>
            <a:r>
              <a:rPr lang="es-ES" dirty="0"/>
              <a:t>();</a:t>
            </a:r>
          </a:p>
          <a:p>
            <a:r>
              <a:rPr lang="es-ES" dirty="0"/>
              <a:t>        </a:t>
            </a:r>
            <a:r>
              <a:rPr lang="es-ES" b="1" dirty="0">
                <a:solidFill>
                  <a:srgbClr val="FF0000"/>
                </a:solidFill>
              </a:rPr>
              <a:t>Animal</a:t>
            </a:r>
            <a:r>
              <a:rPr lang="es-ES" dirty="0"/>
              <a:t> gato = new </a:t>
            </a:r>
            <a:r>
              <a:rPr lang="es-ES" b="1" dirty="0">
                <a:solidFill>
                  <a:schemeClr val="tx2"/>
                </a:solidFill>
              </a:rPr>
              <a:t>Gato</a:t>
            </a:r>
            <a:r>
              <a:rPr lang="es-ES" dirty="0"/>
              <a:t>();</a:t>
            </a:r>
          </a:p>
          <a:p>
            <a:endParaRPr lang="es-ES" dirty="0"/>
          </a:p>
          <a:p>
            <a:r>
              <a:rPr lang="es-ES" dirty="0"/>
              <a:t>        </a:t>
            </a:r>
            <a:r>
              <a:rPr lang="es-ES" dirty="0" err="1"/>
              <a:t>perro.</a:t>
            </a:r>
            <a:r>
              <a:rPr lang="es-ES" b="1" dirty="0" err="1">
                <a:solidFill>
                  <a:schemeClr val="accent2">
                    <a:lumMod val="75000"/>
                  </a:schemeClr>
                </a:solidFill>
              </a:rPr>
              <a:t>hacerSonido</a:t>
            </a:r>
            <a:r>
              <a:rPr lang="es-ES" dirty="0"/>
              <a:t>();</a:t>
            </a:r>
          </a:p>
          <a:p>
            <a:r>
              <a:rPr lang="es-ES" dirty="0"/>
              <a:t>        </a:t>
            </a:r>
            <a:r>
              <a:rPr lang="es-ES" dirty="0" err="1"/>
              <a:t>gato.</a:t>
            </a:r>
            <a:r>
              <a:rPr lang="es-ES" b="1" dirty="0" err="1">
                <a:solidFill>
                  <a:schemeClr val="accent2">
                    <a:lumMod val="75000"/>
                  </a:schemeClr>
                </a:solidFill>
              </a:rPr>
              <a:t>hacerSonido</a:t>
            </a:r>
            <a:r>
              <a:rPr lang="es-ES" dirty="0"/>
              <a:t>();</a:t>
            </a:r>
          </a:p>
          <a:p>
            <a:r>
              <a:rPr lang="es-ES" dirty="0"/>
              <a:t>    }</a:t>
            </a:r>
          </a:p>
          <a:p>
            <a:r>
              <a:rPr lang="es-ES" dirty="0"/>
              <a:t>}</a:t>
            </a:r>
          </a:p>
        </p:txBody>
      </p:sp>
    </p:spTree>
    <p:extLst>
      <p:ext uri="{BB962C8B-B14F-4D97-AF65-F5344CB8AC3E}">
        <p14:creationId xmlns:p14="http://schemas.microsoft.com/office/powerpoint/2010/main" val="1798276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5DA96F7A-DF5E-4559-AB85-94C347E53050}"/>
              </a:ext>
            </a:extLst>
          </p:cNvPr>
          <p:cNvSpPr txBox="1"/>
          <p:nvPr/>
        </p:nvSpPr>
        <p:spPr>
          <a:xfrm>
            <a:off x="850605" y="2105062"/>
            <a:ext cx="13078045" cy="4801314"/>
          </a:xfrm>
          <a:prstGeom prst="rect">
            <a:avLst/>
          </a:prstGeom>
          <a:noFill/>
        </p:spPr>
        <p:txBody>
          <a:bodyPr wrap="square">
            <a:spAutoFit/>
          </a:bodyPr>
          <a:lstStyle/>
          <a:p>
            <a:r>
              <a:rPr lang="es-ES" dirty="0">
                <a:solidFill>
                  <a:srgbClr val="FF0000"/>
                </a:solidFill>
              </a:rPr>
              <a:t>Abstracción y modularidad:</a:t>
            </a:r>
            <a:r>
              <a:rPr lang="es-ES" dirty="0"/>
              <a:t> Las interfaces permiten establecer una abstracción común y definir contratos claros para un conjunto de operaciones. Esto facilita la creación de componentes independientes y reutilizables que puedan interactuar entre sí a través de interfaces.</a:t>
            </a:r>
          </a:p>
          <a:p>
            <a:endParaRPr lang="es-ES" dirty="0"/>
          </a:p>
          <a:p>
            <a:r>
              <a:rPr lang="es-ES" dirty="0">
                <a:solidFill>
                  <a:srgbClr val="FF0000"/>
                </a:solidFill>
              </a:rPr>
              <a:t>Flexibilidad y extensibilidad:</a:t>
            </a:r>
            <a:r>
              <a:rPr lang="es-ES" dirty="0"/>
              <a:t> Al programar en términos de interfaces, se permite que diferentes implementaciones se intercambien sin modificar el código que las utiliza. Esto facilita la introducción de nuevas implementaciones y permite una mayor flexibilidad y extensibilidad del sistema.</a:t>
            </a:r>
          </a:p>
          <a:p>
            <a:endParaRPr lang="es-ES" dirty="0"/>
          </a:p>
          <a:p>
            <a:r>
              <a:rPr lang="es-ES" dirty="0">
                <a:solidFill>
                  <a:srgbClr val="FF0000"/>
                </a:solidFill>
              </a:rPr>
              <a:t>Polimorfismo y sustitución</a:t>
            </a:r>
            <a:r>
              <a:rPr lang="es-ES" dirty="0"/>
              <a:t>: El uso de interfaces como tipos de referencia permite aprovechar el polimorfismo, lo que facilita la sustitución de implementaciones y el tratamiento uniforme de objetos de diferentes clases que implementan la misma interfaz.</a:t>
            </a:r>
          </a:p>
          <a:p>
            <a:endParaRPr lang="es-ES" dirty="0"/>
          </a:p>
          <a:p>
            <a:r>
              <a:rPr lang="es-ES" dirty="0" err="1">
                <a:solidFill>
                  <a:srgbClr val="FF0000"/>
                </a:solidFill>
              </a:rPr>
              <a:t>Testabilidad</a:t>
            </a:r>
            <a:r>
              <a:rPr lang="es-ES" dirty="0">
                <a:solidFill>
                  <a:srgbClr val="FF0000"/>
                </a:solidFill>
              </a:rPr>
              <a:t> y mantenibilidad: </a:t>
            </a:r>
            <a:r>
              <a:rPr lang="es-ES" dirty="0"/>
              <a:t>Las interfaces facilitan las pruebas unitarias, ya que se pueden utilizar </a:t>
            </a:r>
            <a:r>
              <a:rPr lang="es-ES" dirty="0" err="1"/>
              <a:t>mocks</a:t>
            </a:r>
            <a:r>
              <a:rPr lang="es-ES" dirty="0"/>
              <a:t> o implementaciones específicas para pruebas sin cambiar el código existente. Además, al programar en términos de interfaces, el código se vuelve más modular, lo que facilita el mantenimiento y la refactorización.</a:t>
            </a:r>
          </a:p>
          <a:p>
            <a:endParaRPr lang="es-ES" dirty="0"/>
          </a:p>
          <a:p>
            <a:r>
              <a:rPr lang="es-ES" dirty="0">
                <a:solidFill>
                  <a:srgbClr val="FF0000"/>
                </a:solidFill>
              </a:rPr>
              <a:t>Programación en equipo</a:t>
            </a:r>
            <a:r>
              <a:rPr lang="es-ES" dirty="0"/>
              <a:t>: El uso de interfaces como contratos comunes permite a los equipos de desarrollo trabajar de manera más eficiente. Diferentes equipos pueden implementar las interfaces de forma independiente y trabajar en paralelo sin afectar la integración del sistema</a:t>
            </a:r>
          </a:p>
        </p:txBody>
      </p:sp>
      <p:sp>
        <p:nvSpPr>
          <p:cNvPr id="7" name="CuadroTexto 6">
            <a:extLst>
              <a:ext uri="{FF2B5EF4-FFF2-40B4-BE49-F238E27FC236}">
                <a16:creationId xmlns:a16="http://schemas.microsoft.com/office/drawing/2014/main" id="{13648726-2E28-4797-BB9D-50962CB9BEBA}"/>
              </a:ext>
            </a:extLst>
          </p:cNvPr>
          <p:cNvSpPr txBox="1"/>
          <p:nvPr/>
        </p:nvSpPr>
        <p:spPr>
          <a:xfrm>
            <a:off x="3753293" y="878314"/>
            <a:ext cx="7315200" cy="646331"/>
          </a:xfrm>
          <a:prstGeom prst="rect">
            <a:avLst/>
          </a:prstGeom>
          <a:noFill/>
        </p:spPr>
        <p:txBody>
          <a:bodyPr wrap="square">
            <a:spAutoFit/>
          </a:bodyPr>
          <a:lstStyle/>
          <a:p>
            <a:r>
              <a:rPr lang="es-ES" dirty="0"/>
              <a:t>Ventajas de utilizar interfaces en lugar de clases concretas en ciertos escenarios:</a:t>
            </a:r>
          </a:p>
        </p:txBody>
      </p:sp>
    </p:spTree>
    <p:extLst>
      <p:ext uri="{BB962C8B-B14F-4D97-AF65-F5344CB8AC3E}">
        <p14:creationId xmlns:p14="http://schemas.microsoft.com/office/powerpoint/2010/main" val="646036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720447" y="1161897"/>
            <a:ext cx="7703106" cy="1239546"/>
          </a:xfrm>
          <a:prstGeom prst="rect">
            <a:avLst/>
          </a:prstGeom>
          <a:noFill/>
          <a:ln/>
        </p:spPr>
        <p:txBody>
          <a:bodyPr wrap="square" rtlCol="0" anchor="t"/>
          <a:lstStyle/>
          <a:p>
            <a:pPr marL="0" indent="0">
              <a:lnSpc>
                <a:spcPts val="4917"/>
              </a:lnSpc>
              <a:buNone/>
            </a:pPr>
            <a:r>
              <a:rPr lang="en-US" sz="3782" dirty="0">
                <a:solidFill>
                  <a:srgbClr val="5C4E3D"/>
                </a:solidFill>
                <a:latin typeface="Libre Baskerville" pitchFamily="34" charset="0"/>
                <a:ea typeface="Libre Baskerville" pitchFamily="34" charset="-122"/>
                <a:cs typeface="Libre Baskerville" pitchFamily="34" charset="-120"/>
              </a:rPr>
              <a:t>Módulo 1: Introducción a las Interfaces en Java</a:t>
            </a:r>
            <a:endParaRPr lang="en-US" sz="3782" dirty="0"/>
          </a:p>
        </p:txBody>
      </p:sp>
      <p:sp>
        <p:nvSpPr>
          <p:cNvPr id="5" name="Shape 2"/>
          <p:cNvSpPr/>
          <p:nvPr/>
        </p:nvSpPr>
        <p:spPr>
          <a:xfrm>
            <a:off x="720447" y="2818525"/>
            <a:ext cx="432197" cy="429019"/>
          </a:xfrm>
          <a:prstGeom prst="roundRect">
            <a:avLst>
              <a:gd name="adj" fmla="val 12788"/>
            </a:avLst>
          </a:prstGeom>
          <a:solidFill>
            <a:srgbClr val="F7EDD4"/>
          </a:solidFill>
          <a:ln w="7620">
            <a:solidFill>
              <a:srgbClr val="EFDBA9"/>
            </a:solidFill>
            <a:prstDash val="solid"/>
          </a:ln>
        </p:spPr>
      </p:sp>
      <p:sp>
        <p:nvSpPr>
          <p:cNvPr id="6" name="Text 3"/>
          <p:cNvSpPr/>
          <p:nvPr/>
        </p:nvSpPr>
        <p:spPr>
          <a:xfrm>
            <a:off x="871776" y="2847008"/>
            <a:ext cx="129540" cy="371935"/>
          </a:xfrm>
          <a:prstGeom prst="rect">
            <a:avLst/>
          </a:prstGeom>
          <a:noFill/>
          <a:ln/>
        </p:spPr>
        <p:txBody>
          <a:bodyPr wrap="none" rtlCol="0" anchor="t"/>
          <a:lstStyle/>
          <a:p>
            <a:pPr marL="0" indent="0" algn="ctr">
              <a:lnSpc>
                <a:spcPts val="2950"/>
              </a:lnSpc>
              <a:buNone/>
            </a:pPr>
            <a:r>
              <a:rPr lang="en-US" sz="2269" dirty="0">
                <a:solidFill>
                  <a:srgbClr val="454240"/>
                </a:solidFill>
                <a:latin typeface="Libre Baskerville" pitchFamily="34" charset="0"/>
                <a:ea typeface="Libre Baskerville" pitchFamily="34" charset="-122"/>
                <a:cs typeface="Libre Baskerville" pitchFamily="34" charset="-120"/>
              </a:rPr>
              <a:t>1</a:t>
            </a:r>
            <a:endParaRPr lang="en-US" sz="2269" dirty="0"/>
          </a:p>
        </p:txBody>
      </p:sp>
      <p:sp>
        <p:nvSpPr>
          <p:cNvPr id="7" name="Text 4"/>
          <p:cNvSpPr/>
          <p:nvPr/>
        </p:nvSpPr>
        <p:spPr>
          <a:xfrm>
            <a:off x="1344692" y="2878091"/>
            <a:ext cx="2979420" cy="309886"/>
          </a:xfrm>
          <a:prstGeom prst="rect">
            <a:avLst/>
          </a:prstGeom>
          <a:noFill/>
          <a:ln/>
        </p:spPr>
        <p:txBody>
          <a:bodyPr wrap="none" rtlCol="0" anchor="t"/>
          <a:lstStyle/>
          <a:p>
            <a:pPr marL="0" indent="0">
              <a:lnSpc>
                <a:spcPts val="2458"/>
              </a:lnSpc>
              <a:buNone/>
            </a:pPr>
            <a:r>
              <a:rPr lang="en-US" sz="1891" dirty="0">
                <a:solidFill>
                  <a:srgbClr val="454240"/>
                </a:solidFill>
                <a:latin typeface="Libre Baskerville" pitchFamily="34" charset="0"/>
                <a:ea typeface="Libre Baskerville" pitchFamily="34" charset="-122"/>
                <a:cs typeface="Libre Baskerville" pitchFamily="34" charset="-120"/>
              </a:rPr>
              <a:t>Definición de interfaces</a:t>
            </a:r>
            <a:endParaRPr lang="en-US" sz="1891" dirty="0"/>
          </a:p>
        </p:txBody>
      </p:sp>
      <p:sp>
        <p:nvSpPr>
          <p:cNvPr id="8" name="Text 5"/>
          <p:cNvSpPr/>
          <p:nvPr/>
        </p:nvSpPr>
        <p:spPr>
          <a:xfrm>
            <a:off x="1344692" y="3378613"/>
            <a:ext cx="3131344" cy="1373333"/>
          </a:xfrm>
          <a:prstGeom prst="rect">
            <a:avLst/>
          </a:prstGeom>
          <a:noFill/>
          <a:ln/>
        </p:spPr>
        <p:txBody>
          <a:bodyPr wrap="square" rtlCol="0" anchor="t"/>
          <a:lstStyle/>
          <a:p>
            <a:pPr marL="0" indent="0">
              <a:lnSpc>
                <a:spcPts val="2723"/>
              </a:lnSpc>
              <a:buNone/>
            </a:pPr>
            <a:r>
              <a:rPr lang="en-US" sz="1513" dirty="0">
                <a:solidFill>
                  <a:srgbClr val="454240"/>
                </a:solidFill>
                <a:latin typeface="DM Sans" pitchFamily="34" charset="0"/>
                <a:ea typeface="DM Sans" pitchFamily="34" charset="-122"/>
                <a:cs typeface="DM Sans" pitchFamily="34" charset="-120"/>
              </a:rPr>
              <a:t>Aprenderemos qué son las interfaces y por qué son importantes en la programación orientada a objetos.</a:t>
            </a:r>
            <a:endParaRPr lang="en-US" sz="1513" dirty="0"/>
          </a:p>
        </p:txBody>
      </p:sp>
      <p:sp>
        <p:nvSpPr>
          <p:cNvPr id="9" name="Shape 6"/>
          <p:cNvSpPr/>
          <p:nvPr/>
        </p:nvSpPr>
        <p:spPr>
          <a:xfrm>
            <a:off x="4668083" y="2818525"/>
            <a:ext cx="432197" cy="429019"/>
          </a:xfrm>
          <a:prstGeom prst="roundRect">
            <a:avLst>
              <a:gd name="adj" fmla="val 12788"/>
            </a:avLst>
          </a:prstGeom>
          <a:solidFill>
            <a:srgbClr val="F7EDD4"/>
          </a:solidFill>
          <a:ln w="7620">
            <a:solidFill>
              <a:srgbClr val="EFDBA9"/>
            </a:solidFill>
            <a:prstDash val="solid"/>
          </a:ln>
        </p:spPr>
      </p:sp>
      <p:sp>
        <p:nvSpPr>
          <p:cNvPr id="10" name="Text 7"/>
          <p:cNvSpPr/>
          <p:nvPr/>
        </p:nvSpPr>
        <p:spPr>
          <a:xfrm>
            <a:off x="4796552" y="2847008"/>
            <a:ext cx="175260" cy="371935"/>
          </a:xfrm>
          <a:prstGeom prst="rect">
            <a:avLst/>
          </a:prstGeom>
          <a:noFill/>
          <a:ln/>
        </p:spPr>
        <p:txBody>
          <a:bodyPr wrap="none" rtlCol="0" anchor="t"/>
          <a:lstStyle/>
          <a:p>
            <a:pPr marL="0" indent="0" algn="ctr">
              <a:lnSpc>
                <a:spcPts val="2950"/>
              </a:lnSpc>
              <a:buNone/>
            </a:pPr>
            <a:r>
              <a:rPr lang="en-US" sz="2269" dirty="0">
                <a:solidFill>
                  <a:srgbClr val="454240"/>
                </a:solidFill>
                <a:latin typeface="Libre Baskerville" pitchFamily="34" charset="0"/>
                <a:ea typeface="Libre Baskerville" pitchFamily="34" charset="-122"/>
                <a:cs typeface="Libre Baskerville" pitchFamily="34" charset="-120"/>
              </a:rPr>
              <a:t>2</a:t>
            </a:r>
            <a:endParaRPr lang="en-US" sz="2269" dirty="0"/>
          </a:p>
        </p:txBody>
      </p:sp>
      <p:sp>
        <p:nvSpPr>
          <p:cNvPr id="11" name="Text 8"/>
          <p:cNvSpPr/>
          <p:nvPr/>
        </p:nvSpPr>
        <p:spPr>
          <a:xfrm>
            <a:off x="5292328" y="2878091"/>
            <a:ext cx="1921312" cy="309886"/>
          </a:xfrm>
          <a:prstGeom prst="rect">
            <a:avLst/>
          </a:prstGeom>
          <a:noFill/>
          <a:ln/>
        </p:spPr>
        <p:txBody>
          <a:bodyPr wrap="none" rtlCol="0" anchor="t"/>
          <a:lstStyle/>
          <a:p>
            <a:pPr marL="0" indent="0">
              <a:lnSpc>
                <a:spcPts val="2458"/>
              </a:lnSpc>
              <a:buNone/>
            </a:pPr>
            <a:r>
              <a:rPr lang="en-US" sz="1891" dirty="0">
                <a:solidFill>
                  <a:srgbClr val="454240"/>
                </a:solidFill>
                <a:latin typeface="Libre Baskerville" pitchFamily="34" charset="0"/>
                <a:ea typeface="Libre Baskerville" pitchFamily="34" charset="-122"/>
                <a:cs typeface="Libre Baskerville" pitchFamily="34" charset="-120"/>
              </a:rPr>
              <a:t>Sintaxis básica</a:t>
            </a:r>
            <a:endParaRPr lang="en-US" sz="1891" dirty="0"/>
          </a:p>
        </p:txBody>
      </p:sp>
      <p:sp>
        <p:nvSpPr>
          <p:cNvPr id="12" name="Text 9"/>
          <p:cNvSpPr/>
          <p:nvPr/>
        </p:nvSpPr>
        <p:spPr>
          <a:xfrm>
            <a:off x="5292328" y="3378613"/>
            <a:ext cx="3131344" cy="1030000"/>
          </a:xfrm>
          <a:prstGeom prst="rect">
            <a:avLst/>
          </a:prstGeom>
          <a:noFill/>
          <a:ln/>
        </p:spPr>
        <p:txBody>
          <a:bodyPr wrap="square" rtlCol="0" anchor="t"/>
          <a:lstStyle/>
          <a:p>
            <a:pPr marL="0" indent="0">
              <a:lnSpc>
                <a:spcPts val="2723"/>
              </a:lnSpc>
              <a:buNone/>
            </a:pPr>
            <a:r>
              <a:rPr lang="en-US" sz="1513" dirty="0">
                <a:solidFill>
                  <a:srgbClr val="454240"/>
                </a:solidFill>
                <a:latin typeface="DM Sans" pitchFamily="34" charset="0"/>
                <a:ea typeface="DM Sans" pitchFamily="34" charset="-122"/>
                <a:cs typeface="DM Sans" pitchFamily="34" charset="-120"/>
              </a:rPr>
              <a:t>Exploraremos la sintaxis básica para la declaración de interfaces en Java.</a:t>
            </a:r>
            <a:endParaRPr lang="en-US" sz="1513" dirty="0"/>
          </a:p>
        </p:txBody>
      </p:sp>
      <p:sp>
        <p:nvSpPr>
          <p:cNvPr id="13" name="Shape 10"/>
          <p:cNvSpPr/>
          <p:nvPr/>
        </p:nvSpPr>
        <p:spPr>
          <a:xfrm>
            <a:off x="720447" y="5073651"/>
            <a:ext cx="432197" cy="429019"/>
          </a:xfrm>
          <a:prstGeom prst="roundRect">
            <a:avLst>
              <a:gd name="adj" fmla="val 12788"/>
            </a:avLst>
          </a:prstGeom>
          <a:solidFill>
            <a:srgbClr val="F7EDD4"/>
          </a:solidFill>
          <a:ln w="7620">
            <a:solidFill>
              <a:srgbClr val="EFDBA9"/>
            </a:solidFill>
            <a:prstDash val="solid"/>
          </a:ln>
        </p:spPr>
      </p:sp>
      <p:sp>
        <p:nvSpPr>
          <p:cNvPr id="14" name="Text 11"/>
          <p:cNvSpPr/>
          <p:nvPr/>
        </p:nvSpPr>
        <p:spPr>
          <a:xfrm>
            <a:off x="848916" y="5102135"/>
            <a:ext cx="175260" cy="371935"/>
          </a:xfrm>
          <a:prstGeom prst="rect">
            <a:avLst/>
          </a:prstGeom>
          <a:noFill/>
          <a:ln/>
        </p:spPr>
        <p:txBody>
          <a:bodyPr wrap="none" rtlCol="0" anchor="t"/>
          <a:lstStyle/>
          <a:p>
            <a:pPr marL="0" indent="0" algn="ctr">
              <a:lnSpc>
                <a:spcPts val="2950"/>
              </a:lnSpc>
              <a:buNone/>
            </a:pPr>
            <a:r>
              <a:rPr lang="en-US" sz="2269" dirty="0">
                <a:solidFill>
                  <a:srgbClr val="454240"/>
                </a:solidFill>
                <a:latin typeface="Libre Baskerville" pitchFamily="34" charset="0"/>
                <a:ea typeface="Libre Baskerville" pitchFamily="34" charset="-122"/>
                <a:cs typeface="Libre Baskerville" pitchFamily="34" charset="-120"/>
              </a:rPr>
              <a:t>3</a:t>
            </a:r>
            <a:endParaRPr lang="en-US" sz="2269" dirty="0"/>
          </a:p>
        </p:txBody>
      </p:sp>
      <p:sp>
        <p:nvSpPr>
          <p:cNvPr id="15" name="Text 12"/>
          <p:cNvSpPr/>
          <p:nvPr/>
        </p:nvSpPr>
        <p:spPr>
          <a:xfrm>
            <a:off x="1344692" y="5133218"/>
            <a:ext cx="3131344" cy="619773"/>
          </a:xfrm>
          <a:prstGeom prst="rect">
            <a:avLst/>
          </a:prstGeom>
          <a:noFill/>
          <a:ln/>
        </p:spPr>
        <p:txBody>
          <a:bodyPr wrap="square" rtlCol="0" anchor="t"/>
          <a:lstStyle/>
          <a:p>
            <a:pPr marL="0" indent="0">
              <a:lnSpc>
                <a:spcPts val="2458"/>
              </a:lnSpc>
              <a:buNone/>
            </a:pPr>
            <a:r>
              <a:rPr lang="en-US" sz="1891" dirty="0">
                <a:solidFill>
                  <a:srgbClr val="454240"/>
                </a:solidFill>
                <a:latin typeface="Libre Baskerville" pitchFamily="34" charset="0"/>
                <a:ea typeface="Libre Baskerville" pitchFamily="34" charset="-122"/>
                <a:cs typeface="Libre Baskerville" pitchFamily="34" charset="-120"/>
              </a:rPr>
              <a:t>Relación entre interfaces y clases concretas</a:t>
            </a:r>
            <a:endParaRPr lang="en-US" sz="1891" dirty="0"/>
          </a:p>
        </p:txBody>
      </p:sp>
      <p:sp>
        <p:nvSpPr>
          <p:cNvPr id="16" name="Text 13"/>
          <p:cNvSpPr/>
          <p:nvPr/>
        </p:nvSpPr>
        <p:spPr>
          <a:xfrm>
            <a:off x="1344692" y="5943626"/>
            <a:ext cx="3131344" cy="1030000"/>
          </a:xfrm>
          <a:prstGeom prst="rect">
            <a:avLst/>
          </a:prstGeom>
          <a:noFill/>
          <a:ln/>
        </p:spPr>
        <p:txBody>
          <a:bodyPr wrap="square" rtlCol="0" anchor="t"/>
          <a:lstStyle/>
          <a:p>
            <a:pPr marL="0" indent="0">
              <a:lnSpc>
                <a:spcPts val="2723"/>
              </a:lnSpc>
              <a:buNone/>
            </a:pPr>
            <a:r>
              <a:rPr lang="en-US" sz="1513" dirty="0">
                <a:solidFill>
                  <a:srgbClr val="454240"/>
                </a:solidFill>
                <a:latin typeface="DM Sans" pitchFamily="34" charset="0"/>
                <a:ea typeface="DM Sans" pitchFamily="34" charset="-122"/>
                <a:cs typeface="DM Sans" pitchFamily="34" charset="-120"/>
              </a:rPr>
              <a:t>Descubriremos la relación entre interfaces y clases concretas, y cómo utilizarlas en conjunto.</a:t>
            </a:r>
            <a:endParaRPr lang="en-US" sz="1513" dirty="0"/>
          </a:p>
        </p:txBody>
      </p:sp>
      <p:sp>
        <p:nvSpPr>
          <p:cNvPr id="17" name="Shape 14"/>
          <p:cNvSpPr/>
          <p:nvPr/>
        </p:nvSpPr>
        <p:spPr>
          <a:xfrm>
            <a:off x="4668083" y="5073651"/>
            <a:ext cx="432197" cy="429019"/>
          </a:xfrm>
          <a:prstGeom prst="roundRect">
            <a:avLst>
              <a:gd name="adj" fmla="val 12788"/>
            </a:avLst>
          </a:prstGeom>
          <a:solidFill>
            <a:srgbClr val="F7EDD4"/>
          </a:solidFill>
          <a:ln w="7620">
            <a:solidFill>
              <a:srgbClr val="EFDBA9"/>
            </a:solidFill>
            <a:prstDash val="solid"/>
          </a:ln>
        </p:spPr>
      </p:sp>
      <p:sp>
        <p:nvSpPr>
          <p:cNvPr id="18" name="Text 15"/>
          <p:cNvSpPr/>
          <p:nvPr/>
        </p:nvSpPr>
        <p:spPr>
          <a:xfrm>
            <a:off x="4800362" y="5102135"/>
            <a:ext cx="167640" cy="371935"/>
          </a:xfrm>
          <a:prstGeom prst="rect">
            <a:avLst/>
          </a:prstGeom>
          <a:noFill/>
          <a:ln/>
        </p:spPr>
        <p:txBody>
          <a:bodyPr wrap="none" rtlCol="0" anchor="t"/>
          <a:lstStyle/>
          <a:p>
            <a:pPr marL="0" indent="0" algn="ctr">
              <a:lnSpc>
                <a:spcPts val="2950"/>
              </a:lnSpc>
              <a:buNone/>
            </a:pPr>
            <a:r>
              <a:rPr lang="en-US" sz="2269" dirty="0">
                <a:solidFill>
                  <a:srgbClr val="454240"/>
                </a:solidFill>
                <a:latin typeface="Libre Baskerville" pitchFamily="34" charset="0"/>
                <a:ea typeface="Libre Baskerville" pitchFamily="34" charset="-122"/>
                <a:cs typeface="Libre Baskerville" pitchFamily="34" charset="-120"/>
              </a:rPr>
              <a:t>4</a:t>
            </a:r>
            <a:endParaRPr lang="en-US" sz="2269" dirty="0"/>
          </a:p>
        </p:txBody>
      </p:sp>
      <p:sp>
        <p:nvSpPr>
          <p:cNvPr id="19" name="Text 16"/>
          <p:cNvSpPr/>
          <p:nvPr/>
        </p:nvSpPr>
        <p:spPr>
          <a:xfrm>
            <a:off x="5292328" y="5133218"/>
            <a:ext cx="2133600" cy="309886"/>
          </a:xfrm>
          <a:prstGeom prst="rect">
            <a:avLst/>
          </a:prstGeom>
          <a:noFill/>
          <a:ln/>
        </p:spPr>
        <p:txBody>
          <a:bodyPr wrap="none" rtlCol="0" anchor="t"/>
          <a:lstStyle/>
          <a:p>
            <a:pPr marL="0" indent="0">
              <a:lnSpc>
                <a:spcPts val="2458"/>
              </a:lnSpc>
              <a:buNone/>
            </a:pPr>
            <a:r>
              <a:rPr lang="en-US" sz="1891" dirty="0">
                <a:solidFill>
                  <a:srgbClr val="454240"/>
                </a:solidFill>
                <a:latin typeface="Libre Baskerville" pitchFamily="34" charset="0"/>
                <a:ea typeface="Libre Baskerville" pitchFamily="34" charset="-122"/>
                <a:cs typeface="Libre Baskerville" pitchFamily="34" charset="-120"/>
              </a:rPr>
              <a:t>Ejemplo práctico</a:t>
            </a:r>
            <a:endParaRPr lang="en-US" sz="1891" dirty="0"/>
          </a:p>
        </p:txBody>
      </p:sp>
      <p:sp>
        <p:nvSpPr>
          <p:cNvPr id="20" name="Text 17"/>
          <p:cNvSpPr/>
          <p:nvPr/>
        </p:nvSpPr>
        <p:spPr>
          <a:xfrm>
            <a:off x="5292328" y="5633740"/>
            <a:ext cx="3131344" cy="1373333"/>
          </a:xfrm>
          <a:prstGeom prst="rect">
            <a:avLst/>
          </a:prstGeom>
          <a:noFill/>
          <a:ln/>
        </p:spPr>
        <p:txBody>
          <a:bodyPr wrap="square" rtlCol="0" anchor="t"/>
          <a:lstStyle/>
          <a:p>
            <a:pPr marL="0" indent="0">
              <a:lnSpc>
                <a:spcPts val="2723"/>
              </a:lnSpc>
              <a:buNone/>
            </a:pPr>
            <a:r>
              <a:rPr lang="en-US" sz="1513" dirty="0">
                <a:solidFill>
                  <a:srgbClr val="454240"/>
                </a:solidFill>
                <a:latin typeface="DM Sans" pitchFamily="34" charset="0"/>
                <a:ea typeface="DM Sans" pitchFamily="34" charset="-122"/>
                <a:cs typeface="DM Sans" pitchFamily="34" charset="-120"/>
              </a:rPr>
              <a:t>Crearemos una interfaz llamada "Imprimible" con el método "imprimir()" y la implementaremos en diferentes clases.</a:t>
            </a:r>
            <a:endParaRPr lang="en-US" sz="1513" dirty="0"/>
          </a:p>
        </p:txBody>
      </p:sp>
      <p:pic>
        <p:nvPicPr>
          <p:cNvPr id="21" name="Image 1" descr="preencoded.png"/>
          <p:cNvPicPr>
            <a:picLocks noChangeAspect="1"/>
          </p:cNvPicPr>
          <p:nvPr/>
        </p:nvPicPr>
        <p:blipFill>
          <a:blip r:embed="rId4"/>
          <a:stretch>
            <a:fillRect/>
          </a:stretch>
        </p:blipFill>
        <p:spPr>
          <a:xfrm>
            <a:off x="9144000" y="0"/>
            <a:ext cx="5486400" cy="816908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793552" y="625919"/>
            <a:ext cx="8473440" cy="682530"/>
          </a:xfrm>
          <a:prstGeom prst="rect">
            <a:avLst/>
          </a:prstGeom>
          <a:noFill/>
          <a:ln/>
        </p:spPr>
        <p:txBody>
          <a:bodyPr wrap="none" rtlCol="0" anchor="t"/>
          <a:lstStyle/>
          <a:p>
            <a:pPr marL="0" indent="0">
              <a:lnSpc>
                <a:spcPts val="5415"/>
              </a:lnSpc>
              <a:buNone/>
            </a:pPr>
            <a:r>
              <a:rPr lang="en-US" sz="4166" dirty="0">
                <a:solidFill>
                  <a:srgbClr val="5C4E3D"/>
                </a:solidFill>
                <a:latin typeface="Libre Baskerville" pitchFamily="34" charset="0"/>
                <a:ea typeface="Libre Baskerville" pitchFamily="34" charset="-122"/>
                <a:cs typeface="Libre Baskerville" pitchFamily="34" charset="-120"/>
              </a:rPr>
              <a:t>Módulo 5: Interfaces Avanzadas</a:t>
            </a:r>
            <a:endParaRPr lang="en-US" sz="4166" dirty="0"/>
          </a:p>
        </p:txBody>
      </p:sp>
      <p:sp>
        <p:nvSpPr>
          <p:cNvPr id="5" name="Shape 2"/>
          <p:cNvSpPr/>
          <p:nvPr/>
        </p:nvSpPr>
        <p:spPr>
          <a:xfrm>
            <a:off x="7294126" y="1623535"/>
            <a:ext cx="42267" cy="5919516"/>
          </a:xfrm>
          <a:prstGeom prst="rect">
            <a:avLst/>
          </a:prstGeom>
          <a:solidFill>
            <a:srgbClr val="EFDBA9"/>
          </a:solidFill>
          <a:ln/>
        </p:spPr>
      </p:sp>
      <p:sp>
        <p:nvSpPr>
          <p:cNvPr id="6" name="Shape 3"/>
          <p:cNvSpPr/>
          <p:nvPr/>
        </p:nvSpPr>
        <p:spPr>
          <a:xfrm>
            <a:off x="7553265" y="1983238"/>
            <a:ext cx="740569" cy="41956"/>
          </a:xfrm>
          <a:prstGeom prst="rect">
            <a:avLst/>
          </a:prstGeom>
          <a:solidFill>
            <a:srgbClr val="EFDBA9"/>
          </a:solidFill>
          <a:ln/>
        </p:spPr>
      </p:sp>
      <p:sp>
        <p:nvSpPr>
          <p:cNvPr id="7" name="Shape 4"/>
          <p:cNvSpPr/>
          <p:nvPr/>
        </p:nvSpPr>
        <p:spPr>
          <a:xfrm>
            <a:off x="7077135" y="1767960"/>
            <a:ext cx="476131" cy="472630"/>
          </a:xfrm>
          <a:prstGeom prst="roundRect">
            <a:avLst>
              <a:gd name="adj" fmla="val 11608"/>
            </a:avLst>
          </a:prstGeom>
          <a:solidFill>
            <a:srgbClr val="F7EDD4"/>
          </a:solidFill>
          <a:ln w="7620">
            <a:solidFill>
              <a:srgbClr val="EFDBA9"/>
            </a:solidFill>
            <a:prstDash val="solid"/>
          </a:ln>
        </p:spPr>
      </p:sp>
      <p:sp>
        <p:nvSpPr>
          <p:cNvPr id="8" name="Text 5"/>
          <p:cNvSpPr/>
          <p:nvPr/>
        </p:nvSpPr>
        <p:spPr>
          <a:xfrm>
            <a:off x="7242750" y="1799516"/>
            <a:ext cx="144780" cy="409518"/>
          </a:xfrm>
          <a:prstGeom prst="rect">
            <a:avLst/>
          </a:prstGeom>
          <a:noFill/>
          <a:ln/>
        </p:spPr>
        <p:txBody>
          <a:bodyPr wrap="none" rtlCol="0" anchor="t"/>
          <a:lstStyle/>
          <a:p>
            <a:pPr marL="0" indent="0" algn="ctr">
              <a:lnSpc>
                <a:spcPts val="3249"/>
              </a:lnSpc>
              <a:buNone/>
            </a:pPr>
            <a:r>
              <a:rPr lang="en-US" sz="2499" dirty="0">
                <a:solidFill>
                  <a:srgbClr val="454240"/>
                </a:solidFill>
                <a:latin typeface="Libre Baskerville" pitchFamily="34" charset="0"/>
                <a:ea typeface="Libre Baskerville" pitchFamily="34" charset="-122"/>
                <a:cs typeface="Libre Baskerville" pitchFamily="34" charset="-120"/>
              </a:rPr>
              <a:t>1</a:t>
            </a:r>
            <a:endParaRPr lang="en-US" sz="2499" dirty="0"/>
          </a:p>
        </p:txBody>
      </p:sp>
      <p:sp>
        <p:nvSpPr>
          <p:cNvPr id="9" name="Text 6"/>
          <p:cNvSpPr/>
          <p:nvPr/>
        </p:nvSpPr>
        <p:spPr>
          <a:xfrm>
            <a:off x="8479036" y="1833554"/>
            <a:ext cx="5357813" cy="682648"/>
          </a:xfrm>
          <a:prstGeom prst="rect">
            <a:avLst/>
          </a:prstGeom>
          <a:noFill/>
          <a:ln/>
        </p:spPr>
        <p:txBody>
          <a:bodyPr wrap="square" rtlCol="0" anchor="t"/>
          <a:lstStyle/>
          <a:p>
            <a:pPr marL="0" indent="0" algn="l">
              <a:lnSpc>
                <a:spcPts val="2708"/>
              </a:lnSpc>
              <a:buNone/>
            </a:pPr>
            <a:r>
              <a:rPr lang="en-US" sz="2083" dirty="0">
                <a:solidFill>
                  <a:srgbClr val="454240"/>
                </a:solidFill>
                <a:latin typeface="Libre Baskerville" pitchFamily="34" charset="0"/>
                <a:ea typeface="Libre Baskerville" pitchFamily="34" charset="-122"/>
                <a:cs typeface="Libre Baskerville" pitchFamily="34" charset="-120"/>
              </a:rPr>
              <a:t>Interfaces con métodos estáticos y métodos default</a:t>
            </a:r>
            <a:endParaRPr lang="en-US" sz="2083" dirty="0"/>
          </a:p>
        </p:txBody>
      </p:sp>
      <p:sp>
        <p:nvSpPr>
          <p:cNvPr id="10" name="Text 7"/>
          <p:cNvSpPr/>
          <p:nvPr/>
        </p:nvSpPr>
        <p:spPr>
          <a:xfrm>
            <a:off x="8479036" y="2726220"/>
            <a:ext cx="5357813" cy="755924"/>
          </a:xfrm>
          <a:prstGeom prst="rect">
            <a:avLst/>
          </a:prstGeom>
          <a:noFill/>
          <a:ln/>
        </p:spPr>
        <p:txBody>
          <a:bodyPr wrap="square" rtlCol="0" anchor="t"/>
          <a:lstStyle/>
          <a:p>
            <a:pPr marL="0" indent="0" algn="l">
              <a:lnSpc>
                <a:spcPts val="2999"/>
              </a:lnSpc>
              <a:buNone/>
            </a:pPr>
            <a:r>
              <a:rPr lang="en-US" sz="1666" dirty="0">
                <a:solidFill>
                  <a:srgbClr val="454240"/>
                </a:solidFill>
                <a:latin typeface="DM Sans" pitchFamily="34" charset="0"/>
                <a:ea typeface="DM Sans" pitchFamily="34" charset="-122"/>
                <a:cs typeface="DM Sans" pitchFamily="34" charset="-120"/>
              </a:rPr>
              <a:t>Exploraremos cómo utilizar métodos estáticos y métodos default en interfaces.</a:t>
            </a:r>
            <a:endParaRPr lang="en-US" sz="1666" dirty="0"/>
          </a:p>
        </p:txBody>
      </p:sp>
      <p:sp>
        <p:nvSpPr>
          <p:cNvPr id="11" name="Shape 8"/>
          <p:cNvSpPr/>
          <p:nvPr/>
        </p:nvSpPr>
        <p:spPr>
          <a:xfrm>
            <a:off x="6336566" y="3033448"/>
            <a:ext cx="740569" cy="41956"/>
          </a:xfrm>
          <a:prstGeom prst="rect">
            <a:avLst/>
          </a:prstGeom>
          <a:solidFill>
            <a:srgbClr val="EFDBA9"/>
          </a:solidFill>
          <a:ln/>
        </p:spPr>
      </p:sp>
      <p:sp>
        <p:nvSpPr>
          <p:cNvPr id="12" name="Shape 9"/>
          <p:cNvSpPr/>
          <p:nvPr/>
        </p:nvSpPr>
        <p:spPr>
          <a:xfrm>
            <a:off x="7077135" y="2818170"/>
            <a:ext cx="476131" cy="472630"/>
          </a:xfrm>
          <a:prstGeom prst="roundRect">
            <a:avLst>
              <a:gd name="adj" fmla="val 11608"/>
            </a:avLst>
          </a:prstGeom>
          <a:solidFill>
            <a:srgbClr val="F7EDD4"/>
          </a:solidFill>
          <a:ln w="7620">
            <a:solidFill>
              <a:srgbClr val="EFDBA9"/>
            </a:solidFill>
            <a:prstDash val="solid"/>
          </a:ln>
        </p:spPr>
      </p:sp>
      <p:sp>
        <p:nvSpPr>
          <p:cNvPr id="13" name="Text 10"/>
          <p:cNvSpPr/>
          <p:nvPr/>
        </p:nvSpPr>
        <p:spPr>
          <a:xfrm>
            <a:off x="7216080" y="2849726"/>
            <a:ext cx="198120" cy="409518"/>
          </a:xfrm>
          <a:prstGeom prst="rect">
            <a:avLst/>
          </a:prstGeom>
          <a:noFill/>
          <a:ln/>
        </p:spPr>
        <p:txBody>
          <a:bodyPr wrap="none" rtlCol="0" anchor="t"/>
          <a:lstStyle/>
          <a:p>
            <a:pPr marL="0" indent="0" algn="ctr">
              <a:lnSpc>
                <a:spcPts val="3249"/>
              </a:lnSpc>
              <a:buNone/>
            </a:pPr>
            <a:r>
              <a:rPr lang="en-US" sz="2499" dirty="0">
                <a:solidFill>
                  <a:srgbClr val="454240"/>
                </a:solidFill>
                <a:latin typeface="Libre Baskerville" pitchFamily="34" charset="0"/>
                <a:ea typeface="Libre Baskerville" pitchFamily="34" charset="-122"/>
                <a:cs typeface="Libre Baskerville" pitchFamily="34" charset="-120"/>
              </a:rPr>
              <a:t>2</a:t>
            </a:r>
            <a:endParaRPr lang="en-US" sz="2499" dirty="0"/>
          </a:p>
        </p:txBody>
      </p:sp>
      <p:sp>
        <p:nvSpPr>
          <p:cNvPr id="14" name="Text 11"/>
          <p:cNvSpPr/>
          <p:nvPr/>
        </p:nvSpPr>
        <p:spPr>
          <a:xfrm>
            <a:off x="908804" y="2883764"/>
            <a:ext cx="5242560" cy="341324"/>
          </a:xfrm>
          <a:prstGeom prst="rect">
            <a:avLst/>
          </a:prstGeom>
          <a:noFill/>
          <a:ln/>
        </p:spPr>
        <p:txBody>
          <a:bodyPr wrap="none" rtlCol="0" anchor="t"/>
          <a:lstStyle/>
          <a:p>
            <a:pPr marL="0" indent="0" algn="r">
              <a:lnSpc>
                <a:spcPts val="2708"/>
              </a:lnSpc>
              <a:buNone/>
            </a:pPr>
            <a:r>
              <a:rPr lang="en-US" sz="2083" dirty="0">
                <a:solidFill>
                  <a:srgbClr val="454240"/>
                </a:solidFill>
                <a:latin typeface="Libre Baskerville" pitchFamily="34" charset="0"/>
                <a:ea typeface="Libre Baskerville" pitchFamily="34" charset="-122"/>
                <a:cs typeface="Libre Baskerville" pitchFamily="34" charset="-120"/>
              </a:rPr>
              <a:t>Uso de métodos estáticos en interfaces</a:t>
            </a:r>
            <a:endParaRPr lang="en-US" sz="2083" dirty="0"/>
          </a:p>
        </p:txBody>
      </p:sp>
      <p:sp>
        <p:nvSpPr>
          <p:cNvPr id="15" name="Text 12"/>
          <p:cNvSpPr/>
          <p:nvPr/>
        </p:nvSpPr>
        <p:spPr>
          <a:xfrm>
            <a:off x="793552" y="3435106"/>
            <a:ext cx="5357813" cy="755924"/>
          </a:xfrm>
          <a:prstGeom prst="rect">
            <a:avLst/>
          </a:prstGeom>
          <a:noFill/>
          <a:ln/>
        </p:spPr>
        <p:txBody>
          <a:bodyPr wrap="square" rtlCol="0" anchor="t"/>
          <a:lstStyle/>
          <a:p>
            <a:pPr marL="0" indent="0" algn="r">
              <a:lnSpc>
                <a:spcPts val="2999"/>
              </a:lnSpc>
              <a:buNone/>
            </a:pPr>
            <a:r>
              <a:rPr lang="en-US" sz="1666" dirty="0">
                <a:solidFill>
                  <a:srgbClr val="454240"/>
                </a:solidFill>
                <a:latin typeface="DM Sans" pitchFamily="34" charset="0"/>
                <a:ea typeface="DM Sans" pitchFamily="34" charset="-122"/>
                <a:cs typeface="DM Sans" pitchFamily="34" charset="-120"/>
              </a:rPr>
              <a:t>Aprenderemos cómo utilizar métodos estáticos en interfaces para proporcionar </a:t>
            </a:r>
            <a:r>
              <a:rPr lang="en-US" sz="1666" dirty="0" err="1">
                <a:solidFill>
                  <a:srgbClr val="454240"/>
                </a:solidFill>
                <a:latin typeface="DM Sans" pitchFamily="34" charset="0"/>
                <a:ea typeface="DM Sans" pitchFamily="34" charset="-122"/>
                <a:cs typeface="DM Sans" pitchFamily="34" charset="-120"/>
              </a:rPr>
              <a:t>funcionalidad</a:t>
            </a:r>
            <a:r>
              <a:rPr lang="en-US" sz="1666" dirty="0">
                <a:solidFill>
                  <a:srgbClr val="454240"/>
                </a:solidFill>
                <a:latin typeface="DM Sans" pitchFamily="34" charset="0"/>
                <a:ea typeface="DM Sans" pitchFamily="34" charset="-122"/>
                <a:cs typeface="DM Sans" pitchFamily="34" charset="-120"/>
              </a:rPr>
              <a:t> </a:t>
            </a:r>
            <a:r>
              <a:rPr lang="en-US" sz="1666" dirty="0" err="1">
                <a:solidFill>
                  <a:srgbClr val="454240"/>
                </a:solidFill>
                <a:latin typeface="DM Sans" pitchFamily="34" charset="0"/>
                <a:ea typeface="DM Sans" pitchFamily="34" charset="-122"/>
                <a:cs typeface="DM Sans" pitchFamily="34" charset="-120"/>
              </a:rPr>
              <a:t>adicional</a:t>
            </a:r>
            <a:r>
              <a:rPr lang="en-US" sz="1666" dirty="0">
                <a:solidFill>
                  <a:srgbClr val="454240"/>
                </a:solidFill>
                <a:latin typeface="DM Sans" pitchFamily="34" charset="0"/>
                <a:ea typeface="DM Sans" pitchFamily="34" charset="-122"/>
                <a:cs typeface="DM Sans" pitchFamily="34" charset="-120"/>
              </a:rPr>
              <a:t>.</a:t>
            </a:r>
            <a:endParaRPr lang="en-US" sz="1666" dirty="0"/>
          </a:p>
        </p:txBody>
      </p:sp>
      <p:sp>
        <p:nvSpPr>
          <p:cNvPr id="16" name="Shape 13"/>
          <p:cNvSpPr/>
          <p:nvPr/>
        </p:nvSpPr>
        <p:spPr>
          <a:xfrm>
            <a:off x="7553265" y="4261884"/>
            <a:ext cx="740569" cy="41956"/>
          </a:xfrm>
          <a:prstGeom prst="rect">
            <a:avLst/>
          </a:prstGeom>
          <a:solidFill>
            <a:srgbClr val="EFDBA9"/>
          </a:solidFill>
          <a:ln/>
        </p:spPr>
      </p:sp>
      <p:sp>
        <p:nvSpPr>
          <p:cNvPr id="17" name="Shape 14"/>
          <p:cNvSpPr/>
          <p:nvPr/>
        </p:nvSpPr>
        <p:spPr>
          <a:xfrm>
            <a:off x="7077135" y="4046606"/>
            <a:ext cx="476131" cy="472630"/>
          </a:xfrm>
          <a:prstGeom prst="roundRect">
            <a:avLst>
              <a:gd name="adj" fmla="val 11608"/>
            </a:avLst>
          </a:prstGeom>
          <a:solidFill>
            <a:srgbClr val="F7EDD4"/>
          </a:solidFill>
          <a:ln w="7620">
            <a:solidFill>
              <a:srgbClr val="EFDBA9"/>
            </a:solidFill>
            <a:prstDash val="solid"/>
          </a:ln>
        </p:spPr>
      </p:sp>
      <p:sp>
        <p:nvSpPr>
          <p:cNvPr id="18" name="Text 15"/>
          <p:cNvSpPr/>
          <p:nvPr/>
        </p:nvSpPr>
        <p:spPr>
          <a:xfrm>
            <a:off x="7216080" y="4078162"/>
            <a:ext cx="198120" cy="409518"/>
          </a:xfrm>
          <a:prstGeom prst="rect">
            <a:avLst/>
          </a:prstGeom>
          <a:noFill/>
          <a:ln/>
        </p:spPr>
        <p:txBody>
          <a:bodyPr wrap="none" rtlCol="0" anchor="t"/>
          <a:lstStyle/>
          <a:p>
            <a:pPr marL="0" indent="0" algn="ctr">
              <a:lnSpc>
                <a:spcPts val="3249"/>
              </a:lnSpc>
              <a:buNone/>
            </a:pPr>
            <a:r>
              <a:rPr lang="en-US" sz="2499" dirty="0">
                <a:solidFill>
                  <a:srgbClr val="454240"/>
                </a:solidFill>
                <a:latin typeface="Libre Baskerville" pitchFamily="34" charset="0"/>
                <a:ea typeface="Libre Baskerville" pitchFamily="34" charset="-122"/>
                <a:cs typeface="Libre Baskerville" pitchFamily="34" charset="-120"/>
              </a:rPr>
              <a:t>3</a:t>
            </a:r>
            <a:endParaRPr lang="en-US" sz="2499" dirty="0"/>
          </a:p>
        </p:txBody>
      </p:sp>
      <p:sp>
        <p:nvSpPr>
          <p:cNvPr id="19" name="Text 16"/>
          <p:cNvSpPr/>
          <p:nvPr/>
        </p:nvSpPr>
        <p:spPr>
          <a:xfrm>
            <a:off x="8479036" y="4112200"/>
            <a:ext cx="4991100" cy="341324"/>
          </a:xfrm>
          <a:prstGeom prst="rect">
            <a:avLst/>
          </a:prstGeom>
          <a:noFill/>
          <a:ln/>
        </p:spPr>
        <p:txBody>
          <a:bodyPr wrap="none" rtlCol="0" anchor="t"/>
          <a:lstStyle/>
          <a:p>
            <a:pPr marL="0" indent="0" algn="l">
              <a:lnSpc>
                <a:spcPts val="2708"/>
              </a:lnSpc>
              <a:buNone/>
            </a:pPr>
            <a:r>
              <a:rPr lang="en-US" sz="2083" dirty="0">
                <a:solidFill>
                  <a:srgbClr val="454240"/>
                </a:solidFill>
                <a:latin typeface="Libre Baskerville" pitchFamily="34" charset="0"/>
                <a:ea typeface="Libre Baskerville" pitchFamily="34" charset="-122"/>
                <a:cs typeface="Libre Baskerville" pitchFamily="34" charset="-120"/>
              </a:rPr>
              <a:t>Implementación de métodos default</a:t>
            </a:r>
            <a:endParaRPr lang="en-US" sz="2083" dirty="0"/>
          </a:p>
        </p:txBody>
      </p:sp>
      <p:sp>
        <p:nvSpPr>
          <p:cNvPr id="20" name="Text 17"/>
          <p:cNvSpPr/>
          <p:nvPr/>
        </p:nvSpPr>
        <p:spPr>
          <a:xfrm>
            <a:off x="8479036" y="4663542"/>
            <a:ext cx="5357813" cy="1511849"/>
          </a:xfrm>
          <a:prstGeom prst="rect">
            <a:avLst/>
          </a:prstGeom>
          <a:noFill/>
          <a:ln/>
        </p:spPr>
        <p:txBody>
          <a:bodyPr wrap="square" rtlCol="0" anchor="t"/>
          <a:lstStyle/>
          <a:p>
            <a:pPr marL="0" indent="0" algn="l">
              <a:lnSpc>
                <a:spcPts val="2999"/>
              </a:lnSpc>
              <a:buNone/>
            </a:pPr>
            <a:r>
              <a:rPr lang="en-US" sz="1666" dirty="0">
                <a:solidFill>
                  <a:srgbClr val="454240"/>
                </a:solidFill>
                <a:latin typeface="DM Sans" pitchFamily="34" charset="0"/>
                <a:ea typeface="DM Sans" pitchFamily="34" charset="-122"/>
                <a:cs typeface="DM Sans" pitchFamily="34" charset="-120"/>
              </a:rPr>
              <a:t>Descubriremos cómo implementar métodos default en interfaces para evitar la necesidad de una implementación en todas las clases que la implementan.</a:t>
            </a:r>
            <a:endParaRPr lang="en-US" sz="1666" dirty="0"/>
          </a:p>
        </p:txBody>
      </p:sp>
      <p:sp>
        <p:nvSpPr>
          <p:cNvPr id="21" name="Shape 18"/>
          <p:cNvSpPr/>
          <p:nvPr/>
        </p:nvSpPr>
        <p:spPr>
          <a:xfrm>
            <a:off x="6336566" y="5608507"/>
            <a:ext cx="740569" cy="41956"/>
          </a:xfrm>
          <a:prstGeom prst="rect">
            <a:avLst/>
          </a:prstGeom>
          <a:solidFill>
            <a:srgbClr val="EFDBA9"/>
          </a:solidFill>
          <a:ln/>
        </p:spPr>
      </p:sp>
      <p:sp>
        <p:nvSpPr>
          <p:cNvPr id="22" name="Shape 19"/>
          <p:cNvSpPr/>
          <p:nvPr/>
        </p:nvSpPr>
        <p:spPr>
          <a:xfrm>
            <a:off x="7077135" y="5393229"/>
            <a:ext cx="476131" cy="472630"/>
          </a:xfrm>
          <a:prstGeom prst="roundRect">
            <a:avLst>
              <a:gd name="adj" fmla="val 11608"/>
            </a:avLst>
          </a:prstGeom>
          <a:solidFill>
            <a:srgbClr val="F7EDD4"/>
          </a:solidFill>
          <a:ln w="7620">
            <a:solidFill>
              <a:srgbClr val="EFDBA9"/>
            </a:solidFill>
            <a:prstDash val="solid"/>
          </a:ln>
        </p:spPr>
      </p:sp>
      <p:sp>
        <p:nvSpPr>
          <p:cNvPr id="23" name="Text 20"/>
          <p:cNvSpPr/>
          <p:nvPr/>
        </p:nvSpPr>
        <p:spPr>
          <a:xfrm>
            <a:off x="7219890" y="5424785"/>
            <a:ext cx="190500" cy="409518"/>
          </a:xfrm>
          <a:prstGeom prst="rect">
            <a:avLst/>
          </a:prstGeom>
          <a:noFill/>
          <a:ln/>
        </p:spPr>
        <p:txBody>
          <a:bodyPr wrap="none" rtlCol="0" anchor="t"/>
          <a:lstStyle/>
          <a:p>
            <a:pPr marL="0" indent="0" algn="ctr">
              <a:lnSpc>
                <a:spcPts val="3249"/>
              </a:lnSpc>
              <a:buNone/>
            </a:pPr>
            <a:r>
              <a:rPr lang="en-US" sz="2499" dirty="0">
                <a:solidFill>
                  <a:srgbClr val="454240"/>
                </a:solidFill>
                <a:latin typeface="Libre Baskerville" pitchFamily="34" charset="0"/>
                <a:ea typeface="Libre Baskerville" pitchFamily="34" charset="-122"/>
                <a:cs typeface="Libre Baskerville" pitchFamily="34" charset="-120"/>
              </a:rPr>
              <a:t>4</a:t>
            </a:r>
            <a:endParaRPr lang="en-US" sz="2499" dirty="0"/>
          </a:p>
        </p:txBody>
      </p:sp>
      <p:sp>
        <p:nvSpPr>
          <p:cNvPr id="24" name="Text 21"/>
          <p:cNvSpPr/>
          <p:nvPr/>
        </p:nvSpPr>
        <p:spPr>
          <a:xfrm>
            <a:off x="3804404" y="5458823"/>
            <a:ext cx="2346960" cy="341324"/>
          </a:xfrm>
          <a:prstGeom prst="rect">
            <a:avLst/>
          </a:prstGeom>
          <a:noFill/>
          <a:ln/>
        </p:spPr>
        <p:txBody>
          <a:bodyPr wrap="none" rtlCol="0" anchor="t"/>
          <a:lstStyle/>
          <a:p>
            <a:pPr marL="0" indent="0" algn="r">
              <a:lnSpc>
                <a:spcPts val="2708"/>
              </a:lnSpc>
              <a:buNone/>
            </a:pPr>
            <a:r>
              <a:rPr lang="en-US" sz="2083" dirty="0">
                <a:solidFill>
                  <a:srgbClr val="454240"/>
                </a:solidFill>
                <a:latin typeface="Libre Baskerville" pitchFamily="34" charset="0"/>
                <a:ea typeface="Libre Baskerville" pitchFamily="34" charset="-122"/>
                <a:cs typeface="Libre Baskerville" pitchFamily="34" charset="-120"/>
              </a:rPr>
              <a:t>Ejemplo práctico</a:t>
            </a:r>
            <a:endParaRPr lang="en-US" sz="2083" dirty="0"/>
          </a:p>
        </p:txBody>
      </p:sp>
      <p:sp>
        <p:nvSpPr>
          <p:cNvPr id="25" name="Text 22"/>
          <p:cNvSpPr/>
          <p:nvPr/>
        </p:nvSpPr>
        <p:spPr>
          <a:xfrm>
            <a:off x="793552" y="6010166"/>
            <a:ext cx="5357813" cy="1133886"/>
          </a:xfrm>
          <a:prstGeom prst="rect">
            <a:avLst/>
          </a:prstGeom>
          <a:noFill/>
          <a:ln/>
        </p:spPr>
        <p:txBody>
          <a:bodyPr wrap="square" rtlCol="0" anchor="t"/>
          <a:lstStyle/>
          <a:p>
            <a:pPr marL="0" indent="0" algn="r">
              <a:lnSpc>
                <a:spcPts val="2999"/>
              </a:lnSpc>
              <a:buNone/>
            </a:pPr>
            <a:r>
              <a:rPr lang="en-US" sz="1666" dirty="0">
                <a:solidFill>
                  <a:srgbClr val="454240"/>
                </a:solidFill>
                <a:latin typeface="DM Sans" pitchFamily="34" charset="0"/>
                <a:ea typeface="DM Sans" pitchFamily="34" charset="-122"/>
                <a:cs typeface="DM Sans" pitchFamily="34" charset="-120"/>
              </a:rPr>
              <a:t>Crearemos la interfaz "Serializable" con un método estático "serializar()" y un método default "</a:t>
            </a:r>
            <a:r>
              <a:rPr lang="en-US" sz="1666" dirty="0" err="1">
                <a:solidFill>
                  <a:srgbClr val="454240"/>
                </a:solidFill>
                <a:latin typeface="DM Sans" pitchFamily="34" charset="0"/>
                <a:ea typeface="DM Sans" pitchFamily="34" charset="-122"/>
                <a:cs typeface="DM Sans" pitchFamily="34" charset="-120"/>
              </a:rPr>
              <a:t>deserializar</a:t>
            </a:r>
            <a:r>
              <a:rPr lang="en-US" sz="1666" dirty="0">
                <a:solidFill>
                  <a:srgbClr val="454240"/>
                </a:solidFill>
                <a:latin typeface="DM Sans" pitchFamily="34" charset="0"/>
                <a:ea typeface="DM Sans" pitchFamily="34" charset="-122"/>
                <a:cs typeface="DM Sans" pitchFamily="34" charset="-120"/>
              </a:rPr>
              <a:t>()" para la serialización de objetos.</a:t>
            </a:r>
            <a:endParaRPr lang="en-US" sz="1666"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833199" y="2110939"/>
            <a:ext cx="12039600" cy="716804"/>
          </a:xfrm>
          <a:prstGeom prst="rect">
            <a:avLst/>
          </a:prstGeom>
          <a:noFill/>
          <a:ln/>
        </p:spPr>
        <p:txBody>
          <a:bodyPr wrap="none" rtlCol="0" anchor="t"/>
          <a:lstStyle/>
          <a:p>
            <a:pPr marL="0" indent="0">
              <a:lnSpc>
                <a:spcPts val="5686"/>
              </a:lnSpc>
              <a:buNone/>
            </a:pPr>
            <a:r>
              <a:rPr lang="en-US" sz="4374" dirty="0">
                <a:solidFill>
                  <a:srgbClr val="5C4E3D"/>
                </a:solidFill>
                <a:latin typeface="Libre Baskerville" pitchFamily="34" charset="0"/>
                <a:ea typeface="Libre Baskerville" pitchFamily="34" charset="-122"/>
                <a:cs typeface="Libre Baskerville" pitchFamily="34" charset="-120"/>
              </a:rPr>
              <a:t>Módulo 6: Interfaces y Patrones de Diseño</a:t>
            </a:r>
            <a:endParaRPr lang="en-US" sz="4374" dirty="0"/>
          </a:p>
        </p:txBody>
      </p:sp>
      <p:sp>
        <p:nvSpPr>
          <p:cNvPr id="5" name="Text 2"/>
          <p:cNvSpPr/>
          <p:nvPr/>
        </p:nvSpPr>
        <p:spPr>
          <a:xfrm>
            <a:off x="833199" y="3489354"/>
            <a:ext cx="3802380" cy="429964"/>
          </a:xfrm>
          <a:prstGeom prst="rect">
            <a:avLst/>
          </a:prstGeom>
          <a:noFill/>
          <a:ln/>
        </p:spPr>
        <p:txBody>
          <a:bodyPr wrap="none" rtlCol="0" anchor="t"/>
          <a:lstStyle/>
          <a:p>
            <a:pPr marL="0" indent="0">
              <a:lnSpc>
                <a:spcPts val="3412"/>
              </a:lnSpc>
              <a:buNone/>
            </a:pPr>
            <a:r>
              <a:rPr lang="en-US" sz="2624" dirty="0">
                <a:solidFill>
                  <a:srgbClr val="5C4E3D"/>
                </a:solidFill>
                <a:latin typeface="Libre Baskerville" pitchFamily="34" charset="0"/>
                <a:ea typeface="Libre Baskerville" pitchFamily="34" charset="-122"/>
                <a:cs typeface="Libre Baskerville" pitchFamily="34" charset="-120"/>
              </a:rPr>
              <a:t>Patrón de Observador</a:t>
            </a:r>
            <a:endParaRPr lang="en-US" sz="2624" dirty="0"/>
          </a:p>
        </p:txBody>
      </p:sp>
      <p:sp>
        <p:nvSpPr>
          <p:cNvPr id="6" name="Text 3"/>
          <p:cNvSpPr/>
          <p:nvPr/>
        </p:nvSpPr>
        <p:spPr>
          <a:xfrm>
            <a:off x="833199" y="4250124"/>
            <a:ext cx="3959543" cy="1190616"/>
          </a:xfrm>
          <a:prstGeom prst="rect">
            <a:avLst/>
          </a:prstGeom>
          <a:noFill/>
          <a:ln/>
        </p:spPr>
        <p:txBody>
          <a:bodyPr wrap="square" rtlCol="0" anchor="t"/>
          <a:lstStyle/>
          <a:p>
            <a:pPr marL="0" indent="0">
              <a:lnSpc>
                <a:spcPts val="3149"/>
              </a:lnSpc>
              <a:buNone/>
            </a:pPr>
            <a:r>
              <a:rPr lang="en-US" sz="1750" dirty="0">
                <a:solidFill>
                  <a:srgbClr val="454240"/>
                </a:solidFill>
                <a:latin typeface="DM Sans" pitchFamily="34" charset="0"/>
                <a:ea typeface="DM Sans" pitchFamily="34" charset="-122"/>
                <a:cs typeface="DM Sans" pitchFamily="34" charset="-120"/>
              </a:rPr>
              <a:t>Aprenderemos cómo utilizar interfaces en la implementación del patrón de Observador.</a:t>
            </a:r>
            <a:endParaRPr lang="en-US" sz="1750" dirty="0"/>
          </a:p>
        </p:txBody>
      </p:sp>
      <p:sp>
        <p:nvSpPr>
          <p:cNvPr id="7" name="Text 4"/>
          <p:cNvSpPr/>
          <p:nvPr/>
        </p:nvSpPr>
        <p:spPr>
          <a:xfrm>
            <a:off x="5342334" y="3489354"/>
            <a:ext cx="3444240" cy="429964"/>
          </a:xfrm>
          <a:prstGeom prst="rect">
            <a:avLst/>
          </a:prstGeom>
          <a:noFill/>
          <a:ln/>
        </p:spPr>
        <p:txBody>
          <a:bodyPr wrap="none" rtlCol="0" anchor="t"/>
          <a:lstStyle/>
          <a:p>
            <a:pPr marL="0" indent="0">
              <a:lnSpc>
                <a:spcPts val="3412"/>
              </a:lnSpc>
              <a:buNone/>
            </a:pPr>
            <a:r>
              <a:rPr lang="en-US" sz="2624" dirty="0">
                <a:solidFill>
                  <a:srgbClr val="5C4E3D"/>
                </a:solidFill>
                <a:latin typeface="Libre Baskerville" pitchFamily="34" charset="0"/>
                <a:ea typeface="Libre Baskerville" pitchFamily="34" charset="-122"/>
                <a:cs typeface="Libre Baskerville" pitchFamily="34" charset="-120"/>
              </a:rPr>
              <a:t>Patrón de Estrategia</a:t>
            </a:r>
            <a:endParaRPr lang="en-US" sz="2624" dirty="0"/>
          </a:p>
        </p:txBody>
      </p:sp>
      <p:sp>
        <p:nvSpPr>
          <p:cNvPr id="8" name="Text 5"/>
          <p:cNvSpPr/>
          <p:nvPr/>
        </p:nvSpPr>
        <p:spPr>
          <a:xfrm>
            <a:off x="5342334" y="4250124"/>
            <a:ext cx="3959543" cy="1190616"/>
          </a:xfrm>
          <a:prstGeom prst="rect">
            <a:avLst/>
          </a:prstGeom>
          <a:noFill/>
          <a:ln/>
        </p:spPr>
        <p:txBody>
          <a:bodyPr wrap="square" rtlCol="0" anchor="t"/>
          <a:lstStyle/>
          <a:p>
            <a:pPr marL="0" indent="0">
              <a:lnSpc>
                <a:spcPts val="3149"/>
              </a:lnSpc>
              <a:buNone/>
            </a:pPr>
            <a:r>
              <a:rPr lang="en-US" sz="1750" dirty="0">
                <a:solidFill>
                  <a:srgbClr val="454240"/>
                </a:solidFill>
                <a:latin typeface="DM Sans" pitchFamily="34" charset="0"/>
                <a:ea typeface="DM Sans" pitchFamily="34" charset="-122"/>
                <a:cs typeface="DM Sans" pitchFamily="34" charset="-120"/>
              </a:rPr>
              <a:t>Exploraremos cómo utilizar interfaces en la implementación del patrón de Estrategia.</a:t>
            </a:r>
            <a:endParaRPr lang="en-US" sz="1750" dirty="0"/>
          </a:p>
        </p:txBody>
      </p:sp>
      <p:sp>
        <p:nvSpPr>
          <p:cNvPr id="9" name="Text 6"/>
          <p:cNvSpPr/>
          <p:nvPr/>
        </p:nvSpPr>
        <p:spPr>
          <a:xfrm>
            <a:off x="9851469" y="3489354"/>
            <a:ext cx="2948940" cy="429964"/>
          </a:xfrm>
          <a:prstGeom prst="rect">
            <a:avLst/>
          </a:prstGeom>
          <a:noFill/>
          <a:ln/>
        </p:spPr>
        <p:txBody>
          <a:bodyPr wrap="none" rtlCol="0" anchor="t"/>
          <a:lstStyle/>
          <a:p>
            <a:pPr marL="0" indent="0">
              <a:lnSpc>
                <a:spcPts val="3412"/>
              </a:lnSpc>
              <a:buNone/>
            </a:pPr>
            <a:r>
              <a:rPr lang="en-US" sz="2624" dirty="0">
                <a:solidFill>
                  <a:srgbClr val="5C4E3D"/>
                </a:solidFill>
                <a:latin typeface="Libre Baskerville" pitchFamily="34" charset="0"/>
                <a:ea typeface="Libre Baskerville" pitchFamily="34" charset="-122"/>
                <a:cs typeface="Libre Baskerville" pitchFamily="34" charset="-120"/>
              </a:rPr>
              <a:t>Ejemplo práctico</a:t>
            </a:r>
            <a:endParaRPr lang="en-US" sz="2624" dirty="0"/>
          </a:p>
        </p:txBody>
      </p:sp>
      <p:sp>
        <p:nvSpPr>
          <p:cNvPr id="10" name="Text 7"/>
          <p:cNvSpPr/>
          <p:nvPr/>
        </p:nvSpPr>
        <p:spPr>
          <a:xfrm>
            <a:off x="9851469" y="4250124"/>
            <a:ext cx="3959543" cy="1587488"/>
          </a:xfrm>
          <a:prstGeom prst="rect">
            <a:avLst/>
          </a:prstGeom>
          <a:noFill/>
          <a:ln/>
        </p:spPr>
        <p:txBody>
          <a:bodyPr wrap="square" rtlCol="0" anchor="t"/>
          <a:lstStyle/>
          <a:p>
            <a:pPr marL="0" indent="0">
              <a:lnSpc>
                <a:spcPts val="3149"/>
              </a:lnSpc>
              <a:buNone/>
            </a:pPr>
            <a:r>
              <a:rPr lang="en-US" sz="1750" dirty="0">
                <a:solidFill>
                  <a:srgbClr val="454240"/>
                </a:solidFill>
                <a:latin typeface="DM Sans" pitchFamily="34" charset="0"/>
                <a:ea typeface="DM Sans" pitchFamily="34" charset="-122"/>
                <a:cs typeface="DM Sans" pitchFamily="34" charset="-120"/>
              </a:rPr>
              <a:t>Implementaremos el patrón de Observador utilizando una interfaz "Observador" y una clase "SujetoObservable".</a:t>
            </a:r>
            <a:endParaRPr lang="en-US" sz="175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776F3BF-D39E-4F3A-872C-A584AAEBBC01}"/>
              </a:ext>
            </a:extLst>
          </p:cNvPr>
          <p:cNvSpPr txBox="1"/>
          <p:nvPr/>
        </p:nvSpPr>
        <p:spPr>
          <a:xfrm>
            <a:off x="1637414" y="1160145"/>
            <a:ext cx="11504428" cy="4247317"/>
          </a:xfrm>
          <a:prstGeom prst="rect">
            <a:avLst/>
          </a:prstGeom>
          <a:noFill/>
        </p:spPr>
        <p:txBody>
          <a:bodyPr wrap="square">
            <a:spAutoFit/>
          </a:bodyPr>
          <a:lstStyle/>
          <a:p>
            <a:r>
              <a:rPr lang="es-ES" dirty="0"/>
              <a:t>Uso de interfaces en la implementación de patrones de diseño comunes, como el patrón de Observador y el patrón de Estrategia:</a:t>
            </a:r>
          </a:p>
          <a:p>
            <a:r>
              <a:rPr lang="es-ES" dirty="0"/>
              <a:t>Las interfaces son muy útiles en la implementación de patrones de diseño comunes, ya que proporcionan una forma de establecer contratos claros y flexibles entre diferentes componentes de un sistema. Dos ejemplos populares en los que las interfaces juegan un papel importante son el patrón de Observador y el patrón de Estrategia.</a:t>
            </a:r>
          </a:p>
          <a:p>
            <a:endParaRPr lang="es-ES" dirty="0"/>
          </a:p>
          <a:p>
            <a:r>
              <a:rPr lang="es-ES" dirty="0"/>
              <a:t>El patrón de Observador se utiliza para establecer una relación de uno a muchos entre un objeto sujeto y varios objetos observadores. Cuando el sujeto cambia de estado, notifica automáticamente a los observadores para que puedan realizar las acciones correspondientes. Las interfaces son esenciales en este patrón, ya que se utiliza una interfaz común para establecer la comunicación entre el sujeto y los observadores.</a:t>
            </a:r>
          </a:p>
          <a:p>
            <a:endParaRPr lang="es-ES" dirty="0"/>
          </a:p>
          <a:p>
            <a:r>
              <a:rPr lang="es-ES" dirty="0"/>
              <a:t>El patrón de Estrategia se utiliza para definir un conjunto de algoritmos intercambiables que pueden ser utilizados por una clase en tiempo de ejecución. Las estrategias se encapsulan en interfaces, lo que permite que diferentes implementaciones de la interfaz se utilicen de manera transparente. Esto promueve la flexibilidad y permite que las clases adapten su comportamiento según las necesidades específicas.</a:t>
            </a:r>
          </a:p>
        </p:txBody>
      </p:sp>
      <p:sp>
        <p:nvSpPr>
          <p:cNvPr id="5" name="CuadroTexto 4">
            <a:extLst>
              <a:ext uri="{FF2B5EF4-FFF2-40B4-BE49-F238E27FC236}">
                <a16:creationId xmlns:a16="http://schemas.microsoft.com/office/drawing/2014/main" id="{65D60F0A-9396-4ABB-A0F8-DB9CC4668A17}"/>
              </a:ext>
            </a:extLst>
          </p:cNvPr>
          <p:cNvSpPr txBox="1"/>
          <p:nvPr/>
        </p:nvSpPr>
        <p:spPr>
          <a:xfrm>
            <a:off x="1637414" y="5693482"/>
            <a:ext cx="11706446" cy="1200329"/>
          </a:xfrm>
          <a:prstGeom prst="rect">
            <a:avLst/>
          </a:prstGeom>
          <a:noFill/>
        </p:spPr>
        <p:txBody>
          <a:bodyPr wrap="square">
            <a:spAutoFit/>
          </a:bodyPr>
          <a:lstStyle/>
          <a:p>
            <a:r>
              <a:rPr lang="es-ES" dirty="0"/>
              <a:t>En este ejemplo, crearemos una interfaz llamada Observador que define el método actualizar(). Luego, se implementa la clase </a:t>
            </a:r>
            <a:r>
              <a:rPr lang="es-ES" dirty="0" err="1"/>
              <a:t>SujetoObservable</a:t>
            </a:r>
            <a:r>
              <a:rPr lang="es-ES" dirty="0"/>
              <a:t>, que tiene una lista de observadores y métodos para agregar, eliminar y notificar a los observadores.</a:t>
            </a:r>
          </a:p>
          <a:p>
            <a:endParaRPr lang="es-ES" dirty="0"/>
          </a:p>
          <a:p>
            <a:r>
              <a:rPr lang="es-ES" dirty="0"/>
              <a:t>En el método </a:t>
            </a:r>
            <a:r>
              <a:rPr lang="es-ES" dirty="0" err="1"/>
              <a:t>main</a:t>
            </a:r>
            <a:r>
              <a:rPr lang="es-ES" dirty="0"/>
              <a:t>, se crean instancias de </a:t>
            </a:r>
            <a:r>
              <a:rPr lang="es-ES" dirty="0" err="1"/>
              <a:t>ObservadorA</a:t>
            </a:r>
            <a:r>
              <a:rPr lang="es-ES" dirty="0"/>
              <a:t> y </a:t>
            </a:r>
            <a:r>
              <a:rPr lang="es-ES" dirty="0" err="1"/>
              <a:t>ObservadorB</a:t>
            </a:r>
            <a:r>
              <a:rPr lang="es-ES" dirty="0"/>
              <a:t>, y se agregan al sujeto observable.</a:t>
            </a:r>
          </a:p>
        </p:txBody>
      </p:sp>
    </p:spTree>
    <p:extLst>
      <p:ext uri="{BB962C8B-B14F-4D97-AF65-F5344CB8AC3E}">
        <p14:creationId xmlns:p14="http://schemas.microsoft.com/office/powerpoint/2010/main" val="4119204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833199" y="3042134"/>
            <a:ext cx="12964001" cy="1433609"/>
          </a:xfrm>
          <a:prstGeom prst="rect">
            <a:avLst/>
          </a:prstGeom>
          <a:noFill/>
          <a:ln/>
        </p:spPr>
        <p:txBody>
          <a:bodyPr wrap="square" rtlCol="0" anchor="t"/>
          <a:lstStyle/>
          <a:p>
            <a:pPr marL="0" indent="0">
              <a:lnSpc>
                <a:spcPts val="5686"/>
              </a:lnSpc>
              <a:buNone/>
            </a:pPr>
            <a:r>
              <a:rPr lang="en-US" sz="4374" dirty="0">
                <a:solidFill>
                  <a:srgbClr val="5C4E3D"/>
                </a:solidFill>
                <a:latin typeface="Libre Baskerville" pitchFamily="34" charset="0"/>
                <a:ea typeface="Libre Baskerville" pitchFamily="34" charset="-122"/>
                <a:cs typeface="Libre Baskerville" pitchFamily="34" charset="-120"/>
              </a:rPr>
              <a:t>Módulo 7: Interfaces y Programación Orientada a Aspectos</a:t>
            </a:r>
            <a:endParaRPr lang="en-US" sz="4374" dirty="0"/>
          </a:p>
        </p:txBody>
      </p:sp>
      <p:sp>
        <p:nvSpPr>
          <p:cNvPr id="5" name="Shape 2"/>
          <p:cNvSpPr/>
          <p:nvPr/>
        </p:nvSpPr>
        <p:spPr>
          <a:xfrm>
            <a:off x="833199" y="4958183"/>
            <a:ext cx="499943" cy="496267"/>
          </a:xfrm>
          <a:prstGeom prst="roundRect">
            <a:avLst>
              <a:gd name="adj" fmla="val 11055"/>
            </a:avLst>
          </a:prstGeom>
          <a:solidFill>
            <a:srgbClr val="F7EDD4"/>
          </a:solidFill>
          <a:ln w="7620">
            <a:solidFill>
              <a:srgbClr val="EFDBA9"/>
            </a:solidFill>
            <a:prstDash val="solid"/>
          </a:ln>
        </p:spPr>
      </p:sp>
      <p:sp>
        <p:nvSpPr>
          <p:cNvPr id="6" name="Text 3"/>
          <p:cNvSpPr/>
          <p:nvPr/>
        </p:nvSpPr>
        <p:spPr>
          <a:xfrm>
            <a:off x="1006912" y="4991275"/>
            <a:ext cx="152400" cy="429964"/>
          </a:xfrm>
          <a:prstGeom prst="rect">
            <a:avLst/>
          </a:prstGeom>
          <a:noFill/>
          <a:ln/>
        </p:spPr>
        <p:txBody>
          <a:bodyPr wrap="none" rtlCol="0" anchor="t"/>
          <a:lstStyle/>
          <a:p>
            <a:pPr marL="0" indent="0" algn="ctr">
              <a:lnSpc>
                <a:spcPts val="3412"/>
              </a:lnSpc>
              <a:buNone/>
            </a:pPr>
            <a:r>
              <a:rPr lang="en-US" sz="2624" dirty="0">
                <a:solidFill>
                  <a:srgbClr val="454240"/>
                </a:solidFill>
                <a:latin typeface="Libre Baskerville" pitchFamily="34" charset="0"/>
                <a:ea typeface="Libre Baskerville" pitchFamily="34" charset="-122"/>
                <a:cs typeface="Libre Baskerville" pitchFamily="34" charset="-120"/>
              </a:rPr>
              <a:t>1</a:t>
            </a:r>
            <a:endParaRPr lang="en-US" sz="2624" dirty="0"/>
          </a:p>
        </p:txBody>
      </p:sp>
      <p:sp>
        <p:nvSpPr>
          <p:cNvPr id="7" name="Text 4"/>
          <p:cNvSpPr/>
          <p:nvPr/>
        </p:nvSpPr>
        <p:spPr>
          <a:xfrm>
            <a:off x="1555313" y="5027086"/>
            <a:ext cx="5648801" cy="716686"/>
          </a:xfrm>
          <a:prstGeom prst="rect">
            <a:avLst/>
          </a:prstGeom>
          <a:noFill/>
          <a:ln/>
        </p:spPr>
        <p:txBody>
          <a:bodyPr wrap="square" rtlCol="0" anchor="t"/>
          <a:lstStyle/>
          <a:p>
            <a:pPr marL="0" indent="0">
              <a:lnSpc>
                <a:spcPts val="2843"/>
              </a:lnSpc>
              <a:buNone/>
            </a:pPr>
            <a:r>
              <a:rPr lang="en-US" sz="2187" dirty="0">
                <a:solidFill>
                  <a:srgbClr val="454240"/>
                </a:solidFill>
                <a:latin typeface="Libre Baskerville" pitchFamily="34" charset="0"/>
                <a:ea typeface="Libre Baskerville" pitchFamily="34" charset="-122"/>
                <a:cs typeface="Libre Baskerville" pitchFamily="34" charset="-120"/>
              </a:rPr>
              <a:t>Programación orientada a aspectos (AOP)</a:t>
            </a:r>
            <a:endParaRPr lang="en-US" sz="2187" dirty="0"/>
          </a:p>
        </p:txBody>
      </p:sp>
      <p:sp>
        <p:nvSpPr>
          <p:cNvPr id="8" name="Text 5"/>
          <p:cNvSpPr/>
          <p:nvPr/>
        </p:nvSpPr>
        <p:spPr>
          <a:xfrm>
            <a:off x="1555313" y="5964309"/>
            <a:ext cx="5648801" cy="1190616"/>
          </a:xfrm>
          <a:prstGeom prst="rect">
            <a:avLst/>
          </a:prstGeom>
          <a:noFill/>
          <a:ln/>
        </p:spPr>
        <p:txBody>
          <a:bodyPr wrap="square" rtlCol="0" anchor="t"/>
          <a:lstStyle/>
          <a:p>
            <a:pPr marL="0" indent="0">
              <a:lnSpc>
                <a:spcPts val="3149"/>
              </a:lnSpc>
              <a:buNone/>
            </a:pPr>
            <a:r>
              <a:rPr lang="en-US" sz="1750" dirty="0">
                <a:solidFill>
                  <a:srgbClr val="454240"/>
                </a:solidFill>
                <a:latin typeface="DM Sans" pitchFamily="34" charset="0"/>
                <a:ea typeface="DM Sans" pitchFamily="34" charset="-122"/>
                <a:cs typeface="DM Sans" pitchFamily="34" charset="-120"/>
              </a:rPr>
              <a:t>Descubriremos cómo utilizar interfaces en combinación con AOP para mejorar la modularidad del código.</a:t>
            </a:r>
            <a:endParaRPr lang="en-US" sz="1750" dirty="0"/>
          </a:p>
        </p:txBody>
      </p:sp>
      <p:sp>
        <p:nvSpPr>
          <p:cNvPr id="9" name="Shape 6"/>
          <p:cNvSpPr/>
          <p:nvPr/>
        </p:nvSpPr>
        <p:spPr>
          <a:xfrm>
            <a:off x="7426285" y="4958183"/>
            <a:ext cx="499943" cy="496267"/>
          </a:xfrm>
          <a:prstGeom prst="roundRect">
            <a:avLst>
              <a:gd name="adj" fmla="val 11055"/>
            </a:avLst>
          </a:prstGeom>
          <a:solidFill>
            <a:srgbClr val="F7EDD4"/>
          </a:solidFill>
          <a:ln w="7620">
            <a:solidFill>
              <a:srgbClr val="EFDBA9"/>
            </a:solidFill>
            <a:prstDash val="solid"/>
          </a:ln>
        </p:spPr>
      </p:sp>
      <p:sp>
        <p:nvSpPr>
          <p:cNvPr id="10" name="Text 7"/>
          <p:cNvSpPr/>
          <p:nvPr/>
        </p:nvSpPr>
        <p:spPr>
          <a:xfrm>
            <a:off x="7573327" y="4991275"/>
            <a:ext cx="205740" cy="429964"/>
          </a:xfrm>
          <a:prstGeom prst="rect">
            <a:avLst/>
          </a:prstGeom>
          <a:noFill/>
          <a:ln/>
        </p:spPr>
        <p:txBody>
          <a:bodyPr wrap="none" rtlCol="0" anchor="t"/>
          <a:lstStyle/>
          <a:p>
            <a:pPr marL="0" indent="0" algn="ctr">
              <a:lnSpc>
                <a:spcPts val="3412"/>
              </a:lnSpc>
              <a:buNone/>
            </a:pPr>
            <a:r>
              <a:rPr lang="en-US" sz="2624" dirty="0">
                <a:solidFill>
                  <a:srgbClr val="454240"/>
                </a:solidFill>
                <a:latin typeface="Libre Baskerville" pitchFamily="34" charset="0"/>
                <a:ea typeface="Libre Baskerville" pitchFamily="34" charset="-122"/>
                <a:cs typeface="Libre Baskerville" pitchFamily="34" charset="-120"/>
              </a:rPr>
              <a:t>2</a:t>
            </a:r>
            <a:endParaRPr lang="en-US" sz="2624" dirty="0"/>
          </a:p>
        </p:txBody>
      </p:sp>
      <p:sp>
        <p:nvSpPr>
          <p:cNvPr id="11" name="Text 8"/>
          <p:cNvSpPr/>
          <p:nvPr/>
        </p:nvSpPr>
        <p:spPr>
          <a:xfrm>
            <a:off x="8148399" y="5027086"/>
            <a:ext cx="2407920" cy="358343"/>
          </a:xfrm>
          <a:prstGeom prst="rect">
            <a:avLst/>
          </a:prstGeom>
          <a:noFill/>
          <a:ln/>
        </p:spPr>
        <p:txBody>
          <a:bodyPr wrap="none" rtlCol="0" anchor="t"/>
          <a:lstStyle/>
          <a:p>
            <a:pPr marL="0" indent="0">
              <a:lnSpc>
                <a:spcPts val="2843"/>
              </a:lnSpc>
              <a:buNone/>
            </a:pPr>
            <a:r>
              <a:rPr lang="en-US" sz="2187" dirty="0">
                <a:solidFill>
                  <a:srgbClr val="454240"/>
                </a:solidFill>
                <a:latin typeface="Libre Baskerville" pitchFamily="34" charset="0"/>
                <a:ea typeface="Libre Baskerville" pitchFamily="34" charset="-122"/>
                <a:cs typeface="Libre Baskerville" pitchFamily="34" charset="-120"/>
              </a:rPr>
              <a:t>Ejemplo práctico</a:t>
            </a:r>
            <a:endParaRPr lang="en-US" sz="2187" dirty="0"/>
          </a:p>
        </p:txBody>
      </p:sp>
      <p:sp>
        <p:nvSpPr>
          <p:cNvPr id="12" name="Text 9"/>
          <p:cNvSpPr/>
          <p:nvPr/>
        </p:nvSpPr>
        <p:spPr>
          <a:xfrm>
            <a:off x="8148399" y="5605966"/>
            <a:ext cx="5648801" cy="1190616"/>
          </a:xfrm>
          <a:prstGeom prst="rect">
            <a:avLst/>
          </a:prstGeom>
          <a:noFill/>
          <a:ln/>
        </p:spPr>
        <p:txBody>
          <a:bodyPr wrap="square" rtlCol="0" anchor="t"/>
          <a:lstStyle/>
          <a:p>
            <a:pPr marL="0" indent="0">
              <a:lnSpc>
                <a:spcPts val="3149"/>
              </a:lnSpc>
              <a:buNone/>
            </a:pPr>
            <a:r>
              <a:rPr lang="en-US" sz="1750" dirty="0">
                <a:solidFill>
                  <a:srgbClr val="454240"/>
                </a:solidFill>
                <a:latin typeface="DM Sans" pitchFamily="34" charset="0"/>
                <a:ea typeface="DM Sans" pitchFamily="34" charset="-122"/>
                <a:cs typeface="DM Sans" pitchFamily="34" charset="-120"/>
              </a:rPr>
              <a:t>Implementaremos un aspecto "Registro" utilizando una interfaz "Registrable" para registrar eventos en el sistema.</a:t>
            </a:r>
            <a:endParaRPr lang="en-US" sz="1750" dirty="0"/>
          </a:p>
        </p:txBody>
      </p:sp>
      <p:pic>
        <p:nvPicPr>
          <p:cNvPr id="13" name="Image 1" descr="preencoded.png"/>
          <p:cNvPicPr>
            <a:picLocks noChangeAspect="1"/>
          </p:cNvPicPr>
          <p:nvPr/>
        </p:nvPicPr>
        <p:blipFill>
          <a:blip r:embed="rId4"/>
          <a:stretch>
            <a:fillRect/>
          </a:stretch>
        </p:blipFill>
        <p:spPr>
          <a:xfrm>
            <a:off x="0" y="0"/>
            <a:ext cx="14630400" cy="202809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833199" y="933559"/>
            <a:ext cx="11521440" cy="716804"/>
          </a:xfrm>
          <a:prstGeom prst="rect">
            <a:avLst/>
          </a:prstGeom>
          <a:noFill/>
          <a:ln/>
        </p:spPr>
        <p:txBody>
          <a:bodyPr wrap="none" rtlCol="0" anchor="t"/>
          <a:lstStyle/>
          <a:p>
            <a:pPr marL="0" indent="0">
              <a:lnSpc>
                <a:spcPts val="5686"/>
              </a:lnSpc>
              <a:buNone/>
            </a:pPr>
            <a:r>
              <a:rPr lang="en-US" sz="4374" dirty="0">
                <a:solidFill>
                  <a:srgbClr val="5C4E3D"/>
                </a:solidFill>
                <a:latin typeface="Libre Baskerville" pitchFamily="34" charset="0"/>
                <a:ea typeface="Libre Baskerville" pitchFamily="34" charset="-122"/>
                <a:cs typeface="Libre Baskerville" pitchFamily="34" charset="-120"/>
              </a:rPr>
              <a:t>Módulo 8: Interfaces y Pruebas Unitarias</a:t>
            </a:r>
            <a:endParaRPr lang="en-US" sz="4374" dirty="0"/>
          </a:p>
        </p:txBody>
      </p:sp>
      <p:pic>
        <p:nvPicPr>
          <p:cNvPr id="5" name="Image 1" descr="preencoded.png"/>
          <p:cNvPicPr>
            <a:picLocks noChangeAspect="1"/>
          </p:cNvPicPr>
          <p:nvPr/>
        </p:nvPicPr>
        <p:blipFill>
          <a:blip r:embed="rId4"/>
          <a:stretch>
            <a:fillRect/>
          </a:stretch>
        </p:blipFill>
        <p:spPr>
          <a:xfrm>
            <a:off x="1475542" y="1981169"/>
            <a:ext cx="2888575" cy="2867336"/>
          </a:xfrm>
          <a:prstGeom prst="rect">
            <a:avLst/>
          </a:prstGeom>
        </p:spPr>
      </p:pic>
      <p:sp>
        <p:nvSpPr>
          <p:cNvPr id="6" name="Text 2"/>
          <p:cNvSpPr/>
          <p:nvPr/>
        </p:nvSpPr>
        <p:spPr>
          <a:xfrm>
            <a:off x="833199" y="5069042"/>
            <a:ext cx="4173260" cy="716686"/>
          </a:xfrm>
          <a:prstGeom prst="rect">
            <a:avLst/>
          </a:prstGeom>
          <a:noFill/>
          <a:ln/>
        </p:spPr>
        <p:txBody>
          <a:bodyPr wrap="square" rtlCol="0" anchor="t"/>
          <a:lstStyle/>
          <a:p>
            <a:pPr marL="0" indent="0" algn="ctr">
              <a:lnSpc>
                <a:spcPts val="2843"/>
              </a:lnSpc>
              <a:buNone/>
            </a:pPr>
            <a:r>
              <a:rPr lang="en-US" sz="2187" dirty="0">
                <a:solidFill>
                  <a:srgbClr val="5C4E3D"/>
                </a:solidFill>
                <a:latin typeface="Libre Baskerville" pitchFamily="34" charset="0"/>
                <a:ea typeface="Libre Baskerville" pitchFamily="34" charset="-122"/>
                <a:cs typeface="Libre Baskerville" pitchFamily="34" charset="-120"/>
              </a:rPr>
              <a:t>Creación de pruebas unitarias</a:t>
            </a:r>
            <a:endParaRPr lang="en-US" sz="2187" dirty="0"/>
          </a:p>
        </p:txBody>
      </p:sp>
      <p:sp>
        <p:nvSpPr>
          <p:cNvPr id="7" name="Text 3"/>
          <p:cNvSpPr/>
          <p:nvPr/>
        </p:nvSpPr>
        <p:spPr>
          <a:xfrm>
            <a:off x="833199" y="6006265"/>
            <a:ext cx="4173260" cy="793744"/>
          </a:xfrm>
          <a:prstGeom prst="rect">
            <a:avLst/>
          </a:prstGeom>
          <a:noFill/>
          <a:ln/>
        </p:spPr>
        <p:txBody>
          <a:bodyPr wrap="square" rtlCol="0" anchor="t"/>
          <a:lstStyle/>
          <a:p>
            <a:pPr marL="0" indent="0" algn="ctr">
              <a:lnSpc>
                <a:spcPts val="3149"/>
              </a:lnSpc>
              <a:buNone/>
            </a:pPr>
            <a:r>
              <a:rPr lang="en-US" sz="1750" dirty="0">
                <a:solidFill>
                  <a:srgbClr val="454240"/>
                </a:solidFill>
                <a:latin typeface="DM Sans" pitchFamily="34" charset="0"/>
                <a:ea typeface="DM Sans" pitchFamily="34" charset="-122"/>
                <a:cs typeface="DM Sans" pitchFamily="34" charset="-120"/>
              </a:rPr>
              <a:t>Aprenderemos cómo utilizar interfaces en la creación de pruebas unitarias.</a:t>
            </a:r>
            <a:endParaRPr lang="en-US" sz="1750" dirty="0"/>
          </a:p>
        </p:txBody>
      </p:sp>
      <p:pic>
        <p:nvPicPr>
          <p:cNvPr id="8" name="Image 2" descr="preencoded.png"/>
          <p:cNvPicPr>
            <a:picLocks noChangeAspect="1"/>
          </p:cNvPicPr>
          <p:nvPr/>
        </p:nvPicPr>
        <p:blipFill>
          <a:blip r:embed="rId5"/>
          <a:stretch>
            <a:fillRect/>
          </a:stretch>
        </p:blipFill>
        <p:spPr>
          <a:xfrm>
            <a:off x="5870972" y="1981169"/>
            <a:ext cx="2888575" cy="2867336"/>
          </a:xfrm>
          <a:prstGeom prst="rect">
            <a:avLst/>
          </a:prstGeom>
        </p:spPr>
      </p:pic>
      <p:sp>
        <p:nvSpPr>
          <p:cNvPr id="9" name="Text 4"/>
          <p:cNvSpPr/>
          <p:nvPr/>
        </p:nvSpPr>
        <p:spPr>
          <a:xfrm>
            <a:off x="5924550" y="5069042"/>
            <a:ext cx="2781300" cy="358343"/>
          </a:xfrm>
          <a:prstGeom prst="rect">
            <a:avLst/>
          </a:prstGeom>
          <a:noFill/>
          <a:ln/>
        </p:spPr>
        <p:txBody>
          <a:bodyPr wrap="none" rtlCol="0" anchor="t"/>
          <a:lstStyle/>
          <a:p>
            <a:pPr marL="0" indent="0" algn="ctr">
              <a:lnSpc>
                <a:spcPts val="2843"/>
              </a:lnSpc>
              <a:buNone/>
            </a:pPr>
            <a:r>
              <a:rPr lang="en-US" sz="2187" dirty="0">
                <a:solidFill>
                  <a:srgbClr val="5C4E3D"/>
                </a:solidFill>
                <a:latin typeface="Libre Baskerville" pitchFamily="34" charset="0"/>
                <a:ea typeface="Libre Baskerville" pitchFamily="34" charset="-122"/>
                <a:cs typeface="Libre Baskerville" pitchFamily="34" charset="-120"/>
              </a:rPr>
              <a:t>Concepto de mocks</a:t>
            </a:r>
            <a:endParaRPr lang="en-US" sz="2187" dirty="0"/>
          </a:p>
        </p:txBody>
      </p:sp>
      <p:sp>
        <p:nvSpPr>
          <p:cNvPr id="10" name="Text 5"/>
          <p:cNvSpPr/>
          <p:nvPr/>
        </p:nvSpPr>
        <p:spPr>
          <a:xfrm>
            <a:off x="5228630" y="5647922"/>
            <a:ext cx="4173260" cy="1587488"/>
          </a:xfrm>
          <a:prstGeom prst="rect">
            <a:avLst/>
          </a:prstGeom>
          <a:noFill/>
          <a:ln/>
        </p:spPr>
        <p:txBody>
          <a:bodyPr wrap="square" rtlCol="0" anchor="t"/>
          <a:lstStyle/>
          <a:p>
            <a:pPr marL="0" indent="0" algn="ctr">
              <a:lnSpc>
                <a:spcPts val="3149"/>
              </a:lnSpc>
              <a:buNone/>
            </a:pPr>
            <a:r>
              <a:rPr lang="en-US" sz="1750" dirty="0">
                <a:solidFill>
                  <a:srgbClr val="454240"/>
                </a:solidFill>
                <a:latin typeface="DM Sans" pitchFamily="34" charset="0"/>
                <a:ea typeface="DM Sans" pitchFamily="34" charset="-122"/>
                <a:cs typeface="DM Sans" pitchFamily="34" charset="-120"/>
              </a:rPr>
              <a:t>Exploraremos el concepto de mocks y cómo utilizar interfaces para simular el comportamiento de objetos reales en las pruebas unitarias.</a:t>
            </a:r>
            <a:endParaRPr lang="en-US" sz="1750" dirty="0"/>
          </a:p>
        </p:txBody>
      </p:sp>
      <p:pic>
        <p:nvPicPr>
          <p:cNvPr id="11" name="Image 3" descr="preencoded.png"/>
          <p:cNvPicPr>
            <a:picLocks noChangeAspect="1"/>
          </p:cNvPicPr>
          <p:nvPr/>
        </p:nvPicPr>
        <p:blipFill>
          <a:blip r:embed="rId6"/>
          <a:stretch>
            <a:fillRect/>
          </a:stretch>
        </p:blipFill>
        <p:spPr>
          <a:xfrm>
            <a:off x="10266402" y="1981169"/>
            <a:ext cx="2888575" cy="2867336"/>
          </a:xfrm>
          <a:prstGeom prst="rect">
            <a:avLst/>
          </a:prstGeom>
        </p:spPr>
      </p:pic>
      <p:sp>
        <p:nvSpPr>
          <p:cNvPr id="12" name="Text 6"/>
          <p:cNvSpPr/>
          <p:nvPr/>
        </p:nvSpPr>
        <p:spPr>
          <a:xfrm>
            <a:off x="10506670" y="5069042"/>
            <a:ext cx="2407920" cy="358343"/>
          </a:xfrm>
          <a:prstGeom prst="rect">
            <a:avLst/>
          </a:prstGeom>
          <a:noFill/>
          <a:ln/>
        </p:spPr>
        <p:txBody>
          <a:bodyPr wrap="none" rtlCol="0" anchor="t"/>
          <a:lstStyle/>
          <a:p>
            <a:pPr marL="0" indent="0" algn="ctr">
              <a:lnSpc>
                <a:spcPts val="2843"/>
              </a:lnSpc>
              <a:buNone/>
            </a:pPr>
            <a:r>
              <a:rPr lang="en-US" sz="2187" dirty="0">
                <a:solidFill>
                  <a:srgbClr val="5C4E3D"/>
                </a:solidFill>
                <a:latin typeface="Libre Baskerville" pitchFamily="34" charset="0"/>
                <a:ea typeface="Libre Baskerville" pitchFamily="34" charset="-122"/>
                <a:cs typeface="Libre Baskerville" pitchFamily="34" charset="-120"/>
              </a:rPr>
              <a:t>Ejemplo práctico</a:t>
            </a:r>
            <a:endParaRPr lang="en-US" sz="2187" dirty="0"/>
          </a:p>
        </p:txBody>
      </p:sp>
      <p:sp>
        <p:nvSpPr>
          <p:cNvPr id="13" name="Text 7"/>
          <p:cNvSpPr/>
          <p:nvPr/>
        </p:nvSpPr>
        <p:spPr>
          <a:xfrm>
            <a:off x="9624060" y="5647922"/>
            <a:ext cx="4173260" cy="1587488"/>
          </a:xfrm>
          <a:prstGeom prst="rect">
            <a:avLst/>
          </a:prstGeom>
          <a:noFill/>
          <a:ln/>
        </p:spPr>
        <p:txBody>
          <a:bodyPr wrap="square" rtlCol="0" anchor="t"/>
          <a:lstStyle/>
          <a:p>
            <a:pPr marL="0" indent="0" algn="ctr">
              <a:lnSpc>
                <a:spcPts val="3149"/>
              </a:lnSpc>
              <a:buNone/>
            </a:pPr>
            <a:r>
              <a:rPr lang="en-US" sz="1750" dirty="0">
                <a:solidFill>
                  <a:srgbClr val="454240"/>
                </a:solidFill>
                <a:latin typeface="DM Sans" pitchFamily="34" charset="0"/>
                <a:ea typeface="DM Sans" pitchFamily="34" charset="-122"/>
                <a:cs typeface="DM Sans" pitchFamily="34" charset="-120"/>
              </a:rPr>
              <a:t>Crearemos la interfaz "ServicioExterno" y un mock de dicha interfaz para probar una clase que depende de dicho servicio externo.</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67BFE26-F6D7-4A11-AC56-A3A670501125}"/>
              </a:ext>
            </a:extLst>
          </p:cNvPr>
          <p:cNvSpPr txBox="1"/>
          <p:nvPr/>
        </p:nvSpPr>
        <p:spPr>
          <a:xfrm>
            <a:off x="1617785" y="4655292"/>
            <a:ext cx="11666136" cy="2585323"/>
          </a:xfrm>
          <a:prstGeom prst="rect">
            <a:avLst/>
          </a:prstGeom>
          <a:noFill/>
        </p:spPr>
        <p:txBody>
          <a:bodyPr wrap="square">
            <a:spAutoFit/>
          </a:bodyPr>
          <a:lstStyle/>
          <a:p>
            <a:r>
              <a:rPr lang="es-ES" dirty="0"/>
              <a:t>Una interfaz en Java es una colección de métodos abstractos que define un contrato o un conjunto de operaciones que una clase concreta debe implementar. A diferencia de las clases abstractas, las interfaces no pueden contener implementaciones de métodos ni variables de instancia. Su principal propósito es establecer una abstracción común entre diferentes clases y garantizar un comportamiento consistente.</a:t>
            </a:r>
          </a:p>
          <a:p>
            <a:endParaRPr lang="es-ES" dirty="0"/>
          </a:p>
          <a:p>
            <a:r>
              <a:rPr lang="es-ES" dirty="0"/>
              <a:t>La importancia de las interfaces en la programación orientada a objetos radica en su capacidad para definir un conjunto de operaciones que una clase debe proporcionar sin preocuparse por los detalles de implementación. Las interfaces permiten la definición de un contrato claro y la separación de la interfaz pública de una clase de su implementación interna. Esto promueve la modularidad, el reemplazo fácil de implementaciones y el uso de polimorfismo.</a:t>
            </a:r>
          </a:p>
        </p:txBody>
      </p:sp>
      <p:pic>
        <p:nvPicPr>
          <p:cNvPr id="5" name="Imagen 4">
            <a:extLst>
              <a:ext uri="{FF2B5EF4-FFF2-40B4-BE49-F238E27FC236}">
                <a16:creationId xmlns:a16="http://schemas.microsoft.com/office/drawing/2014/main" id="{A4BAAEE8-678A-4FB1-B2F7-37F1B6E66ECF}"/>
              </a:ext>
            </a:extLst>
          </p:cNvPr>
          <p:cNvPicPr>
            <a:picLocks noChangeAspect="1"/>
          </p:cNvPicPr>
          <p:nvPr/>
        </p:nvPicPr>
        <p:blipFill>
          <a:blip r:embed="rId2"/>
          <a:stretch>
            <a:fillRect/>
          </a:stretch>
        </p:blipFill>
        <p:spPr>
          <a:xfrm>
            <a:off x="4194491" y="988985"/>
            <a:ext cx="4820323" cy="2467319"/>
          </a:xfrm>
          <a:prstGeom prst="rect">
            <a:avLst/>
          </a:prstGeom>
        </p:spPr>
      </p:pic>
    </p:spTree>
    <p:extLst>
      <p:ext uri="{BB962C8B-B14F-4D97-AF65-F5344CB8AC3E}">
        <p14:creationId xmlns:p14="http://schemas.microsoft.com/office/powerpoint/2010/main" val="3786635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96F2BE6E-8527-4422-84C1-D9DF132C7F45}"/>
              </a:ext>
            </a:extLst>
          </p:cNvPr>
          <p:cNvSpPr txBox="1"/>
          <p:nvPr/>
        </p:nvSpPr>
        <p:spPr>
          <a:xfrm>
            <a:off x="2849525" y="2481588"/>
            <a:ext cx="8931349" cy="4401205"/>
          </a:xfrm>
          <a:prstGeom prst="rect">
            <a:avLst/>
          </a:prstGeom>
          <a:noFill/>
        </p:spPr>
        <p:txBody>
          <a:bodyPr wrap="square">
            <a:spAutoFit/>
          </a:bodyPr>
          <a:lstStyle/>
          <a:p>
            <a:r>
              <a:rPr lang="es-ES" sz="2800" dirty="0" err="1">
                <a:solidFill>
                  <a:schemeClr val="accent1"/>
                </a:solidFill>
              </a:rPr>
              <a:t>public</a:t>
            </a:r>
            <a:r>
              <a:rPr lang="es-ES" sz="2800" dirty="0">
                <a:solidFill>
                  <a:schemeClr val="accent1"/>
                </a:solidFill>
              </a:rPr>
              <a:t> interface </a:t>
            </a:r>
            <a:r>
              <a:rPr lang="es-ES" sz="2800" dirty="0" err="1">
                <a:solidFill>
                  <a:srgbClr val="FF0000"/>
                </a:solidFill>
              </a:rPr>
              <a:t>NombreInterfaz</a:t>
            </a:r>
            <a:r>
              <a:rPr lang="es-ES" sz="2800" dirty="0"/>
              <a:t> {</a:t>
            </a:r>
          </a:p>
          <a:p>
            <a:r>
              <a:rPr lang="es-ES" sz="2800" dirty="0"/>
              <a:t>    // Declaración de constantes (opcional)</a:t>
            </a:r>
          </a:p>
          <a:p>
            <a:r>
              <a:rPr lang="es-ES" sz="2800" dirty="0">
                <a:solidFill>
                  <a:schemeClr val="accent1"/>
                </a:solidFill>
              </a:rPr>
              <a:t>    </a:t>
            </a:r>
            <a:r>
              <a:rPr lang="es-ES" sz="2800" dirty="0" err="1">
                <a:solidFill>
                  <a:schemeClr val="accent1"/>
                </a:solidFill>
              </a:rPr>
              <a:t>public</a:t>
            </a:r>
            <a:r>
              <a:rPr lang="es-ES" sz="2800" dirty="0">
                <a:solidFill>
                  <a:schemeClr val="accent1"/>
                </a:solidFill>
              </a:rPr>
              <a:t> </a:t>
            </a:r>
            <a:r>
              <a:rPr lang="es-ES" sz="2800" dirty="0" err="1">
                <a:solidFill>
                  <a:schemeClr val="accent1"/>
                </a:solidFill>
              </a:rPr>
              <a:t>static</a:t>
            </a:r>
            <a:r>
              <a:rPr lang="es-ES" sz="2800" dirty="0">
                <a:solidFill>
                  <a:schemeClr val="accent1"/>
                </a:solidFill>
              </a:rPr>
              <a:t> final </a:t>
            </a:r>
            <a:r>
              <a:rPr lang="es-ES" sz="2800" dirty="0">
                <a:solidFill>
                  <a:srgbClr val="CC00CC"/>
                </a:solidFill>
              </a:rPr>
              <a:t>Tipo</a:t>
            </a:r>
            <a:r>
              <a:rPr lang="es-ES" sz="2800" dirty="0"/>
              <a:t> </a:t>
            </a:r>
            <a:r>
              <a:rPr lang="es-ES" sz="2800" dirty="0" err="1">
                <a:solidFill>
                  <a:srgbClr val="CC00CC"/>
                </a:solidFill>
              </a:rPr>
              <a:t>nombreConstante</a:t>
            </a:r>
            <a:r>
              <a:rPr lang="es-ES" sz="2800" dirty="0"/>
              <a:t> = valor;</a:t>
            </a:r>
          </a:p>
          <a:p>
            <a:endParaRPr lang="es-ES" sz="2800" dirty="0"/>
          </a:p>
          <a:p>
            <a:r>
              <a:rPr lang="es-ES" sz="2800" dirty="0"/>
              <a:t>    // Declaración de métodos abstractos</a:t>
            </a:r>
          </a:p>
          <a:p>
            <a:r>
              <a:rPr lang="es-ES" sz="2800" dirty="0"/>
              <a:t>    </a:t>
            </a:r>
            <a:r>
              <a:rPr lang="es-ES" sz="2800" dirty="0" err="1">
                <a:solidFill>
                  <a:schemeClr val="accent1"/>
                </a:solidFill>
              </a:rPr>
              <a:t>public</a:t>
            </a:r>
            <a:r>
              <a:rPr lang="es-ES" sz="2800" dirty="0">
                <a:solidFill>
                  <a:schemeClr val="accent1"/>
                </a:solidFill>
              </a:rPr>
              <a:t> </a:t>
            </a:r>
            <a:r>
              <a:rPr lang="es-ES" sz="2800" dirty="0" err="1">
                <a:solidFill>
                  <a:schemeClr val="accent1"/>
                </a:solidFill>
              </a:rPr>
              <a:t>abstract</a:t>
            </a:r>
            <a:r>
              <a:rPr lang="es-ES" sz="2800" dirty="0">
                <a:solidFill>
                  <a:schemeClr val="accent1"/>
                </a:solidFill>
              </a:rPr>
              <a:t> </a:t>
            </a:r>
            <a:r>
              <a:rPr lang="es-ES" sz="2800" dirty="0"/>
              <a:t>Tipo </a:t>
            </a:r>
            <a:r>
              <a:rPr lang="es-ES" sz="2800" dirty="0">
                <a:solidFill>
                  <a:srgbClr val="FF0000"/>
                </a:solidFill>
              </a:rPr>
              <a:t>nombreMetodo1</a:t>
            </a:r>
            <a:r>
              <a:rPr lang="es-ES" sz="2800" dirty="0"/>
              <a:t>(Parámetros);</a:t>
            </a:r>
          </a:p>
          <a:p>
            <a:r>
              <a:rPr lang="es-ES" sz="2800" dirty="0"/>
              <a:t>    </a:t>
            </a:r>
            <a:r>
              <a:rPr lang="es-ES" sz="2800" dirty="0" err="1">
                <a:solidFill>
                  <a:schemeClr val="accent1"/>
                </a:solidFill>
              </a:rPr>
              <a:t>public</a:t>
            </a:r>
            <a:r>
              <a:rPr lang="es-ES" sz="2800" dirty="0">
                <a:solidFill>
                  <a:schemeClr val="accent1"/>
                </a:solidFill>
              </a:rPr>
              <a:t> </a:t>
            </a:r>
            <a:r>
              <a:rPr lang="es-ES" sz="2800" dirty="0" err="1">
                <a:solidFill>
                  <a:schemeClr val="accent1"/>
                </a:solidFill>
              </a:rPr>
              <a:t>abstract</a:t>
            </a:r>
            <a:r>
              <a:rPr lang="es-ES" sz="2800" dirty="0">
                <a:solidFill>
                  <a:schemeClr val="accent1"/>
                </a:solidFill>
              </a:rPr>
              <a:t> </a:t>
            </a:r>
            <a:r>
              <a:rPr lang="es-ES" sz="2800" dirty="0"/>
              <a:t>Tipo </a:t>
            </a:r>
            <a:r>
              <a:rPr lang="es-ES" sz="2800" dirty="0">
                <a:solidFill>
                  <a:srgbClr val="FF0000"/>
                </a:solidFill>
              </a:rPr>
              <a:t>nombreMetodo2</a:t>
            </a:r>
            <a:r>
              <a:rPr lang="es-ES" sz="2800" dirty="0"/>
              <a:t>(Parámetros);</a:t>
            </a:r>
          </a:p>
          <a:p>
            <a:r>
              <a:rPr lang="es-ES" sz="2800" dirty="0"/>
              <a:t>    // ...</a:t>
            </a:r>
          </a:p>
          <a:p>
            <a:endParaRPr lang="es-ES" sz="2800" dirty="0"/>
          </a:p>
          <a:p>
            <a:r>
              <a:rPr lang="es-ES" sz="2800" dirty="0"/>
              <a:t>}</a:t>
            </a:r>
          </a:p>
        </p:txBody>
      </p:sp>
      <p:sp>
        <p:nvSpPr>
          <p:cNvPr id="4" name="Text 8">
            <a:extLst>
              <a:ext uri="{FF2B5EF4-FFF2-40B4-BE49-F238E27FC236}">
                <a16:creationId xmlns:a16="http://schemas.microsoft.com/office/drawing/2014/main" id="{40FCE4FE-6AAA-419E-8985-D22F901EDF34}"/>
              </a:ext>
            </a:extLst>
          </p:cNvPr>
          <p:cNvSpPr/>
          <p:nvPr/>
        </p:nvSpPr>
        <p:spPr>
          <a:xfrm>
            <a:off x="4491613" y="659019"/>
            <a:ext cx="6039059" cy="309886"/>
          </a:xfrm>
          <a:prstGeom prst="rect">
            <a:avLst/>
          </a:prstGeom>
          <a:noFill/>
          <a:ln/>
        </p:spPr>
        <p:txBody>
          <a:bodyPr wrap="square" rtlCol="0" anchor="t"/>
          <a:lstStyle/>
          <a:p>
            <a:pPr>
              <a:lnSpc>
                <a:spcPts val="6823"/>
              </a:lnSpc>
            </a:pPr>
            <a:r>
              <a:rPr lang="en-US" sz="5249" dirty="0" err="1">
                <a:solidFill>
                  <a:srgbClr val="5C4E3D"/>
                </a:solidFill>
                <a:latin typeface="Libre Baskerville" pitchFamily="34" charset="0"/>
                <a:ea typeface="Libre Baskerville" pitchFamily="34" charset="-122"/>
              </a:rPr>
              <a:t>Sintaxis</a:t>
            </a:r>
            <a:r>
              <a:rPr lang="en-US" sz="5249" dirty="0">
                <a:solidFill>
                  <a:srgbClr val="5C4E3D"/>
                </a:solidFill>
                <a:latin typeface="Libre Baskerville" pitchFamily="34" charset="0"/>
                <a:ea typeface="Libre Baskerville" pitchFamily="34" charset="-122"/>
              </a:rPr>
              <a:t> </a:t>
            </a:r>
            <a:r>
              <a:rPr lang="en-US" sz="5249" dirty="0" err="1">
                <a:solidFill>
                  <a:srgbClr val="5C4E3D"/>
                </a:solidFill>
                <a:latin typeface="Libre Baskerville" pitchFamily="34" charset="0"/>
                <a:ea typeface="Libre Baskerville" pitchFamily="34" charset="-122"/>
              </a:rPr>
              <a:t>básica</a:t>
            </a:r>
            <a:endParaRPr lang="en-US" sz="5249" dirty="0">
              <a:solidFill>
                <a:srgbClr val="5C4E3D"/>
              </a:solidFill>
              <a:latin typeface="Libre Baskerville" pitchFamily="34" charset="0"/>
              <a:ea typeface="Libre Baskerville" pitchFamily="34" charset="-122"/>
            </a:endParaRPr>
          </a:p>
        </p:txBody>
      </p:sp>
    </p:spTree>
    <p:extLst>
      <p:ext uri="{BB962C8B-B14F-4D97-AF65-F5344CB8AC3E}">
        <p14:creationId xmlns:p14="http://schemas.microsoft.com/office/powerpoint/2010/main" val="1018872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D59C175-4EEA-4B7E-A1B2-7D6F676B0B7F}"/>
              </a:ext>
            </a:extLst>
          </p:cNvPr>
          <p:cNvSpPr txBox="1"/>
          <p:nvPr/>
        </p:nvSpPr>
        <p:spPr>
          <a:xfrm>
            <a:off x="212651" y="3359382"/>
            <a:ext cx="7315200" cy="2308324"/>
          </a:xfrm>
          <a:prstGeom prst="rect">
            <a:avLst/>
          </a:prstGeom>
          <a:noFill/>
        </p:spPr>
        <p:txBody>
          <a:bodyPr wrap="square">
            <a:spAutoFit/>
          </a:bodyPr>
          <a:lstStyle/>
          <a:p>
            <a:r>
              <a:rPr lang="es-ES" dirty="0"/>
              <a:t>Relación entre interfaces y clases concretas:</a:t>
            </a:r>
          </a:p>
          <a:p>
            <a:endParaRPr lang="es-ES" dirty="0"/>
          </a:p>
          <a:p>
            <a:r>
              <a:rPr lang="es-ES" dirty="0"/>
              <a:t>En Java, una clase concreta puede implementar una o varias interfaces. Esto se logra mediante la palabra clave </a:t>
            </a:r>
            <a:r>
              <a:rPr lang="es-ES" dirty="0" err="1"/>
              <a:t>implements</a:t>
            </a:r>
            <a:r>
              <a:rPr lang="es-ES" dirty="0"/>
              <a:t> en la declaración de la clase. Al implementar una interfaz, la clase debe proporcionar una implementación para todos los métodos declarados en la interfaz. La relación entre una interfaz y una clase concreta se conoce como relación de implementación.</a:t>
            </a:r>
          </a:p>
        </p:txBody>
      </p:sp>
      <p:sp>
        <p:nvSpPr>
          <p:cNvPr id="5" name="CuadroTexto 4">
            <a:extLst>
              <a:ext uri="{FF2B5EF4-FFF2-40B4-BE49-F238E27FC236}">
                <a16:creationId xmlns:a16="http://schemas.microsoft.com/office/drawing/2014/main" id="{76438645-C623-4C7C-9044-53F6E454DAEB}"/>
              </a:ext>
            </a:extLst>
          </p:cNvPr>
          <p:cNvSpPr txBox="1"/>
          <p:nvPr/>
        </p:nvSpPr>
        <p:spPr>
          <a:xfrm>
            <a:off x="8825023" y="827637"/>
            <a:ext cx="3253563" cy="923330"/>
          </a:xfrm>
          <a:prstGeom prst="rect">
            <a:avLst/>
          </a:prstGeom>
          <a:noFill/>
        </p:spPr>
        <p:txBody>
          <a:bodyPr wrap="square">
            <a:spAutoFit/>
          </a:bodyPr>
          <a:lstStyle/>
          <a:p>
            <a:r>
              <a:rPr lang="es-ES" dirty="0" err="1"/>
              <a:t>public</a:t>
            </a:r>
            <a:r>
              <a:rPr lang="es-ES" dirty="0"/>
              <a:t> interface </a:t>
            </a:r>
            <a:r>
              <a:rPr lang="es-ES" dirty="0" err="1"/>
              <a:t>Vehiculo</a:t>
            </a:r>
            <a:r>
              <a:rPr lang="es-ES" dirty="0"/>
              <a:t> {</a:t>
            </a:r>
          </a:p>
          <a:p>
            <a:r>
              <a:rPr lang="es-ES" dirty="0"/>
              <a:t>    </a:t>
            </a:r>
            <a:r>
              <a:rPr lang="es-ES" dirty="0" err="1"/>
              <a:t>void</a:t>
            </a:r>
            <a:r>
              <a:rPr lang="es-ES" dirty="0"/>
              <a:t> acelerar();</a:t>
            </a:r>
          </a:p>
          <a:p>
            <a:r>
              <a:rPr lang="es-ES" dirty="0"/>
              <a:t>}</a:t>
            </a:r>
          </a:p>
        </p:txBody>
      </p:sp>
      <p:sp>
        <p:nvSpPr>
          <p:cNvPr id="7" name="CuadroTexto 6">
            <a:extLst>
              <a:ext uri="{FF2B5EF4-FFF2-40B4-BE49-F238E27FC236}">
                <a16:creationId xmlns:a16="http://schemas.microsoft.com/office/drawing/2014/main" id="{497191EA-7784-4662-8499-66CA8C6E0B73}"/>
              </a:ext>
            </a:extLst>
          </p:cNvPr>
          <p:cNvSpPr txBox="1"/>
          <p:nvPr/>
        </p:nvSpPr>
        <p:spPr>
          <a:xfrm>
            <a:off x="8825023" y="2759218"/>
            <a:ext cx="5433237" cy="1754326"/>
          </a:xfrm>
          <a:prstGeom prst="rect">
            <a:avLst/>
          </a:prstGeom>
          <a:noFill/>
        </p:spPr>
        <p:txBody>
          <a:bodyPr wrap="square">
            <a:spAutoFit/>
          </a:bodyPr>
          <a:lstStyle/>
          <a:p>
            <a:r>
              <a:rPr lang="es-ES" dirty="0" err="1"/>
              <a:t>public</a:t>
            </a:r>
            <a:r>
              <a:rPr lang="es-ES" dirty="0"/>
              <a:t> </a:t>
            </a:r>
            <a:r>
              <a:rPr lang="es-ES" dirty="0" err="1"/>
              <a:t>class</a:t>
            </a:r>
            <a:r>
              <a:rPr lang="es-ES" dirty="0"/>
              <a:t> </a:t>
            </a:r>
            <a:r>
              <a:rPr lang="es-ES" dirty="0" err="1"/>
              <a:t>Automovil</a:t>
            </a:r>
            <a:r>
              <a:rPr lang="es-ES" dirty="0"/>
              <a:t> </a:t>
            </a:r>
            <a:r>
              <a:rPr lang="es-ES" dirty="0" err="1"/>
              <a:t>implements</a:t>
            </a:r>
            <a:r>
              <a:rPr lang="es-ES" dirty="0"/>
              <a:t> </a:t>
            </a:r>
            <a:r>
              <a:rPr lang="es-ES" dirty="0" err="1"/>
              <a:t>Vehiculo</a:t>
            </a:r>
            <a:r>
              <a:rPr lang="es-ES" dirty="0"/>
              <a:t> {</a:t>
            </a:r>
          </a:p>
          <a:p>
            <a:r>
              <a:rPr lang="es-ES" dirty="0"/>
              <a:t>    @Override</a:t>
            </a:r>
          </a:p>
          <a:p>
            <a:r>
              <a:rPr lang="es-ES" dirty="0"/>
              <a:t>    </a:t>
            </a:r>
            <a:r>
              <a:rPr lang="es-ES" dirty="0" err="1"/>
              <a:t>public</a:t>
            </a:r>
            <a:r>
              <a:rPr lang="es-ES" dirty="0"/>
              <a:t> </a:t>
            </a:r>
            <a:r>
              <a:rPr lang="es-ES" dirty="0" err="1"/>
              <a:t>void</a:t>
            </a:r>
            <a:r>
              <a:rPr lang="es-ES" dirty="0"/>
              <a:t> acelerar() {</a:t>
            </a:r>
          </a:p>
          <a:p>
            <a:r>
              <a:rPr lang="es-ES" dirty="0"/>
              <a:t>        </a:t>
            </a:r>
            <a:r>
              <a:rPr lang="es-ES" dirty="0" err="1"/>
              <a:t>System.out.println</a:t>
            </a:r>
            <a:r>
              <a:rPr lang="es-ES" dirty="0"/>
              <a:t>("El automóvil está acelerando.");</a:t>
            </a:r>
          </a:p>
          <a:p>
            <a:r>
              <a:rPr lang="es-ES" dirty="0"/>
              <a:t>    }</a:t>
            </a:r>
          </a:p>
          <a:p>
            <a:r>
              <a:rPr lang="es-ES" dirty="0"/>
              <a:t>}</a:t>
            </a:r>
          </a:p>
        </p:txBody>
      </p:sp>
      <p:sp>
        <p:nvSpPr>
          <p:cNvPr id="9" name="CuadroTexto 8">
            <a:extLst>
              <a:ext uri="{FF2B5EF4-FFF2-40B4-BE49-F238E27FC236}">
                <a16:creationId xmlns:a16="http://schemas.microsoft.com/office/drawing/2014/main" id="{FB65B8D5-C2C2-4AA1-BCA5-4D4858909566}"/>
              </a:ext>
            </a:extLst>
          </p:cNvPr>
          <p:cNvSpPr txBox="1"/>
          <p:nvPr/>
        </p:nvSpPr>
        <p:spPr>
          <a:xfrm>
            <a:off x="8825023" y="5647637"/>
            <a:ext cx="5518298" cy="1754326"/>
          </a:xfrm>
          <a:prstGeom prst="rect">
            <a:avLst/>
          </a:prstGeom>
          <a:noFill/>
        </p:spPr>
        <p:txBody>
          <a:bodyPr wrap="square">
            <a:spAutoFit/>
          </a:bodyPr>
          <a:lstStyle/>
          <a:p>
            <a:r>
              <a:rPr lang="es-ES" dirty="0" err="1"/>
              <a:t>public</a:t>
            </a:r>
            <a:r>
              <a:rPr lang="es-ES" dirty="0"/>
              <a:t> </a:t>
            </a:r>
            <a:r>
              <a:rPr lang="es-ES" dirty="0" err="1"/>
              <a:t>class</a:t>
            </a:r>
            <a:r>
              <a:rPr lang="es-ES" dirty="0"/>
              <a:t> </a:t>
            </a:r>
            <a:r>
              <a:rPr lang="es-ES" dirty="0" err="1"/>
              <a:t>Main</a:t>
            </a:r>
            <a:r>
              <a:rPr lang="es-ES" dirty="0"/>
              <a:t> {</a:t>
            </a:r>
          </a:p>
          <a:p>
            <a:r>
              <a:rPr lang="es-ES" dirty="0"/>
              <a:t>    </a:t>
            </a:r>
            <a:r>
              <a:rPr lang="es-ES" dirty="0" err="1"/>
              <a:t>public</a:t>
            </a:r>
            <a:r>
              <a:rPr lang="es-ES" dirty="0"/>
              <a:t> </a:t>
            </a:r>
            <a:r>
              <a:rPr lang="es-ES" dirty="0" err="1"/>
              <a:t>static</a:t>
            </a:r>
            <a:r>
              <a:rPr lang="es-ES" dirty="0"/>
              <a:t> </a:t>
            </a:r>
            <a:r>
              <a:rPr lang="es-ES" dirty="0" err="1"/>
              <a:t>void</a:t>
            </a:r>
            <a:r>
              <a:rPr lang="es-ES" dirty="0"/>
              <a:t> </a:t>
            </a:r>
            <a:r>
              <a:rPr lang="es-ES" dirty="0" err="1"/>
              <a:t>main</a:t>
            </a:r>
            <a:r>
              <a:rPr lang="es-ES" dirty="0"/>
              <a:t>(</a:t>
            </a:r>
            <a:r>
              <a:rPr lang="es-ES" dirty="0" err="1"/>
              <a:t>String</a:t>
            </a:r>
            <a:r>
              <a:rPr lang="es-ES" dirty="0"/>
              <a:t>[] </a:t>
            </a:r>
            <a:r>
              <a:rPr lang="es-ES" dirty="0" err="1"/>
              <a:t>args</a:t>
            </a:r>
            <a:r>
              <a:rPr lang="es-ES" dirty="0"/>
              <a:t>) {</a:t>
            </a:r>
          </a:p>
          <a:p>
            <a:r>
              <a:rPr lang="es-ES" dirty="0"/>
              <a:t>        </a:t>
            </a:r>
            <a:r>
              <a:rPr lang="es-ES" dirty="0" err="1"/>
              <a:t>Automovil</a:t>
            </a:r>
            <a:r>
              <a:rPr lang="es-ES" dirty="0"/>
              <a:t> </a:t>
            </a:r>
            <a:r>
              <a:rPr lang="es-ES" dirty="0" err="1"/>
              <a:t>automovil</a:t>
            </a:r>
            <a:r>
              <a:rPr lang="es-ES" dirty="0"/>
              <a:t> = new </a:t>
            </a:r>
            <a:r>
              <a:rPr lang="es-ES" dirty="0" err="1"/>
              <a:t>Automovil</a:t>
            </a:r>
            <a:r>
              <a:rPr lang="es-ES" dirty="0"/>
              <a:t>();</a:t>
            </a:r>
          </a:p>
          <a:p>
            <a:r>
              <a:rPr lang="es-ES" dirty="0"/>
              <a:t>        </a:t>
            </a:r>
            <a:r>
              <a:rPr lang="es-ES" dirty="0" err="1"/>
              <a:t>automovil.acelerar</a:t>
            </a:r>
            <a:r>
              <a:rPr lang="es-ES" dirty="0"/>
              <a:t>();</a:t>
            </a:r>
          </a:p>
          <a:p>
            <a:r>
              <a:rPr lang="es-ES" dirty="0"/>
              <a:t>    }</a:t>
            </a:r>
          </a:p>
          <a:p>
            <a:r>
              <a:rPr lang="es-ES" dirty="0"/>
              <a:t>}</a:t>
            </a:r>
          </a:p>
        </p:txBody>
      </p:sp>
    </p:spTree>
    <p:extLst>
      <p:ext uri="{BB962C8B-B14F-4D97-AF65-F5344CB8AC3E}">
        <p14:creationId xmlns:p14="http://schemas.microsoft.com/office/powerpoint/2010/main" val="3885590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1B3C886-5BED-41BD-97A2-1FA3D50856FC}"/>
              </a:ext>
            </a:extLst>
          </p:cNvPr>
          <p:cNvSpPr txBox="1"/>
          <p:nvPr/>
        </p:nvSpPr>
        <p:spPr>
          <a:xfrm>
            <a:off x="1073888" y="782344"/>
            <a:ext cx="4369981" cy="923330"/>
          </a:xfrm>
          <a:prstGeom prst="rect">
            <a:avLst/>
          </a:prstGeom>
          <a:noFill/>
        </p:spPr>
        <p:txBody>
          <a:bodyPr wrap="square">
            <a:spAutoFit/>
          </a:bodyPr>
          <a:lstStyle/>
          <a:p>
            <a:r>
              <a:rPr lang="en-US" dirty="0">
                <a:solidFill>
                  <a:schemeClr val="accent1"/>
                </a:solidFill>
              </a:rPr>
              <a:t>public </a:t>
            </a:r>
            <a:r>
              <a:rPr lang="en-US" b="1" dirty="0">
                <a:solidFill>
                  <a:srgbClr val="FF0000"/>
                </a:solidFill>
              </a:rPr>
              <a:t>abstract</a:t>
            </a:r>
            <a:r>
              <a:rPr lang="en-US" dirty="0">
                <a:solidFill>
                  <a:srgbClr val="FF0000"/>
                </a:solidFill>
              </a:rPr>
              <a:t> </a:t>
            </a:r>
            <a:r>
              <a:rPr lang="en-US" b="1" dirty="0">
                <a:solidFill>
                  <a:srgbClr val="FF0000"/>
                </a:solidFill>
              </a:rPr>
              <a:t>class</a:t>
            </a:r>
            <a:r>
              <a:rPr lang="en-US" dirty="0">
                <a:solidFill>
                  <a:srgbClr val="FF0000"/>
                </a:solidFill>
              </a:rPr>
              <a:t> </a:t>
            </a:r>
            <a:r>
              <a:rPr lang="en-US" dirty="0">
                <a:solidFill>
                  <a:schemeClr val="accent6">
                    <a:lumMod val="75000"/>
                  </a:schemeClr>
                </a:solidFill>
              </a:rPr>
              <a:t>Animal</a:t>
            </a:r>
            <a:r>
              <a:rPr lang="en-US" dirty="0"/>
              <a:t> {</a:t>
            </a:r>
          </a:p>
          <a:p>
            <a:r>
              <a:rPr lang="en-US" dirty="0"/>
              <a:t>    public abstract void </a:t>
            </a:r>
            <a:r>
              <a:rPr lang="en-US" dirty="0" err="1">
                <a:solidFill>
                  <a:srgbClr val="FF0000"/>
                </a:solidFill>
              </a:rPr>
              <a:t>hacerSonido</a:t>
            </a:r>
            <a:r>
              <a:rPr lang="en-US" dirty="0"/>
              <a:t>();</a:t>
            </a:r>
          </a:p>
          <a:p>
            <a:r>
              <a:rPr lang="en-US" dirty="0"/>
              <a:t>}</a:t>
            </a:r>
          </a:p>
        </p:txBody>
      </p:sp>
      <p:sp>
        <p:nvSpPr>
          <p:cNvPr id="5" name="CuadroTexto 4">
            <a:extLst>
              <a:ext uri="{FF2B5EF4-FFF2-40B4-BE49-F238E27FC236}">
                <a16:creationId xmlns:a16="http://schemas.microsoft.com/office/drawing/2014/main" id="{3F8090EF-BE11-45CC-A342-DA3C1DA3BB51}"/>
              </a:ext>
            </a:extLst>
          </p:cNvPr>
          <p:cNvSpPr txBox="1"/>
          <p:nvPr/>
        </p:nvSpPr>
        <p:spPr>
          <a:xfrm>
            <a:off x="10090298" y="799144"/>
            <a:ext cx="3795823" cy="923330"/>
          </a:xfrm>
          <a:prstGeom prst="rect">
            <a:avLst/>
          </a:prstGeom>
          <a:noFill/>
        </p:spPr>
        <p:txBody>
          <a:bodyPr wrap="square">
            <a:spAutoFit/>
          </a:bodyPr>
          <a:lstStyle/>
          <a:p>
            <a:r>
              <a:rPr lang="es-ES" dirty="0" err="1">
                <a:solidFill>
                  <a:schemeClr val="accent5">
                    <a:lumMod val="75000"/>
                  </a:schemeClr>
                </a:solidFill>
              </a:rPr>
              <a:t>public</a:t>
            </a:r>
            <a:r>
              <a:rPr lang="es-ES" dirty="0"/>
              <a:t> </a:t>
            </a:r>
            <a:r>
              <a:rPr lang="es-ES" dirty="0">
                <a:solidFill>
                  <a:srgbClr val="FF0000"/>
                </a:solidFill>
              </a:rPr>
              <a:t>interface</a:t>
            </a:r>
            <a:r>
              <a:rPr lang="es-ES" dirty="0"/>
              <a:t> </a:t>
            </a:r>
            <a:r>
              <a:rPr lang="es-ES" dirty="0">
                <a:solidFill>
                  <a:srgbClr val="CC00CC"/>
                </a:solidFill>
              </a:rPr>
              <a:t>Mascota</a:t>
            </a:r>
            <a:r>
              <a:rPr lang="es-ES" dirty="0"/>
              <a:t> {</a:t>
            </a:r>
          </a:p>
          <a:p>
            <a:r>
              <a:rPr lang="es-ES" dirty="0"/>
              <a:t>    </a:t>
            </a:r>
            <a:r>
              <a:rPr lang="es-ES" dirty="0" err="1"/>
              <a:t>void</a:t>
            </a:r>
            <a:r>
              <a:rPr lang="es-ES" dirty="0"/>
              <a:t> </a:t>
            </a:r>
            <a:r>
              <a:rPr lang="es-ES" dirty="0">
                <a:solidFill>
                  <a:schemeClr val="accent2"/>
                </a:solidFill>
              </a:rPr>
              <a:t>jugar</a:t>
            </a:r>
            <a:r>
              <a:rPr lang="es-ES" dirty="0"/>
              <a:t>();</a:t>
            </a:r>
          </a:p>
          <a:p>
            <a:r>
              <a:rPr lang="es-ES" dirty="0"/>
              <a:t>}</a:t>
            </a:r>
          </a:p>
        </p:txBody>
      </p:sp>
      <p:sp>
        <p:nvSpPr>
          <p:cNvPr id="7" name="CuadroTexto 6">
            <a:extLst>
              <a:ext uri="{FF2B5EF4-FFF2-40B4-BE49-F238E27FC236}">
                <a16:creationId xmlns:a16="http://schemas.microsoft.com/office/drawing/2014/main" id="{F095EA1E-A73C-41C9-A2F4-83D63D130EA4}"/>
              </a:ext>
            </a:extLst>
          </p:cNvPr>
          <p:cNvSpPr txBox="1"/>
          <p:nvPr/>
        </p:nvSpPr>
        <p:spPr>
          <a:xfrm>
            <a:off x="4583962" y="2141103"/>
            <a:ext cx="5462476" cy="3139321"/>
          </a:xfrm>
          <a:prstGeom prst="rect">
            <a:avLst/>
          </a:prstGeom>
          <a:noFill/>
        </p:spPr>
        <p:txBody>
          <a:bodyPr wrap="square">
            <a:spAutoFit/>
          </a:bodyPr>
          <a:lstStyle/>
          <a:p>
            <a:r>
              <a:rPr lang="es-ES" dirty="0" err="1">
                <a:solidFill>
                  <a:schemeClr val="accent1"/>
                </a:solidFill>
              </a:rPr>
              <a:t>public</a:t>
            </a:r>
            <a:r>
              <a:rPr lang="es-ES" dirty="0">
                <a:solidFill>
                  <a:schemeClr val="accent1"/>
                </a:solidFill>
              </a:rPr>
              <a:t> </a:t>
            </a:r>
            <a:r>
              <a:rPr lang="es-ES" dirty="0" err="1">
                <a:solidFill>
                  <a:schemeClr val="accent1"/>
                </a:solidFill>
              </a:rPr>
              <a:t>class</a:t>
            </a:r>
            <a:r>
              <a:rPr lang="es-ES" dirty="0">
                <a:solidFill>
                  <a:schemeClr val="accent1"/>
                </a:solidFill>
              </a:rPr>
              <a:t> </a:t>
            </a:r>
            <a:r>
              <a:rPr lang="es-ES" b="1" dirty="0">
                <a:solidFill>
                  <a:schemeClr val="accent5">
                    <a:lumMod val="75000"/>
                  </a:schemeClr>
                </a:solidFill>
              </a:rPr>
              <a:t>Perro</a:t>
            </a:r>
            <a:r>
              <a:rPr lang="es-ES" dirty="0"/>
              <a:t> </a:t>
            </a:r>
            <a:r>
              <a:rPr lang="es-ES" dirty="0" err="1">
                <a:solidFill>
                  <a:schemeClr val="accent2">
                    <a:lumMod val="75000"/>
                  </a:schemeClr>
                </a:solidFill>
              </a:rPr>
              <a:t>extends</a:t>
            </a:r>
            <a:r>
              <a:rPr lang="es-ES" dirty="0"/>
              <a:t> </a:t>
            </a:r>
            <a:r>
              <a:rPr lang="es-ES" b="1" dirty="0">
                <a:solidFill>
                  <a:schemeClr val="accent6">
                    <a:lumMod val="75000"/>
                  </a:schemeClr>
                </a:solidFill>
              </a:rPr>
              <a:t>Animal</a:t>
            </a:r>
            <a:r>
              <a:rPr lang="es-ES" dirty="0"/>
              <a:t> </a:t>
            </a:r>
            <a:r>
              <a:rPr lang="es-ES" dirty="0" err="1">
                <a:solidFill>
                  <a:srgbClr val="0070C0"/>
                </a:solidFill>
              </a:rPr>
              <a:t>implements</a:t>
            </a:r>
            <a:r>
              <a:rPr lang="es-ES" dirty="0"/>
              <a:t> </a:t>
            </a:r>
            <a:r>
              <a:rPr lang="es-ES" dirty="0">
                <a:solidFill>
                  <a:srgbClr val="CC00CC"/>
                </a:solidFill>
              </a:rPr>
              <a:t>Mascota</a:t>
            </a:r>
            <a:r>
              <a:rPr lang="es-ES" dirty="0"/>
              <a:t> {</a:t>
            </a:r>
          </a:p>
          <a:p>
            <a:r>
              <a:rPr lang="es-ES" dirty="0"/>
              <a:t>    </a:t>
            </a:r>
            <a:r>
              <a:rPr lang="es-ES" dirty="0">
                <a:solidFill>
                  <a:schemeClr val="accent6">
                    <a:lumMod val="75000"/>
                  </a:schemeClr>
                </a:solidFill>
              </a:rPr>
              <a:t>@Override</a:t>
            </a:r>
          </a:p>
          <a:p>
            <a:r>
              <a:rPr lang="es-ES" dirty="0"/>
              <a:t>    </a:t>
            </a:r>
            <a:r>
              <a:rPr lang="es-ES" dirty="0" err="1"/>
              <a:t>public</a:t>
            </a:r>
            <a:r>
              <a:rPr lang="es-ES" dirty="0"/>
              <a:t> </a:t>
            </a:r>
            <a:r>
              <a:rPr lang="es-ES" dirty="0" err="1"/>
              <a:t>void</a:t>
            </a:r>
            <a:r>
              <a:rPr lang="es-ES" dirty="0"/>
              <a:t> </a:t>
            </a:r>
            <a:r>
              <a:rPr lang="es-ES" b="1" dirty="0" err="1">
                <a:solidFill>
                  <a:srgbClr val="FF0000"/>
                </a:solidFill>
              </a:rPr>
              <a:t>hacerSonido</a:t>
            </a:r>
            <a:r>
              <a:rPr lang="es-ES" dirty="0"/>
              <a:t>() {</a:t>
            </a:r>
          </a:p>
          <a:p>
            <a:r>
              <a:rPr lang="es-ES" dirty="0"/>
              <a:t>        </a:t>
            </a:r>
            <a:r>
              <a:rPr lang="es-ES" dirty="0" err="1"/>
              <a:t>System.out.println</a:t>
            </a:r>
            <a:r>
              <a:rPr lang="es-ES" dirty="0"/>
              <a:t>("El perro hace 'Guau guau'.");</a:t>
            </a:r>
          </a:p>
          <a:p>
            <a:r>
              <a:rPr lang="es-ES" dirty="0"/>
              <a:t>    }</a:t>
            </a:r>
          </a:p>
          <a:p>
            <a:endParaRPr lang="es-ES" dirty="0"/>
          </a:p>
          <a:p>
            <a:r>
              <a:rPr lang="es-ES" dirty="0"/>
              <a:t>    </a:t>
            </a:r>
            <a:r>
              <a:rPr lang="es-ES" dirty="0">
                <a:solidFill>
                  <a:schemeClr val="accent6">
                    <a:lumMod val="75000"/>
                  </a:schemeClr>
                </a:solidFill>
              </a:rPr>
              <a:t>@Override</a:t>
            </a:r>
          </a:p>
          <a:p>
            <a:r>
              <a:rPr lang="es-ES" dirty="0"/>
              <a:t>    </a:t>
            </a:r>
            <a:r>
              <a:rPr lang="es-ES" dirty="0" err="1"/>
              <a:t>public</a:t>
            </a:r>
            <a:r>
              <a:rPr lang="es-ES" dirty="0"/>
              <a:t> </a:t>
            </a:r>
            <a:r>
              <a:rPr lang="es-ES" dirty="0" err="1"/>
              <a:t>void</a:t>
            </a:r>
            <a:r>
              <a:rPr lang="es-ES" dirty="0"/>
              <a:t> </a:t>
            </a:r>
            <a:r>
              <a:rPr lang="es-ES" b="1" dirty="0">
                <a:solidFill>
                  <a:schemeClr val="accent2">
                    <a:lumMod val="75000"/>
                  </a:schemeClr>
                </a:solidFill>
              </a:rPr>
              <a:t>jugar</a:t>
            </a:r>
            <a:r>
              <a:rPr lang="es-ES" dirty="0"/>
              <a:t>() {</a:t>
            </a:r>
          </a:p>
          <a:p>
            <a:r>
              <a:rPr lang="es-ES" dirty="0"/>
              <a:t>        </a:t>
            </a:r>
            <a:r>
              <a:rPr lang="es-ES" dirty="0" err="1"/>
              <a:t>System.out.println</a:t>
            </a:r>
            <a:r>
              <a:rPr lang="es-ES" dirty="0"/>
              <a:t>("El perro está jugando.");</a:t>
            </a:r>
          </a:p>
          <a:p>
            <a:r>
              <a:rPr lang="es-ES" dirty="0"/>
              <a:t>    }</a:t>
            </a:r>
          </a:p>
          <a:p>
            <a:r>
              <a:rPr lang="es-ES" dirty="0"/>
              <a:t>}</a:t>
            </a:r>
          </a:p>
        </p:txBody>
      </p:sp>
      <p:cxnSp>
        <p:nvCxnSpPr>
          <p:cNvPr id="9" name="Conector recto de flecha 8">
            <a:extLst>
              <a:ext uri="{FF2B5EF4-FFF2-40B4-BE49-F238E27FC236}">
                <a16:creationId xmlns:a16="http://schemas.microsoft.com/office/drawing/2014/main" id="{3D16F059-D3A0-48E9-8CB9-E2CF64EEE56A}"/>
              </a:ext>
            </a:extLst>
          </p:cNvPr>
          <p:cNvCxnSpPr>
            <a:cxnSpLocks/>
          </p:cNvCxnSpPr>
          <p:nvPr/>
        </p:nvCxnSpPr>
        <p:spPr>
          <a:xfrm>
            <a:off x="3689498" y="1010093"/>
            <a:ext cx="3264195" cy="1131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a:extLst>
              <a:ext uri="{FF2B5EF4-FFF2-40B4-BE49-F238E27FC236}">
                <a16:creationId xmlns:a16="http://schemas.microsoft.com/office/drawing/2014/main" id="{4AC50C28-3B9F-40E3-ADEE-97E8F46721D3}"/>
              </a:ext>
            </a:extLst>
          </p:cNvPr>
          <p:cNvCxnSpPr>
            <a:cxnSpLocks/>
          </p:cNvCxnSpPr>
          <p:nvPr/>
        </p:nvCxnSpPr>
        <p:spPr>
          <a:xfrm flipH="1">
            <a:off x="9069572" y="1010093"/>
            <a:ext cx="3062178" cy="1131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CuadroTexto 13">
            <a:extLst>
              <a:ext uri="{FF2B5EF4-FFF2-40B4-BE49-F238E27FC236}">
                <a16:creationId xmlns:a16="http://schemas.microsoft.com/office/drawing/2014/main" id="{0561CAF4-2EEA-47E3-AE08-711D4B121B2C}"/>
              </a:ext>
            </a:extLst>
          </p:cNvPr>
          <p:cNvSpPr txBox="1"/>
          <p:nvPr/>
        </p:nvSpPr>
        <p:spPr>
          <a:xfrm>
            <a:off x="5358809" y="5631899"/>
            <a:ext cx="4231758" cy="2031325"/>
          </a:xfrm>
          <a:prstGeom prst="rect">
            <a:avLst/>
          </a:prstGeom>
          <a:noFill/>
        </p:spPr>
        <p:txBody>
          <a:bodyPr wrap="square">
            <a:spAutoFit/>
          </a:bodyPr>
          <a:lstStyle/>
          <a:p>
            <a:r>
              <a:rPr lang="es-ES" dirty="0" err="1"/>
              <a:t>public</a:t>
            </a:r>
            <a:r>
              <a:rPr lang="es-ES" dirty="0"/>
              <a:t> </a:t>
            </a:r>
            <a:r>
              <a:rPr lang="es-ES" dirty="0" err="1"/>
              <a:t>class</a:t>
            </a:r>
            <a:r>
              <a:rPr lang="es-ES" dirty="0"/>
              <a:t> </a:t>
            </a:r>
            <a:r>
              <a:rPr lang="es-ES" dirty="0" err="1"/>
              <a:t>Main</a:t>
            </a:r>
            <a:r>
              <a:rPr lang="es-ES" dirty="0"/>
              <a:t> {</a:t>
            </a:r>
          </a:p>
          <a:p>
            <a:r>
              <a:rPr lang="es-ES" dirty="0"/>
              <a:t>    </a:t>
            </a:r>
            <a:r>
              <a:rPr lang="es-ES" dirty="0" err="1"/>
              <a:t>public</a:t>
            </a:r>
            <a:r>
              <a:rPr lang="es-ES" dirty="0"/>
              <a:t> </a:t>
            </a:r>
            <a:r>
              <a:rPr lang="es-ES" dirty="0" err="1"/>
              <a:t>static</a:t>
            </a:r>
            <a:r>
              <a:rPr lang="es-ES" dirty="0"/>
              <a:t> </a:t>
            </a:r>
            <a:r>
              <a:rPr lang="es-ES" dirty="0" err="1"/>
              <a:t>void</a:t>
            </a:r>
            <a:r>
              <a:rPr lang="es-ES" dirty="0"/>
              <a:t> </a:t>
            </a:r>
            <a:r>
              <a:rPr lang="es-ES" dirty="0" err="1"/>
              <a:t>main</a:t>
            </a:r>
            <a:r>
              <a:rPr lang="es-ES" dirty="0"/>
              <a:t>(</a:t>
            </a:r>
            <a:r>
              <a:rPr lang="es-ES" dirty="0" err="1"/>
              <a:t>String</a:t>
            </a:r>
            <a:r>
              <a:rPr lang="es-ES" dirty="0"/>
              <a:t>[] </a:t>
            </a:r>
            <a:r>
              <a:rPr lang="es-ES" dirty="0" err="1"/>
              <a:t>args</a:t>
            </a:r>
            <a:r>
              <a:rPr lang="es-ES" dirty="0"/>
              <a:t>) {</a:t>
            </a:r>
          </a:p>
          <a:p>
            <a:r>
              <a:rPr lang="es-ES" dirty="0"/>
              <a:t>        </a:t>
            </a:r>
            <a:r>
              <a:rPr lang="es-ES" dirty="0">
                <a:solidFill>
                  <a:srgbClr val="0070C0"/>
                </a:solidFill>
              </a:rPr>
              <a:t>Perro</a:t>
            </a:r>
            <a:r>
              <a:rPr lang="es-ES" dirty="0"/>
              <a:t> </a:t>
            </a:r>
            <a:r>
              <a:rPr lang="es-ES" dirty="0" err="1"/>
              <a:t>perro</a:t>
            </a:r>
            <a:r>
              <a:rPr lang="es-ES" dirty="0"/>
              <a:t> = new </a:t>
            </a:r>
            <a:r>
              <a:rPr lang="es-ES" dirty="0">
                <a:solidFill>
                  <a:srgbClr val="0070C0"/>
                </a:solidFill>
              </a:rPr>
              <a:t>Perro</a:t>
            </a:r>
            <a:r>
              <a:rPr lang="es-ES" dirty="0"/>
              <a:t>();</a:t>
            </a:r>
          </a:p>
          <a:p>
            <a:r>
              <a:rPr lang="es-ES" dirty="0"/>
              <a:t>        </a:t>
            </a:r>
            <a:r>
              <a:rPr lang="es-ES" dirty="0" err="1"/>
              <a:t>perro.</a:t>
            </a:r>
            <a:r>
              <a:rPr lang="es-ES" b="1" dirty="0" err="1">
                <a:solidFill>
                  <a:srgbClr val="FF0000"/>
                </a:solidFill>
              </a:rPr>
              <a:t>hacerSonido</a:t>
            </a:r>
            <a:r>
              <a:rPr lang="es-ES" dirty="0"/>
              <a:t>();</a:t>
            </a:r>
          </a:p>
          <a:p>
            <a:r>
              <a:rPr lang="es-ES" dirty="0"/>
              <a:t>        </a:t>
            </a:r>
            <a:r>
              <a:rPr lang="es-ES" dirty="0" err="1"/>
              <a:t>perro.</a:t>
            </a:r>
            <a:r>
              <a:rPr lang="es-ES" b="1" dirty="0" err="1">
                <a:solidFill>
                  <a:schemeClr val="accent2">
                    <a:lumMod val="75000"/>
                  </a:schemeClr>
                </a:solidFill>
              </a:rPr>
              <a:t>jugar</a:t>
            </a:r>
            <a:r>
              <a:rPr lang="es-ES" dirty="0"/>
              <a:t>();</a:t>
            </a:r>
          </a:p>
          <a:p>
            <a:r>
              <a:rPr lang="es-ES" dirty="0"/>
              <a:t>    }</a:t>
            </a:r>
          </a:p>
          <a:p>
            <a:r>
              <a:rPr lang="es-ES" dirty="0"/>
              <a:t>}</a:t>
            </a:r>
          </a:p>
        </p:txBody>
      </p:sp>
    </p:spTree>
    <p:extLst>
      <p:ext uri="{BB962C8B-B14F-4D97-AF65-F5344CB8AC3E}">
        <p14:creationId xmlns:p14="http://schemas.microsoft.com/office/powerpoint/2010/main" val="4093083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4EAC27C-1E84-45FA-9A2F-871FB4AEEEFF}"/>
              </a:ext>
            </a:extLst>
          </p:cNvPr>
          <p:cNvSpPr txBox="1"/>
          <p:nvPr/>
        </p:nvSpPr>
        <p:spPr>
          <a:xfrm>
            <a:off x="712382" y="-9185473"/>
            <a:ext cx="7432158" cy="16712267"/>
          </a:xfrm>
          <a:prstGeom prst="rect">
            <a:avLst/>
          </a:prstGeom>
          <a:noFill/>
        </p:spPr>
        <p:txBody>
          <a:bodyPr wrap="square">
            <a:spAutoFit/>
          </a:bodyPr>
          <a:lstStyle/>
          <a:p>
            <a:r>
              <a:rPr lang="es-ES" dirty="0"/>
              <a:t>// Definición de la interfaz Imprimible</a:t>
            </a:r>
          </a:p>
          <a:p>
            <a:r>
              <a:rPr lang="es-ES" dirty="0" err="1"/>
              <a:t>public</a:t>
            </a:r>
            <a:r>
              <a:rPr lang="es-ES" dirty="0"/>
              <a:t> interface Imprimible {</a:t>
            </a:r>
          </a:p>
          <a:p>
            <a:r>
              <a:rPr lang="es-ES" dirty="0"/>
              <a:t>    </a:t>
            </a:r>
            <a:r>
              <a:rPr lang="es-ES" dirty="0" err="1"/>
              <a:t>void</a:t>
            </a:r>
            <a:r>
              <a:rPr lang="es-ES" dirty="0"/>
              <a:t> imprimir();</a:t>
            </a:r>
          </a:p>
          <a:p>
            <a:r>
              <a:rPr lang="es-ES" dirty="0"/>
              <a:t>}</a:t>
            </a:r>
          </a:p>
          <a:p>
            <a:endParaRPr lang="es-ES" dirty="0"/>
          </a:p>
          <a:p>
            <a:r>
              <a:rPr lang="es-ES" dirty="0"/>
              <a:t>// Implementación en la clase Libro</a:t>
            </a:r>
          </a:p>
          <a:p>
            <a:r>
              <a:rPr lang="es-ES" dirty="0" err="1"/>
              <a:t>public</a:t>
            </a:r>
            <a:r>
              <a:rPr lang="es-ES" dirty="0"/>
              <a:t> </a:t>
            </a:r>
            <a:r>
              <a:rPr lang="es-ES" dirty="0" err="1"/>
              <a:t>class</a:t>
            </a:r>
            <a:r>
              <a:rPr lang="es-ES" dirty="0"/>
              <a:t> Libro </a:t>
            </a:r>
            <a:r>
              <a:rPr lang="es-ES" dirty="0" err="1"/>
              <a:t>implements</a:t>
            </a:r>
            <a:r>
              <a:rPr lang="es-ES" dirty="0"/>
              <a:t> Imprimible {</a:t>
            </a:r>
          </a:p>
          <a:p>
            <a:r>
              <a:rPr lang="es-ES" dirty="0"/>
              <a:t>    </a:t>
            </a:r>
            <a:r>
              <a:rPr lang="es-ES" dirty="0" err="1"/>
              <a:t>private</a:t>
            </a:r>
            <a:r>
              <a:rPr lang="es-ES" dirty="0"/>
              <a:t> </a:t>
            </a:r>
            <a:r>
              <a:rPr lang="es-ES" dirty="0" err="1"/>
              <a:t>String</a:t>
            </a:r>
            <a:r>
              <a:rPr lang="es-ES" dirty="0"/>
              <a:t> titulo;</a:t>
            </a:r>
          </a:p>
          <a:p>
            <a:r>
              <a:rPr lang="es-ES" dirty="0"/>
              <a:t>    </a:t>
            </a:r>
          </a:p>
          <a:p>
            <a:r>
              <a:rPr lang="es-ES" dirty="0"/>
              <a:t>    </a:t>
            </a:r>
            <a:r>
              <a:rPr lang="es-ES" dirty="0" err="1"/>
              <a:t>public</a:t>
            </a:r>
            <a:r>
              <a:rPr lang="es-ES" dirty="0"/>
              <a:t> Libro(</a:t>
            </a:r>
            <a:r>
              <a:rPr lang="es-ES" dirty="0" err="1"/>
              <a:t>String</a:t>
            </a:r>
            <a:r>
              <a:rPr lang="es-ES" dirty="0"/>
              <a:t> titulo) {</a:t>
            </a:r>
          </a:p>
          <a:p>
            <a:r>
              <a:rPr lang="es-ES" dirty="0"/>
              <a:t>        </a:t>
            </a:r>
            <a:r>
              <a:rPr lang="es-ES" dirty="0" err="1"/>
              <a:t>this.titulo</a:t>
            </a:r>
            <a:r>
              <a:rPr lang="es-ES" dirty="0"/>
              <a:t> = titulo;</a:t>
            </a:r>
          </a:p>
          <a:p>
            <a:r>
              <a:rPr lang="es-ES" dirty="0"/>
              <a:t>    }</a:t>
            </a:r>
          </a:p>
          <a:p>
            <a:r>
              <a:rPr lang="es-ES" dirty="0"/>
              <a:t>    </a:t>
            </a:r>
          </a:p>
          <a:p>
            <a:r>
              <a:rPr lang="es-ES" dirty="0"/>
              <a:t>    @Override</a:t>
            </a:r>
          </a:p>
          <a:p>
            <a:r>
              <a:rPr lang="es-ES" dirty="0"/>
              <a:t>    </a:t>
            </a:r>
            <a:r>
              <a:rPr lang="es-ES" dirty="0" err="1"/>
              <a:t>public</a:t>
            </a:r>
            <a:r>
              <a:rPr lang="es-ES" dirty="0"/>
              <a:t> </a:t>
            </a:r>
            <a:r>
              <a:rPr lang="es-ES" dirty="0" err="1"/>
              <a:t>void</a:t>
            </a:r>
            <a:r>
              <a:rPr lang="es-ES" dirty="0"/>
              <a:t> imprimir() {</a:t>
            </a:r>
          </a:p>
          <a:p>
            <a:r>
              <a:rPr lang="es-ES" dirty="0"/>
              <a:t>        </a:t>
            </a:r>
            <a:r>
              <a:rPr lang="es-ES" dirty="0" err="1"/>
              <a:t>System.out.println</a:t>
            </a:r>
            <a:r>
              <a:rPr lang="es-ES" dirty="0"/>
              <a:t>("Imprimiendo el libro: " + titulo);</a:t>
            </a:r>
          </a:p>
          <a:p>
            <a:r>
              <a:rPr lang="es-ES" dirty="0"/>
              <a:t>    }</a:t>
            </a:r>
          </a:p>
          <a:p>
            <a:r>
              <a:rPr lang="es-ES" dirty="0"/>
              <a:t>}</a:t>
            </a:r>
          </a:p>
          <a:p>
            <a:endParaRPr lang="es-ES" dirty="0"/>
          </a:p>
          <a:p>
            <a:r>
              <a:rPr lang="es-ES" dirty="0"/>
              <a:t>// Implementación en la clase Documento</a:t>
            </a:r>
          </a:p>
          <a:p>
            <a:r>
              <a:rPr lang="es-ES" dirty="0" err="1"/>
              <a:t>public</a:t>
            </a:r>
            <a:r>
              <a:rPr lang="es-ES" dirty="0"/>
              <a:t> </a:t>
            </a:r>
            <a:r>
              <a:rPr lang="es-ES" dirty="0" err="1"/>
              <a:t>class</a:t>
            </a:r>
            <a:r>
              <a:rPr lang="es-ES" dirty="0"/>
              <a:t> Documento </a:t>
            </a:r>
            <a:r>
              <a:rPr lang="es-ES" dirty="0" err="1"/>
              <a:t>implements</a:t>
            </a:r>
            <a:r>
              <a:rPr lang="es-ES" dirty="0"/>
              <a:t> Imprimible {</a:t>
            </a:r>
          </a:p>
          <a:p>
            <a:r>
              <a:rPr lang="es-ES" dirty="0"/>
              <a:t>    </a:t>
            </a:r>
            <a:r>
              <a:rPr lang="es-ES" dirty="0" err="1"/>
              <a:t>private</a:t>
            </a:r>
            <a:r>
              <a:rPr lang="es-ES" dirty="0"/>
              <a:t> </a:t>
            </a:r>
            <a:r>
              <a:rPr lang="es-ES" dirty="0" err="1"/>
              <a:t>String</a:t>
            </a:r>
            <a:r>
              <a:rPr lang="es-ES" dirty="0"/>
              <a:t> nombre;</a:t>
            </a:r>
          </a:p>
          <a:p>
            <a:r>
              <a:rPr lang="es-ES" dirty="0"/>
              <a:t>    </a:t>
            </a:r>
          </a:p>
          <a:p>
            <a:r>
              <a:rPr lang="es-ES" dirty="0"/>
              <a:t>    </a:t>
            </a:r>
            <a:r>
              <a:rPr lang="es-ES" dirty="0" err="1"/>
              <a:t>public</a:t>
            </a:r>
            <a:r>
              <a:rPr lang="es-ES" dirty="0"/>
              <a:t> Documento(</a:t>
            </a:r>
            <a:r>
              <a:rPr lang="es-ES" dirty="0" err="1"/>
              <a:t>String</a:t>
            </a:r>
            <a:r>
              <a:rPr lang="es-ES" dirty="0"/>
              <a:t> nombre) {</a:t>
            </a:r>
          </a:p>
          <a:p>
            <a:r>
              <a:rPr lang="es-ES" dirty="0"/>
              <a:t>        </a:t>
            </a:r>
            <a:r>
              <a:rPr lang="es-ES" dirty="0" err="1"/>
              <a:t>this.nombre</a:t>
            </a:r>
            <a:r>
              <a:rPr lang="es-ES" dirty="0"/>
              <a:t> = nombre;</a:t>
            </a:r>
          </a:p>
          <a:p>
            <a:r>
              <a:rPr lang="es-ES" dirty="0"/>
              <a:t>    }</a:t>
            </a:r>
          </a:p>
          <a:p>
            <a:r>
              <a:rPr lang="es-ES" dirty="0"/>
              <a:t>    </a:t>
            </a:r>
          </a:p>
          <a:p>
            <a:r>
              <a:rPr lang="es-ES" dirty="0"/>
              <a:t>    @Override</a:t>
            </a:r>
          </a:p>
          <a:p>
            <a:r>
              <a:rPr lang="es-ES" dirty="0"/>
              <a:t>    </a:t>
            </a:r>
            <a:r>
              <a:rPr lang="es-ES" dirty="0" err="1"/>
              <a:t>public</a:t>
            </a:r>
            <a:r>
              <a:rPr lang="es-ES" dirty="0"/>
              <a:t> </a:t>
            </a:r>
            <a:r>
              <a:rPr lang="es-ES" dirty="0" err="1"/>
              <a:t>void</a:t>
            </a:r>
            <a:r>
              <a:rPr lang="es-ES" dirty="0"/>
              <a:t> imprimir() {</a:t>
            </a:r>
          </a:p>
          <a:p>
            <a:r>
              <a:rPr lang="es-ES" dirty="0"/>
              <a:t>        </a:t>
            </a:r>
            <a:r>
              <a:rPr lang="es-ES" dirty="0" err="1"/>
              <a:t>System.out.println</a:t>
            </a:r>
            <a:r>
              <a:rPr lang="es-ES" dirty="0"/>
              <a:t>("Imprimiendo el documento: " + nombre);</a:t>
            </a:r>
          </a:p>
          <a:p>
            <a:r>
              <a:rPr lang="es-ES" dirty="0"/>
              <a:t>    }</a:t>
            </a:r>
          </a:p>
          <a:p>
            <a:r>
              <a:rPr lang="es-ES" dirty="0"/>
              <a:t>}</a:t>
            </a:r>
          </a:p>
          <a:p>
            <a:endParaRPr lang="es-ES" dirty="0"/>
          </a:p>
          <a:p>
            <a:r>
              <a:rPr lang="es-ES" dirty="0"/>
              <a:t>// Implementación en la clase Factura</a:t>
            </a:r>
          </a:p>
          <a:p>
            <a:r>
              <a:rPr lang="es-ES" dirty="0" err="1"/>
              <a:t>public</a:t>
            </a:r>
            <a:r>
              <a:rPr lang="es-ES" dirty="0"/>
              <a:t> </a:t>
            </a:r>
            <a:r>
              <a:rPr lang="es-ES" dirty="0" err="1"/>
              <a:t>class</a:t>
            </a:r>
            <a:r>
              <a:rPr lang="es-ES" dirty="0"/>
              <a:t> Factura </a:t>
            </a:r>
            <a:r>
              <a:rPr lang="es-ES" dirty="0" err="1"/>
              <a:t>implements</a:t>
            </a:r>
            <a:r>
              <a:rPr lang="es-ES" dirty="0"/>
              <a:t> Imprimible {</a:t>
            </a:r>
          </a:p>
          <a:p>
            <a:r>
              <a:rPr lang="es-ES" dirty="0"/>
              <a:t>    </a:t>
            </a:r>
            <a:r>
              <a:rPr lang="es-ES" dirty="0" err="1"/>
              <a:t>private</a:t>
            </a:r>
            <a:r>
              <a:rPr lang="es-ES" dirty="0"/>
              <a:t> </a:t>
            </a:r>
            <a:r>
              <a:rPr lang="es-ES" dirty="0" err="1"/>
              <a:t>int</a:t>
            </a:r>
            <a:r>
              <a:rPr lang="es-ES" dirty="0"/>
              <a:t> numero;</a:t>
            </a:r>
          </a:p>
          <a:p>
            <a:r>
              <a:rPr lang="es-ES" dirty="0"/>
              <a:t>    </a:t>
            </a:r>
          </a:p>
          <a:p>
            <a:r>
              <a:rPr lang="es-ES" dirty="0"/>
              <a:t>    </a:t>
            </a:r>
            <a:r>
              <a:rPr lang="es-ES" dirty="0" err="1"/>
              <a:t>public</a:t>
            </a:r>
            <a:r>
              <a:rPr lang="es-ES" dirty="0"/>
              <a:t> Factura(</a:t>
            </a:r>
            <a:r>
              <a:rPr lang="es-ES" dirty="0" err="1"/>
              <a:t>int</a:t>
            </a:r>
            <a:r>
              <a:rPr lang="es-ES" dirty="0"/>
              <a:t> numero) {</a:t>
            </a:r>
          </a:p>
          <a:p>
            <a:r>
              <a:rPr lang="es-ES" dirty="0"/>
              <a:t>        </a:t>
            </a:r>
            <a:r>
              <a:rPr lang="es-ES" dirty="0" err="1"/>
              <a:t>this.numero</a:t>
            </a:r>
            <a:r>
              <a:rPr lang="es-ES" dirty="0"/>
              <a:t> = numero;</a:t>
            </a:r>
          </a:p>
          <a:p>
            <a:r>
              <a:rPr lang="es-ES" dirty="0"/>
              <a:t>    }</a:t>
            </a:r>
          </a:p>
          <a:p>
            <a:r>
              <a:rPr lang="es-ES" dirty="0"/>
              <a:t>    </a:t>
            </a:r>
          </a:p>
          <a:p>
            <a:r>
              <a:rPr lang="es-ES" dirty="0"/>
              <a:t>    @Override</a:t>
            </a:r>
          </a:p>
          <a:p>
            <a:r>
              <a:rPr lang="es-ES" dirty="0"/>
              <a:t>    </a:t>
            </a:r>
            <a:r>
              <a:rPr lang="es-ES" dirty="0" err="1"/>
              <a:t>public</a:t>
            </a:r>
            <a:r>
              <a:rPr lang="es-ES" dirty="0"/>
              <a:t> </a:t>
            </a:r>
            <a:r>
              <a:rPr lang="es-ES" dirty="0" err="1"/>
              <a:t>void</a:t>
            </a:r>
            <a:r>
              <a:rPr lang="es-ES" dirty="0"/>
              <a:t> imprimir() {</a:t>
            </a:r>
          </a:p>
          <a:p>
            <a:r>
              <a:rPr lang="es-ES" dirty="0"/>
              <a:t>        </a:t>
            </a:r>
            <a:r>
              <a:rPr lang="es-ES" dirty="0" err="1"/>
              <a:t>System.out.println</a:t>
            </a:r>
            <a:r>
              <a:rPr lang="es-ES" dirty="0"/>
              <a:t>("Imprimiendo la factura número: " + numero);</a:t>
            </a:r>
          </a:p>
          <a:p>
            <a:r>
              <a:rPr lang="es-ES" dirty="0"/>
              <a:t>    }</a:t>
            </a:r>
          </a:p>
          <a:p>
            <a:r>
              <a:rPr lang="es-ES" dirty="0"/>
              <a:t>}</a:t>
            </a:r>
          </a:p>
          <a:p>
            <a:endParaRPr lang="es-ES" dirty="0"/>
          </a:p>
          <a:p>
            <a:r>
              <a:rPr lang="es-ES" dirty="0"/>
              <a:t>// Ejemplo de uso</a:t>
            </a:r>
          </a:p>
          <a:p>
            <a:r>
              <a:rPr lang="es-ES" dirty="0" err="1"/>
              <a:t>public</a:t>
            </a:r>
            <a:r>
              <a:rPr lang="es-ES" dirty="0"/>
              <a:t> </a:t>
            </a:r>
            <a:r>
              <a:rPr lang="es-ES" dirty="0" err="1"/>
              <a:t>class</a:t>
            </a:r>
            <a:r>
              <a:rPr lang="es-ES" dirty="0"/>
              <a:t> </a:t>
            </a:r>
            <a:r>
              <a:rPr lang="es-ES" dirty="0" err="1"/>
              <a:t>Main</a:t>
            </a:r>
            <a:r>
              <a:rPr lang="es-ES" dirty="0"/>
              <a:t> {</a:t>
            </a:r>
          </a:p>
          <a:p>
            <a:r>
              <a:rPr lang="es-ES" dirty="0"/>
              <a:t>    </a:t>
            </a:r>
            <a:r>
              <a:rPr lang="es-ES" dirty="0" err="1"/>
              <a:t>public</a:t>
            </a:r>
            <a:r>
              <a:rPr lang="es-ES" dirty="0"/>
              <a:t> </a:t>
            </a:r>
            <a:r>
              <a:rPr lang="es-ES" dirty="0" err="1"/>
              <a:t>static</a:t>
            </a:r>
            <a:r>
              <a:rPr lang="es-ES" dirty="0"/>
              <a:t> </a:t>
            </a:r>
            <a:r>
              <a:rPr lang="es-ES" dirty="0" err="1"/>
              <a:t>void</a:t>
            </a:r>
            <a:r>
              <a:rPr lang="es-ES" dirty="0"/>
              <a:t> </a:t>
            </a:r>
            <a:r>
              <a:rPr lang="es-ES" dirty="0" err="1"/>
              <a:t>main</a:t>
            </a:r>
            <a:r>
              <a:rPr lang="es-ES" dirty="0"/>
              <a:t>(</a:t>
            </a:r>
            <a:r>
              <a:rPr lang="es-ES" dirty="0" err="1"/>
              <a:t>String</a:t>
            </a:r>
            <a:r>
              <a:rPr lang="es-ES" dirty="0"/>
              <a:t>[] </a:t>
            </a:r>
            <a:r>
              <a:rPr lang="es-ES" dirty="0" err="1"/>
              <a:t>args</a:t>
            </a:r>
            <a:r>
              <a:rPr lang="es-ES" dirty="0"/>
              <a:t>) {</a:t>
            </a:r>
          </a:p>
          <a:p>
            <a:r>
              <a:rPr lang="es-ES" dirty="0"/>
              <a:t>        Libro </a:t>
            </a:r>
            <a:r>
              <a:rPr lang="es-ES" dirty="0" err="1"/>
              <a:t>libro</a:t>
            </a:r>
            <a:r>
              <a:rPr lang="es-ES" dirty="0"/>
              <a:t> = new Libro("La sombra del viento");</a:t>
            </a:r>
          </a:p>
          <a:p>
            <a:r>
              <a:rPr lang="es-ES" dirty="0"/>
              <a:t>        Documento </a:t>
            </a:r>
            <a:r>
              <a:rPr lang="es-ES" dirty="0" err="1"/>
              <a:t>documento</a:t>
            </a:r>
            <a:r>
              <a:rPr lang="es-ES" dirty="0"/>
              <a:t> = new Documento("Contrato de arrendamiento");</a:t>
            </a:r>
          </a:p>
          <a:p>
            <a:r>
              <a:rPr lang="es-ES" dirty="0"/>
              <a:t>        Factura </a:t>
            </a:r>
            <a:r>
              <a:rPr lang="es-ES" dirty="0" err="1"/>
              <a:t>factura</a:t>
            </a:r>
            <a:r>
              <a:rPr lang="es-ES" dirty="0"/>
              <a:t> = new Factura(12345);</a:t>
            </a:r>
          </a:p>
          <a:p>
            <a:r>
              <a:rPr lang="es-ES" dirty="0"/>
              <a:t>        </a:t>
            </a:r>
          </a:p>
          <a:p>
            <a:r>
              <a:rPr lang="es-ES" dirty="0"/>
              <a:t>        </a:t>
            </a:r>
            <a:r>
              <a:rPr lang="es-ES" dirty="0" err="1"/>
              <a:t>libro.imprimir</a:t>
            </a:r>
            <a:r>
              <a:rPr lang="es-ES" dirty="0"/>
              <a:t>();</a:t>
            </a:r>
          </a:p>
          <a:p>
            <a:r>
              <a:rPr lang="es-ES" dirty="0"/>
              <a:t>        </a:t>
            </a:r>
            <a:r>
              <a:rPr lang="es-ES" dirty="0" err="1"/>
              <a:t>documento.imprimir</a:t>
            </a:r>
            <a:r>
              <a:rPr lang="es-ES" dirty="0"/>
              <a:t>();</a:t>
            </a:r>
          </a:p>
          <a:p>
            <a:r>
              <a:rPr lang="es-ES" dirty="0"/>
              <a:t>        </a:t>
            </a:r>
            <a:r>
              <a:rPr lang="es-ES" dirty="0" err="1"/>
              <a:t>factura.imprimir</a:t>
            </a:r>
            <a:r>
              <a:rPr lang="es-ES" dirty="0"/>
              <a:t>();</a:t>
            </a:r>
          </a:p>
          <a:p>
            <a:r>
              <a:rPr lang="es-ES" dirty="0"/>
              <a:t>    }</a:t>
            </a:r>
          </a:p>
          <a:p>
            <a:r>
              <a:rPr lang="es-ES" dirty="0"/>
              <a:t>}</a:t>
            </a:r>
          </a:p>
        </p:txBody>
      </p:sp>
    </p:spTree>
    <p:extLst>
      <p:ext uri="{BB962C8B-B14F-4D97-AF65-F5344CB8AC3E}">
        <p14:creationId xmlns:p14="http://schemas.microsoft.com/office/powerpoint/2010/main" val="3680544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DFA"/>
          </a:solidFill>
          <a:ln w="7620">
            <a:solidFill>
              <a:srgbClr val="E5E0DF"/>
            </a:solidFill>
            <a:prstDash val="solid"/>
          </a:ln>
        </p:spPr>
      </p:sp>
      <p:sp>
        <p:nvSpPr>
          <p:cNvPr id="4" name="Text 1"/>
          <p:cNvSpPr/>
          <p:nvPr/>
        </p:nvSpPr>
        <p:spPr>
          <a:xfrm>
            <a:off x="833199" y="1418954"/>
            <a:ext cx="9471660" cy="716804"/>
          </a:xfrm>
          <a:prstGeom prst="rect">
            <a:avLst/>
          </a:prstGeom>
          <a:noFill/>
          <a:ln/>
        </p:spPr>
        <p:txBody>
          <a:bodyPr wrap="none" rtlCol="0" anchor="t"/>
          <a:lstStyle/>
          <a:p>
            <a:pPr marL="0" indent="0">
              <a:lnSpc>
                <a:spcPts val="5686"/>
              </a:lnSpc>
              <a:buNone/>
            </a:pPr>
            <a:r>
              <a:rPr lang="en-US" sz="4374" dirty="0">
                <a:solidFill>
                  <a:srgbClr val="5C4E3D"/>
                </a:solidFill>
                <a:latin typeface="Libre Baskerville" pitchFamily="34" charset="0"/>
                <a:ea typeface="Libre Baskerville" pitchFamily="34" charset="-122"/>
                <a:cs typeface="Libre Baskerville" pitchFamily="34" charset="-120"/>
              </a:rPr>
              <a:t>Módulo 2: Herencia de Interfaces</a:t>
            </a:r>
            <a:endParaRPr lang="en-US" sz="4374" dirty="0"/>
          </a:p>
        </p:txBody>
      </p:sp>
      <p:sp>
        <p:nvSpPr>
          <p:cNvPr id="5" name="Shape 2"/>
          <p:cNvSpPr/>
          <p:nvPr/>
        </p:nvSpPr>
        <p:spPr>
          <a:xfrm>
            <a:off x="833199" y="2797369"/>
            <a:ext cx="12964001" cy="44084"/>
          </a:xfrm>
          <a:prstGeom prst="rect">
            <a:avLst/>
          </a:prstGeom>
          <a:solidFill>
            <a:srgbClr val="EFDBA9"/>
          </a:solidFill>
          <a:ln/>
        </p:spPr>
      </p:sp>
      <p:sp>
        <p:nvSpPr>
          <p:cNvPr id="6" name="Shape 3"/>
          <p:cNvSpPr/>
          <p:nvPr/>
        </p:nvSpPr>
        <p:spPr>
          <a:xfrm>
            <a:off x="2348091" y="2797369"/>
            <a:ext cx="44410" cy="771880"/>
          </a:xfrm>
          <a:prstGeom prst="rect">
            <a:avLst/>
          </a:prstGeom>
          <a:solidFill>
            <a:srgbClr val="EFDBA9"/>
          </a:solidFill>
          <a:ln/>
        </p:spPr>
      </p:sp>
      <p:sp>
        <p:nvSpPr>
          <p:cNvPr id="7" name="Shape 4"/>
          <p:cNvSpPr/>
          <p:nvPr/>
        </p:nvSpPr>
        <p:spPr>
          <a:xfrm>
            <a:off x="2120384" y="2549294"/>
            <a:ext cx="499943" cy="496267"/>
          </a:xfrm>
          <a:prstGeom prst="roundRect">
            <a:avLst>
              <a:gd name="adj" fmla="val 11055"/>
            </a:avLst>
          </a:prstGeom>
          <a:solidFill>
            <a:srgbClr val="F7EDD4"/>
          </a:solidFill>
          <a:ln w="7620">
            <a:solidFill>
              <a:srgbClr val="EFDBA9"/>
            </a:solidFill>
            <a:prstDash val="solid"/>
          </a:ln>
        </p:spPr>
      </p:sp>
      <p:sp>
        <p:nvSpPr>
          <p:cNvPr id="8" name="Text 5"/>
          <p:cNvSpPr/>
          <p:nvPr/>
        </p:nvSpPr>
        <p:spPr>
          <a:xfrm>
            <a:off x="2294096" y="2582387"/>
            <a:ext cx="152400" cy="429964"/>
          </a:xfrm>
          <a:prstGeom prst="rect">
            <a:avLst/>
          </a:prstGeom>
          <a:noFill/>
          <a:ln/>
        </p:spPr>
        <p:txBody>
          <a:bodyPr wrap="none" rtlCol="0" anchor="t"/>
          <a:lstStyle/>
          <a:p>
            <a:pPr marL="0" indent="0" algn="ctr">
              <a:lnSpc>
                <a:spcPts val="3412"/>
              </a:lnSpc>
              <a:buNone/>
            </a:pPr>
            <a:r>
              <a:rPr lang="en-US" sz="2624" dirty="0">
                <a:solidFill>
                  <a:srgbClr val="454240"/>
                </a:solidFill>
                <a:latin typeface="Libre Baskerville" pitchFamily="34" charset="0"/>
                <a:ea typeface="Libre Baskerville" pitchFamily="34" charset="-122"/>
                <a:cs typeface="Libre Baskerville" pitchFamily="34" charset="-120"/>
              </a:rPr>
              <a:t>1</a:t>
            </a:r>
            <a:endParaRPr lang="en-US" sz="2624" dirty="0"/>
          </a:p>
        </p:txBody>
      </p:sp>
      <p:sp>
        <p:nvSpPr>
          <p:cNvPr id="9" name="Text 6"/>
          <p:cNvSpPr/>
          <p:nvPr/>
        </p:nvSpPr>
        <p:spPr>
          <a:xfrm>
            <a:off x="1055370" y="3789904"/>
            <a:ext cx="2629972" cy="716686"/>
          </a:xfrm>
          <a:prstGeom prst="rect">
            <a:avLst/>
          </a:prstGeom>
          <a:noFill/>
          <a:ln/>
        </p:spPr>
        <p:txBody>
          <a:bodyPr wrap="square" rtlCol="0" anchor="t"/>
          <a:lstStyle/>
          <a:p>
            <a:pPr marL="0" indent="0" algn="ctr">
              <a:lnSpc>
                <a:spcPts val="2843"/>
              </a:lnSpc>
              <a:buNone/>
            </a:pPr>
            <a:r>
              <a:rPr lang="en-US" sz="2187" dirty="0">
                <a:solidFill>
                  <a:srgbClr val="454240"/>
                </a:solidFill>
                <a:latin typeface="Libre Baskerville" pitchFamily="34" charset="0"/>
                <a:ea typeface="Libre Baskerville" pitchFamily="34" charset="-122"/>
                <a:cs typeface="Libre Baskerville" pitchFamily="34" charset="-120"/>
              </a:rPr>
              <a:t>Herencia de interfaces</a:t>
            </a:r>
            <a:endParaRPr lang="en-US" sz="2187" dirty="0"/>
          </a:p>
        </p:txBody>
      </p:sp>
      <p:sp>
        <p:nvSpPr>
          <p:cNvPr id="10" name="Text 7"/>
          <p:cNvSpPr/>
          <p:nvPr/>
        </p:nvSpPr>
        <p:spPr>
          <a:xfrm>
            <a:off x="1055370" y="4727127"/>
            <a:ext cx="2629972" cy="1984360"/>
          </a:xfrm>
          <a:prstGeom prst="rect">
            <a:avLst/>
          </a:prstGeom>
          <a:noFill/>
          <a:ln/>
        </p:spPr>
        <p:txBody>
          <a:bodyPr wrap="square" rtlCol="0" anchor="t"/>
          <a:lstStyle/>
          <a:p>
            <a:pPr marL="0" indent="0" algn="ctr">
              <a:lnSpc>
                <a:spcPts val="3149"/>
              </a:lnSpc>
              <a:buNone/>
            </a:pPr>
            <a:r>
              <a:rPr lang="en-US" sz="1750" dirty="0">
                <a:solidFill>
                  <a:srgbClr val="454240"/>
                </a:solidFill>
                <a:latin typeface="DM Sans" pitchFamily="34" charset="0"/>
                <a:ea typeface="DM Sans" pitchFamily="34" charset="-122"/>
                <a:cs typeface="DM Sans" pitchFamily="34" charset="-120"/>
              </a:rPr>
              <a:t>Exploraremos cómo utilizar la herencia de interfaces para reutilizar código en nuestros programas.</a:t>
            </a:r>
            <a:endParaRPr lang="en-US" sz="1750" dirty="0"/>
          </a:p>
        </p:txBody>
      </p:sp>
      <p:sp>
        <p:nvSpPr>
          <p:cNvPr id="11" name="Shape 8"/>
          <p:cNvSpPr/>
          <p:nvPr/>
        </p:nvSpPr>
        <p:spPr>
          <a:xfrm>
            <a:off x="5644694" y="2797369"/>
            <a:ext cx="44410" cy="771880"/>
          </a:xfrm>
          <a:prstGeom prst="rect">
            <a:avLst/>
          </a:prstGeom>
          <a:solidFill>
            <a:srgbClr val="EFDBA9"/>
          </a:solidFill>
          <a:ln/>
        </p:spPr>
      </p:sp>
      <p:sp>
        <p:nvSpPr>
          <p:cNvPr id="12" name="Shape 9"/>
          <p:cNvSpPr/>
          <p:nvPr/>
        </p:nvSpPr>
        <p:spPr>
          <a:xfrm>
            <a:off x="5416987" y="2549294"/>
            <a:ext cx="499943" cy="496267"/>
          </a:xfrm>
          <a:prstGeom prst="roundRect">
            <a:avLst>
              <a:gd name="adj" fmla="val 11055"/>
            </a:avLst>
          </a:prstGeom>
          <a:solidFill>
            <a:srgbClr val="F7EDD4"/>
          </a:solidFill>
          <a:ln w="7620">
            <a:solidFill>
              <a:srgbClr val="EFDBA9"/>
            </a:solidFill>
            <a:prstDash val="solid"/>
          </a:ln>
        </p:spPr>
      </p:sp>
      <p:sp>
        <p:nvSpPr>
          <p:cNvPr id="13" name="Text 10"/>
          <p:cNvSpPr/>
          <p:nvPr/>
        </p:nvSpPr>
        <p:spPr>
          <a:xfrm>
            <a:off x="5564029" y="2582387"/>
            <a:ext cx="205740" cy="429964"/>
          </a:xfrm>
          <a:prstGeom prst="rect">
            <a:avLst/>
          </a:prstGeom>
          <a:noFill/>
          <a:ln/>
        </p:spPr>
        <p:txBody>
          <a:bodyPr wrap="none" rtlCol="0" anchor="t"/>
          <a:lstStyle/>
          <a:p>
            <a:pPr marL="0" indent="0" algn="ctr">
              <a:lnSpc>
                <a:spcPts val="3412"/>
              </a:lnSpc>
              <a:buNone/>
            </a:pPr>
            <a:r>
              <a:rPr lang="en-US" sz="2624" dirty="0">
                <a:solidFill>
                  <a:srgbClr val="454240"/>
                </a:solidFill>
                <a:latin typeface="Libre Baskerville" pitchFamily="34" charset="0"/>
                <a:ea typeface="Libre Baskerville" pitchFamily="34" charset="-122"/>
                <a:cs typeface="Libre Baskerville" pitchFamily="34" charset="-120"/>
              </a:rPr>
              <a:t>2</a:t>
            </a:r>
            <a:endParaRPr lang="en-US" sz="2624" dirty="0"/>
          </a:p>
        </p:txBody>
      </p:sp>
      <p:sp>
        <p:nvSpPr>
          <p:cNvPr id="14" name="Text 11"/>
          <p:cNvSpPr/>
          <p:nvPr/>
        </p:nvSpPr>
        <p:spPr>
          <a:xfrm>
            <a:off x="4351853" y="3789904"/>
            <a:ext cx="2630091" cy="716686"/>
          </a:xfrm>
          <a:prstGeom prst="rect">
            <a:avLst/>
          </a:prstGeom>
          <a:noFill/>
          <a:ln/>
        </p:spPr>
        <p:txBody>
          <a:bodyPr wrap="square" rtlCol="0" anchor="t"/>
          <a:lstStyle/>
          <a:p>
            <a:pPr marL="0" indent="0" algn="ctr">
              <a:lnSpc>
                <a:spcPts val="2843"/>
              </a:lnSpc>
              <a:buNone/>
            </a:pPr>
            <a:r>
              <a:rPr lang="en-US" sz="2187" dirty="0">
                <a:solidFill>
                  <a:srgbClr val="454240"/>
                </a:solidFill>
                <a:latin typeface="Libre Baskerville" pitchFamily="34" charset="0"/>
                <a:ea typeface="Libre Baskerville" pitchFamily="34" charset="-122"/>
                <a:cs typeface="Libre Baskerville" pitchFamily="34" charset="-120"/>
              </a:rPr>
              <a:t>Extendiendo una interfaz existente</a:t>
            </a:r>
            <a:endParaRPr lang="en-US" sz="2187" dirty="0"/>
          </a:p>
        </p:txBody>
      </p:sp>
      <p:sp>
        <p:nvSpPr>
          <p:cNvPr id="15" name="Text 12"/>
          <p:cNvSpPr/>
          <p:nvPr/>
        </p:nvSpPr>
        <p:spPr>
          <a:xfrm>
            <a:off x="4351853" y="4727127"/>
            <a:ext cx="2630091" cy="1587488"/>
          </a:xfrm>
          <a:prstGeom prst="rect">
            <a:avLst/>
          </a:prstGeom>
          <a:noFill/>
          <a:ln/>
        </p:spPr>
        <p:txBody>
          <a:bodyPr wrap="square" rtlCol="0" anchor="t"/>
          <a:lstStyle/>
          <a:p>
            <a:pPr marL="0" indent="0" algn="ctr">
              <a:lnSpc>
                <a:spcPts val="3149"/>
              </a:lnSpc>
              <a:buNone/>
            </a:pPr>
            <a:r>
              <a:rPr lang="en-US" sz="1750" dirty="0">
                <a:solidFill>
                  <a:srgbClr val="454240"/>
                </a:solidFill>
                <a:latin typeface="DM Sans" pitchFamily="34" charset="0"/>
                <a:ea typeface="DM Sans" pitchFamily="34" charset="-122"/>
                <a:cs typeface="DM Sans" pitchFamily="34" charset="-120"/>
              </a:rPr>
              <a:t>Aprenderemos cómo extender una interfaz existente y agregar nuevos métodos.</a:t>
            </a:r>
            <a:endParaRPr lang="en-US" sz="1750" dirty="0"/>
          </a:p>
        </p:txBody>
      </p:sp>
      <p:sp>
        <p:nvSpPr>
          <p:cNvPr id="16" name="Shape 13"/>
          <p:cNvSpPr/>
          <p:nvPr/>
        </p:nvSpPr>
        <p:spPr>
          <a:xfrm>
            <a:off x="8941177" y="2797369"/>
            <a:ext cx="44410" cy="771880"/>
          </a:xfrm>
          <a:prstGeom prst="rect">
            <a:avLst/>
          </a:prstGeom>
          <a:solidFill>
            <a:srgbClr val="EFDBA9"/>
          </a:solidFill>
          <a:ln/>
        </p:spPr>
      </p:sp>
      <p:sp>
        <p:nvSpPr>
          <p:cNvPr id="17" name="Shape 14"/>
          <p:cNvSpPr/>
          <p:nvPr/>
        </p:nvSpPr>
        <p:spPr>
          <a:xfrm>
            <a:off x="8713470" y="2549294"/>
            <a:ext cx="499943" cy="496267"/>
          </a:xfrm>
          <a:prstGeom prst="roundRect">
            <a:avLst>
              <a:gd name="adj" fmla="val 11055"/>
            </a:avLst>
          </a:prstGeom>
          <a:solidFill>
            <a:srgbClr val="F7EDD4"/>
          </a:solidFill>
          <a:ln w="7620">
            <a:solidFill>
              <a:srgbClr val="EFDBA9"/>
            </a:solidFill>
            <a:prstDash val="solid"/>
          </a:ln>
        </p:spPr>
      </p:sp>
      <p:sp>
        <p:nvSpPr>
          <p:cNvPr id="18" name="Text 15"/>
          <p:cNvSpPr/>
          <p:nvPr/>
        </p:nvSpPr>
        <p:spPr>
          <a:xfrm>
            <a:off x="8860512" y="2582387"/>
            <a:ext cx="205740" cy="429964"/>
          </a:xfrm>
          <a:prstGeom prst="rect">
            <a:avLst/>
          </a:prstGeom>
          <a:noFill/>
          <a:ln/>
        </p:spPr>
        <p:txBody>
          <a:bodyPr wrap="none" rtlCol="0" anchor="t"/>
          <a:lstStyle/>
          <a:p>
            <a:pPr marL="0" indent="0" algn="ctr">
              <a:lnSpc>
                <a:spcPts val="3412"/>
              </a:lnSpc>
              <a:buNone/>
            </a:pPr>
            <a:r>
              <a:rPr lang="en-US" sz="2624" dirty="0">
                <a:solidFill>
                  <a:srgbClr val="454240"/>
                </a:solidFill>
                <a:latin typeface="Libre Baskerville" pitchFamily="34" charset="0"/>
                <a:ea typeface="Libre Baskerville" pitchFamily="34" charset="-122"/>
                <a:cs typeface="Libre Baskerville" pitchFamily="34" charset="-120"/>
              </a:rPr>
              <a:t>3</a:t>
            </a:r>
            <a:endParaRPr lang="en-US" sz="2624" dirty="0"/>
          </a:p>
        </p:txBody>
      </p:sp>
      <p:sp>
        <p:nvSpPr>
          <p:cNvPr id="19" name="Text 16"/>
          <p:cNvSpPr/>
          <p:nvPr/>
        </p:nvSpPr>
        <p:spPr>
          <a:xfrm>
            <a:off x="7648456" y="3789904"/>
            <a:ext cx="2629972" cy="1075029"/>
          </a:xfrm>
          <a:prstGeom prst="rect">
            <a:avLst/>
          </a:prstGeom>
          <a:noFill/>
          <a:ln/>
        </p:spPr>
        <p:txBody>
          <a:bodyPr wrap="square" rtlCol="0" anchor="t"/>
          <a:lstStyle/>
          <a:p>
            <a:pPr marL="0" indent="0" algn="ctr">
              <a:lnSpc>
                <a:spcPts val="2843"/>
              </a:lnSpc>
              <a:buNone/>
            </a:pPr>
            <a:r>
              <a:rPr lang="en-US" sz="2187" dirty="0">
                <a:solidFill>
                  <a:srgbClr val="454240"/>
                </a:solidFill>
                <a:latin typeface="Libre Baskerville" pitchFamily="34" charset="0"/>
                <a:ea typeface="Libre Baskerville" pitchFamily="34" charset="-122"/>
                <a:cs typeface="Libre Baskerville" pitchFamily="34" charset="-120"/>
              </a:rPr>
              <a:t>Implementación de múltiples interfaces</a:t>
            </a:r>
            <a:endParaRPr lang="en-US" sz="2187" dirty="0"/>
          </a:p>
        </p:txBody>
      </p:sp>
      <p:sp>
        <p:nvSpPr>
          <p:cNvPr id="20" name="Text 17"/>
          <p:cNvSpPr/>
          <p:nvPr/>
        </p:nvSpPr>
        <p:spPr>
          <a:xfrm>
            <a:off x="7648456" y="5085470"/>
            <a:ext cx="2629972" cy="1587488"/>
          </a:xfrm>
          <a:prstGeom prst="rect">
            <a:avLst/>
          </a:prstGeom>
          <a:noFill/>
          <a:ln/>
        </p:spPr>
        <p:txBody>
          <a:bodyPr wrap="square" rtlCol="0" anchor="t"/>
          <a:lstStyle/>
          <a:p>
            <a:pPr marL="0" indent="0" algn="ctr">
              <a:lnSpc>
                <a:spcPts val="3149"/>
              </a:lnSpc>
              <a:buNone/>
            </a:pPr>
            <a:r>
              <a:rPr lang="en-US" sz="1750" dirty="0">
                <a:solidFill>
                  <a:srgbClr val="454240"/>
                </a:solidFill>
                <a:latin typeface="DM Sans" pitchFamily="34" charset="0"/>
                <a:ea typeface="DM Sans" pitchFamily="34" charset="-122"/>
                <a:cs typeface="DM Sans" pitchFamily="34" charset="-120"/>
              </a:rPr>
              <a:t>Descubriremos cómo implementar múltiples interfaces en una sola clase.</a:t>
            </a:r>
            <a:endParaRPr lang="en-US" sz="1750" dirty="0"/>
          </a:p>
        </p:txBody>
      </p:sp>
      <p:sp>
        <p:nvSpPr>
          <p:cNvPr id="21" name="Shape 18"/>
          <p:cNvSpPr/>
          <p:nvPr/>
        </p:nvSpPr>
        <p:spPr>
          <a:xfrm>
            <a:off x="12237780" y="2797369"/>
            <a:ext cx="44410" cy="771880"/>
          </a:xfrm>
          <a:prstGeom prst="rect">
            <a:avLst/>
          </a:prstGeom>
          <a:solidFill>
            <a:srgbClr val="EFDBA9"/>
          </a:solidFill>
          <a:ln/>
        </p:spPr>
      </p:sp>
      <p:sp>
        <p:nvSpPr>
          <p:cNvPr id="22" name="Shape 19"/>
          <p:cNvSpPr/>
          <p:nvPr/>
        </p:nvSpPr>
        <p:spPr>
          <a:xfrm>
            <a:off x="12010073" y="2549294"/>
            <a:ext cx="499943" cy="496267"/>
          </a:xfrm>
          <a:prstGeom prst="roundRect">
            <a:avLst>
              <a:gd name="adj" fmla="val 11055"/>
            </a:avLst>
          </a:prstGeom>
          <a:solidFill>
            <a:srgbClr val="F7EDD4"/>
          </a:solidFill>
          <a:ln w="7620">
            <a:solidFill>
              <a:srgbClr val="EFDBA9"/>
            </a:solidFill>
            <a:prstDash val="solid"/>
          </a:ln>
        </p:spPr>
      </p:sp>
      <p:sp>
        <p:nvSpPr>
          <p:cNvPr id="23" name="Text 20"/>
          <p:cNvSpPr/>
          <p:nvPr/>
        </p:nvSpPr>
        <p:spPr>
          <a:xfrm>
            <a:off x="12160925" y="2582387"/>
            <a:ext cx="198120" cy="429964"/>
          </a:xfrm>
          <a:prstGeom prst="rect">
            <a:avLst/>
          </a:prstGeom>
          <a:noFill/>
          <a:ln/>
        </p:spPr>
        <p:txBody>
          <a:bodyPr wrap="none" rtlCol="0" anchor="t"/>
          <a:lstStyle/>
          <a:p>
            <a:pPr marL="0" indent="0" algn="ctr">
              <a:lnSpc>
                <a:spcPts val="3412"/>
              </a:lnSpc>
              <a:buNone/>
            </a:pPr>
            <a:r>
              <a:rPr lang="en-US" sz="2624" dirty="0">
                <a:solidFill>
                  <a:srgbClr val="454240"/>
                </a:solidFill>
                <a:latin typeface="Libre Baskerville" pitchFamily="34" charset="0"/>
                <a:ea typeface="Libre Baskerville" pitchFamily="34" charset="-122"/>
                <a:cs typeface="Libre Baskerville" pitchFamily="34" charset="-120"/>
              </a:rPr>
              <a:t>4</a:t>
            </a:r>
            <a:endParaRPr lang="en-US" sz="2624" dirty="0"/>
          </a:p>
        </p:txBody>
      </p:sp>
      <p:sp>
        <p:nvSpPr>
          <p:cNvPr id="24" name="Text 21"/>
          <p:cNvSpPr/>
          <p:nvPr/>
        </p:nvSpPr>
        <p:spPr>
          <a:xfrm>
            <a:off x="11056025" y="3789904"/>
            <a:ext cx="2407920" cy="358343"/>
          </a:xfrm>
          <a:prstGeom prst="rect">
            <a:avLst/>
          </a:prstGeom>
          <a:noFill/>
          <a:ln/>
        </p:spPr>
        <p:txBody>
          <a:bodyPr wrap="none" rtlCol="0" anchor="t"/>
          <a:lstStyle/>
          <a:p>
            <a:pPr marL="0" indent="0" algn="ctr">
              <a:lnSpc>
                <a:spcPts val="2843"/>
              </a:lnSpc>
              <a:buNone/>
            </a:pPr>
            <a:r>
              <a:rPr lang="en-US" sz="2187" dirty="0">
                <a:solidFill>
                  <a:srgbClr val="454240"/>
                </a:solidFill>
                <a:latin typeface="Libre Baskerville" pitchFamily="34" charset="0"/>
                <a:ea typeface="Libre Baskerville" pitchFamily="34" charset="-122"/>
                <a:cs typeface="Libre Baskerville" pitchFamily="34" charset="-120"/>
              </a:rPr>
              <a:t>Ejemplo práctico</a:t>
            </a:r>
            <a:endParaRPr lang="en-US" sz="2187" dirty="0"/>
          </a:p>
        </p:txBody>
      </p:sp>
      <p:sp>
        <p:nvSpPr>
          <p:cNvPr id="25" name="Text 22"/>
          <p:cNvSpPr/>
          <p:nvPr/>
        </p:nvSpPr>
        <p:spPr>
          <a:xfrm>
            <a:off x="10944939" y="4368784"/>
            <a:ext cx="2630091" cy="2381232"/>
          </a:xfrm>
          <a:prstGeom prst="rect">
            <a:avLst/>
          </a:prstGeom>
          <a:noFill/>
          <a:ln/>
        </p:spPr>
        <p:txBody>
          <a:bodyPr wrap="square" rtlCol="0" anchor="t"/>
          <a:lstStyle/>
          <a:p>
            <a:pPr marL="0" indent="0" algn="ctr">
              <a:lnSpc>
                <a:spcPts val="3149"/>
              </a:lnSpc>
              <a:buNone/>
            </a:pPr>
            <a:r>
              <a:rPr lang="en-US" sz="1750" dirty="0">
                <a:solidFill>
                  <a:srgbClr val="454240"/>
                </a:solidFill>
                <a:latin typeface="DM Sans" pitchFamily="34" charset="0"/>
                <a:ea typeface="DM Sans" pitchFamily="34" charset="-122"/>
                <a:cs typeface="DM Sans" pitchFamily="34" charset="-120"/>
              </a:rPr>
              <a:t>Crearemos la interfaz "Ordenable" que extienda la interfaz "Imprimible" y la implementaremos en una clase llamada "Producto".</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1F6DE70-C1A7-45BD-81DE-FF3B2A2BE498}"/>
              </a:ext>
            </a:extLst>
          </p:cNvPr>
          <p:cNvSpPr txBox="1"/>
          <p:nvPr/>
        </p:nvSpPr>
        <p:spPr>
          <a:xfrm>
            <a:off x="3657600" y="2162368"/>
            <a:ext cx="7315200" cy="3416320"/>
          </a:xfrm>
          <a:prstGeom prst="rect">
            <a:avLst/>
          </a:prstGeom>
          <a:noFill/>
        </p:spPr>
        <p:txBody>
          <a:bodyPr wrap="square">
            <a:spAutoFit/>
          </a:bodyPr>
          <a:lstStyle/>
          <a:p>
            <a:pPr algn="l"/>
            <a:r>
              <a:rPr lang="es-ES" b="0" i="0" dirty="0">
                <a:solidFill>
                  <a:srgbClr val="374151"/>
                </a:solidFill>
                <a:effectLst/>
                <a:latin typeface="Söhne"/>
              </a:rPr>
              <a:t>La herencia de interfaces en Java permite crear una nueva interfaz que hereda los métodos de una interfaz existente. Esto permite extender y especializar el contrato definido en la interfaz padre. Al heredar de una interfaz, la interfaz hija obtiene todos los métodos declarados en la interfaz padre y puede agregar nuevos métodos específicos.</a:t>
            </a:r>
          </a:p>
          <a:p>
            <a:pPr algn="l"/>
            <a:endParaRPr lang="es-ES" b="0" i="0" dirty="0">
              <a:solidFill>
                <a:srgbClr val="374151"/>
              </a:solidFill>
              <a:effectLst/>
              <a:latin typeface="Söhne"/>
            </a:endParaRPr>
          </a:p>
          <a:p>
            <a:pPr algn="l"/>
            <a:r>
              <a:rPr lang="es-ES" b="0" i="0" dirty="0">
                <a:solidFill>
                  <a:srgbClr val="374151"/>
                </a:solidFill>
                <a:effectLst/>
                <a:latin typeface="Söhne"/>
              </a:rPr>
              <a:t>La herencia de interfaces es útil en la reutilización de código, ya que permite definir una interfaz común que varias clases pueden implementar. Al definir una interfaz base y luego crear interfaces hijas especializadas, podemos organizar el código de manera modular y hacerlo más mantenible. Además, al programar en términos de interfaces, en lugar de clases concretas, podemos lograr un bajo acoplamiento y una mayor flexibilidad en el diseño.</a:t>
            </a:r>
          </a:p>
        </p:txBody>
      </p:sp>
    </p:spTree>
    <p:extLst>
      <p:ext uri="{BB962C8B-B14F-4D97-AF65-F5344CB8AC3E}">
        <p14:creationId xmlns:p14="http://schemas.microsoft.com/office/powerpoint/2010/main" val="1792443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2089</TotalTime>
  <Words>3347</Words>
  <Application>Microsoft Office PowerPoint</Application>
  <PresentationFormat>Personalizado</PresentationFormat>
  <Paragraphs>423</Paragraphs>
  <Slides>24</Slides>
  <Notes>10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24</vt:i4>
      </vt:variant>
    </vt:vector>
  </HeadingPairs>
  <TitlesOfParts>
    <vt:vector size="30" baseType="lpstr">
      <vt:lpstr>Arial</vt:lpstr>
      <vt:lpstr>Calibri</vt:lpstr>
      <vt:lpstr>DM Sans</vt:lpstr>
      <vt:lpstr>Libre Baskerville</vt:lpstr>
      <vt:lpstr>Söhne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Pablo Guevara</cp:lastModifiedBy>
  <cp:revision>21</cp:revision>
  <dcterms:created xsi:type="dcterms:W3CDTF">2023-06-29T13:31:10Z</dcterms:created>
  <dcterms:modified xsi:type="dcterms:W3CDTF">2023-07-01T12:37:50Z</dcterms:modified>
</cp:coreProperties>
</file>