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4" r:id="rId3"/>
    <p:sldId id="265" r:id="rId4"/>
    <p:sldId id="276" r:id="rId5"/>
    <p:sldId id="266" r:id="rId6"/>
    <p:sldId id="257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58" r:id="rId17"/>
    <p:sldId id="259" r:id="rId18"/>
    <p:sldId id="260" r:id="rId19"/>
    <p:sldId id="261" r:id="rId20"/>
    <p:sldId id="262" r:id="rId21"/>
    <p:sldId id="263" r:id="rId2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10"/>
  </p:normalViewPr>
  <p:slideViewPr>
    <p:cSldViewPr snapToGrid="0" snapToObjects="1">
      <p:cViewPr varScale="1">
        <p:scale>
          <a:sx n="68" d="100"/>
          <a:sy n="68" d="100"/>
        </p:scale>
        <p:origin x="8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3488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6319599" y="2298265"/>
            <a:ext cx="7477601" cy="14336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Introducción a las colecciones en Java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6319599" y="4062680"/>
            <a:ext cx="7477601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¿Qué es una colección? Conoce los tipos básicos de colecciones: List, Set, Queue, Deque. Explora la interfaz Collection y sus métodos comunes.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6319599" y="5473833"/>
            <a:ext cx="355402" cy="352788"/>
          </a:xfrm>
          <a:prstGeom prst="roundRect">
            <a:avLst>
              <a:gd name="adj" fmla="val 25916657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219" y="5481397"/>
            <a:ext cx="340162" cy="33766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786086" y="5479269"/>
            <a:ext cx="2301240" cy="385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by Pablo Guevara</a:t>
            </a:r>
            <a:endParaRPr lang="en-US" sz="2187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31E733F-0BEB-4557-92F4-A116F6826A78}"/>
              </a:ext>
            </a:extLst>
          </p:cNvPr>
          <p:cNvSpPr txBox="1"/>
          <p:nvPr/>
        </p:nvSpPr>
        <p:spPr>
          <a:xfrm>
            <a:off x="3783204" y="2123109"/>
            <a:ext cx="70639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java.util</a:t>
            </a:r>
            <a:r>
              <a:rPr lang="es-ES" dirty="0"/>
              <a:t>.*;</a:t>
            </a:r>
          </a:p>
          <a:p>
            <a:endParaRPr lang="es-ES" dirty="0"/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 {</a:t>
            </a:r>
          </a:p>
          <a:p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[] </a:t>
            </a:r>
            <a:r>
              <a:rPr lang="es-ES" dirty="0" err="1"/>
              <a:t>args</a:t>
            </a:r>
            <a:r>
              <a:rPr lang="es-ES" dirty="0"/>
              <a:t>) {</a:t>
            </a:r>
          </a:p>
          <a:p>
            <a:r>
              <a:rPr lang="es-ES" dirty="0"/>
              <a:t>        </a:t>
            </a:r>
            <a:r>
              <a:rPr lang="es-ES" dirty="0" err="1"/>
              <a:t>List</a:t>
            </a:r>
            <a:r>
              <a:rPr lang="es-ES" dirty="0"/>
              <a:t>&lt;</a:t>
            </a:r>
            <a:r>
              <a:rPr lang="es-ES" dirty="0" err="1"/>
              <a:t>String</a:t>
            </a:r>
            <a:r>
              <a:rPr lang="es-ES" dirty="0"/>
              <a:t>&gt; </a:t>
            </a:r>
            <a:r>
              <a:rPr lang="es-ES" dirty="0" err="1"/>
              <a:t>names</a:t>
            </a:r>
            <a:r>
              <a:rPr lang="es-ES" dirty="0"/>
              <a:t> = </a:t>
            </a:r>
            <a:r>
              <a:rPr lang="es-ES" dirty="0" err="1"/>
              <a:t>Arrays.asList</a:t>
            </a:r>
            <a:r>
              <a:rPr lang="es-ES" dirty="0"/>
              <a:t>("Alice", "Bob", "Charlie");</a:t>
            </a:r>
          </a:p>
          <a:p>
            <a:endParaRPr lang="es-ES" dirty="0"/>
          </a:p>
          <a:p>
            <a:r>
              <a:rPr lang="es-ES" dirty="0"/>
              <a:t>        </a:t>
            </a:r>
            <a:r>
              <a:rPr lang="es-ES" b="1" dirty="0" err="1">
                <a:solidFill>
                  <a:srgbClr val="FF0000"/>
                </a:solidFill>
              </a:rPr>
              <a:t>for</a:t>
            </a:r>
            <a:r>
              <a:rPr lang="es-ES" dirty="0"/>
              <a:t> (</a:t>
            </a:r>
            <a:r>
              <a:rPr lang="es-ES" dirty="0" err="1"/>
              <a:t>int</a:t>
            </a:r>
            <a:r>
              <a:rPr lang="es-ES" dirty="0"/>
              <a:t> i = 0; i &lt; </a:t>
            </a:r>
            <a:r>
              <a:rPr lang="es-ES" dirty="0" err="1"/>
              <a:t>names.size</a:t>
            </a:r>
            <a:r>
              <a:rPr lang="es-ES" dirty="0"/>
              <a:t>(); i++) {</a:t>
            </a:r>
          </a:p>
          <a:p>
            <a:r>
              <a:rPr lang="es-ES" dirty="0"/>
              <a:t>            </a:t>
            </a:r>
            <a:r>
              <a:rPr lang="es-ES" dirty="0" err="1"/>
              <a:t>System.out.println</a:t>
            </a:r>
            <a:r>
              <a:rPr lang="es-ES" dirty="0"/>
              <a:t>(</a:t>
            </a:r>
            <a:r>
              <a:rPr lang="es-ES" dirty="0" err="1"/>
              <a:t>names.get</a:t>
            </a:r>
            <a:r>
              <a:rPr lang="es-ES" dirty="0"/>
              <a:t>(i));</a:t>
            </a:r>
          </a:p>
          <a:p>
            <a:r>
              <a:rPr lang="es-ES" dirty="0"/>
              <a:t>        }</a:t>
            </a:r>
          </a:p>
          <a:p>
            <a:r>
              <a:rPr lang="es-ES" dirty="0"/>
              <a:t>    }</a:t>
            </a:r>
          </a:p>
          <a:p>
            <a:r>
              <a:rPr lang="es-E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9774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49B852B-F2BD-42A4-AA61-12AF93955063}"/>
              </a:ext>
            </a:extLst>
          </p:cNvPr>
          <p:cNvSpPr txBox="1"/>
          <p:nvPr/>
        </p:nvSpPr>
        <p:spPr>
          <a:xfrm>
            <a:off x="3657600" y="2545140"/>
            <a:ext cx="73152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java.util</a:t>
            </a:r>
            <a:r>
              <a:rPr lang="es-ES" dirty="0"/>
              <a:t>.*;</a:t>
            </a:r>
          </a:p>
          <a:p>
            <a:endParaRPr lang="es-ES" dirty="0"/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 {</a:t>
            </a:r>
          </a:p>
          <a:p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[] </a:t>
            </a:r>
            <a:r>
              <a:rPr lang="es-ES" dirty="0" err="1"/>
              <a:t>args</a:t>
            </a:r>
            <a:r>
              <a:rPr lang="es-ES" dirty="0"/>
              <a:t>) {</a:t>
            </a:r>
          </a:p>
          <a:p>
            <a:r>
              <a:rPr lang="es-ES" dirty="0"/>
              <a:t>        </a:t>
            </a:r>
            <a:r>
              <a:rPr lang="es-ES" dirty="0" err="1"/>
              <a:t>List</a:t>
            </a:r>
            <a:r>
              <a:rPr lang="es-ES" dirty="0"/>
              <a:t>&lt;</a:t>
            </a:r>
            <a:r>
              <a:rPr lang="es-ES" b="1" dirty="0" err="1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s-ES" dirty="0"/>
              <a:t>&gt; 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</a:rPr>
              <a:t>names</a:t>
            </a:r>
            <a:r>
              <a:rPr lang="es-ES" dirty="0"/>
              <a:t> = </a:t>
            </a:r>
            <a:r>
              <a:rPr lang="es-ES" dirty="0" err="1"/>
              <a:t>Arrays.asList</a:t>
            </a:r>
            <a:r>
              <a:rPr lang="es-ES" dirty="0"/>
              <a:t>("Alice", "Bob", "Charlie");</a:t>
            </a:r>
          </a:p>
          <a:p>
            <a:endParaRPr lang="es-ES" dirty="0"/>
          </a:p>
          <a:p>
            <a:r>
              <a:rPr lang="es-ES" dirty="0"/>
              <a:t>        </a:t>
            </a:r>
            <a:r>
              <a:rPr lang="es-ES" b="1" dirty="0" err="1">
                <a:solidFill>
                  <a:srgbClr val="FF0000"/>
                </a:solidFill>
              </a:rPr>
              <a:t>for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dirty="0"/>
              <a:t>(</a:t>
            </a:r>
            <a:r>
              <a:rPr lang="es-ES" b="1" dirty="0" err="1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s-ES" dirty="0"/>
              <a:t> </a:t>
            </a:r>
            <a:r>
              <a:rPr lang="es-ES" b="1" dirty="0" err="1">
                <a:solidFill>
                  <a:srgbClr val="0070C0"/>
                </a:solidFill>
              </a:rPr>
              <a:t>name</a:t>
            </a:r>
            <a:r>
              <a:rPr lang="es-ES" dirty="0"/>
              <a:t> : 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</a:rPr>
              <a:t>names</a:t>
            </a:r>
            <a:r>
              <a:rPr lang="es-ES" dirty="0"/>
              <a:t>) {</a:t>
            </a:r>
          </a:p>
          <a:p>
            <a:r>
              <a:rPr lang="es-ES" dirty="0"/>
              <a:t>            </a:t>
            </a:r>
            <a:r>
              <a:rPr lang="es-ES" dirty="0" err="1"/>
              <a:t>System.out.println</a:t>
            </a:r>
            <a:r>
              <a:rPr lang="es-ES" dirty="0"/>
              <a:t>(</a:t>
            </a:r>
            <a:r>
              <a:rPr lang="es-ES" b="1" dirty="0" err="1">
                <a:solidFill>
                  <a:srgbClr val="0070C0"/>
                </a:solidFill>
              </a:rPr>
              <a:t>name</a:t>
            </a:r>
            <a:r>
              <a:rPr lang="es-ES" dirty="0"/>
              <a:t>);</a:t>
            </a:r>
          </a:p>
          <a:p>
            <a:r>
              <a:rPr lang="es-ES" dirty="0"/>
              <a:t>        }</a:t>
            </a:r>
          </a:p>
          <a:p>
            <a:r>
              <a:rPr lang="es-ES" dirty="0"/>
              <a:t>    }</a:t>
            </a:r>
          </a:p>
          <a:p>
            <a:r>
              <a:rPr lang="es-E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0781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97A8034-7A63-4F84-810B-837678871843}"/>
              </a:ext>
            </a:extLst>
          </p:cNvPr>
          <p:cNvSpPr txBox="1"/>
          <p:nvPr/>
        </p:nvSpPr>
        <p:spPr>
          <a:xfrm>
            <a:off x="3657600" y="2406640"/>
            <a:ext cx="7315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java.util</a:t>
            </a:r>
            <a:r>
              <a:rPr lang="es-ES" dirty="0"/>
              <a:t>.*;</a:t>
            </a:r>
          </a:p>
          <a:p>
            <a:endParaRPr lang="es-ES" dirty="0"/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 {</a:t>
            </a:r>
          </a:p>
          <a:p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[] </a:t>
            </a:r>
            <a:r>
              <a:rPr lang="es-ES" dirty="0" err="1"/>
              <a:t>args</a:t>
            </a:r>
            <a:r>
              <a:rPr lang="es-ES" dirty="0"/>
              <a:t>) {</a:t>
            </a:r>
          </a:p>
          <a:p>
            <a:r>
              <a:rPr lang="es-ES" dirty="0"/>
              <a:t>        </a:t>
            </a:r>
            <a:r>
              <a:rPr lang="es-ES" dirty="0" err="1"/>
              <a:t>List</a:t>
            </a:r>
            <a:r>
              <a:rPr lang="es-ES" dirty="0"/>
              <a:t>&lt;</a:t>
            </a:r>
            <a:r>
              <a:rPr lang="es-ES" dirty="0" err="1"/>
              <a:t>String</a:t>
            </a:r>
            <a:r>
              <a:rPr lang="es-ES" dirty="0"/>
              <a:t>&gt; </a:t>
            </a:r>
            <a:r>
              <a:rPr lang="es-ES" dirty="0" err="1"/>
              <a:t>names</a:t>
            </a:r>
            <a:r>
              <a:rPr lang="es-ES" dirty="0"/>
              <a:t> = </a:t>
            </a:r>
            <a:r>
              <a:rPr lang="es-ES" dirty="0" err="1"/>
              <a:t>Arrays.asList</a:t>
            </a:r>
            <a:r>
              <a:rPr lang="es-ES" dirty="0"/>
              <a:t>("Alice", "Bob", "Charlie");</a:t>
            </a:r>
          </a:p>
          <a:p>
            <a:endParaRPr lang="es-ES" dirty="0"/>
          </a:p>
          <a:p>
            <a:r>
              <a:rPr lang="es-ES" dirty="0"/>
              <a:t>        </a:t>
            </a:r>
            <a:r>
              <a:rPr lang="es-ES" dirty="0" err="1"/>
              <a:t>Iterator</a:t>
            </a:r>
            <a:r>
              <a:rPr lang="es-ES" dirty="0"/>
              <a:t>&lt;</a:t>
            </a:r>
            <a:r>
              <a:rPr lang="es-ES" dirty="0" err="1"/>
              <a:t>String</a:t>
            </a:r>
            <a:r>
              <a:rPr lang="es-ES" dirty="0"/>
              <a:t>&gt; 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</a:rPr>
              <a:t>iterator</a:t>
            </a:r>
            <a:r>
              <a:rPr lang="es-ES" dirty="0"/>
              <a:t> = </a:t>
            </a:r>
            <a:r>
              <a:rPr lang="es-ES" dirty="0" err="1"/>
              <a:t>names.iterator</a:t>
            </a:r>
            <a:r>
              <a:rPr lang="es-ES" dirty="0"/>
              <a:t>();</a:t>
            </a:r>
          </a:p>
          <a:p>
            <a:r>
              <a:rPr lang="es-ES" dirty="0"/>
              <a:t>        </a:t>
            </a:r>
            <a:r>
              <a:rPr lang="es-ES" dirty="0" err="1">
                <a:solidFill>
                  <a:srgbClr val="FF0000"/>
                </a:solidFill>
              </a:rPr>
              <a:t>while</a:t>
            </a:r>
            <a:r>
              <a:rPr lang="es-ES" dirty="0"/>
              <a:t> (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</a:rPr>
              <a:t>iterator</a:t>
            </a:r>
            <a:r>
              <a:rPr lang="es-ES" dirty="0" err="1"/>
              <a:t>.hasNext</a:t>
            </a:r>
            <a:r>
              <a:rPr lang="es-ES" dirty="0"/>
              <a:t>()) {</a:t>
            </a:r>
          </a:p>
          <a:p>
            <a:r>
              <a:rPr lang="es-ES" dirty="0"/>
              <a:t>            </a:t>
            </a:r>
            <a:r>
              <a:rPr lang="es-ES" dirty="0" err="1"/>
              <a:t>System.out.println</a:t>
            </a:r>
            <a:r>
              <a:rPr lang="es-ES" dirty="0"/>
              <a:t>(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</a:rPr>
              <a:t>iterator</a:t>
            </a:r>
            <a:r>
              <a:rPr lang="es-ES" dirty="0" err="1"/>
              <a:t>.next</a:t>
            </a:r>
            <a:r>
              <a:rPr lang="es-ES" dirty="0"/>
              <a:t>());</a:t>
            </a:r>
          </a:p>
          <a:p>
            <a:r>
              <a:rPr lang="es-ES" dirty="0"/>
              <a:t>        }</a:t>
            </a:r>
          </a:p>
          <a:p>
            <a:r>
              <a:rPr lang="es-ES" dirty="0"/>
              <a:t>    }</a:t>
            </a:r>
          </a:p>
          <a:p>
            <a:r>
              <a:rPr lang="es-E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9255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00BFA17-8CE4-4663-AB02-31EF320B7569}"/>
              </a:ext>
            </a:extLst>
          </p:cNvPr>
          <p:cNvSpPr txBox="1"/>
          <p:nvPr/>
        </p:nvSpPr>
        <p:spPr>
          <a:xfrm>
            <a:off x="3657600" y="2822139"/>
            <a:ext cx="73152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java.util</a:t>
            </a:r>
            <a:r>
              <a:rPr lang="es-ES" dirty="0"/>
              <a:t>.*;</a:t>
            </a:r>
          </a:p>
          <a:p>
            <a:endParaRPr lang="es-ES" dirty="0"/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 {</a:t>
            </a:r>
          </a:p>
          <a:p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[] </a:t>
            </a:r>
            <a:r>
              <a:rPr lang="es-ES" dirty="0" err="1"/>
              <a:t>args</a:t>
            </a:r>
            <a:r>
              <a:rPr lang="es-ES" dirty="0"/>
              <a:t>) {</a:t>
            </a:r>
          </a:p>
          <a:p>
            <a:r>
              <a:rPr lang="es-ES" dirty="0"/>
              <a:t>        </a:t>
            </a:r>
            <a:r>
              <a:rPr lang="es-ES" dirty="0" err="1"/>
              <a:t>List</a:t>
            </a:r>
            <a:r>
              <a:rPr lang="es-ES" dirty="0"/>
              <a:t>&lt;</a:t>
            </a:r>
            <a:r>
              <a:rPr lang="es-ES" dirty="0" err="1"/>
              <a:t>String</a:t>
            </a:r>
            <a:r>
              <a:rPr lang="es-ES" dirty="0"/>
              <a:t>&gt; </a:t>
            </a:r>
            <a:r>
              <a:rPr lang="es-ES" b="1" dirty="0" err="1">
                <a:solidFill>
                  <a:srgbClr val="FF0000"/>
                </a:solidFill>
              </a:rPr>
              <a:t>names</a:t>
            </a:r>
            <a:r>
              <a:rPr lang="es-ES" dirty="0"/>
              <a:t> = </a:t>
            </a:r>
            <a:r>
              <a:rPr lang="es-ES" dirty="0" err="1"/>
              <a:t>Arrays.asList</a:t>
            </a:r>
            <a:r>
              <a:rPr lang="es-ES" dirty="0"/>
              <a:t>("Alice", "Bob", "Charlie");</a:t>
            </a:r>
          </a:p>
          <a:p>
            <a:endParaRPr lang="es-ES" dirty="0"/>
          </a:p>
          <a:p>
            <a:r>
              <a:rPr lang="es-ES" dirty="0"/>
              <a:t>        </a:t>
            </a:r>
            <a:r>
              <a:rPr lang="es-ES" b="1" dirty="0" err="1">
                <a:solidFill>
                  <a:srgbClr val="FF0000"/>
                </a:solidFill>
              </a:rPr>
              <a:t>names</a:t>
            </a:r>
            <a:r>
              <a:rPr lang="es-ES" dirty="0" err="1"/>
              <a:t>.forEach</a:t>
            </a:r>
            <a:r>
              <a:rPr lang="es-ES" dirty="0"/>
              <a:t>(</a:t>
            </a:r>
            <a:r>
              <a:rPr lang="es-ES" dirty="0" err="1"/>
              <a:t>name</a:t>
            </a:r>
            <a:r>
              <a:rPr lang="es-ES" dirty="0"/>
              <a:t> -&gt; </a:t>
            </a:r>
            <a:r>
              <a:rPr lang="es-ES" dirty="0" err="1"/>
              <a:t>System.out.println</a:t>
            </a:r>
            <a:r>
              <a:rPr lang="es-ES" dirty="0"/>
              <a:t>(</a:t>
            </a:r>
            <a:r>
              <a:rPr lang="es-ES" dirty="0" err="1"/>
              <a:t>name</a:t>
            </a:r>
            <a:r>
              <a:rPr lang="es-ES" dirty="0"/>
              <a:t>));</a:t>
            </a:r>
          </a:p>
          <a:p>
            <a:r>
              <a:rPr lang="es-ES" dirty="0"/>
              <a:t>    }</a:t>
            </a:r>
          </a:p>
          <a:p>
            <a:r>
              <a:rPr lang="es-E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3159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113B4EC-EF86-4445-AD55-428CABE7DE9E}"/>
              </a:ext>
            </a:extLst>
          </p:cNvPr>
          <p:cNvSpPr txBox="1"/>
          <p:nvPr/>
        </p:nvSpPr>
        <p:spPr>
          <a:xfrm>
            <a:off x="3657600" y="1714143"/>
            <a:ext cx="73152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java.util</a:t>
            </a:r>
            <a:r>
              <a:rPr lang="es-ES" dirty="0"/>
              <a:t>.*;</a:t>
            </a:r>
          </a:p>
          <a:p>
            <a:endParaRPr lang="es-ES" dirty="0"/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 {</a:t>
            </a:r>
          </a:p>
          <a:p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[] </a:t>
            </a:r>
            <a:r>
              <a:rPr lang="es-ES" dirty="0" err="1"/>
              <a:t>args</a:t>
            </a:r>
            <a:r>
              <a:rPr lang="es-ES" dirty="0"/>
              <a:t>) {</a:t>
            </a:r>
          </a:p>
          <a:p>
            <a:r>
              <a:rPr lang="es-ES" dirty="0"/>
              <a:t>        // Crear un </a:t>
            </a:r>
            <a:r>
              <a:rPr lang="es-ES" dirty="0" err="1"/>
              <a:t>ArrayList</a:t>
            </a:r>
            <a:r>
              <a:rPr lang="es-ES" dirty="0"/>
              <a:t> y agregar elementos</a:t>
            </a:r>
          </a:p>
          <a:p>
            <a:r>
              <a:rPr lang="es-ES" dirty="0"/>
              <a:t>        </a:t>
            </a:r>
            <a:r>
              <a:rPr lang="es-ES" dirty="0" err="1"/>
              <a:t>List</a:t>
            </a:r>
            <a:r>
              <a:rPr lang="es-ES" dirty="0"/>
              <a:t>&lt;</a:t>
            </a:r>
            <a:r>
              <a:rPr lang="es-ES" dirty="0" err="1"/>
              <a:t>String</a:t>
            </a:r>
            <a:r>
              <a:rPr lang="es-ES" dirty="0"/>
              <a:t>&gt; </a:t>
            </a:r>
            <a:r>
              <a:rPr lang="es-ES" dirty="0" err="1"/>
              <a:t>names</a:t>
            </a:r>
            <a:r>
              <a:rPr lang="es-ES" dirty="0"/>
              <a:t> = new </a:t>
            </a:r>
            <a:r>
              <a:rPr lang="es-ES" dirty="0" err="1"/>
              <a:t>ArrayList</a:t>
            </a:r>
            <a:r>
              <a:rPr lang="es-ES" dirty="0"/>
              <a:t>&lt;&gt;();</a:t>
            </a:r>
          </a:p>
          <a:p>
            <a:r>
              <a:rPr lang="es-ES" dirty="0"/>
              <a:t>        </a:t>
            </a:r>
            <a:r>
              <a:rPr lang="es-ES" dirty="0" err="1"/>
              <a:t>names.add</a:t>
            </a:r>
            <a:r>
              <a:rPr lang="es-ES" dirty="0"/>
              <a:t>("John");</a:t>
            </a:r>
          </a:p>
          <a:p>
            <a:r>
              <a:rPr lang="es-ES" dirty="0"/>
              <a:t>        </a:t>
            </a:r>
            <a:r>
              <a:rPr lang="es-ES" dirty="0" err="1"/>
              <a:t>names.add</a:t>
            </a:r>
            <a:r>
              <a:rPr lang="es-ES" dirty="0"/>
              <a:t>("Mary");</a:t>
            </a:r>
          </a:p>
          <a:p>
            <a:r>
              <a:rPr lang="es-ES" dirty="0"/>
              <a:t>        </a:t>
            </a:r>
            <a:r>
              <a:rPr lang="es-ES" dirty="0" err="1"/>
              <a:t>names.add</a:t>
            </a:r>
            <a:r>
              <a:rPr lang="es-ES" dirty="0"/>
              <a:t>("Alice");</a:t>
            </a:r>
          </a:p>
          <a:p>
            <a:r>
              <a:rPr lang="es-ES" dirty="0"/>
              <a:t>        </a:t>
            </a:r>
            <a:r>
              <a:rPr lang="es-ES" dirty="0" err="1"/>
              <a:t>names.add</a:t>
            </a:r>
            <a:r>
              <a:rPr lang="es-ES" dirty="0"/>
              <a:t>("Bob");</a:t>
            </a:r>
          </a:p>
          <a:p>
            <a:r>
              <a:rPr lang="es-ES" dirty="0"/>
              <a:t>        </a:t>
            </a:r>
          </a:p>
          <a:p>
            <a:r>
              <a:rPr lang="es-ES" dirty="0"/>
              <a:t>        // Imprimir cada nombre usando un bucle </a:t>
            </a:r>
            <a:r>
              <a:rPr lang="es-ES" dirty="0" err="1"/>
              <a:t>for</a:t>
            </a:r>
            <a:endParaRPr lang="es-ES" dirty="0"/>
          </a:p>
          <a:p>
            <a:r>
              <a:rPr lang="es-ES" dirty="0"/>
              <a:t>        </a:t>
            </a:r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int</a:t>
            </a:r>
            <a:r>
              <a:rPr lang="es-ES" dirty="0"/>
              <a:t> i = 0; i &lt; </a:t>
            </a:r>
            <a:r>
              <a:rPr lang="es-ES" dirty="0" err="1"/>
              <a:t>names.size</a:t>
            </a:r>
            <a:r>
              <a:rPr lang="es-ES" dirty="0"/>
              <a:t>(); i++) {</a:t>
            </a:r>
          </a:p>
          <a:p>
            <a:r>
              <a:rPr lang="es-ES" dirty="0"/>
              <a:t>            </a:t>
            </a:r>
            <a:r>
              <a:rPr lang="es-ES" dirty="0" err="1"/>
              <a:t>System.out.println</a:t>
            </a:r>
            <a:r>
              <a:rPr lang="es-ES" dirty="0"/>
              <a:t>(</a:t>
            </a:r>
            <a:r>
              <a:rPr lang="es-ES" dirty="0" err="1"/>
              <a:t>names.get</a:t>
            </a:r>
            <a:r>
              <a:rPr lang="es-ES" dirty="0"/>
              <a:t>(i));</a:t>
            </a:r>
          </a:p>
          <a:p>
            <a:r>
              <a:rPr lang="es-ES" dirty="0"/>
              <a:t>        }</a:t>
            </a:r>
          </a:p>
          <a:p>
            <a:r>
              <a:rPr lang="es-ES" dirty="0"/>
              <a:t>    }</a:t>
            </a:r>
          </a:p>
          <a:p>
            <a:r>
              <a:rPr lang="es-E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3132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30916FE-5CC1-4F06-93B1-77A0314AF943}"/>
              </a:ext>
            </a:extLst>
          </p:cNvPr>
          <p:cNvSpPr txBox="1"/>
          <p:nvPr/>
        </p:nvSpPr>
        <p:spPr>
          <a:xfrm>
            <a:off x="3657600" y="1437144"/>
            <a:ext cx="73152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java.util</a:t>
            </a:r>
            <a:r>
              <a:rPr lang="es-ES" dirty="0"/>
              <a:t>.*;</a:t>
            </a:r>
          </a:p>
          <a:p>
            <a:endParaRPr lang="es-ES" dirty="0"/>
          </a:p>
          <a:p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 {</a:t>
            </a:r>
          </a:p>
          <a:p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[] </a:t>
            </a:r>
            <a:r>
              <a:rPr lang="es-ES" dirty="0" err="1"/>
              <a:t>args</a:t>
            </a:r>
            <a:r>
              <a:rPr lang="es-ES" dirty="0"/>
              <a:t>) {</a:t>
            </a:r>
          </a:p>
          <a:p>
            <a:r>
              <a:rPr lang="es-ES" dirty="0"/>
              <a:t>        // Crear un </a:t>
            </a:r>
            <a:r>
              <a:rPr lang="es-ES" dirty="0" err="1"/>
              <a:t>ArrayList</a:t>
            </a:r>
            <a:r>
              <a:rPr lang="es-ES" dirty="0"/>
              <a:t> y agregar elementos</a:t>
            </a:r>
          </a:p>
          <a:p>
            <a:r>
              <a:rPr lang="es-ES" dirty="0"/>
              <a:t>        </a:t>
            </a:r>
            <a:r>
              <a:rPr lang="es-ES" dirty="0" err="1"/>
              <a:t>List</a:t>
            </a:r>
            <a:r>
              <a:rPr lang="es-ES" dirty="0"/>
              <a:t>&lt;</a:t>
            </a:r>
            <a:r>
              <a:rPr lang="es-ES" dirty="0" err="1"/>
              <a:t>Integer</a:t>
            </a:r>
            <a:r>
              <a:rPr lang="es-ES" dirty="0"/>
              <a:t>&gt; </a:t>
            </a:r>
            <a:r>
              <a:rPr lang="es-ES" dirty="0" err="1"/>
              <a:t>numbers</a:t>
            </a:r>
            <a:r>
              <a:rPr lang="es-ES" dirty="0"/>
              <a:t> = new </a:t>
            </a:r>
            <a:r>
              <a:rPr lang="es-ES" dirty="0" err="1"/>
              <a:t>ArrayList</a:t>
            </a:r>
            <a:r>
              <a:rPr lang="es-ES" dirty="0"/>
              <a:t>&lt;&gt;();</a:t>
            </a:r>
          </a:p>
          <a:p>
            <a:r>
              <a:rPr lang="es-ES" dirty="0"/>
              <a:t>        </a:t>
            </a:r>
            <a:r>
              <a:rPr lang="es-ES" dirty="0" err="1"/>
              <a:t>numbers.add</a:t>
            </a:r>
            <a:r>
              <a:rPr lang="es-ES" dirty="0"/>
              <a:t>(5);</a:t>
            </a:r>
          </a:p>
          <a:p>
            <a:r>
              <a:rPr lang="es-ES" dirty="0"/>
              <a:t>        </a:t>
            </a:r>
            <a:r>
              <a:rPr lang="es-ES" dirty="0" err="1"/>
              <a:t>numbers.add</a:t>
            </a:r>
            <a:r>
              <a:rPr lang="es-ES" dirty="0"/>
              <a:t>(10);</a:t>
            </a:r>
          </a:p>
          <a:p>
            <a:r>
              <a:rPr lang="es-ES" dirty="0"/>
              <a:t>        </a:t>
            </a:r>
            <a:r>
              <a:rPr lang="es-ES" dirty="0" err="1"/>
              <a:t>numbers.add</a:t>
            </a:r>
            <a:r>
              <a:rPr lang="es-ES" dirty="0"/>
              <a:t>(15);</a:t>
            </a:r>
          </a:p>
          <a:p>
            <a:r>
              <a:rPr lang="es-ES" dirty="0"/>
              <a:t>        </a:t>
            </a:r>
          </a:p>
          <a:p>
            <a:r>
              <a:rPr lang="es-ES" dirty="0"/>
              <a:t>        // Sumar todos los números usando un bucle </a:t>
            </a:r>
            <a:r>
              <a:rPr lang="es-ES" dirty="0" err="1"/>
              <a:t>for-each</a:t>
            </a:r>
            <a:endParaRPr lang="es-ES" dirty="0"/>
          </a:p>
          <a:p>
            <a:r>
              <a:rPr lang="es-ES" dirty="0"/>
              <a:t>        </a:t>
            </a:r>
            <a:r>
              <a:rPr lang="es-ES" dirty="0" err="1"/>
              <a:t>int</a:t>
            </a:r>
            <a:r>
              <a:rPr lang="es-ES" dirty="0"/>
              <a:t> sum = 0;</a:t>
            </a:r>
          </a:p>
          <a:p>
            <a:r>
              <a:rPr lang="es-ES" dirty="0"/>
              <a:t>        </a:t>
            </a:r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: </a:t>
            </a:r>
            <a:r>
              <a:rPr lang="es-ES" dirty="0" err="1"/>
              <a:t>numbers</a:t>
            </a:r>
            <a:r>
              <a:rPr lang="es-ES" dirty="0"/>
              <a:t>) {</a:t>
            </a:r>
          </a:p>
          <a:p>
            <a:r>
              <a:rPr lang="es-ES" dirty="0"/>
              <a:t>            sum += </a:t>
            </a:r>
            <a:r>
              <a:rPr lang="es-ES" dirty="0" err="1"/>
              <a:t>number</a:t>
            </a:r>
            <a:r>
              <a:rPr lang="es-ES" dirty="0"/>
              <a:t>;</a:t>
            </a:r>
          </a:p>
          <a:p>
            <a:r>
              <a:rPr lang="es-ES" dirty="0"/>
              <a:t>        }</a:t>
            </a:r>
          </a:p>
          <a:p>
            <a:r>
              <a:rPr lang="es-ES" dirty="0"/>
              <a:t>        </a:t>
            </a:r>
          </a:p>
          <a:p>
            <a:r>
              <a:rPr lang="es-ES" dirty="0"/>
              <a:t>        </a:t>
            </a:r>
            <a:r>
              <a:rPr lang="es-ES" dirty="0" err="1"/>
              <a:t>System.out.println</a:t>
            </a:r>
            <a:r>
              <a:rPr lang="es-ES" dirty="0"/>
              <a:t>("Sum: " + sum);</a:t>
            </a:r>
          </a:p>
          <a:p>
            <a:r>
              <a:rPr lang="es-ES" dirty="0"/>
              <a:t>    }</a:t>
            </a:r>
          </a:p>
          <a:p>
            <a:r>
              <a:rPr lang="es-E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4517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6319599" y="3163867"/>
            <a:ext cx="612648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Módulo 3: LinkedList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6319599" y="4211477"/>
            <a:ext cx="7477601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Entra en el mundo de LinkedList. Compara las diferencias con ArrayList y descubre los métodos específicos de LinkedList.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6319599" y="2965431"/>
            <a:ext cx="670560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Módulo 4: Sets y Mapas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6319599" y="4013041"/>
            <a:ext cx="7477601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Aprende sobre las interfaces Set y Map. Explora las implementaciones HashSet, LinkedHashSet, TreeMap y más. Crea un mapa de países y sus capitales.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2965431"/>
            <a:ext cx="737616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Módulo 5: Colas y Deques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833199" y="4013041"/>
            <a:ext cx="7477601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Profundiza en la interfaz Queue y su implementación con LinkedList. Descubre los métodos de offer, poll y peek. Aprende sobre la interfaz Deque y su implementación ArrayDeque.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6319599" y="2606970"/>
            <a:ext cx="7477601" cy="14336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Módulo 6: Collections class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6319599" y="4371384"/>
            <a:ext cx="7477601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Explora las potentes funcionalidades de la clase Collections. Ordena, busca, invierte, mezcla y encuentra el mínimo y máximo de tus colecciones.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97C9CC7-77E0-4764-940B-FA64B356558C}"/>
              </a:ext>
            </a:extLst>
          </p:cNvPr>
          <p:cNvSpPr txBox="1"/>
          <p:nvPr/>
        </p:nvSpPr>
        <p:spPr>
          <a:xfrm>
            <a:off x="622999" y="1075064"/>
            <a:ext cx="119776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Una colección en Java es un objeto que agrupa múltiples elementos en una sola unidad. Las colecciones se utilizan para almacenar, recuperar, manipular y comunicar datos de manera agregada. El marco de colecciones de Java proporciona muchas interfaces (Set, </a:t>
            </a:r>
            <a:r>
              <a:rPr lang="es-ES" dirty="0" err="1"/>
              <a:t>List</a:t>
            </a:r>
            <a:r>
              <a:rPr lang="es-ES" dirty="0"/>
              <a:t>, </a:t>
            </a:r>
            <a:r>
              <a:rPr lang="es-ES" dirty="0" err="1"/>
              <a:t>Queue</a:t>
            </a:r>
            <a:r>
              <a:rPr lang="es-ES" dirty="0"/>
              <a:t>, </a:t>
            </a:r>
            <a:r>
              <a:rPr lang="es-ES" dirty="0" err="1"/>
              <a:t>Deque</a:t>
            </a:r>
            <a:r>
              <a:rPr lang="es-ES" dirty="0"/>
              <a:t>) y clases (</a:t>
            </a:r>
            <a:r>
              <a:rPr lang="es-ES" dirty="0" err="1"/>
              <a:t>ArrayList</a:t>
            </a:r>
            <a:r>
              <a:rPr lang="es-ES" dirty="0"/>
              <a:t>, Vector, </a:t>
            </a:r>
            <a:r>
              <a:rPr lang="es-ES" dirty="0" err="1"/>
              <a:t>LinkedList</a:t>
            </a:r>
            <a:r>
              <a:rPr lang="es-ES" dirty="0"/>
              <a:t>, </a:t>
            </a:r>
            <a:r>
              <a:rPr lang="es-ES" dirty="0" err="1"/>
              <a:t>PriorityQueue</a:t>
            </a:r>
            <a:r>
              <a:rPr lang="es-ES" dirty="0"/>
              <a:t>, </a:t>
            </a:r>
            <a:r>
              <a:rPr lang="es-ES" dirty="0" err="1"/>
              <a:t>HashSet</a:t>
            </a:r>
            <a:r>
              <a:rPr lang="es-ES" dirty="0"/>
              <a:t>, </a:t>
            </a:r>
            <a:r>
              <a:rPr lang="es-ES" dirty="0" err="1"/>
              <a:t>LinkedHashSet</a:t>
            </a:r>
            <a:r>
              <a:rPr lang="es-ES" dirty="0"/>
              <a:t>, </a:t>
            </a:r>
            <a:r>
              <a:rPr lang="es-ES" dirty="0" err="1"/>
              <a:t>TreeSet</a:t>
            </a:r>
            <a:r>
              <a:rPr lang="es-ES" dirty="0"/>
              <a:t>).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22BCCBD-210E-4B92-9AE6-EC65A0E9272C}"/>
              </a:ext>
            </a:extLst>
          </p:cNvPr>
          <p:cNvSpPr txBox="1"/>
          <p:nvPr/>
        </p:nvSpPr>
        <p:spPr>
          <a:xfrm>
            <a:off x="773723" y="2701550"/>
            <a:ext cx="1258053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rgbClr val="C00000"/>
                </a:solidFill>
              </a:rPr>
              <a:t>List</a:t>
            </a:r>
            <a:r>
              <a:rPr lang="es-ES" dirty="0"/>
              <a:t>: Es una colección ordenada (o secuencia) que puede contener elementos duplicados. Los usuarios pueden acceder a los elementos por su índice (posición en la colección). Ejemplos de implementaciones de </a:t>
            </a:r>
            <a:r>
              <a:rPr lang="es-ES" dirty="0" err="1"/>
              <a:t>List</a:t>
            </a:r>
            <a:r>
              <a:rPr lang="es-ES" dirty="0"/>
              <a:t> incluyen </a:t>
            </a:r>
            <a:r>
              <a:rPr lang="es-ES" dirty="0" err="1"/>
              <a:t>ArrayList</a:t>
            </a:r>
            <a:r>
              <a:rPr lang="es-ES" dirty="0"/>
              <a:t> y </a:t>
            </a:r>
            <a:r>
              <a:rPr lang="es-ES" dirty="0" err="1"/>
              <a:t>LinkedList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b="1" dirty="0">
                <a:solidFill>
                  <a:srgbClr val="C00000"/>
                </a:solidFill>
              </a:rPr>
              <a:t>Set</a:t>
            </a:r>
            <a:r>
              <a:rPr lang="es-ES" dirty="0"/>
              <a:t>: Es una colección que no puede contener elementos duplicados. Esto se utiliza principalmente donde queremos tener colecciones que deben mantener la unicidad.</a:t>
            </a:r>
          </a:p>
          <a:p>
            <a:endParaRPr lang="es-ES" dirty="0"/>
          </a:p>
          <a:p>
            <a:r>
              <a:rPr lang="es-ES" b="1" dirty="0" err="1">
                <a:solidFill>
                  <a:srgbClr val="C00000"/>
                </a:solidFill>
              </a:rPr>
              <a:t>Queue</a:t>
            </a:r>
            <a:r>
              <a:rPr lang="es-ES" dirty="0"/>
              <a:t>: Es una colección diseñada para mantener un conjunto de elementos antes de procesarlos. Una </a:t>
            </a:r>
            <a:r>
              <a:rPr lang="es-ES" dirty="0" err="1"/>
              <a:t>queue</a:t>
            </a:r>
            <a:r>
              <a:rPr lang="es-ES" dirty="0"/>
              <a:t> típicamente, pero no necesariamente, ordena los elementos en un orden FIFO (primero en entrar, primero en salir).</a:t>
            </a:r>
          </a:p>
          <a:p>
            <a:endParaRPr lang="es-ES" dirty="0"/>
          </a:p>
          <a:p>
            <a:r>
              <a:rPr lang="es-ES" b="1" dirty="0" err="1">
                <a:solidFill>
                  <a:srgbClr val="C00000"/>
                </a:solidFill>
              </a:rPr>
              <a:t>Deque</a:t>
            </a:r>
            <a:r>
              <a:rPr lang="es-ES" dirty="0"/>
              <a:t>: Es una cola de doble extremo que permite la inserción y eliminación de elementos tanto en el frente como en la parte posterior.</a:t>
            </a:r>
          </a:p>
        </p:txBody>
      </p:sp>
    </p:spTree>
    <p:extLst>
      <p:ext uri="{BB962C8B-B14F-4D97-AF65-F5344CB8AC3E}">
        <p14:creationId xmlns:p14="http://schemas.microsoft.com/office/powerpoint/2010/main" val="763073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6319599" y="2248627"/>
            <a:ext cx="7477601" cy="21504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Módulo 7: Streams y métodos de colecciones en Java 8+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6319599" y="4729845"/>
            <a:ext cx="7477601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Descubre los Streams y las operaciones de filtrado, mapeo y reducción en Java 8+. Aprende a usar operaciones de terminal e intermedias para manipular tus datos.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609243" y="775543"/>
            <a:ext cx="3573780" cy="5241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158"/>
              </a:lnSpc>
              <a:buNone/>
            </a:pPr>
            <a:r>
              <a:rPr lang="en-US" sz="3198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Ejercicio práctico</a:t>
            </a:r>
            <a:endParaRPr lang="en-US" sz="3198" dirty="0"/>
          </a:p>
        </p:txBody>
      </p:sp>
      <p:sp>
        <p:nvSpPr>
          <p:cNvPr id="5" name="Shape 2"/>
          <p:cNvSpPr/>
          <p:nvPr/>
        </p:nvSpPr>
        <p:spPr>
          <a:xfrm>
            <a:off x="7299007" y="1541514"/>
            <a:ext cx="32385" cy="5852031"/>
          </a:xfrm>
          <a:prstGeom prst="rect">
            <a:avLst/>
          </a:prstGeom>
          <a:solidFill>
            <a:srgbClr val="EFDBA9"/>
          </a:solidFill>
          <a:ln/>
        </p:spPr>
      </p:sp>
      <p:sp>
        <p:nvSpPr>
          <p:cNvPr id="6" name="Shape 3"/>
          <p:cNvSpPr/>
          <p:nvPr/>
        </p:nvSpPr>
        <p:spPr>
          <a:xfrm>
            <a:off x="7497961" y="1817598"/>
            <a:ext cx="568643" cy="32147"/>
          </a:xfrm>
          <a:prstGeom prst="rect">
            <a:avLst/>
          </a:prstGeom>
          <a:solidFill>
            <a:srgbClr val="EFDBA9"/>
          </a:solidFill>
          <a:ln/>
        </p:spPr>
      </p:sp>
      <p:sp>
        <p:nvSpPr>
          <p:cNvPr id="7" name="Shape 4"/>
          <p:cNvSpPr/>
          <p:nvPr/>
        </p:nvSpPr>
        <p:spPr>
          <a:xfrm>
            <a:off x="7132439" y="1652373"/>
            <a:ext cx="365522" cy="362834"/>
          </a:xfrm>
          <a:prstGeom prst="roundRect">
            <a:avLst>
              <a:gd name="adj" fmla="val 15121"/>
            </a:avLst>
          </a:prstGeom>
          <a:solidFill>
            <a:srgbClr val="F7EDD4"/>
          </a:solidFill>
          <a:ln w="7620">
            <a:solidFill>
              <a:srgbClr val="EFDBA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261860" y="1676483"/>
            <a:ext cx="106680" cy="314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5"/>
              </a:lnSpc>
              <a:buNone/>
            </a:pPr>
            <a:r>
              <a:rPr lang="en-US" sz="1919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1919" dirty="0"/>
          </a:p>
        </p:txBody>
      </p:sp>
      <p:sp>
        <p:nvSpPr>
          <p:cNvPr id="9" name="Text 6"/>
          <p:cNvSpPr/>
          <p:nvPr/>
        </p:nvSpPr>
        <p:spPr>
          <a:xfrm>
            <a:off x="8208764" y="1702721"/>
            <a:ext cx="1752600" cy="2620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79"/>
              </a:lnSpc>
              <a:buNone/>
            </a:pPr>
            <a:r>
              <a:rPr lang="en-US" sz="1599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Crea colecciones</a:t>
            </a:r>
            <a:endParaRPr lang="en-US" sz="1599" dirty="0"/>
          </a:p>
        </p:txBody>
      </p:sp>
      <p:sp>
        <p:nvSpPr>
          <p:cNvPr id="10" name="Text 7"/>
          <p:cNvSpPr/>
          <p:nvPr/>
        </p:nvSpPr>
        <p:spPr>
          <a:xfrm>
            <a:off x="8208764" y="2125948"/>
            <a:ext cx="5812393" cy="5807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03"/>
              </a:lnSpc>
              <a:buNone/>
            </a:pPr>
            <a:r>
              <a:rPr lang="en-US" sz="1279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Crea diferentes tipos de colecciones: List, Set, Queue. Agrega varios elementos a cada una y explora cómo imprimirlos.</a:t>
            </a:r>
            <a:endParaRPr lang="en-US" sz="1279" dirty="0"/>
          </a:p>
        </p:txBody>
      </p:sp>
      <p:sp>
        <p:nvSpPr>
          <p:cNvPr id="11" name="Shape 8"/>
          <p:cNvSpPr/>
          <p:nvPr/>
        </p:nvSpPr>
        <p:spPr>
          <a:xfrm>
            <a:off x="6563797" y="2623870"/>
            <a:ext cx="568643" cy="32147"/>
          </a:xfrm>
          <a:prstGeom prst="rect">
            <a:avLst/>
          </a:prstGeom>
          <a:solidFill>
            <a:srgbClr val="EFDBA9"/>
          </a:solidFill>
          <a:ln/>
        </p:spPr>
      </p:sp>
      <p:sp>
        <p:nvSpPr>
          <p:cNvPr id="12" name="Shape 9"/>
          <p:cNvSpPr/>
          <p:nvPr/>
        </p:nvSpPr>
        <p:spPr>
          <a:xfrm>
            <a:off x="7132439" y="2458645"/>
            <a:ext cx="365522" cy="362834"/>
          </a:xfrm>
          <a:prstGeom prst="roundRect">
            <a:avLst>
              <a:gd name="adj" fmla="val 15121"/>
            </a:avLst>
          </a:prstGeom>
          <a:solidFill>
            <a:srgbClr val="F7EDD4"/>
          </a:solidFill>
          <a:ln w="7620">
            <a:solidFill>
              <a:srgbClr val="EFDBA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39000" y="2482755"/>
            <a:ext cx="152400" cy="314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5"/>
              </a:lnSpc>
              <a:buNone/>
            </a:pPr>
            <a:r>
              <a:rPr lang="en-US" sz="1919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1919" dirty="0"/>
          </a:p>
        </p:txBody>
      </p:sp>
      <p:sp>
        <p:nvSpPr>
          <p:cNvPr id="14" name="Text 11"/>
          <p:cNvSpPr/>
          <p:nvPr/>
        </p:nvSpPr>
        <p:spPr>
          <a:xfrm>
            <a:off x="3670816" y="2508993"/>
            <a:ext cx="2750820" cy="2620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079"/>
              </a:lnSpc>
              <a:buNone/>
            </a:pPr>
            <a:r>
              <a:rPr lang="en-US" sz="1599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Crea una lista de nombres</a:t>
            </a:r>
            <a:endParaRPr lang="en-US" sz="1599" dirty="0"/>
          </a:p>
        </p:txBody>
      </p:sp>
      <p:sp>
        <p:nvSpPr>
          <p:cNvPr id="15" name="Text 12"/>
          <p:cNvSpPr/>
          <p:nvPr/>
        </p:nvSpPr>
        <p:spPr>
          <a:xfrm>
            <a:off x="609243" y="2932220"/>
            <a:ext cx="5812393" cy="5807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303"/>
              </a:lnSpc>
              <a:buNone/>
            </a:pPr>
            <a:r>
              <a:rPr lang="en-US" sz="1279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Crea una lista de nombres usando ArrayList. Agrega, imprime, elimina y vuelve a imprimir los nombres.</a:t>
            </a:r>
            <a:endParaRPr lang="en-US" sz="1279" dirty="0"/>
          </a:p>
        </p:txBody>
      </p:sp>
      <p:sp>
        <p:nvSpPr>
          <p:cNvPr id="16" name="Shape 13"/>
          <p:cNvSpPr/>
          <p:nvPr/>
        </p:nvSpPr>
        <p:spPr>
          <a:xfrm>
            <a:off x="7497961" y="3367622"/>
            <a:ext cx="568643" cy="32147"/>
          </a:xfrm>
          <a:prstGeom prst="rect">
            <a:avLst/>
          </a:prstGeom>
          <a:solidFill>
            <a:srgbClr val="EFDBA9"/>
          </a:solidFill>
          <a:ln/>
        </p:spPr>
      </p:sp>
      <p:sp>
        <p:nvSpPr>
          <p:cNvPr id="17" name="Shape 14"/>
          <p:cNvSpPr/>
          <p:nvPr/>
        </p:nvSpPr>
        <p:spPr>
          <a:xfrm>
            <a:off x="7132439" y="3202396"/>
            <a:ext cx="365522" cy="362834"/>
          </a:xfrm>
          <a:prstGeom prst="roundRect">
            <a:avLst>
              <a:gd name="adj" fmla="val 15121"/>
            </a:avLst>
          </a:prstGeom>
          <a:solidFill>
            <a:srgbClr val="F7EDD4"/>
          </a:solidFill>
          <a:ln w="7620">
            <a:solidFill>
              <a:srgbClr val="EFDBA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239000" y="3226506"/>
            <a:ext cx="152400" cy="314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5"/>
              </a:lnSpc>
              <a:buNone/>
            </a:pPr>
            <a:r>
              <a:rPr lang="en-US" sz="1919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1919" dirty="0"/>
          </a:p>
        </p:txBody>
      </p:sp>
      <p:sp>
        <p:nvSpPr>
          <p:cNvPr id="19" name="Text 16"/>
          <p:cNvSpPr/>
          <p:nvPr/>
        </p:nvSpPr>
        <p:spPr>
          <a:xfrm>
            <a:off x="8208764" y="3252744"/>
            <a:ext cx="3459480" cy="2620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79"/>
              </a:lnSpc>
              <a:buNone/>
            </a:pPr>
            <a:r>
              <a:rPr lang="en-US" sz="1599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Crea una LinkedList de números</a:t>
            </a:r>
            <a:endParaRPr lang="en-US" sz="1599" dirty="0"/>
          </a:p>
        </p:txBody>
      </p:sp>
      <p:sp>
        <p:nvSpPr>
          <p:cNvPr id="20" name="Text 17"/>
          <p:cNvSpPr/>
          <p:nvPr/>
        </p:nvSpPr>
        <p:spPr>
          <a:xfrm>
            <a:off x="8208764" y="3675972"/>
            <a:ext cx="5812393" cy="5807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03"/>
              </a:lnSpc>
              <a:buNone/>
            </a:pPr>
            <a:r>
              <a:rPr lang="en-US" sz="1279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Crea una LinkedList de números enteros. Agrega, imprime, elimina y vuelve a imprimir los números.</a:t>
            </a:r>
            <a:endParaRPr lang="en-US" sz="1279" dirty="0"/>
          </a:p>
        </p:txBody>
      </p:sp>
      <p:sp>
        <p:nvSpPr>
          <p:cNvPr id="21" name="Shape 18"/>
          <p:cNvSpPr/>
          <p:nvPr/>
        </p:nvSpPr>
        <p:spPr>
          <a:xfrm>
            <a:off x="6563797" y="4111491"/>
            <a:ext cx="568643" cy="32147"/>
          </a:xfrm>
          <a:prstGeom prst="rect">
            <a:avLst/>
          </a:prstGeom>
          <a:solidFill>
            <a:srgbClr val="EFDBA9"/>
          </a:solidFill>
          <a:ln/>
        </p:spPr>
      </p:sp>
      <p:sp>
        <p:nvSpPr>
          <p:cNvPr id="22" name="Shape 19"/>
          <p:cNvSpPr/>
          <p:nvPr/>
        </p:nvSpPr>
        <p:spPr>
          <a:xfrm>
            <a:off x="7132439" y="3946265"/>
            <a:ext cx="365522" cy="362834"/>
          </a:xfrm>
          <a:prstGeom prst="roundRect">
            <a:avLst>
              <a:gd name="adj" fmla="val 15121"/>
            </a:avLst>
          </a:prstGeom>
          <a:solidFill>
            <a:srgbClr val="F7EDD4"/>
          </a:solidFill>
          <a:ln w="7620">
            <a:solidFill>
              <a:srgbClr val="EFDBA9"/>
            </a:solidFill>
            <a:prstDash val="solid"/>
          </a:ln>
        </p:spPr>
      </p:sp>
      <p:sp>
        <p:nvSpPr>
          <p:cNvPr id="23" name="Text 20"/>
          <p:cNvSpPr/>
          <p:nvPr/>
        </p:nvSpPr>
        <p:spPr>
          <a:xfrm>
            <a:off x="7242810" y="3970375"/>
            <a:ext cx="144780" cy="314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5"/>
              </a:lnSpc>
              <a:buNone/>
            </a:pPr>
            <a:r>
              <a:rPr lang="en-US" sz="1919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1919" dirty="0"/>
          </a:p>
        </p:txBody>
      </p:sp>
      <p:sp>
        <p:nvSpPr>
          <p:cNvPr id="24" name="Text 21"/>
          <p:cNvSpPr/>
          <p:nvPr/>
        </p:nvSpPr>
        <p:spPr>
          <a:xfrm>
            <a:off x="3754636" y="3996613"/>
            <a:ext cx="2667000" cy="2620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079"/>
              </a:lnSpc>
              <a:buNone/>
            </a:pPr>
            <a:r>
              <a:rPr lang="en-US" sz="1599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Crea HashSet y HashMap</a:t>
            </a:r>
            <a:endParaRPr lang="en-US" sz="1599" dirty="0"/>
          </a:p>
        </p:txBody>
      </p:sp>
      <p:sp>
        <p:nvSpPr>
          <p:cNvPr id="25" name="Text 22"/>
          <p:cNvSpPr/>
          <p:nvPr/>
        </p:nvSpPr>
        <p:spPr>
          <a:xfrm>
            <a:off x="609243" y="4419841"/>
            <a:ext cx="5812393" cy="5807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303"/>
              </a:lnSpc>
              <a:buNone/>
            </a:pPr>
            <a:r>
              <a:rPr lang="en-US" sz="1279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Crea un HashSet de nombres únicos y un HashMap de países y capitales. Observa cómo se comportan al agregar elementos.</a:t>
            </a:r>
            <a:endParaRPr lang="en-US" sz="1279" dirty="0"/>
          </a:p>
        </p:txBody>
      </p:sp>
      <p:sp>
        <p:nvSpPr>
          <p:cNvPr id="26" name="Shape 23"/>
          <p:cNvSpPr/>
          <p:nvPr/>
        </p:nvSpPr>
        <p:spPr>
          <a:xfrm>
            <a:off x="7497961" y="4855360"/>
            <a:ext cx="568643" cy="32147"/>
          </a:xfrm>
          <a:prstGeom prst="rect">
            <a:avLst/>
          </a:prstGeom>
          <a:solidFill>
            <a:srgbClr val="EFDBA9"/>
          </a:solidFill>
          <a:ln/>
        </p:spPr>
      </p:sp>
      <p:sp>
        <p:nvSpPr>
          <p:cNvPr id="27" name="Shape 24"/>
          <p:cNvSpPr/>
          <p:nvPr/>
        </p:nvSpPr>
        <p:spPr>
          <a:xfrm>
            <a:off x="7132439" y="4690135"/>
            <a:ext cx="365522" cy="362834"/>
          </a:xfrm>
          <a:prstGeom prst="roundRect">
            <a:avLst>
              <a:gd name="adj" fmla="val 15121"/>
            </a:avLst>
          </a:prstGeom>
          <a:solidFill>
            <a:srgbClr val="F7EDD4"/>
          </a:solidFill>
          <a:ln w="7620">
            <a:solidFill>
              <a:srgbClr val="EFDBA9"/>
            </a:solidFill>
            <a:prstDash val="solid"/>
          </a:ln>
        </p:spPr>
      </p:sp>
      <p:sp>
        <p:nvSpPr>
          <p:cNvPr id="28" name="Text 25"/>
          <p:cNvSpPr/>
          <p:nvPr/>
        </p:nvSpPr>
        <p:spPr>
          <a:xfrm>
            <a:off x="7246620" y="4714245"/>
            <a:ext cx="137160" cy="314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5"/>
              </a:lnSpc>
              <a:buNone/>
            </a:pPr>
            <a:r>
              <a:rPr lang="en-US" sz="1919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5</a:t>
            </a:r>
            <a:endParaRPr lang="en-US" sz="1919" dirty="0"/>
          </a:p>
        </p:txBody>
      </p:sp>
      <p:sp>
        <p:nvSpPr>
          <p:cNvPr id="29" name="Text 26"/>
          <p:cNvSpPr/>
          <p:nvPr/>
        </p:nvSpPr>
        <p:spPr>
          <a:xfrm>
            <a:off x="8208764" y="4740482"/>
            <a:ext cx="2042160" cy="2620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79"/>
              </a:lnSpc>
              <a:buNone/>
            </a:pPr>
            <a:r>
              <a:rPr lang="en-US" sz="1599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Crea colas y deques</a:t>
            </a:r>
            <a:endParaRPr lang="en-US" sz="1599" dirty="0"/>
          </a:p>
        </p:txBody>
      </p:sp>
      <p:sp>
        <p:nvSpPr>
          <p:cNvPr id="30" name="Text 27"/>
          <p:cNvSpPr/>
          <p:nvPr/>
        </p:nvSpPr>
        <p:spPr>
          <a:xfrm>
            <a:off x="8208764" y="5163710"/>
            <a:ext cx="5812393" cy="5807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03"/>
              </a:lnSpc>
              <a:buNone/>
            </a:pPr>
            <a:r>
              <a:rPr lang="en-US" sz="1279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Crea una cola y un deque de elementos. Agrega, elimina y muestra los elementos en cada paso.</a:t>
            </a:r>
            <a:endParaRPr lang="en-US" sz="1279" dirty="0"/>
          </a:p>
        </p:txBody>
      </p:sp>
      <p:sp>
        <p:nvSpPr>
          <p:cNvPr id="31" name="Shape 28"/>
          <p:cNvSpPr/>
          <p:nvPr/>
        </p:nvSpPr>
        <p:spPr>
          <a:xfrm>
            <a:off x="6563797" y="5599229"/>
            <a:ext cx="568643" cy="32147"/>
          </a:xfrm>
          <a:prstGeom prst="rect">
            <a:avLst/>
          </a:prstGeom>
          <a:solidFill>
            <a:srgbClr val="EFDBA9"/>
          </a:solidFill>
          <a:ln/>
        </p:spPr>
      </p:sp>
      <p:sp>
        <p:nvSpPr>
          <p:cNvPr id="32" name="Shape 29"/>
          <p:cNvSpPr/>
          <p:nvPr/>
        </p:nvSpPr>
        <p:spPr>
          <a:xfrm>
            <a:off x="7132439" y="5434004"/>
            <a:ext cx="365522" cy="362834"/>
          </a:xfrm>
          <a:prstGeom prst="roundRect">
            <a:avLst>
              <a:gd name="adj" fmla="val 15121"/>
            </a:avLst>
          </a:prstGeom>
          <a:solidFill>
            <a:srgbClr val="F7EDD4"/>
          </a:solidFill>
          <a:ln w="7620">
            <a:solidFill>
              <a:srgbClr val="EFDBA9"/>
            </a:solidFill>
            <a:prstDash val="solid"/>
          </a:ln>
        </p:spPr>
      </p:sp>
      <p:sp>
        <p:nvSpPr>
          <p:cNvPr id="33" name="Text 30"/>
          <p:cNvSpPr/>
          <p:nvPr/>
        </p:nvSpPr>
        <p:spPr>
          <a:xfrm>
            <a:off x="7235190" y="5458114"/>
            <a:ext cx="160020" cy="314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5"/>
              </a:lnSpc>
              <a:buNone/>
            </a:pPr>
            <a:r>
              <a:rPr lang="en-US" sz="1919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6</a:t>
            </a:r>
            <a:endParaRPr lang="en-US" sz="1919" dirty="0"/>
          </a:p>
        </p:txBody>
      </p:sp>
      <p:sp>
        <p:nvSpPr>
          <p:cNvPr id="34" name="Text 31"/>
          <p:cNvSpPr/>
          <p:nvPr/>
        </p:nvSpPr>
        <p:spPr>
          <a:xfrm>
            <a:off x="3701296" y="5484351"/>
            <a:ext cx="2720340" cy="2620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079"/>
              </a:lnSpc>
              <a:buNone/>
            </a:pPr>
            <a:r>
              <a:rPr lang="en-US" sz="1599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Utiliza la clase Collections</a:t>
            </a:r>
            <a:endParaRPr lang="en-US" sz="1599" dirty="0"/>
          </a:p>
        </p:txBody>
      </p:sp>
      <p:sp>
        <p:nvSpPr>
          <p:cNvPr id="35" name="Text 32"/>
          <p:cNvSpPr/>
          <p:nvPr/>
        </p:nvSpPr>
        <p:spPr>
          <a:xfrm>
            <a:off x="609243" y="5907579"/>
            <a:ext cx="5812393" cy="5807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303"/>
              </a:lnSpc>
              <a:buNone/>
            </a:pPr>
            <a:r>
              <a:rPr lang="en-US" sz="1279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Utiliza la clase Collections para ordenar, buscar, invertir, mezclar y encontrar el mínimo y máximo.</a:t>
            </a:r>
            <a:endParaRPr lang="en-US" sz="1279" dirty="0"/>
          </a:p>
        </p:txBody>
      </p:sp>
      <p:sp>
        <p:nvSpPr>
          <p:cNvPr id="36" name="Shape 33"/>
          <p:cNvSpPr/>
          <p:nvPr/>
        </p:nvSpPr>
        <p:spPr>
          <a:xfrm>
            <a:off x="7497961" y="6343098"/>
            <a:ext cx="568643" cy="32147"/>
          </a:xfrm>
          <a:prstGeom prst="rect">
            <a:avLst/>
          </a:prstGeom>
          <a:solidFill>
            <a:srgbClr val="EFDBA9"/>
          </a:solidFill>
          <a:ln/>
        </p:spPr>
      </p:sp>
      <p:sp>
        <p:nvSpPr>
          <p:cNvPr id="37" name="Shape 34"/>
          <p:cNvSpPr/>
          <p:nvPr/>
        </p:nvSpPr>
        <p:spPr>
          <a:xfrm>
            <a:off x="7132439" y="6177873"/>
            <a:ext cx="365522" cy="362834"/>
          </a:xfrm>
          <a:prstGeom prst="roundRect">
            <a:avLst>
              <a:gd name="adj" fmla="val 15121"/>
            </a:avLst>
          </a:prstGeom>
          <a:solidFill>
            <a:srgbClr val="F7EDD4"/>
          </a:solidFill>
          <a:ln w="7620">
            <a:solidFill>
              <a:srgbClr val="EFDBA9"/>
            </a:solidFill>
            <a:prstDash val="solid"/>
          </a:ln>
        </p:spPr>
      </p:sp>
      <p:sp>
        <p:nvSpPr>
          <p:cNvPr id="38" name="Text 35"/>
          <p:cNvSpPr/>
          <p:nvPr/>
        </p:nvSpPr>
        <p:spPr>
          <a:xfrm>
            <a:off x="7254240" y="6201983"/>
            <a:ext cx="121920" cy="314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5"/>
              </a:lnSpc>
              <a:buNone/>
            </a:pPr>
            <a:r>
              <a:rPr lang="en-US" sz="1919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7</a:t>
            </a:r>
            <a:endParaRPr lang="en-US" sz="1919" dirty="0"/>
          </a:p>
        </p:txBody>
      </p:sp>
      <p:sp>
        <p:nvSpPr>
          <p:cNvPr id="39" name="Text 36"/>
          <p:cNvSpPr/>
          <p:nvPr/>
        </p:nvSpPr>
        <p:spPr>
          <a:xfrm>
            <a:off x="8208764" y="6228221"/>
            <a:ext cx="1624727" cy="2620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79"/>
              </a:lnSpc>
              <a:buNone/>
            </a:pPr>
            <a:r>
              <a:rPr lang="en-US" sz="1599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Utiliza Streams</a:t>
            </a:r>
            <a:endParaRPr lang="en-US" sz="1599" dirty="0"/>
          </a:p>
        </p:txBody>
      </p:sp>
      <p:sp>
        <p:nvSpPr>
          <p:cNvPr id="40" name="Text 37"/>
          <p:cNvSpPr/>
          <p:nvPr/>
        </p:nvSpPr>
        <p:spPr>
          <a:xfrm>
            <a:off x="8208764" y="6651448"/>
            <a:ext cx="5812393" cy="5807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03"/>
              </a:lnSpc>
              <a:buNone/>
            </a:pPr>
            <a:r>
              <a:rPr lang="en-US" sz="1279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Utiliza Streams para filtrar y manipular nombres y números de manera elegante.</a:t>
            </a:r>
            <a:endParaRPr lang="en-US" sz="1279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E537A29-52FC-48CF-AB93-5985253929EA}"/>
              </a:ext>
            </a:extLst>
          </p:cNvPr>
          <p:cNvSpPr txBox="1"/>
          <p:nvPr/>
        </p:nvSpPr>
        <p:spPr>
          <a:xfrm>
            <a:off x="2085033" y="1727707"/>
            <a:ext cx="1046033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La interfaz 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</a:rPr>
              <a:t>Collection</a:t>
            </a:r>
            <a:r>
              <a:rPr lang="es-ES" dirty="0"/>
              <a:t> y sus métodos comunes</a:t>
            </a:r>
          </a:p>
          <a:p>
            <a:endParaRPr lang="es-ES" dirty="0"/>
          </a:p>
          <a:p>
            <a:r>
              <a:rPr lang="es-ES" dirty="0"/>
              <a:t>La interfaz </a:t>
            </a:r>
            <a:r>
              <a:rPr lang="es-ES" dirty="0" err="1"/>
              <a:t>Collection</a:t>
            </a:r>
            <a:r>
              <a:rPr lang="es-ES" dirty="0"/>
              <a:t> es la interfaz raíz en la jerarquía de la colección. Algunos de los métodos más utilizados en la interfaz </a:t>
            </a:r>
            <a:r>
              <a:rPr lang="es-ES" dirty="0" err="1"/>
              <a:t>Collection</a:t>
            </a:r>
            <a:r>
              <a:rPr lang="es-ES" dirty="0"/>
              <a:t> son: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C00000"/>
                </a:solidFill>
              </a:rPr>
              <a:t>add</a:t>
            </a:r>
            <a:r>
              <a:rPr lang="es-ES" b="1" dirty="0">
                <a:solidFill>
                  <a:srgbClr val="C00000"/>
                </a:solidFill>
              </a:rPr>
              <a:t>(</a:t>
            </a:r>
            <a:r>
              <a:rPr lang="es-ES" b="1" dirty="0" err="1">
                <a:solidFill>
                  <a:srgbClr val="C00000"/>
                </a:solidFill>
              </a:rPr>
              <a:t>Object</a:t>
            </a:r>
            <a:r>
              <a:rPr lang="es-ES" b="1" dirty="0">
                <a:solidFill>
                  <a:srgbClr val="C00000"/>
                </a:solidFill>
              </a:rPr>
              <a:t> o): </a:t>
            </a:r>
            <a:r>
              <a:rPr lang="es-ES" dirty="0"/>
              <a:t>Añade un objeto a la colección.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C00000"/>
                </a:solidFill>
              </a:rPr>
              <a:t>addAll</a:t>
            </a:r>
            <a:r>
              <a:rPr lang="es-ES" b="1" dirty="0">
                <a:solidFill>
                  <a:srgbClr val="C00000"/>
                </a:solidFill>
              </a:rPr>
              <a:t>(</a:t>
            </a:r>
            <a:r>
              <a:rPr lang="es-ES" b="1" dirty="0" err="1">
                <a:solidFill>
                  <a:srgbClr val="C00000"/>
                </a:solidFill>
              </a:rPr>
              <a:t>Collection</a:t>
            </a:r>
            <a:r>
              <a:rPr lang="es-ES" b="1" dirty="0">
                <a:solidFill>
                  <a:srgbClr val="C00000"/>
                </a:solidFill>
              </a:rPr>
              <a:t> c): </a:t>
            </a:r>
            <a:r>
              <a:rPr lang="es-ES" dirty="0"/>
              <a:t>Añade todos los elementos de la colección c a la colección.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C00000"/>
                </a:solidFill>
              </a:rPr>
              <a:t>remove</a:t>
            </a:r>
            <a:r>
              <a:rPr lang="es-ES" b="1" dirty="0">
                <a:solidFill>
                  <a:srgbClr val="C00000"/>
                </a:solidFill>
              </a:rPr>
              <a:t>(</a:t>
            </a:r>
            <a:r>
              <a:rPr lang="es-ES" b="1" dirty="0" err="1">
                <a:solidFill>
                  <a:srgbClr val="C00000"/>
                </a:solidFill>
              </a:rPr>
              <a:t>Object</a:t>
            </a:r>
            <a:r>
              <a:rPr lang="es-ES" b="1" dirty="0">
                <a:solidFill>
                  <a:srgbClr val="C00000"/>
                </a:solidFill>
              </a:rPr>
              <a:t> o)</a:t>
            </a:r>
            <a:r>
              <a:rPr lang="es-ES" dirty="0"/>
              <a:t>: Elimina un objeto de la colección.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C00000"/>
                </a:solidFill>
              </a:rPr>
              <a:t>removeAll</a:t>
            </a:r>
            <a:r>
              <a:rPr lang="es-ES" b="1" dirty="0">
                <a:solidFill>
                  <a:srgbClr val="C00000"/>
                </a:solidFill>
              </a:rPr>
              <a:t>(</a:t>
            </a:r>
            <a:r>
              <a:rPr lang="es-ES" b="1" dirty="0" err="1">
                <a:solidFill>
                  <a:srgbClr val="C00000"/>
                </a:solidFill>
              </a:rPr>
              <a:t>Collection</a:t>
            </a:r>
            <a:r>
              <a:rPr lang="es-ES" b="1" dirty="0">
                <a:solidFill>
                  <a:srgbClr val="C00000"/>
                </a:solidFill>
              </a:rPr>
              <a:t> c): </a:t>
            </a:r>
            <a:r>
              <a:rPr lang="es-ES" dirty="0"/>
              <a:t>Elimina todos los elementos de la colección que están en la colección 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C00000"/>
                </a:solidFill>
              </a:rPr>
              <a:t>contains</a:t>
            </a:r>
            <a:r>
              <a:rPr lang="es-ES" b="1" dirty="0">
                <a:solidFill>
                  <a:srgbClr val="C00000"/>
                </a:solidFill>
              </a:rPr>
              <a:t>(</a:t>
            </a:r>
            <a:r>
              <a:rPr lang="es-ES" b="1" dirty="0" err="1">
                <a:solidFill>
                  <a:srgbClr val="C00000"/>
                </a:solidFill>
              </a:rPr>
              <a:t>Object</a:t>
            </a:r>
            <a:r>
              <a:rPr lang="es-ES" b="1" dirty="0">
                <a:solidFill>
                  <a:srgbClr val="C00000"/>
                </a:solidFill>
              </a:rPr>
              <a:t> o): </a:t>
            </a:r>
            <a:r>
              <a:rPr lang="es-ES" dirty="0"/>
              <a:t>Devuelve true si la colección contiene el objeto 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C00000"/>
                </a:solidFill>
              </a:rPr>
              <a:t>isEmpty</a:t>
            </a:r>
            <a:r>
              <a:rPr lang="es-ES" b="1" dirty="0">
                <a:solidFill>
                  <a:srgbClr val="C00000"/>
                </a:solidFill>
              </a:rPr>
              <a:t>():</a:t>
            </a:r>
            <a:r>
              <a:rPr lang="es-ES" dirty="0"/>
              <a:t> Devuelve true si la colección no tiene elementos.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C00000"/>
                </a:solidFill>
              </a:rPr>
              <a:t>size</a:t>
            </a:r>
            <a:r>
              <a:rPr lang="es-ES" b="1" dirty="0">
                <a:solidFill>
                  <a:srgbClr val="C00000"/>
                </a:solidFill>
              </a:rPr>
              <a:t>(): </a:t>
            </a:r>
            <a:r>
              <a:rPr lang="es-ES" dirty="0"/>
              <a:t>Devuelve el número de elementos en la colección.</a:t>
            </a:r>
          </a:p>
        </p:txBody>
      </p:sp>
    </p:spTree>
    <p:extLst>
      <p:ext uri="{BB962C8B-B14F-4D97-AF65-F5344CB8AC3E}">
        <p14:creationId xmlns:p14="http://schemas.microsoft.com/office/powerpoint/2010/main" val="379421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2F4F7E4-D2BC-4A28-A53A-A6EBC10674A8}"/>
              </a:ext>
            </a:extLst>
          </p:cNvPr>
          <p:cNvSpPr txBox="1"/>
          <p:nvPr/>
        </p:nvSpPr>
        <p:spPr>
          <a:xfrm>
            <a:off x="3713870" y="3468433"/>
            <a:ext cx="76668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4000" b="1" dirty="0" err="1">
                <a:solidFill>
                  <a:schemeClr val="accent1">
                    <a:lumMod val="75000"/>
                  </a:schemeClr>
                </a:solidFill>
              </a:rPr>
              <a:t>List</a:t>
            </a:r>
            <a:r>
              <a:rPr lang="es-ES" sz="4000" dirty="0"/>
              <a:t>&lt;</a:t>
            </a:r>
            <a:r>
              <a:rPr lang="es-ES" sz="4000" dirty="0" err="1">
                <a:solidFill>
                  <a:srgbClr val="FF0000"/>
                </a:solidFill>
              </a:rPr>
              <a:t>User</a:t>
            </a:r>
            <a:r>
              <a:rPr lang="es-ES" sz="4000" dirty="0"/>
              <a:t>&gt; </a:t>
            </a:r>
            <a:r>
              <a:rPr lang="es-ES" sz="4000" b="1" dirty="0" err="1">
                <a:solidFill>
                  <a:schemeClr val="accent6">
                    <a:lumMod val="75000"/>
                  </a:schemeClr>
                </a:solidFill>
              </a:rPr>
              <a:t>list</a:t>
            </a:r>
            <a:r>
              <a:rPr lang="es-ES" sz="4000" dirty="0"/>
              <a:t> = new </a:t>
            </a:r>
            <a:r>
              <a:rPr lang="es-ES" sz="4000" b="1" dirty="0" err="1">
                <a:solidFill>
                  <a:srgbClr val="7030A0"/>
                </a:solidFill>
              </a:rPr>
              <a:t>ArrayList</a:t>
            </a:r>
            <a:r>
              <a:rPr lang="es-ES" sz="4000" b="1" dirty="0">
                <a:solidFill>
                  <a:srgbClr val="7030A0"/>
                </a:solidFill>
              </a:rPr>
              <a:t>&lt;&gt;()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336BF0C-00D0-4714-AEB0-2DF42A1AB82E}"/>
              </a:ext>
            </a:extLst>
          </p:cNvPr>
          <p:cNvSpPr txBox="1"/>
          <p:nvPr/>
        </p:nvSpPr>
        <p:spPr>
          <a:xfrm>
            <a:off x="6189783" y="436097"/>
            <a:ext cx="271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Declaración de una lista</a:t>
            </a:r>
          </a:p>
        </p:txBody>
      </p:sp>
      <p:sp>
        <p:nvSpPr>
          <p:cNvPr id="5" name="Bocadillo: rectángulo 4">
            <a:extLst>
              <a:ext uri="{FF2B5EF4-FFF2-40B4-BE49-F238E27FC236}">
                <a16:creationId xmlns:a16="http://schemas.microsoft.com/office/drawing/2014/main" id="{02677395-3B1E-43F3-B00B-69A0615B1729}"/>
              </a:ext>
            </a:extLst>
          </p:cNvPr>
          <p:cNvSpPr/>
          <p:nvPr/>
        </p:nvSpPr>
        <p:spPr>
          <a:xfrm>
            <a:off x="1810434" y="2617533"/>
            <a:ext cx="1638300" cy="850900"/>
          </a:xfrm>
          <a:prstGeom prst="wedgeRectCallout">
            <a:avLst>
              <a:gd name="adj1" fmla="val 68301"/>
              <a:gd name="adj2" fmla="val 967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Modificador de Acceso</a:t>
            </a:r>
          </a:p>
        </p:txBody>
      </p:sp>
      <p:sp>
        <p:nvSpPr>
          <p:cNvPr id="6" name="Bocadillo: rectángulo 5">
            <a:extLst>
              <a:ext uri="{FF2B5EF4-FFF2-40B4-BE49-F238E27FC236}">
                <a16:creationId xmlns:a16="http://schemas.microsoft.com/office/drawing/2014/main" id="{C54B61EB-BC41-4A8A-ADC0-2067BD2BB504}"/>
              </a:ext>
            </a:extLst>
          </p:cNvPr>
          <p:cNvSpPr/>
          <p:nvPr/>
        </p:nvSpPr>
        <p:spPr>
          <a:xfrm>
            <a:off x="4481243" y="4655398"/>
            <a:ext cx="1497525" cy="636478"/>
          </a:xfrm>
          <a:prstGeom prst="wedgeRectCallout">
            <a:avLst>
              <a:gd name="adj1" fmla="val -7110"/>
              <a:gd name="adj2" fmla="val -145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Elementos a listar</a:t>
            </a:r>
          </a:p>
        </p:txBody>
      </p:sp>
      <p:sp>
        <p:nvSpPr>
          <p:cNvPr id="7" name="Bocadillo: rectángulo 6">
            <a:extLst>
              <a:ext uri="{FF2B5EF4-FFF2-40B4-BE49-F238E27FC236}">
                <a16:creationId xmlns:a16="http://schemas.microsoft.com/office/drawing/2014/main" id="{233AC44D-A2B3-4D5B-AC25-46A3C78CFACD}"/>
              </a:ext>
            </a:extLst>
          </p:cNvPr>
          <p:cNvSpPr/>
          <p:nvPr/>
        </p:nvSpPr>
        <p:spPr>
          <a:xfrm>
            <a:off x="6189783" y="2361028"/>
            <a:ext cx="1638300" cy="850900"/>
          </a:xfrm>
          <a:prstGeom prst="wedgeRectCallout">
            <a:avLst>
              <a:gd name="adj1" fmla="val -30924"/>
              <a:gd name="adj2" fmla="val 967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Nombre de la Lista</a:t>
            </a:r>
          </a:p>
        </p:txBody>
      </p:sp>
      <p:sp>
        <p:nvSpPr>
          <p:cNvPr id="9" name="Bocadillo: rectángulo 8">
            <a:extLst>
              <a:ext uri="{FF2B5EF4-FFF2-40B4-BE49-F238E27FC236}">
                <a16:creationId xmlns:a16="http://schemas.microsoft.com/office/drawing/2014/main" id="{1F571A6B-B9A6-4689-8A5D-58F07B4EBABF}"/>
              </a:ext>
            </a:extLst>
          </p:cNvPr>
          <p:cNvSpPr/>
          <p:nvPr/>
        </p:nvSpPr>
        <p:spPr>
          <a:xfrm>
            <a:off x="9512886" y="4632543"/>
            <a:ext cx="1155700" cy="636478"/>
          </a:xfrm>
          <a:prstGeom prst="wedgeRectCallout">
            <a:avLst>
              <a:gd name="adj1" fmla="val -32474"/>
              <a:gd name="adj2" fmla="val -1122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Clase </a:t>
            </a:r>
            <a:r>
              <a:rPr lang="es-ES" dirty="0" err="1"/>
              <a:t>ArrayList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082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87F8541-2004-4D79-99FD-755BAF0F28B3}"/>
              </a:ext>
            </a:extLst>
          </p:cNvPr>
          <p:cNvSpPr txBox="1"/>
          <p:nvPr/>
        </p:nvSpPr>
        <p:spPr>
          <a:xfrm>
            <a:off x="4702629" y="3358556"/>
            <a:ext cx="450166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java.util</a:t>
            </a:r>
            <a:r>
              <a:rPr lang="es-ES" dirty="0"/>
              <a:t>.*;</a:t>
            </a:r>
          </a:p>
          <a:p>
            <a:endParaRPr lang="es-ES" dirty="0"/>
          </a:p>
          <a:p>
            <a:r>
              <a:rPr lang="es-ES" b="1" dirty="0" err="1">
                <a:solidFill>
                  <a:schemeClr val="accent6">
                    <a:lumMod val="75000"/>
                  </a:schemeClr>
                </a:solidFill>
              </a:rPr>
              <a:t>public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dirty="0" err="1"/>
              <a:t>Main</a:t>
            </a:r>
            <a:r>
              <a:rPr lang="es-ES" dirty="0"/>
              <a:t> {</a:t>
            </a:r>
          </a:p>
          <a:p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[] </a:t>
            </a:r>
            <a:r>
              <a:rPr lang="es-ES" dirty="0" err="1"/>
              <a:t>args</a:t>
            </a:r>
            <a:r>
              <a:rPr lang="es-ES" dirty="0"/>
              <a:t>) {</a:t>
            </a:r>
          </a:p>
          <a:p>
            <a:r>
              <a:rPr lang="es-ES" dirty="0"/>
              <a:t>        // Crear una lista y agregar elementos</a:t>
            </a:r>
          </a:p>
          <a:p>
            <a:r>
              <a:rPr lang="es-ES" dirty="0"/>
              <a:t>        </a:t>
            </a:r>
            <a:r>
              <a:rPr lang="es-ES" b="1" dirty="0" err="1">
                <a:solidFill>
                  <a:srgbClr val="FF0000"/>
                </a:solidFill>
              </a:rPr>
              <a:t>List</a:t>
            </a:r>
            <a:r>
              <a:rPr lang="es-ES" b="1" dirty="0">
                <a:solidFill>
                  <a:srgbClr val="FF0000"/>
                </a:solidFill>
              </a:rPr>
              <a:t>&lt;</a:t>
            </a:r>
            <a:r>
              <a:rPr lang="es-ES" b="1" dirty="0" err="1">
                <a:solidFill>
                  <a:srgbClr val="FF0000"/>
                </a:solidFill>
              </a:rPr>
              <a:t>String</a:t>
            </a:r>
            <a:r>
              <a:rPr lang="es-ES" b="1" dirty="0">
                <a:solidFill>
                  <a:srgbClr val="FF0000"/>
                </a:solidFill>
              </a:rPr>
              <a:t>&gt; </a:t>
            </a:r>
            <a:r>
              <a:rPr lang="es-ES" dirty="0" err="1"/>
              <a:t>list</a:t>
            </a:r>
            <a:r>
              <a:rPr lang="es-ES" dirty="0"/>
              <a:t> = new </a:t>
            </a:r>
            <a:r>
              <a:rPr lang="es-ES" dirty="0" err="1"/>
              <a:t>ArrayList</a:t>
            </a:r>
            <a:r>
              <a:rPr lang="es-ES" dirty="0"/>
              <a:t>&lt;&gt;();</a:t>
            </a:r>
          </a:p>
          <a:p>
            <a:r>
              <a:rPr lang="es-ES" dirty="0"/>
              <a:t>        </a:t>
            </a:r>
            <a:r>
              <a:rPr lang="es-ES" dirty="0" err="1"/>
              <a:t>list.</a:t>
            </a:r>
            <a:r>
              <a:rPr lang="es-ES" b="1" dirty="0" err="1">
                <a:solidFill>
                  <a:schemeClr val="accent1"/>
                </a:solidFill>
              </a:rPr>
              <a:t>add</a:t>
            </a:r>
            <a:r>
              <a:rPr lang="es-ES" dirty="0"/>
              <a:t>("Apple");</a:t>
            </a:r>
          </a:p>
          <a:p>
            <a:r>
              <a:rPr lang="es-ES" dirty="0"/>
              <a:t>        </a:t>
            </a:r>
            <a:r>
              <a:rPr lang="es-ES" dirty="0" err="1"/>
              <a:t>list.</a:t>
            </a:r>
            <a:r>
              <a:rPr lang="es-ES" b="1" dirty="0" err="1">
                <a:solidFill>
                  <a:schemeClr val="accent1"/>
                </a:solidFill>
              </a:rPr>
              <a:t>add</a:t>
            </a:r>
            <a:r>
              <a:rPr lang="es-ES" dirty="0"/>
              <a:t>("Banana");</a:t>
            </a:r>
          </a:p>
          <a:p>
            <a:r>
              <a:rPr lang="es-ES" dirty="0"/>
              <a:t>        </a:t>
            </a:r>
            <a:r>
              <a:rPr lang="es-ES" dirty="0" err="1"/>
              <a:t>list.</a:t>
            </a:r>
            <a:r>
              <a:rPr lang="es-ES" b="1" dirty="0" err="1">
                <a:solidFill>
                  <a:schemeClr val="accent1"/>
                </a:solidFill>
              </a:rPr>
              <a:t>add</a:t>
            </a:r>
            <a:r>
              <a:rPr lang="es-ES" dirty="0"/>
              <a:t>("Cherry");</a:t>
            </a:r>
          </a:p>
          <a:p>
            <a:r>
              <a:rPr lang="es-ES" dirty="0"/>
              <a:t>        </a:t>
            </a:r>
            <a:r>
              <a:rPr lang="es-ES" dirty="0" err="1"/>
              <a:t>System.out.println</a:t>
            </a:r>
            <a:r>
              <a:rPr lang="es-ES" dirty="0"/>
              <a:t>("</a:t>
            </a:r>
            <a:r>
              <a:rPr lang="es-ES" dirty="0" err="1"/>
              <a:t>List</a:t>
            </a:r>
            <a:r>
              <a:rPr lang="es-ES" dirty="0"/>
              <a:t>: " + </a:t>
            </a:r>
            <a:r>
              <a:rPr lang="es-ES" dirty="0" err="1"/>
              <a:t>list</a:t>
            </a:r>
            <a:r>
              <a:rPr lang="es-ES" dirty="0"/>
              <a:t>);</a:t>
            </a:r>
          </a:p>
          <a:p>
            <a:r>
              <a:rPr lang="es-ES" dirty="0"/>
              <a:t>}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16A1CB9-4201-441E-8A21-E5238DC37BCF}"/>
              </a:ext>
            </a:extLst>
          </p:cNvPr>
          <p:cNvSpPr txBox="1"/>
          <p:nvPr/>
        </p:nvSpPr>
        <p:spPr>
          <a:xfrm>
            <a:off x="1561514" y="1409563"/>
            <a:ext cx="11197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Este código creará una lista, agregará algunos elementos y luego imprimirá los contenidos de la colección.</a:t>
            </a:r>
          </a:p>
        </p:txBody>
      </p:sp>
    </p:spTree>
    <p:extLst>
      <p:ext uri="{BB962C8B-B14F-4D97-AF65-F5344CB8AC3E}">
        <p14:creationId xmlns:p14="http://schemas.microsoft.com/office/powerpoint/2010/main" val="2959447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6319599" y="2805406"/>
            <a:ext cx="7477601" cy="14336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Módulo 2: Listas y ArrayLists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6319599" y="4569820"/>
            <a:ext cx="7477601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Descubre qué es una lista y cómo utilizar la interfaz List. Aprende sobre la clase ArrayList y sus métodos. Prueba la iteración sobre listas.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8970022-62CA-4859-A82C-6ECA561E101B}"/>
              </a:ext>
            </a:extLst>
          </p:cNvPr>
          <p:cNvSpPr txBox="1"/>
          <p:nvPr/>
        </p:nvSpPr>
        <p:spPr>
          <a:xfrm>
            <a:off x="1115367" y="1687903"/>
            <a:ext cx="731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Una Lista en Java es una interfaz que extiende la interfaz </a:t>
            </a:r>
            <a:r>
              <a:rPr lang="es-ES" dirty="0" err="1"/>
              <a:t>Collection</a:t>
            </a:r>
            <a:r>
              <a:rPr lang="es-ES" dirty="0"/>
              <a:t>. Puede contener elementos duplicados y mantiene el orden de inserción, lo que significa que mientras agregues elementos a la lista, se insertarán en el mismo lugar donde los pusiste. A diferencia de las matrices, el tamaño de la lista puede cambiar dinámicamente.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1CDDDC9-22A9-479D-B151-02766FDDA81C}"/>
              </a:ext>
            </a:extLst>
          </p:cNvPr>
          <p:cNvSpPr txBox="1"/>
          <p:nvPr/>
        </p:nvSpPr>
        <p:spPr>
          <a:xfrm>
            <a:off x="1115367" y="3743572"/>
            <a:ext cx="7315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La interfaz </a:t>
            </a:r>
            <a:r>
              <a:rPr lang="es-ES" dirty="0" err="1"/>
              <a:t>List</a:t>
            </a:r>
            <a:r>
              <a:rPr lang="es-ES" dirty="0"/>
              <a:t> se utiliza para crear listas en Java. Proporciona métodos para manipular los elementos de la lista. Algunos métodos comunes de </a:t>
            </a:r>
            <a:r>
              <a:rPr lang="es-ES" dirty="0" err="1"/>
              <a:t>List</a:t>
            </a:r>
            <a:r>
              <a:rPr lang="es-ES" dirty="0"/>
              <a:t> incluyen </a:t>
            </a:r>
            <a:r>
              <a:rPr lang="es-ES" dirty="0" err="1"/>
              <a:t>add</a:t>
            </a:r>
            <a:r>
              <a:rPr lang="es-ES" dirty="0"/>
              <a:t>(), </a:t>
            </a:r>
            <a:r>
              <a:rPr lang="es-ES" dirty="0" err="1"/>
              <a:t>get</a:t>
            </a:r>
            <a:r>
              <a:rPr lang="es-ES" dirty="0"/>
              <a:t>(), </a:t>
            </a:r>
            <a:r>
              <a:rPr lang="es-ES" dirty="0" err="1"/>
              <a:t>remove</a:t>
            </a:r>
            <a:r>
              <a:rPr lang="es-ES" dirty="0"/>
              <a:t>(), set(), </a:t>
            </a:r>
            <a:r>
              <a:rPr lang="es-ES" dirty="0" err="1"/>
              <a:t>indexOf</a:t>
            </a:r>
            <a:r>
              <a:rPr lang="es-ES" dirty="0"/>
              <a:t>(), etc.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8B628C5-8885-462E-B50F-46AC6840D2EB}"/>
              </a:ext>
            </a:extLst>
          </p:cNvPr>
          <p:cNvSpPr txBox="1"/>
          <p:nvPr/>
        </p:nvSpPr>
        <p:spPr>
          <a:xfrm>
            <a:off x="1115367" y="5245243"/>
            <a:ext cx="7315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ArrayList</a:t>
            </a:r>
            <a:r>
              <a:rPr lang="es-ES" dirty="0"/>
              <a:t> es una clase que implementa la interfaz </a:t>
            </a:r>
            <a:r>
              <a:rPr lang="es-ES" dirty="0" err="1"/>
              <a:t>List</a:t>
            </a:r>
            <a:r>
              <a:rPr lang="es-ES" dirty="0"/>
              <a:t>. Es un equivalente dinámico de una matriz de Java. A medida que agregamos elementos, su tamaño aumenta dinámicamente. También puede contener elementos duplicados.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3981822-169A-46EC-AD3D-1AE3A8A5A6ED}"/>
              </a:ext>
            </a:extLst>
          </p:cNvPr>
          <p:cNvSpPr txBox="1"/>
          <p:nvPr/>
        </p:nvSpPr>
        <p:spPr>
          <a:xfrm>
            <a:off x="9696660" y="4114800"/>
            <a:ext cx="450166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java.util</a:t>
            </a:r>
            <a:r>
              <a:rPr lang="es-ES" dirty="0"/>
              <a:t>.*;</a:t>
            </a:r>
          </a:p>
          <a:p>
            <a:endParaRPr lang="es-ES" dirty="0"/>
          </a:p>
          <a:p>
            <a:r>
              <a:rPr lang="es-ES" b="1" dirty="0" err="1">
                <a:solidFill>
                  <a:schemeClr val="accent6">
                    <a:lumMod val="75000"/>
                  </a:schemeClr>
                </a:solidFill>
              </a:rPr>
              <a:t>public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dirty="0" err="1"/>
              <a:t>Main</a:t>
            </a:r>
            <a:r>
              <a:rPr lang="es-ES" dirty="0"/>
              <a:t> {</a:t>
            </a:r>
          </a:p>
          <a:p>
            <a:r>
              <a:rPr lang="es-ES" dirty="0"/>
              <a:t> 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[] </a:t>
            </a:r>
            <a:r>
              <a:rPr lang="es-ES" dirty="0" err="1"/>
              <a:t>args</a:t>
            </a:r>
            <a:r>
              <a:rPr lang="es-ES" dirty="0"/>
              <a:t>) {</a:t>
            </a:r>
          </a:p>
          <a:p>
            <a:r>
              <a:rPr lang="es-ES" dirty="0"/>
              <a:t>        // Crear una lista y agregar elementos</a:t>
            </a:r>
          </a:p>
          <a:p>
            <a:r>
              <a:rPr lang="es-ES" dirty="0"/>
              <a:t>        </a:t>
            </a:r>
            <a:r>
              <a:rPr lang="es-ES" b="1" dirty="0" err="1">
                <a:solidFill>
                  <a:srgbClr val="FF0000"/>
                </a:solidFill>
              </a:rPr>
              <a:t>List</a:t>
            </a:r>
            <a:r>
              <a:rPr lang="es-ES" b="1" dirty="0">
                <a:solidFill>
                  <a:srgbClr val="FF0000"/>
                </a:solidFill>
              </a:rPr>
              <a:t>&lt;</a:t>
            </a:r>
            <a:r>
              <a:rPr lang="es-ES" b="1" dirty="0" err="1">
                <a:solidFill>
                  <a:srgbClr val="FF0000"/>
                </a:solidFill>
              </a:rPr>
              <a:t>String</a:t>
            </a:r>
            <a:r>
              <a:rPr lang="es-ES" b="1" dirty="0">
                <a:solidFill>
                  <a:srgbClr val="FF0000"/>
                </a:solidFill>
              </a:rPr>
              <a:t>&gt; </a:t>
            </a:r>
            <a:r>
              <a:rPr lang="es-ES" dirty="0" err="1"/>
              <a:t>list</a:t>
            </a:r>
            <a:r>
              <a:rPr lang="es-ES" dirty="0"/>
              <a:t> = new </a:t>
            </a:r>
            <a:r>
              <a:rPr lang="es-ES" b="1" dirty="0" err="1">
                <a:solidFill>
                  <a:srgbClr val="7030A0"/>
                </a:solidFill>
              </a:rPr>
              <a:t>ArrayList</a:t>
            </a:r>
            <a:r>
              <a:rPr lang="es-ES" b="1" dirty="0">
                <a:solidFill>
                  <a:srgbClr val="7030A0"/>
                </a:solidFill>
              </a:rPr>
              <a:t>&lt;&gt;();</a:t>
            </a:r>
          </a:p>
          <a:p>
            <a:r>
              <a:rPr lang="es-ES" dirty="0"/>
              <a:t>        </a:t>
            </a:r>
            <a:r>
              <a:rPr lang="es-ES" dirty="0" err="1"/>
              <a:t>list.</a:t>
            </a:r>
            <a:r>
              <a:rPr lang="es-ES" b="1" dirty="0" err="1">
                <a:solidFill>
                  <a:schemeClr val="accent1"/>
                </a:solidFill>
              </a:rPr>
              <a:t>add</a:t>
            </a:r>
            <a:r>
              <a:rPr lang="es-ES" dirty="0"/>
              <a:t>("Apple");</a:t>
            </a:r>
          </a:p>
          <a:p>
            <a:r>
              <a:rPr lang="es-ES" dirty="0"/>
              <a:t>        </a:t>
            </a:r>
            <a:r>
              <a:rPr lang="es-ES" dirty="0" err="1"/>
              <a:t>list.</a:t>
            </a:r>
            <a:r>
              <a:rPr lang="es-ES" b="1" dirty="0" err="1">
                <a:solidFill>
                  <a:schemeClr val="accent1"/>
                </a:solidFill>
              </a:rPr>
              <a:t>add</a:t>
            </a:r>
            <a:r>
              <a:rPr lang="es-ES" dirty="0"/>
              <a:t>("Banana");</a:t>
            </a:r>
          </a:p>
          <a:p>
            <a:r>
              <a:rPr lang="es-ES" dirty="0"/>
              <a:t>        </a:t>
            </a:r>
            <a:r>
              <a:rPr lang="es-ES" dirty="0" err="1"/>
              <a:t>list.</a:t>
            </a:r>
            <a:r>
              <a:rPr lang="es-ES" b="1" dirty="0" err="1">
                <a:solidFill>
                  <a:schemeClr val="accent1"/>
                </a:solidFill>
              </a:rPr>
              <a:t>add</a:t>
            </a:r>
            <a:r>
              <a:rPr lang="es-ES" dirty="0"/>
              <a:t>("Cherry");</a:t>
            </a:r>
          </a:p>
          <a:p>
            <a:r>
              <a:rPr lang="es-ES" dirty="0"/>
              <a:t>        </a:t>
            </a:r>
            <a:r>
              <a:rPr lang="es-ES" dirty="0" err="1"/>
              <a:t>System.out.println</a:t>
            </a:r>
            <a:r>
              <a:rPr lang="es-ES" dirty="0"/>
              <a:t>("</a:t>
            </a:r>
            <a:r>
              <a:rPr lang="es-ES" dirty="0" err="1"/>
              <a:t>List</a:t>
            </a:r>
            <a:r>
              <a:rPr lang="es-ES" dirty="0"/>
              <a:t>: " + </a:t>
            </a:r>
            <a:r>
              <a:rPr lang="es-ES" dirty="0" err="1"/>
              <a:t>list</a:t>
            </a:r>
            <a:r>
              <a:rPr lang="es-ES" dirty="0"/>
              <a:t>);</a:t>
            </a:r>
          </a:p>
          <a:p>
            <a:r>
              <a:rPr lang="es-ES" dirty="0"/>
              <a:t>}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24C598B-5D46-4F36-A365-F3AF8E15529D}"/>
              </a:ext>
            </a:extLst>
          </p:cNvPr>
          <p:cNvSpPr txBox="1"/>
          <p:nvPr/>
        </p:nvSpPr>
        <p:spPr>
          <a:xfrm>
            <a:off x="9696660" y="2072198"/>
            <a:ext cx="4009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Interfaz o Clase </a:t>
            </a:r>
            <a:r>
              <a:rPr lang="es-ES" dirty="0"/>
              <a:t>objeto = new Clase();</a:t>
            </a:r>
          </a:p>
        </p:txBody>
      </p:sp>
      <p:sp>
        <p:nvSpPr>
          <p:cNvPr id="10" name="Bocadillo: ovalado 9">
            <a:extLst>
              <a:ext uri="{FF2B5EF4-FFF2-40B4-BE49-F238E27FC236}">
                <a16:creationId xmlns:a16="http://schemas.microsoft.com/office/drawing/2014/main" id="{33FC0AA7-833A-4B36-A8E3-460B157AFEB0}"/>
              </a:ext>
            </a:extLst>
          </p:cNvPr>
          <p:cNvSpPr/>
          <p:nvPr/>
        </p:nvSpPr>
        <p:spPr>
          <a:xfrm>
            <a:off x="12299183" y="1358930"/>
            <a:ext cx="1919235" cy="447041"/>
          </a:xfrm>
          <a:prstGeom prst="wedgeEllipseCallout">
            <a:avLst>
              <a:gd name="adj1" fmla="val -7744"/>
              <a:gd name="adj2" fmla="val 116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2444365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02D0BCF-2401-4C07-BBE7-7E19D2746FB7}"/>
              </a:ext>
            </a:extLst>
          </p:cNvPr>
          <p:cNvSpPr txBox="1"/>
          <p:nvPr/>
        </p:nvSpPr>
        <p:spPr>
          <a:xfrm>
            <a:off x="3959051" y="2008223"/>
            <a:ext cx="73152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Algunos de los métodos de </a:t>
            </a:r>
            <a:r>
              <a:rPr lang="es-ES" dirty="0" err="1"/>
              <a:t>ArrayList</a:t>
            </a:r>
            <a:r>
              <a:rPr lang="es-ES" dirty="0"/>
              <a:t> incluyen: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FF0000"/>
                </a:solidFill>
              </a:rPr>
              <a:t>add</a:t>
            </a:r>
            <a:r>
              <a:rPr lang="es-ES" b="1" dirty="0">
                <a:solidFill>
                  <a:srgbClr val="FF0000"/>
                </a:solidFill>
              </a:rPr>
              <a:t>(</a:t>
            </a:r>
            <a:r>
              <a:rPr lang="es-ES" b="1" dirty="0" err="1">
                <a:solidFill>
                  <a:srgbClr val="FF0000"/>
                </a:solidFill>
              </a:rPr>
              <a:t>Object</a:t>
            </a:r>
            <a:r>
              <a:rPr lang="es-ES" b="1" dirty="0">
                <a:solidFill>
                  <a:srgbClr val="FF0000"/>
                </a:solidFill>
              </a:rPr>
              <a:t> o): </a:t>
            </a:r>
            <a:r>
              <a:rPr lang="es-ES" dirty="0"/>
              <a:t>Añade un objeto al </a:t>
            </a:r>
            <a:r>
              <a:rPr lang="es-ES" dirty="0" err="1"/>
              <a:t>ArrayList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FF0000"/>
                </a:solidFill>
              </a:rPr>
              <a:t>add</a:t>
            </a:r>
            <a:r>
              <a:rPr lang="es-ES" b="1" dirty="0">
                <a:solidFill>
                  <a:srgbClr val="FF0000"/>
                </a:solidFill>
              </a:rPr>
              <a:t>(</a:t>
            </a:r>
            <a:r>
              <a:rPr lang="es-ES" b="1" dirty="0" err="1">
                <a:solidFill>
                  <a:srgbClr val="FF0000"/>
                </a:solidFill>
              </a:rPr>
              <a:t>int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index</a:t>
            </a:r>
            <a:r>
              <a:rPr lang="es-ES" b="1" dirty="0">
                <a:solidFill>
                  <a:srgbClr val="FF0000"/>
                </a:solidFill>
              </a:rPr>
              <a:t>, </a:t>
            </a:r>
            <a:r>
              <a:rPr lang="es-ES" b="1" dirty="0" err="1">
                <a:solidFill>
                  <a:srgbClr val="FF0000"/>
                </a:solidFill>
              </a:rPr>
              <a:t>Object</a:t>
            </a:r>
            <a:r>
              <a:rPr lang="es-ES" b="1" dirty="0">
                <a:solidFill>
                  <a:srgbClr val="FF0000"/>
                </a:solidFill>
              </a:rPr>
              <a:t> o): </a:t>
            </a:r>
            <a:r>
              <a:rPr lang="es-ES" dirty="0"/>
              <a:t>Añade un objeto a un índice específico del </a:t>
            </a:r>
            <a:r>
              <a:rPr lang="es-ES" dirty="0" err="1"/>
              <a:t>ArrayList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FF0000"/>
                </a:solidFill>
              </a:rPr>
              <a:t>remove</a:t>
            </a:r>
            <a:r>
              <a:rPr lang="es-ES" b="1" dirty="0">
                <a:solidFill>
                  <a:srgbClr val="FF0000"/>
                </a:solidFill>
              </a:rPr>
              <a:t>(</a:t>
            </a:r>
            <a:r>
              <a:rPr lang="es-ES" b="1" dirty="0" err="1">
                <a:solidFill>
                  <a:srgbClr val="FF0000"/>
                </a:solidFill>
              </a:rPr>
              <a:t>int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index</a:t>
            </a:r>
            <a:r>
              <a:rPr lang="es-ES" dirty="0"/>
              <a:t>): Elimina un objeto de un índice específico.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FF0000"/>
                </a:solidFill>
              </a:rPr>
              <a:t>get</a:t>
            </a:r>
            <a:r>
              <a:rPr lang="es-ES" b="1" dirty="0">
                <a:solidFill>
                  <a:srgbClr val="FF0000"/>
                </a:solidFill>
              </a:rPr>
              <a:t>(</a:t>
            </a:r>
            <a:r>
              <a:rPr lang="es-ES" b="1" dirty="0" err="1">
                <a:solidFill>
                  <a:srgbClr val="FF0000"/>
                </a:solidFill>
              </a:rPr>
              <a:t>int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index</a:t>
            </a:r>
            <a:r>
              <a:rPr lang="es-ES" b="1" dirty="0">
                <a:solidFill>
                  <a:srgbClr val="FF0000"/>
                </a:solidFill>
              </a:rPr>
              <a:t>): </a:t>
            </a:r>
            <a:r>
              <a:rPr lang="es-ES" dirty="0"/>
              <a:t>Obtiene el objeto de un índice específico.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FF0000"/>
                </a:solidFill>
              </a:rPr>
              <a:t>size</a:t>
            </a:r>
            <a:r>
              <a:rPr lang="es-ES" b="1" dirty="0">
                <a:solidFill>
                  <a:srgbClr val="FF0000"/>
                </a:solidFill>
              </a:rPr>
              <a:t>(): </a:t>
            </a:r>
            <a:r>
              <a:rPr lang="es-ES" dirty="0"/>
              <a:t>Obtiene el número de elementos en el </a:t>
            </a:r>
            <a:r>
              <a:rPr lang="es-ES" dirty="0" err="1"/>
              <a:t>ArrayList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FF0000"/>
                </a:solidFill>
              </a:rPr>
              <a:t>contains</a:t>
            </a:r>
            <a:r>
              <a:rPr lang="es-ES" b="1" dirty="0">
                <a:solidFill>
                  <a:srgbClr val="FF0000"/>
                </a:solidFill>
              </a:rPr>
              <a:t>(</a:t>
            </a:r>
            <a:r>
              <a:rPr lang="es-ES" b="1" dirty="0" err="1">
                <a:solidFill>
                  <a:srgbClr val="FF0000"/>
                </a:solidFill>
              </a:rPr>
              <a:t>Object</a:t>
            </a:r>
            <a:r>
              <a:rPr lang="es-ES" b="1" dirty="0">
                <a:solidFill>
                  <a:srgbClr val="FF0000"/>
                </a:solidFill>
              </a:rPr>
              <a:t> o): </a:t>
            </a:r>
            <a:r>
              <a:rPr lang="es-ES" dirty="0"/>
              <a:t>Verifica si un objeto está en el </a:t>
            </a:r>
            <a:r>
              <a:rPr lang="es-ES" dirty="0" err="1"/>
              <a:t>ArrayList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829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E1076E6-B3B5-4804-8C96-1FA7E2C4526A}"/>
              </a:ext>
            </a:extLst>
          </p:cNvPr>
          <p:cNvSpPr txBox="1"/>
          <p:nvPr/>
        </p:nvSpPr>
        <p:spPr>
          <a:xfrm>
            <a:off x="3657600" y="2822139"/>
            <a:ext cx="73152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Iteración sobre listas</a:t>
            </a:r>
          </a:p>
          <a:p>
            <a:endParaRPr lang="es-ES" dirty="0"/>
          </a:p>
          <a:p>
            <a:r>
              <a:rPr lang="es-ES" dirty="0"/>
              <a:t>Hay varias formas de iterar sobre una lista en Java. Aquí hay algunas de las más comunes:</a:t>
            </a:r>
          </a:p>
          <a:p>
            <a:endParaRPr lang="es-ES" dirty="0"/>
          </a:p>
          <a:p>
            <a:r>
              <a:rPr lang="es-ES" dirty="0"/>
              <a:t>Usando un bucle </a:t>
            </a:r>
            <a:r>
              <a:rPr lang="es-ES" dirty="0" err="1"/>
              <a:t>for</a:t>
            </a:r>
            <a:r>
              <a:rPr lang="es-ES" dirty="0"/>
              <a:t> tradicional.</a:t>
            </a:r>
          </a:p>
          <a:p>
            <a:r>
              <a:rPr lang="es-ES" dirty="0"/>
              <a:t>Usando un bucle </a:t>
            </a:r>
            <a:r>
              <a:rPr lang="es-ES" dirty="0" err="1"/>
              <a:t>for-each</a:t>
            </a:r>
            <a:r>
              <a:rPr lang="es-ES" dirty="0"/>
              <a:t>.</a:t>
            </a:r>
          </a:p>
          <a:p>
            <a:r>
              <a:rPr lang="es-ES" dirty="0"/>
              <a:t>Usando un iterador.</a:t>
            </a:r>
          </a:p>
          <a:p>
            <a:r>
              <a:rPr lang="es-ES" dirty="0"/>
              <a:t>Usando un método </a:t>
            </a:r>
            <a:r>
              <a:rPr lang="es-ES" dirty="0" err="1"/>
              <a:t>forEach</a:t>
            </a:r>
            <a:r>
              <a:rPr lang="es-ES" dirty="0"/>
              <a:t>() con una expresión lambda (Java 8 en adelante).</a:t>
            </a:r>
          </a:p>
        </p:txBody>
      </p:sp>
    </p:spTree>
    <p:extLst>
      <p:ext uri="{BB962C8B-B14F-4D97-AF65-F5344CB8AC3E}">
        <p14:creationId xmlns:p14="http://schemas.microsoft.com/office/powerpoint/2010/main" val="238550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1712</Words>
  <Application>Microsoft Office PowerPoint</Application>
  <PresentationFormat>Personalizado</PresentationFormat>
  <Paragraphs>204</Paragraphs>
  <Slides>21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DM Sans</vt:lpstr>
      <vt:lpstr>Libre Baskerville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Pablo Guevara</cp:lastModifiedBy>
  <cp:revision>11</cp:revision>
  <dcterms:created xsi:type="dcterms:W3CDTF">2023-06-30T16:09:03Z</dcterms:created>
  <dcterms:modified xsi:type="dcterms:W3CDTF">2023-07-09T16:41:48Z</dcterms:modified>
</cp:coreProperties>
</file>