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7" r:id="rId6"/>
    <p:sldId id="268" r:id="rId7"/>
    <p:sldId id="260" r:id="rId8"/>
    <p:sldId id="261" r:id="rId9"/>
    <p:sldId id="262" r:id="rId10"/>
    <p:sldId id="263" r:id="rId11"/>
    <p:sldId id="264" r:id="rId12"/>
    <p:sldId id="265" r:id="rId13"/>
    <p:sldId id="266"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10"/>
  </p:normalViewPr>
  <p:slideViewPr>
    <p:cSldViewPr snapToGrid="0" snapToObjects="1">
      <p:cViewPr varScale="1">
        <p:scale>
          <a:sx n="71" d="100"/>
          <a:sy n="71" d="100"/>
        </p:scale>
        <p:origin x="720" y="72"/>
      </p:cViewPr>
      <p:guideLst/>
    </p:cSldViewPr>
  </p:slideViewPr>
  <p:notesTextViewPr>
    <p:cViewPr>
      <p:scale>
        <a:sx n="1" d="1"/>
        <a:sy n="1" d="1"/>
      </p:scale>
      <p:origin x="0" y="0"/>
    </p:cViewPr>
  </p:notesTextViewPr>
  <p:notesViewPr>
    <p:cSldViewPr snapToGrid="0" snapToObjects="1">
      <p:cViewPr varScale="1">
        <p:scale>
          <a:sx n="54" d="100"/>
          <a:sy n="54" d="100"/>
        </p:scale>
        <p:origin x="4332"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30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s-ES" b="0" i="1" dirty="0">
                <a:solidFill>
                  <a:srgbClr val="374151"/>
                </a:solidFill>
                <a:effectLst/>
                <a:latin typeface="Söhne"/>
              </a:rPr>
              <a:t>Superclase</a:t>
            </a:r>
            <a:r>
              <a:rPr lang="es-ES" b="0" i="0" dirty="0">
                <a:solidFill>
                  <a:srgbClr val="374151"/>
                </a:solidFill>
                <a:effectLst/>
                <a:latin typeface="Söhne"/>
              </a:rPr>
              <a:t>: También conocida como clase padre o clase base. Es la clase de la que se heredan las propiedades y métodos. En el ejemplo anterior, Animal sería la superclase.</a:t>
            </a:r>
          </a:p>
          <a:p>
            <a:pPr algn="l">
              <a:buFont typeface="Arial" panose="020B0604020202020204" pitchFamily="34" charset="0"/>
              <a:buChar char="•"/>
            </a:pPr>
            <a:r>
              <a:rPr lang="es-ES" b="0" i="1" dirty="0">
                <a:solidFill>
                  <a:srgbClr val="374151"/>
                </a:solidFill>
                <a:effectLst/>
                <a:latin typeface="Söhne"/>
              </a:rPr>
              <a:t>Subclase</a:t>
            </a:r>
            <a:r>
              <a:rPr lang="es-ES" b="0" i="0" dirty="0">
                <a:solidFill>
                  <a:srgbClr val="374151"/>
                </a:solidFill>
                <a:effectLst/>
                <a:latin typeface="Söhne"/>
              </a:rPr>
              <a:t>: También conocida como clase hija o clase derivada. Es la clase que hereda las propiedades y métodos de la superclase. En el ejemplo anterior, Perro sería la subclase.</a:t>
            </a:r>
          </a:p>
          <a:p>
            <a:pPr algn="l">
              <a:buFont typeface="Arial" panose="020B0604020202020204" pitchFamily="34" charset="0"/>
              <a:buChar char="•"/>
            </a:pPr>
            <a:r>
              <a:rPr lang="es-ES" b="0" i="1" dirty="0">
                <a:solidFill>
                  <a:srgbClr val="374151"/>
                </a:solidFill>
                <a:effectLst/>
                <a:latin typeface="Söhne"/>
              </a:rPr>
              <a:t>Reutilización de código</a:t>
            </a:r>
            <a:r>
              <a:rPr lang="es-ES" b="0" i="0" dirty="0">
                <a:solidFill>
                  <a:srgbClr val="374151"/>
                </a:solidFill>
                <a:effectLst/>
                <a:latin typeface="Söhne"/>
              </a:rPr>
              <a:t>: Es uno de los principales beneficios de la herencia. Cuando una subclase hereda de una superclase, no necesita reescribir los métodos y propiedades que ya están definidos en la superclase. Esto ahorra tiempo y esfuerzo, y hace que el código sea más fácil de mantener.</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904518"/>
            <a:ext cx="7477601" cy="3466148"/>
          </a:xfrm>
          <a:prstGeom prst="rect">
            <a:avLst/>
          </a:prstGeom>
          <a:noFill/>
          <a:ln/>
        </p:spPr>
        <p:txBody>
          <a:bodyPr wrap="square" rtlCol="0" anchor="t"/>
          <a:lstStyle/>
          <a:p>
            <a:pPr marL="0" indent="0">
              <a:lnSpc>
                <a:spcPts val="6823"/>
              </a:lnSpc>
              <a:buNone/>
            </a:pPr>
            <a:r>
              <a:rPr lang="en-US" sz="5249" dirty="0">
                <a:solidFill>
                  <a:srgbClr val="5C4E3D"/>
                </a:solidFill>
                <a:latin typeface="Libre Baskerville" pitchFamily="34" charset="0"/>
                <a:ea typeface="Libre Baskerville" pitchFamily="34" charset="-122"/>
                <a:cs typeface="Libre Baskerville" pitchFamily="34" charset="-120"/>
              </a:rPr>
              <a:t>Plan de Formación: Programación Orientada a Objetos en Java</a:t>
            </a:r>
            <a:endParaRPr lang="en-US" sz="5249" dirty="0"/>
          </a:p>
        </p:txBody>
      </p:sp>
      <p:sp>
        <p:nvSpPr>
          <p:cNvPr id="5" name="Text 2"/>
          <p:cNvSpPr/>
          <p:nvPr/>
        </p:nvSpPr>
        <p:spPr>
          <a:xfrm>
            <a:off x="833199" y="4703921"/>
            <a:ext cx="7477601" cy="1999059"/>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Este curso de formación tiene como objetivo proporcionar una comprensión profunda de la Programación Orientada a Objetos (POO) en Java. Comenzaremos con los conceptos básicos de la POO, como las clases, los objetos, los métodos y los atributos, antes de adentrarnos en la herencia y sus beneficios.</a:t>
            </a:r>
            <a:endParaRPr lang="en-US" sz="1750" dirty="0"/>
          </a:p>
        </p:txBody>
      </p:sp>
      <p:sp>
        <p:nvSpPr>
          <p:cNvPr id="6" name="Shape 3"/>
          <p:cNvSpPr/>
          <p:nvPr/>
        </p:nvSpPr>
        <p:spPr>
          <a:xfrm>
            <a:off x="833199" y="6925151"/>
            <a:ext cx="355402" cy="355402"/>
          </a:xfrm>
          <a:prstGeom prst="roundRect">
            <a:avLst>
              <a:gd name="adj" fmla="val 25726039"/>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840819" y="6932771"/>
            <a:ext cx="340162" cy="340162"/>
          </a:xfrm>
          <a:prstGeom prst="rect">
            <a:avLst/>
          </a:prstGeom>
        </p:spPr>
      </p:pic>
      <p:sp>
        <p:nvSpPr>
          <p:cNvPr id="8" name="Text 4"/>
          <p:cNvSpPr/>
          <p:nvPr/>
        </p:nvSpPr>
        <p:spPr>
          <a:xfrm>
            <a:off x="1299686" y="6930628"/>
            <a:ext cx="2301240" cy="388858"/>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Pablo Guevara</a:t>
            </a:r>
            <a:endParaRPr lang="en-US" sz="2187" dirty="0"/>
          </a:p>
        </p:txBody>
      </p:sp>
      <p:pic>
        <p:nvPicPr>
          <p:cNvPr id="9" name="Image 2" descr="preencoded.png"/>
          <p:cNvPicPr>
            <a:picLocks noChangeAspect="1"/>
          </p:cNvPicPr>
          <p:nvPr/>
        </p:nvPicPr>
        <p:blipFill>
          <a:blip r:embed="rId5"/>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4176951"/>
            <a:ext cx="6347460" cy="722114"/>
          </a:xfrm>
          <a:prstGeom prst="rect">
            <a:avLst/>
          </a:prstGeom>
          <a:noFill/>
          <a:ln/>
        </p:spPr>
        <p:txBody>
          <a:bodyPr wrap="none" rtlCol="0" anchor="t"/>
          <a:lstStyle/>
          <a:p>
            <a:pPr marL="0" indent="0">
              <a:lnSpc>
                <a:spcPts val="5686"/>
              </a:lnSpc>
              <a:buNone/>
            </a:pPr>
            <a:r>
              <a:rPr lang="en-US" sz="4374" dirty="0" err="1">
                <a:solidFill>
                  <a:srgbClr val="5C4E3D"/>
                </a:solidFill>
                <a:latin typeface="Libre Baskerville" pitchFamily="34" charset="0"/>
                <a:ea typeface="Libre Baskerville" pitchFamily="34" charset="-122"/>
                <a:cs typeface="Libre Baskerville" pitchFamily="34" charset="-120"/>
              </a:rPr>
              <a:t>Uso</a:t>
            </a:r>
            <a:r>
              <a:rPr lang="en-US" sz="4374" dirty="0">
                <a:solidFill>
                  <a:srgbClr val="5C4E3D"/>
                </a:solidFill>
                <a:latin typeface="Libre Baskerville" pitchFamily="34" charset="0"/>
                <a:ea typeface="Libre Baskerville" pitchFamily="34" charset="-122"/>
                <a:cs typeface="Libre Baskerville" pitchFamily="34" charset="-120"/>
              </a:rPr>
              <a:t> de la </a:t>
            </a:r>
            <a:r>
              <a:rPr lang="en-US" sz="4374" dirty="0" err="1">
                <a:solidFill>
                  <a:srgbClr val="5C4E3D"/>
                </a:solidFill>
                <a:latin typeface="Libre Baskerville" pitchFamily="34" charset="0"/>
                <a:ea typeface="Libre Baskerville" pitchFamily="34" charset="-122"/>
                <a:cs typeface="Libre Baskerville" pitchFamily="34" charset="-120"/>
              </a:rPr>
              <a:t>Notación</a:t>
            </a:r>
            <a:r>
              <a:rPr lang="en-US" sz="4374" dirty="0">
                <a:solidFill>
                  <a:srgbClr val="5C4E3D"/>
                </a:solidFill>
                <a:latin typeface="Libre Baskerville" pitchFamily="34" charset="0"/>
                <a:ea typeface="Libre Baskerville" pitchFamily="34" charset="-122"/>
                <a:cs typeface="Libre Baskerville" pitchFamily="34" charset="-120"/>
              </a:rPr>
              <a:t> @Override</a:t>
            </a:r>
            <a:endParaRPr lang="en-US" sz="4374" dirty="0"/>
          </a:p>
        </p:txBody>
      </p:sp>
      <p:sp>
        <p:nvSpPr>
          <p:cNvPr id="5" name="Shape 2"/>
          <p:cNvSpPr/>
          <p:nvPr/>
        </p:nvSpPr>
        <p:spPr>
          <a:xfrm>
            <a:off x="833199" y="5385078"/>
            <a:ext cx="499943" cy="499943"/>
          </a:xfrm>
          <a:prstGeom prst="roundRect">
            <a:avLst>
              <a:gd name="adj" fmla="val 10974"/>
            </a:avLst>
          </a:prstGeom>
          <a:solidFill>
            <a:srgbClr val="F7EDD4"/>
          </a:solidFill>
          <a:ln w="7620">
            <a:solidFill>
              <a:srgbClr val="EFDBA9"/>
            </a:solidFill>
            <a:prstDash val="solid"/>
          </a:ln>
        </p:spPr>
      </p:sp>
      <p:sp>
        <p:nvSpPr>
          <p:cNvPr id="6" name="Text 3"/>
          <p:cNvSpPr/>
          <p:nvPr/>
        </p:nvSpPr>
        <p:spPr>
          <a:xfrm>
            <a:off x="1006912" y="5418415"/>
            <a:ext cx="15240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8" name="Text 5"/>
          <p:cNvSpPr/>
          <p:nvPr/>
        </p:nvSpPr>
        <p:spPr>
          <a:xfrm>
            <a:off x="1555314" y="5364896"/>
            <a:ext cx="12241887" cy="799624"/>
          </a:xfrm>
          <a:prstGeom prst="rect">
            <a:avLst/>
          </a:prstGeom>
          <a:noFill/>
          <a:ln/>
        </p:spPr>
        <p:txBody>
          <a:bodyPr wrap="square" rtlCol="0" anchor="t"/>
          <a:lstStyle/>
          <a:p>
            <a:pPr marL="0" indent="0">
              <a:lnSpc>
                <a:spcPts val="3149"/>
              </a:lnSpc>
              <a:buNone/>
            </a:pPr>
            <a:r>
              <a:rPr lang="es-ES" sz="1750" dirty="0">
                <a:solidFill>
                  <a:srgbClr val="454240"/>
                </a:solidFill>
                <a:latin typeface="DM Sans" pitchFamily="34" charset="0"/>
                <a:ea typeface="DM Sans" pitchFamily="34" charset="-122"/>
                <a:cs typeface="DM Sans" pitchFamily="34" charset="-120"/>
              </a:rPr>
              <a:t>La anotación @Override en Java se utiliza para indicar que el método de la subclase está destinado a sobrescribir el método de su superclase. Aunque no es obligatorio usar la anotación @Override al sobrescribir un método, es una buena práctica hacerlo porque aumenta la legibilidad del código y ayuda al compilador a detectar errores</a:t>
            </a:r>
            <a:endParaRPr lang="en-US" sz="1750" dirty="0"/>
          </a:p>
        </p:txBody>
      </p:sp>
      <p:pic>
        <p:nvPicPr>
          <p:cNvPr id="9" name="Image 1" descr="preencoded.png"/>
          <p:cNvPicPr>
            <a:picLocks noChangeAspect="1"/>
          </p:cNvPicPr>
          <p:nvPr/>
        </p:nvPicPr>
        <p:blipFill>
          <a:blip r:embed="rId4"/>
          <a:stretch>
            <a:fillRect/>
          </a:stretch>
        </p:blipFill>
        <p:spPr>
          <a:xfrm>
            <a:off x="0" y="0"/>
            <a:ext cx="14630400" cy="27846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1485900"/>
            <a:ext cx="788670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Clases y métodos abstractos</a:t>
            </a:r>
            <a:endParaRPr lang="en-US" sz="4374" dirty="0"/>
          </a:p>
        </p:txBody>
      </p:sp>
      <p:sp>
        <p:nvSpPr>
          <p:cNvPr id="5" name="Shape 2"/>
          <p:cNvSpPr/>
          <p:nvPr/>
        </p:nvSpPr>
        <p:spPr>
          <a:xfrm>
            <a:off x="833199" y="2541270"/>
            <a:ext cx="6370915" cy="4202430"/>
          </a:xfrm>
          <a:prstGeom prst="roundRect">
            <a:avLst>
              <a:gd name="adj" fmla="val 1306"/>
            </a:avLst>
          </a:prstGeom>
          <a:solidFill>
            <a:srgbClr val="F7EDD4"/>
          </a:solidFill>
          <a:ln w="7620">
            <a:solidFill>
              <a:srgbClr val="EFDBA9"/>
            </a:solidFill>
            <a:prstDash val="solid"/>
          </a:ln>
        </p:spPr>
      </p:sp>
      <p:sp>
        <p:nvSpPr>
          <p:cNvPr id="6" name="Text 3"/>
          <p:cNvSpPr/>
          <p:nvPr/>
        </p:nvSpPr>
        <p:spPr>
          <a:xfrm>
            <a:off x="1062990" y="2771061"/>
            <a:ext cx="2301240" cy="360998"/>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Definición y uso</a:t>
            </a:r>
            <a:endParaRPr lang="en-US" sz="2187" dirty="0"/>
          </a:p>
        </p:txBody>
      </p:sp>
      <p:sp>
        <p:nvSpPr>
          <p:cNvPr id="7" name="Text 4"/>
          <p:cNvSpPr/>
          <p:nvPr/>
        </p:nvSpPr>
        <p:spPr>
          <a:xfrm>
            <a:off x="1062990" y="3354229"/>
            <a:ext cx="5911334" cy="2398871"/>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Las clases y métodos abstractos son utilizados en Java para definir una clase base que no puede ser instanciada. Los métodos abstractos son métodos que sólo se definen, pero no se implementan. Las clases abstractas y los métodos abstractos se declaran utilizando la palabra clave "abstract".</a:t>
            </a:r>
            <a:endParaRPr lang="en-US" sz="1750" dirty="0"/>
          </a:p>
        </p:txBody>
      </p:sp>
      <p:sp>
        <p:nvSpPr>
          <p:cNvPr id="8" name="Shape 5"/>
          <p:cNvSpPr/>
          <p:nvPr/>
        </p:nvSpPr>
        <p:spPr>
          <a:xfrm>
            <a:off x="7426285" y="2541270"/>
            <a:ext cx="6370915" cy="4202430"/>
          </a:xfrm>
          <a:prstGeom prst="roundRect">
            <a:avLst>
              <a:gd name="adj" fmla="val 1306"/>
            </a:avLst>
          </a:prstGeom>
          <a:solidFill>
            <a:srgbClr val="F7EDD4"/>
          </a:solidFill>
          <a:ln w="7620">
            <a:solidFill>
              <a:srgbClr val="EFDBA9"/>
            </a:solidFill>
            <a:prstDash val="solid"/>
          </a:ln>
        </p:spPr>
      </p:sp>
      <p:sp>
        <p:nvSpPr>
          <p:cNvPr id="9" name="Text 6"/>
          <p:cNvSpPr/>
          <p:nvPr/>
        </p:nvSpPr>
        <p:spPr>
          <a:xfrm>
            <a:off x="7656076" y="2771061"/>
            <a:ext cx="5911334" cy="721995"/>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Diferencias entre interfaces y clases abstractas</a:t>
            </a:r>
            <a:endParaRPr lang="en-US" sz="2187" dirty="0"/>
          </a:p>
        </p:txBody>
      </p:sp>
      <p:sp>
        <p:nvSpPr>
          <p:cNvPr id="10" name="Text 7"/>
          <p:cNvSpPr/>
          <p:nvPr/>
        </p:nvSpPr>
        <p:spPr>
          <a:xfrm>
            <a:off x="7656076" y="3715226"/>
            <a:ext cx="5911334" cy="2798683"/>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Ambos, las clases abstractas y las interfaces, son utilizadas para definir clases base. Sin embargo, las interfaces sólo pueden declarar métodos públicos y constantes, mientras que las clases abstractas pueden contener métodos tanto concretos como abstractos y pueden también incluir campos de instancia y constructores.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829747"/>
            <a:ext cx="928116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Polimorfismo y enlace dinámico</a:t>
            </a:r>
            <a:endParaRPr lang="en-US" sz="4374" dirty="0"/>
          </a:p>
        </p:txBody>
      </p:sp>
      <p:sp>
        <p:nvSpPr>
          <p:cNvPr id="5" name="Shape 2"/>
          <p:cNvSpPr/>
          <p:nvPr/>
        </p:nvSpPr>
        <p:spPr>
          <a:xfrm>
            <a:off x="833199" y="2218373"/>
            <a:ext cx="12964001" cy="44410"/>
          </a:xfrm>
          <a:prstGeom prst="rect">
            <a:avLst/>
          </a:prstGeom>
          <a:solidFill>
            <a:srgbClr val="EFDBA9"/>
          </a:solidFill>
          <a:ln/>
        </p:spPr>
      </p:sp>
      <p:sp>
        <p:nvSpPr>
          <p:cNvPr id="6" name="Shape 3"/>
          <p:cNvSpPr/>
          <p:nvPr/>
        </p:nvSpPr>
        <p:spPr>
          <a:xfrm>
            <a:off x="2897565" y="2218373"/>
            <a:ext cx="44410" cy="777597"/>
          </a:xfrm>
          <a:prstGeom prst="rect">
            <a:avLst/>
          </a:prstGeom>
          <a:solidFill>
            <a:srgbClr val="EFDBA9"/>
          </a:solidFill>
          <a:ln/>
        </p:spPr>
      </p:sp>
      <p:sp>
        <p:nvSpPr>
          <p:cNvPr id="7" name="Shape 4"/>
          <p:cNvSpPr/>
          <p:nvPr/>
        </p:nvSpPr>
        <p:spPr>
          <a:xfrm>
            <a:off x="2669858" y="1968460"/>
            <a:ext cx="499943" cy="499943"/>
          </a:xfrm>
          <a:prstGeom prst="roundRect">
            <a:avLst>
              <a:gd name="adj" fmla="val 10974"/>
            </a:avLst>
          </a:prstGeom>
          <a:solidFill>
            <a:srgbClr val="F7EDD4"/>
          </a:solidFill>
          <a:ln w="7620">
            <a:solidFill>
              <a:srgbClr val="EFDBA9"/>
            </a:solidFill>
            <a:prstDash val="solid"/>
          </a:ln>
        </p:spPr>
      </p:sp>
      <p:sp>
        <p:nvSpPr>
          <p:cNvPr id="8" name="Text 5"/>
          <p:cNvSpPr/>
          <p:nvPr/>
        </p:nvSpPr>
        <p:spPr>
          <a:xfrm>
            <a:off x="2843570" y="2001798"/>
            <a:ext cx="15240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9" name="Text 6"/>
          <p:cNvSpPr/>
          <p:nvPr/>
        </p:nvSpPr>
        <p:spPr>
          <a:xfrm>
            <a:off x="1292900" y="3218259"/>
            <a:ext cx="3253740" cy="360998"/>
          </a:xfrm>
          <a:prstGeom prst="rect">
            <a:avLst/>
          </a:prstGeom>
          <a:noFill/>
          <a:ln/>
        </p:spPr>
        <p:txBody>
          <a:bodyPr wrap="none" rtlCol="0" anchor="t"/>
          <a:lstStyle/>
          <a:p>
            <a:pPr marL="0" indent="0" algn="ctr">
              <a:lnSpc>
                <a:spcPts val="2843"/>
              </a:lnSpc>
              <a:buNone/>
            </a:pPr>
            <a:r>
              <a:rPr lang="es-ES" sz="2400" b="1" dirty="0">
                <a:latin typeface="Söhne"/>
              </a:rPr>
              <a:t>Código reutilizable y</a:t>
            </a:r>
          </a:p>
          <a:p>
            <a:pPr marL="0" indent="0" algn="ctr">
              <a:lnSpc>
                <a:spcPts val="2843"/>
              </a:lnSpc>
              <a:buNone/>
            </a:pPr>
            <a:r>
              <a:rPr lang="es-ES" sz="2400" b="1" dirty="0">
                <a:latin typeface="Söhne"/>
              </a:rPr>
              <a:t> fácil de mantener:</a:t>
            </a:r>
            <a:endParaRPr lang="en-US" sz="2400" b="1" dirty="0">
              <a:latin typeface="Söhne"/>
            </a:endParaRPr>
          </a:p>
        </p:txBody>
      </p:sp>
      <p:sp>
        <p:nvSpPr>
          <p:cNvPr id="10" name="Text 7"/>
          <p:cNvSpPr/>
          <p:nvPr/>
        </p:nvSpPr>
        <p:spPr>
          <a:xfrm>
            <a:off x="1077575" y="4167664"/>
            <a:ext cx="3728799" cy="3598307"/>
          </a:xfrm>
          <a:prstGeom prst="rect">
            <a:avLst/>
          </a:prstGeom>
          <a:noFill/>
          <a:ln/>
        </p:spPr>
        <p:txBody>
          <a:bodyPr wrap="square" rtlCol="0" anchor="t"/>
          <a:lstStyle/>
          <a:p>
            <a:pPr marL="0" indent="0" algn="ctr">
              <a:lnSpc>
                <a:spcPts val="3149"/>
              </a:lnSpc>
              <a:buNone/>
            </a:pPr>
            <a:r>
              <a:rPr lang="es-ES" sz="1750" dirty="0">
                <a:solidFill>
                  <a:srgbClr val="454240"/>
                </a:solidFill>
                <a:latin typeface="DM Sans" pitchFamily="34" charset="0"/>
                <a:ea typeface="DM Sans" pitchFamily="34" charset="-122"/>
              </a:rPr>
              <a:t>Permite a los programadores utilizar el mismo código para trabajar con diferentes tipos de objetos. Esto significa que puedes escribir un método que puede procesar diferentes tipos de objetos de manera similar. Esto conduce a un código más limpio y reutilizable</a:t>
            </a:r>
            <a:endParaRPr lang="en-US" sz="1750" dirty="0">
              <a:solidFill>
                <a:srgbClr val="454240"/>
              </a:solidFill>
              <a:latin typeface="DM Sans" pitchFamily="34" charset="0"/>
              <a:ea typeface="DM Sans" pitchFamily="34" charset="-122"/>
            </a:endParaRPr>
          </a:p>
        </p:txBody>
      </p:sp>
      <p:sp>
        <p:nvSpPr>
          <p:cNvPr id="11" name="Shape 8"/>
          <p:cNvSpPr/>
          <p:nvPr/>
        </p:nvSpPr>
        <p:spPr>
          <a:xfrm>
            <a:off x="7292876" y="2218373"/>
            <a:ext cx="44410" cy="777597"/>
          </a:xfrm>
          <a:prstGeom prst="rect">
            <a:avLst/>
          </a:prstGeom>
          <a:solidFill>
            <a:srgbClr val="EFDBA9"/>
          </a:solidFill>
          <a:ln/>
        </p:spPr>
      </p:sp>
      <p:sp>
        <p:nvSpPr>
          <p:cNvPr id="12" name="Shape 9"/>
          <p:cNvSpPr/>
          <p:nvPr/>
        </p:nvSpPr>
        <p:spPr>
          <a:xfrm>
            <a:off x="7065169" y="1968460"/>
            <a:ext cx="499943" cy="499943"/>
          </a:xfrm>
          <a:prstGeom prst="roundRect">
            <a:avLst>
              <a:gd name="adj" fmla="val 10974"/>
            </a:avLst>
          </a:prstGeom>
          <a:solidFill>
            <a:srgbClr val="F7EDD4"/>
          </a:solidFill>
          <a:ln w="7620">
            <a:solidFill>
              <a:srgbClr val="EFDBA9"/>
            </a:solidFill>
            <a:prstDash val="solid"/>
          </a:ln>
        </p:spPr>
      </p:sp>
      <p:sp>
        <p:nvSpPr>
          <p:cNvPr id="13" name="Text 10"/>
          <p:cNvSpPr/>
          <p:nvPr/>
        </p:nvSpPr>
        <p:spPr>
          <a:xfrm>
            <a:off x="7212211" y="2001798"/>
            <a:ext cx="20574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4" name="Text 11"/>
          <p:cNvSpPr/>
          <p:nvPr/>
        </p:nvSpPr>
        <p:spPr>
          <a:xfrm>
            <a:off x="5450681" y="3218259"/>
            <a:ext cx="3728918" cy="1082993"/>
          </a:xfrm>
          <a:prstGeom prst="rect">
            <a:avLst/>
          </a:prstGeom>
          <a:noFill/>
          <a:ln/>
        </p:spPr>
        <p:txBody>
          <a:bodyPr wrap="square" rtlCol="0" anchor="t"/>
          <a:lstStyle/>
          <a:p>
            <a:pPr marL="0" indent="0" algn="ctr">
              <a:lnSpc>
                <a:spcPts val="2843"/>
              </a:lnSpc>
              <a:buNone/>
            </a:pPr>
            <a:r>
              <a:rPr lang="es-ES" sz="2400" b="1" i="0" dirty="0">
                <a:effectLst/>
                <a:latin typeface="Söhne"/>
              </a:rPr>
              <a:t>Flexibilidad y extensibilidad:</a:t>
            </a:r>
            <a:r>
              <a:rPr lang="es-ES" sz="2400" b="0" i="0" dirty="0">
                <a:solidFill>
                  <a:srgbClr val="374151"/>
                </a:solidFill>
                <a:effectLst/>
                <a:latin typeface="Söhne"/>
              </a:rPr>
              <a:t> </a:t>
            </a:r>
            <a:endParaRPr lang="en-US" sz="2187" dirty="0"/>
          </a:p>
        </p:txBody>
      </p:sp>
      <p:sp>
        <p:nvSpPr>
          <p:cNvPr id="15" name="Text 12"/>
          <p:cNvSpPr/>
          <p:nvPr/>
        </p:nvSpPr>
        <p:spPr>
          <a:xfrm>
            <a:off x="5473779" y="4114800"/>
            <a:ext cx="3728918" cy="2798683"/>
          </a:xfrm>
          <a:prstGeom prst="rect">
            <a:avLst/>
          </a:prstGeom>
          <a:noFill/>
          <a:ln/>
        </p:spPr>
        <p:txBody>
          <a:bodyPr wrap="square" rtlCol="0" anchor="t"/>
          <a:lstStyle/>
          <a:p>
            <a:pPr marL="0" indent="0" algn="ctr">
              <a:lnSpc>
                <a:spcPts val="3149"/>
              </a:lnSpc>
              <a:buNone/>
            </a:pPr>
            <a:r>
              <a:rPr lang="es-ES" sz="1600" b="0" i="0" dirty="0">
                <a:solidFill>
                  <a:srgbClr val="374151"/>
                </a:solidFill>
                <a:effectLst/>
                <a:latin typeface="Söhne"/>
              </a:rPr>
              <a:t>Gracias al polimorfismo, es posible extender o modificar el comportamiento de las partes de tu código sin tener que cambiar demasiado el propio código. Por ejemplo, puedes definir una nueva subclase y su comportamiento, y tu código existente será capaz de utilizar los nuevos objetos y comportamientos sin cambios</a:t>
            </a:r>
            <a:r>
              <a:rPr lang="en-US" sz="1750" dirty="0">
                <a:solidFill>
                  <a:srgbClr val="454240"/>
                </a:solidFill>
                <a:latin typeface="DM Sans" pitchFamily="34" charset="0"/>
                <a:ea typeface="DM Sans" pitchFamily="34" charset="-122"/>
                <a:cs typeface="DM Sans" pitchFamily="34" charset="-120"/>
              </a:rPr>
              <a:t>.</a:t>
            </a:r>
            <a:endParaRPr lang="en-US" sz="1750" dirty="0"/>
          </a:p>
        </p:txBody>
      </p:sp>
      <p:sp>
        <p:nvSpPr>
          <p:cNvPr id="16" name="Shape 13"/>
          <p:cNvSpPr/>
          <p:nvPr/>
        </p:nvSpPr>
        <p:spPr>
          <a:xfrm>
            <a:off x="11688306" y="2218373"/>
            <a:ext cx="44410" cy="777597"/>
          </a:xfrm>
          <a:prstGeom prst="rect">
            <a:avLst/>
          </a:prstGeom>
          <a:solidFill>
            <a:srgbClr val="EFDBA9"/>
          </a:solidFill>
          <a:ln/>
        </p:spPr>
      </p:sp>
      <p:sp>
        <p:nvSpPr>
          <p:cNvPr id="17" name="Shape 14"/>
          <p:cNvSpPr/>
          <p:nvPr/>
        </p:nvSpPr>
        <p:spPr>
          <a:xfrm>
            <a:off x="11460599" y="1968460"/>
            <a:ext cx="499943" cy="499943"/>
          </a:xfrm>
          <a:prstGeom prst="roundRect">
            <a:avLst>
              <a:gd name="adj" fmla="val 10974"/>
            </a:avLst>
          </a:prstGeom>
          <a:solidFill>
            <a:srgbClr val="F7EDD4"/>
          </a:solidFill>
          <a:ln w="7620">
            <a:solidFill>
              <a:srgbClr val="EFDBA9"/>
            </a:solidFill>
            <a:prstDash val="solid"/>
          </a:ln>
        </p:spPr>
      </p:sp>
      <p:sp>
        <p:nvSpPr>
          <p:cNvPr id="18" name="Text 15"/>
          <p:cNvSpPr/>
          <p:nvPr/>
        </p:nvSpPr>
        <p:spPr>
          <a:xfrm>
            <a:off x="11607641" y="2001798"/>
            <a:ext cx="20574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9" name="Text 16"/>
          <p:cNvSpPr/>
          <p:nvPr/>
        </p:nvSpPr>
        <p:spPr>
          <a:xfrm>
            <a:off x="9874091" y="3218259"/>
            <a:ext cx="3672840" cy="360998"/>
          </a:xfrm>
          <a:prstGeom prst="rect">
            <a:avLst/>
          </a:prstGeom>
          <a:noFill/>
          <a:ln/>
        </p:spPr>
        <p:txBody>
          <a:bodyPr wrap="none" rtlCol="0" anchor="t"/>
          <a:lstStyle/>
          <a:p>
            <a:pPr marL="0" indent="0" algn="ctr">
              <a:lnSpc>
                <a:spcPts val="2843"/>
              </a:lnSpc>
              <a:buNone/>
            </a:pPr>
            <a:r>
              <a:rPr lang="es-ES" sz="2400" b="1" i="0" dirty="0">
                <a:effectLst/>
                <a:latin typeface="Söhne"/>
              </a:rPr>
              <a:t>Abstracción y</a:t>
            </a:r>
          </a:p>
          <a:p>
            <a:pPr marL="0" indent="0" algn="ctr">
              <a:lnSpc>
                <a:spcPts val="2843"/>
              </a:lnSpc>
              <a:buNone/>
            </a:pPr>
            <a:r>
              <a:rPr lang="es-ES" sz="2400" b="1" i="0" dirty="0">
                <a:effectLst/>
                <a:latin typeface="Söhne"/>
              </a:rPr>
              <a:t> encapsulamiento</a:t>
            </a:r>
            <a:endParaRPr lang="en-US" sz="2187" dirty="0"/>
          </a:p>
        </p:txBody>
      </p:sp>
      <p:sp>
        <p:nvSpPr>
          <p:cNvPr id="20" name="Text 17"/>
          <p:cNvSpPr/>
          <p:nvPr/>
        </p:nvSpPr>
        <p:spPr>
          <a:xfrm>
            <a:off x="9823906" y="4167664"/>
            <a:ext cx="3728918" cy="2398871"/>
          </a:xfrm>
          <a:prstGeom prst="rect">
            <a:avLst/>
          </a:prstGeom>
          <a:noFill/>
          <a:ln/>
        </p:spPr>
        <p:txBody>
          <a:bodyPr wrap="square" rtlCol="0" anchor="t"/>
          <a:lstStyle/>
          <a:p>
            <a:pPr algn="ctr">
              <a:lnSpc>
                <a:spcPts val="3149"/>
              </a:lnSpc>
            </a:pPr>
            <a:r>
              <a:rPr lang="es-ES" sz="1750" dirty="0">
                <a:solidFill>
                  <a:srgbClr val="454240"/>
                </a:solidFill>
                <a:latin typeface="DM Sans" pitchFamily="34" charset="0"/>
                <a:ea typeface="DM Sans" pitchFamily="34" charset="-122"/>
              </a:rPr>
              <a:t>El polimorfismo ayuda a mantener el encapsulamiento y la abstracción al permitir que los objetos interactúen a través de interfaces bien definidas, pero sin necesidad de conocer los detalles exactos de implementación de los otros objetos</a:t>
            </a:r>
            <a:endParaRPr lang="en-US" sz="1750" dirty="0">
              <a:solidFill>
                <a:srgbClr val="454240"/>
              </a:solidFill>
              <a:latin typeface="DM Sans" pitchFamily="34" charset="0"/>
              <a:ea typeface="DM Sans"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DFA">
              <a:alpha val="85000"/>
            </a:srgbClr>
          </a:solidFill>
          <a:ln/>
        </p:spPr>
      </p:sp>
      <p:sp>
        <p:nvSpPr>
          <p:cNvPr id="6" name="Text 2"/>
          <p:cNvSpPr/>
          <p:nvPr/>
        </p:nvSpPr>
        <p:spPr>
          <a:xfrm>
            <a:off x="809982" y="593884"/>
            <a:ext cx="5311140" cy="701873"/>
          </a:xfrm>
          <a:prstGeom prst="rect">
            <a:avLst/>
          </a:prstGeom>
          <a:noFill/>
          <a:ln/>
        </p:spPr>
        <p:txBody>
          <a:bodyPr wrap="none" rtlCol="0" anchor="t"/>
          <a:lstStyle/>
          <a:p>
            <a:pPr marL="0" indent="0">
              <a:lnSpc>
                <a:spcPts val="5528"/>
              </a:lnSpc>
              <a:buNone/>
            </a:pPr>
            <a:r>
              <a:rPr lang="en-US" sz="4252" dirty="0">
                <a:solidFill>
                  <a:srgbClr val="5C4E3D"/>
                </a:solidFill>
                <a:latin typeface="Libre Baskerville" pitchFamily="34" charset="0"/>
                <a:ea typeface="Libre Baskerville" pitchFamily="34" charset="-122"/>
                <a:cs typeface="Libre Baskerville" pitchFamily="34" charset="-120"/>
              </a:rPr>
              <a:t>Ejercicios Prácticos</a:t>
            </a:r>
            <a:endParaRPr lang="en-US" sz="4252" dirty="0"/>
          </a:p>
        </p:txBody>
      </p:sp>
      <p:sp>
        <p:nvSpPr>
          <p:cNvPr id="7" name="Shape 3"/>
          <p:cNvSpPr/>
          <p:nvPr/>
        </p:nvSpPr>
        <p:spPr>
          <a:xfrm>
            <a:off x="809982" y="1768316"/>
            <a:ext cx="485894" cy="485894"/>
          </a:xfrm>
          <a:prstGeom prst="roundRect">
            <a:avLst>
              <a:gd name="adj" fmla="val 11291"/>
            </a:avLst>
          </a:prstGeom>
          <a:solidFill>
            <a:srgbClr val="F7EDD4"/>
          </a:solidFill>
          <a:ln w="7620">
            <a:solidFill>
              <a:srgbClr val="EFDBA9"/>
            </a:solidFill>
            <a:prstDash val="solid"/>
          </a:ln>
        </p:spPr>
      </p:sp>
      <p:sp>
        <p:nvSpPr>
          <p:cNvPr id="8" name="Text 4"/>
          <p:cNvSpPr/>
          <p:nvPr/>
        </p:nvSpPr>
        <p:spPr>
          <a:xfrm>
            <a:off x="980480" y="1800701"/>
            <a:ext cx="144780" cy="421124"/>
          </a:xfrm>
          <a:prstGeom prst="rect">
            <a:avLst/>
          </a:prstGeom>
          <a:noFill/>
          <a:ln/>
        </p:spPr>
        <p:txBody>
          <a:bodyPr wrap="none" rtlCol="0" anchor="t"/>
          <a:lstStyle/>
          <a:p>
            <a:pPr marL="0" indent="0" algn="ctr">
              <a:lnSpc>
                <a:spcPts val="3317"/>
              </a:lnSpc>
              <a:buNone/>
            </a:pPr>
            <a:r>
              <a:rPr lang="en-US" sz="2551" dirty="0">
                <a:solidFill>
                  <a:srgbClr val="454240"/>
                </a:solidFill>
                <a:latin typeface="Libre Baskerville" pitchFamily="34" charset="0"/>
                <a:ea typeface="Libre Baskerville" pitchFamily="34" charset="-122"/>
                <a:cs typeface="Libre Baskerville" pitchFamily="34" charset="-120"/>
              </a:rPr>
              <a:t>1</a:t>
            </a:r>
            <a:endParaRPr lang="en-US" sz="2551" dirty="0"/>
          </a:p>
        </p:txBody>
      </p:sp>
      <p:sp>
        <p:nvSpPr>
          <p:cNvPr id="9" name="Text 5"/>
          <p:cNvSpPr/>
          <p:nvPr/>
        </p:nvSpPr>
        <p:spPr>
          <a:xfrm>
            <a:off x="1511856" y="1835706"/>
            <a:ext cx="3490912" cy="701993"/>
          </a:xfrm>
          <a:prstGeom prst="rect">
            <a:avLst/>
          </a:prstGeom>
          <a:noFill/>
          <a:ln/>
        </p:spPr>
        <p:txBody>
          <a:bodyPr wrap="square" rtlCol="0" anchor="t"/>
          <a:lstStyle/>
          <a:p>
            <a:pPr marL="0" indent="0">
              <a:lnSpc>
                <a:spcPts val="2764"/>
              </a:lnSpc>
              <a:buNone/>
            </a:pPr>
            <a:r>
              <a:rPr lang="en-US" sz="2126" dirty="0">
                <a:solidFill>
                  <a:srgbClr val="454240"/>
                </a:solidFill>
                <a:latin typeface="Libre Baskerville" pitchFamily="34" charset="0"/>
                <a:ea typeface="Libre Baskerville" pitchFamily="34" charset="-122"/>
                <a:cs typeface="Libre Baskerville" pitchFamily="34" charset="-120"/>
              </a:rPr>
              <a:t>Crear una superclase y una subclase</a:t>
            </a:r>
            <a:endParaRPr lang="en-US" sz="2126" dirty="0"/>
          </a:p>
        </p:txBody>
      </p:sp>
      <p:sp>
        <p:nvSpPr>
          <p:cNvPr id="10" name="Text 6"/>
          <p:cNvSpPr/>
          <p:nvPr/>
        </p:nvSpPr>
        <p:spPr>
          <a:xfrm>
            <a:off x="1511856" y="2753678"/>
            <a:ext cx="3490912" cy="3498652"/>
          </a:xfrm>
          <a:prstGeom prst="rect">
            <a:avLst/>
          </a:prstGeom>
          <a:noFill/>
          <a:ln/>
        </p:spPr>
        <p:txBody>
          <a:bodyPr wrap="square" rtlCol="0" anchor="t"/>
          <a:lstStyle/>
          <a:p>
            <a:pPr marL="0" indent="0">
              <a:lnSpc>
                <a:spcPts val="3061"/>
              </a:lnSpc>
              <a:buNone/>
            </a:pPr>
            <a:r>
              <a:rPr lang="en-US" sz="1701" dirty="0">
                <a:solidFill>
                  <a:srgbClr val="454240"/>
                </a:solidFill>
                <a:latin typeface="DM Sans" pitchFamily="34" charset="0"/>
                <a:ea typeface="DM Sans" pitchFamily="34" charset="-122"/>
                <a:cs typeface="DM Sans" pitchFamily="34" charset="-120"/>
              </a:rPr>
              <a:t>Cree una superclase llamada 'Animal' con atributos y métodos apropiados (por ejemplo, nombre, edad, comer(), dormir()). Luego, crea una subclase llamada 'Perro' que herede de 'Animal' y añade algunos atributos y métodos específicos de perro (como raza, ladrar()).</a:t>
            </a:r>
            <a:endParaRPr lang="en-US" sz="1701" dirty="0"/>
          </a:p>
        </p:txBody>
      </p:sp>
      <p:sp>
        <p:nvSpPr>
          <p:cNvPr id="11" name="Shape 7"/>
          <p:cNvSpPr/>
          <p:nvPr/>
        </p:nvSpPr>
        <p:spPr>
          <a:xfrm>
            <a:off x="5218748" y="1768316"/>
            <a:ext cx="485894" cy="485894"/>
          </a:xfrm>
          <a:prstGeom prst="roundRect">
            <a:avLst>
              <a:gd name="adj" fmla="val 11291"/>
            </a:avLst>
          </a:prstGeom>
          <a:solidFill>
            <a:srgbClr val="F7EDD4"/>
          </a:solidFill>
          <a:ln w="7620">
            <a:solidFill>
              <a:srgbClr val="EFDBA9"/>
            </a:solidFill>
            <a:prstDash val="solid"/>
          </a:ln>
        </p:spPr>
      </p:sp>
      <p:sp>
        <p:nvSpPr>
          <p:cNvPr id="12" name="Text 8"/>
          <p:cNvSpPr/>
          <p:nvPr/>
        </p:nvSpPr>
        <p:spPr>
          <a:xfrm>
            <a:off x="5362575" y="1800701"/>
            <a:ext cx="198120" cy="421124"/>
          </a:xfrm>
          <a:prstGeom prst="rect">
            <a:avLst/>
          </a:prstGeom>
          <a:noFill/>
          <a:ln/>
        </p:spPr>
        <p:txBody>
          <a:bodyPr wrap="none" rtlCol="0" anchor="t"/>
          <a:lstStyle/>
          <a:p>
            <a:pPr marL="0" indent="0" algn="ctr">
              <a:lnSpc>
                <a:spcPts val="3317"/>
              </a:lnSpc>
              <a:buNone/>
            </a:pPr>
            <a:r>
              <a:rPr lang="en-US" sz="2551" dirty="0">
                <a:solidFill>
                  <a:srgbClr val="454240"/>
                </a:solidFill>
                <a:latin typeface="Libre Baskerville" pitchFamily="34" charset="0"/>
                <a:ea typeface="Libre Baskerville" pitchFamily="34" charset="-122"/>
                <a:cs typeface="Libre Baskerville" pitchFamily="34" charset="-120"/>
              </a:rPr>
              <a:t>2</a:t>
            </a:r>
            <a:endParaRPr lang="en-US" sz="2551" dirty="0"/>
          </a:p>
        </p:txBody>
      </p:sp>
      <p:sp>
        <p:nvSpPr>
          <p:cNvPr id="13" name="Text 9"/>
          <p:cNvSpPr/>
          <p:nvPr/>
        </p:nvSpPr>
        <p:spPr>
          <a:xfrm>
            <a:off x="5920621" y="1835706"/>
            <a:ext cx="2159913" cy="350996"/>
          </a:xfrm>
          <a:prstGeom prst="rect">
            <a:avLst/>
          </a:prstGeom>
          <a:noFill/>
          <a:ln/>
        </p:spPr>
        <p:txBody>
          <a:bodyPr wrap="none" rtlCol="0" anchor="t"/>
          <a:lstStyle/>
          <a:p>
            <a:pPr marL="0" indent="0">
              <a:lnSpc>
                <a:spcPts val="2764"/>
              </a:lnSpc>
              <a:buNone/>
            </a:pPr>
            <a:r>
              <a:rPr lang="en-US" sz="2126" dirty="0">
                <a:solidFill>
                  <a:srgbClr val="454240"/>
                </a:solidFill>
                <a:latin typeface="Libre Baskerville" pitchFamily="34" charset="0"/>
                <a:ea typeface="Libre Baskerville" pitchFamily="34" charset="-122"/>
                <a:cs typeface="Libre Baskerville" pitchFamily="34" charset="-120"/>
              </a:rPr>
              <a:t>Uso de 'super'</a:t>
            </a:r>
            <a:endParaRPr lang="en-US" sz="2126" dirty="0"/>
          </a:p>
        </p:txBody>
      </p:sp>
      <p:sp>
        <p:nvSpPr>
          <p:cNvPr id="14" name="Text 10"/>
          <p:cNvSpPr/>
          <p:nvPr/>
        </p:nvSpPr>
        <p:spPr>
          <a:xfrm>
            <a:off x="5920621" y="2402681"/>
            <a:ext cx="3490912" cy="1943695"/>
          </a:xfrm>
          <a:prstGeom prst="rect">
            <a:avLst/>
          </a:prstGeom>
          <a:noFill/>
          <a:ln/>
        </p:spPr>
        <p:txBody>
          <a:bodyPr wrap="square" rtlCol="0" anchor="t"/>
          <a:lstStyle/>
          <a:p>
            <a:pPr marL="0" indent="0">
              <a:lnSpc>
                <a:spcPts val="3061"/>
              </a:lnSpc>
              <a:buNone/>
            </a:pPr>
            <a:r>
              <a:rPr lang="en-US" sz="1701" dirty="0">
                <a:solidFill>
                  <a:srgbClr val="454240"/>
                </a:solidFill>
                <a:latin typeface="DM Sans" pitchFamily="34" charset="0"/>
                <a:ea typeface="DM Sans" pitchFamily="34" charset="-122"/>
                <a:cs typeface="DM Sans" pitchFamily="34" charset="-120"/>
              </a:rPr>
              <a:t>Añada un constructor a las clases 'Animal' y 'Perro'. En el constructor de 'Perro', utiliza la palabra clave 'super' para invocar el constructor de la superclase 'Animal'.</a:t>
            </a:r>
            <a:endParaRPr lang="en-US" sz="1701" dirty="0"/>
          </a:p>
        </p:txBody>
      </p:sp>
      <p:sp>
        <p:nvSpPr>
          <p:cNvPr id="15" name="Shape 11"/>
          <p:cNvSpPr/>
          <p:nvPr/>
        </p:nvSpPr>
        <p:spPr>
          <a:xfrm>
            <a:off x="9627513" y="1768316"/>
            <a:ext cx="485894" cy="485894"/>
          </a:xfrm>
          <a:prstGeom prst="roundRect">
            <a:avLst>
              <a:gd name="adj" fmla="val 11291"/>
            </a:avLst>
          </a:prstGeom>
          <a:solidFill>
            <a:srgbClr val="F7EDD4"/>
          </a:solidFill>
          <a:ln w="7620">
            <a:solidFill>
              <a:srgbClr val="EFDBA9"/>
            </a:solidFill>
            <a:prstDash val="solid"/>
          </a:ln>
        </p:spPr>
      </p:sp>
      <p:sp>
        <p:nvSpPr>
          <p:cNvPr id="16" name="Text 12"/>
          <p:cNvSpPr/>
          <p:nvPr/>
        </p:nvSpPr>
        <p:spPr>
          <a:xfrm>
            <a:off x="9771340" y="1800701"/>
            <a:ext cx="198120" cy="421124"/>
          </a:xfrm>
          <a:prstGeom prst="rect">
            <a:avLst/>
          </a:prstGeom>
          <a:noFill/>
          <a:ln/>
        </p:spPr>
        <p:txBody>
          <a:bodyPr wrap="none" rtlCol="0" anchor="t"/>
          <a:lstStyle/>
          <a:p>
            <a:pPr marL="0" indent="0" algn="ctr">
              <a:lnSpc>
                <a:spcPts val="3317"/>
              </a:lnSpc>
              <a:buNone/>
            </a:pPr>
            <a:r>
              <a:rPr lang="en-US" sz="2551" dirty="0">
                <a:solidFill>
                  <a:srgbClr val="454240"/>
                </a:solidFill>
                <a:latin typeface="Libre Baskerville" pitchFamily="34" charset="0"/>
                <a:ea typeface="Libre Baskerville" pitchFamily="34" charset="-122"/>
                <a:cs typeface="Libre Baskerville" pitchFamily="34" charset="-120"/>
              </a:rPr>
              <a:t>3</a:t>
            </a:r>
            <a:endParaRPr lang="en-US" sz="2551" dirty="0"/>
          </a:p>
        </p:txBody>
      </p:sp>
      <p:sp>
        <p:nvSpPr>
          <p:cNvPr id="17" name="Text 13"/>
          <p:cNvSpPr/>
          <p:nvPr/>
        </p:nvSpPr>
        <p:spPr>
          <a:xfrm>
            <a:off x="10329386" y="1835706"/>
            <a:ext cx="3490912" cy="701993"/>
          </a:xfrm>
          <a:prstGeom prst="rect">
            <a:avLst/>
          </a:prstGeom>
          <a:noFill/>
          <a:ln/>
        </p:spPr>
        <p:txBody>
          <a:bodyPr wrap="square" rtlCol="0" anchor="t"/>
          <a:lstStyle/>
          <a:p>
            <a:pPr marL="0" indent="0">
              <a:lnSpc>
                <a:spcPts val="2764"/>
              </a:lnSpc>
              <a:buNone/>
            </a:pPr>
            <a:r>
              <a:rPr lang="en-US" sz="2126" dirty="0">
                <a:solidFill>
                  <a:srgbClr val="454240"/>
                </a:solidFill>
                <a:latin typeface="Libre Baskerville" pitchFamily="34" charset="0"/>
                <a:ea typeface="Libre Baskerville" pitchFamily="34" charset="-122"/>
                <a:cs typeface="Libre Baskerville" pitchFamily="34" charset="-120"/>
              </a:rPr>
              <a:t>Sobrescritura de métodos</a:t>
            </a:r>
            <a:endParaRPr lang="en-US" sz="2126" dirty="0"/>
          </a:p>
        </p:txBody>
      </p:sp>
      <p:sp>
        <p:nvSpPr>
          <p:cNvPr id="18" name="Text 14"/>
          <p:cNvSpPr/>
          <p:nvPr/>
        </p:nvSpPr>
        <p:spPr>
          <a:xfrm>
            <a:off x="10329386" y="2753678"/>
            <a:ext cx="3490912" cy="1554956"/>
          </a:xfrm>
          <a:prstGeom prst="rect">
            <a:avLst/>
          </a:prstGeom>
          <a:noFill/>
          <a:ln/>
        </p:spPr>
        <p:txBody>
          <a:bodyPr wrap="square" rtlCol="0" anchor="t"/>
          <a:lstStyle/>
          <a:p>
            <a:pPr marL="0" indent="0">
              <a:lnSpc>
                <a:spcPts val="3061"/>
              </a:lnSpc>
              <a:buNone/>
            </a:pPr>
            <a:r>
              <a:rPr lang="en-US" sz="1701" dirty="0">
                <a:solidFill>
                  <a:srgbClr val="454240"/>
                </a:solidFill>
                <a:latin typeface="DM Sans" pitchFamily="34" charset="0"/>
                <a:ea typeface="DM Sans" pitchFamily="34" charset="-122"/>
                <a:cs typeface="DM Sans" pitchFamily="34" charset="-120"/>
              </a:rPr>
              <a:t>Sobrescribe el método 'comer()' en la clase 'Perro' para que muestre un mensaje diferente al método 'comer()' en 'Animal'.</a:t>
            </a:r>
            <a:endParaRPr lang="en-US" sz="1701" dirty="0"/>
          </a:p>
        </p:txBody>
      </p:sp>
      <p:sp>
        <p:nvSpPr>
          <p:cNvPr id="19" name="Shape 15"/>
          <p:cNvSpPr/>
          <p:nvPr/>
        </p:nvSpPr>
        <p:spPr>
          <a:xfrm>
            <a:off x="809982" y="6616898"/>
            <a:ext cx="485894" cy="485894"/>
          </a:xfrm>
          <a:prstGeom prst="roundRect">
            <a:avLst>
              <a:gd name="adj" fmla="val 11291"/>
            </a:avLst>
          </a:prstGeom>
          <a:solidFill>
            <a:srgbClr val="F7EDD4"/>
          </a:solidFill>
          <a:ln w="7620">
            <a:solidFill>
              <a:srgbClr val="EFDBA9"/>
            </a:solidFill>
            <a:prstDash val="solid"/>
          </a:ln>
        </p:spPr>
      </p:sp>
      <p:sp>
        <p:nvSpPr>
          <p:cNvPr id="20" name="Text 16"/>
          <p:cNvSpPr/>
          <p:nvPr/>
        </p:nvSpPr>
        <p:spPr>
          <a:xfrm>
            <a:off x="957620" y="6649283"/>
            <a:ext cx="190500" cy="421124"/>
          </a:xfrm>
          <a:prstGeom prst="rect">
            <a:avLst/>
          </a:prstGeom>
          <a:noFill/>
          <a:ln/>
        </p:spPr>
        <p:txBody>
          <a:bodyPr wrap="none" rtlCol="0" anchor="t"/>
          <a:lstStyle/>
          <a:p>
            <a:pPr marL="0" indent="0" algn="ctr">
              <a:lnSpc>
                <a:spcPts val="3317"/>
              </a:lnSpc>
              <a:buNone/>
            </a:pPr>
            <a:r>
              <a:rPr lang="en-US" sz="2551" dirty="0">
                <a:solidFill>
                  <a:srgbClr val="454240"/>
                </a:solidFill>
                <a:latin typeface="Libre Baskerville" pitchFamily="34" charset="0"/>
                <a:ea typeface="Libre Baskerville" pitchFamily="34" charset="-122"/>
                <a:cs typeface="Libre Baskerville" pitchFamily="34" charset="-120"/>
              </a:rPr>
              <a:t>4</a:t>
            </a:r>
            <a:endParaRPr lang="en-US" sz="2551" dirty="0"/>
          </a:p>
        </p:txBody>
      </p:sp>
      <p:sp>
        <p:nvSpPr>
          <p:cNvPr id="21" name="Text 17"/>
          <p:cNvSpPr/>
          <p:nvPr/>
        </p:nvSpPr>
        <p:spPr>
          <a:xfrm>
            <a:off x="1511856" y="6684288"/>
            <a:ext cx="3025140" cy="350996"/>
          </a:xfrm>
          <a:prstGeom prst="rect">
            <a:avLst/>
          </a:prstGeom>
          <a:noFill/>
          <a:ln/>
        </p:spPr>
        <p:txBody>
          <a:bodyPr wrap="none" rtlCol="0" anchor="t"/>
          <a:lstStyle/>
          <a:p>
            <a:pPr marL="0" indent="0">
              <a:lnSpc>
                <a:spcPts val="2764"/>
              </a:lnSpc>
              <a:buNone/>
            </a:pPr>
            <a:r>
              <a:rPr lang="en-US" sz="2126" dirty="0">
                <a:solidFill>
                  <a:srgbClr val="454240"/>
                </a:solidFill>
                <a:latin typeface="Libre Baskerville" pitchFamily="34" charset="0"/>
                <a:ea typeface="Libre Baskerville" pitchFamily="34" charset="-122"/>
                <a:cs typeface="Libre Baskerville" pitchFamily="34" charset="-120"/>
              </a:rPr>
              <a:t>Clases y métodos final</a:t>
            </a:r>
            <a:endParaRPr lang="en-US" sz="2126" dirty="0"/>
          </a:p>
        </p:txBody>
      </p:sp>
      <p:sp>
        <p:nvSpPr>
          <p:cNvPr id="22" name="Text 18"/>
          <p:cNvSpPr/>
          <p:nvPr/>
        </p:nvSpPr>
        <p:spPr>
          <a:xfrm>
            <a:off x="1511856" y="7251263"/>
            <a:ext cx="12308562" cy="388739"/>
          </a:xfrm>
          <a:prstGeom prst="rect">
            <a:avLst/>
          </a:prstGeom>
          <a:noFill/>
          <a:ln/>
        </p:spPr>
        <p:txBody>
          <a:bodyPr wrap="none" rtlCol="0" anchor="t"/>
          <a:lstStyle/>
          <a:p>
            <a:pPr marL="0" indent="0">
              <a:lnSpc>
                <a:spcPts val="3061"/>
              </a:lnSpc>
              <a:buNone/>
            </a:pPr>
            <a:r>
              <a:rPr lang="en-US" sz="1701" dirty="0">
                <a:solidFill>
                  <a:srgbClr val="454240"/>
                </a:solidFill>
                <a:latin typeface="DM Sans" pitchFamily="34" charset="0"/>
                <a:ea typeface="DM Sans" pitchFamily="34" charset="-122"/>
                <a:cs typeface="DM Sans" pitchFamily="34" charset="-120"/>
              </a:rPr>
              <a:t>Cree una clase 'final' llamada 'Inmutable' con algunos atributos. Intenta extender esta clase y ve lo que sucede.</a:t>
            </a:r>
            <a:endParaRPr lang="en-US" sz="170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99148" y="775454"/>
            <a:ext cx="7139940" cy="692587"/>
          </a:xfrm>
          <a:prstGeom prst="rect">
            <a:avLst/>
          </a:prstGeom>
          <a:noFill/>
          <a:ln/>
        </p:spPr>
        <p:txBody>
          <a:bodyPr wrap="none" rtlCol="0" anchor="t"/>
          <a:lstStyle/>
          <a:p>
            <a:pPr marL="0" indent="0">
              <a:lnSpc>
                <a:spcPts val="5454"/>
              </a:lnSpc>
              <a:buNone/>
            </a:pPr>
            <a:r>
              <a:rPr lang="en-US" sz="4195" dirty="0">
                <a:solidFill>
                  <a:srgbClr val="5C4E3D"/>
                </a:solidFill>
                <a:latin typeface="Libre Baskerville" pitchFamily="34" charset="0"/>
                <a:ea typeface="Libre Baskerville" pitchFamily="34" charset="-122"/>
                <a:cs typeface="Libre Baskerville" pitchFamily="34" charset="-120"/>
              </a:rPr>
              <a:t>Introducción a la herencia</a:t>
            </a:r>
            <a:endParaRPr lang="en-US" sz="4195" dirty="0"/>
          </a:p>
        </p:txBody>
      </p:sp>
      <p:sp>
        <p:nvSpPr>
          <p:cNvPr id="5" name="Shape 2"/>
          <p:cNvSpPr/>
          <p:nvPr/>
        </p:nvSpPr>
        <p:spPr>
          <a:xfrm>
            <a:off x="799148" y="1787604"/>
            <a:ext cx="4202073" cy="3685818"/>
          </a:xfrm>
          <a:prstGeom prst="roundRect">
            <a:avLst>
              <a:gd name="adj" fmla="val 1489"/>
            </a:avLst>
          </a:prstGeom>
          <a:solidFill>
            <a:srgbClr val="F7EDD4"/>
          </a:solidFill>
          <a:ln w="7620">
            <a:solidFill>
              <a:srgbClr val="EFDBA9"/>
            </a:solidFill>
            <a:prstDash val="solid"/>
          </a:ln>
        </p:spPr>
      </p:sp>
      <p:sp>
        <p:nvSpPr>
          <p:cNvPr id="6" name="Text 3"/>
          <p:cNvSpPr/>
          <p:nvPr/>
        </p:nvSpPr>
        <p:spPr>
          <a:xfrm>
            <a:off x="1019770" y="2008227"/>
            <a:ext cx="2131100" cy="346234"/>
          </a:xfrm>
          <a:prstGeom prst="rect">
            <a:avLst/>
          </a:prstGeom>
          <a:noFill/>
          <a:ln/>
        </p:spPr>
        <p:txBody>
          <a:bodyPr wrap="none" rtlCol="0" anchor="t"/>
          <a:lstStyle/>
          <a:p>
            <a:pPr marL="0" indent="0">
              <a:lnSpc>
                <a:spcPts val="2727"/>
              </a:lnSpc>
              <a:buNone/>
            </a:pPr>
            <a:r>
              <a:rPr lang="en-US" sz="2098" dirty="0">
                <a:solidFill>
                  <a:srgbClr val="454240"/>
                </a:solidFill>
                <a:latin typeface="Libre Baskerville" pitchFamily="34" charset="0"/>
                <a:ea typeface="Libre Baskerville" pitchFamily="34" charset="-122"/>
                <a:cs typeface="Libre Baskerville" pitchFamily="34" charset="-120"/>
              </a:rPr>
              <a:t>Definición</a:t>
            </a:r>
            <a:endParaRPr lang="en-US" sz="2098" dirty="0"/>
          </a:p>
        </p:txBody>
      </p:sp>
      <p:sp>
        <p:nvSpPr>
          <p:cNvPr id="7" name="Text 4"/>
          <p:cNvSpPr/>
          <p:nvPr/>
        </p:nvSpPr>
        <p:spPr>
          <a:xfrm>
            <a:off x="1019770" y="2567464"/>
            <a:ext cx="3760827" cy="2685336"/>
          </a:xfrm>
          <a:prstGeom prst="rect">
            <a:avLst/>
          </a:prstGeom>
          <a:noFill/>
          <a:ln/>
        </p:spPr>
        <p:txBody>
          <a:bodyPr wrap="square" rtlCol="0" anchor="t"/>
          <a:lstStyle/>
          <a:p>
            <a:pPr marL="0" indent="0">
              <a:lnSpc>
                <a:spcPts val="3021"/>
              </a:lnSpc>
              <a:buNone/>
            </a:pPr>
            <a:r>
              <a:rPr lang="en-US" sz="1678" dirty="0">
                <a:solidFill>
                  <a:srgbClr val="454240"/>
                </a:solidFill>
                <a:latin typeface="DM Sans" pitchFamily="34" charset="0"/>
                <a:ea typeface="DM Sans" pitchFamily="34" charset="-122"/>
                <a:cs typeface="DM Sans" pitchFamily="34" charset="-120"/>
              </a:rPr>
              <a:t>La herencia es un mecanismo de programación que permite la creación de nuevas clases basadas en clases ya existentes. Una clase nueva adquiere las propiedades y características de la clase ya existente.</a:t>
            </a:r>
            <a:endParaRPr lang="en-US" sz="1678" dirty="0"/>
          </a:p>
        </p:txBody>
      </p:sp>
      <p:sp>
        <p:nvSpPr>
          <p:cNvPr id="8" name="Shape 5"/>
          <p:cNvSpPr/>
          <p:nvPr/>
        </p:nvSpPr>
        <p:spPr>
          <a:xfrm>
            <a:off x="5214223" y="1787604"/>
            <a:ext cx="4202073" cy="3685818"/>
          </a:xfrm>
          <a:prstGeom prst="roundRect">
            <a:avLst>
              <a:gd name="adj" fmla="val 1489"/>
            </a:avLst>
          </a:prstGeom>
          <a:solidFill>
            <a:srgbClr val="F7EDD4"/>
          </a:solidFill>
          <a:ln w="7620">
            <a:solidFill>
              <a:srgbClr val="EFDBA9"/>
            </a:solidFill>
            <a:prstDash val="solid"/>
          </a:ln>
        </p:spPr>
      </p:sp>
      <p:sp>
        <p:nvSpPr>
          <p:cNvPr id="9" name="Text 6"/>
          <p:cNvSpPr/>
          <p:nvPr/>
        </p:nvSpPr>
        <p:spPr>
          <a:xfrm>
            <a:off x="5434846" y="2008227"/>
            <a:ext cx="2131100" cy="346234"/>
          </a:xfrm>
          <a:prstGeom prst="rect">
            <a:avLst/>
          </a:prstGeom>
          <a:noFill/>
          <a:ln/>
        </p:spPr>
        <p:txBody>
          <a:bodyPr wrap="none" rtlCol="0" anchor="t"/>
          <a:lstStyle/>
          <a:p>
            <a:pPr marL="0" indent="0">
              <a:lnSpc>
                <a:spcPts val="2727"/>
              </a:lnSpc>
              <a:buNone/>
            </a:pPr>
            <a:r>
              <a:rPr lang="en-US" sz="2098" dirty="0">
                <a:solidFill>
                  <a:srgbClr val="454240"/>
                </a:solidFill>
                <a:latin typeface="Libre Baskerville" pitchFamily="34" charset="0"/>
                <a:ea typeface="Libre Baskerville" pitchFamily="34" charset="-122"/>
                <a:cs typeface="Libre Baskerville" pitchFamily="34" charset="-120"/>
              </a:rPr>
              <a:t>Beneficios</a:t>
            </a:r>
            <a:endParaRPr lang="en-US" sz="2098" dirty="0"/>
          </a:p>
        </p:txBody>
      </p:sp>
      <p:sp>
        <p:nvSpPr>
          <p:cNvPr id="10" name="Text 7"/>
          <p:cNvSpPr/>
          <p:nvPr/>
        </p:nvSpPr>
        <p:spPr>
          <a:xfrm>
            <a:off x="5434846" y="2567464"/>
            <a:ext cx="3760827" cy="2685336"/>
          </a:xfrm>
          <a:prstGeom prst="rect">
            <a:avLst/>
          </a:prstGeom>
          <a:noFill/>
          <a:ln/>
        </p:spPr>
        <p:txBody>
          <a:bodyPr wrap="square" rtlCol="0" anchor="t"/>
          <a:lstStyle/>
          <a:p>
            <a:pPr marL="0" indent="0">
              <a:lnSpc>
                <a:spcPts val="3021"/>
              </a:lnSpc>
              <a:buNone/>
            </a:pPr>
            <a:r>
              <a:rPr lang="en-US" sz="1678" dirty="0">
                <a:solidFill>
                  <a:srgbClr val="454240"/>
                </a:solidFill>
                <a:latin typeface="DM Sans" pitchFamily="34" charset="0"/>
                <a:ea typeface="DM Sans" pitchFamily="34" charset="-122"/>
                <a:cs typeface="DM Sans" pitchFamily="34" charset="-120"/>
              </a:rPr>
              <a:t>Los beneficios de la herencia son la reutilización de código, la modularidad, la eficiencia en el diseño y la capacidad de agregar nuevas características a una clase sin cambiar la estructura original de la misma.</a:t>
            </a:r>
            <a:endParaRPr lang="en-US" sz="1678" dirty="0"/>
          </a:p>
        </p:txBody>
      </p:sp>
      <p:sp>
        <p:nvSpPr>
          <p:cNvPr id="11" name="Shape 8"/>
          <p:cNvSpPr/>
          <p:nvPr/>
        </p:nvSpPr>
        <p:spPr>
          <a:xfrm>
            <a:off x="9629299" y="1787604"/>
            <a:ext cx="4202073" cy="3685818"/>
          </a:xfrm>
          <a:prstGeom prst="roundRect">
            <a:avLst>
              <a:gd name="adj" fmla="val 1489"/>
            </a:avLst>
          </a:prstGeom>
          <a:solidFill>
            <a:srgbClr val="F7EDD4"/>
          </a:solidFill>
          <a:ln w="7620">
            <a:solidFill>
              <a:srgbClr val="EFDBA9"/>
            </a:solidFill>
            <a:prstDash val="solid"/>
          </a:ln>
        </p:spPr>
      </p:sp>
      <p:sp>
        <p:nvSpPr>
          <p:cNvPr id="12" name="Text 9"/>
          <p:cNvSpPr/>
          <p:nvPr/>
        </p:nvSpPr>
        <p:spPr>
          <a:xfrm>
            <a:off x="9849922" y="2008227"/>
            <a:ext cx="3550920" cy="346234"/>
          </a:xfrm>
          <a:prstGeom prst="rect">
            <a:avLst/>
          </a:prstGeom>
          <a:noFill/>
          <a:ln/>
        </p:spPr>
        <p:txBody>
          <a:bodyPr wrap="none" rtlCol="0" anchor="t"/>
          <a:lstStyle/>
          <a:p>
            <a:pPr marL="0" indent="0">
              <a:lnSpc>
                <a:spcPts val="2727"/>
              </a:lnSpc>
              <a:buNone/>
            </a:pPr>
            <a:r>
              <a:rPr lang="en-US" sz="2098" dirty="0">
                <a:solidFill>
                  <a:srgbClr val="454240"/>
                </a:solidFill>
                <a:latin typeface="Libre Baskerville" pitchFamily="34" charset="0"/>
                <a:ea typeface="Libre Baskerville" pitchFamily="34" charset="-122"/>
                <a:cs typeface="Libre Baskerville" pitchFamily="34" charset="-120"/>
              </a:rPr>
              <a:t>Cómo Java usa la herencia</a:t>
            </a:r>
            <a:endParaRPr lang="en-US" sz="2098" dirty="0"/>
          </a:p>
        </p:txBody>
      </p:sp>
      <p:sp>
        <p:nvSpPr>
          <p:cNvPr id="13" name="Text 10"/>
          <p:cNvSpPr/>
          <p:nvPr/>
        </p:nvSpPr>
        <p:spPr>
          <a:xfrm>
            <a:off x="9849922" y="2567464"/>
            <a:ext cx="3760827" cy="2685336"/>
          </a:xfrm>
          <a:prstGeom prst="rect">
            <a:avLst/>
          </a:prstGeom>
          <a:noFill/>
          <a:ln/>
        </p:spPr>
        <p:txBody>
          <a:bodyPr wrap="square" rtlCol="0" anchor="t"/>
          <a:lstStyle/>
          <a:p>
            <a:pPr marL="0" indent="0">
              <a:lnSpc>
                <a:spcPts val="3021"/>
              </a:lnSpc>
              <a:buNone/>
            </a:pPr>
            <a:r>
              <a:rPr lang="en-US" sz="1678" dirty="0">
                <a:solidFill>
                  <a:srgbClr val="454240"/>
                </a:solidFill>
                <a:latin typeface="DM Sans" pitchFamily="34" charset="0"/>
                <a:ea typeface="DM Sans" pitchFamily="34" charset="-122"/>
                <a:cs typeface="DM Sans" pitchFamily="34" charset="-120"/>
              </a:rPr>
              <a:t>Java utiliza la herencia mediante la palabra clave "extends". Cuando una clase se extiende de otra, la clase derivada hereda todos los campos y métodos de la clase base, a menos que un campo o método sea marcado como oculto o privado.</a:t>
            </a:r>
            <a:endParaRPr lang="en-US" sz="1678" dirty="0"/>
          </a:p>
        </p:txBody>
      </p:sp>
      <p:sp>
        <p:nvSpPr>
          <p:cNvPr id="14" name="Shape 11"/>
          <p:cNvSpPr/>
          <p:nvPr/>
        </p:nvSpPr>
        <p:spPr>
          <a:xfrm>
            <a:off x="799148" y="5686425"/>
            <a:ext cx="13032105" cy="1767721"/>
          </a:xfrm>
          <a:prstGeom prst="roundRect">
            <a:avLst>
              <a:gd name="adj" fmla="val 3104"/>
            </a:avLst>
          </a:prstGeom>
          <a:solidFill>
            <a:srgbClr val="F7EDD4"/>
          </a:solidFill>
          <a:ln w="7620">
            <a:solidFill>
              <a:srgbClr val="EFDBA9"/>
            </a:solidFill>
            <a:prstDash val="solid"/>
          </a:ln>
        </p:spPr>
      </p:sp>
      <p:sp>
        <p:nvSpPr>
          <p:cNvPr id="15" name="Text 12"/>
          <p:cNvSpPr/>
          <p:nvPr/>
        </p:nvSpPr>
        <p:spPr>
          <a:xfrm>
            <a:off x="1019770" y="5907048"/>
            <a:ext cx="2131100" cy="346234"/>
          </a:xfrm>
          <a:prstGeom prst="rect">
            <a:avLst/>
          </a:prstGeom>
          <a:noFill/>
          <a:ln/>
        </p:spPr>
        <p:txBody>
          <a:bodyPr wrap="none" rtlCol="0" anchor="t"/>
          <a:lstStyle/>
          <a:p>
            <a:pPr marL="0" indent="0">
              <a:lnSpc>
                <a:spcPts val="2727"/>
              </a:lnSpc>
              <a:buNone/>
            </a:pPr>
            <a:r>
              <a:rPr lang="en-US" sz="2098" dirty="0">
                <a:solidFill>
                  <a:srgbClr val="454240"/>
                </a:solidFill>
                <a:latin typeface="Libre Baskerville" pitchFamily="34" charset="0"/>
                <a:ea typeface="Libre Baskerville" pitchFamily="34" charset="-122"/>
                <a:cs typeface="Libre Baskerville" pitchFamily="34" charset="-120"/>
              </a:rPr>
              <a:t>Terminología</a:t>
            </a:r>
            <a:endParaRPr lang="en-US" sz="2098" dirty="0"/>
          </a:p>
        </p:txBody>
      </p:sp>
      <p:sp>
        <p:nvSpPr>
          <p:cNvPr id="16" name="Text 13"/>
          <p:cNvSpPr/>
          <p:nvPr/>
        </p:nvSpPr>
        <p:spPr>
          <a:xfrm>
            <a:off x="1019770" y="6466284"/>
            <a:ext cx="12590859" cy="767239"/>
          </a:xfrm>
          <a:prstGeom prst="rect">
            <a:avLst/>
          </a:prstGeom>
          <a:noFill/>
          <a:ln/>
        </p:spPr>
        <p:txBody>
          <a:bodyPr wrap="square" rtlCol="0" anchor="t"/>
          <a:lstStyle/>
          <a:p>
            <a:pPr marL="0" indent="0">
              <a:lnSpc>
                <a:spcPts val="3021"/>
              </a:lnSpc>
              <a:buNone/>
            </a:pPr>
            <a:r>
              <a:rPr lang="en-US" sz="1678" dirty="0">
                <a:solidFill>
                  <a:srgbClr val="454240"/>
                </a:solidFill>
                <a:latin typeface="DM Sans" pitchFamily="34" charset="0"/>
                <a:ea typeface="DM Sans" pitchFamily="34" charset="-122"/>
                <a:cs typeface="DM Sans" pitchFamily="34" charset="-120"/>
              </a:rPr>
              <a:t>La clase base también se conoce como superclase, mientras que la clase derivada es conocida como subclase. La reutilización de código es la característica principal de la herencia.</a:t>
            </a:r>
            <a:endParaRPr lang="en-US" sz="167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319599" y="824389"/>
            <a:ext cx="710946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La palabra clave 'extends'</a:t>
            </a:r>
            <a:endParaRPr lang="en-US" sz="4374" dirty="0"/>
          </a:p>
        </p:txBody>
      </p:sp>
      <p:sp>
        <p:nvSpPr>
          <p:cNvPr id="5" name="Shape 2"/>
          <p:cNvSpPr/>
          <p:nvPr/>
        </p:nvSpPr>
        <p:spPr>
          <a:xfrm>
            <a:off x="6319599" y="2032516"/>
            <a:ext cx="499943" cy="499943"/>
          </a:xfrm>
          <a:prstGeom prst="roundRect">
            <a:avLst>
              <a:gd name="adj" fmla="val 10974"/>
            </a:avLst>
          </a:prstGeom>
          <a:solidFill>
            <a:srgbClr val="F7EDD4"/>
          </a:solidFill>
          <a:ln w="7620">
            <a:solidFill>
              <a:srgbClr val="EFDBA9"/>
            </a:solidFill>
            <a:prstDash val="solid"/>
          </a:ln>
        </p:spPr>
      </p:sp>
      <p:sp>
        <p:nvSpPr>
          <p:cNvPr id="6" name="Text 3"/>
          <p:cNvSpPr/>
          <p:nvPr/>
        </p:nvSpPr>
        <p:spPr>
          <a:xfrm>
            <a:off x="6493312" y="2065853"/>
            <a:ext cx="15240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7" name="Text 4"/>
          <p:cNvSpPr/>
          <p:nvPr/>
        </p:nvSpPr>
        <p:spPr>
          <a:xfrm>
            <a:off x="7041713" y="2101929"/>
            <a:ext cx="2221944" cy="360998"/>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Como se utiliza</a:t>
            </a:r>
            <a:endParaRPr lang="en-US" sz="2187" dirty="0"/>
          </a:p>
        </p:txBody>
      </p:sp>
      <p:sp>
        <p:nvSpPr>
          <p:cNvPr id="8" name="Text 5"/>
          <p:cNvSpPr/>
          <p:nvPr/>
        </p:nvSpPr>
        <p:spPr>
          <a:xfrm>
            <a:off x="7041713" y="2685098"/>
            <a:ext cx="2905601" cy="2798683"/>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La palabra clave "extends" se utiliza para heredar de una clase existente. Se coloca después del nombre de la subclase y seguida del nombre de la clase que se está extendiendo.</a:t>
            </a:r>
            <a:endParaRPr lang="en-US" sz="1750" dirty="0"/>
          </a:p>
        </p:txBody>
      </p:sp>
      <p:sp>
        <p:nvSpPr>
          <p:cNvPr id="9" name="Shape 6"/>
          <p:cNvSpPr/>
          <p:nvPr/>
        </p:nvSpPr>
        <p:spPr>
          <a:xfrm>
            <a:off x="10169485" y="2032516"/>
            <a:ext cx="499943" cy="499943"/>
          </a:xfrm>
          <a:prstGeom prst="roundRect">
            <a:avLst>
              <a:gd name="adj" fmla="val 10974"/>
            </a:avLst>
          </a:prstGeom>
          <a:solidFill>
            <a:srgbClr val="F7EDD4"/>
          </a:solidFill>
          <a:ln w="7620">
            <a:solidFill>
              <a:srgbClr val="EFDBA9"/>
            </a:solidFill>
            <a:prstDash val="solid"/>
          </a:ln>
        </p:spPr>
      </p:sp>
      <p:sp>
        <p:nvSpPr>
          <p:cNvPr id="10" name="Text 7"/>
          <p:cNvSpPr/>
          <p:nvPr/>
        </p:nvSpPr>
        <p:spPr>
          <a:xfrm>
            <a:off x="10316528" y="2065853"/>
            <a:ext cx="20574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1" name="Text 8"/>
          <p:cNvSpPr/>
          <p:nvPr/>
        </p:nvSpPr>
        <p:spPr>
          <a:xfrm>
            <a:off x="10891599" y="2101929"/>
            <a:ext cx="2905601" cy="1082993"/>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Qué sucede cuando una clase se extiende de otra</a:t>
            </a:r>
            <a:endParaRPr lang="en-US" sz="2187" dirty="0"/>
          </a:p>
        </p:txBody>
      </p:sp>
      <p:sp>
        <p:nvSpPr>
          <p:cNvPr id="12" name="Text 9"/>
          <p:cNvSpPr/>
          <p:nvPr/>
        </p:nvSpPr>
        <p:spPr>
          <a:xfrm>
            <a:off x="10891599" y="3407093"/>
            <a:ext cx="2905601" cy="3998119"/>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Cuando una clase se extiende de otra, la clase derivada hereda todos los campos y métodos de la clase base, a menos que un campo o método sea marcado como oculto o privado. La clase derivada puede agregar nuevos campos y métodos.</a:t>
            </a:r>
            <a:endParaRPr lang="en-US" sz="1750" dirty="0"/>
          </a:p>
        </p:txBody>
      </p:sp>
      <p:pic>
        <p:nvPicPr>
          <p:cNvPr id="13"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319599" y="2787491"/>
            <a:ext cx="509778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Superclase Object</a:t>
            </a:r>
            <a:endParaRPr lang="en-US" sz="4374" dirty="0"/>
          </a:p>
        </p:txBody>
      </p:sp>
      <p:sp>
        <p:nvSpPr>
          <p:cNvPr id="5" name="Text 2"/>
          <p:cNvSpPr/>
          <p:nvPr/>
        </p:nvSpPr>
        <p:spPr>
          <a:xfrm>
            <a:off x="6319599" y="3842861"/>
            <a:ext cx="7477601" cy="297159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La superclase Object es la superclase por defecto en Java. Todas las clases de Java son automáticamente una subclase de Object. </a:t>
            </a:r>
            <a:r>
              <a:rPr lang="es-ES" sz="1750" dirty="0">
                <a:solidFill>
                  <a:srgbClr val="454240"/>
                </a:solidFill>
                <a:latin typeface="DM Sans" pitchFamily="34" charset="0"/>
                <a:ea typeface="DM Sans" pitchFamily="34" charset="-122"/>
                <a:cs typeface="DM Sans" pitchFamily="34" charset="-120"/>
              </a:rPr>
              <a:t>Si no se especifica una superclase con la palabra clave </a:t>
            </a:r>
            <a:r>
              <a:rPr lang="es-ES" sz="1750" dirty="0" err="1">
                <a:solidFill>
                  <a:srgbClr val="454240"/>
                </a:solidFill>
                <a:latin typeface="DM Sans" pitchFamily="34" charset="0"/>
                <a:ea typeface="DM Sans" pitchFamily="34" charset="-122"/>
                <a:cs typeface="DM Sans" pitchFamily="34" charset="-120"/>
              </a:rPr>
              <a:t>extends</a:t>
            </a:r>
            <a:r>
              <a:rPr lang="es-ES" sz="1750" dirty="0">
                <a:solidFill>
                  <a:srgbClr val="454240"/>
                </a:solidFill>
                <a:latin typeface="DM Sans" pitchFamily="34" charset="0"/>
                <a:ea typeface="DM Sans" pitchFamily="34" charset="-122"/>
                <a:cs typeface="DM Sans" pitchFamily="34" charset="-120"/>
              </a:rPr>
              <a:t>, entonces la clase será una subclase directa de </a:t>
            </a:r>
            <a:r>
              <a:rPr lang="es-ES" sz="1750" dirty="0" err="1">
                <a:solidFill>
                  <a:srgbClr val="454240"/>
                </a:solidFill>
                <a:latin typeface="DM Sans" pitchFamily="34" charset="0"/>
                <a:ea typeface="DM Sans" pitchFamily="34" charset="-122"/>
                <a:cs typeface="DM Sans" pitchFamily="34" charset="-120"/>
              </a:rPr>
              <a:t>Object</a:t>
            </a:r>
            <a:r>
              <a:rPr lang="es-ES" sz="1750" dirty="0">
                <a:solidFill>
                  <a:srgbClr val="454240"/>
                </a:solidFill>
                <a:latin typeface="DM Sans" pitchFamily="34" charset="0"/>
                <a:ea typeface="DM Sans" pitchFamily="34" charset="-122"/>
                <a:cs typeface="DM Sans" pitchFamily="34" charset="-120"/>
              </a:rPr>
              <a:t> por defecto. Por lo tanto, todos los objetos en Java son instancias de alguna clase que es una subclase de </a:t>
            </a:r>
            <a:r>
              <a:rPr lang="es-ES" sz="1750" dirty="0" err="1">
                <a:solidFill>
                  <a:srgbClr val="454240"/>
                </a:solidFill>
                <a:latin typeface="DM Sans" pitchFamily="34" charset="0"/>
                <a:ea typeface="DM Sans" pitchFamily="34" charset="-122"/>
                <a:cs typeface="DM Sans" pitchFamily="34" charset="-120"/>
              </a:rPr>
              <a:t>Object</a:t>
            </a:r>
            <a:r>
              <a:rPr lang="es-ES" sz="1750" dirty="0">
                <a:solidFill>
                  <a:srgbClr val="454240"/>
                </a:solidFill>
                <a:latin typeface="DM Sans" pitchFamily="34" charset="0"/>
                <a:ea typeface="DM Sans" pitchFamily="34" charset="-122"/>
                <a:cs typeface="DM Sans" pitchFamily="34" charset="-120"/>
              </a:rPr>
              <a:t>, ya sea directa o indirectamente.</a:t>
            </a:r>
          </a:p>
          <a:p>
            <a:pPr marL="0" indent="0">
              <a:lnSpc>
                <a:spcPts val="3149"/>
              </a:lnSpc>
              <a:buNone/>
            </a:pPr>
            <a:r>
              <a:rPr lang="es-ES" sz="1750" dirty="0">
                <a:solidFill>
                  <a:srgbClr val="454240"/>
                </a:solidFill>
                <a:latin typeface="DM Sans" pitchFamily="34" charset="0"/>
                <a:ea typeface="DM Sans" pitchFamily="34" charset="-122"/>
              </a:rPr>
              <a:t>La clase </a:t>
            </a:r>
            <a:r>
              <a:rPr lang="es-ES" sz="1750" dirty="0" err="1">
                <a:solidFill>
                  <a:srgbClr val="454240"/>
                </a:solidFill>
                <a:latin typeface="DM Sans" pitchFamily="34" charset="0"/>
                <a:ea typeface="DM Sans" pitchFamily="34" charset="-122"/>
              </a:rPr>
              <a:t>Object</a:t>
            </a:r>
            <a:r>
              <a:rPr lang="es-ES" sz="1750" dirty="0">
                <a:solidFill>
                  <a:srgbClr val="454240"/>
                </a:solidFill>
                <a:latin typeface="DM Sans" pitchFamily="34" charset="0"/>
                <a:ea typeface="DM Sans" pitchFamily="34" charset="-122"/>
              </a:rPr>
              <a:t> en sí misma no tiene una superclase. Es la única clase que no tiene una superclase en Java, y es la raíz de la jerarquía de clases de Java.</a:t>
            </a:r>
          </a:p>
          <a:p>
            <a:pPr marL="0" indent="0">
              <a:lnSpc>
                <a:spcPts val="3149"/>
              </a:lnSpc>
              <a:buNone/>
            </a:pP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1BDFFE9-2E41-464C-986F-95C665B8A681}"/>
              </a:ext>
            </a:extLst>
          </p:cNvPr>
          <p:cNvSpPr txBox="1"/>
          <p:nvPr/>
        </p:nvSpPr>
        <p:spPr>
          <a:xfrm>
            <a:off x="3744685" y="1575643"/>
            <a:ext cx="10395857" cy="5078313"/>
          </a:xfrm>
          <a:prstGeom prst="rect">
            <a:avLst/>
          </a:prstGeom>
          <a:noFill/>
        </p:spPr>
        <p:txBody>
          <a:bodyPr wrap="square">
            <a:spAutoFit/>
          </a:bodyPr>
          <a:lstStyle/>
          <a:p>
            <a:r>
              <a:rPr lang="es-ES" b="1" dirty="0" err="1">
                <a:solidFill>
                  <a:srgbClr val="FF0000"/>
                </a:solidFill>
              </a:rPr>
              <a:t>public</a:t>
            </a:r>
            <a:r>
              <a:rPr lang="es-ES" b="1" dirty="0">
                <a:solidFill>
                  <a:srgbClr val="FF0000"/>
                </a:solidFill>
              </a:rPr>
              <a:t> </a:t>
            </a:r>
            <a:r>
              <a:rPr lang="es-ES" b="1" dirty="0" err="1">
                <a:solidFill>
                  <a:srgbClr val="FF0000"/>
                </a:solidFill>
              </a:rPr>
              <a:t>String</a:t>
            </a:r>
            <a:r>
              <a:rPr lang="es-ES" b="1" dirty="0">
                <a:solidFill>
                  <a:srgbClr val="FF0000"/>
                </a:solidFill>
              </a:rPr>
              <a:t> </a:t>
            </a:r>
            <a:r>
              <a:rPr lang="es-ES" b="1" dirty="0" err="1">
                <a:solidFill>
                  <a:srgbClr val="FF0000"/>
                </a:solidFill>
              </a:rPr>
              <a:t>toString</a:t>
            </a:r>
            <a:r>
              <a:rPr lang="es-ES" b="1" dirty="0">
                <a:solidFill>
                  <a:srgbClr val="FF0000"/>
                </a:solidFill>
              </a:rPr>
              <a:t>(): </a:t>
            </a:r>
            <a:r>
              <a:rPr lang="es-ES" dirty="0"/>
              <a:t>Este método retorna una representación en cadena de caracteres del objeto. Muchas clases sobrescriben este método para proporcionar una representación en cadena que tenga sentido para esa clase específica.</a:t>
            </a:r>
          </a:p>
          <a:p>
            <a:endParaRPr lang="es-ES" dirty="0"/>
          </a:p>
          <a:p>
            <a:r>
              <a:rPr lang="es-ES" b="1" dirty="0" err="1">
                <a:solidFill>
                  <a:srgbClr val="FF0000"/>
                </a:solidFill>
              </a:rPr>
              <a:t>public</a:t>
            </a:r>
            <a:r>
              <a:rPr lang="es-ES" b="1" dirty="0">
                <a:solidFill>
                  <a:srgbClr val="FF0000"/>
                </a:solidFill>
              </a:rPr>
              <a:t> </a:t>
            </a:r>
            <a:r>
              <a:rPr lang="es-ES" b="1" dirty="0" err="1">
                <a:solidFill>
                  <a:srgbClr val="FF0000"/>
                </a:solidFill>
              </a:rPr>
              <a:t>boolean</a:t>
            </a:r>
            <a:r>
              <a:rPr lang="es-ES" b="1" dirty="0">
                <a:solidFill>
                  <a:srgbClr val="FF0000"/>
                </a:solidFill>
              </a:rPr>
              <a:t> </a:t>
            </a:r>
            <a:r>
              <a:rPr lang="es-ES" b="1" dirty="0" err="1">
                <a:solidFill>
                  <a:srgbClr val="FF0000"/>
                </a:solidFill>
              </a:rPr>
              <a:t>equals</a:t>
            </a:r>
            <a:r>
              <a:rPr lang="es-ES" b="1" dirty="0">
                <a:solidFill>
                  <a:srgbClr val="FF0000"/>
                </a:solidFill>
              </a:rPr>
              <a:t>(</a:t>
            </a:r>
            <a:r>
              <a:rPr lang="es-ES" b="1" dirty="0" err="1">
                <a:solidFill>
                  <a:srgbClr val="FF0000"/>
                </a:solidFill>
              </a:rPr>
              <a:t>Object</a:t>
            </a:r>
            <a:r>
              <a:rPr lang="es-ES" b="1" dirty="0">
                <a:solidFill>
                  <a:srgbClr val="FF0000"/>
                </a:solidFill>
              </a:rPr>
              <a:t> </a:t>
            </a:r>
            <a:r>
              <a:rPr lang="es-ES" b="1" dirty="0" err="1">
                <a:solidFill>
                  <a:srgbClr val="FF0000"/>
                </a:solidFill>
              </a:rPr>
              <a:t>obj</a:t>
            </a:r>
            <a:r>
              <a:rPr lang="es-ES" b="1" dirty="0">
                <a:solidFill>
                  <a:srgbClr val="FF0000"/>
                </a:solidFill>
              </a:rPr>
              <a:t>): </a:t>
            </a:r>
            <a:r>
              <a:rPr lang="es-ES" dirty="0"/>
              <a:t>Este método compara este objeto con el objeto especificado y retorna true si son iguales y false en caso contrario. Las clases suelen sobrescribir este método para definir qué significa que dos objetos de esa clase sean "iguales".</a:t>
            </a:r>
          </a:p>
          <a:p>
            <a:endParaRPr lang="es-ES" dirty="0"/>
          </a:p>
          <a:p>
            <a:r>
              <a:rPr lang="es-ES" b="1" dirty="0" err="1">
                <a:solidFill>
                  <a:srgbClr val="FF0000"/>
                </a:solidFill>
              </a:rPr>
              <a:t>public</a:t>
            </a:r>
            <a:r>
              <a:rPr lang="es-ES" b="1" dirty="0">
                <a:solidFill>
                  <a:srgbClr val="FF0000"/>
                </a:solidFill>
              </a:rPr>
              <a:t> </a:t>
            </a:r>
            <a:r>
              <a:rPr lang="es-ES" b="1" dirty="0" err="1">
                <a:solidFill>
                  <a:srgbClr val="FF0000"/>
                </a:solidFill>
              </a:rPr>
              <a:t>int</a:t>
            </a:r>
            <a:r>
              <a:rPr lang="es-ES" b="1" dirty="0">
                <a:solidFill>
                  <a:srgbClr val="FF0000"/>
                </a:solidFill>
              </a:rPr>
              <a:t> </a:t>
            </a:r>
            <a:r>
              <a:rPr lang="es-ES" b="1" dirty="0" err="1">
                <a:solidFill>
                  <a:srgbClr val="FF0000"/>
                </a:solidFill>
              </a:rPr>
              <a:t>hashCode</a:t>
            </a:r>
            <a:r>
              <a:rPr lang="es-ES" b="1" dirty="0">
                <a:solidFill>
                  <a:srgbClr val="FF0000"/>
                </a:solidFill>
              </a:rPr>
              <a:t>(): </a:t>
            </a:r>
            <a:r>
              <a:rPr lang="es-ES" dirty="0"/>
              <a:t>Este método retorna un valor hash para el objeto. Este método suele ser sobrescrito junto con </a:t>
            </a:r>
            <a:r>
              <a:rPr lang="es-ES" dirty="0" err="1"/>
              <a:t>equals</a:t>
            </a:r>
            <a:r>
              <a:rPr lang="es-ES" dirty="0"/>
              <a:t>() para asegurar que dos objetos que se consideran iguales según el método </a:t>
            </a:r>
            <a:r>
              <a:rPr lang="es-ES" dirty="0" err="1"/>
              <a:t>equals</a:t>
            </a:r>
            <a:r>
              <a:rPr lang="es-ES" dirty="0"/>
              <a:t>() también tengan el mismo valor hash.</a:t>
            </a:r>
          </a:p>
          <a:p>
            <a:endParaRPr lang="es-ES" dirty="0"/>
          </a:p>
          <a:p>
            <a:r>
              <a:rPr lang="es-ES" b="1" dirty="0" err="1">
                <a:solidFill>
                  <a:srgbClr val="FF0000"/>
                </a:solidFill>
              </a:rPr>
              <a:t>protected</a:t>
            </a:r>
            <a:r>
              <a:rPr lang="es-ES" b="1" dirty="0">
                <a:solidFill>
                  <a:srgbClr val="FF0000"/>
                </a:solidFill>
              </a:rPr>
              <a:t> </a:t>
            </a:r>
            <a:r>
              <a:rPr lang="es-ES" b="1" dirty="0" err="1">
                <a:solidFill>
                  <a:srgbClr val="FF0000"/>
                </a:solidFill>
              </a:rPr>
              <a:t>Object</a:t>
            </a:r>
            <a:r>
              <a:rPr lang="es-ES" b="1" dirty="0">
                <a:solidFill>
                  <a:srgbClr val="FF0000"/>
                </a:solidFill>
              </a:rPr>
              <a:t> clone() </a:t>
            </a:r>
            <a:r>
              <a:rPr lang="es-ES" dirty="0" err="1"/>
              <a:t>throws</a:t>
            </a:r>
            <a:r>
              <a:rPr lang="es-ES" dirty="0"/>
              <a:t> </a:t>
            </a:r>
            <a:r>
              <a:rPr lang="es-ES" dirty="0" err="1"/>
              <a:t>CloneNotSupportedException</a:t>
            </a:r>
            <a:r>
              <a:rPr lang="es-ES" dirty="0"/>
              <a:t>: Este método crea y retorna una copia del objeto. No todas las clases permitirán la clonación, y es necesario implementar la interfaz </a:t>
            </a:r>
            <a:r>
              <a:rPr lang="es-ES" dirty="0" err="1"/>
              <a:t>Cloneable</a:t>
            </a:r>
            <a:r>
              <a:rPr lang="es-ES" dirty="0"/>
              <a:t> y sobrescribir este método para permitirlo.</a:t>
            </a:r>
          </a:p>
          <a:p>
            <a:endParaRPr lang="es-ES" dirty="0"/>
          </a:p>
          <a:p>
            <a:r>
              <a:rPr lang="es-ES" b="1" dirty="0" err="1">
                <a:solidFill>
                  <a:srgbClr val="FF0000"/>
                </a:solidFill>
              </a:rPr>
              <a:t>public</a:t>
            </a:r>
            <a:r>
              <a:rPr lang="es-ES" b="1" dirty="0">
                <a:solidFill>
                  <a:srgbClr val="FF0000"/>
                </a:solidFill>
              </a:rPr>
              <a:t> final </a:t>
            </a:r>
            <a:r>
              <a:rPr lang="es-ES" b="1" dirty="0" err="1">
                <a:solidFill>
                  <a:srgbClr val="FF0000"/>
                </a:solidFill>
              </a:rPr>
              <a:t>Class</a:t>
            </a:r>
            <a:r>
              <a:rPr lang="es-ES" b="1" dirty="0">
                <a:solidFill>
                  <a:srgbClr val="FF0000"/>
                </a:solidFill>
              </a:rPr>
              <a:t>&lt;?&gt; </a:t>
            </a:r>
            <a:r>
              <a:rPr lang="es-ES" b="1" dirty="0" err="1">
                <a:solidFill>
                  <a:srgbClr val="FF0000"/>
                </a:solidFill>
              </a:rPr>
              <a:t>getClass</a:t>
            </a:r>
            <a:r>
              <a:rPr lang="es-ES" b="1" dirty="0">
                <a:solidFill>
                  <a:srgbClr val="FF0000"/>
                </a:solidFill>
              </a:rPr>
              <a:t>(): </a:t>
            </a:r>
            <a:r>
              <a:rPr lang="es-ES" dirty="0"/>
              <a:t>Este método retorna el objeto </a:t>
            </a:r>
            <a:r>
              <a:rPr lang="es-ES" dirty="0" err="1"/>
              <a:t>Class</a:t>
            </a:r>
            <a:r>
              <a:rPr lang="es-ES" dirty="0"/>
              <a:t> que representa la clase del objeto. Este método no puede ser sobrescrito.</a:t>
            </a:r>
          </a:p>
        </p:txBody>
      </p:sp>
    </p:spTree>
    <p:extLst>
      <p:ext uri="{BB962C8B-B14F-4D97-AF65-F5344CB8AC3E}">
        <p14:creationId xmlns:p14="http://schemas.microsoft.com/office/powerpoint/2010/main" val="397943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C0580F-9246-4673-8CBF-A0C1287D7684}"/>
              </a:ext>
            </a:extLst>
          </p:cNvPr>
          <p:cNvSpPr txBox="1"/>
          <p:nvPr/>
        </p:nvSpPr>
        <p:spPr>
          <a:xfrm>
            <a:off x="3657600" y="1575644"/>
            <a:ext cx="7315200" cy="5078313"/>
          </a:xfrm>
          <a:prstGeom prst="rect">
            <a:avLst/>
          </a:prstGeom>
          <a:noFill/>
        </p:spPr>
        <p:txBody>
          <a:bodyPr wrap="square">
            <a:spAutoFit/>
          </a:bodyPr>
          <a:lstStyle/>
          <a:p>
            <a:r>
              <a:rPr lang="es-ES" dirty="0" err="1"/>
              <a:t>class</a:t>
            </a:r>
            <a:r>
              <a:rPr lang="es-ES" dirty="0"/>
              <a:t> </a:t>
            </a:r>
            <a:r>
              <a:rPr lang="es-ES" dirty="0" err="1"/>
              <a:t>Automovil</a:t>
            </a:r>
            <a:r>
              <a:rPr lang="es-ES" dirty="0"/>
              <a:t> {</a:t>
            </a:r>
          </a:p>
          <a:p>
            <a:r>
              <a:rPr lang="es-ES" dirty="0"/>
              <a:t>    </a:t>
            </a:r>
            <a:r>
              <a:rPr lang="es-ES" dirty="0" err="1"/>
              <a:t>String</a:t>
            </a:r>
            <a:r>
              <a:rPr lang="es-ES" dirty="0"/>
              <a:t> marca;</a:t>
            </a:r>
          </a:p>
          <a:p>
            <a:r>
              <a:rPr lang="es-ES" dirty="0"/>
              <a:t>    </a:t>
            </a:r>
            <a:r>
              <a:rPr lang="es-ES" dirty="0" err="1"/>
              <a:t>String</a:t>
            </a:r>
            <a:r>
              <a:rPr lang="es-ES" dirty="0"/>
              <a:t> modelo;</a:t>
            </a:r>
          </a:p>
          <a:p>
            <a:r>
              <a:rPr lang="es-ES" dirty="0"/>
              <a:t>    </a:t>
            </a:r>
            <a:r>
              <a:rPr lang="es-ES" dirty="0" err="1"/>
              <a:t>int</a:t>
            </a:r>
            <a:r>
              <a:rPr lang="es-ES" dirty="0"/>
              <a:t> </a:t>
            </a:r>
            <a:r>
              <a:rPr lang="es-ES" dirty="0" err="1"/>
              <a:t>anio</a:t>
            </a:r>
            <a:r>
              <a:rPr lang="es-ES" dirty="0"/>
              <a:t>;</a:t>
            </a:r>
          </a:p>
          <a:p>
            <a:endParaRPr lang="es-ES" dirty="0"/>
          </a:p>
          <a:p>
            <a:r>
              <a:rPr lang="es-ES" dirty="0"/>
              <a:t>    </a:t>
            </a:r>
            <a:r>
              <a:rPr lang="es-ES" dirty="0" err="1"/>
              <a:t>Automovil</a:t>
            </a:r>
            <a:r>
              <a:rPr lang="es-ES" dirty="0"/>
              <a:t>(</a:t>
            </a:r>
            <a:r>
              <a:rPr lang="es-ES" dirty="0" err="1"/>
              <a:t>String</a:t>
            </a:r>
            <a:r>
              <a:rPr lang="es-ES" dirty="0"/>
              <a:t> marca, </a:t>
            </a:r>
            <a:r>
              <a:rPr lang="es-ES" dirty="0" err="1"/>
              <a:t>String</a:t>
            </a:r>
            <a:r>
              <a:rPr lang="es-ES" dirty="0"/>
              <a:t> modelo, </a:t>
            </a:r>
            <a:r>
              <a:rPr lang="es-ES" dirty="0" err="1"/>
              <a:t>int</a:t>
            </a:r>
            <a:r>
              <a:rPr lang="es-ES" dirty="0"/>
              <a:t> </a:t>
            </a:r>
            <a:r>
              <a:rPr lang="es-ES" dirty="0" err="1"/>
              <a:t>anio</a:t>
            </a:r>
            <a:r>
              <a:rPr lang="es-ES" dirty="0"/>
              <a:t>) {</a:t>
            </a:r>
          </a:p>
          <a:p>
            <a:r>
              <a:rPr lang="es-ES" dirty="0"/>
              <a:t>        </a:t>
            </a:r>
            <a:r>
              <a:rPr lang="es-ES" dirty="0" err="1"/>
              <a:t>this.marca</a:t>
            </a:r>
            <a:r>
              <a:rPr lang="es-ES" dirty="0"/>
              <a:t> = marca;</a:t>
            </a:r>
          </a:p>
          <a:p>
            <a:r>
              <a:rPr lang="es-ES" dirty="0"/>
              <a:t>        </a:t>
            </a:r>
            <a:r>
              <a:rPr lang="es-ES" dirty="0" err="1"/>
              <a:t>this.modelo</a:t>
            </a:r>
            <a:r>
              <a:rPr lang="es-ES" dirty="0"/>
              <a:t> = modelo;</a:t>
            </a:r>
          </a:p>
          <a:p>
            <a:r>
              <a:rPr lang="es-ES" dirty="0"/>
              <a:t>        </a:t>
            </a:r>
            <a:r>
              <a:rPr lang="es-ES" dirty="0" err="1"/>
              <a:t>this.anio</a:t>
            </a:r>
            <a:r>
              <a:rPr lang="es-ES" dirty="0"/>
              <a:t> = </a:t>
            </a:r>
            <a:r>
              <a:rPr lang="es-ES" dirty="0" err="1"/>
              <a:t>anio</a:t>
            </a:r>
            <a:r>
              <a:rPr lang="es-ES" dirty="0"/>
              <a:t>;</a:t>
            </a:r>
          </a:p>
          <a:p>
            <a:r>
              <a:rPr lang="es-ES" dirty="0"/>
              <a:t>    }</a:t>
            </a:r>
          </a:p>
          <a:p>
            <a:r>
              <a:rPr lang="es-ES" dirty="0"/>
              <a:t>}</a:t>
            </a:r>
          </a:p>
          <a:p>
            <a:endParaRPr lang="es-ES" dirty="0"/>
          </a:p>
          <a:p>
            <a:r>
              <a:rPr lang="es-ES" dirty="0" err="1"/>
              <a:t>public</a:t>
            </a:r>
            <a:r>
              <a:rPr lang="es-ES" dirty="0"/>
              <a:t> </a:t>
            </a:r>
            <a:r>
              <a:rPr lang="es-ES" dirty="0" err="1"/>
              <a:t>class</a:t>
            </a:r>
            <a:r>
              <a:rPr lang="es-ES" dirty="0"/>
              <a:t> </a:t>
            </a:r>
            <a:r>
              <a:rPr lang="es-ES" dirty="0" err="1"/>
              <a:t>Main</a:t>
            </a:r>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t>
            </a:r>
            <a:r>
              <a:rPr lang="es-ES" dirty="0" err="1"/>
              <a:t>Automovil</a:t>
            </a:r>
            <a:r>
              <a:rPr lang="es-ES" dirty="0"/>
              <a:t> </a:t>
            </a:r>
            <a:r>
              <a:rPr lang="es-ES" dirty="0" err="1"/>
              <a:t>miAutomovil</a:t>
            </a:r>
            <a:r>
              <a:rPr lang="es-ES" dirty="0"/>
              <a:t> = new </a:t>
            </a:r>
            <a:r>
              <a:rPr lang="es-ES" dirty="0" err="1"/>
              <a:t>Automovil</a:t>
            </a:r>
            <a:r>
              <a:rPr lang="es-ES" dirty="0"/>
              <a:t>("Toyota", "Corolla", 2020);</a:t>
            </a:r>
          </a:p>
          <a:p>
            <a:r>
              <a:rPr lang="es-ES" dirty="0"/>
              <a:t>        </a:t>
            </a:r>
            <a:r>
              <a:rPr lang="es-ES" dirty="0" err="1"/>
              <a:t>System.out.println</a:t>
            </a:r>
            <a:r>
              <a:rPr lang="es-ES" dirty="0"/>
              <a:t>(</a:t>
            </a:r>
            <a:r>
              <a:rPr lang="es-ES" dirty="0" err="1"/>
              <a:t>miAutomovil.toString</a:t>
            </a:r>
            <a:r>
              <a:rPr lang="es-ES" dirty="0"/>
              <a:t>()); </a:t>
            </a:r>
          </a:p>
          <a:p>
            <a:r>
              <a:rPr lang="es-ES" dirty="0"/>
              <a:t>    }</a:t>
            </a:r>
          </a:p>
          <a:p>
            <a:r>
              <a:rPr lang="es-ES" dirty="0"/>
              <a:t>}</a:t>
            </a:r>
          </a:p>
        </p:txBody>
      </p:sp>
    </p:spTree>
    <p:extLst>
      <p:ext uri="{BB962C8B-B14F-4D97-AF65-F5344CB8AC3E}">
        <p14:creationId xmlns:p14="http://schemas.microsoft.com/office/powerpoint/2010/main" val="264919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1829276"/>
            <a:ext cx="652272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La palabra clave 'super'</a:t>
            </a:r>
            <a:endParaRPr lang="en-US" sz="4374" dirty="0"/>
          </a:p>
        </p:txBody>
      </p:sp>
      <p:sp>
        <p:nvSpPr>
          <p:cNvPr id="5" name="Shape 2"/>
          <p:cNvSpPr/>
          <p:nvPr/>
        </p:nvSpPr>
        <p:spPr>
          <a:xfrm>
            <a:off x="833199" y="3217902"/>
            <a:ext cx="12964001" cy="44410"/>
          </a:xfrm>
          <a:prstGeom prst="rect">
            <a:avLst/>
          </a:prstGeom>
          <a:solidFill>
            <a:srgbClr val="EFDBA9"/>
          </a:solidFill>
          <a:ln/>
        </p:spPr>
      </p:sp>
      <p:sp>
        <p:nvSpPr>
          <p:cNvPr id="6" name="Shape 3"/>
          <p:cNvSpPr/>
          <p:nvPr/>
        </p:nvSpPr>
        <p:spPr>
          <a:xfrm>
            <a:off x="3996392" y="3217902"/>
            <a:ext cx="44410" cy="777597"/>
          </a:xfrm>
          <a:prstGeom prst="rect">
            <a:avLst/>
          </a:prstGeom>
          <a:solidFill>
            <a:srgbClr val="EFDBA9"/>
          </a:solidFill>
          <a:ln/>
        </p:spPr>
      </p:sp>
      <p:sp>
        <p:nvSpPr>
          <p:cNvPr id="7" name="Shape 4"/>
          <p:cNvSpPr/>
          <p:nvPr/>
        </p:nvSpPr>
        <p:spPr>
          <a:xfrm>
            <a:off x="3768685" y="2967990"/>
            <a:ext cx="499943" cy="499943"/>
          </a:xfrm>
          <a:prstGeom prst="roundRect">
            <a:avLst>
              <a:gd name="adj" fmla="val 10974"/>
            </a:avLst>
          </a:prstGeom>
          <a:solidFill>
            <a:srgbClr val="F7EDD4"/>
          </a:solidFill>
          <a:ln w="7620">
            <a:solidFill>
              <a:srgbClr val="EFDBA9"/>
            </a:solidFill>
            <a:prstDash val="solid"/>
          </a:ln>
        </p:spPr>
      </p:sp>
      <p:sp>
        <p:nvSpPr>
          <p:cNvPr id="8" name="Text 5"/>
          <p:cNvSpPr/>
          <p:nvPr/>
        </p:nvSpPr>
        <p:spPr>
          <a:xfrm>
            <a:off x="3942398" y="3001327"/>
            <a:ext cx="15240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9" name="Text 6"/>
          <p:cNvSpPr/>
          <p:nvPr/>
        </p:nvSpPr>
        <p:spPr>
          <a:xfrm>
            <a:off x="2907625" y="4217789"/>
            <a:ext cx="2221944" cy="360998"/>
          </a:xfrm>
          <a:prstGeom prst="rect">
            <a:avLst/>
          </a:prstGeom>
          <a:noFill/>
          <a:ln/>
        </p:spPr>
        <p:txBody>
          <a:bodyPr wrap="none" rtlCol="0" anchor="t"/>
          <a:lstStyle/>
          <a:p>
            <a:pPr marL="0" indent="0" algn="ct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Cómo se utiliza</a:t>
            </a:r>
            <a:endParaRPr lang="en-US" sz="2187" dirty="0"/>
          </a:p>
        </p:txBody>
      </p:sp>
      <p:sp>
        <p:nvSpPr>
          <p:cNvPr id="10" name="Text 7"/>
          <p:cNvSpPr/>
          <p:nvPr/>
        </p:nvSpPr>
        <p:spPr>
          <a:xfrm>
            <a:off x="1055370" y="4800957"/>
            <a:ext cx="5926574" cy="1599248"/>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La palabra clave "super" se utiliza para referirse a la superclase en la subclase. Permite llamar a métodos de la superclase, acceder a los campos de la superclase y llamar al constructor de la superclase.</a:t>
            </a:r>
            <a:endParaRPr lang="en-US" sz="1750" dirty="0"/>
          </a:p>
        </p:txBody>
      </p:sp>
      <p:sp>
        <p:nvSpPr>
          <p:cNvPr id="11" name="Shape 8"/>
          <p:cNvSpPr/>
          <p:nvPr/>
        </p:nvSpPr>
        <p:spPr>
          <a:xfrm>
            <a:off x="10589478" y="3217902"/>
            <a:ext cx="44410" cy="777597"/>
          </a:xfrm>
          <a:prstGeom prst="rect">
            <a:avLst/>
          </a:prstGeom>
          <a:solidFill>
            <a:srgbClr val="EFDBA9"/>
          </a:solidFill>
          <a:ln/>
        </p:spPr>
      </p:sp>
      <p:sp>
        <p:nvSpPr>
          <p:cNvPr id="12" name="Shape 9"/>
          <p:cNvSpPr/>
          <p:nvPr/>
        </p:nvSpPr>
        <p:spPr>
          <a:xfrm>
            <a:off x="10361771" y="2967990"/>
            <a:ext cx="499943" cy="499943"/>
          </a:xfrm>
          <a:prstGeom prst="roundRect">
            <a:avLst>
              <a:gd name="adj" fmla="val 10974"/>
            </a:avLst>
          </a:prstGeom>
          <a:solidFill>
            <a:srgbClr val="F7EDD4"/>
          </a:solidFill>
          <a:ln w="7620">
            <a:solidFill>
              <a:srgbClr val="EFDBA9"/>
            </a:solidFill>
            <a:prstDash val="solid"/>
          </a:ln>
        </p:spPr>
      </p:sp>
      <p:sp>
        <p:nvSpPr>
          <p:cNvPr id="13" name="Text 10"/>
          <p:cNvSpPr/>
          <p:nvPr/>
        </p:nvSpPr>
        <p:spPr>
          <a:xfrm>
            <a:off x="10508813" y="3001327"/>
            <a:ext cx="20574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4" name="Text 11"/>
          <p:cNvSpPr/>
          <p:nvPr/>
        </p:nvSpPr>
        <p:spPr>
          <a:xfrm>
            <a:off x="8291393" y="4217789"/>
            <a:ext cx="4640580" cy="360998"/>
          </a:xfrm>
          <a:prstGeom prst="rect">
            <a:avLst/>
          </a:prstGeom>
          <a:noFill/>
          <a:ln/>
        </p:spPr>
        <p:txBody>
          <a:bodyPr wrap="none" rtlCol="0" anchor="t"/>
          <a:lstStyle/>
          <a:p>
            <a:pPr marL="0" indent="0" algn="ct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El uso de 'super' en constructores</a:t>
            </a:r>
            <a:endParaRPr lang="en-US" sz="2187" dirty="0"/>
          </a:p>
        </p:txBody>
      </p:sp>
      <p:sp>
        <p:nvSpPr>
          <p:cNvPr id="15" name="Text 12"/>
          <p:cNvSpPr/>
          <p:nvPr/>
        </p:nvSpPr>
        <p:spPr>
          <a:xfrm>
            <a:off x="7648456" y="4800957"/>
            <a:ext cx="5926574" cy="1199436"/>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Para invocar al constructor de la superclase, se utiliza la palabra clave "super" seguida de los parámetros que el constructor de la superclase requiere.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066211"/>
            <a:ext cx="732282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Sobrescritura de métodos</a:t>
            </a:r>
            <a:endParaRPr lang="en-US" sz="4374" dirty="0"/>
          </a:p>
        </p:txBody>
      </p:sp>
      <p:sp>
        <p:nvSpPr>
          <p:cNvPr id="5" name="Shape 2"/>
          <p:cNvSpPr/>
          <p:nvPr/>
        </p:nvSpPr>
        <p:spPr>
          <a:xfrm>
            <a:off x="833199" y="3121581"/>
            <a:ext cx="6370915" cy="3041809"/>
          </a:xfrm>
          <a:prstGeom prst="roundRect">
            <a:avLst>
              <a:gd name="adj" fmla="val 1804"/>
            </a:avLst>
          </a:prstGeom>
          <a:solidFill>
            <a:srgbClr val="F7EDD4"/>
          </a:solidFill>
          <a:ln w="7620">
            <a:solidFill>
              <a:srgbClr val="EFDBA9"/>
            </a:solidFill>
            <a:prstDash val="solid"/>
          </a:ln>
        </p:spPr>
      </p:sp>
      <p:sp>
        <p:nvSpPr>
          <p:cNvPr id="6" name="Text 3"/>
          <p:cNvSpPr/>
          <p:nvPr/>
        </p:nvSpPr>
        <p:spPr>
          <a:xfrm>
            <a:off x="1062990" y="3351371"/>
            <a:ext cx="4922520" cy="360998"/>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Qué es la sobrescritura de métodos</a:t>
            </a:r>
            <a:endParaRPr lang="en-US" sz="2187" dirty="0"/>
          </a:p>
        </p:txBody>
      </p:sp>
      <p:sp>
        <p:nvSpPr>
          <p:cNvPr id="7" name="Text 4"/>
          <p:cNvSpPr/>
          <p:nvPr/>
        </p:nvSpPr>
        <p:spPr>
          <a:xfrm>
            <a:off x="1062990" y="3934539"/>
            <a:ext cx="5911334" cy="159924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La sobrescritura de métodos es una técnica utilizada en la programación orientada a objetos que permite a una subclase proporcionar una implementación específica de un método que ya existe en la superclase.</a:t>
            </a:r>
            <a:endParaRPr lang="en-US" sz="1750" dirty="0"/>
          </a:p>
        </p:txBody>
      </p:sp>
      <p:sp>
        <p:nvSpPr>
          <p:cNvPr id="8" name="Shape 5"/>
          <p:cNvSpPr/>
          <p:nvPr/>
        </p:nvSpPr>
        <p:spPr>
          <a:xfrm>
            <a:off x="7426285" y="3121581"/>
            <a:ext cx="6370915" cy="3041809"/>
          </a:xfrm>
          <a:prstGeom prst="roundRect">
            <a:avLst>
              <a:gd name="adj" fmla="val 1804"/>
            </a:avLst>
          </a:prstGeom>
          <a:solidFill>
            <a:srgbClr val="F7EDD4"/>
          </a:solidFill>
          <a:ln w="7620">
            <a:solidFill>
              <a:srgbClr val="EFDBA9"/>
            </a:solidFill>
            <a:prstDash val="solid"/>
          </a:ln>
        </p:spPr>
      </p:sp>
      <p:sp>
        <p:nvSpPr>
          <p:cNvPr id="9" name="Text 6"/>
          <p:cNvSpPr/>
          <p:nvPr/>
        </p:nvSpPr>
        <p:spPr>
          <a:xfrm>
            <a:off x="7656076" y="3351371"/>
            <a:ext cx="5288280" cy="360998"/>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Reglas de la sobrescritura de métodos</a:t>
            </a:r>
            <a:endParaRPr lang="en-US" sz="2187" dirty="0"/>
          </a:p>
        </p:txBody>
      </p:sp>
      <p:sp>
        <p:nvSpPr>
          <p:cNvPr id="10" name="Text 7"/>
          <p:cNvSpPr/>
          <p:nvPr/>
        </p:nvSpPr>
        <p:spPr>
          <a:xfrm>
            <a:off x="7656076" y="3934539"/>
            <a:ext cx="5911334" cy="1999059"/>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Las reglas de la sobrescritura de métodos son que el método de la subclase debe tener el mismo nombre, parametros y tipo de retorno que el método de la superclase. El método de la subclase debe ser al menos tan accesible como el método de la superclase.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226469"/>
            <a:ext cx="7477601" cy="1444228"/>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Herencia múltiple a través de interfaces</a:t>
            </a:r>
            <a:endParaRPr lang="en-US" sz="4374" dirty="0"/>
          </a:p>
        </p:txBody>
      </p:sp>
      <p:sp>
        <p:nvSpPr>
          <p:cNvPr id="5" name="Text 2"/>
          <p:cNvSpPr/>
          <p:nvPr/>
        </p:nvSpPr>
        <p:spPr>
          <a:xfrm>
            <a:off x="833199" y="4003953"/>
            <a:ext cx="7477601" cy="1999059"/>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Cuando una clase implementa una interfaz, está declarando que proporcionará ciertas características y funcionalidades especificadas por la interfaz. Java no admite la herencia múltiple de clases, pero la herencia múltiple de interfaces puede lograrse a través de la implementación de varias interfaces.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2845</TotalTime>
  <Words>1584</Words>
  <Application>Microsoft Office PowerPoint</Application>
  <PresentationFormat>Personalizado</PresentationFormat>
  <Paragraphs>110</Paragraphs>
  <Slides>13</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DM Sans</vt:lpstr>
      <vt:lpstr>Libre Baskerville</vt:lpstr>
      <vt:lpstr>Söhne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Pablo Guevara</cp:lastModifiedBy>
  <cp:revision>10</cp:revision>
  <dcterms:created xsi:type="dcterms:W3CDTF">2023-06-26T14:39:21Z</dcterms:created>
  <dcterms:modified xsi:type="dcterms:W3CDTF">2023-06-29T00:08:23Z</dcterms:modified>
</cp:coreProperties>
</file>