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58" r:id="rId5"/>
    <p:sldId id="259" r:id="rId6"/>
    <p:sldId id="269" r:id="rId7"/>
    <p:sldId id="270" r:id="rId8"/>
    <p:sldId id="260" r:id="rId9"/>
    <p:sldId id="261" r:id="rId10"/>
    <p:sldId id="262" r:id="rId11"/>
    <p:sldId id="263"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843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004417"/>
            <a:ext cx="6423660" cy="866537"/>
          </a:xfrm>
          <a:prstGeom prst="rect">
            <a:avLst/>
          </a:prstGeom>
          <a:noFill/>
          <a:ln/>
        </p:spPr>
        <p:txBody>
          <a:bodyPr wrap="non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Plan de Formación</a:t>
            </a:r>
            <a:endParaRPr lang="en-US" sz="5249" dirty="0"/>
          </a:p>
        </p:txBody>
      </p:sp>
      <p:sp>
        <p:nvSpPr>
          <p:cNvPr id="5" name="Text 2"/>
          <p:cNvSpPr/>
          <p:nvPr/>
        </p:nvSpPr>
        <p:spPr>
          <a:xfrm>
            <a:off x="833199" y="3204210"/>
            <a:ext cx="7477601" cy="2398871"/>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Este plan de formación está diseñado para ayudarte a comprender los conceptos básicos de la abstracción y el polimorfismo en el contexto de la programación Java. Te enseñaremos cómo declarar y utilizar clases y métodos abstractos, cómo funcionan los polimorfismos con la herencia y la interfaz, y cómo implementar el polimorfismo dinámico en Java.</a:t>
            </a:r>
            <a:endParaRPr lang="en-US" sz="1750" dirty="0"/>
          </a:p>
        </p:txBody>
      </p:sp>
      <p:sp>
        <p:nvSpPr>
          <p:cNvPr id="6" name="Shape 3"/>
          <p:cNvSpPr/>
          <p:nvPr/>
        </p:nvSpPr>
        <p:spPr>
          <a:xfrm>
            <a:off x="833199" y="5825252"/>
            <a:ext cx="355402" cy="355402"/>
          </a:xfrm>
          <a:prstGeom prst="roundRect">
            <a:avLst>
              <a:gd name="adj" fmla="val 25726039"/>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40819" y="5832872"/>
            <a:ext cx="340162" cy="340162"/>
          </a:xfrm>
          <a:prstGeom prst="rect">
            <a:avLst/>
          </a:prstGeom>
        </p:spPr>
      </p:pic>
      <p:sp>
        <p:nvSpPr>
          <p:cNvPr id="8" name="Text 4"/>
          <p:cNvSpPr/>
          <p:nvPr/>
        </p:nvSpPr>
        <p:spPr>
          <a:xfrm>
            <a:off x="1299686" y="5830729"/>
            <a:ext cx="2301240" cy="388858"/>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94266" y="582454"/>
            <a:ext cx="4716780" cy="688300"/>
          </a:xfrm>
          <a:prstGeom prst="rect">
            <a:avLst/>
          </a:prstGeom>
          <a:noFill/>
          <a:ln/>
        </p:spPr>
        <p:txBody>
          <a:bodyPr wrap="none" rtlCol="0" anchor="t"/>
          <a:lstStyle/>
          <a:p>
            <a:pPr marL="0" indent="0">
              <a:lnSpc>
                <a:spcPts val="5420"/>
              </a:lnSpc>
              <a:buNone/>
            </a:pPr>
            <a:r>
              <a:rPr lang="en-US" sz="4169" dirty="0">
                <a:solidFill>
                  <a:srgbClr val="5C4E3D"/>
                </a:solidFill>
                <a:latin typeface="Libre Baskerville" pitchFamily="34" charset="0"/>
                <a:ea typeface="Libre Baskerville" pitchFamily="34" charset="-122"/>
                <a:cs typeface="Libre Baskerville" pitchFamily="34" charset="-120"/>
              </a:rPr>
              <a:t>Interfaces en Java</a:t>
            </a:r>
            <a:endParaRPr lang="en-US" sz="4169" dirty="0"/>
          </a:p>
        </p:txBody>
      </p:sp>
      <p:pic>
        <p:nvPicPr>
          <p:cNvPr id="5" name="Image 1" descr="preencoded.png"/>
          <p:cNvPicPr>
            <a:picLocks noChangeAspect="1"/>
          </p:cNvPicPr>
          <p:nvPr/>
        </p:nvPicPr>
        <p:blipFill>
          <a:blip r:embed="rId4"/>
          <a:stretch>
            <a:fillRect/>
          </a:stretch>
        </p:blipFill>
        <p:spPr>
          <a:xfrm>
            <a:off x="2307312" y="1588413"/>
            <a:ext cx="3388876" cy="3388876"/>
          </a:xfrm>
          <a:prstGeom prst="rect">
            <a:avLst/>
          </a:prstGeom>
        </p:spPr>
      </p:pic>
      <p:sp>
        <p:nvSpPr>
          <p:cNvPr id="6" name="Text 2"/>
          <p:cNvSpPr/>
          <p:nvPr/>
        </p:nvSpPr>
        <p:spPr>
          <a:xfrm>
            <a:off x="2454950" y="5188982"/>
            <a:ext cx="3093720" cy="344210"/>
          </a:xfrm>
          <a:prstGeom prst="rect">
            <a:avLst/>
          </a:prstGeom>
          <a:noFill/>
          <a:ln/>
        </p:spPr>
        <p:txBody>
          <a:bodyPr wrap="none" rtlCol="0" anchor="t"/>
          <a:lstStyle/>
          <a:p>
            <a:pPr marL="0" indent="0" algn="ctr">
              <a:lnSpc>
                <a:spcPts val="2710"/>
              </a:lnSpc>
              <a:buNone/>
            </a:pPr>
            <a:r>
              <a:rPr lang="en-US" sz="2085" dirty="0">
                <a:solidFill>
                  <a:srgbClr val="5C4E3D"/>
                </a:solidFill>
                <a:latin typeface="Libre Baskerville" pitchFamily="34" charset="0"/>
                <a:ea typeface="Libre Baskerville" pitchFamily="34" charset="-122"/>
                <a:cs typeface="Libre Baskerville" pitchFamily="34" charset="-120"/>
              </a:rPr>
              <a:t>Definición y Propósito</a:t>
            </a:r>
            <a:endParaRPr lang="en-US" sz="2085" dirty="0"/>
          </a:p>
        </p:txBody>
      </p:sp>
      <p:sp>
        <p:nvSpPr>
          <p:cNvPr id="7" name="Text 3"/>
          <p:cNvSpPr/>
          <p:nvPr/>
        </p:nvSpPr>
        <p:spPr>
          <a:xfrm>
            <a:off x="794266" y="5744885"/>
            <a:ext cx="6415088" cy="1524953"/>
          </a:xfrm>
          <a:prstGeom prst="rect">
            <a:avLst/>
          </a:prstGeom>
          <a:noFill/>
          <a:ln/>
        </p:spPr>
        <p:txBody>
          <a:bodyPr wrap="square" rtlCol="0" anchor="t"/>
          <a:lstStyle/>
          <a:p>
            <a:pPr marL="0" indent="0" algn="ctr">
              <a:lnSpc>
                <a:spcPts val="3002"/>
              </a:lnSpc>
              <a:buNone/>
            </a:pPr>
            <a:r>
              <a:rPr lang="en-US" sz="1668" dirty="0">
                <a:solidFill>
                  <a:srgbClr val="454240"/>
                </a:solidFill>
                <a:latin typeface="DM Sans" pitchFamily="34" charset="0"/>
                <a:ea typeface="DM Sans" pitchFamily="34" charset="-122"/>
                <a:cs typeface="DM Sans" pitchFamily="34" charset="-120"/>
              </a:rPr>
              <a:t>Una interfaz es un tipo de referencia similar a una clase que puede contener constantes, métodos abstractos y métodos predeterminados. Las interfaces se utilizan para lograr la abstracción y el polimorfismo.</a:t>
            </a:r>
            <a:endParaRPr lang="en-US" sz="1668" dirty="0"/>
          </a:p>
        </p:txBody>
      </p:sp>
      <p:pic>
        <p:nvPicPr>
          <p:cNvPr id="8" name="Image 2" descr="preencoded.png"/>
          <p:cNvPicPr>
            <a:picLocks noChangeAspect="1"/>
          </p:cNvPicPr>
          <p:nvPr/>
        </p:nvPicPr>
        <p:blipFill>
          <a:blip r:embed="rId5"/>
          <a:stretch>
            <a:fillRect/>
          </a:stretch>
        </p:blipFill>
        <p:spPr>
          <a:xfrm>
            <a:off x="8934093" y="1588413"/>
            <a:ext cx="3388876" cy="3388876"/>
          </a:xfrm>
          <a:prstGeom prst="rect">
            <a:avLst/>
          </a:prstGeom>
        </p:spPr>
      </p:pic>
      <p:sp>
        <p:nvSpPr>
          <p:cNvPr id="9" name="Text 4"/>
          <p:cNvSpPr/>
          <p:nvPr/>
        </p:nvSpPr>
        <p:spPr>
          <a:xfrm>
            <a:off x="9401770" y="5188982"/>
            <a:ext cx="2453640" cy="344210"/>
          </a:xfrm>
          <a:prstGeom prst="rect">
            <a:avLst/>
          </a:prstGeom>
          <a:noFill/>
          <a:ln/>
        </p:spPr>
        <p:txBody>
          <a:bodyPr wrap="none" rtlCol="0" anchor="t"/>
          <a:lstStyle/>
          <a:p>
            <a:pPr marL="0" indent="0" algn="ctr">
              <a:lnSpc>
                <a:spcPts val="2710"/>
              </a:lnSpc>
              <a:buNone/>
            </a:pPr>
            <a:r>
              <a:rPr lang="en-US" sz="2085" dirty="0">
                <a:solidFill>
                  <a:srgbClr val="5C4E3D"/>
                </a:solidFill>
                <a:latin typeface="Libre Baskerville" pitchFamily="34" charset="0"/>
                <a:ea typeface="Libre Baskerville" pitchFamily="34" charset="-122"/>
                <a:cs typeface="Libre Baskerville" pitchFamily="34" charset="-120"/>
              </a:rPr>
              <a:t>Declaración y Uso</a:t>
            </a:r>
            <a:endParaRPr lang="en-US" sz="2085" dirty="0"/>
          </a:p>
        </p:txBody>
      </p:sp>
      <p:sp>
        <p:nvSpPr>
          <p:cNvPr id="10" name="Text 5"/>
          <p:cNvSpPr/>
          <p:nvPr/>
        </p:nvSpPr>
        <p:spPr>
          <a:xfrm>
            <a:off x="7421047" y="5744885"/>
            <a:ext cx="6415088" cy="1906191"/>
          </a:xfrm>
          <a:prstGeom prst="rect">
            <a:avLst/>
          </a:prstGeom>
          <a:noFill/>
          <a:ln/>
        </p:spPr>
        <p:txBody>
          <a:bodyPr wrap="square" rtlCol="0" anchor="t"/>
          <a:lstStyle/>
          <a:p>
            <a:pPr marL="0" indent="0" algn="ctr">
              <a:lnSpc>
                <a:spcPts val="3002"/>
              </a:lnSpc>
              <a:buNone/>
            </a:pPr>
            <a:r>
              <a:rPr lang="en-US" sz="1668" dirty="0">
                <a:solidFill>
                  <a:srgbClr val="454240"/>
                </a:solidFill>
                <a:latin typeface="DM Sans" pitchFamily="34" charset="0"/>
                <a:ea typeface="DM Sans" pitchFamily="34" charset="-122"/>
                <a:cs typeface="DM Sans" pitchFamily="34" charset="-120"/>
              </a:rPr>
              <a:t>Para declarar una interfaz, se utiliza el modificador "interface". Las reglas asociadas con las interfaces: todas las variables de interfaz son públicas, estáticas y finales, todas las funciones en una interfaz deben ser públicas, las interfaces no pueden proporcionar implementaciones de métodos.</a:t>
            </a:r>
            <a:endParaRPr lang="en-US" sz="166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843677"/>
            <a:ext cx="7477601" cy="1444228"/>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Polimorfismo Dinámico en Java</a:t>
            </a:r>
            <a:endParaRPr lang="en-US" sz="4374" dirty="0"/>
          </a:p>
        </p:txBody>
      </p:sp>
      <p:sp>
        <p:nvSpPr>
          <p:cNvPr id="5" name="Shape 2"/>
          <p:cNvSpPr/>
          <p:nvPr/>
        </p:nvSpPr>
        <p:spPr>
          <a:xfrm>
            <a:off x="833199" y="2773918"/>
            <a:ext cx="499943" cy="499943"/>
          </a:xfrm>
          <a:prstGeom prst="roundRect">
            <a:avLst>
              <a:gd name="adj" fmla="val 10974"/>
            </a:avLst>
          </a:prstGeom>
          <a:solidFill>
            <a:srgbClr val="F7EDD4"/>
          </a:solidFill>
          <a:ln w="7620">
            <a:solidFill>
              <a:srgbClr val="EFDBA9"/>
            </a:solidFill>
            <a:prstDash val="solid"/>
          </a:ln>
        </p:spPr>
      </p:sp>
      <p:sp>
        <p:nvSpPr>
          <p:cNvPr id="6" name="Text 3"/>
          <p:cNvSpPr/>
          <p:nvPr/>
        </p:nvSpPr>
        <p:spPr>
          <a:xfrm>
            <a:off x="1006912" y="2807256"/>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1555313" y="2843332"/>
            <a:ext cx="2905601" cy="721995"/>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Definición y Propósito</a:t>
            </a:r>
            <a:endParaRPr lang="en-US" sz="2187" dirty="0"/>
          </a:p>
        </p:txBody>
      </p:sp>
      <p:sp>
        <p:nvSpPr>
          <p:cNvPr id="8" name="Text 5"/>
          <p:cNvSpPr/>
          <p:nvPr/>
        </p:nvSpPr>
        <p:spPr>
          <a:xfrm>
            <a:off x="1555313" y="3787497"/>
            <a:ext cx="2905601" cy="3598307"/>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El polimorfismo dinámico se refiere a la capacidad de un objeto para cambiar de forma en tiempo de ejecución. Su propósito es permitir que los objetos en tiempo de ejecución se comporten como cualquier subtipo al que pertenezcan.</a:t>
            </a:r>
            <a:endParaRPr lang="en-US" sz="1750" dirty="0"/>
          </a:p>
        </p:txBody>
      </p:sp>
      <p:sp>
        <p:nvSpPr>
          <p:cNvPr id="9" name="Shape 6"/>
          <p:cNvSpPr/>
          <p:nvPr/>
        </p:nvSpPr>
        <p:spPr>
          <a:xfrm>
            <a:off x="4683085" y="2773918"/>
            <a:ext cx="499943" cy="499943"/>
          </a:xfrm>
          <a:prstGeom prst="roundRect">
            <a:avLst>
              <a:gd name="adj" fmla="val 10974"/>
            </a:avLst>
          </a:prstGeom>
          <a:solidFill>
            <a:srgbClr val="F7EDD4"/>
          </a:solidFill>
          <a:ln w="7620">
            <a:solidFill>
              <a:srgbClr val="EFDBA9"/>
            </a:solidFill>
            <a:prstDash val="solid"/>
          </a:ln>
        </p:spPr>
      </p:sp>
      <p:sp>
        <p:nvSpPr>
          <p:cNvPr id="10" name="Text 7"/>
          <p:cNvSpPr/>
          <p:nvPr/>
        </p:nvSpPr>
        <p:spPr>
          <a:xfrm>
            <a:off x="4830128" y="2807256"/>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5405199" y="2843332"/>
            <a:ext cx="2905601" cy="721995"/>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Implementación en Java</a:t>
            </a:r>
            <a:endParaRPr lang="en-US" sz="2187" dirty="0"/>
          </a:p>
        </p:txBody>
      </p:sp>
      <p:sp>
        <p:nvSpPr>
          <p:cNvPr id="12" name="Text 9"/>
          <p:cNvSpPr/>
          <p:nvPr/>
        </p:nvSpPr>
        <p:spPr>
          <a:xfrm>
            <a:off x="5405199" y="3787497"/>
            <a:ext cx="2905601" cy="2798683"/>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El polimorfismo dinámico se implementa en Java mediante la utilización de la referencia de objeto de una superclase para lograr la flexibilidad y la reusabilidad del código.</a:t>
            </a:r>
            <a:endParaRPr lang="en-US" sz="1750" dirty="0"/>
          </a:p>
        </p:txBody>
      </p:sp>
      <p:pic>
        <p:nvPicPr>
          <p:cNvPr id="13"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066211"/>
            <a:ext cx="797814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Abstracción y Polimorfismo</a:t>
            </a:r>
            <a:endParaRPr lang="en-US" sz="4374" dirty="0"/>
          </a:p>
        </p:txBody>
      </p:sp>
      <p:sp>
        <p:nvSpPr>
          <p:cNvPr id="5" name="Shape 2"/>
          <p:cNvSpPr/>
          <p:nvPr/>
        </p:nvSpPr>
        <p:spPr>
          <a:xfrm>
            <a:off x="833199" y="3121581"/>
            <a:ext cx="6370915" cy="3041809"/>
          </a:xfrm>
          <a:prstGeom prst="roundRect">
            <a:avLst>
              <a:gd name="adj" fmla="val 1804"/>
            </a:avLst>
          </a:prstGeom>
          <a:solidFill>
            <a:srgbClr val="F7EDD4"/>
          </a:solidFill>
          <a:ln w="7620">
            <a:solidFill>
              <a:srgbClr val="EFDBA9"/>
            </a:solidFill>
            <a:prstDash val="solid"/>
          </a:ln>
        </p:spPr>
      </p:sp>
      <p:sp>
        <p:nvSpPr>
          <p:cNvPr id="6" name="Text 3"/>
          <p:cNvSpPr/>
          <p:nvPr/>
        </p:nvSpPr>
        <p:spPr>
          <a:xfrm>
            <a:off x="1062990" y="3351371"/>
            <a:ext cx="2221944"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Beneficios</a:t>
            </a:r>
            <a:endParaRPr lang="en-US" sz="2187" dirty="0"/>
          </a:p>
        </p:txBody>
      </p:sp>
      <p:sp>
        <p:nvSpPr>
          <p:cNvPr id="7" name="Text 4"/>
          <p:cNvSpPr/>
          <p:nvPr/>
        </p:nvSpPr>
        <p:spPr>
          <a:xfrm>
            <a:off x="1062990" y="3934539"/>
            <a:ext cx="5911334" cy="159924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 abstracción y el polimorfismo son esenciales en el desarrollo de software impulsado por objetos y permiten una mayor modularidad, flexibilidad y reutilización de código.</a:t>
            </a:r>
            <a:endParaRPr lang="en-US" sz="1750" dirty="0"/>
          </a:p>
        </p:txBody>
      </p:sp>
      <p:sp>
        <p:nvSpPr>
          <p:cNvPr id="8" name="Shape 5"/>
          <p:cNvSpPr/>
          <p:nvPr/>
        </p:nvSpPr>
        <p:spPr>
          <a:xfrm>
            <a:off x="7426285" y="3121581"/>
            <a:ext cx="6370915" cy="3041809"/>
          </a:xfrm>
          <a:prstGeom prst="roundRect">
            <a:avLst>
              <a:gd name="adj" fmla="val 1804"/>
            </a:avLst>
          </a:prstGeom>
          <a:solidFill>
            <a:srgbClr val="F7EDD4"/>
          </a:solidFill>
          <a:ln w="7620">
            <a:solidFill>
              <a:srgbClr val="EFDBA9"/>
            </a:solidFill>
            <a:prstDash val="solid"/>
          </a:ln>
        </p:spPr>
      </p:sp>
      <p:sp>
        <p:nvSpPr>
          <p:cNvPr id="9" name="Text 6"/>
          <p:cNvSpPr/>
          <p:nvPr/>
        </p:nvSpPr>
        <p:spPr>
          <a:xfrm>
            <a:off x="7656076" y="3351371"/>
            <a:ext cx="2598420"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Conceptos Básicos</a:t>
            </a:r>
            <a:endParaRPr lang="en-US" sz="2187" dirty="0"/>
          </a:p>
        </p:txBody>
      </p:sp>
      <p:sp>
        <p:nvSpPr>
          <p:cNvPr id="10" name="Text 7"/>
          <p:cNvSpPr/>
          <p:nvPr/>
        </p:nvSpPr>
        <p:spPr>
          <a:xfrm>
            <a:off x="7656076" y="3934539"/>
            <a:ext cx="5911334" cy="1999059"/>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 abstracción es un proceso de identificación de características clave de un objeto y su representación como una clase o interfaz, mientras que el polimorfismo se refiere a la capacidad de un objeto para tomar muchas formas diferentes.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C1E65F-FB3F-46E6-AB1D-1246B32B52AA}"/>
              </a:ext>
            </a:extLst>
          </p:cNvPr>
          <p:cNvSpPr txBox="1"/>
          <p:nvPr/>
        </p:nvSpPr>
        <p:spPr>
          <a:xfrm>
            <a:off x="1485900" y="1337945"/>
            <a:ext cx="8204200" cy="5909310"/>
          </a:xfrm>
          <a:prstGeom prst="rect">
            <a:avLst/>
          </a:prstGeom>
          <a:noFill/>
        </p:spPr>
        <p:txBody>
          <a:bodyPr wrap="square">
            <a:spAutoFit/>
          </a:bodyPr>
          <a:lstStyle/>
          <a:p>
            <a:r>
              <a:rPr lang="es-ES" dirty="0" err="1"/>
              <a:t>abstract</a:t>
            </a:r>
            <a:r>
              <a:rPr lang="es-ES" dirty="0"/>
              <a:t> </a:t>
            </a:r>
            <a:r>
              <a:rPr lang="es-ES" dirty="0" err="1"/>
              <a:t>class</a:t>
            </a:r>
            <a:r>
              <a:rPr lang="es-ES" dirty="0"/>
              <a:t> Animal {</a:t>
            </a:r>
          </a:p>
          <a:p>
            <a:r>
              <a:rPr lang="es-ES" dirty="0"/>
              <a:t>    </a:t>
            </a:r>
            <a:r>
              <a:rPr lang="es-ES" dirty="0" err="1"/>
              <a:t>abstract</a:t>
            </a:r>
            <a:r>
              <a:rPr lang="es-ES" dirty="0"/>
              <a:t> </a:t>
            </a:r>
            <a:r>
              <a:rPr lang="es-ES" dirty="0" err="1"/>
              <a:t>void</a:t>
            </a:r>
            <a:r>
              <a:rPr lang="es-ES" dirty="0"/>
              <a:t> </a:t>
            </a:r>
            <a:r>
              <a:rPr lang="es-ES" dirty="0" err="1"/>
              <a:t>hacerSonido</a:t>
            </a:r>
            <a:r>
              <a:rPr lang="es-ES" dirty="0"/>
              <a:t>();</a:t>
            </a:r>
          </a:p>
          <a:p>
            <a:r>
              <a:rPr lang="es-ES" dirty="0"/>
              <a:t>}</a:t>
            </a:r>
          </a:p>
          <a:p>
            <a:endParaRPr lang="es-ES" dirty="0"/>
          </a:p>
          <a:p>
            <a:r>
              <a:rPr lang="es-ES" dirty="0" err="1"/>
              <a:t>class</a:t>
            </a:r>
            <a:r>
              <a:rPr lang="es-ES" dirty="0"/>
              <a:t> Perro </a:t>
            </a:r>
            <a:r>
              <a:rPr lang="es-ES" dirty="0" err="1"/>
              <a:t>extends</a:t>
            </a:r>
            <a:r>
              <a:rPr lang="es-ES" dirty="0"/>
              <a:t> Animal {</a:t>
            </a:r>
          </a:p>
          <a:p>
            <a:r>
              <a:rPr lang="es-ES" dirty="0"/>
              <a:t>    </a:t>
            </a:r>
            <a:r>
              <a:rPr lang="es-ES" dirty="0" err="1"/>
              <a:t>void</a:t>
            </a:r>
            <a:r>
              <a:rPr lang="es-ES" dirty="0"/>
              <a:t> </a:t>
            </a:r>
            <a:r>
              <a:rPr lang="es-ES" dirty="0" err="1"/>
              <a:t>hacerSonido</a:t>
            </a:r>
            <a:r>
              <a:rPr lang="es-ES" dirty="0"/>
              <a:t>() {</a:t>
            </a:r>
          </a:p>
          <a:p>
            <a:r>
              <a:rPr lang="es-ES" dirty="0"/>
              <a:t>        </a:t>
            </a:r>
            <a:r>
              <a:rPr lang="es-ES" dirty="0" err="1"/>
              <a:t>System.out.println</a:t>
            </a:r>
            <a:r>
              <a:rPr lang="es-ES" dirty="0"/>
              <a:t>("El perro dice: Guau Guau");</a:t>
            </a:r>
          </a:p>
          <a:p>
            <a:r>
              <a:rPr lang="es-ES" dirty="0"/>
              <a:t>    }</a:t>
            </a:r>
          </a:p>
          <a:p>
            <a:r>
              <a:rPr lang="es-ES" dirty="0"/>
              <a:t>}</a:t>
            </a:r>
          </a:p>
          <a:p>
            <a:endParaRPr lang="es-ES" dirty="0"/>
          </a:p>
          <a:p>
            <a:r>
              <a:rPr lang="es-ES" dirty="0" err="1"/>
              <a:t>class</a:t>
            </a:r>
            <a:r>
              <a:rPr lang="es-ES" dirty="0"/>
              <a:t> Gato </a:t>
            </a:r>
            <a:r>
              <a:rPr lang="es-ES" dirty="0" err="1"/>
              <a:t>extends</a:t>
            </a:r>
            <a:r>
              <a:rPr lang="es-ES" dirty="0"/>
              <a:t> Animal {</a:t>
            </a:r>
          </a:p>
          <a:p>
            <a:r>
              <a:rPr lang="es-ES" dirty="0"/>
              <a:t>    </a:t>
            </a:r>
            <a:r>
              <a:rPr lang="es-ES" dirty="0" err="1"/>
              <a:t>void</a:t>
            </a:r>
            <a:r>
              <a:rPr lang="es-ES" dirty="0"/>
              <a:t> </a:t>
            </a:r>
            <a:r>
              <a:rPr lang="es-ES" dirty="0" err="1"/>
              <a:t>hacerSonido</a:t>
            </a:r>
            <a:r>
              <a:rPr lang="es-ES" dirty="0"/>
              <a:t>() {</a:t>
            </a:r>
          </a:p>
          <a:p>
            <a:r>
              <a:rPr lang="es-ES" dirty="0"/>
              <a:t>        </a:t>
            </a:r>
            <a:r>
              <a:rPr lang="es-ES" dirty="0" err="1"/>
              <a:t>System.out.println</a:t>
            </a:r>
            <a:r>
              <a:rPr lang="es-ES" dirty="0"/>
              <a:t>("El gato dice: Miau Miau");</a:t>
            </a:r>
          </a:p>
          <a:p>
            <a:r>
              <a:rPr lang="es-ES" dirty="0"/>
              <a:t>    }</a:t>
            </a:r>
          </a:p>
          <a:p>
            <a:r>
              <a:rPr lang="es-ES" dirty="0"/>
              <a:t>}</a:t>
            </a:r>
          </a:p>
          <a:p>
            <a:endParaRPr lang="es-ES" dirty="0"/>
          </a:p>
          <a:p>
            <a:r>
              <a:rPr lang="es-ES" dirty="0" err="1"/>
              <a:t>class</a:t>
            </a:r>
            <a:r>
              <a:rPr lang="es-ES" dirty="0"/>
              <a:t> </a:t>
            </a:r>
            <a:r>
              <a:rPr lang="es-ES" dirty="0" err="1"/>
              <a:t>Pajaro</a:t>
            </a:r>
            <a:r>
              <a:rPr lang="es-ES" dirty="0"/>
              <a:t> </a:t>
            </a:r>
            <a:r>
              <a:rPr lang="es-ES" dirty="0" err="1"/>
              <a:t>extends</a:t>
            </a:r>
            <a:r>
              <a:rPr lang="es-ES" dirty="0"/>
              <a:t> Animal {</a:t>
            </a:r>
          </a:p>
          <a:p>
            <a:r>
              <a:rPr lang="es-ES" dirty="0"/>
              <a:t>    </a:t>
            </a:r>
            <a:r>
              <a:rPr lang="es-ES" dirty="0" err="1"/>
              <a:t>void</a:t>
            </a:r>
            <a:r>
              <a:rPr lang="es-ES" dirty="0"/>
              <a:t> </a:t>
            </a:r>
            <a:r>
              <a:rPr lang="es-ES" dirty="0" err="1"/>
              <a:t>hacerSonido</a:t>
            </a:r>
            <a:r>
              <a:rPr lang="es-ES" dirty="0"/>
              <a:t>() {</a:t>
            </a:r>
          </a:p>
          <a:p>
            <a:r>
              <a:rPr lang="es-ES" dirty="0"/>
              <a:t>        </a:t>
            </a:r>
            <a:r>
              <a:rPr lang="es-ES" dirty="0" err="1"/>
              <a:t>System.out.println</a:t>
            </a:r>
            <a:r>
              <a:rPr lang="es-ES" dirty="0"/>
              <a:t>("El pájaro dice: Pío Pío");</a:t>
            </a:r>
          </a:p>
          <a:p>
            <a:r>
              <a:rPr lang="es-ES" dirty="0"/>
              <a:t>    }</a:t>
            </a:r>
          </a:p>
          <a:p>
            <a:r>
              <a:rPr lang="es-ES" dirty="0"/>
              <a:t>}</a:t>
            </a:r>
          </a:p>
        </p:txBody>
      </p:sp>
      <p:sp>
        <p:nvSpPr>
          <p:cNvPr id="5" name="CuadroTexto 4">
            <a:extLst>
              <a:ext uri="{FF2B5EF4-FFF2-40B4-BE49-F238E27FC236}">
                <a16:creationId xmlns:a16="http://schemas.microsoft.com/office/drawing/2014/main" id="{D53C5D95-0B4F-4939-865B-EB292BF550FC}"/>
              </a:ext>
            </a:extLst>
          </p:cNvPr>
          <p:cNvSpPr txBox="1"/>
          <p:nvPr/>
        </p:nvSpPr>
        <p:spPr>
          <a:xfrm>
            <a:off x="8305800" y="2372480"/>
            <a:ext cx="4521200" cy="3139321"/>
          </a:xfrm>
          <a:prstGeom prst="rect">
            <a:avLst/>
          </a:prstGeom>
          <a:noFill/>
        </p:spPr>
        <p:txBody>
          <a:bodyPr wrap="square">
            <a:spAutoFit/>
          </a:bodyPr>
          <a:lstStyle/>
          <a:p>
            <a:r>
              <a:rPr lang="es-ES" dirty="0" err="1"/>
              <a:t>class</a:t>
            </a:r>
            <a:r>
              <a:rPr lang="es-ES" dirty="0"/>
              <a:t> </a:t>
            </a:r>
            <a:r>
              <a:rPr lang="es-ES" dirty="0" err="1"/>
              <a:t>AnimalSound</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Animal </a:t>
            </a:r>
            <a:r>
              <a:rPr lang="es-ES" dirty="0" err="1"/>
              <a:t>miPerro</a:t>
            </a:r>
            <a:r>
              <a:rPr lang="es-ES" dirty="0"/>
              <a:t> = new Perro();</a:t>
            </a:r>
          </a:p>
          <a:p>
            <a:r>
              <a:rPr lang="es-ES" dirty="0"/>
              <a:t>        Animal </a:t>
            </a:r>
            <a:r>
              <a:rPr lang="es-ES" dirty="0" err="1"/>
              <a:t>miGato</a:t>
            </a:r>
            <a:r>
              <a:rPr lang="es-ES" dirty="0"/>
              <a:t> = new Gato();</a:t>
            </a:r>
          </a:p>
          <a:p>
            <a:r>
              <a:rPr lang="es-ES" dirty="0"/>
              <a:t>        Animal </a:t>
            </a:r>
            <a:r>
              <a:rPr lang="es-ES" dirty="0" err="1"/>
              <a:t>miPajaro</a:t>
            </a:r>
            <a:r>
              <a:rPr lang="es-ES" dirty="0"/>
              <a:t> = new </a:t>
            </a:r>
            <a:r>
              <a:rPr lang="es-ES" dirty="0" err="1"/>
              <a:t>Pajaro</a:t>
            </a:r>
            <a:r>
              <a:rPr lang="es-ES" dirty="0"/>
              <a:t>();</a:t>
            </a:r>
          </a:p>
          <a:p>
            <a:endParaRPr lang="es-ES" dirty="0"/>
          </a:p>
          <a:p>
            <a:r>
              <a:rPr lang="es-ES" dirty="0"/>
              <a:t>        </a:t>
            </a:r>
            <a:r>
              <a:rPr lang="es-ES" dirty="0" err="1"/>
              <a:t>miPerro.hacerSonido</a:t>
            </a:r>
            <a:r>
              <a:rPr lang="es-ES" dirty="0"/>
              <a:t>();</a:t>
            </a:r>
          </a:p>
          <a:p>
            <a:r>
              <a:rPr lang="es-ES" dirty="0"/>
              <a:t>        </a:t>
            </a:r>
            <a:r>
              <a:rPr lang="es-ES" dirty="0" err="1"/>
              <a:t>miGato.hacerSonido</a:t>
            </a:r>
            <a:r>
              <a:rPr lang="es-ES" dirty="0"/>
              <a:t>();</a:t>
            </a:r>
          </a:p>
          <a:p>
            <a:r>
              <a:rPr lang="es-ES" dirty="0"/>
              <a:t>        </a:t>
            </a:r>
            <a:r>
              <a:rPr lang="es-ES" dirty="0" err="1"/>
              <a:t>miPajaro.hacerSonido</a:t>
            </a:r>
            <a:r>
              <a:rPr lang="es-ES" dirty="0"/>
              <a:t>();</a:t>
            </a:r>
          </a:p>
          <a:p>
            <a:r>
              <a:rPr lang="es-ES" dirty="0"/>
              <a:t>    }</a:t>
            </a:r>
          </a:p>
          <a:p>
            <a:r>
              <a:rPr lang="es-ES" dirty="0"/>
              <a:t>}</a:t>
            </a:r>
          </a:p>
        </p:txBody>
      </p:sp>
    </p:spTree>
    <p:extLst>
      <p:ext uri="{BB962C8B-B14F-4D97-AF65-F5344CB8AC3E}">
        <p14:creationId xmlns:p14="http://schemas.microsoft.com/office/powerpoint/2010/main" val="269334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58666" y="556617"/>
            <a:ext cx="4335780" cy="657582"/>
          </a:xfrm>
          <a:prstGeom prst="rect">
            <a:avLst/>
          </a:prstGeom>
          <a:noFill/>
          <a:ln/>
        </p:spPr>
        <p:txBody>
          <a:bodyPr wrap="none" rtlCol="0" anchor="t"/>
          <a:lstStyle/>
          <a:p>
            <a:pPr marL="0" indent="0">
              <a:lnSpc>
                <a:spcPts val="5178"/>
              </a:lnSpc>
              <a:buNone/>
            </a:pPr>
            <a:r>
              <a:rPr lang="en-US" sz="3983" dirty="0">
                <a:solidFill>
                  <a:srgbClr val="5C4E3D"/>
                </a:solidFill>
                <a:latin typeface="Libre Baskerville" pitchFamily="34" charset="0"/>
                <a:ea typeface="Libre Baskerville" pitchFamily="34" charset="-122"/>
                <a:cs typeface="Libre Baskerville" pitchFamily="34" charset="-120"/>
              </a:rPr>
              <a:t>Clases Abstractas</a:t>
            </a:r>
            <a:endParaRPr lang="en-US" sz="3983" dirty="0"/>
          </a:p>
        </p:txBody>
      </p:sp>
      <p:pic>
        <p:nvPicPr>
          <p:cNvPr id="5" name="Image 1" descr="preencoded.png"/>
          <p:cNvPicPr>
            <a:picLocks noChangeAspect="1"/>
          </p:cNvPicPr>
          <p:nvPr/>
        </p:nvPicPr>
        <p:blipFill>
          <a:blip r:embed="rId4"/>
          <a:stretch>
            <a:fillRect/>
          </a:stretch>
        </p:blipFill>
        <p:spPr>
          <a:xfrm>
            <a:off x="2367677" y="1517690"/>
            <a:ext cx="3237428" cy="3237428"/>
          </a:xfrm>
          <a:prstGeom prst="rect">
            <a:avLst/>
          </a:prstGeom>
        </p:spPr>
      </p:pic>
      <p:sp>
        <p:nvSpPr>
          <p:cNvPr id="6" name="Text 2"/>
          <p:cNvSpPr/>
          <p:nvPr/>
        </p:nvSpPr>
        <p:spPr>
          <a:xfrm>
            <a:off x="2527102" y="4957405"/>
            <a:ext cx="2918460" cy="328732"/>
          </a:xfrm>
          <a:prstGeom prst="rect">
            <a:avLst/>
          </a:prstGeom>
          <a:noFill/>
          <a:ln/>
        </p:spPr>
        <p:txBody>
          <a:bodyPr wrap="none" rtlCol="0" anchor="t"/>
          <a:lstStyle/>
          <a:p>
            <a:pPr marL="0" indent="0" algn="ctr">
              <a:lnSpc>
                <a:spcPts val="2589"/>
              </a:lnSpc>
              <a:buNone/>
            </a:pPr>
            <a:r>
              <a:rPr lang="en-US" sz="1992" dirty="0">
                <a:solidFill>
                  <a:srgbClr val="5C4E3D"/>
                </a:solidFill>
                <a:latin typeface="Libre Baskerville" pitchFamily="34" charset="0"/>
                <a:ea typeface="Libre Baskerville" pitchFamily="34" charset="-122"/>
                <a:cs typeface="Libre Baskerville" pitchFamily="34" charset="-120"/>
              </a:rPr>
              <a:t>Definición y Propósito</a:t>
            </a:r>
            <a:endParaRPr lang="en-US" sz="1992" dirty="0"/>
          </a:p>
        </p:txBody>
      </p:sp>
      <p:sp>
        <p:nvSpPr>
          <p:cNvPr id="7" name="Text 3"/>
          <p:cNvSpPr/>
          <p:nvPr/>
        </p:nvSpPr>
        <p:spPr>
          <a:xfrm>
            <a:off x="758666" y="5488424"/>
            <a:ext cx="6455450" cy="1456373"/>
          </a:xfrm>
          <a:prstGeom prst="rect">
            <a:avLst/>
          </a:prstGeom>
          <a:noFill/>
          <a:ln/>
        </p:spPr>
        <p:txBody>
          <a:bodyPr wrap="square" rtlCol="0" anchor="t"/>
          <a:lstStyle/>
          <a:p>
            <a:pPr marL="0" indent="0" algn="ctr">
              <a:lnSpc>
                <a:spcPts val="2868"/>
              </a:lnSpc>
              <a:buNone/>
            </a:pPr>
            <a:r>
              <a:rPr lang="en-US" sz="1593" dirty="0">
                <a:solidFill>
                  <a:srgbClr val="454240"/>
                </a:solidFill>
                <a:latin typeface="DM Sans" pitchFamily="34" charset="0"/>
                <a:ea typeface="DM Sans" pitchFamily="34" charset="-122"/>
                <a:cs typeface="DM Sans" pitchFamily="34" charset="-120"/>
              </a:rPr>
              <a:t>Las clases abstractas son clases incompletas que no se pueden instanciar directamente. Su propósito es proporcionar una plantilla para las clases derivadas y asegurar que ciertos métodos estén presentes en todas las implementaciones.</a:t>
            </a:r>
            <a:endParaRPr lang="en-US" sz="1593" dirty="0"/>
          </a:p>
        </p:txBody>
      </p:sp>
      <p:pic>
        <p:nvPicPr>
          <p:cNvPr id="8" name="Image 2" descr="preencoded.png"/>
          <p:cNvPicPr>
            <a:picLocks noChangeAspect="1"/>
          </p:cNvPicPr>
          <p:nvPr/>
        </p:nvPicPr>
        <p:blipFill>
          <a:blip r:embed="rId5"/>
          <a:stretch>
            <a:fillRect/>
          </a:stretch>
        </p:blipFill>
        <p:spPr>
          <a:xfrm>
            <a:off x="9025414" y="1517690"/>
            <a:ext cx="3237428" cy="3237428"/>
          </a:xfrm>
          <a:prstGeom prst="rect">
            <a:avLst/>
          </a:prstGeom>
        </p:spPr>
      </p:pic>
      <p:sp>
        <p:nvSpPr>
          <p:cNvPr id="9" name="Text 4"/>
          <p:cNvSpPr/>
          <p:nvPr/>
        </p:nvSpPr>
        <p:spPr>
          <a:xfrm>
            <a:off x="9314378" y="4957405"/>
            <a:ext cx="2659380" cy="328732"/>
          </a:xfrm>
          <a:prstGeom prst="rect">
            <a:avLst/>
          </a:prstGeom>
          <a:noFill/>
          <a:ln/>
        </p:spPr>
        <p:txBody>
          <a:bodyPr wrap="none" rtlCol="0" anchor="t"/>
          <a:lstStyle/>
          <a:p>
            <a:pPr marL="0" indent="0" algn="ctr">
              <a:lnSpc>
                <a:spcPts val="2589"/>
              </a:lnSpc>
              <a:buNone/>
            </a:pPr>
            <a:r>
              <a:rPr lang="en-US" sz="1992" dirty="0">
                <a:solidFill>
                  <a:srgbClr val="5C4E3D"/>
                </a:solidFill>
                <a:latin typeface="Libre Baskerville" pitchFamily="34" charset="0"/>
                <a:ea typeface="Libre Baskerville" pitchFamily="34" charset="-122"/>
                <a:cs typeface="Libre Baskerville" pitchFamily="34" charset="-120"/>
              </a:rPr>
              <a:t>Declaración y Reglas</a:t>
            </a:r>
            <a:endParaRPr lang="en-US" sz="1992" dirty="0"/>
          </a:p>
        </p:txBody>
      </p:sp>
      <p:sp>
        <p:nvSpPr>
          <p:cNvPr id="10" name="Text 5"/>
          <p:cNvSpPr/>
          <p:nvPr/>
        </p:nvSpPr>
        <p:spPr>
          <a:xfrm>
            <a:off x="7416403" y="5488424"/>
            <a:ext cx="6455450" cy="2184559"/>
          </a:xfrm>
          <a:prstGeom prst="rect">
            <a:avLst/>
          </a:prstGeom>
          <a:noFill/>
          <a:ln/>
        </p:spPr>
        <p:txBody>
          <a:bodyPr wrap="square" rtlCol="0" anchor="t"/>
          <a:lstStyle/>
          <a:p>
            <a:pPr marL="0" indent="0" algn="ctr">
              <a:lnSpc>
                <a:spcPts val="2868"/>
              </a:lnSpc>
              <a:buNone/>
            </a:pPr>
            <a:r>
              <a:rPr lang="en-US" sz="1593" dirty="0">
                <a:solidFill>
                  <a:srgbClr val="454240"/>
                </a:solidFill>
                <a:latin typeface="DM Sans" pitchFamily="34" charset="0"/>
                <a:ea typeface="DM Sans" pitchFamily="34" charset="-122"/>
                <a:cs typeface="DM Sans" pitchFamily="34" charset="-120"/>
              </a:rPr>
              <a:t>Para declarar una clase abstracta, se utiliza el modificador "abstract". Las reglas asociadas con las clases abstractas: no se puede crear una instancia de una clase abstracta, una clase abstracta puede tener constructores y métodos normales y abstractos, una subclase debe implementar todos los métodos abstractos o ser ella misma abstracta.</a:t>
            </a:r>
            <a:endParaRPr lang="en-US" sz="15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3577233"/>
            <a:ext cx="557784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Métodos Abstractos</a:t>
            </a:r>
            <a:endParaRPr lang="en-US" sz="4374" dirty="0"/>
          </a:p>
        </p:txBody>
      </p:sp>
      <p:sp>
        <p:nvSpPr>
          <p:cNvPr id="5" name="Shape 2"/>
          <p:cNvSpPr/>
          <p:nvPr/>
        </p:nvSpPr>
        <p:spPr>
          <a:xfrm>
            <a:off x="833199" y="4785360"/>
            <a:ext cx="499943" cy="499943"/>
          </a:xfrm>
          <a:prstGeom prst="roundRect">
            <a:avLst>
              <a:gd name="adj" fmla="val 10974"/>
            </a:avLst>
          </a:prstGeom>
          <a:solidFill>
            <a:srgbClr val="F7EDD4"/>
          </a:solidFill>
          <a:ln w="7620">
            <a:solidFill>
              <a:srgbClr val="EFDBA9"/>
            </a:solidFill>
            <a:prstDash val="solid"/>
          </a:ln>
        </p:spPr>
      </p:sp>
      <p:sp>
        <p:nvSpPr>
          <p:cNvPr id="6" name="Text 3"/>
          <p:cNvSpPr/>
          <p:nvPr/>
        </p:nvSpPr>
        <p:spPr>
          <a:xfrm>
            <a:off x="1006912" y="4818698"/>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1555313" y="4854773"/>
            <a:ext cx="3185160"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Definición y Propósito</a:t>
            </a:r>
            <a:endParaRPr lang="en-US" sz="2187" dirty="0"/>
          </a:p>
        </p:txBody>
      </p:sp>
      <p:sp>
        <p:nvSpPr>
          <p:cNvPr id="8" name="Text 5"/>
          <p:cNvSpPr/>
          <p:nvPr/>
        </p:nvSpPr>
        <p:spPr>
          <a:xfrm>
            <a:off x="1555313" y="5437942"/>
            <a:ext cx="5648801" cy="159924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Los métodos abstractos no tienen cuerpo. En su lugar, simplemente describen una firma de método. Su propósito es definir una interfaz común que todas las subclases deben implementar.</a:t>
            </a:r>
            <a:endParaRPr lang="en-US" sz="1750" dirty="0"/>
          </a:p>
        </p:txBody>
      </p:sp>
      <p:sp>
        <p:nvSpPr>
          <p:cNvPr id="9" name="Shape 6"/>
          <p:cNvSpPr/>
          <p:nvPr/>
        </p:nvSpPr>
        <p:spPr>
          <a:xfrm>
            <a:off x="7426285" y="4785360"/>
            <a:ext cx="499943" cy="499943"/>
          </a:xfrm>
          <a:prstGeom prst="roundRect">
            <a:avLst>
              <a:gd name="adj" fmla="val 10974"/>
            </a:avLst>
          </a:prstGeom>
          <a:solidFill>
            <a:srgbClr val="F7EDD4"/>
          </a:solidFill>
          <a:ln w="7620">
            <a:solidFill>
              <a:srgbClr val="EFDBA9"/>
            </a:solidFill>
            <a:prstDash val="solid"/>
          </a:ln>
        </p:spPr>
      </p:sp>
      <p:sp>
        <p:nvSpPr>
          <p:cNvPr id="10" name="Text 7"/>
          <p:cNvSpPr/>
          <p:nvPr/>
        </p:nvSpPr>
        <p:spPr>
          <a:xfrm>
            <a:off x="7573327" y="4818698"/>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8148399" y="4854773"/>
            <a:ext cx="3223260" cy="360998"/>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Declaración y Relación</a:t>
            </a:r>
            <a:endParaRPr lang="en-US" sz="2187" dirty="0"/>
          </a:p>
        </p:txBody>
      </p:sp>
      <p:sp>
        <p:nvSpPr>
          <p:cNvPr id="12" name="Text 9"/>
          <p:cNvSpPr/>
          <p:nvPr/>
        </p:nvSpPr>
        <p:spPr>
          <a:xfrm>
            <a:off x="8148399" y="5437942"/>
            <a:ext cx="5648801" cy="119943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Para declarar un método abstracto, se utiliza el modificador "abstract". Un método abstracto sólo puede ser utilizado en una clase abstracta.</a:t>
            </a:r>
            <a:endParaRPr lang="en-US" sz="1750" dirty="0"/>
          </a:p>
        </p:txBody>
      </p:sp>
      <p:pic>
        <p:nvPicPr>
          <p:cNvPr id="13" name="Image 1" descr="preencoded.png"/>
          <p:cNvPicPr>
            <a:picLocks noChangeAspect="1"/>
          </p:cNvPicPr>
          <p:nvPr/>
        </p:nvPicPr>
        <p:blipFill>
          <a:blip r:embed="rId4"/>
          <a:stretch>
            <a:fillRect/>
          </a:stretch>
        </p:blipFill>
        <p:spPr>
          <a:xfrm>
            <a:off x="0" y="0"/>
            <a:ext cx="14630400" cy="23848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2EA61E6-16DD-4270-825D-C2393862AA0D}"/>
              </a:ext>
            </a:extLst>
          </p:cNvPr>
          <p:cNvSpPr txBox="1"/>
          <p:nvPr/>
        </p:nvSpPr>
        <p:spPr>
          <a:xfrm>
            <a:off x="1465729" y="930290"/>
            <a:ext cx="4881284" cy="5632311"/>
          </a:xfrm>
          <a:prstGeom prst="rect">
            <a:avLst/>
          </a:prstGeom>
          <a:noFill/>
        </p:spPr>
        <p:txBody>
          <a:bodyPr wrap="square">
            <a:spAutoFit/>
          </a:bodyPr>
          <a:lstStyle/>
          <a:p>
            <a:r>
              <a:rPr lang="es-ES" dirty="0" err="1"/>
              <a:t>abstract</a:t>
            </a:r>
            <a:r>
              <a:rPr lang="es-ES" dirty="0"/>
              <a:t> </a:t>
            </a:r>
            <a:r>
              <a:rPr lang="es-ES" dirty="0" err="1"/>
              <a:t>class</a:t>
            </a:r>
            <a:r>
              <a:rPr lang="es-ES" dirty="0"/>
              <a:t> Figura {</a:t>
            </a:r>
          </a:p>
          <a:p>
            <a:r>
              <a:rPr lang="es-ES" dirty="0"/>
              <a:t>    </a:t>
            </a:r>
            <a:r>
              <a:rPr lang="es-ES" dirty="0" err="1"/>
              <a:t>abstract</a:t>
            </a:r>
            <a:r>
              <a:rPr lang="es-ES" dirty="0"/>
              <a:t> </a:t>
            </a:r>
            <a:r>
              <a:rPr lang="es-ES" dirty="0" err="1"/>
              <a:t>double</a:t>
            </a:r>
            <a:r>
              <a:rPr lang="es-ES" dirty="0"/>
              <a:t> </a:t>
            </a:r>
            <a:r>
              <a:rPr lang="es-ES" dirty="0" err="1"/>
              <a:t>getArea</a:t>
            </a:r>
            <a:r>
              <a:rPr lang="es-ES" dirty="0"/>
              <a:t>();</a:t>
            </a:r>
          </a:p>
          <a:p>
            <a:r>
              <a:rPr lang="es-ES" dirty="0"/>
              <a:t>    </a:t>
            </a:r>
            <a:r>
              <a:rPr lang="es-ES" dirty="0" err="1"/>
              <a:t>abstract</a:t>
            </a:r>
            <a:r>
              <a:rPr lang="es-ES" dirty="0"/>
              <a:t> </a:t>
            </a:r>
            <a:r>
              <a:rPr lang="es-ES" dirty="0" err="1"/>
              <a:t>double</a:t>
            </a:r>
            <a:r>
              <a:rPr lang="es-ES" dirty="0"/>
              <a:t> </a:t>
            </a:r>
            <a:r>
              <a:rPr lang="es-ES" dirty="0" err="1"/>
              <a:t>getPerimetro</a:t>
            </a:r>
            <a:r>
              <a:rPr lang="es-ES" dirty="0"/>
              <a:t>();</a:t>
            </a:r>
          </a:p>
          <a:p>
            <a:r>
              <a:rPr lang="es-ES" dirty="0"/>
              <a:t>}</a:t>
            </a:r>
          </a:p>
          <a:p>
            <a:endParaRPr lang="es-ES" dirty="0"/>
          </a:p>
          <a:p>
            <a:r>
              <a:rPr lang="es-ES" dirty="0" err="1"/>
              <a:t>class</a:t>
            </a:r>
            <a:r>
              <a:rPr lang="es-ES" dirty="0"/>
              <a:t> Circulo </a:t>
            </a:r>
            <a:r>
              <a:rPr lang="es-ES" dirty="0" err="1"/>
              <a:t>extends</a:t>
            </a:r>
            <a:r>
              <a:rPr lang="es-ES" dirty="0"/>
              <a:t> Figura {</a:t>
            </a:r>
          </a:p>
          <a:p>
            <a:r>
              <a:rPr lang="es-ES" dirty="0"/>
              <a:t>    </a:t>
            </a:r>
            <a:r>
              <a:rPr lang="es-ES" dirty="0" err="1"/>
              <a:t>double</a:t>
            </a:r>
            <a:r>
              <a:rPr lang="es-ES" dirty="0"/>
              <a:t> radio;</a:t>
            </a:r>
          </a:p>
          <a:p>
            <a:endParaRPr lang="es-ES" dirty="0"/>
          </a:p>
          <a:p>
            <a:r>
              <a:rPr lang="es-ES" dirty="0"/>
              <a:t>    Circulo(</a:t>
            </a:r>
            <a:r>
              <a:rPr lang="es-ES" dirty="0" err="1"/>
              <a:t>double</a:t>
            </a:r>
            <a:r>
              <a:rPr lang="es-ES" dirty="0"/>
              <a:t> radio) {</a:t>
            </a:r>
          </a:p>
          <a:p>
            <a:r>
              <a:rPr lang="es-ES" dirty="0"/>
              <a:t>        </a:t>
            </a:r>
            <a:r>
              <a:rPr lang="es-ES" dirty="0" err="1"/>
              <a:t>this.radio</a:t>
            </a:r>
            <a:r>
              <a:rPr lang="es-ES" dirty="0"/>
              <a:t> = radio;</a:t>
            </a:r>
          </a:p>
          <a:p>
            <a:r>
              <a:rPr lang="es-ES" dirty="0"/>
              <a:t>    }</a:t>
            </a:r>
          </a:p>
          <a:p>
            <a:endParaRPr lang="es-ES" dirty="0"/>
          </a:p>
          <a:p>
            <a:r>
              <a:rPr lang="es-ES" dirty="0"/>
              <a:t>    </a:t>
            </a:r>
            <a:r>
              <a:rPr lang="es-ES" dirty="0" err="1"/>
              <a:t>double</a:t>
            </a:r>
            <a:r>
              <a:rPr lang="es-ES" dirty="0"/>
              <a:t> </a:t>
            </a:r>
            <a:r>
              <a:rPr lang="es-ES" dirty="0" err="1"/>
              <a:t>getArea</a:t>
            </a:r>
            <a:r>
              <a:rPr lang="es-ES" dirty="0"/>
              <a:t>() {</a:t>
            </a:r>
          </a:p>
          <a:p>
            <a:r>
              <a:rPr lang="es-ES" dirty="0"/>
              <a:t>        </a:t>
            </a:r>
            <a:r>
              <a:rPr lang="es-ES" dirty="0" err="1"/>
              <a:t>return</a:t>
            </a:r>
            <a:r>
              <a:rPr lang="es-ES" dirty="0"/>
              <a:t> </a:t>
            </a:r>
            <a:r>
              <a:rPr lang="es-ES" dirty="0" err="1"/>
              <a:t>Math.PI</a:t>
            </a:r>
            <a:r>
              <a:rPr lang="es-ES" dirty="0"/>
              <a:t> * radio * radio;</a:t>
            </a:r>
          </a:p>
          <a:p>
            <a:r>
              <a:rPr lang="es-ES" dirty="0"/>
              <a:t>    }</a:t>
            </a:r>
          </a:p>
          <a:p>
            <a:endParaRPr lang="es-ES" dirty="0"/>
          </a:p>
          <a:p>
            <a:r>
              <a:rPr lang="es-ES" dirty="0"/>
              <a:t>    </a:t>
            </a:r>
            <a:r>
              <a:rPr lang="es-ES" dirty="0" err="1"/>
              <a:t>double</a:t>
            </a:r>
            <a:r>
              <a:rPr lang="es-ES" dirty="0"/>
              <a:t> </a:t>
            </a:r>
            <a:r>
              <a:rPr lang="es-ES" dirty="0" err="1"/>
              <a:t>getPerimetro</a:t>
            </a:r>
            <a:r>
              <a:rPr lang="es-ES" dirty="0"/>
              <a:t>() {</a:t>
            </a:r>
          </a:p>
          <a:p>
            <a:r>
              <a:rPr lang="es-ES" dirty="0"/>
              <a:t>        </a:t>
            </a:r>
            <a:r>
              <a:rPr lang="es-ES" dirty="0" err="1"/>
              <a:t>return</a:t>
            </a:r>
            <a:r>
              <a:rPr lang="es-ES" dirty="0"/>
              <a:t> 2 * </a:t>
            </a:r>
            <a:r>
              <a:rPr lang="es-ES" dirty="0" err="1"/>
              <a:t>Math.PI</a:t>
            </a:r>
            <a:r>
              <a:rPr lang="es-ES" dirty="0"/>
              <a:t> * radio;</a:t>
            </a:r>
          </a:p>
          <a:p>
            <a:r>
              <a:rPr lang="es-ES" dirty="0"/>
              <a:t>    }</a:t>
            </a:r>
          </a:p>
          <a:p>
            <a:r>
              <a:rPr lang="es-ES" dirty="0"/>
              <a:t>}</a:t>
            </a:r>
          </a:p>
        </p:txBody>
      </p:sp>
      <p:sp>
        <p:nvSpPr>
          <p:cNvPr id="5" name="CuadroTexto 4">
            <a:extLst>
              <a:ext uri="{FF2B5EF4-FFF2-40B4-BE49-F238E27FC236}">
                <a16:creationId xmlns:a16="http://schemas.microsoft.com/office/drawing/2014/main" id="{DD7EF240-FBBD-4D27-9A1A-DCE9FA7DA502}"/>
              </a:ext>
            </a:extLst>
          </p:cNvPr>
          <p:cNvSpPr txBox="1"/>
          <p:nvPr/>
        </p:nvSpPr>
        <p:spPr>
          <a:xfrm>
            <a:off x="8108576" y="1230049"/>
            <a:ext cx="7315200" cy="4801314"/>
          </a:xfrm>
          <a:prstGeom prst="rect">
            <a:avLst/>
          </a:prstGeom>
          <a:noFill/>
        </p:spPr>
        <p:txBody>
          <a:bodyPr wrap="square">
            <a:spAutoFit/>
          </a:bodyPr>
          <a:lstStyle/>
          <a:p>
            <a:endParaRPr lang="es-ES" dirty="0"/>
          </a:p>
          <a:p>
            <a:r>
              <a:rPr lang="es-ES" dirty="0" err="1"/>
              <a:t>class</a:t>
            </a:r>
            <a:r>
              <a:rPr lang="es-ES" dirty="0"/>
              <a:t> </a:t>
            </a:r>
            <a:r>
              <a:rPr lang="es-ES" dirty="0" err="1"/>
              <a:t>Rectangulo</a:t>
            </a:r>
            <a:r>
              <a:rPr lang="es-ES" dirty="0"/>
              <a:t> </a:t>
            </a:r>
            <a:r>
              <a:rPr lang="es-ES" dirty="0" err="1"/>
              <a:t>extends</a:t>
            </a:r>
            <a:r>
              <a:rPr lang="es-ES" dirty="0"/>
              <a:t> Figura {</a:t>
            </a:r>
          </a:p>
          <a:p>
            <a:r>
              <a:rPr lang="es-ES" dirty="0"/>
              <a:t>    </a:t>
            </a:r>
            <a:r>
              <a:rPr lang="es-ES" dirty="0" err="1"/>
              <a:t>double</a:t>
            </a:r>
            <a:r>
              <a:rPr lang="es-ES" dirty="0"/>
              <a:t> altura;</a:t>
            </a:r>
          </a:p>
          <a:p>
            <a:r>
              <a:rPr lang="es-ES" dirty="0"/>
              <a:t>    </a:t>
            </a:r>
            <a:r>
              <a:rPr lang="es-ES" dirty="0" err="1"/>
              <a:t>double</a:t>
            </a:r>
            <a:r>
              <a:rPr lang="es-ES" dirty="0"/>
              <a:t> ancho;</a:t>
            </a:r>
          </a:p>
          <a:p>
            <a:endParaRPr lang="es-ES" dirty="0"/>
          </a:p>
          <a:p>
            <a:r>
              <a:rPr lang="es-ES" dirty="0"/>
              <a:t>    </a:t>
            </a:r>
            <a:r>
              <a:rPr lang="es-ES" dirty="0" err="1"/>
              <a:t>Rectangulo</a:t>
            </a:r>
            <a:r>
              <a:rPr lang="es-ES" dirty="0"/>
              <a:t>(</a:t>
            </a:r>
            <a:r>
              <a:rPr lang="es-ES" dirty="0" err="1"/>
              <a:t>double</a:t>
            </a:r>
            <a:r>
              <a:rPr lang="es-ES" dirty="0"/>
              <a:t> altura, </a:t>
            </a:r>
            <a:r>
              <a:rPr lang="es-ES" dirty="0" err="1"/>
              <a:t>double</a:t>
            </a:r>
            <a:r>
              <a:rPr lang="es-ES" dirty="0"/>
              <a:t> ancho) {</a:t>
            </a:r>
          </a:p>
          <a:p>
            <a:r>
              <a:rPr lang="es-ES" dirty="0"/>
              <a:t>        </a:t>
            </a:r>
            <a:r>
              <a:rPr lang="es-ES" dirty="0" err="1"/>
              <a:t>this.altura</a:t>
            </a:r>
            <a:r>
              <a:rPr lang="es-ES" dirty="0"/>
              <a:t> = altura;</a:t>
            </a:r>
          </a:p>
          <a:p>
            <a:r>
              <a:rPr lang="es-ES" dirty="0"/>
              <a:t>        </a:t>
            </a:r>
            <a:r>
              <a:rPr lang="es-ES" dirty="0" err="1"/>
              <a:t>this.ancho</a:t>
            </a:r>
            <a:r>
              <a:rPr lang="es-ES" dirty="0"/>
              <a:t> = ancho;</a:t>
            </a:r>
          </a:p>
          <a:p>
            <a:r>
              <a:rPr lang="es-ES" dirty="0"/>
              <a:t>    }</a:t>
            </a:r>
          </a:p>
          <a:p>
            <a:endParaRPr lang="es-ES" dirty="0"/>
          </a:p>
          <a:p>
            <a:r>
              <a:rPr lang="es-ES" dirty="0"/>
              <a:t>    </a:t>
            </a:r>
            <a:r>
              <a:rPr lang="es-ES" dirty="0" err="1"/>
              <a:t>double</a:t>
            </a:r>
            <a:r>
              <a:rPr lang="es-ES" dirty="0"/>
              <a:t> </a:t>
            </a:r>
            <a:r>
              <a:rPr lang="es-ES" dirty="0" err="1"/>
              <a:t>getArea</a:t>
            </a:r>
            <a:r>
              <a:rPr lang="es-ES" dirty="0"/>
              <a:t>() {</a:t>
            </a:r>
          </a:p>
          <a:p>
            <a:r>
              <a:rPr lang="es-ES" dirty="0"/>
              <a:t>        </a:t>
            </a:r>
            <a:r>
              <a:rPr lang="es-ES" dirty="0" err="1"/>
              <a:t>return</a:t>
            </a:r>
            <a:r>
              <a:rPr lang="es-ES" dirty="0"/>
              <a:t> altura * ancho;</a:t>
            </a:r>
          </a:p>
          <a:p>
            <a:r>
              <a:rPr lang="es-ES" dirty="0"/>
              <a:t>    }</a:t>
            </a:r>
          </a:p>
          <a:p>
            <a:endParaRPr lang="es-ES" dirty="0"/>
          </a:p>
          <a:p>
            <a:r>
              <a:rPr lang="es-ES" dirty="0"/>
              <a:t>    </a:t>
            </a:r>
            <a:r>
              <a:rPr lang="es-ES" dirty="0" err="1"/>
              <a:t>double</a:t>
            </a:r>
            <a:r>
              <a:rPr lang="es-ES" dirty="0"/>
              <a:t> </a:t>
            </a:r>
            <a:r>
              <a:rPr lang="es-ES" dirty="0" err="1"/>
              <a:t>getPerimetro</a:t>
            </a:r>
            <a:r>
              <a:rPr lang="es-ES" dirty="0"/>
              <a:t>() {</a:t>
            </a:r>
          </a:p>
          <a:p>
            <a:r>
              <a:rPr lang="es-ES" dirty="0"/>
              <a:t>        </a:t>
            </a:r>
            <a:r>
              <a:rPr lang="es-ES" dirty="0" err="1"/>
              <a:t>return</a:t>
            </a:r>
            <a:r>
              <a:rPr lang="es-ES" dirty="0"/>
              <a:t> 2 * (altura + ancho);</a:t>
            </a:r>
          </a:p>
          <a:p>
            <a:r>
              <a:rPr lang="es-ES" dirty="0"/>
              <a:t>    }</a:t>
            </a:r>
          </a:p>
        </p:txBody>
      </p:sp>
    </p:spTree>
    <p:extLst>
      <p:ext uri="{BB962C8B-B14F-4D97-AF65-F5344CB8AC3E}">
        <p14:creationId xmlns:p14="http://schemas.microsoft.com/office/powerpoint/2010/main" val="364325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E0D709-DA99-4930-A320-D95333725F24}"/>
              </a:ext>
            </a:extLst>
          </p:cNvPr>
          <p:cNvSpPr txBox="1"/>
          <p:nvPr/>
        </p:nvSpPr>
        <p:spPr>
          <a:xfrm>
            <a:off x="1506070" y="1880950"/>
            <a:ext cx="7315200" cy="5078313"/>
          </a:xfrm>
          <a:prstGeom prst="rect">
            <a:avLst/>
          </a:prstGeom>
          <a:noFill/>
        </p:spPr>
        <p:txBody>
          <a:bodyPr wrap="square">
            <a:spAutoFit/>
          </a:bodyPr>
          <a:lstStyle/>
          <a:p>
            <a:r>
              <a:rPr lang="es-ES" dirty="0" err="1"/>
              <a:t>abstract</a:t>
            </a:r>
            <a:r>
              <a:rPr lang="es-ES" dirty="0"/>
              <a:t> </a:t>
            </a:r>
            <a:r>
              <a:rPr lang="es-ES" dirty="0" err="1"/>
              <a:t>class</a:t>
            </a:r>
            <a:r>
              <a:rPr lang="es-ES" dirty="0"/>
              <a:t> Trabajador {</a:t>
            </a:r>
          </a:p>
          <a:p>
            <a:r>
              <a:rPr lang="es-ES" dirty="0"/>
              <a:t>    </a:t>
            </a:r>
            <a:r>
              <a:rPr lang="es-ES" dirty="0" err="1"/>
              <a:t>abstract</a:t>
            </a:r>
            <a:r>
              <a:rPr lang="es-ES" dirty="0"/>
              <a:t> </a:t>
            </a:r>
            <a:r>
              <a:rPr lang="es-ES" dirty="0" err="1"/>
              <a:t>double</a:t>
            </a:r>
            <a:r>
              <a:rPr lang="es-ES" dirty="0"/>
              <a:t> </a:t>
            </a:r>
            <a:r>
              <a:rPr lang="es-ES" dirty="0" err="1"/>
              <a:t>calcularSalario</a:t>
            </a:r>
            <a:r>
              <a:rPr lang="es-ES" dirty="0"/>
              <a:t>();</a:t>
            </a:r>
          </a:p>
          <a:p>
            <a:r>
              <a:rPr lang="es-ES" dirty="0"/>
              <a:t>}</a:t>
            </a:r>
          </a:p>
          <a:p>
            <a:endParaRPr lang="es-ES" dirty="0"/>
          </a:p>
          <a:p>
            <a:r>
              <a:rPr lang="es-ES" dirty="0" err="1"/>
              <a:t>class</a:t>
            </a:r>
            <a:r>
              <a:rPr lang="es-ES" dirty="0"/>
              <a:t> </a:t>
            </a:r>
            <a:r>
              <a:rPr lang="es-ES" dirty="0" err="1"/>
              <a:t>EmpleadoHora</a:t>
            </a:r>
            <a:r>
              <a:rPr lang="es-ES" dirty="0"/>
              <a:t> </a:t>
            </a:r>
            <a:r>
              <a:rPr lang="es-ES" dirty="0" err="1"/>
              <a:t>extends</a:t>
            </a:r>
            <a:r>
              <a:rPr lang="es-ES" dirty="0"/>
              <a:t> Trabajador {</a:t>
            </a:r>
          </a:p>
          <a:p>
            <a:r>
              <a:rPr lang="es-ES" dirty="0"/>
              <a:t>    </a:t>
            </a:r>
            <a:r>
              <a:rPr lang="es-ES" dirty="0" err="1"/>
              <a:t>double</a:t>
            </a:r>
            <a:r>
              <a:rPr lang="es-ES" dirty="0"/>
              <a:t> </a:t>
            </a:r>
            <a:r>
              <a:rPr lang="es-ES" dirty="0" err="1"/>
              <a:t>tarifaPorHora</a:t>
            </a:r>
            <a:r>
              <a:rPr lang="es-ES" dirty="0"/>
              <a:t>;</a:t>
            </a:r>
          </a:p>
          <a:p>
            <a:r>
              <a:rPr lang="es-ES" dirty="0"/>
              <a:t>    </a:t>
            </a:r>
            <a:r>
              <a:rPr lang="es-ES" dirty="0" err="1"/>
              <a:t>int</a:t>
            </a:r>
            <a:r>
              <a:rPr lang="es-ES" dirty="0"/>
              <a:t> horas;</a:t>
            </a:r>
          </a:p>
          <a:p>
            <a:endParaRPr lang="es-ES" dirty="0"/>
          </a:p>
          <a:p>
            <a:r>
              <a:rPr lang="es-ES" dirty="0"/>
              <a:t>    </a:t>
            </a:r>
            <a:r>
              <a:rPr lang="es-ES" dirty="0" err="1"/>
              <a:t>EmpleadoHora</a:t>
            </a:r>
            <a:r>
              <a:rPr lang="es-ES" dirty="0"/>
              <a:t>(</a:t>
            </a:r>
            <a:r>
              <a:rPr lang="es-ES" dirty="0" err="1"/>
              <a:t>double</a:t>
            </a:r>
            <a:r>
              <a:rPr lang="es-ES" dirty="0"/>
              <a:t> </a:t>
            </a:r>
            <a:r>
              <a:rPr lang="es-ES" dirty="0" err="1"/>
              <a:t>tarifaPorHora</a:t>
            </a:r>
            <a:r>
              <a:rPr lang="es-ES" dirty="0"/>
              <a:t>, </a:t>
            </a:r>
            <a:r>
              <a:rPr lang="es-ES" dirty="0" err="1"/>
              <a:t>int</a:t>
            </a:r>
            <a:r>
              <a:rPr lang="es-ES" dirty="0"/>
              <a:t> horas) {</a:t>
            </a:r>
          </a:p>
          <a:p>
            <a:r>
              <a:rPr lang="es-ES" dirty="0"/>
              <a:t>        </a:t>
            </a:r>
            <a:r>
              <a:rPr lang="es-ES" dirty="0" err="1"/>
              <a:t>this.tarifaPorHora</a:t>
            </a:r>
            <a:r>
              <a:rPr lang="es-ES" dirty="0"/>
              <a:t> = </a:t>
            </a:r>
            <a:r>
              <a:rPr lang="es-ES" dirty="0" err="1"/>
              <a:t>tarifaPorHora</a:t>
            </a:r>
            <a:r>
              <a:rPr lang="es-ES" dirty="0"/>
              <a:t>;</a:t>
            </a:r>
          </a:p>
          <a:p>
            <a:r>
              <a:rPr lang="es-ES" dirty="0"/>
              <a:t>        </a:t>
            </a:r>
            <a:r>
              <a:rPr lang="es-ES" dirty="0" err="1"/>
              <a:t>this.horas</a:t>
            </a:r>
            <a:r>
              <a:rPr lang="es-ES" dirty="0"/>
              <a:t> = horas;</a:t>
            </a:r>
          </a:p>
          <a:p>
            <a:r>
              <a:rPr lang="es-ES" dirty="0"/>
              <a:t>    }</a:t>
            </a:r>
          </a:p>
          <a:p>
            <a:endParaRPr lang="es-ES" dirty="0"/>
          </a:p>
          <a:p>
            <a:r>
              <a:rPr lang="es-ES" dirty="0"/>
              <a:t>    </a:t>
            </a:r>
            <a:r>
              <a:rPr lang="es-ES" dirty="0" err="1"/>
              <a:t>double</a:t>
            </a:r>
            <a:r>
              <a:rPr lang="es-ES" dirty="0"/>
              <a:t> </a:t>
            </a:r>
            <a:r>
              <a:rPr lang="es-ES" dirty="0" err="1"/>
              <a:t>calcularSalario</a:t>
            </a:r>
            <a:r>
              <a:rPr lang="es-ES" dirty="0"/>
              <a:t>() {</a:t>
            </a:r>
          </a:p>
          <a:p>
            <a:r>
              <a:rPr lang="es-ES" dirty="0"/>
              <a:t>        </a:t>
            </a:r>
            <a:r>
              <a:rPr lang="es-ES" dirty="0" err="1"/>
              <a:t>return</a:t>
            </a:r>
            <a:r>
              <a:rPr lang="es-ES" dirty="0"/>
              <a:t> </a:t>
            </a:r>
            <a:r>
              <a:rPr lang="es-ES" dirty="0" err="1"/>
              <a:t>tarifaPorHora</a:t>
            </a:r>
            <a:r>
              <a:rPr lang="es-ES" dirty="0"/>
              <a:t> * horas;</a:t>
            </a:r>
          </a:p>
          <a:p>
            <a:r>
              <a:rPr lang="es-ES" dirty="0"/>
              <a:t>    }</a:t>
            </a:r>
          </a:p>
          <a:p>
            <a:r>
              <a:rPr lang="es-ES" dirty="0"/>
              <a:t>}</a:t>
            </a:r>
          </a:p>
          <a:p>
            <a:endParaRPr lang="es-ES" dirty="0"/>
          </a:p>
        </p:txBody>
      </p:sp>
      <p:sp>
        <p:nvSpPr>
          <p:cNvPr id="5" name="CuadroTexto 4">
            <a:extLst>
              <a:ext uri="{FF2B5EF4-FFF2-40B4-BE49-F238E27FC236}">
                <a16:creationId xmlns:a16="http://schemas.microsoft.com/office/drawing/2014/main" id="{175EF31A-1D0E-4045-83B7-C87C9D7A63F3}"/>
              </a:ext>
            </a:extLst>
          </p:cNvPr>
          <p:cNvSpPr txBox="1"/>
          <p:nvPr/>
        </p:nvSpPr>
        <p:spPr>
          <a:xfrm>
            <a:off x="7167283" y="2451010"/>
            <a:ext cx="7315200" cy="3139321"/>
          </a:xfrm>
          <a:prstGeom prst="rect">
            <a:avLst/>
          </a:prstGeom>
          <a:noFill/>
        </p:spPr>
        <p:txBody>
          <a:bodyPr wrap="square">
            <a:spAutoFit/>
          </a:bodyPr>
          <a:lstStyle/>
          <a:p>
            <a:r>
              <a:rPr lang="es-ES" dirty="0" err="1"/>
              <a:t>class</a:t>
            </a:r>
            <a:r>
              <a:rPr lang="es-ES" dirty="0"/>
              <a:t> </a:t>
            </a:r>
            <a:r>
              <a:rPr lang="es-ES" dirty="0" err="1"/>
              <a:t>EmpleadoSalario</a:t>
            </a:r>
            <a:r>
              <a:rPr lang="es-ES" dirty="0"/>
              <a:t> </a:t>
            </a:r>
            <a:r>
              <a:rPr lang="es-ES" dirty="0" err="1"/>
              <a:t>extends</a:t>
            </a:r>
            <a:r>
              <a:rPr lang="es-ES" dirty="0"/>
              <a:t> Trabajador {</a:t>
            </a:r>
          </a:p>
          <a:p>
            <a:r>
              <a:rPr lang="es-ES" dirty="0"/>
              <a:t>    </a:t>
            </a:r>
            <a:r>
              <a:rPr lang="es-ES" dirty="0" err="1"/>
              <a:t>double</a:t>
            </a:r>
            <a:r>
              <a:rPr lang="es-ES" dirty="0"/>
              <a:t> salario;</a:t>
            </a:r>
          </a:p>
          <a:p>
            <a:endParaRPr lang="es-ES" dirty="0"/>
          </a:p>
          <a:p>
            <a:r>
              <a:rPr lang="es-ES" dirty="0"/>
              <a:t>    </a:t>
            </a:r>
            <a:r>
              <a:rPr lang="es-ES" dirty="0" err="1"/>
              <a:t>EmpleadoSalario</a:t>
            </a:r>
            <a:r>
              <a:rPr lang="es-ES" dirty="0"/>
              <a:t>(</a:t>
            </a:r>
            <a:r>
              <a:rPr lang="es-ES" dirty="0" err="1"/>
              <a:t>double</a:t>
            </a:r>
            <a:r>
              <a:rPr lang="es-ES" dirty="0"/>
              <a:t> salario) {</a:t>
            </a:r>
          </a:p>
          <a:p>
            <a:r>
              <a:rPr lang="es-ES" dirty="0"/>
              <a:t>        </a:t>
            </a:r>
            <a:r>
              <a:rPr lang="es-ES" dirty="0" err="1"/>
              <a:t>this.salario</a:t>
            </a:r>
            <a:r>
              <a:rPr lang="es-ES" dirty="0"/>
              <a:t> = salario;</a:t>
            </a:r>
          </a:p>
          <a:p>
            <a:r>
              <a:rPr lang="es-ES" dirty="0"/>
              <a:t>    }</a:t>
            </a:r>
          </a:p>
          <a:p>
            <a:endParaRPr lang="es-ES" dirty="0"/>
          </a:p>
          <a:p>
            <a:r>
              <a:rPr lang="es-ES" dirty="0"/>
              <a:t>    </a:t>
            </a:r>
            <a:r>
              <a:rPr lang="es-ES" dirty="0" err="1"/>
              <a:t>double</a:t>
            </a:r>
            <a:r>
              <a:rPr lang="es-ES" dirty="0"/>
              <a:t> </a:t>
            </a:r>
            <a:r>
              <a:rPr lang="es-ES" dirty="0" err="1"/>
              <a:t>calcularSalario</a:t>
            </a:r>
            <a:r>
              <a:rPr lang="es-ES" dirty="0"/>
              <a:t>() {</a:t>
            </a:r>
          </a:p>
          <a:p>
            <a:r>
              <a:rPr lang="es-ES" dirty="0"/>
              <a:t>        </a:t>
            </a:r>
            <a:r>
              <a:rPr lang="es-ES" dirty="0" err="1"/>
              <a:t>return</a:t>
            </a:r>
            <a:r>
              <a:rPr lang="es-ES" dirty="0"/>
              <a:t> salario;</a:t>
            </a:r>
          </a:p>
          <a:p>
            <a:r>
              <a:rPr lang="es-ES" dirty="0"/>
              <a:t>    }</a:t>
            </a:r>
          </a:p>
          <a:p>
            <a:r>
              <a:rPr lang="es-ES" dirty="0"/>
              <a:t>}</a:t>
            </a:r>
          </a:p>
        </p:txBody>
      </p:sp>
    </p:spTree>
    <p:extLst>
      <p:ext uri="{BB962C8B-B14F-4D97-AF65-F5344CB8AC3E}">
        <p14:creationId xmlns:p14="http://schemas.microsoft.com/office/powerpoint/2010/main" val="276508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649248"/>
            <a:ext cx="613410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Polimorfismo en Java</a:t>
            </a:r>
            <a:endParaRPr lang="en-US" sz="4374" dirty="0"/>
          </a:p>
        </p:txBody>
      </p:sp>
      <p:sp>
        <p:nvSpPr>
          <p:cNvPr id="5" name="Shape 2"/>
          <p:cNvSpPr/>
          <p:nvPr/>
        </p:nvSpPr>
        <p:spPr>
          <a:xfrm>
            <a:off x="833199" y="2037874"/>
            <a:ext cx="12964001" cy="44410"/>
          </a:xfrm>
          <a:prstGeom prst="rect">
            <a:avLst/>
          </a:prstGeom>
          <a:solidFill>
            <a:srgbClr val="EFDBA9"/>
          </a:solidFill>
          <a:ln/>
        </p:spPr>
      </p:sp>
      <p:sp>
        <p:nvSpPr>
          <p:cNvPr id="6" name="Shape 3"/>
          <p:cNvSpPr/>
          <p:nvPr/>
        </p:nvSpPr>
        <p:spPr>
          <a:xfrm>
            <a:off x="2897565" y="2037874"/>
            <a:ext cx="44410" cy="777597"/>
          </a:xfrm>
          <a:prstGeom prst="rect">
            <a:avLst/>
          </a:prstGeom>
          <a:solidFill>
            <a:srgbClr val="EFDBA9"/>
          </a:solidFill>
          <a:ln/>
        </p:spPr>
      </p:sp>
      <p:sp>
        <p:nvSpPr>
          <p:cNvPr id="7" name="Shape 4"/>
          <p:cNvSpPr/>
          <p:nvPr/>
        </p:nvSpPr>
        <p:spPr>
          <a:xfrm>
            <a:off x="2669858" y="1787962"/>
            <a:ext cx="499943" cy="499943"/>
          </a:xfrm>
          <a:prstGeom prst="roundRect">
            <a:avLst>
              <a:gd name="adj" fmla="val 10974"/>
            </a:avLst>
          </a:prstGeom>
          <a:solidFill>
            <a:srgbClr val="F7EDD4"/>
          </a:solidFill>
          <a:ln w="7620">
            <a:solidFill>
              <a:srgbClr val="EFDBA9"/>
            </a:solidFill>
            <a:prstDash val="solid"/>
          </a:ln>
        </p:spPr>
      </p:sp>
      <p:sp>
        <p:nvSpPr>
          <p:cNvPr id="8" name="Text 5"/>
          <p:cNvSpPr/>
          <p:nvPr/>
        </p:nvSpPr>
        <p:spPr>
          <a:xfrm>
            <a:off x="2843570" y="1821299"/>
            <a:ext cx="15240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6"/>
          <p:cNvSpPr/>
          <p:nvPr/>
        </p:nvSpPr>
        <p:spPr>
          <a:xfrm>
            <a:off x="1808798" y="3037761"/>
            <a:ext cx="2221944" cy="360998"/>
          </a:xfrm>
          <a:prstGeom prst="rect">
            <a:avLst/>
          </a:prstGeom>
          <a:noFill/>
          <a:ln/>
        </p:spPr>
        <p:txBody>
          <a:bodyPr wrap="non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Definición</a:t>
            </a:r>
            <a:endParaRPr lang="en-US" sz="2187" dirty="0"/>
          </a:p>
        </p:txBody>
      </p:sp>
      <p:sp>
        <p:nvSpPr>
          <p:cNvPr id="10" name="Text 7"/>
          <p:cNvSpPr/>
          <p:nvPr/>
        </p:nvSpPr>
        <p:spPr>
          <a:xfrm>
            <a:off x="1055370" y="3620929"/>
            <a:ext cx="3728799" cy="2398871"/>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El polimorfismo se refiere a la capacidad de los objetos para tomar muchas formas diferentes. Esto significa que un objeto se puede utilizar como si fuera de un tipo diferente.</a:t>
            </a:r>
            <a:endParaRPr lang="en-US" sz="1750" dirty="0"/>
          </a:p>
        </p:txBody>
      </p:sp>
      <p:sp>
        <p:nvSpPr>
          <p:cNvPr id="11" name="Shape 8"/>
          <p:cNvSpPr/>
          <p:nvPr/>
        </p:nvSpPr>
        <p:spPr>
          <a:xfrm>
            <a:off x="7292876" y="2037874"/>
            <a:ext cx="44410" cy="777597"/>
          </a:xfrm>
          <a:prstGeom prst="rect">
            <a:avLst/>
          </a:prstGeom>
          <a:solidFill>
            <a:srgbClr val="EFDBA9"/>
          </a:solidFill>
          <a:ln/>
        </p:spPr>
      </p:sp>
      <p:sp>
        <p:nvSpPr>
          <p:cNvPr id="12" name="Shape 9"/>
          <p:cNvSpPr/>
          <p:nvPr/>
        </p:nvSpPr>
        <p:spPr>
          <a:xfrm>
            <a:off x="7065169" y="1787962"/>
            <a:ext cx="499943" cy="499943"/>
          </a:xfrm>
          <a:prstGeom prst="roundRect">
            <a:avLst>
              <a:gd name="adj" fmla="val 10974"/>
            </a:avLst>
          </a:prstGeom>
          <a:solidFill>
            <a:srgbClr val="F7EDD4"/>
          </a:solidFill>
          <a:ln w="7620">
            <a:solidFill>
              <a:srgbClr val="EFDBA9"/>
            </a:solidFill>
            <a:prstDash val="solid"/>
          </a:ln>
        </p:spPr>
      </p:sp>
      <p:sp>
        <p:nvSpPr>
          <p:cNvPr id="13" name="Text 10"/>
          <p:cNvSpPr/>
          <p:nvPr/>
        </p:nvSpPr>
        <p:spPr>
          <a:xfrm>
            <a:off x="7212211" y="1821299"/>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4" name="Text 11"/>
          <p:cNvSpPr/>
          <p:nvPr/>
        </p:nvSpPr>
        <p:spPr>
          <a:xfrm>
            <a:off x="6204109" y="3037761"/>
            <a:ext cx="2221944" cy="360998"/>
          </a:xfrm>
          <a:prstGeom prst="rect">
            <a:avLst/>
          </a:prstGeom>
          <a:noFill/>
          <a:ln/>
        </p:spPr>
        <p:txBody>
          <a:bodyPr wrap="non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Beneficios</a:t>
            </a:r>
            <a:endParaRPr lang="en-US" sz="2187" dirty="0"/>
          </a:p>
        </p:txBody>
      </p:sp>
      <p:sp>
        <p:nvSpPr>
          <p:cNvPr id="15" name="Text 12"/>
          <p:cNvSpPr/>
          <p:nvPr/>
        </p:nvSpPr>
        <p:spPr>
          <a:xfrm>
            <a:off x="5450681" y="3620929"/>
            <a:ext cx="3728918" cy="1999059"/>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El polimorfismo puede mejorar la modularidad y la flexibilidad en el código de programación, y también puede facilitar la reutilización del código.</a:t>
            </a:r>
            <a:endParaRPr lang="en-US" sz="1750" dirty="0"/>
          </a:p>
        </p:txBody>
      </p:sp>
      <p:sp>
        <p:nvSpPr>
          <p:cNvPr id="16" name="Shape 13"/>
          <p:cNvSpPr/>
          <p:nvPr/>
        </p:nvSpPr>
        <p:spPr>
          <a:xfrm>
            <a:off x="11688306" y="2037874"/>
            <a:ext cx="44410" cy="777597"/>
          </a:xfrm>
          <a:prstGeom prst="rect">
            <a:avLst/>
          </a:prstGeom>
          <a:solidFill>
            <a:srgbClr val="EFDBA9"/>
          </a:solidFill>
          <a:ln/>
        </p:spPr>
      </p:sp>
      <p:sp>
        <p:nvSpPr>
          <p:cNvPr id="17" name="Shape 14"/>
          <p:cNvSpPr/>
          <p:nvPr/>
        </p:nvSpPr>
        <p:spPr>
          <a:xfrm>
            <a:off x="11460599" y="1787962"/>
            <a:ext cx="499943" cy="499943"/>
          </a:xfrm>
          <a:prstGeom prst="roundRect">
            <a:avLst>
              <a:gd name="adj" fmla="val 10974"/>
            </a:avLst>
          </a:prstGeom>
          <a:solidFill>
            <a:srgbClr val="F7EDD4"/>
          </a:solidFill>
          <a:ln w="7620">
            <a:solidFill>
              <a:srgbClr val="EFDBA9"/>
            </a:solidFill>
            <a:prstDash val="solid"/>
          </a:ln>
        </p:spPr>
      </p:sp>
      <p:sp>
        <p:nvSpPr>
          <p:cNvPr id="18" name="Text 15"/>
          <p:cNvSpPr/>
          <p:nvPr/>
        </p:nvSpPr>
        <p:spPr>
          <a:xfrm>
            <a:off x="11607641" y="1821299"/>
            <a:ext cx="205740" cy="433149"/>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9" name="Text 16"/>
          <p:cNvSpPr/>
          <p:nvPr/>
        </p:nvSpPr>
        <p:spPr>
          <a:xfrm>
            <a:off x="9846112" y="3037761"/>
            <a:ext cx="3728918" cy="721995"/>
          </a:xfrm>
          <a:prstGeom prst="rect">
            <a:avLst/>
          </a:prstGeom>
          <a:noFill/>
          <a:ln/>
        </p:spPr>
        <p:txBody>
          <a:bodyPr wrap="squar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Polimorfismo de subtipos y paramétrico</a:t>
            </a:r>
            <a:endParaRPr lang="en-US" sz="2187" dirty="0"/>
          </a:p>
        </p:txBody>
      </p:sp>
      <p:sp>
        <p:nvSpPr>
          <p:cNvPr id="20" name="Text 17"/>
          <p:cNvSpPr/>
          <p:nvPr/>
        </p:nvSpPr>
        <p:spPr>
          <a:xfrm>
            <a:off x="9846112" y="3981926"/>
            <a:ext cx="3728918" cy="3598307"/>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El polimorfismo de subtipos es el más común y se refiere a la capacidad de un objeto para tomar la forma de cualquier subtipo de su tipo de dato. El polimorfismo paramétrico se refiere a la capacidad de una función o método para trabajar con argumentos de diferentes tipos.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710095"/>
            <a:ext cx="7818120" cy="72211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Polimorfismo con Métodos</a:t>
            </a:r>
            <a:endParaRPr lang="en-US" sz="4374" dirty="0"/>
          </a:p>
        </p:txBody>
      </p:sp>
      <p:sp>
        <p:nvSpPr>
          <p:cNvPr id="5" name="Text 2"/>
          <p:cNvSpPr/>
          <p:nvPr/>
        </p:nvSpPr>
        <p:spPr>
          <a:xfrm>
            <a:off x="833199" y="3098721"/>
            <a:ext cx="6211014" cy="866299"/>
          </a:xfrm>
          <a:prstGeom prst="rect">
            <a:avLst/>
          </a:prstGeom>
          <a:noFill/>
          <a:ln/>
        </p:spPr>
        <p:txBody>
          <a:bodyPr wrap="square" rtlCol="0" anchor="t"/>
          <a:lstStyle/>
          <a:p>
            <a:pPr marL="0" indent="0">
              <a:lnSpc>
                <a:spcPts val="3412"/>
              </a:lnSpc>
              <a:buNone/>
            </a:pPr>
            <a:r>
              <a:rPr lang="en-US" sz="2624" dirty="0">
                <a:solidFill>
                  <a:srgbClr val="5C4E3D"/>
                </a:solidFill>
                <a:latin typeface="Libre Baskerville" pitchFamily="34" charset="0"/>
                <a:ea typeface="Libre Baskerville" pitchFamily="34" charset="-122"/>
                <a:cs typeface="Libre Baskerville" pitchFamily="34" charset="-120"/>
              </a:rPr>
              <a:t>Sobrecarga y Sobreescritura de Métodos</a:t>
            </a:r>
            <a:endParaRPr lang="en-US" sz="2624" dirty="0"/>
          </a:p>
        </p:txBody>
      </p:sp>
      <p:sp>
        <p:nvSpPr>
          <p:cNvPr id="6" name="Text 3"/>
          <p:cNvSpPr/>
          <p:nvPr/>
        </p:nvSpPr>
        <p:spPr>
          <a:xfrm>
            <a:off x="833199" y="4298275"/>
            <a:ext cx="6211014" cy="1999059"/>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La sobrecarga de métodos implica crear múltiples versiones de un método, cada una con una firma diferente. La sobreescritura de métodos implica crear una versión de un método en una subclase que anula la versión original en la clase base.</a:t>
            </a:r>
            <a:endParaRPr lang="en-US" sz="1750" dirty="0"/>
          </a:p>
        </p:txBody>
      </p:sp>
      <p:sp>
        <p:nvSpPr>
          <p:cNvPr id="7" name="Text 4"/>
          <p:cNvSpPr/>
          <p:nvPr/>
        </p:nvSpPr>
        <p:spPr>
          <a:xfrm>
            <a:off x="7593806" y="3098721"/>
            <a:ext cx="5730240" cy="433149"/>
          </a:xfrm>
          <a:prstGeom prst="rect">
            <a:avLst/>
          </a:prstGeom>
          <a:noFill/>
          <a:ln/>
        </p:spPr>
        <p:txBody>
          <a:bodyPr wrap="none" rtlCol="0" anchor="t"/>
          <a:lstStyle/>
          <a:p>
            <a:pPr marL="0" indent="0">
              <a:lnSpc>
                <a:spcPts val="3412"/>
              </a:lnSpc>
              <a:buNone/>
            </a:pPr>
            <a:r>
              <a:rPr lang="en-US" sz="2624" dirty="0">
                <a:solidFill>
                  <a:srgbClr val="5C4E3D"/>
                </a:solidFill>
                <a:latin typeface="Libre Baskerville" pitchFamily="34" charset="0"/>
                <a:ea typeface="Libre Baskerville" pitchFamily="34" charset="-122"/>
                <a:cs typeface="Libre Baskerville" pitchFamily="34" charset="-120"/>
              </a:rPr>
              <a:t>Funciona con Herencia e Interfaz</a:t>
            </a:r>
            <a:endParaRPr lang="en-US" sz="2624" dirty="0"/>
          </a:p>
        </p:txBody>
      </p:sp>
      <p:sp>
        <p:nvSpPr>
          <p:cNvPr id="8" name="Text 5"/>
          <p:cNvSpPr/>
          <p:nvPr/>
        </p:nvSpPr>
        <p:spPr>
          <a:xfrm>
            <a:off x="7593806" y="3865126"/>
            <a:ext cx="6211014" cy="159924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El polimorfismo se aplica tanto a la herencia como a la interfaz. Al utilizar la herencia, una subclase puede tomar la forma de su superclase. Al utilizar la interfaz, una clase puede tomar la forma de cualquier interfaz que implemente.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1093</Words>
  <Application>Microsoft Office PowerPoint</Application>
  <PresentationFormat>Personalizado</PresentationFormat>
  <Paragraphs>152</Paragraphs>
  <Slides>11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DM Sans</vt:lpstr>
      <vt:lpstr>Libre Baskerville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3</cp:revision>
  <dcterms:created xsi:type="dcterms:W3CDTF">2023-06-27T23:57:05Z</dcterms:created>
  <dcterms:modified xsi:type="dcterms:W3CDTF">2023-06-28T00:08:25Z</dcterms:modified>
</cp:coreProperties>
</file>