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erriweather-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2d3758f2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2d3758f2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2d172326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2d172326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2d3758f2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2d3758f2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1fd4ef28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1fd4ef28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2d3758f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2d3758f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2d3758f2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2d3758f2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2d3758f2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2d3758f2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2d3758f2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2d3758f2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2d172326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2d172326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2de043e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2de043e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4.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7.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nvSpPr>
        <p:spPr>
          <a:xfrm>
            <a:off x="2307000" y="539475"/>
            <a:ext cx="4530000" cy="21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s" sz="8500">
                <a:latin typeface="Merriweather"/>
                <a:ea typeface="Merriweather"/>
                <a:cs typeface="Merriweather"/>
                <a:sym typeface="Merriweather"/>
              </a:rPr>
              <a:t>IOS</a:t>
            </a:r>
            <a:endParaRPr b="1" i="1" sz="8500">
              <a:latin typeface="Merriweather"/>
              <a:ea typeface="Merriweather"/>
              <a:cs typeface="Merriweather"/>
              <a:sym typeface="Merriweather"/>
            </a:endParaRPr>
          </a:p>
          <a:p>
            <a:pPr indent="0" lvl="0" marL="0" rtl="0" algn="ctr">
              <a:spcBef>
                <a:spcPts val="0"/>
              </a:spcBef>
              <a:spcAft>
                <a:spcPts val="0"/>
              </a:spcAft>
              <a:buNone/>
            </a:pPr>
            <a:r>
              <a:rPr b="1" i="1" lang="es" sz="8500">
                <a:latin typeface="Merriweather"/>
                <a:ea typeface="Merriweather"/>
                <a:cs typeface="Merriweather"/>
                <a:sym typeface="Merriweather"/>
              </a:rPr>
              <a:t>NATIVO</a:t>
            </a:r>
            <a:endParaRPr b="1" i="1" sz="850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0" y="0"/>
            <a:ext cx="9144000" cy="5143502"/>
          </a:xfrm>
          <a:prstGeom prst="rect">
            <a:avLst/>
          </a:prstGeom>
          <a:noFill/>
          <a:ln>
            <a:noFill/>
          </a:ln>
        </p:spPr>
      </p:pic>
      <p:sp>
        <p:nvSpPr>
          <p:cNvPr id="130" name="Google Shape;130;p22"/>
          <p:cNvSpPr txBox="1"/>
          <p:nvPr/>
        </p:nvSpPr>
        <p:spPr>
          <a:xfrm>
            <a:off x="901350" y="0"/>
            <a:ext cx="7341300" cy="856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800"/>
              </a:spcBef>
              <a:spcAft>
                <a:spcPts val="0"/>
              </a:spcAft>
              <a:buNone/>
            </a:pPr>
            <a:r>
              <a:rPr b="1" lang="es" sz="3000">
                <a:solidFill>
                  <a:schemeClr val="dk1"/>
                </a:solidFill>
              </a:rPr>
              <a:t>HOLA MUNDO</a:t>
            </a:r>
            <a:endParaRPr b="1" sz="3000">
              <a:solidFill>
                <a:schemeClr val="dk1"/>
              </a:solidFill>
            </a:endParaRPr>
          </a:p>
          <a:p>
            <a:pPr indent="0" lvl="0" marL="0" rtl="0" algn="l">
              <a:spcBef>
                <a:spcPts val="400"/>
              </a:spcBef>
              <a:spcAft>
                <a:spcPts val="0"/>
              </a:spcAft>
              <a:buNone/>
            </a:pPr>
            <a:r>
              <a:t/>
            </a:r>
            <a:endParaRPr/>
          </a:p>
        </p:txBody>
      </p:sp>
      <p:sp>
        <p:nvSpPr>
          <p:cNvPr id="131" name="Google Shape;131;p22"/>
          <p:cNvSpPr txBox="1"/>
          <p:nvPr/>
        </p:nvSpPr>
        <p:spPr>
          <a:xfrm>
            <a:off x="1095450" y="1261125"/>
            <a:ext cx="1729800" cy="3999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FFFFFF"/>
                </a:solidFill>
              </a:rPr>
              <a:t>OBJECTIVE-C</a:t>
            </a:r>
            <a:endParaRPr sz="1800">
              <a:solidFill>
                <a:srgbClr val="FFFFFF"/>
              </a:solidFill>
            </a:endParaRPr>
          </a:p>
        </p:txBody>
      </p:sp>
      <p:sp>
        <p:nvSpPr>
          <p:cNvPr id="132" name="Google Shape;132;p22"/>
          <p:cNvSpPr txBox="1"/>
          <p:nvPr/>
        </p:nvSpPr>
        <p:spPr>
          <a:xfrm>
            <a:off x="6081800" y="1152250"/>
            <a:ext cx="1257600" cy="3999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FFFFFF"/>
                </a:solidFill>
              </a:rPr>
              <a:t>SWIFT</a:t>
            </a:r>
            <a:endParaRPr sz="1800">
              <a:solidFill>
                <a:srgbClr val="FFFFFF"/>
              </a:solidFill>
            </a:endParaRPr>
          </a:p>
        </p:txBody>
      </p:sp>
      <p:pic>
        <p:nvPicPr>
          <p:cNvPr id="133" name="Google Shape;133;p22"/>
          <p:cNvPicPr preferRelativeResize="0"/>
          <p:nvPr/>
        </p:nvPicPr>
        <p:blipFill>
          <a:blip r:embed="rId4">
            <a:alphaModFix/>
          </a:blip>
          <a:stretch>
            <a:fillRect/>
          </a:stretch>
        </p:blipFill>
        <p:spPr>
          <a:xfrm>
            <a:off x="372825" y="2065650"/>
            <a:ext cx="3561975" cy="2031400"/>
          </a:xfrm>
          <a:prstGeom prst="rect">
            <a:avLst/>
          </a:prstGeom>
          <a:noFill/>
          <a:ln>
            <a:noFill/>
          </a:ln>
        </p:spPr>
      </p:pic>
      <p:pic>
        <p:nvPicPr>
          <p:cNvPr id="134" name="Google Shape;134;p22"/>
          <p:cNvPicPr preferRelativeResize="0"/>
          <p:nvPr/>
        </p:nvPicPr>
        <p:blipFill>
          <a:blip r:embed="rId5">
            <a:alphaModFix/>
          </a:blip>
          <a:stretch>
            <a:fillRect/>
          </a:stretch>
        </p:blipFill>
        <p:spPr>
          <a:xfrm>
            <a:off x="5377100" y="2296274"/>
            <a:ext cx="2667000" cy="121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3"/>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2" name="Google Shape;142;p23"/>
          <p:cNvSpPr txBox="1"/>
          <p:nvPr/>
        </p:nvSpPr>
        <p:spPr>
          <a:xfrm>
            <a:off x="892950" y="302225"/>
            <a:ext cx="7358100" cy="858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800"/>
              </a:spcBef>
              <a:spcAft>
                <a:spcPts val="400"/>
              </a:spcAft>
              <a:buClr>
                <a:schemeClr val="dk1"/>
              </a:buClr>
              <a:buSzPts val="1100"/>
              <a:buFont typeface="Arial"/>
              <a:buNone/>
            </a:pPr>
            <a:r>
              <a:rPr b="1" lang="es" sz="3000">
                <a:solidFill>
                  <a:srgbClr val="FFFFFF"/>
                </a:solidFill>
              </a:rPr>
              <a:t>XCODE</a:t>
            </a:r>
            <a:endParaRPr>
              <a:solidFill>
                <a:srgbClr val="FFFFFF"/>
              </a:solidFill>
            </a:endParaRPr>
          </a:p>
        </p:txBody>
      </p:sp>
      <p:sp>
        <p:nvSpPr>
          <p:cNvPr id="143" name="Google Shape;143;p23"/>
          <p:cNvSpPr txBox="1"/>
          <p:nvPr/>
        </p:nvSpPr>
        <p:spPr>
          <a:xfrm>
            <a:off x="1364000" y="1820025"/>
            <a:ext cx="7358100" cy="8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txBox="1"/>
          <p:nvPr/>
        </p:nvSpPr>
        <p:spPr>
          <a:xfrm>
            <a:off x="892950" y="1669700"/>
            <a:ext cx="7358100" cy="85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rPr>
              <a:t>xCode es un entorno de desarrollo integrado para MacOS que contiene un conjunto de herramientas diseñadas por Apple destinadas al desarrollo para MacOS, iOS, WatchOS y AppleTV.</a:t>
            </a:r>
            <a:endParaRPr>
              <a:solidFill>
                <a:srgbClr val="FFFFFF"/>
              </a:solidFill>
            </a:endParaRPr>
          </a:p>
        </p:txBody>
      </p:sp>
      <p:sp>
        <p:nvSpPr>
          <p:cNvPr id="145" name="Google Shape;145;p23"/>
          <p:cNvSpPr txBox="1"/>
          <p:nvPr/>
        </p:nvSpPr>
        <p:spPr>
          <a:xfrm>
            <a:off x="893000" y="2621000"/>
            <a:ext cx="7358100" cy="14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rPr>
              <a:t>xCode trabaja conjuntamente con interface builder, una herramienta gráfica para la creación de interfaces de usuario. Puede compilar C, C++, Swift, Objective-C, Objective-C++, Java y Applescript.</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9144000" cy="5143503"/>
          </a:xfrm>
          <a:prstGeom prst="rect">
            <a:avLst/>
          </a:prstGeom>
          <a:noFill/>
          <a:ln>
            <a:noFill/>
          </a:ln>
        </p:spPr>
      </p:pic>
      <p:sp>
        <p:nvSpPr>
          <p:cNvPr id="61" name="Google Shape;61;p14"/>
          <p:cNvSpPr txBox="1"/>
          <p:nvPr/>
        </p:nvSpPr>
        <p:spPr>
          <a:xfrm>
            <a:off x="3751600" y="696700"/>
            <a:ext cx="67950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nvSpPr>
        <p:spPr>
          <a:xfrm>
            <a:off x="2306850" y="542675"/>
            <a:ext cx="45303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3000">
                <a:solidFill>
                  <a:srgbClr val="FFFFFF"/>
                </a:solidFill>
              </a:rPr>
              <a:t>¿Que es iOS?</a:t>
            </a:r>
            <a:endParaRPr sz="3000">
              <a:solidFill>
                <a:srgbClr val="FFFFFF"/>
              </a:solidFill>
            </a:endParaRPr>
          </a:p>
        </p:txBody>
      </p:sp>
      <p:sp>
        <p:nvSpPr>
          <p:cNvPr id="63" name="Google Shape;63;p14"/>
          <p:cNvSpPr txBox="1"/>
          <p:nvPr/>
        </p:nvSpPr>
        <p:spPr>
          <a:xfrm>
            <a:off x="224275" y="1345550"/>
            <a:ext cx="8564700" cy="324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800">
                <a:solidFill>
                  <a:srgbClr val="FFFFFF"/>
                </a:solidFill>
              </a:rPr>
              <a:t>IOS (Iphone OS) es un sistema operativo desarrollado por Apple originalmente para su smartphone iPhone pero lo emplean también en otros productos como iPod, iPad y AppleTV.</a:t>
            </a:r>
            <a:endParaRPr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0" lvl="0" marL="0" rtl="0" algn="l">
              <a:lnSpc>
                <a:spcPct val="115000"/>
              </a:lnSpc>
              <a:spcBef>
                <a:spcPts val="0"/>
              </a:spcBef>
              <a:spcAft>
                <a:spcPts val="0"/>
              </a:spcAft>
              <a:buNone/>
            </a:pPr>
            <a:r>
              <a:rPr lang="es" sz="1800">
                <a:solidFill>
                  <a:srgbClr val="FFFFFF"/>
                </a:solidFill>
              </a:rPr>
              <a:t>iOS se deriva de macOS que a su vez está basado en Darwin BSD y por lo tanto es un sistema operativo tipo Unix.</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8325" y="0"/>
            <a:ext cx="9162328" cy="5143503"/>
          </a:xfrm>
          <a:prstGeom prst="rect">
            <a:avLst/>
          </a:prstGeom>
          <a:noFill/>
          <a:ln>
            <a:noFill/>
          </a:ln>
        </p:spPr>
      </p:pic>
      <p:sp>
        <p:nvSpPr>
          <p:cNvPr id="69" name="Google Shape;69;p15"/>
          <p:cNvSpPr txBox="1"/>
          <p:nvPr/>
        </p:nvSpPr>
        <p:spPr>
          <a:xfrm>
            <a:off x="715800" y="196775"/>
            <a:ext cx="84282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3000">
                <a:solidFill>
                  <a:srgbClr val="FFFFFF"/>
                </a:solidFill>
              </a:rPr>
              <a:t>IOS y su arquitectura interna en 4 capas</a:t>
            </a:r>
            <a:endParaRPr sz="3000">
              <a:solidFill>
                <a:srgbClr val="FFFFFF"/>
              </a:solidFill>
            </a:endParaRPr>
          </a:p>
        </p:txBody>
      </p:sp>
      <p:pic>
        <p:nvPicPr>
          <p:cNvPr descr="iOS de iPhone" id="70" name="Google Shape;70;p15"/>
          <p:cNvPicPr preferRelativeResize="0"/>
          <p:nvPr/>
        </p:nvPicPr>
        <p:blipFill>
          <a:blip r:embed="rId4">
            <a:alphaModFix/>
          </a:blip>
          <a:stretch>
            <a:fillRect/>
          </a:stretch>
        </p:blipFill>
        <p:spPr>
          <a:xfrm>
            <a:off x="6136875" y="1148000"/>
            <a:ext cx="2705100" cy="2260800"/>
          </a:xfrm>
          <a:prstGeom prst="rect">
            <a:avLst/>
          </a:prstGeom>
          <a:noFill/>
          <a:ln>
            <a:noFill/>
          </a:ln>
        </p:spPr>
      </p:pic>
      <p:sp>
        <p:nvSpPr>
          <p:cNvPr id="71" name="Google Shape;71;p15"/>
          <p:cNvSpPr txBox="1"/>
          <p:nvPr/>
        </p:nvSpPr>
        <p:spPr>
          <a:xfrm>
            <a:off x="168650" y="654350"/>
            <a:ext cx="59682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s" sz="1700">
                <a:solidFill>
                  <a:srgbClr val="FFFFFF"/>
                </a:solidFill>
              </a:rPr>
              <a:t>– Cocoa Touch</a:t>
            </a:r>
            <a:endParaRPr b="1" sz="17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s" sz="1100">
                <a:solidFill>
                  <a:srgbClr val="FFFFFF"/>
                </a:solidFill>
              </a:rPr>
              <a:t>Es la capa superior, la que los usuarios utilizan para interactuar con las aplicaciones, es decir, la capa visible. Es la zona donde nos encontramos los componentes visuales, se trata de una capa de abstracción.</a:t>
            </a:r>
            <a:endParaRPr sz="1100">
              <a:solidFill>
                <a:srgbClr val="FFFFFF"/>
              </a:solidFill>
            </a:endParaRPr>
          </a:p>
          <a:p>
            <a:pPr indent="0" lvl="0" marL="0" rtl="0" algn="l">
              <a:spcBef>
                <a:spcPts val="1200"/>
              </a:spcBef>
              <a:spcAft>
                <a:spcPts val="0"/>
              </a:spcAft>
              <a:buNone/>
            </a:pPr>
            <a:r>
              <a:t/>
            </a:r>
            <a:endParaRPr/>
          </a:p>
        </p:txBody>
      </p:sp>
      <p:sp>
        <p:nvSpPr>
          <p:cNvPr id="72" name="Google Shape;72;p15"/>
          <p:cNvSpPr txBox="1"/>
          <p:nvPr/>
        </p:nvSpPr>
        <p:spPr>
          <a:xfrm>
            <a:off x="168650" y="1715250"/>
            <a:ext cx="58602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s" sz="1700">
                <a:solidFill>
                  <a:srgbClr val="FFFFFF"/>
                </a:solidFill>
              </a:rPr>
              <a:t>– Media</a:t>
            </a:r>
            <a:endParaRPr b="1" sz="17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s" sz="1100">
                <a:solidFill>
                  <a:srgbClr val="FFFFFF"/>
                </a:solidFill>
              </a:rPr>
              <a:t>Se trata de una capa basada en la mezcla de lenguaje C y Objective C que contiene las tecnologías que dan acceso a ficheros multimedia relacionados con audio, gráficos, vídeos, etc.</a:t>
            </a:r>
            <a:endParaRPr sz="1100">
              <a:solidFill>
                <a:srgbClr val="FFFFFF"/>
              </a:solidFill>
            </a:endParaRPr>
          </a:p>
          <a:p>
            <a:pPr indent="0" lvl="0" marL="0" rtl="0" algn="l">
              <a:spcBef>
                <a:spcPts val="1200"/>
              </a:spcBef>
              <a:spcAft>
                <a:spcPts val="0"/>
              </a:spcAft>
              <a:buNone/>
            </a:pPr>
            <a:r>
              <a:t/>
            </a:r>
            <a:endParaRPr/>
          </a:p>
        </p:txBody>
      </p:sp>
      <p:sp>
        <p:nvSpPr>
          <p:cNvPr id="73" name="Google Shape;73;p15"/>
          <p:cNvSpPr txBox="1"/>
          <p:nvPr/>
        </p:nvSpPr>
        <p:spPr>
          <a:xfrm>
            <a:off x="168650" y="2776150"/>
            <a:ext cx="73413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s" sz="1700">
                <a:solidFill>
                  <a:srgbClr val="FFFFFF"/>
                </a:solidFill>
              </a:rPr>
              <a:t>– Core Services</a:t>
            </a:r>
            <a:endParaRPr b="1" sz="17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s" sz="1100">
                <a:solidFill>
                  <a:srgbClr val="F3F3F3"/>
                </a:solidFill>
              </a:rPr>
              <a:t>Se trata de la capa de servicios principales disponibles en el dispositivo y que pueden ser utilizados por todas las aplicaciones, como pueden ser: base de datos SQLite, acceso a la red, soporte para XML.</a:t>
            </a:r>
            <a:endParaRPr sz="1100">
              <a:solidFill>
                <a:srgbClr val="F3F3F3"/>
              </a:solidFill>
            </a:endParaRPr>
          </a:p>
          <a:p>
            <a:pPr indent="0" lvl="0" marL="0" rtl="0" algn="l">
              <a:spcBef>
                <a:spcPts val="1200"/>
              </a:spcBef>
              <a:spcAft>
                <a:spcPts val="0"/>
              </a:spcAft>
              <a:buNone/>
            </a:pPr>
            <a:r>
              <a:t/>
            </a:r>
            <a:endParaRPr/>
          </a:p>
        </p:txBody>
      </p:sp>
      <p:sp>
        <p:nvSpPr>
          <p:cNvPr id="74" name="Google Shape;74;p15"/>
          <p:cNvSpPr txBox="1"/>
          <p:nvPr/>
        </p:nvSpPr>
        <p:spPr>
          <a:xfrm>
            <a:off x="168650" y="3632650"/>
            <a:ext cx="73413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 sz="1700">
                <a:solidFill>
                  <a:srgbClr val="FFFFFF"/>
                </a:solidFill>
              </a:rPr>
              <a:t>– Core OS</a:t>
            </a:r>
            <a:endParaRPr b="1" sz="17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s" sz="1100">
                <a:solidFill>
                  <a:srgbClr val="FFFFFF"/>
                </a:solidFill>
              </a:rPr>
              <a:t>El núcleo del sistema. Recordar que el sistema operativo iOS está basado en el OS X de Apple, que fue desarrollado a partir de una base Unix. Elementos de seguridad, memoria, procesos o manejo de ficheros son los que podemos encontrar en esta capa.</a:t>
            </a:r>
            <a:endParaRPr sz="1100">
              <a:solidFill>
                <a:srgbClr val="FFFFFF"/>
              </a:solidFil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18325" y="0"/>
            <a:ext cx="9162328" cy="5143503"/>
          </a:xfrm>
          <a:prstGeom prst="rect">
            <a:avLst/>
          </a:prstGeom>
          <a:noFill/>
          <a:ln>
            <a:noFill/>
          </a:ln>
        </p:spPr>
      </p:pic>
      <p:sp>
        <p:nvSpPr>
          <p:cNvPr id="80" name="Google Shape;80;p16"/>
          <p:cNvSpPr txBox="1"/>
          <p:nvPr/>
        </p:nvSpPr>
        <p:spPr>
          <a:xfrm>
            <a:off x="3035525" y="84325"/>
            <a:ext cx="73413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s" sz="3000">
                <a:solidFill>
                  <a:srgbClr val="FFFFFF"/>
                </a:solidFill>
              </a:rPr>
              <a:t>Características</a:t>
            </a:r>
            <a:endParaRPr b="1" sz="3000">
              <a:solidFill>
                <a:srgbClr val="FFFFFF"/>
              </a:solidFill>
            </a:endParaRPr>
          </a:p>
          <a:p>
            <a:pPr indent="0" lvl="0" marL="0" rtl="0" algn="l">
              <a:spcBef>
                <a:spcPts val="400"/>
              </a:spcBef>
              <a:spcAft>
                <a:spcPts val="0"/>
              </a:spcAft>
              <a:buNone/>
            </a:pPr>
            <a:r>
              <a:t/>
            </a:r>
            <a:endParaRPr/>
          </a:p>
        </p:txBody>
      </p:sp>
      <p:sp>
        <p:nvSpPr>
          <p:cNvPr id="81" name="Google Shape;81;p16"/>
          <p:cNvSpPr txBox="1"/>
          <p:nvPr/>
        </p:nvSpPr>
        <p:spPr>
          <a:xfrm>
            <a:off x="828038" y="1376825"/>
            <a:ext cx="7341300" cy="29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rgbClr val="FFFFFF"/>
                </a:solidFill>
              </a:rPr>
              <a:t>-Pantalla Principal</a:t>
            </a:r>
            <a:endParaRPr b="1" sz="2400">
              <a:solidFill>
                <a:srgbClr val="FFFFFF"/>
              </a:solidFill>
            </a:endParaRPr>
          </a:p>
          <a:p>
            <a:pPr indent="0" lvl="0" marL="0" rtl="0" algn="l">
              <a:spcBef>
                <a:spcPts val="0"/>
              </a:spcBef>
              <a:spcAft>
                <a:spcPts val="0"/>
              </a:spcAft>
              <a:buNone/>
            </a:pPr>
            <a:r>
              <a:rPr b="1" lang="es" sz="2400">
                <a:solidFill>
                  <a:srgbClr val="FFFFFF"/>
                </a:solidFill>
              </a:rPr>
              <a:t>-Carpeta</a:t>
            </a:r>
            <a:endParaRPr b="1" sz="2400">
              <a:solidFill>
                <a:srgbClr val="FFFFFF"/>
              </a:solidFill>
            </a:endParaRPr>
          </a:p>
          <a:p>
            <a:pPr indent="0" lvl="0" marL="0" rtl="0" algn="l">
              <a:spcBef>
                <a:spcPts val="0"/>
              </a:spcBef>
              <a:spcAft>
                <a:spcPts val="0"/>
              </a:spcAft>
              <a:buNone/>
            </a:pPr>
            <a:r>
              <a:rPr b="1" lang="es" sz="2400">
                <a:solidFill>
                  <a:srgbClr val="FFFFFF"/>
                </a:solidFill>
              </a:rPr>
              <a:t>-Seguridad</a:t>
            </a:r>
            <a:endParaRPr b="1" sz="2400">
              <a:solidFill>
                <a:srgbClr val="FFFFFF"/>
              </a:solidFill>
            </a:endParaRPr>
          </a:p>
          <a:p>
            <a:pPr indent="0" lvl="0" marL="0" rtl="0" algn="l">
              <a:spcBef>
                <a:spcPts val="0"/>
              </a:spcBef>
              <a:spcAft>
                <a:spcPts val="0"/>
              </a:spcAft>
              <a:buNone/>
            </a:pPr>
            <a:r>
              <a:rPr b="1" lang="es" sz="2400">
                <a:solidFill>
                  <a:srgbClr val="FFFFFF"/>
                </a:solidFill>
              </a:rPr>
              <a:t>-Centro de notificaciones</a:t>
            </a:r>
            <a:endParaRPr b="1" sz="2400">
              <a:solidFill>
                <a:srgbClr val="FFFFFF"/>
              </a:solidFill>
            </a:endParaRPr>
          </a:p>
          <a:p>
            <a:pPr indent="0" lvl="0" marL="0" rtl="0" algn="l">
              <a:spcBef>
                <a:spcPts val="0"/>
              </a:spcBef>
              <a:spcAft>
                <a:spcPts val="0"/>
              </a:spcAft>
              <a:buNone/>
            </a:pPr>
            <a:r>
              <a:rPr b="1" lang="es" sz="2400">
                <a:solidFill>
                  <a:srgbClr val="FFFFFF"/>
                </a:solidFill>
              </a:rPr>
              <a:t>-Multitarea opcional</a:t>
            </a:r>
            <a:endParaRPr b="1" sz="2400">
              <a:solidFill>
                <a:srgbClr val="FFFFFF"/>
              </a:solidFill>
            </a:endParaRPr>
          </a:p>
          <a:p>
            <a:pPr indent="0" lvl="0" marL="0" rtl="0" algn="l">
              <a:spcBef>
                <a:spcPts val="0"/>
              </a:spcBef>
              <a:spcAft>
                <a:spcPts val="0"/>
              </a:spcAft>
              <a:buNone/>
            </a:pPr>
            <a:r>
              <a:rPr b="1" lang="es" sz="2400">
                <a:solidFill>
                  <a:srgbClr val="FFFFFF"/>
                </a:solidFill>
              </a:rPr>
              <a:t>-Game Center</a:t>
            </a:r>
            <a:endParaRPr b="1" sz="2400">
              <a:solidFill>
                <a:srgbClr val="FFFFFF"/>
              </a:solidFill>
            </a:endParaRPr>
          </a:p>
          <a:p>
            <a:pPr indent="0" lvl="0" marL="0" rtl="0" algn="l">
              <a:spcBef>
                <a:spcPts val="0"/>
              </a:spcBef>
              <a:spcAft>
                <a:spcPts val="0"/>
              </a:spcAft>
              <a:buNone/>
            </a:pPr>
            <a:r>
              <a:rPr b="1" lang="es" sz="2400">
                <a:solidFill>
                  <a:srgbClr val="FFFFFF"/>
                </a:solidFill>
              </a:rPr>
              <a:t>-</a:t>
            </a:r>
            <a:r>
              <a:rPr b="1" lang="es" sz="2400">
                <a:solidFill>
                  <a:srgbClr val="FFFFFF"/>
                </a:solidFill>
              </a:rPr>
              <a:t>Tecnologías</a:t>
            </a:r>
            <a:r>
              <a:rPr b="1" lang="es" sz="2400">
                <a:solidFill>
                  <a:srgbClr val="FFFFFF"/>
                </a:solidFill>
              </a:rPr>
              <a:t> no permitidas</a:t>
            </a:r>
            <a:endParaRPr b="1" sz="24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18325" y="0"/>
            <a:ext cx="9162328" cy="5143503"/>
          </a:xfrm>
          <a:prstGeom prst="rect">
            <a:avLst/>
          </a:prstGeom>
          <a:noFill/>
          <a:ln>
            <a:noFill/>
          </a:ln>
        </p:spPr>
      </p:pic>
      <p:sp>
        <p:nvSpPr>
          <p:cNvPr id="87" name="Google Shape;87;p17"/>
          <p:cNvSpPr txBox="1"/>
          <p:nvPr/>
        </p:nvSpPr>
        <p:spPr>
          <a:xfrm>
            <a:off x="2377675" y="1187550"/>
            <a:ext cx="5874300" cy="27684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1800"/>
              </a:spcBef>
              <a:spcAft>
                <a:spcPts val="0"/>
              </a:spcAft>
              <a:buNone/>
            </a:pPr>
            <a:r>
              <a:rPr b="1" lang="es" sz="3000">
                <a:solidFill>
                  <a:srgbClr val="FFFFFF"/>
                </a:solidFill>
                <a:latin typeface="Comic Sans MS"/>
                <a:ea typeface="Comic Sans MS"/>
                <a:cs typeface="Comic Sans MS"/>
                <a:sym typeface="Comic Sans MS"/>
              </a:rPr>
              <a:t>LENGUAJES </a:t>
            </a:r>
            <a:endParaRPr b="1" sz="3000">
              <a:solidFill>
                <a:srgbClr val="FFFFFF"/>
              </a:solidFill>
              <a:latin typeface="Comic Sans MS"/>
              <a:ea typeface="Comic Sans MS"/>
              <a:cs typeface="Comic Sans MS"/>
              <a:sym typeface="Comic Sans MS"/>
            </a:endParaRPr>
          </a:p>
          <a:p>
            <a:pPr indent="0" lvl="0" marL="1371600" rtl="0" algn="l">
              <a:lnSpc>
                <a:spcPct val="115000"/>
              </a:lnSpc>
              <a:spcBef>
                <a:spcPts val="1800"/>
              </a:spcBef>
              <a:spcAft>
                <a:spcPts val="0"/>
              </a:spcAft>
              <a:buNone/>
            </a:pPr>
            <a:r>
              <a:rPr b="1" lang="es" sz="3000">
                <a:solidFill>
                  <a:srgbClr val="FFFFFF"/>
                </a:solidFill>
                <a:latin typeface="Comic Sans MS"/>
                <a:ea typeface="Comic Sans MS"/>
                <a:cs typeface="Comic Sans MS"/>
                <a:sym typeface="Comic Sans MS"/>
              </a:rPr>
              <a:t>  DE </a:t>
            </a:r>
            <a:endParaRPr b="1" sz="3000">
              <a:solidFill>
                <a:srgbClr val="FFFFFF"/>
              </a:solidFill>
              <a:latin typeface="Comic Sans MS"/>
              <a:ea typeface="Comic Sans MS"/>
              <a:cs typeface="Comic Sans MS"/>
              <a:sym typeface="Comic Sans MS"/>
            </a:endParaRPr>
          </a:p>
          <a:p>
            <a:pPr indent="457200" lvl="0" marL="0" rtl="0" algn="l">
              <a:lnSpc>
                <a:spcPct val="115000"/>
              </a:lnSpc>
              <a:spcBef>
                <a:spcPts val="1800"/>
              </a:spcBef>
              <a:spcAft>
                <a:spcPts val="0"/>
              </a:spcAft>
              <a:buNone/>
            </a:pPr>
            <a:r>
              <a:rPr b="1" lang="es" sz="3000">
                <a:solidFill>
                  <a:srgbClr val="FFFFFF"/>
                </a:solidFill>
                <a:latin typeface="Comic Sans MS"/>
                <a:ea typeface="Comic Sans MS"/>
                <a:cs typeface="Comic Sans MS"/>
                <a:sym typeface="Comic Sans MS"/>
              </a:rPr>
              <a:t>PROGRAMACIÓN</a:t>
            </a:r>
            <a:endParaRPr b="1" sz="3000">
              <a:solidFill>
                <a:srgbClr val="FFFFFF"/>
              </a:solidFill>
              <a:latin typeface="Comic Sans MS"/>
              <a:ea typeface="Comic Sans MS"/>
              <a:cs typeface="Comic Sans MS"/>
              <a:sym typeface="Comic Sans MS"/>
            </a:endParaRPr>
          </a:p>
          <a:p>
            <a:pPr indent="0" lvl="0" marL="0" rtl="0" algn="l">
              <a:spcBef>
                <a:spcPts val="400"/>
              </a:spcBef>
              <a:spcAft>
                <a:spcPts val="0"/>
              </a:spcAft>
              <a:buNone/>
            </a:pPr>
            <a:r>
              <a:t/>
            </a:r>
            <a:endParaRPr sz="3000">
              <a:latin typeface="Comic Sans MS"/>
              <a:ea typeface="Comic Sans MS"/>
              <a:cs typeface="Comic Sans MS"/>
              <a:sym typeface="Comic Sans MS"/>
            </a:endParaRPr>
          </a:p>
        </p:txBody>
      </p:sp>
      <p:pic>
        <p:nvPicPr>
          <p:cNvPr id="88" name="Google Shape;88;p17"/>
          <p:cNvPicPr preferRelativeResize="0"/>
          <p:nvPr/>
        </p:nvPicPr>
        <p:blipFill>
          <a:blip r:embed="rId4">
            <a:alphaModFix/>
          </a:blip>
          <a:stretch>
            <a:fillRect/>
          </a:stretch>
        </p:blipFill>
        <p:spPr>
          <a:xfrm rot="-439174">
            <a:off x="311113" y="252712"/>
            <a:ext cx="2619375" cy="1743075"/>
          </a:xfrm>
          <a:prstGeom prst="rect">
            <a:avLst/>
          </a:prstGeom>
          <a:noFill/>
          <a:ln>
            <a:noFill/>
          </a:ln>
        </p:spPr>
      </p:pic>
      <p:pic>
        <p:nvPicPr>
          <p:cNvPr id="89" name="Google Shape;89;p17"/>
          <p:cNvPicPr preferRelativeResize="0"/>
          <p:nvPr/>
        </p:nvPicPr>
        <p:blipFill>
          <a:blip r:embed="rId5">
            <a:alphaModFix/>
          </a:blip>
          <a:stretch>
            <a:fillRect/>
          </a:stretch>
        </p:blipFill>
        <p:spPr>
          <a:xfrm rot="-988278">
            <a:off x="6395109" y="3238531"/>
            <a:ext cx="2559183" cy="15267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95" name="Google Shape;95;p18"/>
          <p:cNvSpPr txBox="1"/>
          <p:nvPr/>
        </p:nvSpPr>
        <p:spPr>
          <a:xfrm>
            <a:off x="2810650" y="0"/>
            <a:ext cx="73413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s" sz="3000">
                <a:solidFill>
                  <a:schemeClr val="dk1"/>
                </a:solidFill>
              </a:rPr>
              <a:t>¿QUÉ ES SWIFT?</a:t>
            </a:r>
            <a:endParaRPr b="1" sz="3000">
              <a:solidFill>
                <a:schemeClr val="dk1"/>
              </a:solidFill>
            </a:endParaRPr>
          </a:p>
          <a:p>
            <a:pPr indent="0" lvl="0" marL="0" rtl="0" algn="l">
              <a:spcBef>
                <a:spcPts val="400"/>
              </a:spcBef>
              <a:spcAft>
                <a:spcPts val="0"/>
              </a:spcAft>
              <a:buNone/>
            </a:pPr>
            <a:r>
              <a:t/>
            </a:r>
            <a:endParaRPr/>
          </a:p>
        </p:txBody>
      </p:sp>
      <p:sp>
        <p:nvSpPr>
          <p:cNvPr id="96" name="Google Shape;96;p18"/>
          <p:cNvSpPr txBox="1"/>
          <p:nvPr/>
        </p:nvSpPr>
        <p:spPr>
          <a:xfrm>
            <a:off x="962000" y="1506300"/>
            <a:ext cx="7341300" cy="36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800">
                <a:solidFill>
                  <a:schemeClr val="dk1"/>
                </a:solidFill>
              </a:rPr>
              <a:t>El lenguaje de programación Swift fue presentado por la empresa Apple en la WWC (WorldWide Developers Conference) del año 2014. Su desarrollo comenzó en el año 2010 de la mano de Chris Lattner y ha sido beneficiado de otros lenguajes como Ruby, Python o Haskell. </a:t>
            </a:r>
            <a:endParaRPr b="1" sz="1800">
              <a:solidFill>
                <a:schemeClr val="dk1"/>
              </a:solidFill>
            </a:endParaRPr>
          </a:p>
          <a:p>
            <a:pPr indent="0" lvl="0" marL="0" rtl="0" algn="l">
              <a:spcBef>
                <a:spcPts val="0"/>
              </a:spcBef>
              <a:spcAft>
                <a:spcPts val="0"/>
              </a:spcAft>
              <a:buNone/>
            </a:pPr>
            <a:r>
              <a:t/>
            </a:r>
            <a:endParaRPr b="1" sz="24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25" y="0"/>
            <a:ext cx="9144000" cy="5143500"/>
          </a:xfrm>
          <a:prstGeom prst="rect">
            <a:avLst/>
          </a:prstGeom>
          <a:noFill/>
          <a:ln>
            <a:noFill/>
          </a:ln>
        </p:spPr>
      </p:pic>
      <p:sp>
        <p:nvSpPr>
          <p:cNvPr id="102" name="Google Shape;102;p19"/>
          <p:cNvSpPr txBox="1"/>
          <p:nvPr/>
        </p:nvSpPr>
        <p:spPr>
          <a:xfrm>
            <a:off x="2810650" y="0"/>
            <a:ext cx="73413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s" sz="3000">
                <a:solidFill>
                  <a:schemeClr val="dk1"/>
                </a:solidFill>
              </a:rPr>
              <a:t>CARACTERÍSTICAS</a:t>
            </a:r>
            <a:endParaRPr b="1" sz="3000">
              <a:solidFill>
                <a:schemeClr val="dk1"/>
              </a:solidFill>
            </a:endParaRPr>
          </a:p>
          <a:p>
            <a:pPr indent="0" lvl="0" marL="0" rtl="0" algn="l">
              <a:spcBef>
                <a:spcPts val="400"/>
              </a:spcBef>
              <a:spcAft>
                <a:spcPts val="0"/>
              </a:spcAft>
              <a:buNone/>
            </a:pPr>
            <a:r>
              <a:t/>
            </a:r>
            <a:endParaRPr/>
          </a:p>
        </p:txBody>
      </p:sp>
      <p:sp>
        <p:nvSpPr>
          <p:cNvPr id="103" name="Google Shape;103;p19"/>
          <p:cNvSpPr txBox="1"/>
          <p:nvPr/>
        </p:nvSpPr>
        <p:spPr>
          <a:xfrm>
            <a:off x="126425" y="856500"/>
            <a:ext cx="4600800" cy="99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
                <a:solidFill>
                  <a:schemeClr val="dk1"/>
                </a:solidFill>
              </a:rPr>
              <a:t>-Seguridad: Swift fue diseñado para ser más seguro que otros lenguajes basados en C. La variables siempre se inicializan antes de ser usadas; y los entornos y errores son comprobados para evitar desbordamiento además la memoria se gestiona de manera automática.</a:t>
            </a:r>
            <a:endParaRPr b="1"/>
          </a:p>
        </p:txBody>
      </p:sp>
      <p:sp>
        <p:nvSpPr>
          <p:cNvPr id="104" name="Google Shape;104;p19"/>
          <p:cNvSpPr txBox="1"/>
          <p:nvPr/>
        </p:nvSpPr>
        <p:spPr>
          <a:xfrm>
            <a:off x="126425" y="2843650"/>
            <a:ext cx="54528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solidFill>
                  <a:schemeClr val="dk1"/>
                </a:solidFill>
              </a:rPr>
              <a:t>-Rapidez: Swift logra un rendimiento similar o superior a otros lenguajes basados en C, este rendimiento también es predecible y consistente.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sp>
        <p:nvSpPr>
          <p:cNvPr id="105" name="Google Shape;105;p19"/>
          <p:cNvSpPr txBox="1"/>
          <p:nvPr/>
        </p:nvSpPr>
        <p:spPr>
          <a:xfrm>
            <a:off x="153275" y="3700150"/>
            <a:ext cx="53991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a:solidFill>
                  <a:schemeClr val="dk1"/>
                </a:solidFill>
              </a:rPr>
              <a:t>-Expresivo: Swift se beneficia de los avances en la computación para ofrecer una buena sintaxis, con la ventaja de que se encuentra constantemente en desarrollo y cambio.</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pic>
        <p:nvPicPr>
          <p:cNvPr id="106" name="Google Shape;106;p19"/>
          <p:cNvPicPr preferRelativeResize="0"/>
          <p:nvPr/>
        </p:nvPicPr>
        <p:blipFill>
          <a:blip r:embed="rId4">
            <a:alphaModFix/>
          </a:blip>
          <a:stretch>
            <a:fillRect/>
          </a:stretch>
        </p:blipFill>
        <p:spPr>
          <a:xfrm>
            <a:off x="5431500" y="1114651"/>
            <a:ext cx="3634750" cy="312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0"/>
          <p:cNvPicPr preferRelativeResize="0"/>
          <p:nvPr/>
        </p:nvPicPr>
        <p:blipFill>
          <a:blip r:embed="rId3">
            <a:alphaModFix/>
          </a:blip>
          <a:stretch>
            <a:fillRect/>
          </a:stretch>
        </p:blipFill>
        <p:spPr>
          <a:xfrm>
            <a:off x="0" y="171450"/>
            <a:ext cx="9144000" cy="4972050"/>
          </a:xfrm>
          <a:prstGeom prst="rect">
            <a:avLst/>
          </a:prstGeom>
          <a:noFill/>
          <a:ln>
            <a:noFill/>
          </a:ln>
        </p:spPr>
      </p:pic>
      <p:sp>
        <p:nvSpPr>
          <p:cNvPr id="114" name="Google Shape;114;p20"/>
          <p:cNvSpPr txBox="1"/>
          <p:nvPr/>
        </p:nvSpPr>
        <p:spPr>
          <a:xfrm>
            <a:off x="904650" y="445025"/>
            <a:ext cx="7334700" cy="855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800"/>
              </a:spcBef>
              <a:spcAft>
                <a:spcPts val="400"/>
              </a:spcAft>
              <a:buClr>
                <a:schemeClr val="dk1"/>
              </a:buClr>
              <a:buSzPts val="1100"/>
              <a:buFont typeface="Arial"/>
              <a:buNone/>
            </a:pPr>
            <a:r>
              <a:rPr b="1" lang="es" sz="3000">
                <a:solidFill>
                  <a:schemeClr val="dk1"/>
                </a:solidFill>
              </a:rPr>
              <a:t>¿QUÉ ES OBJECTIVE-C?</a:t>
            </a:r>
            <a:endParaRPr b="1" sz="3000">
              <a:solidFill>
                <a:schemeClr val="dk1"/>
              </a:solidFill>
            </a:endParaRPr>
          </a:p>
        </p:txBody>
      </p:sp>
      <p:sp>
        <p:nvSpPr>
          <p:cNvPr id="115" name="Google Shape;115;p20"/>
          <p:cNvSpPr txBox="1"/>
          <p:nvPr/>
        </p:nvSpPr>
        <p:spPr>
          <a:xfrm>
            <a:off x="904650" y="1491025"/>
            <a:ext cx="7334700" cy="264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800">
                <a:solidFill>
                  <a:schemeClr val="dk1"/>
                </a:solidFill>
              </a:rPr>
              <a:t>El lenguaje de programación Objective-C es un lenguaje de programación orientado a objetos creado como un superconjunto de C. Fue creado por Brad Cox y la corporación StepStone en 1980.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1"/>
          <p:cNvPicPr preferRelativeResize="0"/>
          <p:nvPr/>
        </p:nvPicPr>
        <p:blipFill>
          <a:blip r:embed="rId3">
            <a:alphaModFix/>
          </a:blip>
          <a:stretch>
            <a:fillRect/>
          </a:stretch>
        </p:blipFill>
        <p:spPr>
          <a:xfrm>
            <a:off x="0" y="0"/>
            <a:ext cx="9144000" cy="5143502"/>
          </a:xfrm>
          <a:prstGeom prst="rect">
            <a:avLst/>
          </a:prstGeom>
          <a:noFill/>
          <a:ln>
            <a:noFill/>
          </a:ln>
        </p:spPr>
      </p:pic>
      <p:sp>
        <p:nvSpPr>
          <p:cNvPr id="123" name="Google Shape;123;p21"/>
          <p:cNvSpPr txBox="1"/>
          <p:nvPr/>
        </p:nvSpPr>
        <p:spPr>
          <a:xfrm>
            <a:off x="904650" y="219500"/>
            <a:ext cx="7334700" cy="8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t>SWIFT VS OBJECTIVE-C</a:t>
            </a:r>
            <a:endParaRPr b="1" sz="2400"/>
          </a:p>
        </p:txBody>
      </p:sp>
      <p:sp>
        <p:nvSpPr>
          <p:cNvPr id="124" name="Google Shape;124;p21"/>
          <p:cNvSpPr txBox="1"/>
          <p:nvPr/>
        </p:nvSpPr>
        <p:spPr>
          <a:xfrm>
            <a:off x="839950" y="1152475"/>
            <a:ext cx="7334700" cy="38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800">
                <a:solidFill>
                  <a:schemeClr val="dk1"/>
                </a:solidFill>
              </a:rPr>
              <a:t>-Código más conciso, claro y limpio que facilita la escritura y la comprensión.</a:t>
            </a:r>
            <a:endParaRPr sz="1800">
              <a:solidFill>
                <a:schemeClr val="dk1"/>
              </a:solidFill>
            </a:endParaRPr>
          </a:p>
          <a:p>
            <a:pPr indent="0" lvl="0" marL="0" rtl="0" algn="l">
              <a:lnSpc>
                <a:spcPct val="115000"/>
              </a:lnSpc>
              <a:spcBef>
                <a:spcPts val="0"/>
              </a:spcBef>
              <a:spcAft>
                <a:spcPts val="0"/>
              </a:spcAft>
              <a:buNone/>
            </a:pPr>
            <a:r>
              <a:rPr lang="es" sz="1800">
                <a:solidFill>
                  <a:schemeClr val="dk1"/>
                </a:solidFill>
              </a:rPr>
              <a:t>-Ofrece tipado fuerte de datos, inferencia de tipos, y sobrecarga de operadores.</a:t>
            </a:r>
            <a:endParaRPr sz="1800">
              <a:solidFill>
                <a:schemeClr val="dk1"/>
              </a:solidFill>
            </a:endParaRPr>
          </a:p>
          <a:p>
            <a:pPr indent="0" lvl="0" marL="0" rtl="0" algn="l">
              <a:lnSpc>
                <a:spcPct val="115000"/>
              </a:lnSpc>
              <a:spcBef>
                <a:spcPts val="0"/>
              </a:spcBef>
              <a:spcAft>
                <a:spcPts val="0"/>
              </a:spcAft>
              <a:buNone/>
            </a:pPr>
            <a:r>
              <a:rPr lang="es" sz="1800">
                <a:solidFill>
                  <a:schemeClr val="dk1"/>
                </a:solidFill>
              </a:rPr>
              <a:t>-Elimina los punteros, controla el desbordamiento de variables.</a:t>
            </a:r>
            <a:endParaRPr sz="1800">
              <a:solidFill>
                <a:schemeClr val="dk1"/>
              </a:solidFill>
            </a:endParaRPr>
          </a:p>
          <a:p>
            <a:pPr indent="0" lvl="0" marL="0" rtl="0" algn="l">
              <a:lnSpc>
                <a:spcPct val="115000"/>
              </a:lnSpc>
              <a:spcBef>
                <a:spcPts val="0"/>
              </a:spcBef>
              <a:spcAft>
                <a:spcPts val="0"/>
              </a:spcAft>
              <a:buNone/>
            </a:pPr>
            <a:r>
              <a:rPr lang="es" sz="1800">
                <a:solidFill>
                  <a:schemeClr val="dk1"/>
                </a:solidFill>
              </a:rPr>
              <a:t>-Gestión automática de la memoria.</a:t>
            </a:r>
            <a:endParaRPr sz="1800">
              <a:solidFill>
                <a:schemeClr val="dk1"/>
              </a:solidFill>
            </a:endParaRPr>
          </a:p>
          <a:p>
            <a:pPr indent="0" lvl="0" marL="0" rtl="0" algn="l">
              <a:lnSpc>
                <a:spcPct val="115000"/>
              </a:lnSpc>
              <a:spcBef>
                <a:spcPts val="0"/>
              </a:spcBef>
              <a:spcAft>
                <a:spcPts val="0"/>
              </a:spcAft>
              <a:buNone/>
            </a:pPr>
            <a:r>
              <a:rPr lang="es" sz="1800">
                <a:solidFill>
                  <a:schemeClr val="dk1"/>
                </a:solidFill>
              </a:rPr>
              <a:t>- Facilita mucho la depuración.</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800">
                <a:solidFill>
                  <a:schemeClr val="dk1"/>
                </a:solidFill>
              </a:rPr>
              <a:t>-</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