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s/comment3.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lini Ramanathan" initials="" lastIdx="1" clrIdx="0"/>
  <p:cmAuthor id="1" name="Raashmi Krishnasamy"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702"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idx="2">
    <p:pos x="6000" y="0"/>
    <p:text>I dont like how I worded this, but I can't think of anything else... anyone, please feel free to change this!</p:text>
  </p:cm>
</p:cmLst>
</file>

<file path=ppt/comments/comment2.xml><?xml version="1.0" encoding="utf-8"?>
<p:cmLst xmlns:a="http://schemas.openxmlformats.org/drawingml/2006/main" xmlns:r="http://schemas.openxmlformats.org/officeDocument/2006/relationships" xmlns:p="http://schemas.openxmlformats.org/presentationml/2006/main">
  <p:cm authorId="1" idx="1">
    <p:pos x="6000" y="0"/>
    <p:text>Change slide after volume option is added to program</p:text>
  </p:cm>
</p:cmLst>
</file>

<file path=ppt/comments/comment3.xml><?xml version="1.0" encoding="utf-8"?>
<p:cmLst xmlns:a="http://schemas.openxmlformats.org/drawingml/2006/main" xmlns:r="http://schemas.openxmlformats.org/officeDocument/2006/relationships" xmlns:p="http://schemas.openxmlformats.org/presentationml/2006/main">
  <p:cm authorId="0" idx="1">
    <p:pos x="6000" y="0"/>
    <p:tex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1200150"/>
            <a:ext cx="9144000" cy="2743199"/>
          </a:xfrm>
          <a:prstGeom prst="rect">
            <a:avLst/>
          </a:prstGeom>
          <a:solidFill>
            <a:schemeClr val="dk1">
              <a:alpha val="20000"/>
            </a:schemeClr>
          </a:solidFill>
          <a:ln>
            <a:noFill/>
          </a:ln>
        </p:spPr>
        <p:txBody>
          <a:bodyPr lIns="91425" tIns="45700" rIns="91425" bIns="45700" anchor="ctr" anchorCtr="0">
            <a:noAutofit/>
          </a:bodyPr>
          <a:lstStyle/>
          <a:p>
            <a:pPr>
              <a:spcBef>
                <a:spcPts val="0"/>
              </a:spcBef>
              <a:buNone/>
            </a:pPr>
            <a:endParaRPr/>
          </a:p>
        </p:txBody>
      </p:sp>
      <p:grpSp>
        <p:nvGrpSpPr>
          <p:cNvPr id="9" name="Shape 9"/>
          <p:cNvGrpSpPr/>
          <p:nvPr/>
        </p:nvGrpSpPr>
        <p:grpSpPr>
          <a:xfrm>
            <a:off x="0" y="-1078"/>
            <a:ext cx="1827407" cy="5144627"/>
            <a:chOff x="0" y="-1438"/>
            <a:chExt cx="798029" cy="6859503"/>
          </a:xfrm>
        </p:grpSpPr>
        <p:sp>
          <p:nvSpPr>
            <p:cNvPr id="10" name="Shape 10"/>
            <p:cNvSpPr/>
            <p:nvPr/>
          </p:nvSpPr>
          <p:spPr>
            <a:xfrm>
              <a:off x="0" y="-1438"/>
              <a:ext cx="798029"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20000"/>
              </a:schemeClr>
            </a:solidFill>
            <a:ln>
              <a:noFill/>
            </a:ln>
          </p:spPr>
          <p:txBody>
            <a:bodyPr lIns="91425" tIns="45700" rIns="91425" bIns="45700" anchor="ctr" anchorCtr="0">
              <a:noAutofit/>
            </a:bodyPr>
            <a:lstStyle/>
            <a:p>
              <a:pPr>
                <a:spcBef>
                  <a:spcPts val="0"/>
                </a:spcBef>
                <a:buNone/>
              </a:pPr>
              <a:endParaRPr/>
            </a:p>
          </p:txBody>
        </p:sp>
        <p:sp>
          <p:nvSpPr>
            <p:cNvPr id="11" name="Shape 11"/>
            <p:cNvSpPr/>
            <p:nvPr/>
          </p:nvSpPr>
          <p:spPr>
            <a:xfrm>
              <a:off x="0" y="0"/>
              <a:ext cx="399014"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grpSp>
        <p:nvGrpSpPr>
          <p:cNvPr id="12" name="Shape 12"/>
          <p:cNvGrpSpPr/>
          <p:nvPr/>
        </p:nvGrpSpPr>
        <p:grpSpPr>
          <a:xfrm flipH="1">
            <a:off x="7316591" y="0"/>
            <a:ext cx="1827407" cy="5144627"/>
            <a:chOff x="0" y="-1438"/>
            <a:chExt cx="798029" cy="6859503"/>
          </a:xfrm>
        </p:grpSpPr>
        <p:sp>
          <p:nvSpPr>
            <p:cNvPr id="13" name="Shape 13"/>
            <p:cNvSpPr/>
            <p:nvPr/>
          </p:nvSpPr>
          <p:spPr>
            <a:xfrm>
              <a:off x="0" y="-1438"/>
              <a:ext cx="798029"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20000"/>
              </a:schemeClr>
            </a:solidFill>
            <a:ln>
              <a:noFill/>
            </a:ln>
          </p:spPr>
          <p:txBody>
            <a:bodyPr lIns="91425" tIns="45700" rIns="91425" bIns="45700" anchor="ctr" anchorCtr="0">
              <a:noAutofit/>
            </a:bodyPr>
            <a:lstStyle/>
            <a:p>
              <a:pPr>
                <a:spcBef>
                  <a:spcPts val="0"/>
                </a:spcBef>
                <a:buNone/>
              </a:pPr>
              <a:endParaRPr/>
            </a:p>
          </p:txBody>
        </p:sp>
        <p:sp>
          <p:nvSpPr>
            <p:cNvPr id="14" name="Shape 14"/>
            <p:cNvSpPr/>
            <p:nvPr/>
          </p:nvSpPr>
          <p:spPr>
            <a:xfrm>
              <a:off x="0" y="0"/>
              <a:ext cx="399014"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sp>
        <p:nvSpPr>
          <p:cNvPr id="15" name="Shape 15"/>
          <p:cNvSpPr txBox="1">
            <a:spLocks noGrp="1"/>
          </p:cNvSpPr>
          <p:nvPr>
            <p:ph type="ctrTitle"/>
          </p:nvPr>
        </p:nvSpPr>
        <p:spPr>
          <a:xfrm>
            <a:off x="685800" y="1568184"/>
            <a:ext cx="7772400" cy="12380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6" name="Shape 16"/>
          <p:cNvSpPr txBox="1">
            <a:spLocks noGrp="1"/>
          </p:cNvSpPr>
          <p:nvPr>
            <p:ph type="subTitle" idx="1"/>
          </p:nvPr>
        </p:nvSpPr>
        <p:spPr>
          <a:xfrm>
            <a:off x="685800" y="2914650"/>
            <a:ext cx="7772400" cy="658500"/>
          </a:xfrm>
          <a:prstGeom prst="rect">
            <a:avLst/>
          </a:prstGeom>
        </p:spPr>
        <p:txBody>
          <a:bodyPr lIns="91425" tIns="91425" rIns="91425" bIns="91425" anchor="t" anchorCtr="0"/>
          <a:lstStyle>
            <a:lvl1pPr algn="ctr">
              <a:spcBef>
                <a:spcPts val="0"/>
              </a:spcBef>
              <a:buClr>
                <a:schemeClr val="lt2"/>
              </a:buClr>
              <a:buSzPct val="100000"/>
              <a:buNone/>
              <a:defRPr sz="2400">
                <a:solidFill>
                  <a:schemeClr val="lt2"/>
                </a:solidFill>
              </a:defRPr>
            </a:lvl1pPr>
            <a:lvl2pPr algn="ctr">
              <a:spcBef>
                <a:spcPts val="0"/>
              </a:spcBef>
              <a:buClr>
                <a:schemeClr val="lt2"/>
              </a:buClr>
              <a:buNone/>
              <a:defRPr>
                <a:solidFill>
                  <a:schemeClr val="lt2"/>
                </a:solidFill>
              </a:defRPr>
            </a:lvl2pPr>
            <a:lvl3pPr algn="ctr">
              <a:spcBef>
                <a:spcPts val="0"/>
              </a:spcBef>
              <a:buClr>
                <a:schemeClr val="lt2"/>
              </a:buClr>
              <a:buNone/>
              <a:defRPr>
                <a:solidFill>
                  <a:schemeClr val="lt2"/>
                </a:solidFill>
              </a:defRPr>
            </a:lvl3pPr>
            <a:lvl4pPr algn="ctr">
              <a:spcBef>
                <a:spcPts val="0"/>
              </a:spcBef>
              <a:buClr>
                <a:schemeClr val="lt2"/>
              </a:buClr>
              <a:buSzPct val="100000"/>
              <a:buNone/>
              <a:defRPr sz="2400">
                <a:solidFill>
                  <a:schemeClr val="lt2"/>
                </a:solidFill>
              </a:defRPr>
            </a:lvl4pPr>
            <a:lvl5pPr algn="ctr">
              <a:spcBef>
                <a:spcPts val="0"/>
              </a:spcBef>
              <a:buClr>
                <a:schemeClr val="lt2"/>
              </a:buClr>
              <a:buSzPct val="100000"/>
              <a:buNone/>
              <a:defRPr sz="2400">
                <a:solidFill>
                  <a:schemeClr val="lt2"/>
                </a:solidFill>
              </a:defRPr>
            </a:lvl5pPr>
            <a:lvl6pPr algn="ctr">
              <a:spcBef>
                <a:spcPts val="0"/>
              </a:spcBef>
              <a:buClr>
                <a:schemeClr val="lt2"/>
              </a:buClr>
              <a:buSzPct val="100000"/>
              <a:buNone/>
              <a:defRPr sz="2400">
                <a:solidFill>
                  <a:schemeClr val="lt2"/>
                </a:solidFill>
              </a:defRPr>
            </a:lvl6pPr>
            <a:lvl7pPr algn="ctr">
              <a:spcBef>
                <a:spcPts val="0"/>
              </a:spcBef>
              <a:buClr>
                <a:schemeClr val="lt2"/>
              </a:buClr>
              <a:buSzPct val="100000"/>
              <a:buNone/>
              <a:defRPr sz="2400">
                <a:solidFill>
                  <a:schemeClr val="lt2"/>
                </a:solidFill>
              </a:defRPr>
            </a:lvl7pPr>
            <a:lvl8pPr algn="ctr">
              <a:spcBef>
                <a:spcPts val="0"/>
              </a:spcBef>
              <a:buClr>
                <a:schemeClr val="lt2"/>
              </a:buClr>
              <a:buSzPct val="100000"/>
              <a:buNone/>
              <a:defRPr sz="2400">
                <a:solidFill>
                  <a:schemeClr val="lt2"/>
                </a:solidFill>
              </a:defRPr>
            </a:lvl8pPr>
            <a:lvl9pPr algn="ctr">
              <a:spcBef>
                <a:spcPts val="0"/>
              </a:spcBef>
              <a:buClr>
                <a:schemeClr val="lt2"/>
              </a:buClr>
              <a:buSzPct val="100000"/>
              <a:buNone/>
              <a:defRPr sz="2400">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p:nvPr/>
        </p:nvSpPr>
        <p:spPr>
          <a:xfrm>
            <a:off x="0" y="-1078"/>
            <a:ext cx="9144000" cy="1144199"/>
          </a:xfrm>
          <a:prstGeom prst="rect">
            <a:avLst/>
          </a:prstGeom>
          <a:solidFill>
            <a:schemeClr val="dk2">
              <a:alpha val="20000"/>
            </a:schemeClr>
          </a:solidFill>
          <a:ln>
            <a:noFill/>
          </a:ln>
        </p:spPr>
        <p:txBody>
          <a:bodyPr lIns="91425" tIns="45700" rIns="91425" bIns="45700" anchor="ctr" anchorCtr="0">
            <a:noAutofit/>
          </a:bodyPr>
          <a:lstStyle/>
          <a:p>
            <a:pPr>
              <a:spcBef>
                <a:spcPts val="0"/>
              </a:spcBef>
              <a:buNone/>
            </a:pPr>
            <a:endParaRPr/>
          </a:p>
        </p:txBody>
      </p:sp>
      <p:grpSp>
        <p:nvGrpSpPr>
          <p:cNvPr id="19" name="Shape 19"/>
          <p:cNvGrpSpPr/>
          <p:nvPr/>
        </p:nvGrpSpPr>
        <p:grpSpPr>
          <a:xfrm>
            <a:off x="0" y="-1078"/>
            <a:ext cx="649180" cy="5144627"/>
            <a:chOff x="0" y="-1438"/>
            <a:chExt cx="649180" cy="6859503"/>
          </a:xfrm>
        </p:grpSpPr>
        <p:sp>
          <p:nvSpPr>
            <p:cNvPr id="20" name="Shape 20"/>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rgbClr val="5A6378">
                <a:alpha val="9803"/>
              </a:srgbClr>
            </a:solidFill>
            <a:ln>
              <a:noFill/>
            </a:ln>
          </p:spPr>
          <p:txBody>
            <a:bodyPr lIns="91425" tIns="45700" rIns="91425" bIns="45700" anchor="ctr" anchorCtr="0">
              <a:noAutofit/>
            </a:bodyPr>
            <a:lstStyle/>
            <a:p>
              <a:pPr>
                <a:spcBef>
                  <a:spcPts val="0"/>
                </a:spcBef>
                <a:buNone/>
              </a:pPr>
              <a:endParaRPr/>
            </a:p>
          </p:txBody>
        </p:sp>
        <p:sp>
          <p:nvSpPr>
            <p:cNvPr id="21" name="Shape 21"/>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grpSp>
        <p:nvGrpSpPr>
          <p:cNvPr id="22" name="Shape 22"/>
          <p:cNvGrpSpPr/>
          <p:nvPr/>
        </p:nvGrpSpPr>
        <p:grpSpPr>
          <a:xfrm flipH="1">
            <a:off x="8494493" y="0"/>
            <a:ext cx="649180" cy="5144627"/>
            <a:chOff x="0" y="-1438"/>
            <a:chExt cx="649180" cy="6859503"/>
          </a:xfrm>
        </p:grpSpPr>
        <p:sp>
          <p:nvSpPr>
            <p:cNvPr id="23" name="Shape 2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rgbClr val="5A6378">
                <a:alpha val="9803"/>
              </a:srgbClr>
            </a:solidFill>
            <a:ln>
              <a:noFill/>
            </a:ln>
          </p:spPr>
          <p:txBody>
            <a:bodyPr lIns="91425" tIns="45700" rIns="91425" bIns="45700" anchor="ctr" anchorCtr="0">
              <a:noAutofit/>
            </a:bodyPr>
            <a:lstStyle/>
            <a:p>
              <a:pPr>
                <a:spcBef>
                  <a:spcPts val="0"/>
                </a:spcBef>
                <a:buNone/>
              </a:pPr>
              <a:endParaRPr/>
            </a:p>
          </p:txBody>
        </p:sp>
        <p:sp>
          <p:nvSpPr>
            <p:cNvPr id="24" name="Shape 2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sp>
        <p:nvSpPr>
          <p:cNvPr id="25" name="Shape 25"/>
          <p:cNvSpPr/>
          <p:nvPr/>
        </p:nvSpPr>
        <p:spPr>
          <a:xfrm>
            <a:off x="0" y="4743450"/>
            <a:ext cx="9144000" cy="401099"/>
          </a:xfrm>
          <a:prstGeom prst="rect">
            <a:avLst/>
          </a:prstGeom>
          <a:solidFill>
            <a:schemeClr val="dk1">
              <a:alpha val="14901"/>
            </a:schemeClr>
          </a:solidFill>
          <a:ln>
            <a:noFill/>
          </a:ln>
        </p:spPr>
        <p:txBody>
          <a:bodyPr lIns="91425" tIns="45700" rIns="91425" bIns="45700" anchor="ctr" anchorCtr="0">
            <a:noAutofit/>
          </a:bodyPr>
          <a:lstStyle/>
          <a:p>
            <a:pPr>
              <a:spcBef>
                <a:spcPts val="0"/>
              </a:spcBef>
              <a:buNone/>
            </a:pPr>
            <a:endParaRPr/>
          </a:p>
        </p:txBody>
      </p:sp>
      <p:sp>
        <p:nvSpPr>
          <p:cNvPr id="26" name="Shape 26"/>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sp>
        <p:nvSpPr>
          <p:cNvPr id="29" name="Shape 29"/>
          <p:cNvSpPr/>
          <p:nvPr/>
        </p:nvSpPr>
        <p:spPr>
          <a:xfrm>
            <a:off x="0" y="-1078"/>
            <a:ext cx="9144000" cy="1144199"/>
          </a:xfrm>
          <a:prstGeom prst="rect">
            <a:avLst/>
          </a:prstGeom>
          <a:solidFill>
            <a:schemeClr val="dk2">
              <a:alpha val="20000"/>
            </a:schemeClr>
          </a:solidFill>
          <a:ln>
            <a:noFill/>
          </a:ln>
        </p:spPr>
        <p:txBody>
          <a:bodyPr lIns="91425" tIns="45700" rIns="91425" bIns="45700" anchor="ctr" anchorCtr="0">
            <a:noAutofit/>
          </a:bodyPr>
          <a:lstStyle/>
          <a:p>
            <a:pPr>
              <a:spcBef>
                <a:spcPts val="0"/>
              </a:spcBef>
              <a:buNone/>
            </a:pPr>
            <a:endParaRPr/>
          </a:p>
        </p:txBody>
      </p:sp>
      <p:grpSp>
        <p:nvGrpSpPr>
          <p:cNvPr id="30" name="Shape 30"/>
          <p:cNvGrpSpPr/>
          <p:nvPr/>
        </p:nvGrpSpPr>
        <p:grpSpPr>
          <a:xfrm>
            <a:off x="0" y="-1078"/>
            <a:ext cx="649180" cy="5144627"/>
            <a:chOff x="0" y="-1438"/>
            <a:chExt cx="649180" cy="6859503"/>
          </a:xfrm>
        </p:grpSpPr>
        <p:sp>
          <p:nvSpPr>
            <p:cNvPr id="31" name="Shape 31"/>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sp>
          <p:nvSpPr>
            <p:cNvPr id="32" name="Shape 32"/>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grpSp>
        <p:nvGrpSpPr>
          <p:cNvPr id="33" name="Shape 33"/>
          <p:cNvGrpSpPr/>
          <p:nvPr/>
        </p:nvGrpSpPr>
        <p:grpSpPr>
          <a:xfrm flipH="1">
            <a:off x="8494493" y="0"/>
            <a:ext cx="649180" cy="5144627"/>
            <a:chOff x="0" y="-1438"/>
            <a:chExt cx="649180" cy="6859503"/>
          </a:xfrm>
        </p:grpSpPr>
        <p:sp>
          <p:nvSpPr>
            <p:cNvPr id="34" name="Shape 34"/>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rgbClr val="5A6378">
                <a:alpha val="9803"/>
              </a:srgbClr>
            </a:solidFill>
            <a:ln>
              <a:noFill/>
            </a:ln>
          </p:spPr>
          <p:txBody>
            <a:bodyPr lIns="91425" tIns="45700" rIns="91425" bIns="45700" anchor="ctr" anchorCtr="0">
              <a:noAutofit/>
            </a:bodyPr>
            <a:lstStyle/>
            <a:p>
              <a:pPr>
                <a:spcBef>
                  <a:spcPts val="0"/>
                </a:spcBef>
                <a:buNone/>
              </a:pPr>
              <a:endParaRPr/>
            </a:p>
          </p:txBody>
        </p:sp>
        <p:sp>
          <p:nvSpPr>
            <p:cNvPr id="35" name="Shape 35"/>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sp>
        <p:nvSpPr>
          <p:cNvPr id="36" name="Shape 36"/>
          <p:cNvSpPr/>
          <p:nvPr/>
        </p:nvSpPr>
        <p:spPr>
          <a:xfrm>
            <a:off x="0" y="4743450"/>
            <a:ext cx="9144000" cy="401099"/>
          </a:xfrm>
          <a:prstGeom prst="rect">
            <a:avLst/>
          </a:prstGeom>
          <a:solidFill>
            <a:schemeClr val="dk1">
              <a:alpha val="14901"/>
            </a:schemeClr>
          </a:solidFill>
          <a:ln>
            <a:noFill/>
          </a:ln>
        </p:spPr>
        <p:txBody>
          <a:bodyPr lIns="91425" tIns="45700" rIns="91425" bIns="45700" anchor="ctr" anchorCtr="0">
            <a:noAutofit/>
          </a:bodyPr>
          <a:lstStyle/>
          <a:p>
            <a:pPr>
              <a:spcBef>
                <a:spcPts val="0"/>
              </a:spcBef>
              <a:buNone/>
            </a:pPr>
            <a:endParaRPr/>
          </a:p>
        </p:txBody>
      </p:sp>
      <p:sp>
        <p:nvSpPr>
          <p:cNvPr id="37" name="Shape 3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8" name="Shape 3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0"/>
        <p:cNvGrpSpPr/>
        <p:nvPr/>
      </p:nvGrpSpPr>
      <p:grpSpPr>
        <a:xfrm>
          <a:off x="0" y="0"/>
          <a:ext cx="0" cy="0"/>
          <a:chOff x="0" y="0"/>
          <a:chExt cx="0" cy="0"/>
        </a:xfrm>
      </p:grpSpPr>
      <p:sp>
        <p:nvSpPr>
          <p:cNvPr id="41" name="Shape 41"/>
          <p:cNvSpPr/>
          <p:nvPr/>
        </p:nvSpPr>
        <p:spPr>
          <a:xfrm>
            <a:off x="0" y="-1078"/>
            <a:ext cx="9144000" cy="1144199"/>
          </a:xfrm>
          <a:prstGeom prst="rect">
            <a:avLst/>
          </a:prstGeom>
          <a:solidFill>
            <a:schemeClr val="dk2">
              <a:alpha val="20000"/>
            </a:schemeClr>
          </a:solidFill>
          <a:ln>
            <a:noFill/>
          </a:ln>
        </p:spPr>
        <p:txBody>
          <a:bodyPr lIns="91425" tIns="45700" rIns="91425" bIns="45700" anchor="ctr" anchorCtr="0">
            <a:noAutofit/>
          </a:bodyPr>
          <a:lstStyle/>
          <a:p>
            <a:pPr>
              <a:spcBef>
                <a:spcPts val="0"/>
              </a:spcBef>
              <a:buNone/>
            </a:pPr>
            <a:endParaRPr/>
          </a:p>
        </p:txBody>
      </p:sp>
      <p:grpSp>
        <p:nvGrpSpPr>
          <p:cNvPr id="42" name="Shape 42"/>
          <p:cNvGrpSpPr/>
          <p:nvPr/>
        </p:nvGrpSpPr>
        <p:grpSpPr>
          <a:xfrm>
            <a:off x="0" y="-1078"/>
            <a:ext cx="649180" cy="5144627"/>
            <a:chOff x="0" y="-1438"/>
            <a:chExt cx="649180" cy="6859503"/>
          </a:xfrm>
        </p:grpSpPr>
        <p:sp>
          <p:nvSpPr>
            <p:cNvPr id="43" name="Shape 4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sp>
          <p:nvSpPr>
            <p:cNvPr id="44" name="Shape 4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grpSp>
        <p:nvGrpSpPr>
          <p:cNvPr id="45" name="Shape 45"/>
          <p:cNvGrpSpPr/>
          <p:nvPr/>
        </p:nvGrpSpPr>
        <p:grpSpPr>
          <a:xfrm flipH="1">
            <a:off x="8494493" y="0"/>
            <a:ext cx="649180" cy="5144627"/>
            <a:chOff x="0" y="-1438"/>
            <a:chExt cx="649180" cy="6859503"/>
          </a:xfrm>
        </p:grpSpPr>
        <p:sp>
          <p:nvSpPr>
            <p:cNvPr id="46" name="Shape 46"/>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sp>
          <p:nvSpPr>
            <p:cNvPr id="47" name="Shape 47"/>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sp>
        <p:nvSpPr>
          <p:cNvPr id="48" name="Shape 48"/>
          <p:cNvSpPr/>
          <p:nvPr/>
        </p:nvSpPr>
        <p:spPr>
          <a:xfrm>
            <a:off x="0" y="4743450"/>
            <a:ext cx="9144000" cy="401099"/>
          </a:xfrm>
          <a:prstGeom prst="rect">
            <a:avLst/>
          </a:prstGeom>
          <a:solidFill>
            <a:schemeClr val="dk1">
              <a:alpha val="14901"/>
            </a:schemeClr>
          </a:solidFill>
          <a:ln>
            <a:noFill/>
          </a:ln>
        </p:spPr>
        <p:txBody>
          <a:bodyPr lIns="91425" tIns="45700" rIns="91425" bIns="45700" anchor="ctr" anchorCtr="0">
            <a:noAutofit/>
          </a:bodyPr>
          <a:lstStyle/>
          <a:p>
            <a:pPr>
              <a:spcBef>
                <a:spcPts val="0"/>
              </a:spcBef>
              <a:buNone/>
            </a:pPr>
            <a:endParaRPr/>
          </a:p>
        </p:txBody>
      </p:sp>
      <p:sp>
        <p:nvSpPr>
          <p:cNvPr id="49" name="Shape 49"/>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50"/>
        <p:cNvGrpSpPr/>
        <p:nvPr/>
      </p:nvGrpSpPr>
      <p:grpSpPr>
        <a:xfrm>
          <a:off x="0" y="0"/>
          <a:ext cx="0" cy="0"/>
          <a:chOff x="0" y="0"/>
          <a:chExt cx="0" cy="0"/>
        </a:xfrm>
      </p:grpSpPr>
      <p:sp>
        <p:nvSpPr>
          <p:cNvPr id="51" name="Shape 51"/>
          <p:cNvSpPr/>
          <p:nvPr/>
        </p:nvSpPr>
        <p:spPr>
          <a:xfrm>
            <a:off x="0" y="-1078"/>
            <a:ext cx="9144000" cy="1144199"/>
          </a:xfrm>
          <a:prstGeom prst="rect">
            <a:avLst/>
          </a:prstGeom>
          <a:solidFill>
            <a:schemeClr val="dk2">
              <a:alpha val="20000"/>
            </a:schemeClr>
          </a:solidFill>
          <a:ln>
            <a:noFill/>
          </a:ln>
        </p:spPr>
        <p:txBody>
          <a:bodyPr lIns="91425" tIns="45700" rIns="91425" bIns="45700" anchor="ctr" anchorCtr="0">
            <a:noAutofit/>
          </a:bodyPr>
          <a:lstStyle/>
          <a:p>
            <a:pPr>
              <a:spcBef>
                <a:spcPts val="0"/>
              </a:spcBef>
              <a:buNone/>
            </a:pPr>
            <a:endParaRPr/>
          </a:p>
        </p:txBody>
      </p:sp>
      <p:grpSp>
        <p:nvGrpSpPr>
          <p:cNvPr id="52" name="Shape 52"/>
          <p:cNvGrpSpPr/>
          <p:nvPr/>
        </p:nvGrpSpPr>
        <p:grpSpPr>
          <a:xfrm>
            <a:off x="0" y="-1078"/>
            <a:ext cx="649180" cy="5144627"/>
            <a:chOff x="0" y="-1438"/>
            <a:chExt cx="649180" cy="6859503"/>
          </a:xfrm>
        </p:grpSpPr>
        <p:sp>
          <p:nvSpPr>
            <p:cNvPr id="53" name="Shape 5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sp>
          <p:nvSpPr>
            <p:cNvPr id="54" name="Shape 5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grpSp>
        <p:nvGrpSpPr>
          <p:cNvPr id="55" name="Shape 55"/>
          <p:cNvGrpSpPr/>
          <p:nvPr/>
        </p:nvGrpSpPr>
        <p:grpSpPr>
          <a:xfrm flipH="1">
            <a:off x="8494493" y="0"/>
            <a:ext cx="649180" cy="5144627"/>
            <a:chOff x="0" y="-1438"/>
            <a:chExt cx="649180" cy="6859503"/>
          </a:xfrm>
        </p:grpSpPr>
        <p:sp>
          <p:nvSpPr>
            <p:cNvPr id="56" name="Shape 56"/>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sp>
          <p:nvSpPr>
            <p:cNvPr id="57" name="Shape 57"/>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sp>
        <p:nvSpPr>
          <p:cNvPr id="58" name="Shape 58"/>
          <p:cNvSpPr/>
          <p:nvPr/>
        </p:nvSpPr>
        <p:spPr>
          <a:xfrm>
            <a:off x="0" y="4743450"/>
            <a:ext cx="9144000" cy="401099"/>
          </a:xfrm>
          <a:prstGeom prst="rect">
            <a:avLst/>
          </a:prstGeom>
          <a:solidFill>
            <a:schemeClr val="dk1">
              <a:alpha val="14901"/>
            </a:schemeClr>
          </a:solidFill>
          <a:ln>
            <a:noFill/>
          </a:ln>
        </p:spPr>
        <p:txBody>
          <a:bodyPr lIns="91425" tIns="45700" rIns="91425" bIns="45700" anchor="ctr" anchorCtr="0">
            <a:noAutofit/>
          </a:bodyPr>
          <a:lstStyle/>
          <a:p>
            <a:pPr>
              <a:spcBef>
                <a:spcPts val="0"/>
              </a:spcBef>
              <a:buNone/>
            </a:pPr>
            <a:endParaRPr/>
          </a:p>
        </p:txBody>
      </p:sp>
      <p:sp>
        <p:nvSpPr>
          <p:cNvPr id="59" name="Shape 5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Clr>
                <a:schemeClr val="lt2"/>
              </a:buClr>
              <a:buSzPct val="100000"/>
              <a:buNone/>
              <a:defRPr sz="1800">
                <a:solidFill>
                  <a:schemeClr val="lt2"/>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p:nvPr/>
        </p:nvSpPr>
        <p:spPr>
          <a:xfrm>
            <a:off x="0" y="-1078"/>
            <a:ext cx="9144000" cy="1144199"/>
          </a:xfrm>
          <a:prstGeom prst="rect">
            <a:avLst/>
          </a:prstGeom>
          <a:solidFill>
            <a:schemeClr val="dk2">
              <a:alpha val="20000"/>
            </a:schemeClr>
          </a:solidFill>
          <a:ln>
            <a:noFill/>
          </a:ln>
        </p:spPr>
        <p:txBody>
          <a:bodyPr lIns="91425" tIns="45700" rIns="91425" bIns="45700" anchor="ctr" anchorCtr="0">
            <a:noAutofit/>
          </a:bodyPr>
          <a:lstStyle/>
          <a:p>
            <a:pPr>
              <a:spcBef>
                <a:spcPts val="0"/>
              </a:spcBef>
              <a:buNone/>
            </a:pPr>
            <a:endParaRPr/>
          </a:p>
        </p:txBody>
      </p:sp>
      <p:grpSp>
        <p:nvGrpSpPr>
          <p:cNvPr id="62" name="Shape 62"/>
          <p:cNvGrpSpPr/>
          <p:nvPr/>
        </p:nvGrpSpPr>
        <p:grpSpPr>
          <a:xfrm>
            <a:off x="0" y="-1078"/>
            <a:ext cx="649180" cy="5144627"/>
            <a:chOff x="0" y="-1438"/>
            <a:chExt cx="649180" cy="6859503"/>
          </a:xfrm>
        </p:grpSpPr>
        <p:sp>
          <p:nvSpPr>
            <p:cNvPr id="63" name="Shape 63"/>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sp>
          <p:nvSpPr>
            <p:cNvPr id="64" name="Shape 64"/>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grpSp>
        <p:nvGrpSpPr>
          <p:cNvPr id="65" name="Shape 65"/>
          <p:cNvGrpSpPr/>
          <p:nvPr/>
        </p:nvGrpSpPr>
        <p:grpSpPr>
          <a:xfrm flipH="1">
            <a:off x="8494493" y="0"/>
            <a:ext cx="649180" cy="5144627"/>
            <a:chOff x="0" y="-1438"/>
            <a:chExt cx="649180" cy="6859503"/>
          </a:xfrm>
        </p:grpSpPr>
        <p:sp>
          <p:nvSpPr>
            <p:cNvPr id="66" name="Shape 66"/>
            <p:cNvSpPr/>
            <p:nvPr/>
          </p:nvSpPr>
          <p:spPr>
            <a:xfrm>
              <a:off x="0" y="-1438"/>
              <a:ext cx="649180"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sp>
          <p:nvSpPr>
            <p:cNvPr id="67" name="Shape 67"/>
            <p:cNvSpPr/>
            <p:nvPr/>
          </p:nvSpPr>
          <p:spPr>
            <a:xfrm>
              <a:off x="0" y="0"/>
              <a:ext cx="500331" cy="6858065"/>
            </a:xfrm>
            <a:custGeom>
              <a:avLst/>
              <a:gdLst/>
              <a:ahLst/>
              <a:cxnLst/>
              <a:rect l="0" t="0" r="0" b="0"/>
              <a:pathLst>
                <a:path w="500332" h="6875253" extrusionOk="0">
                  <a:moveTo>
                    <a:pt x="0" y="0"/>
                  </a:moveTo>
                  <a:lnTo>
                    <a:pt x="500332" y="0"/>
                  </a:lnTo>
                  <a:lnTo>
                    <a:pt x="301925" y="6875253"/>
                  </a:lnTo>
                  <a:lnTo>
                    <a:pt x="0" y="6875253"/>
                  </a:lnTo>
                  <a:lnTo>
                    <a:pt x="0" y="0"/>
                  </a:lnTo>
                  <a:close/>
                </a:path>
              </a:pathLst>
            </a:custGeom>
            <a:solidFill>
              <a:schemeClr val="dk2">
                <a:alpha val="9803"/>
              </a:schemeClr>
            </a:solidFill>
            <a:ln>
              <a:noFill/>
            </a:ln>
          </p:spPr>
          <p:txBody>
            <a:bodyPr lIns="91425" tIns="45700" rIns="91425" bIns="45700" anchor="ctr" anchorCtr="0">
              <a:noAutofit/>
            </a:bodyPr>
            <a:lstStyle/>
            <a:p>
              <a:pPr>
                <a:spcBef>
                  <a:spcPts val="0"/>
                </a:spcBef>
                <a:buNone/>
              </a:pPr>
              <a:endParaRPr/>
            </a:p>
          </p:txBody>
        </p:sp>
      </p:grpSp>
      <p:sp>
        <p:nvSpPr>
          <p:cNvPr id="68" name="Shape 68"/>
          <p:cNvSpPr/>
          <p:nvPr/>
        </p:nvSpPr>
        <p:spPr>
          <a:xfrm>
            <a:off x="0" y="4743450"/>
            <a:ext cx="9144000" cy="401099"/>
          </a:xfrm>
          <a:prstGeom prst="rect">
            <a:avLst/>
          </a:prstGeom>
          <a:solidFill>
            <a:schemeClr val="dk1">
              <a:alpha val="14901"/>
            </a:schemeClr>
          </a:solidFill>
          <a:ln>
            <a:noFill/>
          </a:ln>
        </p:spPr>
        <p:txBody>
          <a:bodyPr lIns="91425" tIns="45700" rIns="91425" bIns="45700" anchor="ctr" anchorCtr="0">
            <a:noAutofit/>
          </a:bodyPr>
          <a:lstStyle/>
          <a:p>
            <a:pPr>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1pPr>
            <a:lvl2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2pPr>
            <a:lvl3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3pPr>
            <a:lvl4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4pPr>
            <a:lvl5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5pPr>
            <a:lvl6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6pPr>
            <a:lvl7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7pPr>
            <a:lvl8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8pPr>
            <a:lvl9pPr>
              <a:spcBef>
                <a:spcPts val="0"/>
              </a:spcBef>
              <a:buClr>
                <a:schemeClr val="lt2"/>
              </a:buClr>
              <a:buSzPct val="100000"/>
              <a:buFont typeface="Trebuchet MS"/>
              <a:buNone/>
              <a:defRPr sz="3600" b="1">
                <a:solidFill>
                  <a:schemeClr val="lt2"/>
                </a:solidFill>
                <a:latin typeface="Trebuchet MS"/>
                <a:ea typeface="Trebuchet MS"/>
                <a:cs typeface="Trebuchet MS"/>
                <a:sym typeface="Trebuchet MS"/>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lt1"/>
              </a:buClr>
              <a:buSzPct val="100000"/>
              <a:buFont typeface="Trebuchet MS"/>
              <a:defRPr sz="3000">
                <a:solidFill>
                  <a:schemeClr val="lt1"/>
                </a:solidFill>
                <a:latin typeface="Trebuchet MS"/>
                <a:ea typeface="Trebuchet MS"/>
                <a:cs typeface="Trebuchet MS"/>
                <a:sym typeface="Trebuchet MS"/>
              </a:defRPr>
            </a:lvl1pPr>
            <a:lvl2pPr>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2pPr>
            <a:lvl3pPr>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3pPr>
            <a:lvl4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4pPr>
            <a:lvl5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5pPr>
            <a:lvl6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6pPr>
            <a:lvl7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7pPr>
            <a:lvl8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8pPr>
            <a:lvl9pPr>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724975" y="1067692"/>
            <a:ext cx="7772400" cy="1159799"/>
          </a:xfrm>
          <a:prstGeom prst="rect">
            <a:avLst/>
          </a:prstGeom>
        </p:spPr>
        <p:txBody>
          <a:bodyPr lIns="91425" tIns="91425" rIns="91425" bIns="91425" anchor="b" anchorCtr="0">
            <a:noAutofit/>
          </a:bodyPr>
          <a:lstStyle/>
          <a:p>
            <a:pPr lvl="0" rtl="0">
              <a:lnSpc>
                <a:spcPct val="115000"/>
              </a:lnSpc>
              <a:spcBef>
                <a:spcPts val="1800"/>
              </a:spcBef>
              <a:spcAft>
                <a:spcPts val="400"/>
              </a:spcAft>
              <a:buClr>
                <a:schemeClr val="dk1"/>
              </a:buClr>
              <a:buSzPct val="36666"/>
              <a:buFont typeface="Arial"/>
              <a:buNone/>
            </a:pPr>
            <a:r>
              <a:rPr lang="en" sz="3000"/>
              <a:t>BOSS: Biological Operations modeled through Stochastic Simulation</a:t>
            </a:r>
          </a:p>
          <a:p>
            <a:pPr>
              <a:spcBef>
                <a:spcPts val="0"/>
              </a:spcBef>
              <a:buNone/>
            </a:pPr>
            <a:endParaRPr/>
          </a:p>
        </p:txBody>
      </p:sp>
      <p:sp>
        <p:nvSpPr>
          <p:cNvPr id="71" name="Shape 71"/>
          <p:cNvSpPr txBox="1">
            <a:spLocks noGrp="1"/>
          </p:cNvSpPr>
          <p:nvPr>
            <p:ph type="subTitle" idx="1"/>
          </p:nvPr>
        </p:nvSpPr>
        <p:spPr>
          <a:xfrm>
            <a:off x="685787" y="4072953"/>
            <a:ext cx="7772400" cy="784799"/>
          </a:xfrm>
          <a:prstGeom prst="rect">
            <a:avLst/>
          </a:prstGeom>
        </p:spPr>
        <p:txBody>
          <a:bodyPr lIns="91425" tIns="91425" rIns="91425" bIns="91425" anchor="t" anchorCtr="0">
            <a:noAutofit/>
          </a:bodyPr>
          <a:lstStyle/>
          <a:p>
            <a:pPr lvl="0" rtl="0">
              <a:lnSpc>
                <a:spcPct val="115000"/>
              </a:lnSpc>
              <a:spcBef>
                <a:spcPts val="1200"/>
              </a:spcBef>
              <a:spcAft>
                <a:spcPts val="200"/>
              </a:spcAft>
              <a:buClr>
                <a:schemeClr val="dk1"/>
              </a:buClr>
              <a:buSzPct val="78571"/>
              <a:buFont typeface="Arial"/>
              <a:buNone/>
            </a:pPr>
            <a:r>
              <a:rPr lang="en" sz="1400" b="1"/>
              <a:t>By: Logan Brosemer, Juliana Hong, Raashmi Krishnasamy, Danial Nasirullah, Rosalie Sowers, Madeleine Taylor-McGrane, and Nalini Ramanathan</a:t>
            </a:r>
          </a:p>
          <a:p>
            <a:pPr>
              <a:spcBef>
                <a:spcPts val="0"/>
              </a:spcBef>
              <a:buNone/>
            </a:pPr>
            <a:endParaRPr/>
          </a:p>
        </p:txBody>
      </p:sp>
      <p:pic>
        <p:nvPicPr>
          <p:cNvPr id="72" name="Shape 72"/>
          <p:cNvPicPr preferRelativeResize="0"/>
          <p:nvPr/>
        </p:nvPicPr>
        <p:blipFill>
          <a:blip r:embed="rId3">
            <a:alphaModFix/>
          </a:blip>
          <a:stretch>
            <a:fillRect/>
          </a:stretch>
        </p:blipFill>
        <p:spPr>
          <a:xfrm>
            <a:off x="3178475" y="1327937"/>
            <a:ext cx="2787025" cy="278702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Test cases</a:t>
            </a:r>
          </a:p>
        </p:txBody>
      </p:sp>
      <p:sp>
        <p:nvSpPr>
          <p:cNvPr id="132" name="Shape 13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1. Simple Diffusion Across a Cell Membrane</a:t>
            </a:r>
          </a:p>
          <a:p>
            <a:pPr rtl="0">
              <a:spcBef>
                <a:spcPts val="0"/>
              </a:spcBef>
              <a:buNone/>
            </a:pPr>
            <a:r>
              <a:rPr lang="en"/>
              <a:t>2. Lotka - Volterra</a:t>
            </a:r>
          </a:p>
          <a:p>
            <a:pPr rtl="0">
              <a:spcBef>
                <a:spcPts val="0"/>
              </a:spcBef>
              <a:buNone/>
            </a:pPr>
            <a:r>
              <a:rPr lang="en"/>
              <a:t>3. HIV Protease 1 Examples</a:t>
            </a:r>
          </a:p>
          <a:p>
            <a:pPr>
              <a:spcBef>
                <a:spcPts val="0"/>
              </a:spcBef>
              <a:buNone/>
            </a:pP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sz="2800"/>
              <a:t>HIV-1 Protease - Simple Substrate Concentrations</a:t>
            </a:r>
          </a:p>
        </p:txBody>
      </p:sp>
      <p:sp>
        <p:nvSpPr>
          <p:cNvPr id="138" name="Shape 13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Future Developments</a:t>
            </a:r>
          </a:p>
        </p:txBody>
      </p:sp>
      <p:sp>
        <p:nvSpPr>
          <p:cNvPr id="144" name="Shape 14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lnSpc>
                <a:spcPct val="150000"/>
              </a:lnSpc>
              <a:spcBef>
                <a:spcPts val="0"/>
              </a:spcBef>
              <a:buClr>
                <a:schemeClr val="lt1"/>
              </a:buClr>
              <a:buSzPct val="100000"/>
              <a:buFont typeface="Arial"/>
              <a:buChar char="●"/>
            </a:pPr>
            <a:r>
              <a:rPr lang="en"/>
              <a:t>Extensive Testing</a:t>
            </a:r>
          </a:p>
          <a:p>
            <a:pPr marL="457200" lvl="0" indent="-419100" rtl="0">
              <a:lnSpc>
                <a:spcPct val="150000"/>
              </a:lnSpc>
              <a:spcBef>
                <a:spcPts val="0"/>
              </a:spcBef>
              <a:buClr>
                <a:schemeClr val="lt1"/>
              </a:buClr>
              <a:buSzPct val="100000"/>
              <a:buFont typeface="Arial"/>
              <a:buChar char="●"/>
            </a:pPr>
            <a:r>
              <a:rPr lang="en"/>
              <a:t>Graphical User Interface</a:t>
            </a:r>
          </a:p>
          <a:p>
            <a:pPr marL="457200" lvl="0" indent="-419100" rtl="0">
              <a:lnSpc>
                <a:spcPct val="150000"/>
              </a:lnSpc>
              <a:spcBef>
                <a:spcPts val="0"/>
              </a:spcBef>
              <a:buClr>
                <a:schemeClr val="lt1"/>
              </a:buClr>
              <a:buSzPct val="100000"/>
              <a:buFont typeface="Arial"/>
              <a:buChar char="●"/>
            </a:pPr>
            <a:r>
              <a:rPr lang="en"/>
              <a:t>Internal unit conversion capabilities</a:t>
            </a:r>
          </a:p>
          <a:p>
            <a:pPr marL="457200" lvl="0" indent="-419100" rtl="0">
              <a:lnSpc>
                <a:spcPct val="150000"/>
              </a:lnSpc>
              <a:spcBef>
                <a:spcPts val="0"/>
              </a:spcBef>
              <a:buClr>
                <a:schemeClr val="lt1"/>
              </a:buClr>
              <a:buSzPct val="100000"/>
              <a:buFont typeface="Arial"/>
              <a:buChar char="●"/>
            </a:pPr>
            <a:r>
              <a:rPr lang="en"/>
              <a:t>Tau-leaping (increased efficiency)</a:t>
            </a:r>
          </a:p>
          <a:p>
            <a:pPr marL="457200" lvl="0" indent="-419100" rtl="0">
              <a:lnSpc>
                <a:spcPct val="150000"/>
              </a:lnSpc>
              <a:spcBef>
                <a:spcPts val="0"/>
              </a:spcBef>
              <a:buClr>
                <a:schemeClr val="lt1"/>
              </a:buClr>
              <a:buSzPct val="100000"/>
              <a:buFont typeface="Arial"/>
              <a:buChar char="●"/>
            </a:pPr>
            <a:r>
              <a:rPr lang="en"/>
              <a:t>Delayed reactions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10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Conclusion</a:t>
            </a:r>
          </a:p>
        </p:txBody>
      </p:sp>
      <p:sp>
        <p:nvSpPr>
          <p:cNvPr id="150" name="Shape 15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sp>
        <p:nvSpPr>
          <p:cNvPr id="151" name="Shape 151"/>
          <p:cNvSpPr txBox="1"/>
          <p:nvPr/>
        </p:nvSpPr>
        <p:spPr>
          <a:xfrm>
            <a:off x="3342225" y="1749200"/>
            <a:ext cx="3000000" cy="3000000"/>
          </a:xfrm>
          <a:prstGeom prst="rect">
            <a:avLst/>
          </a:prstGeom>
          <a:noFill/>
          <a:ln>
            <a:noFill/>
          </a:ln>
        </p:spPr>
        <p:txBody>
          <a:bodyPr lIns="91425" tIns="91425" rIns="91425" bIns="91425" anchor="ctr" anchorCtr="0">
            <a:noAutofit/>
          </a:bodyPr>
          <a:lstStyle/>
          <a:p>
            <a:pPr lvl="0" rtl="0">
              <a:spcBef>
                <a:spcPts val="0"/>
              </a:spcBef>
              <a:buNone/>
            </a:pPr>
            <a:endParaRPr sz="1000">
              <a:solidFill>
                <a:schemeClr val="dk1"/>
              </a:solidFil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Acknowledgements</a:t>
            </a:r>
          </a:p>
        </p:txBody>
      </p:sp>
      <p:sp>
        <p:nvSpPr>
          <p:cNvPr id="157" name="Shape 15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We would like to acknowledge the following individuals…</a:t>
            </a:r>
          </a:p>
          <a:p>
            <a:pPr>
              <a:spcBef>
                <a:spcPts val="0"/>
              </a:spcBef>
              <a:buNone/>
            </a:pP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lgn="ctr">
              <a:spcBef>
                <a:spcPts val="0"/>
              </a:spcBef>
              <a:buNone/>
            </a:pPr>
            <a:r>
              <a:rPr lang="en"/>
              <a:t>The End</a:t>
            </a:r>
          </a:p>
        </p:txBody>
      </p:sp>
      <p:pic>
        <p:nvPicPr>
          <p:cNvPr id="163" name="Shape 163"/>
          <p:cNvPicPr preferRelativeResize="0"/>
          <p:nvPr/>
        </p:nvPicPr>
        <p:blipFill>
          <a:blip r:embed="rId3">
            <a:alphaModFix/>
          </a:blip>
          <a:stretch>
            <a:fillRect/>
          </a:stretch>
        </p:blipFill>
        <p:spPr>
          <a:xfrm>
            <a:off x="2212850" y="1063375"/>
            <a:ext cx="4973099" cy="36700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Overview of Project (objective)</a:t>
            </a:r>
          </a:p>
        </p:txBody>
      </p:sp>
      <p:sp>
        <p:nvSpPr>
          <p:cNvPr id="78" name="Shape 7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sz="1800"/>
              <a:t>The objective of this project is model different biological stochastic systems using a simulator called BOSS. In order to show the competency of our program, we have modeled four different biological systems: simple diffusion across a cell membrane, substrate binding with wild type HIV protease 1, inhibitor binding with wild type HIV protease,and inhibitor binding with mutant HIV protease.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15478"/>
            <a:ext cx="8229600" cy="857400"/>
          </a:xfrm>
          <a:prstGeom prst="rect">
            <a:avLst/>
          </a:prstGeom>
        </p:spPr>
        <p:txBody>
          <a:bodyPr lIns="91425" tIns="91425" rIns="91425" bIns="91425" anchor="b" anchorCtr="0">
            <a:noAutofit/>
          </a:bodyPr>
          <a:lstStyle/>
          <a:p>
            <a:pPr algn="ctr">
              <a:spcBef>
                <a:spcPts val="0"/>
              </a:spcBef>
              <a:buNone/>
            </a:pPr>
            <a:r>
              <a:rPr lang="en" sz="3000"/>
              <a:t>ODE vs. SSA</a:t>
            </a:r>
          </a:p>
        </p:txBody>
      </p:sp>
      <p:sp>
        <p:nvSpPr>
          <p:cNvPr id="84" name="Shape 84"/>
          <p:cNvSpPr txBox="1">
            <a:spLocks noGrp="1"/>
          </p:cNvSpPr>
          <p:nvPr>
            <p:ph type="body" idx="1"/>
          </p:nvPr>
        </p:nvSpPr>
        <p:spPr>
          <a:xfrm>
            <a:off x="195250" y="1072875"/>
            <a:ext cx="3994500" cy="3725699"/>
          </a:xfrm>
          <a:prstGeom prst="rect">
            <a:avLst/>
          </a:prstGeom>
        </p:spPr>
        <p:txBody>
          <a:bodyPr lIns="91425" tIns="91425" rIns="91425" bIns="91425" anchor="t" anchorCtr="0">
            <a:noAutofit/>
          </a:bodyPr>
          <a:lstStyle/>
          <a:p>
            <a:pPr algn="ctr" rtl="0">
              <a:spcBef>
                <a:spcPts val="0"/>
              </a:spcBef>
              <a:buNone/>
            </a:pPr>
            <a:r>
              <a:rPr lang="en"/>
              <a:t>ODE</a:t>
            </a:r>
          </a:p>
          <a:p>
            <a:pPr marL="457200" lvl="0" indent="-317500" rtl="0">
              <a:spcBef>
                <a:spcPts val="0"/>
              </a:spcBef>
              <a:buClr>
                <a:schemeClr val="lt1"/>
              </a:buClr>
              <a:buSzPct val="100000"/>
              <a:buFont typeface="Arial"/>
              <a:buChar char="●"/>
            </a:pPr>
            <a:r>
              <a:rPr lang="en" sz="1400">
                <a:latin typeface="Arial"/>
                <a:ea typeface="Arial"/>
                <a:cs typeface="Arial"/>
                <a:sym typeface="Arial"/>
              </a:rPr>
              <a:t>Ordinary Differential Equations</a:t>
            </a:r>
          </a:p>
          <a:p>
            <a:pPr marL="457200" lvl="0" indent="-317500" rtl="0">
              <a:spcBef>
                <a:spcPts val="0"/>
              </a:spcBef>
              <a:buClr>
                <a:schemeClr val="lt1"/>
              </a:buClr>
              <a:buSzPct val="100000"/>
              <a:buFont typeface="Arial"/>
              <a:buChar char="●"/>
            </a:pPr>
            <a:r>
              <a:rPr lang="en" sz="1400">
                <a:latin typeface="Arial"/>
                <a:ea typeface="Arial"/>
                <a:cs typeface="Arial"/>
                <a:sym typeface="Arial"/>
              </a:rPr>
              <a:t>Equations containing a function of one independent variable and all of its derivatives</a:t>
            </a:r>
          </a:p>
          <a:p>
            <a:pPr marL="457200" lvl="0" indent="-317500" rtl="0">
              <a:spcBef>
                <a:spcPts val="0"/>
              </a:spcBef>
              <a:buClr>
                <a:schemeClr val="lt1"/>
              </a:buClr>
              <a:buSzPct val="100000"/>
              <a:buFont typeface="Arial"/>
              <a:buChar char="●"/>
            </a:pPr>
            <a:r>
              <a:rPr lang="en" sz="1400">
                <a:solidFill>
                  <a:srgbClr val="FFFFFF"/>
                </a:solidFill>
                <a:latin typeface="Arial"/>
                <a:ea typeface="Arial"/>
                <a:cs typeface="Arial"/>
                <a:sym typeface="Arial"/>
              </a:rPr>
              <a:t>incorporates the factor of randomness present within any system to choose which reaction will be carried out. For this reason, the stochastic model is more practical and accurate and thus, supersedes the ODE model</a:t>
            </a:r>
          </a:p>
          <a:p>
            <a:pPr lvl="0">
              <a:spcBef>
                <a:spcPts val="0"/>
              </a:spcBef>
              <a:buNone/>
            </a:pPr>
            <a:endParaRPr sz="1400"/>
          </a:p>
        </p:txBody>
      </p:sp>
      <p:sp>
        <p:nvSpPr>
          <p:cNvPr id="85" name="Shape 85"/>
          <p:cNvSpPr txBox="1">
            <a:spLocks noGrp="1"/>
          </p:cNvSpPr>
          <p:nvPr>
            <p:ph type="body" idx="2"/>
          </p:nvPr>
        </p:nvSpPr>
        <p:spPr>
          <a:xfrm>
            <a:off x="4635123" y="1200150"/>
            <a:ext cx="3994500" cy="3725699"/>
          </a:xfrm>
          <a:prstGeom prst="rect">
            <a:avLst/>
          </a:prstGeom>
        </p:spPr>
        <p:txBody>
          <a:bodyPr lIns="91425" tIns="91425" rIns="91425" bIns="91425" anchor="t" anchorCtr="0">
            <a:noAutofit/>
          </a:bodyPr>
          <a:lstStyle/>
          <a:p>
            <a:pPr algn="ctr" rtl="0">
              <a:spcBef>
                <a:spcPts val="0"/>
              </a:spcBef>
              <a:buNone/>
            </a:pPr>
            <a:r>
              <a:rPr lang="en"/>
              <a:t>SSA</a:t>
            </a:r>
          </a:p>
          <a:p>
            <a:pPr marL="457200" lvl="0" indent="-317500" rtl="0">
              <a:spcBef>
                <a:spcPts val="0"/>
              </a:spcBef>
              <a:buClr>
                <a:srgbClr val="FFFFFF"/>
              </a:buClr>
              <a:buSzPct val="100000"/>
              <a:buFont typeface="Arial"/>
              <a:buChar char="●"/>
            </a:pPr>
            <a:r>
              <a:rPr lang="en" sz="1400">
                <a:solidFill>
                  <a:srgbClr val="FFFFFF"/>
                </a:solidFill>
              </a:rPr>
              <a:t>Stochastic Simulation Algorithms</a:t>
            </a:r>
          </a:p>
          <a:p>
            <a:pPr marL="457200" lvl="0" indent="-317500" rtl="0">
              <a:spcBef>
                <a:spcPts val="0"/>
              </a:spcBef>
              <a:buClr>
                <a:srgbClr val="FFFFFF"/>
              </a:buClr>
              <a:buSzPct val="100000"/>
              <a:buFont typeface="Arial"/>
              <a:buChar char="●"/>
            </a:pPr>
            <a:r>
              <a:rPr lang="en" sz="1400">
                <a:solidFill>
                  <a:srgbClr val="FFFFFF"/>
                </a:solidFill>
                <a:latin typeface="Arial"/>
                <a:ea typeface="Arial"/>
                <a:cs typeface="Arial"/>
                <a:sym typeface="Arial"/>
              </a:rPr>
              <a:t>incorporates the factor of randomness present within any system to choose which reaction will be carried ou</a:t>
            </a:r>
          </a:p>
          <a:p>
            <a:pPr lvl="0">
              <a:spcBef>
                <a:spcPts val="0"/>
              </a:spcBef>
              <a:buNone/>
            </a:pPr>
            <a:endParaRPr sz="1000">
              <a:solidFill>
                <a:srgbClr val="FFFFFF"/>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lgn="ctr">
              <a:spcBef>
                <a:spcPts val="0"/>
              </a:spcBef>
              <a:buNone/>
            </a:pPr>
            <a:r>
              <a:rPr lang="en"/>
              <a:t>ODE vs. SSA</a:t>
            </a:r>
          </a:p>
        </p:txBody>
      </p:sp>
      <p:sp>
        <p:nvSpPr>
          <p:cNvPr id="91" name="Shape 91"/>
          <p:cNvSpPr txBox="1">
            <a:spLocks noGrp="1"/>
          </p:cNvSpPr>
          <p:nvPr>
            <p:ph type="body" idx="1"/>
          </p:nvPr>
        </p:nvSpPr>
        <p:spPr>
          <a:xfrm>
            <a:off x="457200" y="1200150"/>
            <a:ext cx="3994500" cy="3725699"/>
          </a:xfrm>
          <a:prstGeom prst="rect">
            <a:avLst/>
          </a:prstGeom>
        </p:spPr>
        <p:txBody>
          <a:bodyPr lIns="91425" tIns="91425" rIns="91425" bIns="91425" anchor="t" anchorCtr="0">
            <a:noAutofit/>
          </a:bodyPr>
          <a:lstStyle/>
          <a:p>
            <a:pPr algn="ctr">
              <a:spcBef>
                <a:spcPts val="0"/>
              </a:spcBef>
              <a:buNone/>
            </a:pPr>
            <a:r>
              <a:rPr lang="en"/>
              <a:t>ODE</a:t>
            </a:r>
          </a:p>
        </p:txBody>
      </p:sp>
      <p:sp>
        <p:nvSpPr>
          <p:cNvPr id="92" name="Shape 92"/>
          <p:cNvSpPr txBox="1">
            <a:spLocks noGrp="1"/>
          </p:cNvSpPr>
          <p:nvPr>
            <p:ph type="body" idx="2"/>
          </p:nvPr>
        </p:nvSpPr>
        <p:spPr>
          <a:xfrm>
            <a:off x="4692273" y="1200150"/>
            <a:ext cx="3994500" cy="3725699"/>
          </a:xfrm>
          <a:prstGeom prst="rect">
            <a:avLst/>
          </a:prstGeom>
        </p:spPr>
        <p:txBody>
          <a:bodyPr lIns="91425" tIns="91425" rIns="91425" bIns="91425" anchor="t" anchorCtr="0">
            <a:noAutofit/>
          </a:bodyPr>
          <a:lstStyle/>
          <a:p>
            <a:pPr algn="ctr">
              <a:spcBef>
                <a:spcPts val="0"/>
              </a:spcBef>
              <a:buNone/>
            </a:pPr>
            <a:r>
              <a:rPr lang="en"/>
              <a:t>SSA</a:t>
            </a:r>
          </a:p>
        </p:txBody>
      </p:sp>
      <p:pic>
        <p:nvPicPr>
          <p:cNvPr id="93" name="Shape 93"/>
          <p:cNvPicPr preferRelativeResize="0"/>
          <p:nvPr/>
        </p:nvPicPr>
        <p:blipFill>
          <a:blip r:embed="rId3">
            <a:alphaModFix/>
          </a:blip>
          <a:stretch>
            <a:fillRect/>
          </a:stretch>
        </p:blipFill>
        <p:spPr>
          <a:xfrm>
            <a:off x="228925" y="2047375"/>
            <a:ext cx="4305300" cy="2809875"/>
          </a:xfrm>
          <a:prstGeom prst="rect">
            <a:avLst/>
          </a:prstGeom>
          <a:noFill/>
          <a:ln>
            <a:noFill/>
          </a:ln>
        </p:spPr>
      </p:pic>
      <p:pic>
        <p:nvPicPr>
          <p:cNvPr id="94" name="Shape 94"/>
          <p:cNvPicPr preferRelativeResize="0"/>
          <p:nvPr/>
        </p:nvPicPr>
        <p:blipFill>
          <a:blip r:embed="rId4">
            <a:alphaModFix/>
          </a:blip>
          <a:stretch>
            <a:fillRect/>
          </a:stretch>
        </p:blipFill>
        <p:spPr>
          <a:xfrm>
            <a:off x="4692275" y="1801650"/>
            <a:ext cx="4171950" cy="31242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Gillespie Algorithm</a:t>
            </a:r>
          </a:p>
        </p:txBody>
      </p:sp>
      <p:sp>
        <p:nvSpPr>
          <p:cNvPr id="100" name="Shape 10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indent="0" rtl="0">
              <a:spcBef>
                <a:spcPts val="0"/>
              </a:spcBef>
              <a:buNone/>
            </a:pPr>
            <a:endParaRPr sz="1400"/>
          </a:p>
          <a:p>
            <a:pPr marL="457200" lvl="0" indent="0" rtl="0">
              <a:spcBef>
                <a:spcPts val="0"/>
              </a:spcBef>
              <a:buNone/>
            </a:pPr>
            <a:endParaRPr sz="1400"/>
          </a:p>
        </p:txBody>
      </p:sp>
      <p:pic>
        <p:nvPicPr>
          <p:cNvPr id="101" name="Shape 101"/>
          <p:cNvPicPr preferRelativeResize="0"/>
          <p:nvPr/>
        </p:nvPicPr>
        <p:blipFill>
          <a:blip r:embed="rId3">
            <a:alphaModFix/>
          </a:blip>
          <a:stretch>
            <a:fillRect/>
          </a:stretch>
        </p:blipFill>
        <p:spPr>
          <a:xfrm>
            <a:off x="1776075" y="1261825"/>
            <a:ext cx="4225850" cy="366402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Why Gillespie</a:t>
            </a:r>
          </a:p>
        </p:txBody>
      </p:sp>
      <p:sp>
        <p:nvSpPr>
          <p:cNvPr id="107" name="Shape 10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Overview of our Python Program</a:t>
            </a:r>
          </a:p>
        </p:txBody>
      </p:sp>
      <p:sp>
        <p:nvSpPr>
          <p:cNvPr id="113" name="Shape 11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a:t>DEMO HERE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Input/Output?</a:t>
            </a:r>
          </a:p>
        </p:txBody>
      </p:sp>
      <p:sp>
        <p:nvSpPr>
          <p:cNvPr id="119" name="Shape 11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Input: SCREEN SHOT OF PARSE HERE</a:t>
            </a:r>
          </a:p>
          <a:p>
            <a:pPr rtl="0">
              <a:spcBef>
                <a:spcPts val="0"/>
              </a:spcBef>
              <a:buNone/>
            </a:pPr>
            <a:endParaRPr/>
          </a:p>
          <a:p>
            <a:pPr rtl="0">
              <a:spcBef>
                <a:spcPts val="0"/>
              </a:spcBef>
              <a:buNone/>
            </a:pPr>
            <a:endParaRPr/>
          </a:p>
          <a:p>
            <a:pPr>
              <a:spcBef>
                <a:spcPts val="0"/>
              </a:spcBef>
              <a:buNone/>
            </a:pP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71575" y="205975"/>
            <a:ext cx="8415299" cy="857400"/>
          </a:xfrm>
          <a:prstGeom prst="rect">
            <a:avLst/>
          </a:prstGeom>
        </p:spPr>
        <p:txBody>
          <a:bodyPr lIns="91425" tIns="91425" rIns="91425" bIns="91425" anchor="b" anchorCtr="0">
            <a:noAutofit/>
          </a:bodyPr>
          <a:lstStyle/>
          <a:p>
            <a:pPr>
              <a:spcBef>
                <a:spcPts val="0"/>
              </a:spcBef>
              <a:buNone/>
            </a:pPr>
            <a:r>
              <a:rPr lang="en"/>
              <a:t>Input/Output</a:t>
            </a:r>
          </a:p>
        </p:txBody>
      </p:sp>
      <p:sp>
        <p:nvSpPr>
          <p:cNvPr id="125" name="Shape 125"/>
          <p:cNvSpPr txBox="1">
            <a:spLocks noGrp="1"/>
          </p:cNvSpPr>
          <p:nvPr>
            <p:ph type="body" idx="1"/>
          </p:nvPr>
        </p:nvSpPr>
        <p:spPr>
          <a:xfrm>
            <a:off x="219525" y="1200150"/>
            <a:ext cx="8467200" cy="3725699"/>
          </a:xfrm>
          <a:prstGeom prst="rect">
            <a:avLst/>
          </a:prstGeom>
        </p:spPr>
        <p:txBody>
          <a:bodyPr lIns="91425" tIns="91425" rIns="91425" bIns="91425" anchor="t" anchorCtr="0">
            <a:noAutofit/>
          </a:bodyPr>
          <a:lstStyle/>
          <a:p>
            <a:pPr rtl="0">
              <a:spcBef>
                <a:spcPts val="0"/>
              </a:spcBef>
              <a:buNone/>
            </a:pPr>
            <a:r>
              <a:rPr lang="en"/>
              <a:t>Output: Saquinavir</a:t>
            </a:r>
          </a:p>
          <a:p>
            <a:pPr rtl="0">
              <a:spcBef>
                <a:spcPts val="0"/>
              </a:spcBef>
              <a:buNone/>
            </a:pPr>
            <a:r>
              <a:rPr lang="en"/>
              <a:t>A + B → C</a:t>
            </a:r>
          </a:p>
          <a:p>
            <a:pPr rtl="0">
              <a:spcBef>
                <a:spcPts val="0"/>
              </a:spcBef>
              <a:buNone/>
            </a:pPr>
            <a:r>
              <a:rPr lang="en"/>
              <a:t>C → A + B</a:t>
            </a:r>
          </a:p>
          <a:p>
            <a:pPr rtl="0">
              <a:spcBef>
                <a:spcPts val="0"/>
              </a:spcBef>
              <a:buNone/>
            </a:pPr>
            <a:endParaRPr/>
          </a:p>
          <a:p>
            <a:pPr rtl="0">
              <a:spcBef>
                <a:spcPts val="0"/>
              </a:spcBef>
              <a:buNone/>
            </a:pPr>
            <a:r>
              <a:rPr lang="en"/>
              <a:t>A - [Enzyme]</a:t>
            </a:r>
          </a:p>
          <a:p>
            <a:pPr rtl="0">
              <a:spcBef>
                <a:spcPts val="0"/>
              </a:spcBef>
              <a:buNone/>
            </a:pPr>
            <a:r>
              <a:rPr lang="en"/>
              <a:t>B - [Inhibitor]</a:t>
            </a:r>
          </a:p>
          <a:p>
            <a:pPr>
              <a:spcBef>
                <a:spcPts val="0"/>
              </a:spcBef>
              <a:buNone/>
            </a:pPr>
            <a:r>
              <a:rPr lang="en"/>
              <a:t>C - [Enzyme-Inhibitor]</a:t>
            </a:r>
          </a:p>
        </p:txBody>
      </p:sp>
      <p:pic>
        <p:nvPicPr>
          <p:cNvPr id="126" name="Shape 126"/>
          <p:cNvPicPr preferRelativeResize="0"/>
          <p:nvPr/>
        </p:nvPicPr>
        <p:blipFill>
          <a:blip r:embed="rId3">
            <a:alphaModFix/>
          </a:blip>
          <a:stretch>
            <a:fillRect/>
          </a:stretch>
        </p:blipFill>
        <p:spPr>
          <a:xfrm>
            <a:off x="4352100" y="1415275"/>
            <a:ext cx="4721225" cy="35626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294</Words>
  <Application>Microsoft Office PowerPoint</Application>
  <PresentationFormat>On-screen Show (16:9)</PresentationFormat>
  <Paragraphs>67</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spotlight</vt:lpstr>
      <vt:lpstr>BOSS: Biological Operations modeled through Stochastic Simulation </vt:lpstr>
      <vt:lpstr>Overview of Project (objective)</vt:lpstr>
      <vt:lpstr>ODE vs. SSA</vt:lpstr>
      <vt:lpstr>ODE vs. SSA</vt:lpstr>
      <vt:lpstr>Gillespie Algorithm</vt:lpstr>
      <vt:lpstr>Why Gillespie</vt:lpstr>
      <vt:lpstr>Overview of our Python Program</vt:lpstr>
      <vt:lpstr>Input/Output?</vt:lpstr>
      <vt:lpstr>Input/Output</vt:lpstr>
      <vt:lpstr>Test cases</vt:lpstr>
      <vt:lpstr>HIV-1 Protease - Simple Substrate Concentrations</vt:lpstr>
      <vt:lpstr>Future Developments</vt:lpstr>
      <vt:lpstr>Conclusion</vt:lpstr>
      <vt:lpstr>Acknowledgements</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 Biological Operations modeled through Stochastic Simulation </dc:title>
  <dc:creator>Logan</dc:creator>
  <cp:lastModifiedBy>Logan</cp:lastModifiedBy>
  <cp:revision>1</cp:revision>
  <dcterms:modified xsi:type="dcterms:W3CDTF">2014-07-29T17:33:27Z</dcterms:modified>
</cp:coreProperties>
</file>