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0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 name="Shape 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3594300" y="1319475"/>
            <a:ext cx="977699" cy="841200"/>
          </a:xfrm>
          <a:prstGeom prst="rect">
            <a:avLst/>
          </a:prstGeom>
        </p:spPr>
        <p:txBody>
          <a:bodyPr lIns="91425" tIns="91425" rIns="91425" bIns="91425" anchor="b" anchorCtr="0">
            <a:noAutofit/>
          </a:bodyPr>
          <a:lstStyle/>
          <a:p>
            <a:pPr>
              <a:spcBef>
                <a:spcPts val="0"/>
              </a:spcBef>
              <a:buNone/>
            </a:pPr>
            <a:r>
              <a:rPr lang="en"/>
              <a:t>K</a:t>
            </a:r>
          </a:p>
        </p:txBody>
      </p:sp>
      <p:sp>
        <p:nvSpPr>
          <p:cNvPr id="24" name="Shape 24"/>
          <p:cNvSpPr txBox="1">
            <a:spLocks noGrp="1"/>
          </p:cNvSpPr>
          <p:nvPr>
            <p:ph type="ctrTitle" idx="2"/>
          </p:nvPr>
        </p:nvSpPr>
        <p:spPr>
          <a:xfrm>
            <a:off x="4090925" y="1319475"/>
            <a:ext cx="977699" cy="841200"/>
          </a:xfrm>
          <a:prstGeom prst="rect">
            <a:avLst/>
          </a:prstGeom>
        </p:spPr>
        <p:txBody>
          <a:bodyPr lIns="91425" tIns="91425" rIns="91425" bIns="91425" anchor="b" anchorCtr="0">
            <a:noAutofit/>
          </a:bodyPr>
          <a:lstStyle/>
          <a:p>
            <a:pPr lvl="0" rtl="0">
              <a:spcBef>
                <a:spcPts val="0"/>
              </a:spcBef>
              <a:buNone/>
            </a:pPr>
            <a:r>
              <a:rPr lang="en"/>
              <a:t>K</a:t>
            </a:r>
          </a:p>
        </p:txBody>
      </p:sp>
      <p:sp>
        <p:nvSpPr>
          <p:cNvPr id="25" name="Shape 25"/>
          <p:cNvSpPr txBox="1">
            <a:spLocks noGrp="1"/>
          </p:cNvSpPr>
          <p:nvPr>
            <p:ph type="ctrTitle" idx="3"/>
          </p:nvPr>
        </p:nvSpPr>
        <p:spPr>
          <a:xfrm>
            <a:off x="4572000" y="1319475"/>
            <a:ext cx="977699" cy="841200"/>
          </a:xfrm>
          <a:prstGeom prst="rect">
            <a:avLst/>
          </a:prstGeom>
        </p:spPr>
        <p:txBody>
          <a:bodyPr lIns="91425" tIns="91425" rIns="91425" bIns="91425" anchor="b" anchorCtr="0">
            <a:noAutofit/>
          </a:bodyPr>
          <a:lstStyle/>
          <a:p>
            <a:pPr lvl="0" rtl="0">
              <a:spcBef>
                <a:spcPts val="0"/>
              </a:spcBef>
              <a:buNone/>
            </a:pPr>
            <a:r>
              <a:rPr lang="en"/>
              <a:t>K</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Malcolm X</a:t>
            </a:r>
          </a:p>
        </p:txBody>
      </p:sp>
      <p:sp>
        <p:nvSpPr>
          <p:cNvPr id="82" name="Shape 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t>Prominent member of The Nation of Islam</a:t>
            </a:r>
          </a:p>
          <a:p>
            <a:pPr marL="457200" lvl="0" indent="-381000" rtl="0">
              <a:spcBef>
                <a:spcPts val="0"/>
              </a:spcBef>
              <a:buClr>
                <a:schemeClr val="lt1"/>
              </a:buClr>
              <a:buSzPct val="100000"/>
              <a:buFont typeface="Arial"/>
              <a:buChar char="●"/>
            </a:pPr>
            <a:r>
              <a:rPr lang="en" sz="2400"/>
              <a:t>Father was murdered by the KKK</a:t>
            </a:r>
          </a:p>
          <a:p>
            <a:pPr marL="457200" lvl="0" indent="-381000" rtl="0">
              <a:spcBef>
                <a:spcPts val="0"/>
              </a:spcBef>
              <a:buClr>
                <a:schemeClr val="lt1"/>
              </a:buClr>
              <a:buSzPct val="100000"/>
              <a:buFont typeface="Arial"/>
              <a:buChar char="●"/>
            </a:pPr>
            <a:r>
              <a:rPr lang="en" sz="2400"/>
              <a:t>Went to jail and converted while incarcerated</a:t>
            </a:r>
          </a:p>
          <a:p>
            <a:pPr marL="457200" lvl="0" indent="-381000" rtl="0">
              <a:spcBef>
                <a:spcPts val="0"/>
              </a:spcBef>
              <a:buClr>
                <a:schemeClr val="lt1"/>
              </a:buClr>
              <a:buSzPct val="100000"/>
              <a:buFont typeface="Arial"/>
              <a:buChar char="●"/>
            </a:pPr>
            <a:r>
              <a:rPr lang="en" sz="2400"/>
              <a:t>Lead spokesperson for the Nation of Islam</a:t>
            </a:r>
          </a:p>
          <a:p>
            <a:pPr marL="457200" lvl="0" indent="-381000">
              <a:spcBef>
                <a:spcPts val="0"/>
              </a:spcBef>
              <a:buClr>
                <a:schemeClr val="lt1"/>
              </a:buClr>
              <a:buSzPct val="100000"/>
              <a:buFont typeface="Arial"/>
              <a:buChar char="●"/>
            </a:pPr>
            <a:r>
              <a:rPr lang="en" sz="2400"/>
              <a:t>Killed by rival Black Muslims during a rally for changing his views on non-violent protests.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endParaRPr/>
          </a:p>
        </p:txBody>
      </p:sp>
      <p:sp>
        <p:nvSpPr>
          <p:cNvPr id="31" name="Shape 3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sz="1800">
                <a:solidFill>
                  <a:srgbClr val="FFFFFF"/>
                </a:solidFill>
              </a:rPr>
              <a:t>"There is a race war against whites. But our people - my white brothers and sisters - will stay committed to a non-violent resolution. That resolution must consist of solidarity in white communities around the world. The hatred for our children and their future is growing and is being fueled every single day. Stay firm in your convictions. Keep loving your heritage and keep witnessing to others that there is a better way than a war torn, violent, wicked, socialist, new world order. That way is the Christian way - law and order - love of family - love of nation. These are the principles of western Christian civilization. There is a war to destroy these things. Pray that our people see the error of their ways and regain a sense of loyalty. Repent America! Be faithful my fellow believers. "</a:t>
            </a:r>
          </a:p>
          <a:p>
            <a:pPr lvl="0" rtl="0">
              <a:spcBef>
                <a:spcPts val="0"/>
              </a:spcBef>
              <a:buClr>
                <a:schemeClr val="dk1"/>
              </a:buClr>
              <a:buSzPct val="61111"/>
              <a:buFont typeface="Arial"/>
              <a:buNone/>
            </a:pPr>
            <a:r>
              <a:rPr lang="en" sz="1800">
                <a:solidFill>
                  <a:srgbClr val="FFFFFF"/>
                </a:solidFill>
              </a:rPr>
              <a:t>National Director of The Knights, Pastor Thomas Robb</a:t>
            </a:r>
          </a:p>
          <a:p>
            <a:pPr>
              <a:spcBef>
                <a:spcPts val="0"/>
              </a:spcBef>
              <a:buNone/>
            </a:pPr>
            <a:endParaRPr sz="4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1960’s KKK</a:t>
            </a:r>
          </a:p>
        </p:txBody>
      </p:sp>
      <p:sp>
        <p:nvSpPr>
          <p:cNvPr id="37" name="Shape 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Ku Klux Klan was founded in 1866 by veterans of the Confederate army.</a:t>
            </a:r>
          </a:p>
          <a:p>
            <a:pPr lvl="0" rtl="0">
              <a:spcBef>
                <a:spcPts val="0"/>
              </a:spcBef>
              <a:buNone/>
            </a:pPr>
            <a:r>
              <a:rPr lang="en"/>
              <a:t>Targeted the white and black leaders of the Republican Party.</a:t>
            </a:r>
          </a:p>
          <a:p>
            <a:pPr lvl="0" rtl="0">
              <a:spcBef>
                <a:spcPts val="0"/>
              </a:spcBef>
              <a:buNone/>
            </a:pPr>
            <a:r>
              <a:rPr lang="en"/>
              <a:t>Their goal was white supremacy. </a:t>
            </a:r>
          </a:p>
          <a:p>
            <a:pPr lvl="0" rtl="0">
              <a:spcBef>
                <a:spcPts val="0"/>
              </a:spcBef>
              <a:buNone/>
            </a:pPr>
            <a:r>
              <a:rPr lang="en"/>
              <a:t>They burned crosses, staged rallies, and held parades.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1960’S KKK (continued...)</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lt1"/>
              </a:buClr>
              <a:buSzPct val="100000"/>
              <a:buFont typeface="Arial"/>
              <a:buChar char="●"/>
            </a:pPr>
            <a:r>
              <a:rPr lang="en"/>
              <a:t>The leaders of each states KKK was referred to as the Grand Dragon</a:t>
            </a:r>
          </a:p>
          <a:p>
            <a:pPr marL="457200" lvl="0" indent="-419100" rtl="0">
              <a:spcBef>
                <a:spcPts val="0"/>
              </a:spcBef>
              <a:buClr>
                <a:schemeClr val="lt1"/>
              </a:buClr>
              <a:buSzPct val="100000"/>
              <a:buFont typeface="Arial"/>
              <a:buChar char="●"/>
            </a:pPr>
            <a:r>
              <a:rPr lang="en"/>
              <a:t>Grand Dragon was actually convicted for first degree murder in 1958 when he killed a NAACP leader.</a:t>
            </a:r>
          </a:p>
          <a:p>
            <a:pPr marL="457200" lvl="0" indent="-419100">
              <a:spcBef>
                <a:spcPts val="0"/>
              </a:spcBef>
              <a:buClr>
                <a:schemeClr val="lt1"/>
              </a:buClr>
              <a:buSzPct val="100000"/>
              <a:buFont typeface="Arial"/>
              <a:buChar char="●"/>
            </a:pPr>
            <a:r>
              <a:rPr lang="en"/>
              <a:t>Known to kill other activist members and leaders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7"/>
        <p:cNvGrpSpPr/>
        <p:nvPr/>
      </p:nvGrpSpPr>
      <p:grpSpPr>
        <a:xfrm>
          <a:off x="0" y="0"/>
          <a:ext cx="0" cy="0"/>
          <a:chOff x="0" y="0"/>
          <a:chExt cx="0" cy="0"/>
        </a:xfrm>
      </p:grpSpPr>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Shape 52"/>
          <p:cNvPicPr preferRelativeResize="0"/>
          <p:nvPr/>
        </p:nvPicPr>
        <p:blipFill>
          <a:blip r:embed="rId3"/>
          <a:stretch>
            <a:fillRect/>
          </a:stretch>
        </p:blipFill>
        <p:spPr>
          <a:xfrm>
            <a:off x="1063500" y="136300"/>
            <a:ext cx="7024099" cy="4180700"/>
          </a:xfrm>
          <a:prstGeom prst="rect">
            <a:avLst/>
          </a:prstGeom>
          <a:noFill/>
          <a:ln>
            <a:noFill/>
          </a:ln>
        </p:spPr>
      </p:pic>
      <p:sp>
        <p:nvSpPr>
          <p:cNvPr id="53" name="Shape 53"/>
          <p:cNvSpPr txBox="1"/>
          <p:nvPr/>
        </p:nvSpPr>
        <p:spPr>
          <a:xfrm>
            <a:off x="2528475" y="4468100"/>
            <a:ext cx="5039700" cy="164400"/>
          </a:xfrm>
          <a:prstGeom prst="rect">
            <a:avLst/>
          </a:prstGeom>
          <a:noFill/>
          <a:ln>
            <a:noFill/>
          </a:ln>
        </p:spPr>
        <p:txBody>
          <a:bodyPr lIns="91425" tIns="91425" rIns="91425" bIns="91425" anchor="t" anchorCtr="0">
            <a:noAutofit/>
          </a:bodyPr>
          <a:lstStyle/>
          <a:p>
            <a:pPr>
              <a:spcBef>
                <a:spcPts val="0"/>
              </a:spcBef>
              <a:buNone/>
            </a:pPr>
            <a:endParaRPr>
              <a:solidFill>
                <a:schemeClr val="lt1"/>
              </a:solidFill>
            </a:endParaRPr>
          </a:p>
        </p:txBody>
      </p:sp>
      <p:sp>
        <p:nvSpPr>
          <p:cNvPr id="54" name="Shape 54"/>
          <p:cNvSpPr txBox="1"/>
          <p:nvPr/>
        </p:nvSpPr>
        <p:spPr>
          <a:xfrm>
            <a:off x="2788225" y="4468100"/>
            <a:ext cx="3818699" cy="467700"/>
          </a:xfrm>
          <a:prstGeom prst="rect">
            <a:avLst/>
          </a:prstGeom>
          <a:noFill/>
          <a:ln>
            <a:noFill/>
          </a:ln>
        </p:spPr>
        <p:txBody>
          <a:bodyPr lIns="91425" tIns="91425" rIns="91425" bIns="91425" anchor="t" anchorCtr="0">
            <a:noAutofit/>
          </a:bodyPr>
          <a:lstStyle/>
          <a:p>
            <a:pPr>
              <a:spcBef>
                <a:spcPts val="0"/>
              </a:spcBef>
              <a:buNone/>
            </a:pPr>
            <a:r>
              <a:rPr lang="en">
                <a:solidFill>
                  <a:srgbClr val="D9D9D9"/>
                </a:solidFill>
              </a:rPr>
              <a:t>MIOAK Mystic Insignia of a Klansman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stretch>
            <a:fillRect/>
          </a:stretch>
        </p:blipFill>
        <p:spPr>
          <a:xfrm>
            <a:off x="4747337" y="192974"/>
            <a:ext cx="3788374" cy="2623824"/>
          </a:xfrm>
          <a:prstGeom prst="rect">
            <a:avLst/>
          </a:prstGeom>
          <a:noFill/>
          <a:ln>
            <a:noFill/>
          </a:ln>
        </p:spPr>
      </p:pic>
      <p:pic>
        <p:nvPicPr>
          <p:cNvPr id="60" name="Shape 60"/>
          <p:cNvPicPr preferRelativeResize="0"/>
          <p:nvPr/>
        </p:nvPicPr>
        <p:blipFill>
          <a:blip r:embed="rId4"/>
          <a:stretch>
            <a:fillRect/>
          </a:stretch>
        </p:blipFill>
        <p:spPr>
          <a:xfrm>
            <a:off x="457200" y="286203"/>
            <a:ext cx="3265449" cy="2320174"/>
          </a:xfrm>
          <a:prstGeom prst="rect">
            <a:avLst/>
          </a:prstGeom>
          <a:noFill/>
          <a:ln>
            <a:noFill/>
          </a:ln>
        </p:spPr>
      </p:pic>
      <p:pic>
        <p:nvPicPr>
          <p:cNvPr id="61" name="Shape 61"/>
          <p:cNvPicPr preferRelativeResize="0"/>
          <p:nvPr/>
        </p:nvPicPr>
        <p:blipFill>
          <a:blip r:embed="rId5"/>
          <a:stretch>
            <a:fillRect/>
          </a:stretch>
        </p:blipFill>
        <p:spPr>
          <a:xfrm>
            <a:off x="856425" y="3076575"/>
            <a:ext cx="2466975" cy="1847850"/>
          </a:xfrm>
          <a:prstGeom prst="rect">
            <a:avLst/>
          </a:prstGeom>
          <a:noFill/>
          <a:ln>
            <a:noFill/>
          </a:ln>
        </p:spPr>
      </p:pic>
      <p:sp>
        <p:nvSpPr>
          <p:cNvPr id="62" name="Shape 62"/>
          <p:cNvSpPr txBox="1"/>
          <p:nvPr/>
        </p:nvSpPr>
        <p:spPr>
          <a:xfrm>
            <a:off x="5955725" y="3849825"/>
            <a:ext cx="1371599" cy="457200"/>
          </a:xfrm>
          <a:prstGeom prst="rect">
            <a:avLst/>
          </a:prstGeom>
          <a:noFill/>
          <a:ln>
            <a:noFill/>
          </a:ln>
        </p:spPr>
        <p:txBody>
          <a:bodyPr lIns="91425" tIns="91425" rIns="91425" bIns="91425" anchor="ctr" anchorCtr="0">
            <a:noAutofit/>
          </a:bodyPr>
          <a:lstStyle/>
          <a:p>
            <a:pPr>
              <a:spcBef>
                <a:spcPts val="0"/>
              </a:spcBef>
              <a:buNone/>
            </a:pPr>
            <a:endParaRPr/>
          </a:p>
        </p:txBody>
      </p:sp>
      <p:pic>
        <p:nvPicPr>
          <p:cNvPr id="63" name="Shape 63"/>
          <p:cNvPicPr preferRelativeResize="0"/>
          <p:nvPr/>
        </p:nvPicPr>
        <p:blipFill>
          <a:blip r:embed="rId6"/>
          <a:stretch>
            <a:fillRect/>
          </a:stretch>
        </p:blipFill>
        <p:spPr>
          <a:xfrm>
            <a:off x="5493750" y="2933687"/>
            <a:ext cx="2295525" cy="19907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Nation of Islam</a:t>
            </a:r>
          </a:p>
        </p:txBody>
      </p:sp>
      <p:sp>
        <p:nvSpPr>
          <p:cNvPr id="69" name="Shape 69"/>
          <p:cNvSpPr txBox="1">
            <a:spLocks noGrp="1"/>
          </p:cNvSpPr>
          <p:nvPr>
            <p:ph type="body" idx="1"/>
          </p:nvPr>
        </p:nvSpPr>
        <p:spPr>
          <a:xfrm>
            <a:off x="457200" y="17786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t>Founded by Wallace Fard</a:t>
            </a:r>
          </a:p>
          <a:p>
            <a:pPr marL="457200" lvl="0" indent="-381000" rtl="0">
              <a:spcBef>
                <a:spcPts val="0"/>
              </a:spcBef>
              <a:buClr>
                <a:schemeClr val="lt1"/>
              </a:buClr>
              <a:buSzPct val="100000"/>
              <a:buFont typeface="Arial"/>
              <a:buChar char="●"/>
            </a:pPr>
            <a:r>
              <a:rPr lang="en" sz="2400"/>
              <a:t>He thought that Christianity was the White man’s religion that was forced on the blacks in slavery</a:t>
            </a:r>
          </a:p>
          <a:p>
            <a:pPr marL="457200" lvl="0" indent="-381000" rtl="0">
              <a:spcBef>
                <a:spcPts val="0"/>
              </a:spcBef>
              <a:buClr>
                <a:schemeClr val="lt1"/>
              </a:buClr>
              <a:buSzPct val="100000"/>
              <a:buFont typeface="Arial"/>
              <a:buChar char="●"/>
            </a:pPr>
            <a:r>
              <a:rPr lang="en" sz="2400"/>
              <a:t>Islamic principles infused with Black Pride and Black Nationalism</a:t>
            </a:r>
          </a:p>
          <a:p>
            <a:pPr marL="457200" lvl="0" indent="-381000">
              <a:spcBef>
                <a:spcPts val="0"/>
              </a:spcBef>
              <a:buClr>
                <a:schemeClr val="lt1"/>
              </a:buClr>
              <a:buSzPct val="100000"/>
              <a:buFont typeface="Arial"/>
              <a:buChar char="●"/>
            </a:pPr>
            <a:r>
              <a:rPr lang="en" sz="2400"/>
              <a:t>The followers became known as Black Muslims</a:t>
            </a:r>
          </a:p>
        </p:txBody>
      </p:sp>
      <p:pic>
        <p:nvPicPr>
          <p:cNvPr id="70" name="Shape 70"/>
          <p:cNvPicPr preferRelativeResize="0"/>
          <p:nvPr/>
        </p:nvPicPr>
        <p:blipFill>
          <a:blip r:embed="rId3"/>
          <a:stretch>
            <a:fillRect/>
          </a:stretch>
        </p:blipFill>
        <p:spPr>
          <a:xfrm>
            <a:off x="5625175" y="328125"/>
            <a:ext cx="1713574" cy="18296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Nation of Islam (cont.)</a:t>
            </a:r>
          </a:p>
        </p:txBody>
      </p:sp>
      <p:sp>
        <p:nvSpPr>
          <p:cNvPr id="76" name="Shape 7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a:t>Popular In jails</a:t>
            </a:r>
          </a:p>
          <a:p>
            <a:pPr marL="457200" lvl="0" indent="-381000" rtl="0">
              <a:spcBef>
                <a:spcPts val="0"/>
              </a:spcBef>
              <a:buClr>
                <a:schemeClr val="lt1"/>
              </a:buClr>
              <a:buSzPct val="100000"/>
              <a:buFont typeface="Arial"/>
              <a:buChar char="●"/>
            </a:pPr>
            <a:r>
              <a:rPr lang="en" sz="2400"/>
              <a:t>After the death of Wallace Fard, the new leader was Elijah Muhammad</a:t>
            </a:r>
          </a:p>
          <a:p>
            <a:pPr marL="457200" lvl="0" indent="-381000">
              <a:spcBef>
                <a:spcPts val="0"/>
              </a:spcBef>
              <a:buClr>
                <a:schemeClr val="lt1"/>
              </a:buClr>
              <a:buSzPct val="100000"/>
              <a:buFont typeface="Arial"/>
              <a:buChar char="●"/>
            </a:pPr>
            <a:r>
              <a:rPr lang="en" sz="2400"/>
              <a:t>The people strive for self reliance not integration into the White society. </a:t>
            </a:r>
          </a:p>
        </p:txBody>
      </p:sp>
    </p:spTree>
  </p:cSld>
  <p:clrMapOvr>
    <a:masterClrMapping/>
  </p:clrMapOvr>
  <p:transitio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384</Words>
  <Application>Microsoft Office PowerPoint</Application>
  <PresentationFormat>On-screen Show (16:9)</PresentationFormat>
  <Paragraphs>30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dark-gradient</vt:lpstr>
      <vt:lpstr>K</vt:lpstr>
      <vt:lpstr>Slide 1</vt:lpstr>
      <vt:lpstr>1960’s KKK</vt:lpstr>
      <vt:lpstr>1960’S KKK (continued...)</vt:lpstr>
      <vt:lpstr>Slide 4</vt:lpstr>
      <vt:lpstr>Slide 5</vt:lpstr>
      <vt:lpstr>Slide 6</vt:lpstr>
      <vt:lpstr>Nation of Islam</vt:lpstr>
      <vt:lpstr>Nation of Islam (cont.)</vt:lpstr>
      <vt:lpstr>Malcolm 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c:title>
  <dc:creator>Logan</dc:creator>
  <cp:lastModifiedBy>Logan</cp:lastModifiedBy>
  <cp:revision>1</cp:revision>
  <dcterms:modified xsi:type="dcterms:W3CDTF">2014-07-28T15:03:00Z</dcterms:modified>
</cp:coreProperties>
</file>