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Default Extension="gif" ContentType="image/gif"/>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lini Ramanath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0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idx="3">
    <p:pos x="6000" y="0"/>
    <p:text>?</p:text>
  </p:cm>
</p:cmLst>
</file>

<file path=ppt/comments/comment2.xml><?xml version="1.0" encoding="utf-8"?>
<p:cmLst xmlns:a="http://schemas.openxmlformats.org/drawingml/2006/main" xmlns:r="http://schemas.openxmlformats.org/officeDocument/2006/relationships" xmlns:p="http://schemas.openxmlformats.org/presentationml/2006/main">
  <p:cm authorId="0" idx="1">
    <p:pos x="6000" y="0"/>
    <p:text>rename ES and EI, make NUMBER of molecules- maybe only show bottom?</p:text>
  </p:cm>
  <p:cm authorId="0" idx="2">
    <p:pos x="6000" y="100"/>
    <p:text>shift B down some?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Rosie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Raashmi</a:t>
            </a:r>
          </a:p>
          <a:p>
            <a:pPr rtl="0">
              <a:spcBef>
                <a:spcPts val="0"/>
              </a:spcBef>
              <a:buNone/>
            </a:pPr>
            <a:endParaRPr/>
          </a:p>
          <a:p>
            <a:pPr>
              <a:spcBef>
                <a:spcPts val="0"/>
              </a:spcBef>
              <a:buNone/>
            </a:pPr>
            <a:r>
              <a:rPr lang="en"/>
              <a:t>As you observed earlier, one of our test cases was Simple Diffusion across a cell membrane. Along with this case, we tested 2 others: lotka - volterra and HIV Protease -1. With the lotka volterra test, we modeled rabbit and wolf populations and with HIV - 1 protease we tested two different types of groups. The first set was the “T Series” and the second set was “E series”. We will discuss these shortly.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15000"/>
              </a:lnSpc>
              <a:spcBef>
                <a:spcPts val="0"/>
              </a:spcBef>
              <a:buNone/>
            </a:pPr>
            <a:r>
              <a:rPr lang="en"/>
              <a:t>Nalini</a:t>
            </a:r>
          </a:p>
          <a:p>
            <a:pPr lvl="0" rtl="0">
              <a:lnSpc>
                <a:spcPct val="115000"/>
              </a:lnSpc>
              <a:spcBef>
                <a:spcPts val="0"/>
              </a:spcBef>
              <a:buNone/>
            </a:pPr>
            <a:r>
              <a:rPr lang="en"/>
              <a:t>describe what graph is too</a:t>
            </a:r>
          </a:p>
          <a:p>
            <a:pPr lvl="0" rtl="0">
              <a:lnSpc>
                <a:spcPct val="115000"/>
              </a:lnSpc>
              <a:spcBef>
                <a:spcPts val="0"/>
              </a:spcBef>
              <a:buClr>
                <a:schemeClr val="dk1"/>
              </a:buClr>
              <a:buSzPct val="100000"/>
              <a:buFont typeface="Arial"/>
              <a:buNone/>
            </a:pPr>
            <a:r>
              <a:rPr lang="en">
                <a:solidFill>
                  <a:schemeClr val="dk1"/>
                </a:solidFill>
              </a:rPr>
              <a:t>The Lotka-Volterra model is used to simulate many cyclical processes, particularly ecological interactions including interspecific competition, parasite-host relationships, and predator-prey relationships.</a:t>
            </a:r>
          </a:p>
          <a:p>
            <a:pPr lvl="0" rtl="0">
              <a:lnSpc>
                <a:spcPct val="115000"/>
              </a:lnSpc>
              <a:spcBef>
                <a:spcPts val="0"/>
              </a:spcBef>
              <a:buClr>
                <a:schemeClr val="dk1"/>
              </a:buClr>
              <a:buSzPct val="100000"/>
              <a:buFont typeface="Arial"/>
              <a:buNone/>
            </a:pPr>
            <a:r>
              <a:rPr lang="en">
                <a:solidFill>
                  <a:schemeClr val="dk1"/>
                </a:solidFill>
              </a:rPr>
              <a:t>One more common example of this is the predator-prey relationship between the wolf and the rabbit, which has been applied to our system. The k values show the rates at which certain events that affect population growth occur. The first equation illustrates reproduction of rabbits. The second shows a wolf eating a rabbit, thus allowing the wolf to reproduce. The third shows the natural death of a wolf. As one can see, when these equations are put into this algorithm, BOSS replicates this cyclical graph expected in the Lotka-Volterra model.</a:t>
            </a:r>
          </a:p>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Raashmi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Raashmi</a:t>
            </a:r>
          </a:p>
          <a:p>
            <a:pPr rtl="0">
              <a:spcBef>
                <a:spcPts val="0"/>
              </a:spcBef>
              <a:buNone/>
            </a:pPr>
            <a:endParaRPr/>
          </a:p>
          <a:p>
            <a:pPr rtl="0">
              <a:spcBef>
                <a:spcPts val="0"/>
              </a:spcBef>
              <a:buNone/>
            </a:pPr>
            <a:r>
              <a:rPr lang="en"/>
              <a:t>HIV - an immunodeficiency virus that eventually leads to acquired immunodeficiency syndrome</a:t>
            </a:r>
          </a:p>
          <a:p>
            <a:pPr rtl="0">
              <a:spcBef>
                <a:spcPts val="0"/>
              </a:spcBef>
              <a:buNone/>
            </a:pPr>
            <a:r>
              <a:rPr lang="en"/>
              <a:t>HIV -1 protease - enzyme that is responsible for the replication of the virus</a:t>
            </a:r>
          </a:p>
          <a:p>
            <a:pPr rtl="0">
              <a:spcBef>
                <a:spcPts val="0"/>
              </a:spcBef>
              <a:buNone/>
            </a:pPr>
            <a:r>
              <a:rPr lang="en"/>
              <a:t>No cure, but the effectiveness of different inhibitors is being tested to develop an efficient drug against the virus</a:t>
            </a:r>
          </a:p>
          <a:p>
            <a:pPr rtl="0">
              <a:spcBef>
                <a:spcPts val="0"/>
              </a:spcBef>
              <a:buNone/>
            </a:pPr>
            <a:r>
              <a:rPr lang="en"/>
              <a:t>Unfortunately, there are hurdles, also known as mutations in HIV -1 Protease. These mutations change the shape of the enzyme which then gives rise to drug resistance.</a:t>
            </a:r>
          </a:p>
          <a:p>
            <a:pPr rtl="0">
              <a:spcBef>
                <a:spcPts val="0"/>
              </a:spcBef>
              <a:buNone/>
            </a:pPr>
            <a:endParaRPr/>
          </a:p>
          <a:p>
            <a:pPr rtl="0">
              <a:spcBef>
                <a:spcPts val="0"/>
              </a:spcBef>
              <a:buNone/>
            </a:pPr>
            <a:endParaRPr/>
          </a:p>
          <a:p>
            <a:pPr rtl="0">
              <a:spcBef>
                <a:spcPts val="0"/>
              </a:spcBef>
              <a:buNone/>
            </a:pPr>
            <a:r>
              <a:rPr lang="en"/>
              <a:t>Talk about how they are all different - talk abou how the different mutations change the K val</a:t>
            </a:r>
          </a:p>
          <a:p>
            <a:pPr>
              <a:spcBef>
                <a:spcPts val="0"/>
              </a:spcBef>
              <a:buNone/>
            </a:pPr>
            <a:r>
              <a:rPr lang="en"/>
              <a:t>Also - present the hypothesis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Raashmi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Raashmi</a:t>
            </a:r>
          </a:p>
          <a:p>
            <a:pPr rtl="0">
              <a:spcBef>
                <a:spcPts val="0"/>
              </a:spcBef>
              <a:buNone/>
            </a:pPr>
            <a:endParaRPr/>
          </a:p>
          <a:p>
            <a:pPr rtl="0">
              <a:spcBef>
                <a:spcPts val="0"/>
              </a:spcBef>
              <a:buNone/>
            </a:pPr>
            <a:r>
              <a:rPr lang="en"/>
              <a:t>T1 - saquinavir 1 wildtype</a:t>
            </a:r>
          </a:p>
          <a:p>
            <a:pPr rtl="0">
              <a:spcBef>
                <a:spcPts val="0"/>
              </a:spcBef>
              <a:buNone/>
            </a:pPr>
            <a:r>
              <a:rPr lang="en"/>
              <a:t>T2 - Substrate only</a:t>
            </a:r>
          </a:p>
          <a:p>
            <a:pPr rtl="0">
              <a:spcBef>
                <a:spcPts val="0"/>
              </a:spcBef>
              <a:buNone/>
            </a:pPr>
            <a:endParaRPr/>
          </a:p>
          <a:p>
            <a:pPr rtl="0">
              <a:spcBef>
                <a:spcPts val="0"/>
              </a:spcBef>
              <a:buNone/>
            </a:pPr>
            <a:r>
              <a:rPr lang="en"/>
              <a:t>As you can see, to the right, we have an output example from the T1 series and on the left, we have an output example from the T2 series. In both images, A is the Enzyme concentration, B is the Inhibitor/substrate concentration and C is the Enzyme-inhibitor/enzyme-substrate concentration. It can be observed from both graphs that the the enzyme concentration is significantly lower than the substrate/inhibitor concentration - this is to ensure that the enzyme becomes saturated. The decreasing concentration of both the enzyme and inhibitor/substrate, comes together to form a curve that steadily increases and eventually reaches a flat line…? </a:t>
            </a:r>
          </a:p>
          <a:p>
            <a:pPr rtl="0">
              <a:spcBef>
                <a:spcPts val="0"/>
              </a:spcBef>
              <a:buNone/>
            </a:pPr>
            <a:endParaRPr/>
          </a:p>
          <a:p>
            <a:pPr rtl="0">
              <a:spcBef>
                <a:spcPts val="0"/>
              </a:spcBef>
              <a:buNone/>
            </a:pPr>
            <a:endParaRPr/>
          </a:p>
          <a:p>
            <a:pPr rtl="0">
              <a:spcBef>
                <a:spcPts val="0"/>
              </a:spcBef>
              <a:buNone/>
            </a:pPr>
            <a:r>
              <a:rPr lang="en"/>
              <a:t>Change the y axis - NUMBER not CONCENTRATION </a:t>
            </a:r>
          </a:p>
          <a:p>
            <a:pPr rtl="0">
              <a:spcBef>
                <a:spcPts val="0"/>
              </a:spcBef>
              <a:buNone/>
            </a:pPr>
            <a:endParaRPr/>
          </a:p>
          <a:p>
            <a:pPr rtl="0">
              <a:spcBef>
                <a:spcPts val="0"/>
              </a:spcBef>
              <a:buNone/>
            </a:pPr>
            <a:r>
              <a:rPr lang="en"/>
              <a:t>make the graph “self containeed”</a:t>
            </a:r>
          </a:p>
          <a:p>
            <a:pPr>
              <a:spcBef>
                <a:spcPts val="0"/>
              </a:spcBef>
              <a:buNone/>
            </a:pPr>
            <a:r>
              <a:rPr lang="en"/>
              <a:t>include a key insight on this slide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Nalini</a:t>
            </a:r>
          </a:p>
          <a:p>
            <a:pPr lvl="0" rtl="0">
              <a:lnSpc>
                <a:spcPct val="115000"/>
              </a:lnSpc>
              <a:spcBef>
                <a:spcPts val="0"/>
              </a:spcBef>
              <a:buClr>
                <a:schemeClr val="dk1"/>
              </a:buClr>
              <a:buSzPct val="100000"/>
              <a:buFont typeface="Arial"/>
              <a:buNone/>
            </a:pPr>
            <a:r>
              <a:rPr lang="en">
                <a:solidFill>
                  <a:schemeClr val="dk1"/>
                </a:solidFill>
              </a:rPr>
              <a:t>After testing the legitimacy of BOSS in modeling known test results, we move into the unknown.</a:t>
            </a:r>
          </a:p>
          <a:p>
            <a:pPr lvl="0" rtl="0">
              <a:lnSpc>
                <a:spcPct val="115000"/>
              </a:lnSpc>
              <a:spcBef>
                <a:spcPts val="0"/>
              </a:spcBef>
              <a:buNone/>
            </a:pPr>
            <a:r>
              <a:rPr lang="en">
                <a:solidFill>
                  <a:schemeClr val="dk1"/>
                </a:solidFill>
              </a:rPr>
              <a:t>First, we tested the effectiveness of different inhibitors in the context of our specific substrate, using the equations presented here. The first equation shows the formation of an enzyme-substrate complex and the second shows its dissociation.  The third shows the catalysis of a substrate, moving from the enzyme-substrate complex to a separate enzyme and product. The last two equations show the formation and dissociation of an enzyme-inhibitor complex.</a:t>
            </a:r>
          </a:p>
          <a:p>
            <a:pPr lvl="0">
              <a:lnSpc>
                <a:spcPct val="115000"/>
              </a:lnSpc>
              <a:spcBef>
                <a:spcPts val="0"/>
              </a:spcBef>
              <a:buClr>
                <a:schemeClr val="dk1"/>
              </a:buClr>
              <a:buSzPct val="100000"/>
              <a:buFont typeface="Arial"/>
              <a:buNone/>
            </a:pPr>
            <a:r>
              <a:rPr lang="en">
                <a:solidFill>
                  <a:schemeClr val="dk1"/>
                </a:solidFill>
              </a:rPr>
              <a:t>The Kon value illustrates the rate at which a substrate or inhibitor binds to an enzyme, and the Koff value illustrates the rate at which the two dissociate. The Kcat value illustrates the rate at which catalysis.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Nalini</a:t>
            </a:r>
          </a:p>
          <a:p>
            <a:pPr lvl="0" rtl="0">
              <a:lnSpc>
                <a:spcPct val="115000"/>
              </a:lnSpc>
              <a:spcBef>
                <a:spcPts val="0"/>
              </a:spcBef>
              <a:buNone/>
            </a:pPr>
            <a:r>
              <a:rPr lang="en">
                <a:solidFill>
                  <a:schemeClr val="dk1"/>
                </a:solidFill>
              </a:rPr>
              <a:t>This first part of this test looks at the effectiveness of different competitive inhibitors on wildtype HIV-1 protease in preventing the binding of substrate. As one can see, ritonavir proves most effective, with the number of molecules of product staying very close to 0 over time. Nelfinavir, in contrast, proves least effective, although the number of molecules of product still remains at a significantly lower value over time.</a:t>
            </a:r>
          </a:p>
          <a:p>
            <a:pPr rtl="0">
              <a:spcBef>
                <a:spcPts val="0"/>
              </a:spcBef>
              <a:buNone/>
            </a:pPr>
            <a:r>
              <a:rPr lang="en"/>
              <a:t>Nalini</a:t>
            </a:r>
          </a:p>
          <a:p>
            <a:pPr rtl="0">
              <a:spcBef>
                <a:spcPts val="0"/>
              </a:spcBef>
              <a:buNone/>
            </a:pPr>
            <a:r>
              <a:rPr lang="en"/>
              <a:t>WHY?</a:t>
            </a:r>
          </a:p>
          <a:p>
            <a:pPr rtl="0">
              <a:spcBef>
                <a:spcPts val="0"/>
              </a:spcBef>
              <a:buNone/>
            </a:pPr>
            <a:r>
              <a:rPr lang="en"/>
              <a:t>Ritonavir: 2nd largest Kon (2nd largest Koff)</a:t>
            </a:r>
          </a:p>
          <a:p>
            <a:pPr>
              <a:spcBef>
                <a:spcPts val="0"/>
              </a:spcBef>
              <a:buNone/>
            </a:pPr>
            <a:r>
              <a:rPr lang="en"/>
              <a:t>Nelfinavir: smallest Kon (smallest Koff)</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Nalini</a:t>
            </a:r>
          </a:p>
          <a:p>
            <a:pPr rtl="0">
              <a:spcBef>
                <a:spcPts val="0"/>
              </a:spcBef>
              <a:buNone/>
            </a:pPr>
            <a:r>
              <a:rPr lang="en">
                <a:solidFill>
                  <a:schemeClr val="dk1"/>
                </a:solidFill>
              </a:rPr>
              <a:t>The second part looks at the effectiveness of the inhibitor saquinavir on wildtype and mutated forms of HIV-1 protease. As one can see, inhibitors can become less effective with these mutations, as seen in the greater amount of product made by the G48V/L90M mutant form despite the presence of saquinavir. However, some mutant forms, such as the L90M, still interact with the inhibitor in about the same way as the wildtype form.</a:t>
            </a:r>
          </a:p>
          <a:p>
            <a:pPr rtl="0">
              <a:spcBef>
                <a:spcPts val="0"/>
              </a:spcBef>
              <a:buNone/>
            </a:pPr>
            <a:r>
              <a:rPr lang="en"/>
              <a:t>WHY? WT and L90 have same Kon value, L90 has slightly larger Koff but not visually obvious</a:t>
            </a:r>
          </a:p>
          <a:p>
            <a:pPr>
              <a:spcBef>
                <a:spcPts val="0"/>
              </a:spcBef>
              <a:buNone/>
            </a:pPr>
            <a:r>
              <a:rPr lang="en"/>
              <a:t>G48V/L90M has very large Koff value, lowest Kon value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Nalini</a:t>
            </a:r>
          </a:p>
          <a:p>
            <a:pPr lvl="0" rtl="0">
              <a:lnSpc>
                <a:spcPct val="115000"/>
              </a:lnSpc>
              <a:spcBef>
                <a:spcPts val="0"/>
              </a:spcBef>
              <a:buClr>
                <a:schemeClr val="dk1"/>
              </a:buClr>
              <a:buSzPct val="100000"/>
              <a:buFont typeface="Arial"/>
              <a:buNone/>
            </a:pPr>
            <a:r>
              <a:rPr lang="en">
                <a:solidFill>
                  <a:schemeClr val="dk1"/>
                </a:solidFill>
              </a:rPr>
              <a:t>The third part looks at the way sample size can affect a system. As seen in the graphs, when only 2 molecules out of a certain concentration of molecules are observed, fluctuation has a much greater impact than when 241 molecules from this same concentration are observed. This also emphasizes the importance of our stochastic simulator, as it takes into account this random fluctuation which has a much greater effect on small-scale systems.</a:t>
            </a:r>
          </a:p>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Rosie</a:t>
            </a:r>
          </a:p>
          <a:p>
            <a:pPr rtl="0">
              <a:spcBef>
                <a:spcPts val="0"/>
              </a:spcBef>
              <a:buNone/>
            </a:pPr>
            <a:endParaRPr/>
          </a:p>
          <a:p>
            <a:pPr rtl="0">
              <a:spcBef>
                <a:spcPts val="0"/>
              </a:spcBef>
              <a:buNone/>
            </a:pPr>
            <a:r>
              <a:rPr lang="en"/>
              <a:t>Stress the fact that we made a simulator - no need to discuss the “python 101”</a:t>
            </a:r>
          </a:p>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Rosie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Dan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Juliana</a:t>
            </a:r>
          </a:p>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a:t>Juliana</a:t>
            </a:r>
          </a:p>
          <a:p>
            <a:pPr lvl="0" rtl="0">
              <a:lnSpc>
                <a:spcPct val="115000"/>
              </a:lnSpc>
              <a:spcBef>
                <a:spcPts val="0"/>
              </a:spcBef>
              <a:buClr>
                <a:schemeClr val="dk1"/>
              </a:buClr>
              <a:buFont typeface="Arial"/>
              <a:buNone/>
            </a:pPr>
            <a:endParaRPr>
              <a:solidFill>
                <a:schemeClr val="dk1"/>
              </a:solidFill>
            </a:endParaRPr>
          </a:p>
          <a:p>
            <a:pPr lvl="0" rtl="0">
              <a:lnSpc>
                <a:spcPct val="115000"/>
              </a:lnSpc>
              <a:spcBef>
                <a:spcPts val="0"/>
              </a:spcBef>
              <a:buClr>
                <a:schemeClr val="dk1"/>
              </a:buClr>
              <a:buSzPct val="100000"/>
              <a:buFont typeface="Arial"/>
              <a:buNone/>
            </a:pPr>
            <a:r>
              <a:rPr lang="en">
                <a:solidFill>
                  <a:schemeClr val="dk1"/>
                </a:solidFill>
              </a:rPr>
              <a:t>insert diffusion picture into this slide/before the slide</a:t>
            </a:r>
          </a:p>
          <a:p>
            <a:pPr lvl="0" rtl="0">
              <a:lnSpc>
                <a:spcPct val="115000"/>
              </a:lnSpc>
              <a:spcBef>
                <a:spcPts val="0"/>
              </a:spcBef>
              <a:buClr>
                <a:schemeClr val="dk1"/>
              </a:buClr>
              <a:buSzPct val="100000"/>
              <a:buFont typeface="Arial"/>
              <a:buNone/>
            </a:pPr>
            <a:r>
              <a:rPr lang="en">
                <a:solidFill>
                  <a:schemeClr val="dk1"/>
                </a:solidFill>
              </a:rPr>
              <a:t>annotate molecules in graph and in the picture</a:t>
            </a:r>
          </a:p>
          <a:p>
            <a:pPr>
              <a:spcBef>
                <a:spcPts val="0"/>
              </a:spcBef>
              <a:buNone/>
            </a:pPr>
            <a:r>
              <a:rPr lang="en"/>
              <a:t>be sure to explain axes of graphs and units along with what the graph actually 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Maddie</a:t>
            </a:r>
          </a:p>
          <a:p>
            <a:pPr rtl="0">
              <a:spcBef>
                <a:spcPts val="0"/>
              </a:spcBef>
              <a:buNone/>
            </a:pPr>
            <a:endParaRPr/>
          </a:p>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Maddie</a:t>
            </a:r>
          </a:p>
          <a:p>
            <a:pPr rtl="0">
              <a:spcBef>
                <a:spcPts val="0"/>
              </a:spcBef>
              <a:buNone/>
            </a:pPr>
            <a:endParaRPr/>
          </a:p>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Dan</a:t>
            </a:r>
          </a:p>
          <a:p>
            <a:pPr rtl="0">
              <a:spcBef>
                <a:spcPts val="0"/>
              </a:spcBef>
              <a:buNone/>
            </a:pPr>
            <a:endParaRPr/>
          </a:p>
          <a:p>
            <a:pPr>
              <a:spcBef>
                <a:spcPts val="0"/>
              </a:spcBef>
              <a:buNone/>
            </a:pPr>
            <a:r>
              <a:rPr lang="en"/>
              <a:t>Picking a reaction based on probabilities and getting them t 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Dan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Logan</a:t>
            </a:r>
          </a:p>
          <a:p>
            <a:pPr rtl="0">
              <a:spcBef>
                <a:spcPts val="0"/>
              </a:spcBef>
              <a:buNone/>
            </a:pPr>
            <a:endParaRPr/>
          </a:p>
          <a:p>
            <a:pPr>
              <a:spcBef>
                <a:spcPts val="0"/>
              </a:spcBef>
              <a:buNone/>
            </a:pPr>
            <a:r>
              <a:rPr lang="en"/>
              <a:t>Have a slide where the demonstration is actually explained - go through specific steps and how to produce output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1200150"/>
            <a:ext cx="9144000" cy="2743199"/>
          </a:xfrm>
          <a:prstGeom prst="rect">
            <a:avLst/>
          </a:prstGeom>
          <a:solidFill>
            <a:schemeClr val="dk1">
              <a:alpha val="20000"/>
            </a:schemeClr>
          </a:solidFill>
          <a:ln>
            <a:noFill/>
          </a:ln>
        </p:spPr>
        <p:txBody>
          <a:bodyPr lIns="91425" tIns="45700" rIns="91425" bIns="45700" anchor="ctr" anchorCtr="0">
            <a:noAutofit/>
          </a:bodyPr>
          <a:lstStyle/>
          <a:p>
            <a:pPr>
              <a:spcBef>
                <a:spcPts val="0"/>
              </a:spcBef>
              <a:buNone/>
            </a:pPr>
            <a:endParaRPr/>
          </a:p>
        </p:txBody>
      </p:sp>
      <p:grpSp>
        <p:nvGrpSpPr>
          <p:cNvPr id="9" name="Shape 9"/>
          <p:cNvGrpSpPr/>
          <p:nvPr/>
        </p:nvGrpSpPr>
        <p:grpSpPr>
          <a:xfrm>
            <a:off x="0" y="-1078"/>
            <a:ext cx="1827407" cy="5144627"/>
            <a:chOff x="0" y="-1438"/>
            <a:chExt cx="798029" cy="6859503"/>
          </a:xfrm>
        </p:grpSpPr>
        <p:sp>
          <p:nvSpPr>
            <p:cNvPr id="10" name="Shape 10"/>
            <p:cNvSpPr/>
            <p:nvPr/>
          </p:nvSpPr>
          <p:spPr>
            <a:xfrm>
              <a:off x="0" y="-1438"/>
              <a:ext cx="798029"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sp>
          <p:nvSpPr>
            <p:cNvPr id="11" name="Shape 11"/>
            <p:cNvSpPr/>
            <p:nvPr/>
          </p:nvSpPr>
          <p:spPr>
            <a:xfrm>
              <a:off x="0" y="0"/>
              <a:ext cx="399014"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12" name="Shape 12"/>
          <p:cNvGrpSpPr/>
          <p:nvPr/>
        </p:nvGrpSpPr>
        <p:grpSpPr>
          <a:xfrm flipH="1">
            <a:off x="7316591" y="0"/>
            <a:ext cx="1827407" cy="5144627"/>
            <a:chOff x="0" y="-1438"/>
            <a:chExt cx="798029" cy="6859503"/>
          </a:xfrm>
        </p:grpSpPr>
        <p:sp>
          <p:nvSpPr>
            <p:cNvPr id="13" name="Shape 13"/>
            <p:cNvSpPr/>
            <p:nvPr/>
          </p:nvSpPr>
          <p:spPr>
            <a:xfrm>
              <a:off x="0" y="-1438"/>
              <a:ext cx="798029"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sp>
          <p:nvSpPr>
            <p:cNvPr id="14" name="Shape 14"/>
            <p:cNvSpPr/>
            <p:nvPr/>
          </p:nvSpPr>
          <p:spPr>
            <a:xfrm>
              <a:off x="0" y="0"/>
              <a:ext cx="399014"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15" name="Shape 15"/>
          <p:cNvSpPr txBox="1">
            <a:spLocks noGrp="1"/>
          </p:cNvSpPr>
          <p:nvPr>
            <p:ph type="ctrTitle"/>
          </p:nvPr>
        </p:nvSpPr>
        <p:spPr>
          <a:xfrm>
            <a:off x="685800" y="1568184"/>
            <a:ext cx="7772400" cy="12380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6" name="Shape 16"/>
          <p:cNvSpPr txBox="1">
            <a:spLocks noGrp="1"/>
          </p:cNvSpPr>
          <p:nvPr>
            <p:ph type="subTitle" idx="1"/>
          </p:nvPr>
        </p:nvSpPr>
        <p:spPr>
          <a:xfrm>
            <a:off x="685800" y="2914650"/>
            <a:ext cx="7772400" cy="658500"/>
          </a:xfrm>
          <a:prstGeom prst="rect">
            <a:avLst/>
          </a:prstGeom>
        </p:spPr>
        <p:txBody>
          <a:bodyPr lIns="91425" tIns="91425" rIns="91425" bIns="91425" anchor="t" anchorCtr="0"/>
          <a:lstStyle>
            <a:lvl1pPr algn="ctr">
              <a:spcBef>
                <a:spcPts val="0"/>
              </a:spcBef>
              <a:buClr>
                <a:schemeClr val="lt2"/>
              </a:buClr>
              <a:buSzPct val="100000"/>
              <a:buNone/>
              <a:defRPr sz="2400">
                <a:solidFill>
                  <a:schemeClr val="lt2"/>
                </a:solidFill>
              </a:defRPr>
            </a:lvl1pPr>
            <a:lvl2pPr algn="ctr">
              <a:spcBef>
                <a:spcPts val="0"/>
              </a:spcBef>
              <a:buClr>
                <a:schemeClr val="lt2"/>
              </a:buClr>
              <a:buNone/>
              <a:defRPr>
                <a:solidFill>
                  <a:schemeClr val="lt2"/>
                </a:solidFill>
              </a:defRPr>
            </a:lvl2pPr>
            <a:lvl3pPr algn="ctr">
              <a:spcBef>
                <a:spcPts val="0"/>
              </a:spcBef>
              <a:buClr>
                <a:schemeClr val="lt2"/>
              </a:buClr>
              <a:buNone/>
              <a:defRPr>
                <a:solidFill>
                  <a:schemeClr val="lt2"/>
                </a:solidFill>
              </a:defRPr>
            </a:lvl3pPr>
            <a:lvl4pPr algn="ctr">
              <a:spcBef>
                <a:spcPts val="0"/>
              </a:spcBef>
              <a:buClr>
                <a:schemeClr val="lt2"/>
              </a:buClr>
              <a:buSzPct val="100000"/>
              <a:buNone/>
              <a:defRPr sz="2400">
                <a:solidFill>
                  <a:schemeClr val="lt2"/>
                </a:solidFill>
              </a:defRPr>
            </a:lvl4pPr>
            <a:lvl5pPr algn="ctr">
              <a:spcBef>
                <a:spcPts val="0"/>
              </a:spcBef>
              <a:buClr>
                <a:schemeClr val="lt2"/>
              </a:buClr>
              <a:buSzPct val="100000"/>
              <a:buNone/>
              <a:defRPr sz="2400">
                <a:solidFill>
                  <a:schemeClr val="lt2"/>
                </a:solidFill>
              </a:defRPr>
            </a:lvl5pPr>
            <a:lvl6pPr algn="ctr">
              <a:spcBef>
                <a:spcPts val="0"/>
              </a:spcBef>
              <a:buClr>
                <a:schemeClr val="lt2"/>
              </a:buClr>
              <a:buSzPct val="100000"/>
              <a:buNone/>
              <a:defRPr sz="2400">
                <a:solidFill>
                  <a:schemeClr val="lt2"/>
                </a:solidFill>
              </a:defRPr>
            </a:lvl6pPr>
            <a:lvl7pPr algn="ctr">
              <a:spcBef>
                <a:spcPts val="0"/>
              </a:spcBef>
              <a:buClr>
                <a:schemeClr val="lt2"/>
              </a:buClr>
              <a:buSzPct val="100000"/>
              <a:buNone/>
              <a:defRPr sz="2400">
                <a:solidFill>
                  <a:schemeClr val="lt2"/>
                </a:solidFill>
              </a:defRPr>
            </a:lvl7pPr>
            <a:lvl8pPr algn="ctr">
              <a:spcBef>
                <a:spcPts val="0"/>
              </a:spcBef>
              <a:buClr>
                <a:schemeClr val="lt2"/>
              </a:buClr>
              <a:buSzPct val="100000"/>
              <a:buNone/>
              <a:defRPr sz="2400">
                <a:solidFill>
                  <a:schemeClr val="lt2"/>
                </a:solidFill>
              </a:defRPr>
            </a:lvl8pPr>
            <a:lvl9pPr algn="ctr">
              <a:spcBef>
                <a:spcPts val="0"/>
              </a:spcBef>
              <a:buClr>
                <a:schemeClr val="lt2"/>
              </a:buClr>
              <a:buSzPct val="100000"/>
              <a:buNone/>
              <a:defRPr sz="2400">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a:off x="0" y="-1078"/>
            <a:ext cx="9144000" cy="1144199"/>
          </a:xfrm>
          <a:prstGeom prst="rect">
            <a:avLst/>
          </a:pr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grpSp>
        <p:nvGrpSpPr>
          <p:cNvPr id="19" name="Shape 19"/>
          <p:cNvGrpSpPr/>
          <p:nvPr/>
        </p:nvGrpSpPr>
        <p:grpSpPr>
          <a:xfrm>
            <a:off x="0" y="-1078"/>
            <a:ext cx="649180" cy="5144627"/>
            <a:chOff x="0" y="-1438"/>
            <a:chExt cx="649180" cy="6859503"/>
          </a:xfrm>
        </p:grpSpPr>
        <p:sp>
          <p:nvSpPr>
            <p:cNvPr id="20" name="Shape 20"/>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pPr>
                <a:spcBef>
                  <a:spcPts val="0"/>
                </a:spcBef>
                <a:buNone/>
              </a:pPr>
              <a:endParaRPr/>
            </a:p>
          </p:txBody>
        </p:sp>
        <p:sp>
          <p:nvSpPr>
            <p:cNvPr id="21" name="Shape 21"/>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22" name="Shape 22"/>
          <p:cNvGrpSpPr/>
          <p:nvPr/>
        </p:nvGrpSpPr>
        <p:grpSpPr>
          <a:xfrm flipH="1">
            <a:off x="8494493" y="0"/>
            <a:ext cx="649180" cy="5144627"/>
            <a:chOff x="0" y="-1438"/>
            <a:chExt cx="649180" cy="6859503"/>
          </a:xfrm>
        </p:grpSpPr>
        <p:sp>
          <p:nvSpPr>
            <p:cNvPr id="23" name="Shape 2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25" name="Shape 25"/>
          <p:cNvSpPr/>
          <p:nvPr/>
        </p:nvSpPr>
        <p:spPr>
          <a:xfrm>
            <a:off x="0" y="4743450"/>
            <a:ext cx="9144000" cy="401099"/>
          </a:xfrm>
          <a:prstGeom prst="rect">
            <a:avLst/>
          </a:prstGeom>
          <a:solidFill>
            <a:schemeClr val="dk1">
              <a:alpha val="14901"/>
            </a:schemeClr>
          </a:solidFill>
          <a:ln>
            <a:noFill/>
          </a:ln>
        </p:spPr>
        <p:txBody>
          <a:bodyPr lIns="91425" tIns="45700" rIns="91425" bIns="45700" anchor="ctr" anchorCtr="0">
            <a:noAutofit/>
          </a:bodyPr>
          <a:lstStyle/>
          <a:p>
            <a:pPr>
              <a:spcBef>
                <a:spcPts val="0"/>
              </a:spcBef>
              <a:buNone/>
            </a:pPr>
            <a:endParaRPr/>
          </a:p>
        </p:txBody>
      </p:sp>
      <p:sp>
        <p:nvSpPr>
          <p:cNvPr id="26" name="Shape 26"/>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sp>
        <p:nvSpPr>
          <p:cNvPr id="29" name="Shape 29"/>
          <p:cNvSpPr/>
          <p:nvPr/>
        </p:nvSpPr>
        <p:spPr>
          <a:xfrm>
            <a:off x="0" y="-1078"/>
            <a:ext cx="9144000" cy="1144199"/>
          </a:xfrm>
          <a:prstGeom prst="rect">
            <a:avLst/>
          </a:pr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grpSp>
        <p:nvGrpSpPr>
          <p:cNvPr id="30" name="Shape 30"/>
          <p:cNvGrpSpPr/>
          <p:nvPr/>
        </p:nvGrpSpPr>
        <p:grpSpPr>
          <a:xfrm>
            <a:off x="0" y="-1078"/>
            <a:ext cx="649180" cy="5144627"/>
            <a:chOff x="0" y="-1438"/>
            <a:chExt cx="649180" cy="6859503"/>
          </a:xfrm>
        </p:grpSpPr>
        <p:sp>
          <p:nvSpPr>
            <p:cNvPr id="31" name="Shape 31"/>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32" name="Shape 32"/>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33" name="Shape 33"/>
          <p:cNvGrpSpPr/>
          <p:nvPr/>
        </p:nvGrpSpPr>
        <p:grpSpPr>
          <a:xfrm flipH="1">
            <a:off x="8494493" y="0"/>
            <a:ext cx="649180" cy="5144627"/>
            <a:chOff x="0" y="-1438"/>
            <a:chExt cx="649180" cy="6859503"/>
          </a:xfrm>
        </p:grpSpPr>
        <p:sp>
          <p:nvSpPr>
            <p:cNvPr id="34" name="Shape 34"/>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pPr>
                <a:spcBef>
                  <a:spcPts val="0"/>
                </a:spcBef>
                <a:buNone/>
              </a:pPr>
              <a:endParaRPr/>
            </a:p>
          </p:txBody>
        </p:sp>
        <p:sp>
          <p:nvSpPr>
            <p:cNvPr id="35" name="Shape 35"/>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36" name="Shape 36"/>
          <p:cNvSpPr/>
          <p:nvPr/>
        </p:nvSpPr>
        <p:spPr>
          <a:xfrm>
            <a:off x="0" y="4743450"/>
            <a:ext cx="9144000" cy="401099"/>
          </a:xfrm>
          <a:prstGeom prst="rect">
            <a:avLst/>
          </a:prstGeom>
          <a:solidFill>
            <a:schemeClr val="dk1">
              <a:alpha val="14901"/>
            </a:schemeClr>
          </a:solidFill>
          <a:ln>
            <a:noFill/>
          </a:ln>
        </p:spPr>
        <p:txBody>
          <a:bodyPr lIns="91425" tIns="45700" rIns="91425" bIns="45700" anchor="ctr" anchorCtr="0">
            <a:noAutofit/>
          </a:bodyPr>
          <a:lstStyle/>
          <a:p>
            <a:pPr>
              <a:spcBef>
                <a:spcPts val="0"/>
              </a:spcBef>
              <a:buNone/>
            </a:pPr>
            <a:endParaRPr/>
          </a:p>
        </p:txBody>
      </p:sp>
      <p:sp>
        <p:nvSpPr>
          <p:cNvPr id="37" name="Shape 3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8" name="Shape 3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p:nvPr/>
        </p:nvSpPr>
        <p:spPr>
          <a:xfrm>
            <a:off x="0" y="-1078"/>
            <a:ext cx="9144000" cy="1144199"/>
          </a:xfrm>
          <a:prstGeom prst="rect">
            <a:avLst/>
          </a:pr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grpSp>
        <p:nvGrpSpPr>
          <p:cNvPr id="42" name="Shape 42"/>
          <p:cNvGrpSpPr/>
          <p:nvPr/>
        </p:nvGrpSpPr>
        <p:grpSpPr>
          <a:xfrm>
            <a:off x="0" y="-1078"/>
            <a:ext cx="649180" cy="5144627"/>
            <a:chOff x="0" y="-1438"/>
            <a:chExt cx="649180" cy="6859503"/>
          </a:xfrm>
        </p:grpSpPr>
        <p:sp>
          <p:nvSpPr>
            <p:cNvPr id="43" name="Shape 4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44" name="Shape 4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45" name="Shape 45"/>
          <p:cNvGrpSpPr/>
          <p:nvPr/>
        </p:nvGrpSpPr>
        <p:grpSpPr>
          <a:xfrm flipH="1">
            <a:off x="8494493" y="0"/>
            <a:ext cx="649180" cy="5144627"/>
            <a:chOff x="0" y="-1438"/>
            <a:chExt cx="649180" cy="6859503"/>
          </a:xfrm>
        </p:grpSpPr>
        <p:sp>
          <p:nvSpPr>
            <p:cNvPr id="46" name="Shape 4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47" name="Shape 4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48" name="Shape 48"/>
          <p:cNvSpPr/>
          <p:nvPr/>
        </p:nvSpPr>
        <p:spPr>
          <a:xfrm>
            <a:off x="0" y="4743450"/>
            <a:ext cx="9144000" cy="401099"/>
          </a:xfrm>
          <a:prstGeom prst="rect">
            <a:avLst/>
          </a:prstGeom>
          <a:solidFill>
            <a:schemeClr val="dk1">
              <a:alpha val="14901"/>
            </a:schemeClr>
          </a:solidFill>
          <a:ln>
            <a:noFill/>
          </a:ln>
        </p:spPr>
        <p:txBody>
          <a:bodyPr lIns="91425" tIns="45700" rIns="91425" bIns="45700" anchor="ctr" anchorCtr="0">
            <a:noAutofit/>
          </a:bodyPr>
          <a:lstStyle/>
          <a:p>
            <a:pPr>
              <a:spcBef>
                <a:spcPts val="0"/>
              </a:spcBef>
              <a:buNone/>
            </a:pPr>
            <a:endParaRPr/>
          </a:p>
        </p:txBody>
      </p:sp>
      <p:sp>
        <p:nvSpPr>
          <p:cNvPr id="49" name="Shape 49"/>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sp>
        <p:nvSpPr>
          <p:cNvPr id="51" name="Shape 51"/>
          <p:cNvSpPr/>
          <p:nvPr/>
        </p:nvSpPr>
        <p:spPr>
          <a:xfrm>
            <a:off x="0" y="-1078"/>
            <a:ext cx="9144000" cy="1144199"/>
          </a:xfrm>
          <a:prstGeom prst="rect">
            <a:avLst/>
          </a:pr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grpSp>
        <p:nvGrpSpPr>
          <p:cNvPr id="52" name="Shape 52"/>
          <p:cNvGrpSpPr/>
          <p:nvPr/>
        </p:nvGrpSpPr>
        <p:grpSpPr>
          <a:xfrm>
            <a:off x="0" y="-1078"/>
            <a:ext cx="649180" cy="5144627"/>
            <a:chOff x="0" y="-1438"/>
            <a:chExt cx="649180" cy="6859503"/>
          </a:xfrm>
        </p:grpSpPr>
        <p:sp>
          <p:nvSpPr>
            <p:cNvPr id="53" name="Shape 5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54" name="Shape 5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55" name="Shape 55"/>
          <p:cNvGrpSpPr/>
          <p:nvPr/>
        </p:nvGrpSpPr>
        <p:grpSpPr>
          <a:xfrm flipH="1">
            <a:off x="8494493" y="0"/>
            <a:ext cx="649180" cy="5144627"/>
            <a:chOff x="0" y="-1438"/>
            <a:chExt cx="649180" cy="6859503"/>
          </a:xfrm>
        </p:grpSpPr>
        <p:sp>
          <p:nvSpPr>
            <p:cNvPr id="56" name="Shape 5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57" name="Shape 5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58" name="Shape 58"/>
          <p:cNvSpPr/>
          <p:nvPr/>
        </p:nvSpPr>
        <p:spPr>
          <a:xfrm>
            <a:off x="0" y="4743450"/>
            <a:ext cx="9144000" cy="401099"/>
          </a:xfrm>
          <a:prstGeom prst="rect">
            <a:avLst/>
          </a:prstGeom>
          <a:solidFill>
            <a:schemeClr val="dk1">
              <a:alpha val="14901"/>
            </a:schemeClr>
          </a:solidFill>
          <a:ln>
            <a:noFill/>
          </a:ln>
        </p:spPr>
        <p:txBody>
          <a:bodyPr lIns="91425" tIns="45700" rIns="91425" bIns="45700" anchor="ctr" anchorCtr="0">
            <a:noAutofit/>
          </a:bodyPr>
          <a:lstStyle/>
          <a:p>
            <a:pPr>
              <a:spcBef>
                <a:spcPts val="0"/>
              </a:spcBef>
              <a:buNone/>
            </a:pPr>
            <a:endParaRPr/>
          </a:p>
        </p:txBody>
      </p:sp>
      <p:sp>
        <p:nvSpPr>
          <p:cNvPr id="59" name="Shape 5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Clr>
                <a:schemeClr val="lt2"/>
              </a:buClr>
              <a:buSzPct val="100000"/>
              <a:buNone/>
              <a:defRPr sz="1800">
                <a:solidFill>
                  <a:schemeClr val="lt2"/>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p:nvPr/>
        </p:nvSpPr>
        <p:spPr>
          <a:xfrm>
            <a:off x="0" y="-1078"/>
            <a:ext cx="9144000" cy="1144199"/>
          </a:xfrm>
          <a:prstGeom prst="rect">
            <a:avLst/>
          </a:pr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grpSp>
        <p:nvGrpSpPr>
          <p:cNvPr id="62" name="Shape 62"/>
          <p:cNvGrpSpPr/>
          <p:nvPr/>
        </p:nvGrpSpPr>
        <p:grpSpPr>
          <a:xfrm>
            <a:off x="0" y="-1078"/>
            <a:ext cx="649180" cy="5144627"/>
            <a:chOff x="0" y="-1438"/>
            <a:chExt cx="649180" cy="6859503"/>
          </a:xfrm>
        </p:grpSpPr>
        <p:sp>
          <p:nvSpPr>
            <p:cNvPr id="63" name="Shape 6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64" name="Shape 6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65" name="Shape 65"/>
          <p:cNvGrpSpPr/>
          <p:nvPr/>
        </p:nvGrpSpPr>
        <p:grpSpPr>
          <a:xfrm flipH="1">
            <a:off x="8494493" y="0"/>
            <a:ext cx="649180" cy="5144627"/>
            <a:chOff x="0" y="-1438"/>
            <a:chExt cx="649180" cy="6859503"/>
          </a:xfrm>
        </p:grpSpPr>
        <p:sp>
          <p:nvSpPr>
            <p:cNvPr id="66" name="Shape 6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67" name="Shape 6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68" name="Shape 68"/>
          <p:cNvSpPr/>
          <p:nvPr/>
        </p:nvSpPr>
        <p:spPr>
          <a:xfrm>
            <a:off x="0" y="4743450"/>
            <a:ext cx="9144000" cy="401099"/>
          </a:xfrm>
          <a:prstGeom prst="rect">
            <a:avLst/>
          </a:prstGeom>
          <a:solidFill>
            <a:schemeClr val="dk1">
              <a:alpha val="14901"/>
            </a:schemeClr>
          </a:solidFill>
          <a:ln>
            <a:noFill/>
          </a:ln>
        </p:spPr>
        <p:txBody>
          <a:bodyPr lIns="91425" tIns="45700" rIns="91425" bIns="45700"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1pPr>
            <a:lvl2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2pPr>
            <a:lvl3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3pPr>
            <a:lvl4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4pPr>
            <a:lvl5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5pPr>
            <a:lvl6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6pPr>
            <a:lvl7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7pPr>
            <a:lvl8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8pPr>
            <a:lvl9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724975" y="1067692"/>
            <a:ext cx="7772400" cy="1159799"/>
          </a:xfrm>
          <a:prstGeom prst="rect">
            <a:avLst/>
          </a:prstGeom>
        </p:spPr>
        <p:txBody>
          <a:bodyPr lIns="91425" tIns="91425" rIns="91425" bIns="91425" anchor="b" anchorCtr="0">
            <a:noAutofit/>
          </a:bodyPr>
          <a:lstStyle/>
          <a:p>
            <a:pPr lvl="0" rtl="0">
              <a:lnSpc>
                <a:spcPct val="115000"/>
              </a:lnSpc>
              <a:spcBef>
                <a:spcPts val="1800"/>
              </a:spcBef>
              <a:spcAft>
                <a:spcPts val="400"/>
              </a:spcAft>
              <a:buClr>
                <a:schemeClr val="dk1"/>
              </a:buClr>
              <a:buSzPct val="36666"/>
              <a:buFont typeface="Arial"/>
              <a:buNone/>
            </a:pPr>
            <a:r>
              <a:rPr lang="en" sz="3000"/>
              <a:t>BOSS: Biological Operations modeled through Stochastic Simulation</a:t>
            </a:r>
          </a:p>
          <a:p>
            <a:pPr>
              <a:spcBef>
                <a:spcPts val="0"/>
              </a:spcBef>
              <a:buNone/>
            </a:pPr>
            <a:endParaRPr/>
          </a:p>
        </p:txBody>
      </p:sp>
      <p:sp>
        <p:nvSpPr>
          <p:cNvPr id="71" name="Shape 71"/>
          <p:cNvSpPr txBox="1">
            <a:spLocks noGrp="1"/>
          </p:cNvSpPr>
          <p:nvPr>
            <p:ph type="subTitle" idx="1"/>
          </p:nvPr>
        </p:nvSpPr>
        <p:spPr>
          <a:xfrm>
            <a:off x="685787" y="4072953"/>
            <a:ext cx="7772400" cy="784799"/>
          </a:xfrm>
          <a:prstGeom prst="rect">
            <a:avLst/>
          </a:prstGeom>
        </p:spPr>
        <p:txBody>
          <a:bodyPr lIns="91425" tIns="91425" rIns="91425" bIns="91425" anchor="t" anchorCtr="0">
            <a:noAutofit/>
          </a:bodyPr>
          <a:lstStyle/>
          <a:p>
            <a:pPr lvl="0" rtl="0">
              <a:lnSpc>
                <a:spcPct val="115000"/>
              </a:lnSpc>
              <a:spcBef>
                <a:spcPts val="1200"/>
              </a:spcBef>
              <a:spcAft>
                <a:spcPts val="200"/>
              </a:spcAft>
              <a:buClr>
                <a:schemeClr val="dk1"/>
              </a:buClr>
              <a:buSzPct val="78571"/>
              <a:buFont typeface="Arial"/>
              <a:buNone/>
            </a:pPr>
            <a:r>
              <a:rPr lang="en" sz="1400" b="1"/>
              <a:t>By: Logan Brosemer, Juliana Hong, Raashmi Krishnasamy, Danial Nasirullah, Rosalie Sowers, Madeleine Taylor-McGrane, and Nalini Ramanathan</a:t>
            </a:r>
          </a:p>
          <a:p>
            <a:pPr>
              <a:spcBef>
                <a:spcPts val="0"/>
              </a:spcBef>
              <a:buNone/>
            </a:pPr>
            <a:endParaRPr/>
          </a:p>
        </p:txBody>
      </p:sp>
      <p:pic>
        <p:nvPicPr>
          <p:cNvPr id="72" name="Shape 72"/>
          <p:cNvPicPr preferRelativeResize="0"/>
          <p:nvPr/>
        </p:nvPicPr>
        <p:blipFill>
          <a:blip r:embed="rId3">
            <a:alphaModFix/>
          </a:blip>
          <a:stretch>
            <a:fillRect/>
          </a:stretch>
        </p:blipFill>
        <p:spPr>
          <a:xfrm>
            <a:off x="3369300" y="1425725"/>
            <a:ext cx="2694525" cy="26945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Test cases</a:t>
            </a:r>
          </a:p>
        </p:txBody>
      </p:sp>
      <p:sp>
        <p:nvSpPr>
          <p:cNvPr id="133" name="Shape 13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1. Simple Diffusion Across a Cell Membrane</a:t>
            </a:r>
          </a:p>
          <a:p>
            <a:pPr rtl="0">
              <a:spcBef>
                <a:spcPts val="0"/>
              </a:spcBef>
              <a:buNone/>
            </a:pPr>
            <a:r>
              <a:rPr lang="en"/>
              <a:t>2. Lotka-Volterra</a:t>
            </a:r>
          </a:p>
          <a:p>
            <a:pPr rtl="0">
              <a:spcBef>
                <a:spcPts val="0"/>
              </a:spcBef>
              <a:buNone/>
            </a:pPr>
            <a:r>
              <a:rPr lang="en"/>
              <a:t>3. HIV-1 Protease Examples</a:t>
            </a:r>
          </a:p>
          <a:p>
            <a:pPr rtl="0">
              <a:spcBef>
                <a:spcPts val="0"/>
              </a:spcBef>
              <a:buNone/>
            </a:pPr>
            <a:r>
              <a:rPr lang="en"/>
              <a:t>	a. T1 and T2 </a:t>
            </a:r>
          </a:p>
          <a:p>
            <a:pPr rtl="0">
              <a:spcBef>
                <a:spcPts val="0"/>
              </a:spcBef>
              <a:buNone/>
            </a:pPr>
            <a:r>
              <a:rPr lang="en"/>
              <a:t>	b. E3, E4 and E5</a:t>
            </a:r>
          </a:p>
          <a:p>
            <a:pPr>
              <a:spcBef>
                <a:spcPts val="0"/>
              </a:spcBef>
              <a:buNone/>
            </a:pP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Lotka-Volterra: Wolves and Rabbits</a:t>
            </a:r>
          </a:p>
        </p:txBody>
      </p:sp>
      <p:sp>
        <p:nvSpPr>
          <p:cNvPr id="139" name="Shape 139"/>
          <p:cNvSpPr txBox="1">
            <a:spLocks noGrp="1"/>
          </p:cNvSpPr>
          <p:nvPr>
            <p:ph type="body" idx="1"/>
          </p:nvPr>
        </p:nvSpPr>
        <p:spPr>
          <a:xfrm>
            <a:off x="500000" y="988525"/>
            <a:ext cx="8229600" cy="3725699"/>
          </a:xfrm>
          <a:prstGeom prst="rect">
            <a:avLst/>
          </a:prstGeom>
        </p:spPr>
        <p:txBody>
          <a:bodyPr lIns="91425" tIns="91425" rIns="91425" bIns="91425" anchor="t" anchorCtr="0">
            <a:noAutofit/>
          </a:bodyPr>
          <a:lstStyle/>
          <a:p>
            <a:pPr lvl="0" rtl="0">
              <a:lnSpc>
                <a:spcPct val="115000"/>
              </a:lnSpc>
              <a:spcBef>
                <a:spcPts val="0"/>
              </a:spcBef>
              <a:buClr>
                <a:schemeClr val="dk1"/>
              </a:buClr>
              <a:buSzPct val="36666"/>
              <a:buFont typeface="Arial"/>
              <a:buNone/>
            </a:pPr>
            <a:r>
              <a:rPr lang="en" b="1">
                <a:solidFill>
                  <a:srgbClr val="CCCCCC"/>
                </a:solidFill>
              </a:rPr>
              <a:t>Reactions:				</a:t>
            </a:r>
          </a:p>
          <a:p>
            <a:pPr lvl="0" rtl="0">
              <a:lnSpc>
                <a:spcPct val="115000"/>
              </a:lnSpc>
              <a:spcBef>
                <a:spcPts val="0"/>
              </a:spcBef>
              <a:buClr>
                <a:schemeClr val="dk1"/>
              </a:buClr>
              <a:buSzPct val="61111"/>
              <a:buFont typeface="Arial"/>
              <a:buNone/>
            </a:pPr>
            <a:r>
              <a:rPr lang="en" sz="1800">
                <a:solidFill>
                  <a:srgbClr val="CCCCCC"/>
                </a:solidFill>
                <a:latin typeface="Consolas"/>
                <a:ea typeface="Consolas"/>
                <a:cs typeface="Consolas"/>
                <a:sym typeface="Consolas"/>
              </a:rPr>
              <a:t>R -&gt; 2R			[k1]</a:t>
            </a:r>
            <a:r>
              <a:rPr lang="en" sz="1800">
                <a:solidFill>
                  <a:srgbClr val="CCCCCC"/>
                </a:solidFill>
              </a:rPr>
              <a:t>			</a:t>
            </a:r>
          </a:p>
          <a:p>
            <a:pPr lvl="0" rtl="0">
              <a:lnSpc>
                <a:spcPct val="115000"/>
              </a:lnSpc>
              <a:spcBef>
                <a:spcPts val="0"/>
              </a:spcBef>
              <a:buClr>
                <a:schemeClr val="dk1"/>
              </a:buClr>
              <a:buSzPct val="61111"/>
              <a:buFont typeface="Arial"/>
              <a:buNone/>
            </a:pPr>
            <a:r>
              <a:rPr lang="en" sz="1800">
                <a:solidFill>
                  <a:srgbClr val="CCCCCC"/>
                </a:solidFill>
                <a:latin typeface="Consolas"/>
                <a:ea typeface="Consolas"/>
                <a:cs typeface="Consolas"/>
                <a:sym typeface="Consolas"/>
              </a:rPr>
              <a:t>R + W -&gt; 2W   	[k2]</a:t>
            </a:r>
            <a:r>
              <a:rPr lang="en" sz="1800">
                <a:solidFill>
                  <a:srgbClr val="CCCCCC"/>
                </a:solidFill>
              </a:rPr>
              <a:t> 			</a:t>
            </a:r>
          </a:p>
          <a:p>
            <a:pPr lvl="0" rtl="0">
              <a:lnSpc>
                <a:spcPct val="115000"/>
              </a:lnSpc>
              <a:spcBef>
                <a:spcPts val="0"/>
              </a:spcBef>
              <a:buClr>
                <a:schemeClr val="dk1"/>
              </a:buClr>
              <a:buSzPct val="61111"/>
              <a:buFont typeface="Arial"/>
              <a:buNone/>
            </a:pPr>
            <a:r>
              <a:rPr lang="en" sz="1800">
                <a:solidFill>
                  <a:srgbClr val="CCCCCC"/>
                </a:solidFill>
                <a:latin typeface="Consolas"/>
                <a:ea typeface="Consolas"/>
                <a:cs typeface="Consolas"/>
                <a:sym typeface="Consolas"/>
              </a:rPr>
              <a:t>W -&gt; nil	    [k3]</a:t>
            </a:r>
          </a:p>
          <a:p>
            <a:pPr>
              <a:spcBef>
                <a:spcPts val="0"/>
              </a:spcBef>
              <a:buNone/>
            </a:pPr>
            <a:endParaRPr/>
          </a:p>
        </p:txBody>
      </p:sp>
      <p:pic>
        <p:nvPicPr>
          <p:cNvPr id="140" name="Shape 140"/>
          <p:cNvPicPr preferRelativeResize="0"/>
          <p:nvPr/>
        </p:nvPicPr>
        <p:blipFill>
          <a:blip r:embed="rId3">
            <a:alphaModFix/>
          </a:blip>
          <a:stretch>
            <a:fillRect/>
          </a:stretch>
        </p:blipFill>
        <p:spPr>
          <a:xfrm>
            <a:off x="3832253" y="1272529"/>
            <a:ext cx="4583172" cy="34417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685800" y="443384"/>
            <a:ext cx="7772400" cy="1238099"/>
          </a:xfrm>
          <a:prstGeom prst="rect">
            <a:avLst/>
          </a:prstGeom>
        </p:spPr>
        <p:txBody>
          <a:bodyPr lIns="91425" tIns="91425" rIns="91425" bIns="91425" anchor="b" anchorCtr="0">
            <a:noAutofit/>
          </a:bodyPr>
          <a:lstStyle/>
          <a:p>
            <a:pPr>
              <a:spcBef>
                <a:spcPts val="0"/>
              </a:spcBef>
              <a:buNone/>
            </a:pPr>
            <a:r>
              <a:rPr lang="en"/>
              <a:t>Our Main Application: HIV-1 Protease</a:t>
            </a:r>
          </a:p>
        </p:txBody>
      </p:sp>
      <p:pic>
        <p:nvPicPr>
          <p:cNvPr id="146" name="Shape 146"/>
          <p:cNvPicPr preferRelativeResize="0"/>
          <p:nvPr/>
        </p:nvPicPr>
        <p:blipFill>
          <a:blip r:embed="rId3">
            <a:alphaModFix/>
          </a:blip>
          <a:stretch>
            <a:fillRect/>
          </a:stretch>
        </p:blipFill>
        <p:spPr>
          <a:xfrm>
            <a:off x="2187775" y="1967550"/>
            <a:ext cx="4667625" cy="28896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HIV-1 Protease: An Overview</a:t>
            </a:r>
          </a:p>
        </p:txBody>
      </p:sp>
      <p:sp>
        <p:nvSpPr>
          <p:cNvPr id="152" name="Shape 15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17500" rtl="0">
              <a:lnSpc>
                <a:spcPct val="115000"/>
              </a:lnSpc>
              <a:spcBef>
                <a:spcPts val="0"/>
              </a:spcBef>
              <a:buClr>
                <a:schemeClr val="lt1"/>
              </a:buClr>
              <a:buSzPct val="100000"/>
              <a:buFont typeface="Arial"/>
              <a:buChar char="●"/>
            </a:pPr>
            <a:r>
              <a:rPr lang="en" sz="1400"/>
              <a:t>General Information</a:t>
            </a:r>
          </a:p>
          <a:p>
            <a:pPr marL="914400" lvl="1" indent="-317500" rtl="0">
              <a:lnSpc>
                <a:spcPct val="115000"/>
              </a:lnSpc>
              <a:spcBef>
                <a:spcPts val="0"/>
              </a:spcBef>
              <a:buClr>
                <a:schemeClr val="lt1"/>
              </a:buClr>
              <a:buSzPct val="100000"/>
              <a:buFont typeface="Courier New"/>
              <a:buChar char="o"/>
            </a:pPr>
            <a:r>
              <a:rPr lang="en" sz="1400"/>
              <a:t>HIV - Human Immunodeficiency Virus</a:t>
            </a:r>
          </a:p>
          <a:p>
            <a:pPr marL="914400" lvl="1" indent="-317500" rtl="0">
              <a:lnSpc>
                <a:spcPct val="115000"/>
              </a:lnSpc>
              <a:spcBef>
                <a:spcPts val="0"/>
              </a:spcBef>
              <a:buClr>
                <a:schemeClr val="lt1"/>
              </a:buClr>
              <a:buSzPct val="100000"/>
              <a:buFont typeface="Courier New"/>
              <a:buChar char="o"/>
            </a:pPr>
            <a:r>
              <a:rPr lang="en" sz="1400"/>
              <a:t>HIV-1 Protease - enzyme that plays a crucial role in the replication of HIV</a:t>
            </a:r>
          </a:p>
          <a:p>
            <a:pPr marL="914400" lvl="1" indent="-317500" rtl="0">
              <a:lnSpc>
                <a:spcPct val="115000"/>
              </a:lnSpc>
              <a:spcBef>
                <a:spcPts val="0"/>
              </a:spcBef>
              <a:buClr>
                <a:schemeClr val="lt1"/>
              </a:buClr>
              <a:buSzPct val="100000"/>
              <a:buFont typeface="Courier New"/>
              <a:buChar char="o"/>
            </a:pPr>
            <a:r>
              <a:rPr lang="en" sz="1400"/>
              <a:t>No cure for virus, drugs that inhibit HIV-1 Protease are currently being tested</a:t>
            </a:r>
          </a:p>
          <a:p>
            <a:pPr marL="457200" lvl="0" indent="-317500" rtl="0">
              <a:lnSpc>
                <a:spcPct val="115000"/>
              </a:lnSpc>
              <a:spcBef>
                <a:spcPts val="0"/>
              </a:spcBef>
              <a:buClr>
                <a:schemeClr val="lt1"/>
              </a:buClr>
              <a:buSzPct val="100000"/>
              <a:buFont typeface="Arial"/>
              <a:buChar char="●"/>
            </a:pPr>
            <a:r>
              <a:rPr lang="en" sz="1400"/>
              <a:t>HIV Protease Mutations and Drug Resistance</a:t>
            </a:r>
          </a:p>
          <a:p>
            <a:pPr marL="914400" lvl="1" indent="-317500" rtl="0">
              <a:lnSpc>
                <a:spcPct val="115000"/>
              </a:lnSpc>
              <a:spcBef>
                <a:spcPts val="0"/>
              </a:spcBef>
              <a:buClr>
                <a:schemeClr val="lt1"/>
              </a:buClr>
              <a:buSzPct val="100000"/>
              <a:buFont typeface="Courier New"/>
              <a:buChar char="o"/>
            </a:pPr>
            <a:r>
              <a:rPr lang="en" sz="1400"/>
              <a:t>mutations in the enzyme → changes shape of enzyme → resistance to specific inhibitors</a:t>
            </a:r>
          </a:p>
          <a:p>
            <a:pPr marL="914400" lvl="1" indent="-317500" rtl="0">
              <a:lnSpc>
                <a:spcPct val="115000"/>
              </a:lnSpc>
              <a:spcBef>
                <a:spcPts val="0"/>
              </a:spcBef>
              <a:buClr>
                <a:schemeClr val="lt1"/>
              </a:buClr>
              <a:buSzPct val="100000"/>
              <a:buFont typeface="Courier New"/>
              <a:buChar char="o"/>
            </a:pPr>
            <a:r>
              <a:rPr lang="en" sz="1400"/>
              <a:t>Some mutated versions of HIV-1 Protease:	</a:t>
            </a:r>
          </a:p>
          <a:p>
            <a:pPr marL="1371600" lvl="2" indent="-317500" rtl="0">
              <a:lnSpc>
                <a:spcPct val="115000"/>
              </a:lnSpc>
              <a:spcBef>
                <a:spcPts val="0"/>
              </a:spcBef>
              <a:buClr>
                <a:srgbClr val="FFFFFF"/>
              </a:buClr>
              <a:buSzPct val="100000"/>
              <a:buFont typeface="Wingdings"/>
              <a:buChar char="§"/>
            </a:pPr>
            <a:r>
              <a:rPr lang="en" sz="1400">
                <a:solidFill>
                  <a:srgbClr val="FFFFFF"/>
                </a:solidFill>
              </a:rPr>
              <a:t>G48V</a:t>
            </a:r>
          </a:p>
          <a:p>
            <a:pPr marL="1371600" lvl="2" indent="-317500" rtl="0">
              <a:lnSpc>
                <a:spcPct val="115000"/>
              </a:lnSpc>
              <a:spcBef>
                <a:spcPts val="0"/>
              </a:spcBef>
              <a:buClr>
                <a:srgbClr val="FFFFFF"/>
              </a:buClr>
              <a:buSzPct val="100000"/>
              <a:buFont typeface="Wingdings"/>
              <a:buChar char="§"/>
            </a:pPr>
            <a:r>
              <a:rPr lang="en" sz="1400">
                <a:solidFill>
                  <a:srgbClr val="FFFFFF"/>
                </a:solidFill>
              </a:rPr>
              <a:t>V82A</a:t>
            </a:r>
          </a:p>
          <a:p>
            <a:pPr marL="1371600" lvl="2" indent="-317500" rtl="0">
              <a:lnSpc>
                <a:spcPct val="115000"/>
              </a:lnSpc>
              <a:spcBef>
                <a:spcPts val="0"/>
              </a:spcBef>
              <a:buClr>
                <a:srgbClr val="FFFFFF"/>
              </a:buClr>
              <a:buSzPct val="100000"/>
              <a:buFont typeface="Wingdings"/>
              <a:buChar char="§"/>
            </a:pPr>
            <a:r>
              <a:rPr lang="en" sz="1400">
                <a:solidFill>
                  <a:srgbClr val="FFFFFF"/>
                </a:solidFill>
              </a:rPr>
              <a:t>I84V </a:t>
            </a:r>
          </a:p>
          <a:p>
            <a:pPr marL="1371600" lvl="2" indent="-317500" rtl="0">
              <a:lnSpc>
                <a:spcPct val="115000"/>
              </a:lnSpc>
              <a:spcBef>
                <a:spcPts val="0"/>
              </a:spcBef>
              <a:buClr>
                <a:srgbClr val="FFFFFF"/>
              </a:buClr>
              <a:buSzPct val="100000"/>
              <a:buFont typeface="Wingdings"/>
              <a:buChar char="§"/>
            </a:pPr>
            <a:r>
              <a:rPr lang="en" sz="1400">
                <a:solidFill>
                  <a:srgbClr val="FFFFFF"/>
                </a:solidFill>
              </a:rPr>
              <a:t>L90M</a:t>
            </a:r>
          </a:p>
          <a:p>
            <a:pPr marL="1371600" lvl="2" indent="-317500">
              <a:lnSpc>
                <a:spcPct val="115000"/>
              </a:lnSpc>
              <a:spcBef>
                <a:spcPts val="0"/>
              </a:spcBef>
              <a:buClr>
                <a:srgbClr val="FFFFFF"/>
              </a:buClr>
              <a:buSzPct val="100000"/>
              <a:buFont typeface="Wingdings"/>
              <a:buChar char="§"/>
            </a:pPr>
            <a:r>
              <a:rPr lang="en" sz="1400">
                <a:solidFill>
                  <a:srgbClr val="FFFFFF"/>
                </a:solidFill>
              </a:rPr>
              <a:t>G48V/L90M</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Different Test Groups</a:t>
            </a:r>
          </a:p>
        </p:txBody>
      </p:sp>
      <p:sp>
        <p:nvSpPr>
          <p:cNvPr id="158" name="Shape 15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chemeClr val="lt1"/>
              </a:buClr>
              <a:buSzPct val="100000"/>
              <a:buFont typeface="Arial"/>
              <a:buChar char="●"/>
            </a:pPr>
            <a:r>
              <a:rPr lang="en" sz="1800"/>
              <a:t>T1 and T2 Groups</a:t>
            </a:r>
          </a:p>
          <a:p>
            <a:pPr marL="914400" lvl="1" indent="-342900" rtl="0">
              <a:spcBef>
                <a:spcPts val="0"/>
              </a:spcBef>
              <a:buClr>
                <a:schemeClr val="lt1"/>
              </a:buClr>
              <a:buSzPct val="100000"/>
              <a:buFont typeface="Courier New"/>
              <a:buChar char="o"/>
            </a:pPr>
            <a:r>
              <a:rPr lang="en" sz="1800"/>
              <a:t>focused on “base cases”</a:t>
            </a:r>
          </a:p>
          <a:p>
            <a:pPr marL="914400" lvl="1" indent="-342900" rtl="0">
              <a:spcBef>
                <a:spcPts val="0"/>
              </a:spcBef>
              <a:buClr>
                <a:schemeClr val="lt1"/>
              </a:buClr>
              <a:buSzPct val="100000"/>
              <a:buFont typeface="Courier New"/>
              <a:buChar char="o"/>
            </a:pPr>
            <a:r>
              <a:rPr lang="en" sz="1800"/>
              <a:t>T1 - tested different inhibitors on Wild Type and Mutant Type HIV - 1 Protease</a:t>
            </a:r>
          </a:p>
          <a:p>
            <a:pPr marL="914400" lvl="1" indent="-342900" rtl="0">
              <a:spcBef>
                <a:spcPts val="0"/>
              </a:spcBef>
              <a:buClr>
                <a:schemeClr val="lt1"/>
              </a:buClr>
              <a:buSzPct val="100000"/>
              <a:buFont typeface="Courier New"/>
              <a:buChar char="o"/>
            </a:pPr>
            <a:r>
              <a:rPr lang="en" sz="1800"/>
              <a:t>T2 - tested one substrate on Wild Type</a:t>
            </a:r>
          </a:p>
          <a:p>
            <a:pPr marL="457200" lvl="0" indent="-342900" rtl="0">
              <a:spcBef>
                <a:spcPts val="0"/>
              </a:spcBef>
              <a:buClr>
                <a:schemeClr val="lt1"/>
              </a:buClr>
              <a:buSzPct val="100000"/>
              <a:buFont typeface="Arial"/>
              <a:buChar char="●"/>
            </a:pPr>
            <a:r>
              <a:rPr lang="en" sz="1800"/>
              <a:t>E3, E4, and E5 Groups</a:t>
            </a:r>
          </a:p>
          <a:p>
            <a:pPr marL="914400" lvl="1" indent="-342900" rtl="0">
              <a:spcBef>
                <a:spcPts val="0"/>
              </a:spcBef>
              <a:buClr>
                <a:schemeClr val="lt1"/>
              </a:buClr>
              <a:buSzPct val="100000"/>
              <a:buFont typeface="Courier New"/>
              <a:buChar char="o"/>
            </a:pPr>
            <a:r>
              <a:rPr lang="en" sz="1800"/>
              <a:t>experimental groups - “inductive cases”</a:t>
            </a:r>
          </a:p>
          <a:p>
            <a:pPr marL="914400" lvl="1" indent="-342900" rtl="0">
              <a:spcBef>
                <a:spcPts val="0"/>
              </a:spcBef>
              <a:buClr>
                <a:schemeClr val="lt1"/>
              </a:buClr>
              <a:buSzPct val="100000"/>
              <a:buFont typeface="Courier New"/>
              <a:buChar char="o"/>
            </a:pPr>
            <a:r>
              <a:rPr lang="en" sz="1800"/>
              <a:t>E3 - focused on substrate and inhibitor interactions on Wild Type</a:t>
            </a:r>
          </a:p>
          <a:p>
            <a:pPr marL="914400" lvl="1" indent="-342900" rtl="0">
              <a:spcBef>
                <a:spcPts val="0"/>
              </a:spcBef>
              <a:buClr>
                <a:schemeClr val="lt1"/>
              </a:buClr>
              <a:buSzPct val="100000"/>
              <a:buFont typeface="Courier New"/>
              <a:buChar char="o"/>
            </a:pPr>
            <a:r>
              <a:rPr lang="en" sz="1800"/>
              <a:t>E4 - one substrate and one inhibitor on Mutant Types</a:t>
            </a:r>
          </a:p>
          <a:p>
            <a:pPr marL="914400" lvl="1" indent="-342900" rtl="0">
              <a:spcBef>
                <a:spcPts val="0"/>
              </a:spcBef>
              <a:buClr>
                <a:schemeClr val="lt1"/>
              </a:buClr>
              <a:buSzPct val="100000"/>
              <a:buFont typeface="Courier New"/>
              <a:buChar char="o"/>
            </a:pPr>
            <a:r>
              <a:rPr lang="en" sz="1800"/>
              <a:t>E5 - change in volume of substrate on Wild Type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T1 and T2 Data</a:t>
            </a:r>
          </a:p>
        </p:txBody>
      </p:sp>
      <p:sp>
        <p:nvSpPr>
          <p:cNvPr id="164" name="Shape 164"/>
          <p:cNvSpPr txBox="1">
            <a:spLocks noGrp="1"/>
          </p:cNvSpPr>
          <p:nvPr>
            <p:ph type="body" idx="1"/>
          </p:nvPr>
        </p:nvSpPr>
        <p:spPr>
          <a:xfrm>
            <a:off x="457200" y="1200150"/>
            <a:ext cx="3994500" cy="3725699"/>
          </a:xfrm>
          <a:prstGeom prst="rect">
            <a:avLst/>
          </a:prstGeom>
        </p:spPr>
        <p:txBody>
          <a:bodyPr lIns="91425" tIns="91425" rIns="91425" bIns="91425" anchor="t" anchorCtr="0">
            <a:noAutofit/>
          </a:bodyPr>
          <a:lstStyle/>
          <a:p>
            <a:pPr algn="ctr" rtl="0">
              <a:spcBef>
                <a:spcPts val="0"/>
              </a:spcBef>
              <a:buNone/>
            </a:pPr>
            <a:r>
              <a:rPr lang="en" sz="1800"/>
              <a:t>T1: Saquinavir</a:t>
            </a:r>
          </a:p>
          <a:p>
            <a:pPr>
              <a:spcBef>
                <a:spcPts val="0"/>
              </a:spcBef>
              <a:buNone/>
            </a:pPr>
            <a:endParaRPr sz="1800"/>
          </a:p>
        </p:txBody>
      </p:sp>
      <p:pic>
        <p:nvPicPr>
          <p:cNvPr id="165" name="Shape 165"/>
          <p:cNvPicPr preferRelativeResize="0"/>
          <p:nvPr/>
        </p:nvPicPr>
        <p:blipFill>
          <a:blip r:embed="rId3">
            <a:alphaModFix/>
          </a:blip>
          <a:stretch>
            <a:fillRect/>
          </a:stretch>
        </p:blipFill>
        <p:spPr>
          <a:xfrm>
            <a:off x="83175" y="1652725"/>
            <a:ext cx="4488823" cy="3419474"/>
          </a:xfrm>
          <a:prstGeom prst="rect">
            <a:avLst/>
          </a:prstGeom>
          <a:noFill/>
          <a:ln>
            <a:noFill/>
          </a:ln>
        </p:spPr>
      </p:pic>
      <p:sp>
        <p:nvSpPr>
          <p:cNvPr id="166" name="Shape 166"/>
          <p:cNvSpPr txBox="1">
            <a:spLocks noGrp="1"/>
          </p:cNvSpPr>
          <p:nvPr>
            <p:ph type="body" idx="2"/>
          </p:nvPr>
        </p:nvSpPr>
        <p:spPr>
          <a:xfrm>
            <a:off x="4692273" y="1200150"/>
            <a:ext cx="3994500" cy="3725699"/>
          </a:xfrm>
          <a:prstGeom prst="rect">
            <a:avLst/>
          </a:prstGeom>
        </p:spPr>
        <p:txBody>
          <a:bodyPr lIns="91425" tIns="91425" rIns="91425" bIns="91425" anchor="t" anchorCtr="0">
            <a:noAutofit/>
          </a:bodyPr>
          <a:lstStyle/>
          <a:p>
            <a:pPr algn="ctr">
              <a:spcBef>
                <a:spcPts val="0"/>
              </a:spcBef>
              <a:buNone/>
            </a:pPr>
            <a:r>
              <a:rPr lang="en" sz="1800"/>
              <a:t>T2: </a:t>
            </a:r>
            <a:r>
              <a:rPr lang="en" sz="1800">
                <a:solidFill>
                  <a:srgbClr val="FFFFFF"/>
                </a:solidFill>
              </a:rPr>
              <a:t>TNSATIM*MQRGNF</a:t>
            </a:r>
          </a:p>
        </p:txBody>
      </p:sp>
      <p:pic>
        <p:nvPicPr>
          <p:cNvPr id="167" name="Shape 167"/>
          <p:cNvPicPr preferRelativeResize="0"/>
          <p:nvPr/>
        </p:nvPicPr>
        <p:blipFill>
          <a:blip r:embed="rId4">
            <a:alphaModFix/>
          </a:blip>
          <a:stretch>
            <a:fillRect/>
          </a:stretch>
        </p:blipFill>
        <p:spPr>
          <a:xfrm>
            <a:off x="4734100" y="1652725"/>
            <a:ext cx="4342326" cy="341947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Effectiveness of Different Inhibitors</a:t>
            </a:r>
          </a:p>
        </p:txBody>
      </p:sp>
      <p:sp>
        <p:nvSpPr>
          <p:cNvPr id="173" name="Shape 173"/>
          <p:cNvSpPr txBox="1">
            <a:spLocks noGrp="1"/>
          </p:cNvSpPr>
          <p:nvPr>
            <p:ph type="body" idx="1"/>
          </p:nvPr>
        </p:nvSpPr>
        <p:spPr>
          <a:xfrm>
            <a:off x="457200" y="1210825"/>
            <a:ext cx="8229600" cy="3725699"/>
          </a:xfrm>
          <a:prstGeom prst="rect">
            <a:avLst/>
          </a:prstGeom>
        </p:spPr>
        <p:txBody>
          <a:bodyPr lIns="91425" tIns="91425" rIns="91425" bIns="91425" anchor="t" anchorCtr="0">
            <a:noAutofit/>
          </a:bodyPr>
          <a:lstStyle/>
          <a:p>
            <a:pPr lvl="0" algn="ctr" rtl="0">
              <a:lnSpc>
                <a:spcPct val="115000"/>
              </a:lnSpc>
              <a:spcBef>
                <a:spcPts val="0"/>
              </a:spcBef>
              <a:buClr>
                <a:schemeClr val="dk1"/>
              </a:buClr>
              <a:buSzPct val="61111"/>
              <a:buFont typeface="Arial"/>
              <a:buNone/>
            </a:pPr>
            <a:r>
              <a:rPr lang="en" sz="1800" b="1" i="1" u="sng">
                <a:solidFill>
                  <a:schemeClr val="dk1"/>
                </a:solidFill>
              </a:rPr>
              <a:t>Substrate Equations:</a:t>
            </a:r>
          </a:p>
          <a:p>
            <a:pPr lvl="0" algn="ctr" rtl="0">
              <a:lnSpc>
                <a:spcPct val="115000"/>
              </a:lnSpc>
              <a:spcBef>
                <a:spcPts val="0"/>
              </a:spcBef>
              <a:buClr>
                <a:schemeClr val="dk1"/>
              </a:buClr>
              <a:buSzPct val="61111"/>
              <a:buFont typeface="Arial"/>
              <a:buNone/>
            </a:pPr>
            <a:r>
              <a:rPr lang="en" sz="1800" b="1" i="1">
                <a:solidFill>
                  <a:schemeClr val="dk1"/>
                </a:solidFill>
              </a:rPr>
              <a:t>A + B → C [Kon]</a:t>
            </a:r>
          </a:p>
          <a:p>
            <a:pPr lvl="0" algn="ctr" rtl="0">
              <a:lnSpc>
                <a:spcPct val="115000"/>
              </a:lnSpc>
              <a:spcBef>
                <a:spcPts val="0"/>
              </a:spcBef>
              <a:buNone/>
            </a:pPr>
            <a:r>
              <a:rPr lang="en" sz="1800" b="1" i="1">
                <a:solidFill>
                  <a:schemeClr val="dk1"/>
                </a:solidFill>
              </a:rPr>
              <a:t>C→ A + B [Koff]</a:t>
            </a:r>
          </a:p>
          <a:p>
            <a:pPr lvl="0" algn="ctr" rtl="0">
              <a:lnSpc>
                <a:spcPct val="115000"/>
              </a:lnSpc>
              <a:spcBef>
                <a:spcPts val="0"/>
              </a:spcBef>
              <a:buClr>
                <a:schemeClr val="dk1"/>
              </a:buClr>
              <a:buSzPct val="61111"/>
              <a:buFont typeface="Arial"/>
              <a:buNone/>
            </a:pPr>
            <a:r>
              <a:rPr lang="en" sz="1800" b="1" i="1">
                <a:solidFill>
                  <a:schemeClr val="dk1"/>
                </a:solidFill>
              </a:rPr>
              <a:t>C→ A + D [Kcat]</a:t>
            </a:r>
          </a:p>
          <a:p>
            <a:pPr lvl="0" algn="ctr" rtl="0">
              <a:lnSpc>
                <a:spcPct val="115000"/>
              </a:lnSpc>
              <a:spcBef>
                <a:spcPts val="0"/>
              </a:spcBef>
              <a:buClr>
                <a:schemeClr val="dk1"/>
              </a:buClr>
              <a:buFont typeface="Arial"/>
              <a:buNone/>
            </a:pPr>
            <a:endParaRPr sz="1800" b="1" i="1">
              <a:solidFill>
                <a:schemeClr val="dk1"/>
              </a:solidFill>
            </a:endParaRPr>
          </a:p>
          <a:p>
            <a:pPr lvl="0" algn="ctr" rtl="0">
              <a:lnSpc>
                <a:spcPct val="115000"/>
              </a:lnSpc>
              <a:spcBef>
                <a:spcPts val="0"/>
              </a:spcBef>
              <a:buClr>
                <a:schemeClr val="dk1"/>
              </a:buClr>
              <a:buSzPct val="61111"/>
              <a:buFont typeface="Arial"/>
              <a:buNone/>
            </a:pPr>
            <a:r>
              <a:rPr lang="en" sz="1800" b="1" i="1" u="sng">
                <a:solidFill>
                  <a:schemeClr val="dk1"/>
                </a:solidFill>
              </a:rPr>
              <a:t>Inhibitor Equations:</a:t>
            </a:r>
          </a:p>
          <a:p>
            <a:pPr lvl="0" algn="ctr" rtl="0">
              <a:lnSpc>
                <a:spcPct val="115000"/>
              </a:lnSpc>
              <a:spcBef>
                <a:spcPts val="0"/>
              </a:spcBef>
              <a:buClr>
                <a:schemeClr val="dk1"/>
              </a:buClr>
              <a:buSzPct val="61111"/>
              <a:buFont typeface="Arial"/>
              <a:buNone/>
            </a:pPr>
            <a:r>
              <a:rPr lang="en" sz="1800" b="1" i="1">
                <a:solidFill>
                  <a:schemeClr val="dk1"/>
                </a:solidFill>
              </a:rPr>
              <a:t>A + E → F [Kon]</a:t>
            </a:r>
          </a:p>
          <a:p>
            <a:pPr algn="ctr" rtl="0">
              <a:lnSpc>
                <a:spcPct val="115000"/>
              </a:lnSpc>
              <a:spcBef>
                <a:spcPts val="0"/>
              </a:spcBef>
              <a:buNone/>
            </a:pPr>
            <a:r>
              <a:rPr lang="en" sz="1800" b="1" i="1">
                <a:solidFill>
                  <a:schemeClr val="dk1"/>
                </a:solidFill>
              </a:rPr>
              <a:t>F→ A + E [Koff]</a:t>
            </a:r>
          </a:p>
          <a:p>
            <a:pPr lvl="0" algn="ctr" rtl="0">
              <a:lnSpc>
                <a:spcPct val="115000"/>
              </a:lnSpc>
              <a:spcBef>
                <a:spcPts val="0"/>
              </a:spcBef>
              <a:buNone/>
            </a:pPr>
            <a:endParaRPr sz="1000" b="1" i="1">
              <a:solidFill>
                <a:schemeClr val="dk1"/>
              </a:solidFill>
            </a:endParaRPr>
          </a:p>
          <a:p>
            <a:pPr marL="914400" lvl="0" indent="0" algn="l" rtl="0">
              <a:lnSpc>
                <a:spcPct val="115000"/>
              </a:lnSpc>
              <a:spcBef>
                <a:spcPts val="0"/>
              </a:spcBef>
              <a:buNone/>
            </a:pPr>
            <a:r>
              <a:rPr lang="en" sz="1400" b="1" i="1">
                <a:solidFill>
                  <a:srgbClr val="FFFFFF"/>
                </a:solidFill>
              </a:rPr>
              <a:t>A= Enzyme							B= Substrate</a:t>
            </a:r>
          </a:p>
          <a:p>
            <a:pPr marL="914400" lvl="0" indent="0" algn="l" rtl="0">
              <a:lnSpc>
                <a:spcPct val="115000"/>
              </a:lnSpc>
              <a:spcBef>
                <a:spcPts val="0"/>
              </a:spcBef>
              <a:buNone/>
            </a:pPr>
            <a:r>
              <a:rPr lang="en" sz="1400" b="1" i="1">
                <a:solidFill>
                  <a:srgbClr val="FFFFFF"/>
                </a:solidFill>
              </a:rPr>
              <a:t>C= Enzyme-Substrate Complex				D= Product</a:t>
            </a:r>
          </a:p>
          <a:p>
            <a:pPr marL="914400" lvl="0" indent="0" algn="l" rtl="0">
              <a:lnSpc>
                <a:spcPct val="115000"/>
              </a:lnSpc>
              <a:spcBef>
                <a:spcPts val="0"/>
              </a:spcBef>
              <a:buClr>
                <a:schemeClr val="dk1"/>
              </a:buClr>
              <a:buSzPct val="78571"/>
              <a:buFont typeface="Arial"/>
              <a:buNone/>
            </a:pPr>
            <a:r>
              <a:rPr lang="en" sz="1400" b="1" i="1">
                <a:solidFill>
                  <a:srgbClr val="FFFFFF"/>
                </a:solidFill>
              </a:rPr>
              <a:t>E= Inhibitor							F= Enzyme-Inhibitor Complex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57200" y="77653"/>
            <a:ext cx="8229600" cy="857400"/>
          </a:xfrm>
          <a:prstGeom prst="rect">
            <a:avLst/>
          </a:prstGeom>
        </p:spPr>
        <p:txBody>
          <a:bodyPr lIns="91425" tIns="91425" rIns="91425" bIns="91425" anchor="b" anchorCtr="0">
            <a:noAutofit/>
          </a:bodyPr>
          <a:lstStyle/>
          <a:p>
            <a:pPr>
              <a:spcBef>
                <a:spcPts val="0"/>
              </a:spcBef>
              <a:buNone/>
            </a:pPr>
            <a:r>
              <a:rPr lang="en"/>
              <a:t>E3: Testing Different Substrates</a:t>
            </a:r>
          </a:p>
        </p:txBody>
      </p:sp>
      <p:sp>
        <p:nvSpPr>
          <p:cNvPr id="179" name="Shape 179"/>
          <p:cNvSpPr txBox="1">
            <a:spLocks noGrp="1"/>
          </p:cNvSpPr>
          <p:nvPr>
            <p:ph type="body" idx="1"/>
          </p:nvPr>
        </p:nvSpPr>
        <p:spPr>
          <a:xfrm>
            <a:off x="457200" y="1007675"/>
            <a:ext cx="8229600" cy="3725699"/>
          </a:xfrm>
          <a:prstGeom prst="rect">
            <a:avLst/>
          </a:prstGeom>
        </p:spPr>
        <p:txBody>
          <a:bodyPr lIns="91425" tIns="91425" rIns="91425" bIns="91425" anchor="t" anchorCtr="0">
            <a:noAutofit/>
          </a:bodyPr>
          <a:lstStyle/>
          <a:p>
            <a:pPr rtl="0">
              <a:spcBef>
                <a:spcPts val="0"/>
              </a:spcBef>
              <a:buNone/>
            </a:pPr>
            <a:r>
              <a:rPr lang="en" sz="2400" i="1"/>
              <a:t>Ritonavir (Best):					Nelfinavir (Worst):</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marL="914400" lvl="0" indent="0" rtl="0">
              <a:lnSpc>
                <a:spcPct val="115000"/>
              </a:lnSpc>
              <a:spcBef>
                <a:spcPts val="0"/>
              </a:spcBef>
              <a:buClr>
                <a:schemeClr val="dk1"/>
              </a:buClr>
              <a:buSzPct val="78571"/>
              <a:buFont typeface="Arial"/>
              <a:buNone/>
            </a:pPr>
            <a:r>
              <a:rPr lang="en" sz="1400" b="1" i="1">
                <a:solidFill>
                  <a:srgbClr val="D9D9D9"/>
                </a:solidFill>
              </a:rPr>
              <a:t>A= Enzyme							B= Substrate</a:t>
            </a:r>
          </a:p>
          <a:p>
            <a:pPr marL="914400" lvl="0" indent="0" rtl="0">
              <a:lnSpc>
                <a:spcPct val="115000"/>
              </a:lnSpc>
              <a:spcBef>
                <a:spcPts val="0"/>
              </a:spcBef>
              <a:buClr>
                <a:schemeClr val="dk1"/>
              </a:buClr>
              <a:buSzPct val="78571"/>
              <a:buFont typeface="Arial"/>
              <a:buNone/>
            </a:pPr>
            <a:r>
              <a:rPr lang="en" sz="1400" b="1" i="1">
                <a:solidFill>
                  <a:srgbClr val="D9D9D9"/>
                </a:solidFill>
              </a:rPr>
              <a:t>C= Enzyme-Substrate Complex				D= Product</a:t>
            </a:r>
          </a:p>
          <a:p>
            <a:pPr marL="914400" lvl="0" indent="0">
              <a:lnSpc>
                <a:spcPct val="115000"/>
              </a:lnSpc>
              <a:spcBef>
                <a:spcPts val="0"/>
              </a:spcBef>
              <a:buClr>
                <a:schemeClr val="dk1"/>
              </a:buClr>
              <a:buSzPct val="78571"/>
              <a:buFont typeface="Arial"/>
              <a:buNone/>
            </a:pPr>
            <a:r>
              <a:rPr lang="en" sz="1400" b="1" i="1">
                <a:solidFill>
                  <a:srgbClr val="D9D9D9"/>
                </a:solidFill>
              </a:rPr>
              <a:t>E= Inhibitor							F= Enzyme-Inhibitor Complex</a:t>
            </a:r>
          </a:p>
        </p:txBody>
      </p:sp>
      <p:pic>
        <p:nvPicPr>
          <p:cNvPr id="180" name="Shape 180"/>
          <p:cNvPicPr preferRelativeResize="0"/>
          <p:nvPr/>
        </p:nvPicPr>
        <p:blipFill>
          <a:blip r:embed="rId3">
            <a:alphaModFix/>
          </a:blip>
          <a:stretch>
            <a:fillRect/>
          </a:stretch>
        </p:blipFill>
        <p:spPr>
          <a:xfrm>
            <a:off x="662975" y="1635437"/>
            <a:ext cx="3293550" cy="2470174"/>
          </a:xfrm>
          <a:prstGeom prst="rect">
            <a:avLst/>
          </a:prstGeom>
          <a:noFill/>
          <a:ln>
            <a:noFill/>
          </a:ln>
        </p:spPr>
      </p:pic>
      <p:pic>
        <p:nvPicPr>
          <p:cNvPr id="181" name="Shape 181"/>
          <p:cNvPicPr preferRelativeResize="0"/>
          <p:nvPr/>
        </p:nvPicPr>
        <p:blipFill>
          <a:blip r:embed="rId4">
            <a:alphaModFix/>
          </a:blip>
          <a:stretch>
            <a:fillRect/>
          </a:stretch>
        </p:blipFill>
        <p:spPr>
          <a:xfrm>
            <a:off x="4607650" y="1578400"/>
            <a:ext cx="3369599" cy="25271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E4: Mutations and Inhibitor Activity</a:t>
            </a:r>
          </a:p>
        </p:txBody>
      </p:sp>
      <p:sp>
        <p:nvSpPr>
          <p:cNvPr id="187" name="Shape 187"/>
          <p:cNvSpPr txBox="1">
            <a:spLocks noGrp="1"/>
          </p:cNvSpPr>
          <p:nvPr>
            <p:ph type="body" idx="1"/>
          </p:nvPr>
        </p:nvSpPr>
        <p:spPr>
          <a:xfrm>
            <a:off x="457200" y="1206399"/>
            <a:ext cx="8229600" cy="3937199"/>
          </a:xfrm>
          <a:prstGeom prst="rect">
            <a:avLst/>
          </a:prstGeom>
        </p:spPr>
        <p:txBody>
          <a:bodyPr lIns="91425" tIns="91425" rIns="91425" bIns="91425" anchor="t" anchorCtr="0">
            <a:noAutofit/>
          </a:bodyPr>
          <a:lstStyle/>
          <a:p>
            <a:pPr rtl="0">
              <a:spcBef>
                <a:spcPts val="0"/>
              </a:spcBef>
              <a:buNone/>
            </a:pPr>
            <a:r>
              <a:rPr lang="en"/>
              <a:t>G48V/L90M:		   WT:					L90M:</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lvl="0" rtl="0">
              <a:spcBef>
                <a:spcPts val="0"/>
              </a:spcBef>
              <a:buNone/>
            </a:pPr>
            <a:endParaRPr sz="2400"/>
          </a:p>
          <a:p>
            <a:pPr marL="457200" lvl="0" indent="457200" rtl="0">
              <a:lnSpc>
                <a:spcPct val="115000"/>
              </a:lnSpc>
              <a:spcBef>
                <a:spcPts val="0"/>
              </a:spcBef>
              <a:buNone/>
            </a:pPr>
            <a:r>
              <a:rPr lang="en" sz="1400" b="1" i="1">
                <a:solidFill>
                  <a:srgbClr val="D9D9D9"/>
                </a:solidFill>
              </a:rPr>
              <a:t>A= Enzyme							B= Substrate</a:t>
            </a:r>
          </a:p>
          <a:p>
            <a:pPr marL="914400" lvl="0" indent="0" rtl="0">
              <a:lnSpc>
                <a:spcPct val="115000"/>
              </a:lnSpc>
              <a:spcBef>
                <a:spcPts val="0"/>
              </a:spcBef>
              <a:buClr>
                <a:schemeClr val="dk1"/>
              </a:buClr>
              <a:buSzPct val="78571"/>
              <a:buFont typeface="Arial"/>
              <a:buNone/>
            </a:pPr>
            <a:r>
              <a:rPr lang="en" sz="1400" b="1" i="1">
                <a:solidFill>
                  <a:srgbClr val="D9D9D9"/>
                </a:solidFill>
              </a:rPr>
              <a:t>C= Enzyme-Substrate Complex				D= Product</a:t>
            </a:r>
          </a:p>
          <a:p>
            <a:pPr marL="914400" lvl="0" indent="0" rtl="0">
              <a:lnSpc>
                <a:spcPct val="115000"/>
              </a:lnSpc>
              <a:spcBef>
                <a:spcPts val="0"/>
              </a:spcBef>
              <a:buClr>
                <a:schemeClr val="dk1"/>
              </a:buClr>
              <a:buSzPct val="78571"/>
              <a:buFont typeface="Arial"/>
              <a:buNone/>
            </a:pPr>
            <a:r>
              <a:rPr lang="en" sz="1400" b="1" i="1">
                <a:solidFill>
                  <a:srgbClr val="D9D9D9"/>
                </a:solidFill>
              </a:rPr>
              <a:t>E= Inhibitor							F= Enzyme-Inhibitor Complex</a:t>
            </a:r>
          </a:p>
          <a:p>
            <a:pPr lvl="0" rtl="0">
              <a:spcBef>
                <a:spcPts val="0"/>
              </a:spcBef>
              <a:buClr>
                <a:srgbClr val="000000"/>
              </a:buClr>
              <a:buFont typeface="Arial"/>
              <a:buNone/>
            </a:pPr>
            <a:endParaRPr/>
          </a:p>
        </p:txBody>
      </p:sp>
      <p:pic>
        <p:nvPicPr>
          <p:cNvPr id="188" name="Shape 188"/>
          <p:cNvPicPr preferRelativeResize="0"/>
          <p:nvPr/>
        </p:nvPicPr>
        <p:blipFill>
          <a:blip r:embed="rId3">
            <a:alphaModFix/>
          </a:blip>
          <a:stretch>
            <a:fillRect/>
          </a:stretch>
        </p:blipFill>
        <p:spPr>
          <a:xfrm>
            <a:off x="415625" y="1865350"/>
            <a:ext cx="3109049" cy="2331799"/>
          </a:xfrm>
          <a:prstGeom prst="rect">
            <a:avLst/>
          </a:prstGeom>
          <a:noFill/>
          <a:ln>
            <a:noFill/>
          </a:ln>
        </p:spPr>
      </p:pic>
      <p:pic>
        <p:nvPicPr>
          <p:cNvPr id="189" name="Shape 189"/>
          <p:cNvPicPr preferRelativeResize="0"/>
          <p:nvPr/>
        </p:nvPicPr>
        <p:blipFill>
          <a:blip r:embed="rId4">
            <a:alphaModFix/>
          </a:blip>
          <a:stretch>
            <a:fillRect/>
          </a:stretch>
        </p:blipFill>
        <p:spPr>
          <a:xfrm>
            <a:off x="3644400" y="2128937"/>
            <a:ext cx="2676199" cy="2007175"/>
          </a:xfrm>
          <a:prstGeom prst="rect">
            <a:avLst/>
          </a:prstGeom>
          <a:noFill/>
          <a:ln>
            <a:noFill/>
          </a:ln>
        </p:spPr>
      </p:pic>
      <p:pic>
        <p:nvPicPr>
          <p:cNvPr id="190" name="Shape 190"/>
          <p:cNvPicPr preferRelativeResize="0"/>
          <p:nvPr/>
        </p:nvPicPr>
        <p:blipFill>
          <a:blip r:embed="rId5">
            <a:alphaModFix/>
          </a:blip>
          <a:stretch>
            <a:fillRect/>
          </a:stretch>
        </p:blipFill>
        <p:spPr>
          <a:xfrm>
            <a:off x="6399000" y="2128975"/>
            <a:ext cx="2676199" cy="2007118"/>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E5: Sample Size and Fluctuation</a:t>
            </a:r>
          </a:p>
        </p:txBody>
      </p:sp>
      <p:sp>
        <p:nvSpPr>
          <p:cNvPr id="196" name="Shape 196"/>
          <p:cNvSpPr txBox="1">
            <a:spLocks noGrp="1"/>
          </p:cNvSpPr>
          <p:nvPr>
            <p:ph type="body" idx="1"/>
          </p:nvPr>
        </p:nvSpPr>
        <p:spPr>
          <a:xfrm>
            <a:off x="334400" y="1032775"/>
            <a:ext cx="8229600" cy="3725699"/>
          </a:xfrm>
          <a:prstGeom prst="rect">
            <a:avLst/>
          </a:prstGeom>
        </p:spPr>
        <p:txBody>
          <a:bodyPr lIns="91425" tIns="91425" rIns="91425" bIns="91425" anchor="t" anchorCtr="0">
            <a:noAutofit/>
          </a:bodyPr>
          <a:lstStyle/>
          <a:p>
            <a:pPr rtl="0">
              <a:spcBef>
                <a:spcPts val="0"/>
              </a:spcBef>
              <a:buNone/>
            </a:pPr>
            <a:r>
              <a:rPr lang="en"/>
              <a:t>2 molecules: 			241 molecules:</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marL="914400" lvl="0" indent="0" rtl="0">
              <a:lnSpc>
                <a:spcPct val="115000"/>
              </a:lnSpc>
              <a:spcBef>
                <a:spcPts val="0"/>
              </a:spcBef>
              <a:buClr>
                <a:schemeClr val="dk1"/>
              </a:buClr>
              <a:buSzPct val="78571"/>
              <a:buFont typeface="Arial"/>
              <a:buNone/>
            </a:pPr>
            <a:r>
              <a:rPr lang="en" sz="1400" b="1" i="1">
                <a:solidFill>
                  <a:srgbClr val="D9D9D9"/>
                </a:solidFill>
              </a:rPr>
              <a:t>A= Enzyme							B= Substrate</a:t>
            </a:r>
          </a:p>
          <a:p>
            <a:pPr marL="914400" lvl="0" indent="0" rtl="0">
              <a:lnSpc>
                <a:spcPct val="115000"/>
              </a:lnSpc>
              <a:spcBef>
                <a:spcPts val="0"/>
              </a:spcBef>
              <a:buClr>
                <a:schemeClr val="dk1"/>
              </a:buClr>
              <a:buSzPct val="78571"/>
              <a:buFont typeface="Arial"/>
              <a:buNone/>
            </a:pPr>
            <a:r>
              <a:rPr lang="en" sz="1400" b="1" i="1">
                <a:solidFill>
                  <a:srgbClr val="D9D9D9"/>
                </a:solidFill>
              </a:rPr>
              <a:t>C= Enzyme-Substrate Complex				D= Product</a:t>
            </a:r>
          </a:p>
          <a:p>
            <a:pPr marL="914400" lvl="0" indent="0" rtl="0">
              <a:lnSpc>
                <a:spcPct val="115000"/>
              </a:lnSpc>
              <a:spcBef>
                <a:spcPts val="0"/>
              </a:spcBef>
              <a:buClr>
                <a:schemeClr val="dk1"/>
              </a:buClr>
              <a:buSzPct val="78571"/>
              <a:buFont typeface="Arial"/>
              <a:buNone/>
            </a:pPr>
            <a:r>
              <a:rPr lang="en" sz="1400" b="1" i="1">
                <a:solidFill>
                  <a:srgbClr val="D9D9D9"/>
                </a:solidFill>
              </a:rPr>
              <a:t>E= Inhibitor							F= Enzyme-Inhibitor Complex</a:t>
            </a:r>
          </a:p>
          <a:p>
            <a:pPr lvl="0" rtl="0">
              <a:spcBef>
                <a:spcPts val="0"/>
              </a:spcBef>
              <a:buClr>
                <a:srgbClr val="000000"/>
              </a:buClr>
              <a:buFont typeface="Arial"/>
              <a:buNone/>
            </a:pPr>
            <a:endParaRPr/>
          </a:p>
        </p:txBody>
      </p:sp>
      <p:pic>
        <p:nvPicPr>
          <p:cNvPr id="197" name="Shape 197"/>
          <p:cNvPicPr preferRelativeResize="0"/>
          <p:nvPr/>
        </p:nvPicPr>
        <p:blipFill>
          <a:blip r:embed="rId3">
            <a:alphaModFix/>
          </a:blip>
          <a:stretch>
            <a:fillRect/>
          </a:stretch>
        </p:blipFill>
        <p:spPr>
          <a:xfrm>
            <a:off x="406625" y="1689512"/>
            <a:ext cx="3460199" cy="2595149"/>
          </a:xfrm>
          <a:prstGeom prst="rect">
            <a:avLst/>
          </a:prstGeom>
          <a:noFill/>
          <a:ln>
            <a:noFill/>
          </a:ln>
        </p:spPr>
      </p:pic>
      <p:pic>
        <p:nvPicPr>
          <p:cNvPr id="198" name="Shape 198"/>
          <p:cNvPicPr preferRelativeResize="0"/>
          <p:nvPr/>
        </p:nvPicPr>
        <p:blipFill>
          <a:blip r:embed="rId4">
            <a:alphaModFix/>
          </a:blip>
          <a:stretch>
            <a:fillRect/>
          </a:stretch>
        </p:blipFill>
        <p:spPr>
          <a:xfrm>
            <a:off x="4075075" y="1689525"/>
            <a:ext cx="3460199" cy="25951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Introduction</a:t>
            </a:r>
          </a:p>
        </p:txBody>
      </p:sp>
      <p:sp>
        <p:nvSpPr>
          <p:cNvPr id="78" name="Shape 7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Objectives</a:t>
            </a:r>
            <a:r>
              <a:rPr lang="en" sz="1800"/>
              <a:t>:</a:t>
            </a:r>
          </a:p>
          <a:p>
            <a:pPr marL="457200" lvl="0" indent="-342900" rtl="0">
              <a:lnSpc>
                <a:spcPct val="150000"/>
              </a:lnSpc>
              <a:spcBef>
                <a:spcPts val="0"/>
              </a:spcBef>
              <a:buClr>
                <a:schemeClr val="lt1"/>
              </a:buClr>
              <a:buSzPct val="100000"/>
              <a:buFont typeface="Trebuchet MS"/>
              <a:buAutoNum type="arabicPeriod"/>
            </a:pPr>
            <a:r>
              <a:rPr lang="en" sz="1800"/>
              <a:t>Research different methods of stochastic simulation</a:t>
            </a:r>
          </a:p>
          <a:p>
            <a:pPr marL="457200" lvl="0" indent="-342900" rtl="0">
              <a:lnSpc>
                <a:spcPct val="150000"/>
              </a:lnSpc>
              <a:spcBef>
                <a:spcPts val="0"/>
              </a:spcBef>
              <a:buClr>
                <a:schemeClr val="lt1"/>
              </a:buClr>
              <a:buSzPct val="100000"/>
              <a:buFont typeface="Trebuchet MS"/>
              <a:buAutoNum type="arabicPeriod"/>
            </a:pPr>
            <a:r>
              <a:rPr lang="en" sz="1800"/>
              <a:t>Develop a simulator using the Gillespie method </a:t>
            </a:r>
          </a:p>
          <a:p>
            <a:pPr marL="457200" lvl="0" indent="-342900" rtl="0">
              <a:lnSpc>
                <a:spcPct val="150000"/>
              </a:lnSpc>
              <a:spcBef>
                <a:spcPts val="0"/>
              </a:spcBef>
              <a:buClr>
                <a:schemeClr val="lt1"/>
              </a:buClr>
              <a:buSzPct val="100000"/>
              <a:buFont typeface="Trebuchet MS"/>
              <a:buAutoNum type="arabicPeriod"/>
            </a:pPr>
            <a:r>
              <a:rPr lang="en" sz="1800"/>
              <a:t>Test our simulator, BOSS, on several biological systems: </a:t>
            </a:r>
          </a:p>
          <a:p>
            <a:pPr marL="914400" lvl="1" indent="-342900" rtl="0">
              <a:lnSpc>
                <a:spcPct val="150000"/>
              </a:lnSpc>
              <a:spcBef>
                <a:spcPts val="0"/>
              </a:spcBef>
              <a:buClr>
                <a:schemeClr val="lt1"/>
              </a:buClr>
              <a:buSzPct val="100000"/>
              <a:buFont typeface="Courier New"/>
              <a:buChar char="o"/>
            </a:pPr>
            <a:r>
              <a:rPr lang="en" sz="1800"/>
              <a:t>Simple diffusion across a cell membrane</a:t>
            </a:r>
          </a:p>
          <a:p>
            <a:pPr marL="914400" lvl="1" indent="-342900" rtl="0">
              <a:lnSpc>
                <a:spcPct val="150000"/>
              </a:lnSpc>
              <a:spcBef>
                <a:spcPts val="0"/>
              </a:spcBef>
              <a:buClr>
                <a:schemeClr val="lt1"/>
              </a:buClr>
              <a:buSzPct val="100000"/>
              <a:buFont typeface="Courier New"/>
              <a:buChar char="o"/>
            </a:pPr>
            <a:r>
              <a:rPr lang="en" sz="1800"/>
              <a:t>Lotka-Volterra system</a:t>
            </a:r>
          </a:p>
          <a:p>
            <a:pPr marL="914400" lvl="1" indent="-342900" rtl="0">
              <a:lnSpc>
                <a:spcPct val="150000"/>
              </a:lnSpc>
              <a:spcBef>
                <a:spcPts val="0"/>
              </a:spcBef>
              <a:buClr>
                <a:schemeClr val="lt1"/>
              </a:buClr>
              <a:buSzPct val="100000"/>
              <a:buFont typeface="Courier New"/>
              <a:buChar char="o"/>
            </a:pPr>
            <a:r>
              <a:rPr lang="en" sz="1800"/>
              <a:t>HIV-1 Protease substrate binding and inhibition</a:t>
            </a:r>
          </a:p>
          <a:p>
            <a:pPr rtl="0">
              <a:lnSpc>
                <a:spcPct val="150000"/>
              </a:lnSpc>
              <a:spcBef>
                <a:spcPts val="0"/>
              </a:spcBef>
              <a:buNone/>
            </a:pPr>
            <a:endParaRPr sz="1800"/>
          </a:p>
          <a:p>
            <a:pPr>
              <a:spcBef>
                <a:spcPts val="0"/>
              </a:spcBef>
              <a:buNone/>
            </a:pPr>
            <a:r>
              <a:rPr lang="en" sz="1800"/>
              <a:t>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Discussion</a:t>
            </a:r>
          </a:p>
        </p:txBody>
      </p:sp>
      <p:sp>
        <p:nvSpPr>
          <p:cNvPr id="204" name="Shape 2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lnSpc>
                <a:spcPct val="115000"/>
              </a:lnSpc>
              <a:spcBef>
                <a:spcPts val="0"/>
              </a:spcBef>
              <a:buNone/>
            </a:pPr>
            <a:r>
              <a:rPr lang="en"/>
              <a:t>Future Developments</a:t>
            </a:r>
          </a:p>
          <a:p>
            <a:pPr marL="914400" lvl="0" indent="-381000" rtl="0">
              <a:lnSpc>
                <a:spcPct val="115000"/>
              </a:lnSpc>
              <a:spcBef>
                <a:spcPts val="0"/>
              </a:spcBef>
              <a:buClr>
                <a:schemeClr val="lt1"/>
              </a:buClr>
              <a:buSzPct val="100000"/>
              <a:buFont typeface="Arial"/>
              <a:buChar char="●"/>
            </a:pPr>
            <a:r>
              <a:rPr lang="en" sz="2400"/>
              <a:t>Extensive testing</a:t>
            </a:r>
          </a:p>
          <a:p>
            <a:pPr marL="914400" lvl="0" indent="-381000" rtl="0">
              <a:lnSpc>
                <a:spcPct val="115000"/>
              </a:lnSpc>
              <a:spcBef>
                <a:spcPts val="0"/>
              </a:spcBef>
              <a:buClr>
                <a:schemeClr val="lt1"/>
              </a:buClr>
              <a:buSzPct val="100000"/>
              <a:buFont typeface="Arial"/>
              <a:buChar char="●"/>
            </a:pPr>
            <a:r>
              <a:rPr lang="en" sz="2400"/>
              <a:t>Graphical user interface</a:t>
            </a:r>
          </a:p>
          <a:p>
            <a:pPr marL="914400" lvl="0" indent="-381000" rtl="0">
              <a:lnSpc>
                <a:spcPct val="115000"/>
              </a:lnSpc>
              <a:spcBef>
                <a:spcPts val="0"/>
              </a:spcBef>
              <a:buClr>
                <a:schemeClr val="lt1"/>
              </a:buClr>
              <a:buSzPct val="100000"/>
              <a:buFont typeface="Arial"/>
              <a:buChar char="●"/>
            </a:pPr>
            <a:r>
              <a:rPr lang="en" sz="2400"/>
              <a:t>Internal unit conversion capabilities</a:t>
            </a:r>
          </a:p>
          <a:p>
            <a:pPr marL="914400" lvl="0" indent="-381000" rtl="0">
              <a:lnSpc>
                <a:spcPct val="115000"/>
              </a:lnSpc>
              <a:spcBef>
                <a:spcPts val="0"/>
              </a:spcBef>
              <a:buClr>
                <a:schemeClr val="lt1"/>
              </a:buClr>
              <a:buSzPct val="100000"/>
              <a:buFont typeface="Arial"/>
              <a:buChar char="●"/>
            </a:pPr>
            <a:r>
              <a:rPr lang="en" sz="2400"/>
              <a:t>Tau-leaping</a:t>
            </a:r>
          </a:p>
          <a:p>
            <a:pPr lvl="0" rtl="0">
              <a:lnSpc>
                <a:spcPct val="115000"/>
              </a:lnSpc>
              <a:spcBef>
                <a:spcPts val="0"/>
              </a:spcBef>
              <a:buNone/>
            </a:pPr>
            <a:r>
              <a:rPr lang="en"/>
              <a:t>Applications to Other Systems</a:t>
            </a:r>
          </a:p>
          <a:p>
            <a:pPr lvl="0" rtl="0">
              <a:lnSpc>
                <a:spcPct val="115000"/>
              </a:lnSpc>
              <a:spcBef>
                <a:spcPts val="0"/>
              </a:spcBef>
              <a:buNone/>
            </a:pPr>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Acknowledgements</a:t>
            </a:r>
          </a:p>
        </p:txBody>
      </p:sp>
      <p:sp>
        <p:nvSpPr>
          <p:cNvPr id="210" name="Shape 21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We would like to acknowledge the following individuals and groups…</a:t>
            </a:r>
          </a:p>
          <a:p>
            <a:pPr marL="457200" lvl="0" indent="-381000" rtl="0">
              <a:spcBef>
                <a:spcPts val="0"/>
              </a:spcBef>
              <a:buClr>
                <a:schemeClr val="lt1"/>
              </a:buClr>
              <a:buSzPct val="100000"/>
              <a:buFont typeface="Arial"/>
              <a:buChar char="●"/>
            </a:pPr>
            <a:r>
              <a:rPr lang="en" sz="2400"/>
              <a:t>Dr. Markus Dittrich</a:t>
            </a:r>
          </a:p>
          <a:p>
            <a:pPr marL="457200" lvl="0" indent="-381000" rtl="0">
              <a:spcBef>
                <a:spcPts val="0"/>
              </a:spcBef>
              <a:buClr>
                <a:schemeClr val="lt1"/>
              </a:buClr>
              <a:buSzPct val="100000"/>
              <a:buFont typeface="Arial"/>
              <a:buChar char="●"/>
            </a:pPr>
            <a:r>
              <a:rPr lang="en" sz="2400"/>
              <a:t>Maria Cioffi</a:t>
            </a:r>
          </a:p>
          <a:p>
            <a:pPr marL="457200" lvl="0" indent="-381000" rtl="0">
              <a:spcBef>
                <a:spcPts val="0"/>
              </a:spcBef>
              <a:buClr>
                <a:schemeClr val="lt1"/>
              </a:buClr>
              <a:buSzPct val="100000"/>
              <a:buFont typeface="Arial"/>
              <a:buChar char="●"/>
            </a:pPr>
            <a:r>
              <a:rPr lang="en" sz="2400"/>
              <a:t>Dr. Gordon Rule</a:t>
            </a:r>
          </a:p>
          <a:p>
            <a:pPr marL="457200" lvl="0" indent="-381000" rtl="0">
              <a:spcBef>
                <a:spcPts val="0"/>
              </a:spcBef>
              <a:buClr>
                <a:schemeClr val="lt1"/>
              </a:buClr>
              <a:buSzPct val="100000"/>
              <a:buFont typeface="Arial"/>
              <a:buChar char="●"/>
            </a:pPr>
            <a:r>
              <a:rPr lang="en" sz="2400"/>
              <a:t>Dr. Barry Luokkala</a:t>
            </a:r>
          </a:p>
          <a:p>
            <a:pPr marL="457200" lvl="0" indent="-381000" rtl="0">
              <a:spcBef>
                <a:spcPts val="0"/>
              </a:spcBef>
              <a:buClr>
                <a:schemeClr val="lt1"/>
              </a:buClr>
              <a:buSzPct val="100000"/>
              <a:buFont typeface="Arial"/>
              <a:buChar char="●"/>
            </a:pPr>
            <a:r>
              <a:rPr lang="en" sz="2400"/>
              <a:t>PGSS Alumni Association and Donors</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Citations</a:t>
            </a:r>
          </a:p>
        </p:txBody>
      </p:sp>
      <p:sp>
        <p:nvSpPr>
          <p:cNvPr id="216" name="Shape 21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"About HIV/AIDS." </a:t>
            </a:r>
            <a:r>
              <a:rPr lang="en" sz="1000" i="1">
                <a:solidFill>
                  <a:srgbClr val="FFFFFF"/>
                </a:solidFill>
                <a:latin typeface="Arial"/>
                <a:ea typeface="Arial"/>
                <a:cs typeface="Arial"/>
                <a:sym typeface="Arial"/>
              </a:rPr>
              <a:t>Centers for Disease Control and Prevention</a:t>
            </a:r>
            <a:r>
              <a:rPr lang="en" sz="1000">
                <a:solidFill>
                  <a:srgbClr val="FFFFFF"/>
                </a:solidFill>
                <a:latin typeface="Arial"/>
                <a:ea typeface="Arial"/>
                <a:cs typeface="Arial"/>
                <a:sym typeface="Arial"/>
              </a:rPr>
              <a:t>. Ed. CDC. Centers for Disease Control and Prevention, 12 Feb. 2014. Web. 28 July 2014.</a:t>
            </a:r>
          </a:p>
          <a:p>
            <a:pPr lvl="0" rtl="0">
              <a:lnSpc>
                <a:spcPct val="115000"/>
              </a:lnSpc>
              <a:spcBef>
                <a:spcPts val="0"/>
              </a:spcBef>
              <a:buNone/>
            </a:pPr>
            <a:r>
              <a:rPr lang="en" sz="1000">
                <a:solidFill>
                  <a:srgbClr val="FFFFFF"/>
                </a:solidFill>
                <a:latin typeface="Arial"/>
                <a:ea typeface="Arial"/>
                <a:cs typeface="Arial"/>
                <a:sym typeface="Arial"/>
              </a:rPr>
              <a:t>Asmussen, Søren, and Peter W. Glynn. "Introduction." </a:t>
            </a:r>
            <a:r>
              <a:rPr lang="en" sz="1000" i="1">
                <a:solidFill>
                  <a:srgbClr val="FFFFFF"/>
                </a:solidFill>
                <a:latin typeface="Arial"/>
                <a:ea typeface="Arial"/>
                <a:cs typeface="Arial"/>
                <a:sym typeface="Arial"/>
              </a:rPr>
              <a:t>Stochastic Simulation: Algorithms and Analysis</a:t>
            </a:r>
            <a:r>
              <a:rPr lang="en" sz="1000">
                <a:solidFill>
                  <a:srgbClr val="FFFFFF"/>
                </a:solidFill>
                <a:latin typeface="Arial"/>
                <a:ea typeface="Arial"/>
                <a:cs typeface="Arial"/>
                <a:sym typeface="Arial"/>
              </a:rPr>
              <a:t>. New York: Springer, 2007. N. pag. Print.</a:t>
            </a:r>
          </a:p>
          <a:p>
            <a:pPr lvl="0" rtl="0">
              <a:lnSpc>
                <a:spcPct val="115000"/>
              </a:lnSpc>
              <a:spcBef>
                <a:spcPts val="0"/>
              </a:spcBef>
              <a:buClr>
                <a:schemeClr val="dk1"/>
              </a:buClr>
              <a:buFont typeface="Arial"/>
              <a:buNone/>
            </a:pPr>
            <a:endParaRPr sz="1000">
              <a:solidFill>
                <a:srgbClr val="FFFFFF"/>
              </a:solidFill>
              <a:latin typeface="Arial"/>
              <a:ea typeface="Arial"/>
              <a:cs typeface="Arial"/>
              <a:sym typeface="Arial"/>
            </a:endParaRP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AVERT. "What Is the Difference between HIV-1 and HIV-2? | FoundCare." </a:t>
            </a:r>
            <a:r>
              <a:rPr lang="en" sz="1000" i="1">
                <a:solidFill>
                  <a:srgbClr val="FFFFFF"/>
                </a:solidFill>
                <a:latin typeface="Arial"/>
                <a:ea typeface="Arial"/>
                <a:cs typeface="Arial"/>
                <a:sym typeface="Arial"/>
              </a:rPr>
              <a:t>What Is the Difference between HIV-1 and HIV-2? | FoundCare</a:t>
            </a:r>
            <a:r>
              <a:rPr lang="en" sz="1000">
                <a:solidFill>
                  <a:srgbClr val="FFFFFF"/>
                </a:solidFill>
                <a:latin typeface="Arial"/>
                <a:ea typeface="Arial"/>
                <a:cs typeface="Arial"/>
                <a:sym typeface="Arial"/>
              </a:rPr>
              <a:t>. Forte, 2014. Web. 29 July 2014.</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Beals, M., L. Gross, and S. Harrell. "INTERSPECIFIC COMPETITION." </a:t>
            </a:r>
            <a:r>
              <a:rPr lang="en" sz="1000" i="1">
                <a:solidFill>
                  <a:srgbClr val="FFFFFF"/>
                </a:solidFill>
                <a:latin typeface="Arial"/>
                <a:ea typeface="Arial"/>
                <a:cs typeface="Arial"/>
                <a:sym typeface="Arial"/>
              </a:rPr>
              <a:t>INTERSPECIFIC COMPETITION</a:t>
            </a:r>
            <a:r>
              <a:rPr lang="en" sz="1000">
                <a:solidFill>
                  <a:srgbClr val="FFFFFF"/>
                </a:solidFill>
                <a:latin typeface="Arial"/>
                <a:ea typeface="Arial"/>
                <a:cs typeface="Arial"/>
                <a:sym typeface="Arial"/>
              </a:rPr>
              <a:t>. The University of Tennessee, 1999. Web. 29 July 2014.</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Beals, M., L. Gross, and S. Harrell. "PREDATOR-PREY DYNAMICS."PREDATOR-PREY DYNAMICS. The University of Tennessee, 1999. Web. 29 July 2014.</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"BindingDB PrimarySearch_ki." </a:t>
            </a:r>
            <a:r>
              <a:rPr lang="en" sz="1000" i="1">
                <a:solidFill>
                  <a:srgbClr val="FFFFFF"/>
                </a:solidFill>
                <a:latin typeface="Arial"/>
                <a:ea typeface="Arial"/>
                <a:cs typeface="Arial"/>
                <a:sym typeface="Arial"/>
              </a:rPr>
              <a:t>BindingDB PrimarySearch_ki</a:t>
            </a:r>
            <a:r>
              <a:rPr lang="en" sz="1000">
                <a:solidFill>
                  <a:srgbClr val="FFFFFF"/>
                </a:solidFill>
                <a:latin typeface="Arial"/>
                <a:ea typeface="Arial"/>
                <a:cs typeface="Arial"/>
                <a:sym typeface="Arial"/>
              </a:rPr>
              <a:t>. Ed. The Binding Database.</a:t>
            </a: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Chem Axon, n.d. Web. 29 July 2014.</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Dittrich, Markus. "PGSS Team Project." </a:t>
            </a:r>
            <a:r>
              <a:rPr lang="en" sz="1000" i="1">
                <a:solidFill>
                  <a:srgbClr val="FFFFFF"/>
                </a:solidFill>
                <a:latin typeface="Arial"/>
                <a:ea typeface="Arial"/>
                <a:cs typeface="Arial"/>
                <a:sym typeface="Arial"/>
              </a:rPr>
              <a:t>PGSS Team Project - Stochastic Biochemical Reaction Simulator 0.1 Documentation</a:t>
            </a:r>
            <a:r>
              <a:rPr lang="en" sz="1000">
                <a:solidFill>
                  <a:srgbClr val="FFFFFF"/>
                </a:solidFill>
                <a:latin typeface="Arial"/>
                <a:ea typeface="Arial"/>
                <a:cs typeface="Arial"/>
                <a:sym typeface="Arial"/>
              </a:rPr>
              <a:t>. Markus Dittrich, 2013. Web. 29 July 2014.</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Erban, Radek, Johnathan Chapman, and Philip Maini. "ArXiv.org Q-bio ArXiv:0704.1908." </a:t>
            </a:r>
            <a:r>
              <a:rPr lang="en" sz="1000" i="1">
                <a:solidFill>
                  <a:srgbClr val="FFFFFF"/>
                </a:solidFill>
                <a:latin typeface="Arial"/>
                <a:ea typeface="Arial"/>
                <a:cs typeface="Arial"/>
                <a:sym typeface="Arial"/>
              </a:rPr>
              <a:t>[0704.1908] A Practical Guide to Stochastic Simulations of Reaction-diffusion Processes</a:t>
            </a:r>
            <a:r>
              <a:rPr lang="en" sz="1000">
                <a:solidFill>
                  <a:srgbClr val="FFFFFF"/>
                </a:solidFill>
                <a:latin typeface="Arial"/>
                <a:ea typeface="Arial"/>
                <a:cs typeface="Arial"/>
                <a:sym typeface="Arial"/>
              </a:rPr>
              <a:t>. Cornell University Library, 15 Apr. 2007. Web. 29 July 2014.</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Clr>
                <a:schemeClr val="dk1"/>
              </a:buClr>
              <a:buFont typeface="Arial"/>
              <a:buNone/>
            </a:pPr>
            <a:endParaRPr sz="1000">
              <a:solidFill>
                <a:srgbClr val="FFFFFF"/>
              </a:solidFill>
              <a:latin typeface="Arial"/>
              <a:ea typeface="Arial"/>
              <a:cs typeface="Arial"/>
              <a:sym typeface="Arial"/>
            </a:endParaRPr>
          </a:p>
          <a:p>
            <a:pPr>
              <a:spcBef>
                <a:spcPts val="0"/>
              </a:spcBef>
              <a:buNone/>
            </a:pPr>
            <a:endParaRPr sz="800">
              <a:solidFill>
                <a:srgbClr val="FFFFFF"/>
              </a:solidFil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Citations cont.</a:t>
            </a:r>
          </a:p>
        </p:txBody>
      </p:sp>
      <p:sp>
        <p:nvSpPr>
          <p:cNvPr id="222" name="Shape 22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15000"/>
              </a:lnSpc>
              <a:spcBef>
                <a:spcPts val="0"/>
              </a:spcBef>
              <a:buNone/>
            </a:pPr>
            <a:r>
              <a:rPr lang="en" sz="1000">
                <a:solidFill>
                  <a:srgbClr val="FFFFFF"/>
                </a:solidFill>
                <a:latin typeface="Arial"/>
                <a:ea typeface="Arial"/>
                <a:cs typeface="Arial"/>
                <a:sym typeface="Arial"/>
              </a:rPr>
              <a:t>Exact stochastic simulation of coupled chemical reactions. Daniel T. Gillespie, J. Phys. Chem., 1977, 81 (25), 2340-2361</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None/>
            </a:pPr>
            <a:r>
              <a:rPr lang="en" sz="1000">
                <a:solidFill>
                  <a:srgbClr val="FFFFFF"/>
                </a:solidFill>
                <a:latin typeface="Arial"/>
                <a:ea typeface="Arial"/>
                <a:cs typeface="Arial"/>
                <a:sym typeface="Arial"/>
              </a:rPr>
              <a:t>FDA. "FDA-Approved HIV Medicines | HIV/AIDS Fact Sheets | Education Materials | AIDSinfo." </a:t>
            </a:r>
            <a:r>
              <a:rPr lang="en" sz="1000" i="1">
                <a:solidFill>
                  <a:srgbClr val="FFFFFF"/>
                </a:solidFill>
                <a:latin typeface="Arial"/>
                <a:ea typeface="Arial"/>
                <a:cs typeface="Arial"/>
                <a:sym typeface="Arial"/>
              </a:rPr>
              <a:t>AIDSinfo</a:t>
            </a:r>
            <a:r>
              <a:rPr lang="en" sz="1000">
                <a:solidFill>
                  <a:srgbClr val="FFFFFF"/>
                </a:solidFill>
                <a:latin typeface="Arial"/>
                <a:ea typeface="Arial"/>
                <a:cs typeface="Arial"/>
                <a:sym typeface="Arial"/>
              </a:rPr>
              <a:t>. Food and Drug Administration, 30 Sept. 2013. Web. 29 July 2014.</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None/>
            </a:pPr>
            <a:r>
              <a:rPr lang="en" sz="1000">
                <a:solidFill>
                  <a:srgbClr val="FFFFFF"/>
                </a:solidFill>
                <a:latin typeface="Arial"/>
                <a:ea typeface="Arial"/>
                <a:cs typeface="Arial"/>
                <a:sym typeface="Arial"/>
              </a:rPr>
              <a:t>Goodsell, David. "HIV-1 Protease." </a:t>
            </a:r>
            <a:r>
              <a:rPr lang="en" sz="1000" i="1">
                <a:solidFill>
                  <a:srgbClr val="FFFFFF"/>
                </a:solidFill>
                <a:latin typeface="Arial"/>
                <a:ea typeface="Arial"/>
                <a:cs typeface="Arial"/>
                <a:sym typeface="Arial"/>
              </a:rPr>
              <a:t>RCSB PDB-101</a:t>
            </a:r>
            <a:r>
              <a:rPr lang="en" sz="1000">
                <a:solidFill>
                  <a:srgbClr val="FFFFFF"/>
                </a:solidFill>
                <a:latin typeface="Arial"/>
                <a:ea typeface="Arial"/>
                <a:cs typeface="Arial"/>
                <a:sym typeface="Arial"/>
              </a:rPr>
              <a:t>. RCSB Protein Data Bank, June 2000. Web. 29 July 2014.</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Graphpad. "GraphPad Curve Fitting Guide." </a:t>
            </a:r>
            <a:r>
              <a:rPr lang="en" sz="1000" i="1">
                <a:solidFill>
                  <a:srgbClr val="FFFFFF"/>
                </a:solidFill>
                <a:latin typeface="Arial"/>
                <a:ea typeface="Arial"/>
                <a:cs typeface="Arial"/>
                <a:sym typeface="Arial"/>
              </a:rPr>
              <a:t>GraphPad Curve Fitting Guide</a:t>
            </a:r>
            <a:r>
              <a:rPr lang="en" sz="1000">
                <a:solidFill>
                  <a:srgbClr val="FFFFFF"/>
                </a:solidFill>
                <a:latin typeface="Arial"/>
                <a:ea typeface="Arial"/>
                <a:cs typeface="Arial"/>
                <a:sym typeface="Arial"/>
              </a:rPr>
              <a:t>. Graph Pad, 2014. Web. 29 July 2014.</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London's Global University. "Enzyme Inhibitors." </a:t>
            </a:r>
            <a:r>
              <a:rPr lang="en" sz="1000" i="1">
                <a:solidFill>
                  <a:srgbClr val="FFFFFF"/>
                </a:solidFill>
                <a:latin typeface="Arial"/>
                <a:ea typeface="Arial"/>
                <a:cs typeface="Arial"/>
                <a:sym typeface="Arial"/>
              </a:rPr>
              <a:t>Untitled Document</a:t>
            </a:r>
            <a:r>
              <a:rPr lang="en" sz="1000">
                <a:solidFill>
                  <a:srgbClr val="FFFFFF"/>
                </a:solidFill>
                <a:latin typeface="Arial"/>
                <a:ea typeface="Arial"/>
                <a:cs typeface="Arial"/>
                <a:sym typeface="Arial"/>
              </a:rPr>
              <a:t>. London's Global University, n.d. Web. 29 July 2014.</a:t>
            </a:r>
          </a:p>
          <a:p>
            <a:pPr lvl="0" rtl="0">
              <a:lnSpc>
                <a:spcPct val="115000"/>
              </a:lnSpc>
              <a:spcBef>
                <a:spcPts val="0"/>
              </a:spcBef>
              <a:buNone/>
            </a:pPr>
            <a:endParaRPr sz="1000">
              <a:solidFill>
                <a:srgbClr val="FFFFFF"/>
              </a:solidFill>
              <a:latin typeface="Arial"/>
              <a:ea typeface="Arial"/>
              <a:cs typeface="Arial"/>
              <a:sym typeface="Arial"/>
            </a:endParaRP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Meng, Tan Chee, Sandeep Somani, and Pawan Dhar. "Modeling and Simulation of Biological Systems with Stochasticity." </a:t>
            </a:r>
            <a:r>
              <a:rPr lang="en" sz="1000" i="1">
                <a:solidFill>
                  <a:srgbClr val="FFFFFF"/>
                </a:solidFill>
                <a:latin typeface="Arial"/>
                <a:ea typeface="Arial"/>
                <a:cs typeface="Arial"/>
                <a:sym typeface="Arial"/>
              </a:rPr>
              <a:t>Bioinformatics Institute Singapore</a:t>
            </a:r>
            <a:r>
              <a:rPr lang="en" sz="1000">
                <a:solidFill>
                  <a:srgbClr val="FFFFFF"/>
                </a:solidFill>
                <a:latin typeface="Arial"/>
                <a:ea typeface="Arial"/>
                <a:cs typeface="Arial"/>
                <a:sym typeface="Arial"/>
              </a:rPr>
              <a:t> 4.24 (2004): n. pag. Print.</a:t>
            </a: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     </a:t>
            </a:r>
          </a:p>
          <a:p>
            <a:pPr lvl="0" rtl="0">
              <a:lnSpc>
                <a:spcPct val="115000"/>
              </a:lnSpc>
              <a:spcBef>
                <a:spcPts val="0"/>
              </a:spcBef>
              <a:buClr>
                <a:schemeClr val="dk1"/>
              </a:buClr>
              <a:buSzPct val="110000"/>
              <a:buFont typeface="Arial"/>
              <a:buNone/>
            </a:pPr>
            <a:r>
              <a:rPr lang="en" sz="1000">
                <a:solidFill>
                  <a:srgbClr val="FFFFFF"/>
                </a:solidFill>
                <a:latin typeface="Arial"/>
                <a:ea typeface="Arial"/>
                <a:cs typeface="Arial"/>
                <a:sym typeface="Arial"/>
              </a:rPr>
              <a:t>Stowell, Dan. "The Molecules Of HIV." </a:t>
            </a:r>
            <a:r>
              <a:rPr lang="en" sz="1000" i="1">
                <a:solidFill>
                  <a:srgbClr val="FFFFFF"/>
                </a:solidFill>
                <a:latin typeface="Arial"/>
                <a:ea typeface="Arial"/>
                <a:cs typeface="Arial"/>
                <a:sym typeface="Arial"/>
              </a:rPr>
              <a:t>HIV Changes to Avoid Detection</a:t>
            </a:r>
            <a:r>
              <a:rPr lang="en" sz="1000">
                <a:solidFill>
                  <a:srgbClr val="FFFFFF"/>
                </a:solidFill>
                <a:latin typeface="Arial"/>
                <a:ea typeface="Arial"/>
                <a:cs typeface="Arial"/>
                <a:sym typeface="Arial"/>
              </a:rPr>
              <a:t>. Dan Stowell, 2006. Web. 29 July 2014.</a:t>
            </a:r>
          </a:p>
          <a:p>
            <a:pPr lvl="0">
              <a:spcBef>
                <a:spcPts val="0"/>
              </a:spcBef>
              <a:buClr>
                <a:schemeClr val="dk1"/>
              </a:buClr>
              <a:buSzPct val="110000"/>
              <a:buFont typeface="Arial"/>
              <a:buNone/>
            </a:pPr>
            <a:r>
              <a:rPr lang="en" sz="1000">
                <a:solidFill>
                  <a:srgbClr val="FFFFFF"/>
                </a:solidFill>
                <a:latin typeface="Arial"/>
                <a:ea typeface="Arial"/>
                <a:cs typeface="Arial"/>
                <a:sym typeface="Arial"/>
              </a:rPr>
              <a:t>Sutton, H. E., and R. P. Wagner. "Mutation and Enzyme Function in Humans." </a:t>
            </a:r>
            <a:r>
              <a:rPr lang="en" sz="1000" i="1">
                <a:solidFill>
                  <a:srgbClr val="FFFFFF"/>
                </a:solidFill>
                <a:latin typeface="Arial"/>
                <a:ea typeface="Arial"/>
                <a:cs typeface="Arial"/>
                <a:sym typeface="Arial"/>
              </a:rPr>
              <a:t>Annual Review of Genetics</a:t>
            </a:r>
            <a:r>
              <a:rPr lang="en" sz="1000">
                <a:solidFill>
                  <a:srgbClr val="FFFFFF"/>
                </a:solidFill>
                <a:latin typeface="Arial"/>
                <a:ea typeface="Arial"/>
                <a:cs typeface="Arial"/>
                <a:sym typeface="Arial"/>
              </a:rPr>
              <a:t> 9.1 (1975): 187-212. Web.</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a:spcBef>
                <a:spcPts val="0"/>
              </a:spcBef>
              <a:buNone/>
            </a:pPr>
            <a:r>
              <a:rPr lang="en"/>
              <a:t>The End</a:t>
            </a:r>
          </a:p>
        </p:txBody>
      </p:sp>
      <p:pic>
        <p:nvPicPr>
          <p:cNvPr id="228" name="Shape 228"/>
          <p:cNvPicPr preferRelativeResize="0"/>
          <p:nvPr/>
        </p:nvPicPr>
        <p:blipFill>
          <a:blip r:embed="rId3">
            <a:alphaModFix/>
          </a:blip>
          <a:stretch>
            <a:fillRect/>
          </a:stretch>
        </p:blipFill>
        <p:spPr>
          <a:xfrm>
            <a:off x="2212850" y="1063375"/>
            <a:ext cx="4973099" cy="36700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15478"/>
            <a:ext cx="8229600" cy="857400"/>
          </a:xfrm>
          <a:prstGeom prst="rect">
            <a:avLst/>
          </a:prstGeom>
        </p:spPr>
        <p:txBody>
          <a:bodyPr lIns="91425" tIns="91425" rIns="91425" bIns="91425" anchor="b" anchorCtr="0">
            <a:noAutofit/>
          </a:bodyPr>
          <a:lstStyle/>
          <a:p>
            <a:pPr algn="ctr">
              <a:spcBef>
                <a:spcPts val="0"/>
              </a:spcBef>
              <a:buNone/>
            </a:pPr>
            <a:r>
              <a:rPr lang="en"/>
              <a:t>ODE vs. SSA</a:t>
            </a:r>
          </a:p>
        </p:txBody>
      </p:sp>
      <p:sp>
        <p:nvSpPr>
          <p:cNvPr id="84" name="Shape 84"/>
          <p:cNvSpPr txBox="1">
            <a:spLocks noGrp="1"/>
          </p:cNvSpPr>
          <p:nvPr>
            <p:ph type="body" idx="1"/>
          </p:nvPr>
        </p:nvSpPr>
        <p:spPr>
          <a:xfrm>
            <a:off x="195250" y="1072875"/>
            <a:ext cx="3994500" cy="3725699"/>
          </a:xfrm>
          <a:prstGeom prst="rect">
            <a:avLst/>
          </a:prstGeom>
        </p:spPr>
        <p:txBody>
          <a:bodyPr lIns="91425" tIns="91425" rIns="91425" bIns="91425" anchor="t" anchorCtr="0">
            <a:noAutofit/>
          </a:bodyPr>
          <a:lstStyle/>
          <a:p>
            <a:pPr algn="ctr" rtl="0">
              <a:spcBef>
                <a:spcPts val="0"/>
              </a:spcBef>
              <a:buNone/>
            </a:pPr>
            <a:r>
              <a:rPr lang="en"/>
              <a:t>ODE</a:t>
            </a:r>
          </a:p>
          <a:p>
            <a:pPr marL="457200" lvl="0" indent="-330200" rtl="0">
              <a:lnSpc>
                <a:spcPct val="115000"/>
              </a:lnSpc>
              <a:spcBef>
                <a:spcPts val="0"/>
              </a:spcBef>
              <a:buClr>
                <a:schemeClr val="lt1"/>
              </a:buClr>
              <a:buSzPct val="100000"/>
              <a:buFont typeface="Arial"/>
              <a:buChar char="●"/>
            </a:pPr>
            <a:r>
              <a:rPr lang="en" sz="1600"/>
              <a:t>Ordinary Differential Equations</a:t>
            </a:r>
          </a:p>
          <a:p>
            <a:pPr marL="457200" lvl="0" indent="-330200" rtl="0">
              <a:lnSpc>
                <a:spcPct val="115000"/>
              </a:lnSpc>
              <a:spcBef>
                <a:spcPts val="0"/>
              </a:spcBef>
              <a:buClr>
                <a:schemeClr val="lt1"/>
              </a:buClr>
              <a:buSzPct val="100000"/>
              <a:buFont typeface="Arial"/>
              <a:buChar char="●"/>
            </a:pPr>
            <a:r>
              <a:rPr lang="en" sz="1600"/>
              <a:t>Deterministic</a:t>
            </a:r>
          </a:p>
          <a:p>
            <a:pPr marL="457200" lvl="0" indent="-330200" rtl="0">
              <a:lnSpc>
                <a:spcPct val="115000"/>
              </a:lnSpc>
              <a:spcBef>
                <a:spcPts val="0"/>
              </a:spcBef>
              <a:buClr>
                <a:schemeClr val="lt1"/>
              </a:buClr>
              <a:buSzPct val="100000"/>
              <a:buFont typeface="Arial"/>
              <a:buChar char="●"/>
            </a:pPr>
            <a:r>
              <a:rPr lang="en" sz="1600"/>
              <a:t>Static equations</a:t>
            </a:r>
          </a:p>
          <a:p>
            <a:pPr marL="457200" lvl="0" indent="-330200" rtl="0">
              <a:lnSpc>
                <a:spcPct val="115000"/>
              </a:lnSpc>
              <a:spcBef>
                <a:spcPts val="0"/>
              </a:spcBef>
              <a:buClr>
                <a:schemeClr val="lt1"/>
              </a:buClr>
              <a:buSzPct val="100000"/>
              <a:buFont typeface="Arial"/>
              <a:buChar char="●"/>
            </a:pPr>
            <a:r>
              <a:rPr lang="en" sz="1600"/>
              <a:t>Continuous timescale</a:t>
            </a:r>
          </a:p>
          <a:p>
            <a:pPr marL="457200" lvl="0" indent="-330200" rtl="0">
              <a:lnSpc>
                <a:spcPct val="115000"/>
              </a:lnSpc>
              <a:spcBef>
                <a:spcPts val="0"/>
              </a:spcBef>
              <a:buClr>
                <a:schemeClr val="lt1"/>
              </a:buClr>
              <a:buSzPct val="100000"/>
              <a:buFont typeface="Arial"/>
              <a:buChar char="●"/>
            </a:pPr>
            <a:r>
              <a:rPr lang="en" sz="1600"/>
              <a:t>Good for large-scale systems</a:t>
            </a:r>
          </a:p>
          <a:p>
            <a:pPr rtl="0">
              <a:spcBef>
                <a:spcPts val="0"/>
              </a:spcBef>
              <a:buNone/>
            </a:pPr>
            <a:endParaRPr sz="1600">
              <a:latin typeface="Arial"/>
              <a:ea typeface="Arial"/>
              <a:cs typeface="Arial"/>
              <a:sym typeface="Arial"/>
            </a:endParaRPr>
          </a:p>
          <a:p>
            <a:pPr lvl="0" rtl="0">
              <a:spcBef>
                <a:spcPts val="0"/>
              </a:spcBef>
              <a:buNone/>
            </a:pPr>
            <a:endParaRPr sz="1600">
              <a:latin typeface="Arial"/>
              <a:ea typeface="Arial"/>
              <a:cs typeface="Arial"/>
              <a:sym typeface="Arial"/>
            </a:endParaRPr>
          </a:p>
          <a:p>
            <a:pPr lvl="0" rtl="0">
              <a:spcBef>
                <a:spcPts val="0"/>
              </a:spcBef>
              <a:buNone/>
            </a:pPr>
            <a:endParaRPr sz="1600">
              <a:latin typeface="Arial"/>
              <a:ea typeface="Arial"/>
              <a:cs typeface="Arial"/>
              <a:sym typeface="Arial"/>
            </a:endParaRPr>
          </a:p>
        </p:txBody>
      </p:sp>
      <p:sp>
        <p:nvSpPr>
          <p:cNvPr id="85" name="Shape 85"/>
          <p:cNvSpPr txBox="1">
            <a:spLocks noGrp="1"/>
          </p:cNvSpPr>
          <p:nvPr>
            <p:ph type="body" idx="2"/>
          </p:nvPr>
        </p:nvSpPr>
        <p:spPr>
          <a:xfrm>
            <a:off x="4635111" y="1072875"/>
            <a:ext cx="3994500" cy="3725699"/>
          </a:xfrm>
          <a:prstGeom prst="rect">
            <a:avLst/>
          </a:prstGeom>
        </p:spPr>
        <p:txBody>
          <a:bodyPr lIns="91425" tIns="91425" rIns="91425" bIns="91425" anchor="t" anchorCtr="0">
            <a:noAutofit/>
          </a:bodyPr>
          <a:lstStyle/>
          <a:p>
            <a:pPr algn="ctr" rtl="0">
              <a:spcBef>
                <a:spcPts val="0"/>
              </a:spcBef>
              <a:buNone/>
            </a:pPr>
            <a:r>
              <a:rPr lang="en"/>
              <a:t>SSA</a:t>
            </a:r>
          </a:p>
          <a:p>
            <a:pPr marL="457200" lvl="0" indent="-330200" rtl="0">
              <a:lnSpc>
                <a:spcPct val="115000"/>
              </a:lnSpc>
              <a:spcBef>
                <a:spcPts val="0"/>
              </a:spcBef>
              <a:buClr>
                <a:srgbClr val="FFFFFF"/>
              </a:buClr>
              <a:buSzPct val="100000"/>
              <a:buFont typeface="Arial"/>
              <a:buChar char="●"/>
            </a:pPr>
            <a:r>
              <a:rPr lang="en" sz="1600">
                <a:solidFill>
                  <a:srgbClr val="FFFFFF"/>
                </a:solidFill>
              </a:rPr>
              <a:t>Stochastic Simulation Algorithms</a:t>
            </a:r>
          </a:p>
          <a:p>
            <a:pPr marL="457200" lvl="0" indent="-330200" rtl="0">
              <a:lnSpc>
                <a:spcPct val="115000"/>
              </a:lnSpc>
              <a:spcBef>
                <a:spcPts val="0"/>
              </a:spcBef>
              <a:buClr>
                <a:srgbClr val="FFFFFF"/>
              </a:buClr>
              <a:buSzPct val="100000"/>
              <a:buFont typeface="Arial"/>
              <a:buChar char="●"/>
            </a:pPr>
            <a:r>
              <a:rPr lang="en" sz="1600">
                <a:solidFill>
                  <a:srgbClr val="FFFFFF"/>
                </a:solidFill>
              </a:rPr>
              <a:t>Probabilistic</a:t>
            </a:r>
          </a:p>
          <a:p>
            <a:pPr marL="457200" lvl="0" indent="-330200" rtl="0">
              <a:lnSpc>
                <a:spcPct val="115000"/>
              </a:lnSpc>
              <a:spcBef>
                <a:spcPts val="0"/>
              </a:spcBef>
              <a:buClr>
                <a:srgbClr val="FFFFFF"/>
              </a:buClr>
              <a:buSzPct val="100000"/>
              <a:buFont typeface="Arial"/>
              <a:buChar char="●"/>
            </a:pPr>
            <a:r>
              <a:rPr lang="en" sz="1600">
                <a:solidFill>
                  <a:srgbClr val="FFFFFF"/>
                </a:solidFill>
              </a:rPr>
              <a:t>Factors that vary according to probabilities</a:t>
            </a:r>
          </a:p>
          <a:p>
            <a:pPr marL="457200" lvl="0" indent="-330200" rtl="0">
              <a:lnSpc>
                <a:spcPct val="115000"/>
              </a:lnSpc>
              <a:spcBef>
                <a:spcPts val="0"/>
              </a:spcBef>
              <a:buClr>
                <a:srgbClr val="FFFFFF"/>
              </a:buClr>
              <a:buSzPct val="100000"/>
              <a:buFont typeface="Arial"/>
              <a:buChar char="●"/>
            </a:pPr>
            <a:r>
              <a:rPr lang="en" sz="1600">
                <a:solidFill>
                  <a:srgbClr val="FFFFFF"/>
                </a:solidFill>
              </a:rPr>
              <a:t>Randomness</a:t>
            </a:r>
          </a:p>
          <a:p>
            <a:pPr marL="457200" lvl="0" indent="-330200" rtl="0">
              <a:lnSpc>
                <a:spcPct val="115000"/>
              </a:lnSpc>
              <a:spcBef>
                <a:spcPts val="0"/>
              </a:spcBef>
              <a:buClr>
                <a:srgbClr val="FFFFFF"/>
              </a:buClr>
              <a:buSzPct val="100000"/>
              <a:buFont typeface="Arial"/>
              <a:buChar char="●"/>
            </a:pPr>
            <a:r>
              <a:rPr lang="en" sz="1600">
                <a:solidFill>
                  <a:srgbClr val="FFFFFF"/>
                </a:solidFill>
              </a:rPr>
              <a:t>Good for small-scale systems</a:t>
            </a:r>
          </a:p>
          <a:p>
            <a:pPr rtl="0">
              <a:spcBef>
                <a:spcPts val="0"/>
              </a:spcBef>
              <a:buNone/>
            </a:pPr>
            <a:endParaRPr sz="1600">
              <a:solidFill>
                <a:srgbClr val="FFFFFF"/>
              </a:solidFill>
            </a:endParaRPr>
          </a:p>
          <a:p>
            <a:pPr lvl="0" rtl="0">
              <a:spcBef>
                <a:spcPts val="0"/>
              </a:spcBef>
              <a:buNone/>
            </a:pPr>
            <a:endParaRPr sz="1600">
              <a:solidFill>
                <a:srgbClr val="FFFFFF"/>
              </a:solidFill>
              <a:latin typeface="Arial"/>
              <a:ea typeface="Arial"/>
              <a:cs typeface="Arial"/>
              <a:sym typeface="Arial"/>
            </a:endParaRPr>
          </a:p>
          <a:p>
            <a:pPr lvl="0">
              <a:spcBef>
                <a:spcPts val="0"/>
              </a:spcBef>
              <a:buNone/>
            </a:pPr>
            <a:endParaRPr sz="1600">
              <a:solidFill>
                <a:srgbClr val="FFFFFF"/>
              </a:solidFill>
              <a:latin typeface="Arial"/>
              <a:ea typeface="Arial"/>
              <a:cs typeface="Arial"/>
              <a:sym typeface="Arial"/>
            </a:endParaRPr>
          </a:p>
        </p:txBody>
      </p:sp>
      <p:pic>
        <p:nvPicPr>
          <p:cNvPr id="86" name="Shape 86"/>
          <p:cNvPicPr preferRelativeResize="0"/>
          <p:nvPr/>
        </p:nvPicPr>
        <p:blipFill>
          <a:blip r:embed="rId3">
            <a:alphaModFix/>
          </a:blip>
          <a:stretch>
            <a:fillRect/>
          </a:stretch>
        </p:blipFill>
        <p:spPr>
          <a:xfrm>
            <a:off x="1124675" y="3323162"/>
            <a:ext cx="1600200" cy="1114425"/>
          </a:xfrm>
          <a:prstGeom prst="rect">
            <a:avLst/>
          </a:prstGeom>
          <a:noFill/>
          <a:ln>
            <a:noFill/>
          </a:ln>
        </p:spPr>
      </p:pic>
      <p:pic>
        <p:nvPicPr>
          <p:cNvPr id="87" name="Shape 87"/>
          <p:cNvPicPr preferRelativeResize="0"/>
          <p:nvPr/>
        </p:nvPicPr>
        <p:blipFill>
          <a:blip r:embed="rId4">
            <a:alphaModFix/>
          </a:blip>
          <a:stretch>
            <a:fillRect/>
          </a:stretch>
        </p:blipFill>
        <p:spPr>
          <a:xfrm>
            <a:off x="6114775" y="3523187"/>
            <a:ext cx="1152525" cy="7143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457200" y="1000600"/>
            <a:ext cx="3994500" cy="772200"/>
          </a:xfrm>
          <a:prstGeom prst="rect">
            <a:avLst/>
          </a:prstGeom>
        </p:spPr>
        <p:txBody>
          <a:bodyPr lIns="91425" tIns="91425" rIns="91425" bIns="91425" anchor="t" anchorCtr="0">
            <a:noAutofit/>
          </a:bodyPr>
          <a:lstStyle/>
          <a:p>
            <a:pPr algn="ctr">
              <a:spcBef>
                <a:spcPts val="0"/>
              </a:spcBef>
              <a:buNone/>
            </a:pPr>
            <a:r>
              <a:rPr lang="en"/>
              <a:t>ODE</a:t>
            </a:r>
          </a:p>
        </p:txBody>
      </p:sp>
      <p:sp>
        <p:nvSpPr>
          <p:cNvPr id="93" name="Shape 93"/>
          <p:cNvSpPr txBox="1">
            <a:spLocks noGrp="1"/>
          </p:cNvSpPr>
          <p:nvPr>
            <p:ph type="body" idx="2"/>
          </p:nvPr>
        </p:nvSpPr>
        <p:spPr>
          <a:xfrm>
            <a:off x="4788575" y="1023087"/>
            <a:ext cx="3994500" cy="727200"/>
          </a:xfrm>
          <a:prstGeom prst="rect">
            <a:avLst/>
          </a:prstGeom>
        </p:spPr>
        <p:txBody>
          <a:bodyPr lIns="91425" tIns="91425" rIns="91425" bIns="91425" anchor="t" anchorCtr="0">
            <a:noAutofit/>
          </a:bodyPr>
          <a:lstStyle/>
          <a:p>
            <a:pPr algn="ctr">
              <a:spcBef>
                <a:spcPts val="0"/>
              </a:spcBef>
              <a:buNone/>
            </a:pPr>
            <a:r>
              <a:rPr lang="en"/>
              <a:t>SSA</a:t>
            </a:r>
          </a:p>
        </p:txBody>
      </p:sp>
      <p:pic>
        <p:nvPicPr>
          <p:cNvPr id="94" name="Shape 94"/>
          <p:cNvPicPr preferRelativeResize="0"/>
          <p:nvPr/>
        </p:nvPicPr>
        <p:blipFill>
          <a:blip r:embed="rId3">
            <a:alphaModFix/>
          </a:blip>
          <a:stretch>
            <a:fillRect/>
          </a:stretch>
        </p:blipFill>
        <p:spPr>
          <a:xfrm>
            <a:off x="301800" y="1706025"/>
            <a:ext cx="4305300" cy="2903150"/>
          </a:xfrm>
          <a:prstGeom prst="rect">
            <a:avLst/>
          </a:prstGeom>
          <a:noFill/>
          <a:ln>
            <a:noFill/>
          </a:ln>
        </p:spPr>
      </p:pic>
      <p:pic>
        <p:nvPicPr>
          <p:cNvPr id="95" name="Shape 95"/>
          <p:cNvPicPr preferRelativeResize="0"/>
          <p:nvPr/>
        </p:nvPicPr>
        <p:blipFill>
          <a:blip r:embed="rId4">
            <a:alphaModFix/>
          </a:blip>
          <a:stretch>
            <a:fillRect/>
          </a:stretch>
        </p:blipFill>
        <p:spPr>
          <a:xfrm>
            <a:off x="4748005" y="1706025"/>
            <a:ext cx="4075644" cy="2903150"/>
          </a:xfrm>
          <a:prstGeom prst="rect">
            <a:avLst/>
          </a:prstGeom>
          <a:noFill/>
          <a:ln>
            <a:noFill/>
          </a:ln>
        </p:spPr>
      </p:pic>
      <p:sp>
        <p:nvSpPr>
          <p:cNvPr id="96" name="Shape 96"/>
          <p:cNvSpPr txBox="1"/>
          <p:nvPr/>
        </p:nvSpPr>
        <p:spPr>
          <a:xfrm>
            <a:off x="1603075" y="330250"/>
            <a:ext cx="6139800" cy="457200"/>
          </a:xfrm>
          <a:prstGeom prst="rect">
            <a:avLst/>
          </a:prstGeom>
          <a:noFill/>
          <a:ln>
            <a:noFill/>
          </a:ln>
        </p:spPr>
        <p:txBody>
          <a:bodyPr lIns="91425" tIns="91425" rIns="91425" bIns="91425" anchor="t" anchorCtr="0">
            <a:noAutofit/>
          </a:bodyPr>
          <a:lstStyle/>
          <a:p>
            <a:pPr>
              <a:spcBef>
                <a:spcPts val="0"/>
              </a:spcBef>
              <a:buNone/>
            </a:pPr>
            <a:r>
              <a:rPr lang="en" sz="3000">
                <a:solidFill>
                  <a:schemeClr val="lt1"/>
                </a:solidFill>
              </a:rPr>
              <a:t>Model of Simple Cellular Diffusion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Why Gillespie?</a:t>
            </a:r>
          </a:p>
        </p:txBody>
      </p:sp>
      <p:sp>
        <p:nvSpPr>
          <p:cNvPr id="102" name="Shape 102"/>
          <p:cNvSpPr txBox="1">
            <a:spLocks noGrp="1"/>
          </p:cNvSpPr>
          <p:nvPr>
            <p:ph type="body" idx="1"/>
          </p:nvPr>
        </p:nvSpPr>
        <p:spPr>
          <a:xfrm>
            <a:off x="457200" y="1200150"/>
            <a:ext cx="8054700" cy="3725699"/>
          </a:xfrm>
          <a:prstGeom prst="rect">
            <a:avLst/>
          </a:prstGeom>
        </p:spPr>
        <p:txBody>
          <a:bodyPr lIns="91425" tIns="91425" rIns="91425" bIns="91425" anchor="t" anchorCtr="0">
            <a:noAutofit/>
          </a:bodyPr>
          <a:lstStyle/>
          <a:p>
            <a:pPr marL="457200" lvl="0" indent="-419100" rtl="0">
              <a:spcBef>
                <a:spcPts val="0"/>
              </a:spcBef>
              <a:buClr>
                <a:schemeClr val="lt1"/>
              </a:buClr>
              <a:buSzPct val="100000"/>
              <a:buFont typeface="Arial"/>
              <a:buChar char="●"/>
            </a:pPr>
            <a:r>
              <a:rPr lang="en"/>
              <a:t>Developed by Daniel T. Gillespie in 1977</a:t>
            </a:r>
          </a:p>
          <a:p>
            <a:pPr marL="457200" lvl="0" indent="-419100" rtl="0">
              <a:spcBef>
                <a:spcPts val="0"/>
              </a:spcBef>
              <a:buClr>
                <a:schemeClr val="lt1"/>
              </a:buClr>
              <a:buSzPct val="100000"/>
              <a:buFont typeface="Arial"/>
              <a:buChar char="●"/>
            </a:pPr>
            <a:r>
              <a:rPr lang="en"/>
              <a:t>No “Master Equation”</a:t>
            </a:r>
          </a:p>
          <a:p>
            <a:pPr marL="457200" lvl="0" indent="-419100" rtl="0">
              <a:spcBef>
                <a:spcPts val="0"/>
              </a:spcBef>
              <a:buClr>
                <a:schemeClr val="lt1"/>
              </a:buClr>
              <a:buSzPct val="100000"/>
              <a:buFont typeface="Arial"/>
              <a:buChar char="●"/>
            </a:pPr>
            <a:r>
              <a:rPr lang="en"/>
              <a:t>Simple</a:t>
            </a:r>
          </a:p>
          <a:p>
            <a:pPr marL="457200" lvl="0" indent="-419100">
              <a:spcBef>
                <a:spcPts val="0"/>
              </a:spcBef>
              <a:buClr>
                <a:schemeClr val="lt1"/>
              </a:buClr>
              <a:buSzPct val="100000"/>
              <a:buFont typeface="Arial"/>
              <a:buChar char="●"/>
            </a:pPr>
            <a:r>
              <a:rPr lang="en"/>
              <a:t>Efficient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908925" y="133150"/>
            <a:ext cx="7207324" cy="4877199"/>
          </a:xfrm>
          <a:prstGeom prst="rect">
            <a:avLst/>
          </a:prstGeom>
          <a:noFill/>
          <a:ln>
            <a:noFill/>
          </a:ln>
        </p:spPr>
      </p:pic>
      <p:sp>
        <p:nvSpPr>
          <p:cNvPr id="108" name="Shape 108"/>
          <p:cNvSpPr txBox="1">
            <a:spLocks noGrp="1"/>
          </p:cNvSpPr>
          <p:nvPr>
            <p:ph type="title"/>
          </p:nvPr>
        </p:nvSpPr>
        <p:spPr>
          <a:xfrm>
            <a:off x="3355125" y="1662900"/>
            <a:ext cx="2868299" cy="1817699"/>
          </a:xfrm>
          <a:prstGeom prst="rect">
            <a:avLst/>
          </a:prstGeom>
        </p:spPr>
        <p:txBody>
          <a:bodyPr lIns="91425" tIns="91425" rIns="91425" bIns="91425" anchor="b" anchorCtr="0">
            <a:noAutofit/>
          </a:bodyPr>
          <a:lstStyle/>
          <a:p>
            <a:pPr algn="ctr">
              <a:spcBef>
                <a:spcPts val="0"/>
              </a:spcBef>
              <a:buNone/>
            </a:pPr>
            <a:r>
              <a:rPr lang="en">
                <a:solidFill>
                  <a:srgbClr val="000000"/>
                </a:solidFill>
              </a:rPr>
              <a:t>The Gillespie Algorithm</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Input</a:t>
            </a:r>
          </a:p>
        </p:txBody>
      </p:sp>
      <p:sp>
        <p:nvSpPr>
          <p:cNvPr id="114" name="Shape 114"/>
          <p:cNvSpPr txBox="1">
            <a:spLocks noGrp="1"/>
          </p:cNvSpPr>
          <p:nvPr>
            <p:ph type="body" idx="1"/>
          </p:nvPr>
        </p:nvSpPr>
        <p:spPr>
          <a:xfrm>
            <a:off x="457200" y="881175"/>
            <a:ext cx="3994500" cy="3725699"/>
          </a:xfrm>
          <a:prstGeom prst="rect">
            <a:avLst/>
          </a:prstGeom>
        </p:spPr>
        <p:txBody>
          <a:bodyPr lIns="91425" tIns="91425" rIns="91425" bIns="91425" anchor="t" anchorCtr="0">
            <a:noAutofit/>
          </a:bodyPr>
          <a:lstStyle/>
          <a:p>
            <a:pPr marL="457200" lvl="0" indent="-342900" rtl="0">
              <a:spcBef>
                <a:spcPts val="0"/>
              </a:spcBef>
              <a:buClr>
                <a:schemeClr val="lt1"/>
              </a:buClr>
              <a:buSzPct val="100000"/>
              <a:buFont typeface="Arial"/>
              <a:buChar char="●"/>
            </a:pPr>
            <a:r>
              <a:rPr lang="en" sz="1800"/>
              <a:t>i = num. of iterations</a:t>
            </a:r>
          </a:p>
          <a:p>
            <a:pPr marL="457200" lvl="0" indent="-342900" rtl="0">
              <a:spcBef>
                <a:spcPts val="0"/>
              </a:spcBef>
              <a:buClr>
                <a:schemeClr val="lt1"/>
              </a:buClr>
              <a:buSzPct val="100000"/>
              <a:buFont typeface="Arial"/>
              <a:buChar char="●"/>
            </a:pPr>
            <a:r>
              <a:rPr lang="en" sz="1800"/>
              <a:t>t = time running</a:t>
            </a:r>
          </a:p>
          <a:p>
            <a:pPr marL="457200" lvl="0" indent="-342900" rtl="0">
              <a:spcBef>
                <a:spcPts val="0"/>
              </a:spcBef>
              <a:buClr>
                <a:schemeClr val="lt1"/>
              </a:buClr>
              <a:buSzPct val="100000"/>
              <a:buFont typeface="Arial"/>
              <a:buChar char="●"/>
            </a:pPr>
            <a:r>
              <a:rPr lang="en" sz="1800"/>
              <a:t>of = Output frequency</a:t>
            </a:r>
          </a:p>
          <a:p>
            <a:pPr marL="457200" lvl="0" indent="-342900" rtl="0">
              <a:spcBef>
                <a:spcPts val="0"/>
              </a:spcBef>
              <a:buClr>
                <a:schemeClr val="lt1"/>
              </a:buClr>
              <a:buSzPct val="100000"/>
              <a:buFont typeface="Arial"/>
              <a:buChar char="●"/>
            </a:pPr>
            <a:r>
              <a:rPr lang="en" sz="1800"/>
              <a:t>Molecules = initial num. of molecules</a:t>
            </a:r>
          </a:p>
          <a:p>
            <a:pPr marL="457200" lvl="0" indent="-342900" rtl="0">
              <a:spcBef>
                <a:spcPts val="0"/>
              </a:spcBef>
              <a:buClr>
                <a:schemeClr val="lt1"/>
              </a:buClr>
              <a:buSzPct val="100000"/>
              <a:buFont typeface="Arial"/>
              <a:buChar char="●"/>
            </a:pPr>
            <a:r>
              <a:rPr lang="en" sz="1800"/>
              <a:t>Reactions = reaction and reaction rate</a:t>
            </a:r>
          </a:p>
          <a:p>
            <a:pPr marL="457200" lvl="0" indent="-342900" rtl="0">
              <a:spcBef>
                <a:spcPts val="0"/>
              </a:spcBef>
              <a:buClr>
                <a:schemeClr val="lt1"/>
              </a:buClr>
              <a:buSzPct val="100000"/>
              <a:buFont typeface="Arial"/>
              <a:buChar char="●"/>
            </a:pPr>
            <a:r>
              <a:rPr lang="en" sz="1800"/>
              <a:t>Output = File to output values of each molecule</a:t>
            </a:r>
          </a:p>
          <a:p>
            <a:pPr marL="457200" lvl="0" indent="-342900" rtl="0">
              <a:spcBef>
                <a:spcPts val="0"/>
              </a:spcBef>
              <a:buClr>
                <a:schemeClr val="lt1"/>
              </a:buClr>
              <a:buSzPct val="100000"/>
              <a:buFont typeface="Arial"/>
              <a:buChar char="●"/>
            </a:pPr>
            <a:r>
              <a:rPr lang="en" sz="1800"/>
              <a:t>Plot = graph Yes/no and what are the axis labels</a:t>
            </a:r>
          </a:p>
          <a:p>
            <a:pPr lvl="0" rtl="0">
              <a:spcBef>
                <a:spcPts val="0"/>
              </a:spcBef>
              <a:buNone/>
            </a:pPr>
            <a:endParaRPr/>
          </a:p>
          <a:p>
            <a:pPr rtl="0">
              <a:spcBef>
                <a:spcPts val="0"/>
              </a:spcBef>
              <a:buNone/>
            </a:pPr>
            <a:endParaRPr/>
          </a:p>
          <a:p>
            <a:pPr rtl="0">
              <a:spcBef>
                <a:spcPts val="0"/>
              </a:spcBef>
              <a:buNone/>
            </a:pPr>
            <a:endParaRPr/>
          </a:p>
          <a:p>
            <a:pPr>
              <a:spcBef>
                <a:spcPts val="0"/>
              </a:spcBef>
              <a:buNone/>
            </a:pPr>
            <a:endParaRPr/>
          </a:p>
        </p:txBody>
      </p:sp>
      <p:pic>
        <p:nvPicPr>
          <p:cNvPr id="115" name="Shape 115"/>
          <p:cNvPicPr preferRelativeResize="0"/>
          <p:nvPr/>
        </p:nvPicPr>
        <p:blipFill>
          <a:blip r:embed="rId3">
            <a:alphaModFix/>
          </a:blip>
          <a:stretch>
            <a:fillRect/>
          </a:stretch>
        </p:blipFill>
        <p:spPr>
          <a:xfrm>
            <a:off x="5506825" y="900112"/>
            <a:ext cx="2514600" cy="33432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271575" y="205975"/>
            <a:ext cx="8415299" cy="857400"/>
          </a:xfrm>
          <a:prstGeom prst="rect">
            <a:avLst/>
          </a:prstGeom>
        </p:spPr>
        <p:txBody>
          <a:bodyPr lIns="91425" tIns="91425" rIns="91425" bIns="91425" anchor="b" anchorCtr="0">
            <a:noAutofit/>
          </a:bodyPr>
          <a:lstStyle/>
          <a:p>
            <a:pPr>
              <a:spcBef>
                <a:spcPts val="0"/>
              </a:spcBef>
              <a:buNone/>
            </a:pPr>
            <a:r>
              <a:rPr lang="en"/>
              <a:t>Output</a:t>
            </a:r>
          </a:p>
        </p:txBody>
      </p:sp>
      <p:pic>
        <p:nvPicPr>
          <p:cNvPr id="121" name="Shape 121"/>
          <p:cNvPicPr preferRelativeResize="0"/>
          <p:nvPr/>
        </p:nvPicPr>
        <p:blipFill>
          <a:blip r:embed="rId3">
            <a:alphaModFix/>
          </a:blip>
          <a:stretch>
            <a:fillRect/>
          </a:stretch>
        </p:blipFill>
        <p:spPr>
          <a:xfrm>
            <a:off x="1026575" y="1519075"/>
            <a:ext cx="2926549" cy="3087849"/>
          </a:xfrm>
          <a:prstGeom prst="rect">
            <a:avLst/>
          </a:prstGeom>
          <a:noFill/>
          <a:ln>
            <a:noFill/>
          </a:ln>
        </p:spPr>
      </p:pic>
      <p:pic>
        <p:nvPicPr>
          <p:cNvPr id="122" name="Shape 122"/>
          <p:cNvPicPr preferRelativeResize="0"/>
          <p:nvPr/>
        </p:nvPicPr>
        <p:blipFill>
          <a:blip r:embed="rId4">
            <a:alphaModFix/>
          </a:blip>
          <a:stretch>
            <a:fillRect/>
          </a:stretch>
        </p:blipFill>
        <p:spPr>
          <a:xfrm>
            <a:off x="4266950" y="1405525"/>
            <a:ext cx="4419926" cy="33149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p:nvPr>
        </p:nvSpPr>
        <p:spPr>
          <a:xfrm>
            <a:off x="685800" y="1568184"/>
            <a:ext cx="7772400" cy="1238099"/>
          </a:xfrm>
          <a:prstGeom prst="rect">
            <a:avLst/>
          </a:prstGeom>
        </p:spPr>
        <p:txBody>
          <a:bodyPr lIns="91425" tIns="91425" rIns="91425" bIns="91425" anchor="b" anchorCtr="0">
            <a:noAutofit/>
          </a:bodyPr>
          <a:lstStyle/>
          <a:p>
            <a:pPr>
              <a:spcBef>
                <a:spcPts val="0"/>
              </a:spcBef>
              <a:buNone/>
            </a:pPr>
            <a:r>
              <a:rPr lang="en"/>
              <a:t>Demonstration of BOSS</a:t>
            </a:r>
          </a:p>
        </p:txBody>
      </p:sp>
    </p:spTree>
  </p:cSld>
  <p:clrMapOvr>
    <a:masterClrMapping/>
  </p:clrMapOvr>
  <p:transition spd="slow">
    <p:cut/>
  </p:transition>
</p:sld>
</file>

<file path=ppt/theme/theme1.xml><?xml version="1.0" encoding="utf-8"?>
<a:theme xmlns:a="http://schemas.openxmlformats.org/drawingml/2006/main"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1983</Words>
  <Application>Microsoft Office PowerPoint</Application>
  <PresentationFormat>On-screen Show (16:9)</PresentationFormat>
  <Paragraphs>244</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spotlight</vt:lpstr>
      <vt:lpstr>BOSS: Biological Operations modeled through Stochastic Simulation </vt:lpstr>
      <vt:lpstr>Introduction</vt:lpstr>
      <vt:lpstr>ODE vs. SSA</vt:lpstr>
      <vt:lpstr>Slide 3</vt:lpstr>
      <vt:lpstr>Why Gillespie?</vt:lpstr>
      <vt:lpstr>The Gillespie Algorithm</vt:lpstr>
      <vt:lpstr>Input</vt:lpstr>
      <vt:lpstr>Output</vt:lpstr>
      <vt:lpstr>Demonstration of BOSS</vt:lpstr>
      <vt:lpstr>Test cases</vt:lpstr>
      <vt:lpstr>Lotka-Volterra: Wolves and Rabbits</vt:lpstr>
      <vt:lpstr>Our Main Application: HIV-1 Protease</vt:lpstr>
      <vt:lpstr>HIV-1 Protease: An Overview</vt:lpstr>
      <vt:lpstr>Different Test Groups</vt:lpstr>
      <vt:lpstr>T1 and T2 Data</vt:lpstr>
      <vt:lpstr>Effectiveness of Different Inhibitors</vt:lpstr>
      <vt:lpstr>E3: Testing Different Substrates</vt:lpstr>
      <vt:lpstr>E4: Mutations and Inhibitor Activity</vt:lpstr>
      <vt:lpstr>E5: Sample Size and Fluctuation</vt:lpstr>
      <vt:lpstr>Discussion</vt:lpstr>
      <vt:lpstr>Acknowledgements</vt:lpstr>
      <vt:lpstr>Citations</vt:lpstr>
      <vt:lpstr>Citations cont.</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 Biological Operations modeled through Stochastic Simulation </dc:title>
  <dc:creator>Logan</dc:creator>
  <cp:lastModifiedBy>Logan</cp:lastModifiedBy>
  <cp:revision>1</cp:revision>
  <dcterms:modified xsi:type="dcterms:W3CDTF">2014-07-30T19:01:39Z</dcterms:modified>
</cp:coreProperties>
</file>