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  <p:sldMasterId id="2147483683" r:id="rId3"/>
    <p:sldMasterId id="2147483685" r:id="rId4"/>
    <p:sldMasterId id="2147483687" r:id="rId5"/>
    <p:sldMasterId id="2147483689" r:id="rId6"/>
    <p:sldMasterId id="2147483691" r:id="rId7"/>
    <p:sldMasterId id="2147483693" r:id="rId8"/>
  </p:sldMasterIdLst>
  <p:notesMasterIdLst>
    <p:notesMasterId r:id="rId41"/>
  </p:notesMasterIdLst>
  <p:handoutMasterIdLst>
    <p:handoutMasterId r:id="rId42"/>
  </p:handoutMasterIdLst>
  <p:sldIdLst>
    <p:sldId id="313" r:id="rId9"/>
    <p:sldId id="358" r:id="rId10"/>
    <p:sldId id="359" r:id="rId11"/>
    <p:sldId id="360" r:id="rId12"/>
    <p:sldId id="362" r:id="rId13"/>
    <p:sldId id="366" r:id="rId14"/>
    <p:sldId id="367" r:id="rId15"/>
    <p:sldId id="369" r:id="rId16"/>
    <p:sldId id="372" r:id="rId17"/>
    <p:sldId id="373" r:id="rId18"/>
    <p:sldId id="374" r:id="rId19"/>
    <p:sldId id="376" r:id="rId20"/>
    <p:sldId id="377" r:id="rId21"/>
    <p:sldId id="378" r:id="rId22"/>
    <p:sldId id="380" r:id="rId23"/>
    <p:sldId id="382" r:id="rId24"/>
    <p:sldId id="384" r:id="rId25"/>
    <p:sldId id="385" r:id="rId26"/>
    <p:sldId id="386" r:id="rId27"/>
    <p:sldId id="387" r:id="rId28"/>
    <p:sldId id="388" r:id="rId29"/>
    <p:sldId id="391" r:id="rId30"/>
    <p:sldId id="393" r:id="rId31"/>
    <p:sldId id="392" r:id="rId32"/>
    <p:sldId id="389" r:id="rId33"/>
    <p:sldId id="390" r:id="rId34"/>
    <p:sldId id="394" r:id="rId35"/>
    <p:sldId id="395" r:id="rId36"/>
    <p:sldId id="396" r:id="rId37"/>
    <p:sldId id="397" r:id="rId38"/>
    <p:sldId id="398" r:id="rId39"/>
    <p:sldId id="375" r:id="rId40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88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Дмитрий" initials="" lastIdx="1" clrIdx="0"/>
  <p:cmAuthor id="1" name="Dmitriy Medvedev" initials="DM" lastIdx="2" clrIdx="1">
    <p:extLst>
      <p:ext uri="{19B8F6BF-5375-455C-9EA6-DF929625EA0E}">
        <p15:presenceInfo xmlns:p15="http://schemas.microsoft.com/office/powerpoint/2012/main" userId="7691f59882a42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5F62A"/>
    <a:srgbClr val="99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54" autoAdjust="0"/>
    <p:restoredTop sz="94638" autoAdjust="0"/>
  </p:normalViewPr>
  <p:slideViewPr>
    <p:cSldViewPr>
      <p:cViewPr varScale="1">
        <p:scale>
          <a:sx n="83" d="100"/>
          <a:sy n="83" d="100"/>
        </p:scale>
        <p:origin x="1056" y="48"/>
      </p:cViewPr>
      <p:guideLst>
        <p:guide orient="horz" pos="1888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commentAuthors" Target="commentAuthor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heme" Target="theme/theme1.xml"/><Relationship Id="rId20" Type="http://schemas.openxmlformats.org/officeDocument/2006/relationships/slide" Target="slides/slide12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18A1C36-AF07-41B7-82D9-7D8D840C62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9253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CA46C77-2935-4588-BD20-41AF0C4C32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3833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715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99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485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472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59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947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5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796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30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497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2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478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713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174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097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961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975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920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306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115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091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81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512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07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14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18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47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79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122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698E7-FA6B-49BD-8852-022B011FA61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13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atom.ru/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5" Type="http://schemas.openxmlformats.org/officeDocument/2006/relationships/slide" Target="../slides/slide4.xml"/><Relationship Id="rId4" Type="http://schemas.openxmlformats.org/officeDocument/2006/relationships/slide" Target="../slides/slide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atom.ru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Relationship Id="rId5" Type="http://schemas.openxmlformats.org/officeDocument/2006/relationships/slide" Target="../slides/slide4.xml"/><Relationship Id="rId4" Type="http://schemas.openxmlformats.org/officeDocument/2006/relationships/slide" Target="../slides/slide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atom.ru/" TargetMode="Externa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Relationship Id="rId5" Type="http://schemas.openxmlformats.org/officeDocument/2006/relationships/slide" Target="../slides/slide4.xml"/><Relationship Id="rId4" Type="http://schemas.openxmlformats.org/officeDocument/2006/relationships/slide" Target="../slides/slide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atom.ru/" TargetMode="External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Relationship Id="rId5" Type="http://schemas.openxmlformats.org/officeDocument/2006/relationships/slide" Target="../slides/slide4.xml"/><Relationship Id="rId4" Type="http://schemas.openxmlformats.org/officeDocument/2006/relationships/slide" Target="../slides/slide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atom.ru/" TargetMode="External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7.xml"/><Relationship Id="rId5" Type="http://schemas.openxmlformats.org/officeDocument/2006/relationships/slide" Target="../slides/slide4.xml"/><Relationship Id="rId4" Type="http://schemas.openxmlformats.org/officeDocument/2006/relationships/slide" Target="../slides/slide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atom.ru/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Relationship Id="rId5" Type="http://schemas.openxmlformats.org/officeDocument/2006/relationships/slide" Target="../slides/slide4.xml"/><Relationship Id="rId4" Type="http://schemas.openxmlformats.org/officeDocument/2006/relationships/slide" Target="../slides/slide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1\Desktop\загруженное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50" y="333375"/>
            <a:ext cx="145097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2613" y="2181225"/>
            <a:ext cx="7866062" cy="1223963"/>
          </a:xfrm>
          <a:ln/>
          <a:effectLst/>
        </p:spPr>
        <p:txBody>
          <a:bodyPr/>
          <a:lstStyle>
            <a:lvl1pPr>
              <a:defRPr sz="3400">
                <a:solidFill>
                  <a:schemeClr val="hlink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2613" y="3789363"/>
            <a:ext cx="6653212" cy="647700"/>
          </a:xfrm>
        </p:spPr>
        <p:txBody>
          <a:bodyPr anchor="ctr"/>
          <a:lstStyle>
            <a:lvl1pPr marL="0" indent="0">
              <a:buFontTx/>
              <a:buNone/>
              <a:defRPr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ADEAF-69D1-41B5-A0B6-42357B353A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4638" y="77788"/>
            <a:ext cx="2051050" cy="60071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77788"/>
            <a:ext cx="6003925" cy="60071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80E41-E6E3-465B-AFDB-0CE2626E26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77788"/>
            <a:ext cx="8207375" cy="9032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68313" y="1557338"/>
            <a:ext cx="8207375" cy="452755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95057-2303-4A80-9A0D-616CBB934A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2613" y="3644900"/>
            <a:ext cx="6688137" cy="1008063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E5332-93A2-49EF-ABA1-01364AE4EF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951E8-F967-4E9B-BFF7-412C435D92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27487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27488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4F374-5DA3-4B0F-BA58-3909CACA0A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BA69C-2E65-4D8B-9CEE-A3E4C1CF74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8F8AE-5A57-4513-8AA3-5990FBE5C2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739A2-B6E8-4F0A-9658-898FC504F1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D3944-D204-4501-BD1F-5F3C7066F7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38CD0-8D64-47C2-A4F0-002F6B616F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E4444-6D91-403D-9C1E-27A9D6B6CB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7DEFF-1575-4FCF-9B63-10D87798E1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4638" y="77788"/>
            <a:ext cx="2051050" cy="60071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77788"/>
            <a:ext cx="6003925" cy="60071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F18A-AFB9-4865-83A1-2A68045B92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77788"/>
            <a:ext cx="8207375" cy="9032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8207375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313" y="3897313"/>
            <a:ext cx="8207375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041E2-6A9B-447E-AF36-0A33EB8B0F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77788"/>
            <a:ext cx="8207375" cy="9032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68313" y="1557338"/>
            <a:ext cx="8207375" cy="452755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87A16-F4EB-4CD0-AB96-A6F057F01C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77788"/>
            <a:ext cx="8207375" cy="9032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27487" cy="45275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27488" cy="45275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9CA07-6B0A-44B1-8587-8788A18ADB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77788"/>
            <a:ext cx="8207375" cy="9032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468313" y="1557338"/>
            <a:ext cx="8207375" cy="452755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EB739-B4DF-41C2-9531-8FA4AB4D4C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hlinkClick r:id="rId3"/>
          </p:cNvPr>
          <p:cNvSpPr txBox="1">
            <a:spLocks noChangeArrowheads="1"/>
          </p:cNvSpPr>
          <p:nvPr userDrawn="1"/>
        </p:nvSpPr>
        <p:spPr bwMode="auto">
          <a:xfrm>
            <a:off x="612775" y="5554663"/>
            <a:ext cx="1390650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ru-RU" sz="1400" b="1">
                <a:solidFill>
                  <a:schemeClr val="hlink"/>
                </a:solidFill>
              </a:rPr>
              <a:t>www.rosatom.ru</a:t>
            </a:r>
            <a:endParaRPr lang="ru-RU" altLang="ru-RU" sz="1400" b="1">
              <a:solidFill>
                <a:schemeClr val="hlink"/>
              </a:solidFill>
            </a:endParaRPr>
          </a:p>
        </p:txBody>
      </p:sp>
      <p:sp>
        <p:nvSpPr>
          <p:cNvPr id="5" name="navigation1">
            <a:hlinkClick r:id="rId4" action="ppaction://hlinksldjump"/>
          </p:cNvPr>
          <p:cNvSpPr>
            <a:spLocks noChangeArrowheads="1"/>
          </p:cNvSpPr>
          <p:nvPr userDrawn="1"/>
        </p:nvSpPr>
        <p:spPr bwMode="auto">
          <a:xfrm>
            <a:off x="5705475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navigation2">
            <a:hlinkClick r:id="rId5" action="ppaction://hlinksldjump"/>
          </p:cNvPr>
          <p:cNvSpPr>
            <a:spLocks noChangeArrowheads="1"/>
          </p:cNvSpPr>
          <p:nvPr userDrawn="1"/>
        </p:nvSpPr>
        <p:spPr bwMode="auto">
          <a:xfrm>
            <a:off x="6069013" y="1076325"/>
            <a:ext cx="360362" cy="360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7" name="navigation3"/>
          <p:cNvSpPr>
            <a:spLocks noChangeArrowheads="1"/>
          </p:cNvSpPr>
          <p:nvPr userDrawn="1"/>
        </p:nvSpPr>
        <p:spPr bwMode="auto">
          <a:xfrm>
            <a:off x="6432550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navigation4"/>
          <p:cNvSpPr>
            <a:spLocks noChangeArrowheads="1"/>
          </p:cNvSpPr>
          <p:nvPr userDrawn="1"/>
        </p:nvSpPr>
        <p:spPr bwMode="auto">
          <a:xfrm>
            <a:off x="6796088" y="1076325"/>
            <a:ext cx="360362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navigation5"/>
          <p:cNvSpPr>
            <a:spLocks noChangeArrowheads="1"/>
          </p:cNvSpPr>
          <p:nvPr userDrawn="1"/>
        </p:nvSpPr>
        <p:spPr bwMode="auto">
          <a:xfrm>
            <a:off x="7159625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navigation6"/>
          <p:cNvSpPr>
            <a:spLocks noChangeArrowheads="1"/>
          </p:cNvSpPr>
          <p:nvPr userDrawn="1"/>
        </p:nvSpPr>
        <p:spPr bwMode="auto">
          <a:xfrm>
            <a:off x="7524750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652963"/>
            <a:ext cx="7723187" cy="360362"/>
          </a:xfrm>
        </p:spPr>
        <p:txBody>
          <a:bodyPr anchor="ctr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455863"/>
            <a:ext cx="7723187" cy="2139950"/>
          </a:xfrm>
        </p:spPr>
        <p:txBody>
          <a:bodyPr/>
          <a:lstStyle>
            <a:lvl1pPr>
              <a:lnSpc>
                <a:spcPct val="120000"/>
              </a:lnSpc>
              <a:defRPr sz="3400"/>
            </a:lvl1pPr>
          </a:lstStyle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>
    <p:spli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CE367-3B96-4D90-B878-68AB0BBC39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95DC9-7C0D-4457-96CC-EE537E3190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3A68D-C680-416C-B438-0642E8AA9C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27487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27488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F1886-2E75-4D91-9600-2C8873FED0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7DE16-965C-473C-965D-D9CF8C6ADD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E0343-CFD1-4318-9634-C4C2F417A4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EF368-C200-4014-BC8C-D4FAB97C35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C6659-D7C8-4099-8E65-E27FC53F2D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ED3CF-D848-4F11-8706-A5B9E5905A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BCE02-558A-4F5A-940B-87DD0B7430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4638" y="77788"/>
            <a:ext cx="2051050" cy="60071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77788"/>
            <a:ext cx="6003925" cy="60071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E66E2-5AFE-4E73-BF51-E393811E7F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hlinkClick r:id="rId3"/>
          </p:cNvPr>
          <p:cNvSpPr txBox="1">
            <a:spLocks noChangeArrowheads="1"/>
          </p:cNvSpPr>
          <p:nvPr userDrawn="1"/>
        </p:nvSpPr>
        <p:spPr bwMode="auto">
          <a:xfrm>
            <a:off x="612775" y="5554663"/>
            <a:ext cx="1390650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ru-RU" sz="1400" b="1">
                <a:solidFill>
                  <a:schemeClr val="hlink"/>
                </a:solidFill>
              </a:rPr>
              <a:t>www.rosatom.ru</a:t>
            </a:r>
            <a:endParaRPr lang="ru-RU" altLang="ru-RU" sz="1400" b="1">
              <a:solidFill>
                <a:schemeClr val="hlink"/>
              </a:solidFill>
            </a:endParaRPr>
          </a:p>
        </p:txBody>
      </p:sp>
      <p:sp>
        <p:nvSpPr>
          <p:cNvPr id="5" name="navigation1">
            <a:hlinkClick r:id="rId4" action="ppaction://hlinksldjump"/>
          </p:cNvPr>
          <p:cNvSpPr>
            <a:spLocks noChangeArrowheads="1"/>
          </p:cNvSpPr>
          <p:nvPr userDrawn="1"/>
        </p:nvSpPr>
        <p:spPr bwMode="auto">
          <a:xfrm>
            <a:off x="5705475" y="1076325"/>
            <a:ext cx="360363" cy="360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6" name="navigation2">
            <a:hlinkClick r:id="rId5" action="ppaction://hlinksldjump"/>
          </p:cNvPr>
          <p:cNvSpPr>
            <a:spLocks noChangeArrowheads="1"/>
          </p:cNvSpPr>
          <p:nvPr userDrawn="1"/>
        </p:nvSpPr>
        <p:spPr bwMode="auto">
          <a:xfrm>
            <a:off x="6069013" y="1076325"/>
            <a:ext cx="360362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navigation3"/>
          <p:cNvSpPr>
            <a:spLocks noChangeArrowheads="1"/>
          </p:cNvSpPr>
          <p:nvPr userDrawn="1"/>
        </p:nvSpPr>
        <p:spPr bwMode="auto">
          <a:xfrm>
            <a:off x="6432550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navigation4"/>
          <p:cNvSpPr>
            <a:spLocks noChangeArrowheads="1"/>
          </p:cNvSpPr>
          <p:nvPr userDrawn="1"/>
        </p:nvSpPr>
        <p:spPr bwMode="auto">
          <a:xfrm>
            <a:off x="6796088" y="1076325"/>
            <a:ext cx="360362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navigation5"/>
          <p:cNvSpPr>
            <a:spLocks noChangeArrowheads="1"/>
          </p:cNvSpPr>
          <p:nvPr userDrawn="1"/>
        </p:nvSpPr>
        <p:spPr bwMode="auto">
          <a:xfrm>
            <a:off x="7159625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navigation6"/>
          <p:cNvSpPr>
            <a:spLocks noChangeArrowheads="1"/>
          </p:cNvSpPr>
          <p:nvPr userDrawn="1"/>
        </p:nvSpPr>
        <p:spPr bwMode="auto">
          <a:xfrm>
            <a:off x="7524750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455863"/>
            <a:ext cx="7723187" cy="2139950"/>
          </a:xfrm>
        </p:spPr>
        <p:txBody>
          <a:bodyPr/>
          <a:lstStyle>
            <a:lvl1pPr>
              <a:lnSpc>
                <a:spcPct val="120000"/>
              </a:lnSpc>
              <a:defRPr sz="3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652963"/>
            <a:ext cx="7723187" cy="360362"/>
          </a:xfrm>
        </p:spPr>
        <p:txBody>
          <a:bodyPr anchor="ctr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27487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27488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7FE1E-C458-4DDF-87AA-20CD876F88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48696-880B-402F-BA6D-7F256605FF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D0158-B795-489B-86A2-8F656B5C21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27487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27488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A6F3F-4882-463E-92C6-9224240C3F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236B3-7E50-4B5C-8A53-4957935C15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013B1-AF3F-463F-8DC2-D2E6CC5F33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F53D1-A6A7-4097-83FE-AC8EB102FB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C50DC-C328-483D-B4BA-3BF750963E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A0C2E-6A94-4971-9953-C3C0F278A0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46DBB-A970-4D98-8183-4FE594A49C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4638" y="77788"/>
            <a:ext cx="2051050" cy="60071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77788"/>
            <a:ext cx="6003925" cy="60071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12A3A-85A2-4315-B69D-EF3CD68A08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8BFB1-5883-4140-9DDB-7220098996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hlinkClick r:id="rId3"/>
          </p:cNvPr>
          <p:cNvSpPr txBox="1">
            <a:spLocks noChangeArrowheads="1"/>
          </p:cNvSpPr>
          <p:nvPr userDrawn="1"/>
        </p:nvSpPr>
        <p:spPr bwMode="auto">
          <a:xfrm>
            <a:off x="612775" y="5554663"/>
            <a:ext cx="1390650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ru-RU" sz="1400" b="1">
                <a:solidFill>
                  <a:schemeClr val="hlink"/>
                </a:solidFill>
              </a:rPr>
              <a:t>www.rosatom.ru</a:t>
            </a:r>
            <a:endParaRPr lang="ru-RU" altLang="ru-RU" sz="1400" b="1">
              <a:solidFill>
                <a:schemeClr val="hlink"/>
              </a:solidFill>
            </a:endParaRPr>
          </a:p>
        </p:txBody>
      </p:sp>
      <p:sp>
        <p:nvSpPr>
          <p:cNvPr id="5" name="navigation1">
            <a:hlinkClick r:id="rId4" action="ppaction://hlinksldjump"/>
          </p:cNvPr>
          <p:cNvSpPr>
            <a:spLocks noChangeArrowheads="1"/>
          </p:cNvSpPr>
          <p:nvPr userDrawn="1"/>
        </p:nvSpPr>
        <p:spPr bwMode="auto">
          <a:xfrm>
            <a:off x="5705475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navigation2">
            <a:hlinkClick r:id="rId5" action="ppaction://hlinksldjump"/>
          </p:cNvPr>
          <p:cNvSpPr>
            <a:spLocks noChangeArrowheads="1"/>
          </p:cNvSpPr>
          <p:nvPr userDrawn="1"/>
        </p:nvSpPr>
        <p:spPr bwMode="auto">
          <a:xfrm>
            <a:off x="6069013" y="1076325"/>
            <a:ext cx="360362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navigation3"/>
          <p:cNvSpPr>
            <a:spLocks noChangeArrowheads="1"/>
          </p:cNvSpPr>
          <p:nvPr userDrawn="1"/>
        </p:nvSpPr>
        <p:spPr bwMode="auto">
          <a:xfrm>
            <a:off x="6432550" y="1076325"/>
            <a:ext cx="360363" cy="360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8" name="navigation4"/>
          <p:cNvSpPr>
            <a:spLocks noChangeArrowheads="1"/>
          </p:cNvSpPr>
          <p:nvPr userDrawn="1"/>
        </p:nvSpPr>
        <p:spPr bwMode="auto">
          <a:xfrm>
            <a:off x="6796088" y="1076325"/>
            <a:ext cx="360362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navigation5"/>
          <p:cNvSpPr>
            <a:spLocks noChangeArrowheads="1"/>
          </p:cNvSpPr>
          <p:nvPr userDrawn="1"/>
        </p:nvSpPr>
        <p:spPr bwMode="auto">
          <a:xfrm>
            <a:off x="7159625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navigation6"/>
          <p:cNvSpPr>
            <a:spLocks noChangeArrowheads="1"/>
          </p:cNvSpPr>
          <p:nvPr userDrawn="1"/>
        </p:nvSpPr>
        <p:spPr bwMode="auto">
          <a:xfrm>
            <a:off x="7524750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652963"/>
            <a:ext cx="7723187" cy="360362"/>
          </a:xfrm>
        </p:spPr>
        <p:txBody>
          <a:bodyPr anchor="ctr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455863"/>
            <a:ext cx="7723187" cy="2139950"/>
          </a:xfrm>
        </p:spPr>
        <p:txBody>
          <a:bodyPr/>
          <a:lstStyle>
            <a:lvl1pPr>
              <a:lnSpc>
                <a:spcPct val="120000"/>
              </a:lnSpc>
              <a:defRPr sz="3400"/>
            </a:lvl1pPr>
          </a:lstStyle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>
    <p:split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8021D-7372-42C8-8743-DE81C7BF2C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03D1F-3F4D-4849-92A6-C8101D6042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27487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27488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75CC-F8BB-4378-8B9C-5BE202EEE3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4B64E-32E4-4D14-98D6-75D71F1B89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35383-E75D-42B6-B026-AE8094C96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E9D82-98BC-4223-8C0F-472FF79DB3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2B95F-8DEE-419F-8485-C7842481DC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231D6-D1D7-4B0D-B72A-DEB9F6CFCA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305C6-5392-42B2-A2F0-71F1FAFB21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D63A2-47BF-4B96-A89A-1209913AB7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4638" y="77788"/>
            <a:ext cx="2051050" cy="60071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77788"/>
            <a:ext cx="6003925" cy="60071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96053-D268-4FF7-A459-3743F390DB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hlinkClick r:id="rId3"/>
          </p:cNvPr>
          <p:cNvSpPr txBox="1">
            <a:spLocks noChangeArrowheads="1"/>
          </p:cNvSpPr>
          <p:nvPr userDrawn="1"/>
        </p:nvSpPr>
        <p:spPr bwMode="auto">
          <a:xfrm>
            <a:off x="612775" y="5554663"/>
            <a:ext cx="1390650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ru-RU" sz="1400" b="1">
                <a:solidFill>
                  <a:schemeClr val="hlink"/>
                </a:solidFill>
              </a:rPr>
              <a:t>www.rosatom.ru</a:t>
            </a:r>
            <a:endParaRPr lang="ru-RU" altLang="ru-RU" sz="1400" b="1">
              <a:solidFill>
                <a:schemeClr val="hlink"/>
              </a:solidFill>
            </a:endParaRPr>
          </a:p>
        </p:txBody>
      </p:sp>
      <p:sp>
        <p:nvSpPr>
          <p:cNvPr id="5" name="navigation1">
            <a:hlinkClick r:id="rId4" action="ppaction://hlinksldjump"/>
          </p:cNvPr>
          <p:cNvSpPr>
            <a:spLocks noChangeArrowheads="1"/>
          </p:cNvSpPr>
          <p:nvPr userDrawn="1"/>
        </p:nvSpPr>
        <p:spPr bwMode="auto">
          <a:xfrm>
            <a:off x="5705475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navigation2">
            <a:hlinkClick r:id="rId5" action="ppaction://hlinksldjump"/>
          </p:cNvPr>
          <p:cNvSpPr>
            <a:spLocks noChangeArrowheads="1"/>
          </p:cNvSpPr>
          <p:nvPr userDrawn="1"/>
        </p:nvSpPr>
        <p:spPr bwMode="auto">
          <a:xfrm>
            <a:off x="6069013" y="1076325"/>
            <a:ext cx="360362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navigation3"/>
          <p:cNvSpPr>
            <a:spLocks noChangeArrowheads="1"/>
          </p:cNvSpPr>
          <p:nvPr userDrawn="1"/>
        </p:nvSpPr>
        <p:spPr bwMode="auto">
          <a:xfrm>
            <a:off x="6432550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navigation4"/>
          <p:cNvSpPr>
            <a:spLocks noChangeArrowheads="1"/>
          </p:cNvSpPr>
          <p:nvPr userDrawn="1"/>
        </p:nvSpPr>
        <p:spPr bwMode="auto">
          <a:xfrm>
            <a:off x="6796088" y="1076325"/>
            <a:ext cx="360362" cy="360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9" name="navigation5"/>
          <p:cNvSpPr>
            <a:spLocks noChangeArrowheads="1"/>
          </p:cNvSpPr>
          <p:nvPr userDrawn="1"/>
        </p:nvSpPr>
        <p:spPr bwMode="auto">
          <a:xfrm>
            <a:off x="7159625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navigation6"/>
          <p:cNvSpPr>
            <a:spLocks noChangeArrowheads="1"/>
          </p:cNvSpPr>
          <p:nvPr userDrawn="1"/>
        </p:nvSpPr>
        <p:spPr bwMode="auto">
          <a:xfrm>
            <a:off x="7524750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652963"/>
            <a:ext cx="7723187" cy="360362"/>
          </a:xfrm>
        </p:spPr>
        <p:txBody>
          <a:bodyPr anchor="ctr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455863"/>
            <a:ext cx="7723187" cy="2139950"/>
          </a:xfrm>
        </p:spPr>
        <p:txBody>
          <a:bodyPr/>
          <a:lstStyle>
            <a:lvl1pPr>
              <a:lnSpc>
                <a:spcPct val="120000"/>
              </a:lnSpc>
              <a:defRPr sz="3400"/>
            </a:lvl1pPr>
          </a:lstStyle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>
    <p:split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07318-2BD6-4ABE-8232-CA451E370D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6BF1C-A409-440A-9C5F-1CBB966423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27487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27488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04FC9-232C-4996-AFC9-53D66558F3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E5355-51F4-4DF0-85F3-D2911639D9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A3AEE-C461-4119-AD8D-65204562D8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2FFCA-0EB5-4474-8116-231F61EF2D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9231C-F984-43E4-8ED3-3155F42AB2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32E6D-5F00-432A-AF0A-187D9DEFF1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0F839-870A-4458-9C82-E56BF623A0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2BDC1-389A-4943-BA95-991E221989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4638" y="77788"/>
            <a:ext cx="2051050" cy="60071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77788"/>
            <a:ext cx="6003925" cy="60071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51C3-4F29-4A36-813F-43D637823C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hlinkClick r:id="rId3"/>
          </p:cNvPr>
          <p:cNvSpPr txBox="1">
            <a:spLocks noChangeArrowheads="1"/>
          </p:cNvSpPr>
          <p:nvPr userDrawn="1"/>
        </p:nvSpPr>
        <p:spPr bwMode="auto">
          <a:xfrm>
            <a:off x="612775" y="5554663"/>
            <a:ext cx="1390650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ru-RU" sz="1400" b="1">
                <a:solidFill>
                  <a:schemeClr val="hlink"/>
                </a:solidFill>
              </a:rPr>
              <a:t>www.rosatom.ru</a:t>
            </a:r>
            <a:endParaRPr lang="ru-RU" altLang="ru-RU" sz="1400" b="1">
              <a:solidFill>
                <a:schemeClr val="hlink"/>
              </a:solidFill>
            </a:endParaRPr>
          </a:p>
        </p:txBody>
      </p:sp>
      <p:sp>
        <p:nvSpPr>
          <p:cNvPr id="5" name="navigation1">
            <a:hlinkClick r:id="rId4" action="ppaction://hlinksldjump"/>
          </p:cNvPr>
          <p:cNvSpPr>
            <a:spLocks noChangeArrowheads="1"/>
          </p:cNvSpPr>
          <p:nvPr userDrawn="1"/>
        </p:nvSpPr>
        <p:spPr bwMode="auto">
          <a:xfrm>
            <a:off x="5705475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navigation2">
            <a:hlinkClick r:id="rId5" action="ppaction://hlinksldjump"/>
          </p:cNvPr>
          <p:cNvSpPr>
            <a:spLocks noChangeArrowheads="1"/>
          </p:cNvSpPr>
          <p:nvPr userDrawn="1"/>
        </p:nvSpPr>
        <p:spPr bwMode="auto">
          <a:xfrm>
            <a:off x="6069013" y="1076325"/>
            <a:ext cx="360362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navigation3"/>
          <p:cNvSpPr>
            <a:spLocks noChangeArrowheads="1"/>
          </p:cNvSpPr>
          <p:nvPr userDrawn="1"/>
        </p:nvSpPr>
        <p:spPr bwMode="auto">
          <a:xfrm>
            <a:off x="6432550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navigation4"/>
          <p:cNvSpPr>
            <a:spLocks noChangeArrowheads="1"/>
          </p:cNvSpPr>
          <p:nvPr userDrawn="1"/>
        </p:nvSpPr>
        <p:spPr bwMode="auto">
          <a:xfrm>
            <a:off x="6796088" y="1076325"/>
            <a:ext cx="360362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navigation5"/>
          <p:cNvSpPr>
            <a:spLocks noChangeArrowheads="1"/>
          </p:cNvSpPr>
          <p:nvPr userDrawn="1"/>
        </p:nvSpPr>
        <p:spPr bwMode="auto">
          <a:xfrm>
            <a:off x="7159625" y="1076325"/>
            <a:ext cx="360363" cy="360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0" name="navigation6"/>
          <p:cNvSpPr>
            <a:spLocks noChangeArrowheads="1"/>
          </p:cNvSpPr>
          <p:nvPr userDrawn="1"/>
        </p:nvSpPr>
        <p:spPr bwMode="auto">
          <a:xfrm>
            <a:off x="7524750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652963"/>
            <a:ext cx="7723187" cy="360362"/>
          </a:xfrm>
        </p:spPr>
        <p:txBody>
          <a:bodyPr anchor="ctr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455863"/>
            <a:ext cx="7723187" cy="2139950"/>
          </a:xfrm>
        </p:spPr>
        <p:txBody>
          <a:bodyPr/>
          <a:lstStyle>
            <a:lvl1pPr>
              <a:lnSpc>
                <a:spcPct val="120000"/>
              </a:lnSpc>
              <a:defRPr sz="3400"/>
            </a:lvl1pPr>
          </a:lstStyle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>
    <p:split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6EDC6-4BA7-41C2-AA31-C7A6013F66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AF830-E95B-43B2-8DB4-64B5E95650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27487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27488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5384F-4D41-466D-8463-EB66684050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C418C-FD1E-47D6-9B3B-C67E3BBEE1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91C67-61EB-462D-9989-86F12B02B8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81F9C-00BB-48B6-B16E-D4943E9D1B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C7264-0C88-40AE-AF86-92CC3433AD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CFBA5-45E4-47AC-BEB0-581C696582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EC0D0-4CCA-439C-9FD8-E25D9CD916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1FCE1-B822-4078-9405-3B4F47F316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4638" y="77788"/>
            <a:ext cx="2051050" cy="60071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77788"/>
            <a:ext cx="6003925" cy="60071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74128-53BC-46C4-B269-26F70B6600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hlinkClick r:id="rId3"/>
          </p:cNvPr>
          <p:cNvSpPr txBox="1">
            <a:spLocks noChangeArrowheads="1"/>
          </p:cNvSpPr>
          <p:nvPr userDrawn="1"/>
        </p:nvSpPr>
        <p:spPr bwMode="auto">
          <a:xfrm>
            <a:off x="612775" y="5554663"/>
            <a:ext cx="1390650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ru-RU" sz="1400" b="1">
                <a:solidFill>
                  <a:schemeClr val="hlink"/>
                </a:solidFill>
              </a:rPr>
              <a:t>www.rosatom.ru</a:t>
            </a:r>
            <a:endParaRPr lang="ru-RU" altLang="ru-RU" sz="1400" b="1">
              <a:solidFill>
                <a:schemeClr val="hlink"/>
              </a:solidFill>
            </a:endParaRPr>
          </a:p>
        </p:txBody>
      </p:sp>
      <p:sp>
        <p:nvSpPr>
          <p:cNvPr id="5" name="navigation1">
            <a:hlinkClick r:id="rId4" action="ppaction://hlinksldjump"/>
          </p:cNvPr>
          <p:cNvSpPr>
            <a:spLocks noChangeArrowheads="1"/>
          </p:cNvSpPr>
          <p:nvPr userDrawn="1"/>
        </p:nvSpPr>
        <p:spPr bwMode="auto">
          <a:xfrm>
            <a:off x="5705475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navigation2">
            <a:hlinkClick r:id="rId5" action="ppaction://hlinksldjump"/>
          </p:cNvPr>
          <p:cNvSpPr>
            <a:spLocks noChangeArrowheads="1"/>
          </p:cNvSpPr>
          <p:nvPr userDrawn="1"/>
        </p:nvSpPr>
        <p:spPr bwMode="auto">
          <a:xfrm>
            <a:off x="6069013" y="1076325"/>
            <a:ext cx="360362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navigation3"/>
          <p:cNvSpPr>
            <a:spLocks noChangeArrowheads="1"/>
          </p:cNvSpPr>
          <p:nvPr userDrawn="1"/>
        </p:nvSpPr>
        <p:spPr bwMode="auto">
          <a:xfrm>
            <a:off x="6432550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navigation4"/>
          <p:cNvSpPr>
            <a:spLocks noChangeArrowheads="1"/>
          </p:cNvSpPr>
          <p:nvPr userDrawn="1"/>
        </p:nvSpPr>
        <p:spPr bwMode="auto">
          <a:xfrm>
            <a:off x="6796088" y="1076325"/>
            <a:ext cx="360362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navigation5"/>
          <p:cNvSpPr>
            <a:spLocks noChangeArrowheads="1"/>
          </p:cNvSpPr>
          <p:nvPr userDrawn="1"/>
        </p:nvSpPr>
        <p:spPr bwMode="auto">
          <a:xfrm>
            <a:off x="7159625" y="1076325"/>
            <a:ext cx="360363" cy="360363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navigation6"/>
          <p:cNvSpPr>
            <a:spLocks noChangeArrowheads="1"/>
          </p:cNvSpPr>
          <p:nvPr userDrawn="1"/>
        </p:nvSpPr>
        <p:spPr bwMode="auto">
          <a:xfrm>
            <a:off x="7524750" y="1076325"/>
            <a:ext cx="360363" cy="360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652963"/>
            <a:ext cx="7723187" cy="360362"/>
          </a:xfrm>
        </p:spPr>
        <p:txBody>
          <a:bodyPr anchor="ctr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455863"/>
            <a:ext cx="7723187" cy="2139950"/>
          </a:xfrm>
        </p:spPr>
        <p:txBody>
          <a:bodyPr/>
          <a:lstStyle>
            <a:lvl1pPr>
              <a:lnSpc>
                <a:spcPct val="120000"/>
              </a:lnSpc>
              <a:defRPr sz="3400"/>
            </a:lvl1pPr>
          </a:lstStyle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>
    <p:split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786B3-01D8-4B3E-8858-FF7E3564BF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B81EC-4775-4BA8-A779-80117F943A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27487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27488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B7C41-D1A1-4C88-80AE-2BF6D9E6BA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36B93-567D-4B98-852B-AE881B1C94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C94E1-5CA7-4AFD-94E4-51DB251392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4DA15-D3A1-46B1-9BC9-0ADAEC5297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0EF74-2B1D-4C9F-BA57-6272418D48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C543E-73F0-40A6-BC03-C97FC4B35F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1DAE-0208-419D-8344-E9BC6FED78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793F-D09E-442D-8F96-6C5185DC0A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4638" y="77788"/>
            <a:ext cx="2051050" cy="60071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77788"/>
            <a:ext cx="6003925" cy="60071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00829-69FB-4714-AFE2-36697E1421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rosatom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hyperlink" Target="http://www.rosatom.ru/" TargetMode="Externa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jpeg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6" Type="http://schemas.openxmlformats.org/officeDocument/2006/relationships/slide" Target="../slides/slide4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" Target="../slides/slide5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hyperlink" Target="http://www.rosatom.ru/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1.jpeg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40.xml"/><Relationship Id="rId16" Type="http://schemas.openxmlformats.org/officeDocument/2006/relationships/slide" Target="../slides/slide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" Target="../slides/slide5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hyperlink" Target="http://www.rosatom.ru/" TargetMode="Externa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image" Target="../media/image1.jpeg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51.xml"/><Relationship Id="rId16" Type="http://schemas.openxmlformats.org/officeDocument/2006/relationships/slide" Target="../slides/slide4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" Target="../slides/slid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hyperlink" Target="http://www.rosatom.ru/" TargetMode="Externa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image" Target="../media/image1.jpeg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62.xml"/><Relationship Id="rId16" Type="http://schemas.openxmlformats.org/officeDocument/2006/relationships/slide" Target="../slides/slide4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" Target="../slides/slide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hyperlink" Target="http://www.rosatom.ru/" TargetMode="Externa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image" Target="../media/image1.jpeg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73.xml"/><Relationship Id="rId16" Type="http://schemas.openxmlformats.org/officeDocument/2006/relationships/slide" Target="../slides/slide4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" Target="../slides/slide5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hyperlink" Target="http://www.rosatom.ru/" TargetMode="Externa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image" Target="../media/image1.jpeg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84.xml"/><Relationship Id="rId16" Type="http://schemas.openxmlformats.org/officeDocument/2006/relationships/slide" Target="../slides/slide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slide" Target="../slides/slide5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hyperlink" Target="http://www.rosatom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07375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2788" y="6448425"/>
            <a:ext cx="81121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defRPr sz="2200" b="1">
                <a:solidFill>
                  <a:schemeClr val="hlink"/>
                </a:solidFill>
                <a:cs typeface="+mn-cs"/>
              </a:defRPr>
            </a:lvl1pPr>
          </a:lstStyle>
          <a:p>
            <a:pPr>
              <a:defRPr/>
            </a:pPr>
            <a:fld id="{A0135704-CAA4-451F-BC05-E4CCBAC186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7788"/>
            <a:ext cx="8207375" cy="9032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>
                <a:alpha val="5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9" name="Text Box 5">
            <a:hlinkClick r:id="rId15"/>
          </p:cNvPr>
          <p:cNvSpPr txBox="1">
            <a:spLocks noChangeArrowheads="1"/>
          </p:cNvSpPr>
          <p:nvPr userDrawn="1"/>
        </p:nvSpPr>
        <p:spPr bwMode="auto">
          <a:xfrm>
            <a:off x="468313" y="6529388"/>
            <a:ext cx="1390650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ru-RU" sz="1400" b="1">
                <a:solidFill>
                  <a:schemeClr val="hlink"/>
                </a:solidFill>
              </a:rPr>
              <a:t>www.rosatom.ru</a:t>
            </a:r>
            <a:endParaRPr lang="ru-RU" altLang="ru-RU" sz="1400" b="1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88" r:id="rId12"/>
  </p:sldLayoutIdLst>
  <p:transition>
    <p:wipe dir="r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58775" indent="-358775" algn="l" rtl="0" eaLnBrk="0" fontAlgn="base" hangingPunct="0">
        <a:spcBef>
          <a:spcPct val="40000"/>
        </a:spcBef>
        <a:spcAft>
          <a:spcPct val="20000"/>
        </a:spcAft>
        <a:buBlip>
          <a:blip r:embed="rId16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61938" algn="l" rtl="0" eaLnBrk="0" fontAlgn="base" hangingPunct="0">
        <a:spcBef>
          <a:spcPct val="0"/>
        </a:spcBef>
        <a:spcAft>
          <a:spcPct val="20000"/>
        </a:spcAft>
        <a:buBlip>
          <a:blip r:embed="rId17"/>
        </a:buBlip>
        <a:defRPr sz="2400">
          <a:solidFill>
            <a:schemeClr val="tx1"/>
          </a:solidFill>
          <a:latin typeface="+mn-lt"/>
          <a:cs typeface="+mn-cs"/>
        </a:defRPr>
      </a:lvl2pPr>
      <a:lvl3pPr marL="892175" indent="-268288" algn="l" rtl="0" eaLnBrk="0" fontAlgn="base" hangingPunct="0">
        <a:spcBef>
          <a:spcPct val="0"/>
        </a:spcBef>
        <a:spcAft>
          <a:spcPct val="30000"/>
        </a:spcAft>
        <a:buBlip>
          <a:blip r:embed="rId17"/>
        </a:buBlip>
        <a:defRPr sz="2200">
          <a:solidFill>
            <a:schemeClr val="tx1"/>
          </a:solidFill>
          <a:latin typeface="+mn-lt"/>
          <a:cs typeface="+mn-cs"/>
        </a:defRPr>
      </a:lvl3pPr>
      <a:lvl4pPr marL="16652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732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30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87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44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9020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07375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2788" y="6448425"/>
            <a:ext cx="81121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defRPr sz="2200" b="1">
                <a:solidFill>
                  <a:schemeClr val="hlink"/>
                </a:solidFill>
                <a:cs typeface="Arial" charset="0"/>
              </a:defRPr>
            </a:lvl1pPr>
          </a:lstStyle>
          <a:p>
            <a:pPr>
              <a:defRPr/>
            </a:pPr>
            <a:fld id="{CB7D7D65-6750-470E-9289-EDE0B10F72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7788"/>
            <a:ext cx="8207375" cy="9032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>
                <a:alpha val="5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2053" name="Text Box 5">
            <a:hlinkClick r:id="rId18"/>
          </p:cNvPr>
          <p:cNvSpPr txBox="1">
            <a:spLocks noChangeArrowheads="1"/>
          </p:cNvSpPr>
          <p:nvPr userDrawn="1"/>
        </p:nvSpPr>
        <p:spPr bwMode="auto">
          <a:xfrm>
            <a:off x="468313" y="6529388"/>
            <a:ext cx="1390650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ru-RU" sz="1400" b="1">
                <a:solidFill>
                  <a:schemeClr val="hlink"/>
                </a:solidFill>
              </a:rPr>
              <a:t>www.rosatom.ru</a:t>
            </a:r>
            <a:endParaRPr lang="ru-RU" altLang="ru-RU" sz="1400" b="1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rtl="0" eaLnBrk="0" fontAlgn="base" hangingPunct="0">
        <a:spcBef>
          <a:spcPct val="40000"/>
        </a:spcBef>
        <a:spcAft>
          <a:spcPct val="20000"/>
        </a:spcAft>
        <a:buBlip>
          <a:blip r:embed="rId19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61938" algn="l" rtl="0" eaLnBrk="0" fontAlgn="base" hangingPunct="0">
        <a:spcBef>
          <a:spcPct val="0"/>
        </a:spcBef>
        <a:spcAft>
          <a:spcPct val="20000"/>
        </a:spcAft>
        <a:buBlip>
          <a:blip r:embed="rId20"/>
        </a:buBlip>
        <a:defRPr sz="2400">
          <a:solidFill>
            <a:schemeClr val="tx1"/>
          </a:solidFill>
          <a:latin typeface="+mn-lt"/>
        </a:defRPr>
      </a:lvl2pPr>
      <a:lvl3pPr marL="892175" indent="-268288" algn="l" rtl="0" eaLnBrk="0" fontAlgn="base" hangingPunct="0">
        <a:spcBef>
          <a:spcPct val="0"/>
        </a:spcBef>
        <a:spcAft>
          <a:spcPct val="30000"/>
        </a:spcAft>
        <a:buBlip>
          <a:blip r:embed="rId20"/>
        </a:buBlip>
        <a:defRPr sz="2200">
          <a:solidFill>
            <a:schemeClr val="tx1"/>
          </a:solidFill>
          <a:latin typeface="+mn-lt"/>
        </a:defRPr>
      </a:lvl3pPr>
      <a:lvl4pPr marL="16652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732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30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87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44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020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2788" y="6448425"/>
            <a:ext cx="81121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defRPr sz="2200" b="1">
                <a:solidFill>
                  <a:schemeClr val="hlink"/>
                </a:solidFill>
                <a:cs typeface="Arial" charset="0"/>
              </a:defRPr>
            </a:lvl1pPr>
          </a:lstStyle>
          <a:p>
            <a:pPr>
              <a:defRPr/>
            </a:pPr>
            <a:fld id="{096791F3-346A-4708-9E3F-49CDA601BF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07375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7788"/>
            <a:ext cx="8207375" cy="9032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>
                <a:alpha val="5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3077" name="Text Box 5">
            <a:hlinkClick r:id="rId14"/>
          </p:cNvPr>
          <p:cNvSpPr txBox="1">
            <a:spLocks noChangeArrowheads="1"/>
          </p:cNvSpPr>
          <p:nvPr userDrawn="1"/>
        </p:nvSpPr>
        <p:spPr bwMode="auto">
          <a:xfrm>
            <a:off x="468313" y="6529388"/>
            <a:ext cx="1390650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ru-RU" sz="1400" b="1">
                <a:solidFill>
                  <a:schemeClr val="hlink"/>
                </a:solidFill>
              </a:rPr>
              <a:t>www.rosatom.ru</a:t>
            </a:r>
            <a:endParaRPr lang="ru-RU" altLang="ru-RU" sz="1400" b="1">
              <a:solidFill>
                <a:schemeClr val="hlink"/>
              </a:solidFill>
            </a:endParaRPr>
          </a:p>
        </p:txBody>
      </p:sp>
      <p:sp>
        <p:nvSpPr>
          <p:cNvPr id="3078" name="navigation1">
            <a:hlinkClick r:id="rId15" action="ppaction://hlinksldjump"/>
          </p:cNvPr>
          <p:cNvSpPr>
            <a:spLocks noChangeArrowheads="1"/>
          </p:cNvSpPr>
          <p:nvPr userDrawn="1"/>
        </p:nvSpPr>
        <p:spPr bwMode="auto">
          <a:xfrm>
            <a:off x="6486525" y="1022350"/>
            <a:ext cx="287338" cy="287338"/>
          </a:xfrm>
          <a:prstGeom prst="ellipse">
            <a:avLst/>
          </a:prstGeom>
          <a:solidFill>
            <a:srgbClr val="C1DCF1"/>
          </a:solidFill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9" name="navigation2">
            <a:hlinkClick r:id="rId16" action="ppaction://hlinksldjump"/>
          </p:cNvPr>
          <p:cNvSpPr>
            <a:spLocks noChangeArrowheads="1"/>
          </p:cNvSpPr>
          <p:nvPr userDrawn="1"/>
        </p:nvSpPr>
        <p:spPr bwMode="auto">
          <a:xfrm>
            <a:off x="6865938" y="1022350"/>
            <a:ext cx="287337" cy="287338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80" name="navigation3"/>
          <p:cNvSpPr>
            <a:spLocks noChangeArrowheads="1"/>
          </p:cNvSpPr>
          <p:nvPr userDrawn="1"/>
        </p:nvSpPr>
        <p:spPr bwMode="auto">
          <a:xfrm>
            <a:off x="7246938" y="1022350"/>
            <a:ext cx="287337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081" name="navigation4"/>
          <p:cNvSpPr>
            <a:spLocks noChangeArrowheads="1"/>
          </p:cNvSpPr>
          <p:nvPr userDrawn="1"/>
        </p:nvSpPr>
        <p:spPr bwMode="auto">
          <a:xfrm>
            <a:off x="7627938" y="1022350"/>
            <a:ext cx="287337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hlink"/>
                </a:solidFill>
              </a:rPr>
              <a:t>4</a:t>
            </a:r>
            <a:endParaRPr lang="ru-RU" altLang="ru-RU" b="1">
              <a:solidFill>
                <a:schemeClr val="hlink"/>
              </a:solidFill>
            </a:endParaRPr>
          </a:p>
        </p:txBody>
      </p:sp>
      <p:sp>
        <p:nvSpPr>
          <p:cNvPr id="3082" name="navigation5"/>
          <p:cNvSpPr>
            <a:spLocks noChangeArrowheads="1"/>
          </p:cNvSpPr>
          <p:nvPr userDrawn="1"/>
        </p:nvSpPr>
        <p:spPr bwMode="auto">
          <a:xfrm>
            <a:off x="8007350" y="1022350"/>
            <a:ext cx="287338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hlink"/>
                </a:solidFill>
              </a:rPr>
              <a:t>5</a:t>
            </a:r>
            <a:endParaRPr lang="ru-RU" altLang="ru-RU" b="1">
              <a:solidFill>
                <a:schemeClr val="hlink"/>
              </a:solidFill>
            </a:endParaRPr>
          </a:p>
        </p:txBody>
      </p:sp>
      <p:sp>
        <p:nvSpPr>
          <p:cNvPr id="3083" name="navigation6"/>
          <p:cNvSpPr>
            <a:spLocks noChangeArrowheads="1"/>
          </p:cNvSpPr>
          <p:nvPr userDrawn="1"/>
        </p:nvSpPr>
        <p:spPr bwMode="auto">
          <a:xfrm>
            <a:off x="8388350" y="1022350"/>
            <a:ext cx="287338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hlink"/>
                </a:solidFill>
              </a:rPr>
              <a:t>6</a:t>
            </a:r>
            <a:endParaRPr lang="ru-RU" altLang="ru-RU" b="1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>
    <p:wipe dir="r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rtl="0" eaLnBrk="0" fontAlgn="base" hangingPunct="0">
        <a:spcBef>
          <a:spcPct val="40000"/>
        </a:spcBef>
        <a:spcAft>
          <a:spcPct val="20000"/>
        </a:spcAft>
        <a:buBlip>
          <a:blip r:embed="rId17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61938" algn="l" rtl="0" eaLnBrk="0" fontAlgn="base" hangingPunct="0">
        <a:spcBef>
          <a:spcPct val="0"/>
        </a:spcBef>
        <a:spcAft>
          <a:spcPct val="2000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892175" indent="-268288" algn="l" rtl="0" eaLnBrk="0" fontAlgn="base" hangingPunct="0">
        <a:spcBef>
          <a:spcPct val="0"/>
        </a:spcBef>
        <a:spcAft>
          <a:spcPct val="30000"/>
        </a:spcAft>
        <a:buBlip>
          <a:blip r:embed="rId18"/>
        </a:buBlip>
        <a:defRPr sz="2200">
          <a:solidFill>
            <a:schemeClr val="tx1"/>
          </a:solidFill>
          <a:latin typeface="+mn-lt"/>
        </a:defRPr>
      </a:lvl3pPr>
      <a:lvl4pPr marL="16652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732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30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87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44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020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7788"/>
            <a:ext cx="8207375" cy="9032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>
                <a:alpha val="5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4099" name="Text Box 3">
            <a:hlinkClick r:id="rId14"/>
          </p:cNvPr>
          <p:cNvSpPr txBox="1">
            <a:spLocks noChangeArrowheads="1"/>
          </p:cNvSpPr>
          <p:nvPr userDrawn="1"/>
        </p:nvSpPr>
        <p:spPr bwMode="auto">
          <a:xfrm>
            <a:off x="468313" y="6529388"/>
            <a:ext cx="1390650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ru-RU" sz="1400" b="1">
                <a:solidFill>
                  <a:schemeClr val="hlink"/>
                </a:solidFill>
              </a:rPr>
              <a:t>www.rosatom.ru</a:t>
            </a:r>
            <a:endParaRPr lang="ru-RU" altLang="ru-RU" sz="1400" b="1">
              <a:solidFill>
                <a:schemeClr val="hlink"/>
              </a:solidFill>
            </a:endParaRP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2788" y="6448425"/>
            <a:ext cx="81121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defRPr sz="2200" b="1">
                <a:solidFill>
                  <a:schemeClr val="hlink"/>
                </a:solidFill>
                <a:cs typeface="+mn-cs"/>
              </a:defRPr>
            </a:lvl1pPr>
          </a:lstStyle>
          <a:p>
            <a:pPr>
              <a:defRPr/>
            </a:pPr>
            <a:fld id="{B8A1FFC0-7B11-4342-B692-C2BB080E37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07375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4102" name="navigation1">
            <a:hlinkClick r:id="rId15" action="ppaction://hlinksldjump"/>
          </p:cNvPr>
          <p:cNvSpPr>
            <a:spLocks noChangeArrowheads="1"/>
          </p:cNvSpPr>
          <p:nvPr userDrawn="1"/>
        </p:nvSpPr>
        <p:spPr bwMode="auto">
          <a:xfrm>
            <a:off x="6486525" y="1022350"/>
            <a:ext cx="287338" cy="287338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3" name="navigation2">
            <a:hlinkClick r:id="rId16" action="ppaction://hlinksldjump"/>
          </p:cNvPr>
          <p:cNvSpPr>
            <a:spLocks noChangeArrowheads="1"/>
          </p:cNvSpPr>
          <p:nvPr userDrawn="1"/>
        </p:nvSpPr>
        <p:spPr bwMode="auto">
          <a:xfrm>
            <a:off x="6865938" y="1022350"/>
            <a:ext cx="287337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104" name="navigation3"/>
          <p:cNvSpPr>
            <a:spLocks noChangeArrowheads="1"/>
          </p:cNvSpPr>
          <p:nvPr userDrawn="1"/>
        </p:nvSpPr>
        <p:spPr bwMode="auto">
          <a:xfrm>
            <a:off x="7246938" y="1022350"/>
            <a:ext cx="287337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4105" name="navigation4"/>
          <p:cNvSpPr>
            <a:spLocks noChangeArrowheads="1"/>
          </p:cNvSpPr>
          <p:nvPr userDrawn="1"/>
        </p:nvSpPr>
        <p:spPr bwMode="auto">
          <a:xfrm>
            <a:off x="7627938" y="1022350"/>
            <a:ext cx="287337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hlink"/>
                </a:solidFill>
              </a:rPr>
              <a:t>4</a:t>
            </a:r>
            <a:endParaRPr lang="ru-RU" altLang="ru-RU" b="1">
              <a:solidFill>
                <a:schemeClr val="hlink"/>
              </a:solidFill>
            </a:endParaRPr>
          </a:p>
        </p:txBody>
      </p:sp>
      <p:sp>
        <p:nvSpPr>
          <p:cNvPr id="4106" name="navigation5"/>
          <p:cNvSpPr>
            <a:spLocks noChangeArrowheads="1"/>
          </p:cNvSpPr>
          <p:nvPr userDrawn="1"/>
        </p:nvSpPr>
        <p:spPr bwMode="auto">
          <a:xfrm>
            <a:off x="8007350" y="1022350"/>
            <a:ext cx="287338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hlink"/>
                </a:solidFill>
              </a:rPr>
              <a:t>5</a:t>
            </a:r>
            <a:endParaRPr lang="ru-RU" altLang="ru-RU" b="1">
              <a:solidFill>
                <a:schemeClr val="hlink"/>
              </a:solidFill>
            </a:endParaRPr>
          </a:p>
        </p:txBody>
      </p:sp>
      <p:sp>
        <p:nvSpPr>
          <p:cNvPr id="4107" name="navigation6"/>
          <p:cNvSpPr>
            <a:spLocks noChangeArrowheads="1"/>
          </p:cNvSpPr>
          <p:nvPr userDrawn="1"/>
        </p:nvSpPr>
        <p:spPr bwMode="auto">
          <a:xfrm>
            <a:off x="8388350" y="1022350"/>
            <a:ext cx="287338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hlink"/>
                </a:solidFill>
              </a:rPr>
              <a:t>6</a:t>
            </a:r>
            <a:endParaRPr lang="ru-RU" altLang="ru-RU" b="1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>
    <p:wipe dir="r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58775" indent="-358775" algn="l" rtl="0" eaLnBrk="0" fontAlgn="base" hangingPunct="0">
        <a:spcBef>
          <a:spcPct val="40000"/>
        </a:spcBef>
        <a:spcAft>
          <a:spcPct val="20000"/>
        </a:spcAft>
        <a:buBlip>
          <a:blip r:embed="rId17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61938" algn="l" rtl="0" eaLnBrk="0" fontAlgn="base" hangingPunct="0">
        <a:spcBef>
          <a:spcPct val="0"/>
        </a:spcBef>
        <a:spcAft>
          <a:spcPct val="20000"/>
        </a:spcAft>
        <a:buBlip>
          <a:blip r:embed="rId18"/>
        </a:buBlip>
        <a:defRPr sz="2400">
          <a:solidFill>
            <a:schemeClr val="tx1"/>
          </a:solidFill>
          <a:latin typeface="+mn-lt"/>
          <a:cs typeface="+mn-cs"/>
        </a:defRPr>
      </a:lvl2pPr>
      <a:lvl3pPr marL="892175" indent="-268288" algn="l" rtl="0" eaLnBrk="0" fontAlgn="base" hangingPunct="0">
        <a:spcBef>
          <a:spcPct val="0"/>
        </a:spcBef>
        <a:spcAft>
          <a:spcPct val="30000"/>
        </a:spcAft>
        <a:buBlip>
          <a:blip r:embed="rId18"/>
        </a:buBlip>
        <a:defRPr sz="2200">
          <a:solidFill>
            <a:schemeClr val="tx1"/>
          </a:solidFill>
          <a:latin typeface="+mn-lt"/>
          <a:cs typeface="+mn-cs"/>
        </a:defRPr>
      </a:lvl3pPr>
      <a:lvl4pPr marL="16652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732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30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87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44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9020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2788" y="6448425"/>
            <a:ext cx="81121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defRPr sz="2200" b="1">
                <a:solidFill>
                  <a:schemeClr val="hlink"/>
                </a:solidFill>
                <a:cs typeface="Arial" charset="0"/>
              </a:defRPr>
            </a:lvl1pPr>
          </a:lstStyle>
          <a:p>
            <a:pPr>
              <a:defRPr/>
            </a:pPr>
            <a:fld id="{CC5F1F3C-CBFE-4F64-B217-F648080BCB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07375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7788"/>
            <a:ext cx="8207375" cy="9032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>
                <a:alpha val="5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5125" name="Text Box 5">
            <a:hlinkClick r:id="rId14"/>
          </p:cNvPr>
          <p:cNvSpPr txBox="1">
            <a:spLocks noChangeArrowheads="1"/>
          </p:cNvSpPr>
          <p:nvPr userDrawn="1"/>
        </p:nvSpPr>
        <p:spPr bwMode="auto">
          <a:xfrm>
            <a:off x="468313" y="6529388"/>
            <a:ext cx="1390650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ru-RU" sz="1400" b="1">
                <a:solidFill>
                  <a:schemeClr val="hlink"/>
                </a:solidFill>
              </a:rPr>
              <a:t>www.rosatom.ru</a:t>
            </a:r>
            <a:endParaRPr lang="ru-RU" altLang="ru-RU" sz="1400" b="1">
              <a:solidFill>
                <a:schemeClr val="hlink"/>
              </a:solidFill>
            </a:endParaRPr>
          </a:p>
        </p:txBody>
      </p:sp>
      <p:sp>
        <p:nvSpPr>
          <p:cNvPr id="5126" name="navigation1">
            <a:hlinkClick r:id="rId15" action="ppaction://hlinksldjump"/>
          </p:cNvPr>
          <p:cNvSpPr>
            <a:spLocks noChangeArrowheads="1"/>
          </p:cNvSpPr>
          <p:nvPr userDrawn="1"/>
        </p:nvSpPr>
        <p:spPr bwMode="auto">
          <a:xfrm>
            <a:off x="6486525" y="1022350"/>
            <a:ext cx="287338" cy="287338"/>
          </a:xfrm>
          <a:prstGeom prst="ellipse">
            <a:avLst/>
          </a:prstGeom>
          <a:solidFill>
            <a:srgbClr val="C1DCF1"/>
          </a:solidFill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7" name="navigation2">
            <a:hlinkClick r:id="rId16" action="ppaction://hlinksldjump"/>
          </p:cNvPr>
          <p:cNvSpPr>
            <a:spLocks noChangeArrowheads="1"/>
          </p:cNvSpPr>
          <p:nvPr userDrawn="1"/>
        </p:nvSpPr>
        <p:spPr bwMode="auto">
          <a:xfrm>
            <a:off x="6865938" y="1022350"/>
            <a:ext cx="287337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128" name="navigation3"/>
          <p:cNvSpPr>
            <a:spLocks noChangeArrowheads="1"/>
          </p:cNvSpPr>
          <p:nvPr userDrawn="1"/>
        </p:nvSpPr>
        <p:spPr bwMode="auto">
          <a:xfrm>
            <a:off x="7246938" y="1022350"/>
            <a:ext cx="287337" cy="287338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9" name="navigation4"/>
          <p:cNvSpPr>
            <a:spLocks noChangeArrowheads="1"/>
          </p:cNvSpPr>
          <p:nvPr userDrawn="1"/>
        </p:nvSpPr>
        <p:spPr bwMode="auto">
          <a:xfrm>
            <a:off x="7627938" y="1022350"/>
            <a:ext cx="287337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hlink"/>
                </a:solidFill>
              </a:rPr>
              <a:t>4</a:t>
            </a:r>
            <a:endParaRPr lang="ru-RU" altLang="ru-RU" b="1">
              <a:solidFill>
                <a:schemeClr val="hlink"/>
              </a:solidFill>
            </a:endParaRPr>
          </a:p>
        </p:txBody>
      </p:sp>
      <p:sp>
        <p:nvSpPr>
          <p:cNvPr id="5130" name="navigation5"/>
          <p:cNvSpPr>
            <a:spLocks noChangeArrowheads="1"/>
          </p:cNvSpPr>
          <p:nvPr userDrawn="1"/>
        </p:nvSpPr>
        <p:spPr bwMode="auto">
          <a:xfrm>
            <a:off x="8007350" y="1022350"/>
            <a:ext cx="287338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hlink"/>
                </a:solidFill>
              </a:rPr>
              <a:t>5</a:t>
            </a:r>
            <a:endParaRPr lang="ru-RU" altLang="ru-RU" b="1">
              <a:solidFill>
                <a:schemeClr val="hlink"/>
              </a:solidFill>
            </a:endParaRPr>
          </a:p>
        </p:txBody>
      </p:sp>
      <p:sp>
        <p:nvSpPr>
          <p:cNvPr id="5131" name="navigation6"/>
          <p:cNvSpPr>
            <a:spLocks noChangeArrowheads="1"/>
          </p:cNvSpPr>
          <p:nvPr userDrawn="1"/>
        </p:nvSpPr>
        <p:spPr bwMode="auto">
          <a:xfrm>
            <a:off x="8388350" y="1022350"/>
            <a:ext cx="287338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hlink"/>
                </a:solidFill>
              </a:rPr>
              <a:t>6</a:t>
            </a:r>
            <a:endParaRPr lang="ru-RU" altLang="ru-RU" b="1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wipe dir="r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rtl="0" eaLnBrk="0" fontAlgn="base" hangingPunct="0">
        <a:spcBef>
          <a:spcPct val="40000"/>
        </a:spcBef>
        <a:spcAft>
          <a:spcPct val="20000"/>
        </a:spcAft>
        <a:buBlip>
          <a:blip r:embed="rId17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61938" algn="l" rtl="0" eaLnBrk="0" fontAlgn="base" hangingPunct="0">
        <a:spcBef>
          <a:spcPct val="0"/>
        </a:spcBef>
        <a:spcAft>
          <a:spcPct val="2000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892175" indent="-268288" algn="l" rtl="0" eaLnBrk="0" fontAlgn="base" hangingPunct="0">
        <a:spcBef>
          <a:spcPct val="0"/>
        </a:spcBef>
        <a:spcAft>
          <a:spcPct val="30000"/>
        </a:spcAft>
        <a:buBlip>
          <a:blip r:embed="rId18"/>
        </a:buBlip>
        <a:defRPr sz="2200">
          <a:solidFill>
            <a:schemeClr val="tx1"/>
          </a:solidFill>
          <a:latin typeface="+mn-lt"/>
        </a:defRPr>
      </a:lvl3pPr>
      <a:lvl4pPr marL="16652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732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30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87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44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020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2788" y="6448425"/>
            <a:ext cx="81121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defRPr sz="2200" b="1">
                <a:solidFill>
                  <a:schemeClr val="hlink"/>
                </a:solidFill>
                <a:cs typeface="Arial" charset="0"/>
              </a:defRPr>
            </a:lvl1pPr>
          </a:lstStyle>
          <a:p>
            <a:pPr>
              <a:defRPr/>
            </a:pPr>
            <a:fld id="{35A762FC-6BA8-406B-B97E-15916B9513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07375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7788"/>
            <a:ext cx="8207375" cy="9032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>
                <a:alpha val="5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6149" name="Text Box 5">
            <a:hlinkClick r:id="rId14"/>
          </p:cNvPr>
          <p:cNvSpPr txBox="1">
            <a:spLocks noChangeArrowheads="1"/>
          </p:cNvSpPr>
          <p:nvPr userDrawn="1"/>
        </p:nvSpPr>
        <p:spPr bwMode="auto">
          <a:xfrm>
            <a:off x="468313" y="6529388"/>
            <a:ext cx="1390650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ru-RU" sz="1400" b="1">
                <a:solidFill>
                  <a:schemeClr val="hlink"/>
                </a:solidFill>
              </a:rPr>
              <a:t>www.rosatom.ru</a:t>
            </a:r>
            <a:endParaRPr lang="ru-RU" altLang="ru-RU" sz="1400" b="1">
              <a:solidFill>
                <a:schemeClr val="hlink"/>
              </a:solidFill>
            </a:endParaRPr>
          </a:p>
        </p:txBody>
      </p:sp>
      <p:sp>
        <p:nvSpPr>
          <p:cNvPr id="6150" name="navigation1">
            <a:hlinkClick r:id="rId15" action="ppaction://hlinksldjump"/>
          </p:cNvPr>
          <p:cNvSpPr>
            <a:spLocks noChangeArrowheads="1"/>
          </p:cNvSpPr>
          <p:nvPr userDrawn="1"/>
        </p:nvSpPr>
        <p:spPr bwMode="auto">
          <a:xfrm>
            <a:off x="6486525" y="1022350"/>
            <a:ext cx="287338" cy="287338"/>
          </a:xfrm>
          <a:prstGeom prst="ellipse">
            <a:avLst/>
          </a:prstGeom>
          <a:solidFill>
            <a:srgbClr val="C1DCF1"/>
          </a:solidFill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6151" name="navigation2">
            <a:hlinkClick r:id="rId16" action="ppaction://hlinksldjump"/>
          </p:cNvPr>
          <p:cNvSpPr>
            <a:spLocks noChangeArrowheads="1"/>
          </p:cNvSpPr>
          <p:nvPr userDrawn="1"/>
        </p:nvSpPr>
        <p:spPr bwMode="auto">
          <a:xfrm>
            <a:off x="6865938" y="1022350"/>
            <a:ext cx="287337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6152" name="navigation3"/>
          <p:cNvSpPr>
            <a:spLocks noChangeArrowheads="1"/>
          </p:cNvSpPr>
          <p:nvPr userDrawn="1"/>
        </p:nvSpPr>
        <p:spPr bwMode="auto">
          <a:xfrm>
            <a:off x="7246938" y="1022350"/>
            <a:ext cx="287337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6153" name="navigation4"/>
          <p:cNvSpPr>
            <a:spLocks noChangeArrowheads="1"/>
          </p:cNvSpPr>
          <p:nvPr userDrawn="1"/>
        </p:nvSpPr>
        <p:spPr bwMode="auto">
          <a:xfrm>
            <a:off x="7627938" y="1022350"/>
            <a:ext cx="287337" cy="287338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bg1"/>
                </a:solidFill>
              </a:rPr>
              <a:t>4</a:t>
            </a:r>
            <a:endParaRPr lang="ru-RU" altLang="ru-RU" b="1">
              <a:solidFill>
                <a:schemeClr val="bg1"/>
              </a:solidFill>
            </a:endParaRPr>
          </a:p>
        </p:txBody>
      </p:sp>
      <p:sp>
        <p:nvSpPr>
          <p:cNvPr id="6154" name="navigation5"/>
          <p:cNvSpPr>
            <a:spLocks noChangeArrowheads="1"/>
          </p:cNvSpPr>
          <p:nvPr userDrawn="1"/>
        </p:nvSpPr>
        <p:spPr bwMode="auto">
          <a:xfrm>
            <a:off x="8007350" y="1022350"/>
            <a:ext cx="287338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hlink"/>
                </a:solidFill>
              </a:rPr>
              <a:t>5</a:t>
            </a:r>
            <a:endParaRPr lang="ru-RU" altLang="ru-RU" b="1">
              <a:solidFill>
                <a:schemeClr val="hlink"/>
              </a:solidFill>
            </a:endParaRPr>
          </a:p>
        </p:txBody>
      </p:sp>
      <p:sp>
        <p:nvSpPr>
          <p:cNvPr id="6155" name="navigation6"/>
          <p:cNvSpPr>
            <a:spLocks noChangeArrowheads="1"/>
          </p:cNvSpPr>
          <p:nvPr userDrawn="1"/>
        </p:nvSpPr>
        <p:spPr bwMode="auto">
          <a:xfrm>
            <a:off x="8388350" y="1022350"/>
            <a:ext cx="287338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hlink"/>
                </a:solidFill>
              </a:rPr>
              <a:t>6</a:t>
            </a:r>
            <a:endParaRPr lang="ru-RU" altLang="ru-RU" b="1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>
    <p:wipe dir="r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rtl="0" eaLnBrk="0" fontAlgn="base" hangingPunct="0">
        <a:spcBef>
          <a:spcPct val="40000"/>
        </a:spcBef>
        <a:spcAft>
          <a:spcPct val="20000"/>
        </a:spcAft>
        <a:buBlip>
          <a:blip r:embed="rId17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61938" algn="l" rtl="0" eaLnBrk="0" fontAlgn="base" hangingPunct="0">
        <a:spcBef>
          <a:spcPct val="0"/>
        </a:spcBef>
        <a:spcAft>
          <a:spcPct val="2000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892175" indent="-268288" algn="l" rtl="0" eaLnBrk="0" fontAlgn="base" hangingPunct="0">
        <a:spcBef>
          <a:spcPct val="0"/>
        </a:spcBef>
        <a:spcAft>
          <a:spcPct val="30000"/>
        </a:spcAft>
        <a:buBlip>
          <a:blip r:embed="rId18"/>
        </a:buBlip>
        <a:defRPr sz="2200">
          <a:solidFill>
            <a:schemeClr val="tx1"/>
          </a:solidFill>
          <a:latin typeface="+mn-lt"/>
        </a:defRPr>
      </a:lvl3pPr>
      <a:lvl4pPr marL="16652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732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30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87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44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020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2788" y="6448425"/>
            <a:ext cx="81121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defRPr sz="2200" b="1">
                <a:solidFill>
                  <a:schemeClr val="hlink"/>
                </a:solidFill>
                <a:cs typeface="Arial" charset="0"/>
              </a:defRPr>
            </a:lvl1pPr>
          </a:lstStyle>
          <a:p>
            <a:pPr>
              <a:defRPr/>
            </a:pPr>
            <a:fld id="{3068F524-8DEC-49DC-B5FD-1DBA8CAEE0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07375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7788"/>
            <a:ext cx="8207375" cy="9032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>
                <a:alpha val="5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7173" name="Text Box 5">
            <a:hlinkClick r:id="rId14"/>
          </p:cNvPr>
          <p:cNvSpPr txBox="1">
            <a:spLocks noChangeArrowheads="1"/>
          </p:cNvSpPr>
          <p:nvPr userDrawn="1"/>
        </p:nvSpPr>
        <p:spPr bwMode="auto">
          <a:xfrm>
            <a:off x="468313" y="6529388"/>
            <a:ext cx="1390650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ru-RU" sz="1400" b="1">
                <a:solidFill>
                  <a:schemeClr val="hlink"/>
                </a:solidFill>
              </a:rPr>
              <a:t>www.rosatom.ru</a:t>
            </a:r>
            <a:endParaRPr lang="ru-RU" altLang="ru-RU" sz="1400" b="1">
              <a:solidFill>
                <a:schemeClr val="hlink"/>
              </a:solidFill>
            </a:endParaRPr>
          </a:p>
        </p:txBody>
      </p:sp>
      <p:sp>
        <p:nvSpPr>
          <p:cNvPr id="7174" name="navigation1">
            <a:hlinkClick r:id="rId15" action="ppaction://hlinksldjump"/>
          </p:cNvPr>
          <p:cNvSpPr>
            <a:spLocks noChangeArrowheads="1"/>
          </p:cNvSpPr>
          <p:nvPr userDrawn="1"/>
        </p:nvSpPr>
        <p:spPr bwMode="auto">
          <a:xfrm>
            <a:off x="6486525" y="1022350"/>
            <a:ext cx="287338" cy="287338"/>
          </a:xfrm>
          <a:prstGeom prst="ellipse">
            <a:avLst/>
          </a:prstGeom>
          <a:solidFill>
            <a:srgbClr val="C1DCF1"/>
          </a:solidFill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175" name="navigation2">
            <a:hlinkClick r:id="rId16" action="ppaction://hlinksldjump"/>
          </p:cNvPr>
          <p:cNvSpPr>
            <a:spLocks noChangeArrowheads="1"/>
          </p:cNvSpPr>
          <p:nvPr userDrawn="1"/>
        </p:nvSpPr>
        <p:spPr bwMode="auto">
          <a:xfrm>
            <a:off x="6865938" y="1022350"/>
            <a:ext cx="287337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7176" name="navigation3"/>
          <p:cNvSpPr>
            <a:spLocks noChangeArrowheads="1"/>
          </p:cNvSpPr>
          <p:nvPr userDrawn="1"/>
        </p:nvSpPr>
        <p:spPr bwMode="auto">
          <a:xfrm>
            <a:off x="7246938" y="1022350"/>
            <a:ext cx="287337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7177" name="navigation4"/>
          <p:cNvSpPr>
            <a:spLocks noChangeArrowheads="1"/>
          </p:cNvSpPr>
          <p:nvPr userDrawn="1"/>
        </p:nvSpPr>
        <p:spPr bwMode="auto">
          <a:xfrm>
            <a:off x="7627938" y="1022350"/>
            <a:ext cx="287337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hlink"/>
                </a:solidFill>
              </a:rPr>
              <a:t>4</a:t>
            </a:r>
            <a:endParaRPr lang="ru-RU" altLang="ru-RU" b="1">
              <a:solidFill>
                <a:schemeClr val="hlink"/>
              </a:solidFill>
            </a:endParaRPr>
          </a:p>
        </p:txBody>
      </p:sp>
      <p:sp>
        <p:nvSpPr>
          <p:cNvPr id="7178" name="navigation5"/>
          <p:cNvSpPr>
            <a:spLocks noChangeArrowheads="1"/>
          </p:cNvSpPr>
          <p:nvPr userDrawn="1"/>
        </p:nvSpPr>
        <p:spPr bwMode="auto">
          <a:xfrm>
            <a:off x="8007350" y="1022350"/>
            <a:ext cx="287338" cy="287338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bg1"/>
                </a:solidFill>
              </a:rPr>
              <a:t>5</a:t>
            </a:r>
            <a:endParaRPr lang="ru-RU" altLang="ru-RU" b="1">
              <a:solidFill>
                <a:schemeClr val="bg1"/>
              </a:solidFill>
            </a:endParaRPr>
          </a:p>
        </p:txBody>
      </p:sp>
      <p:sp>
        <p:nvSpPr>
          <p:cNvPr id="7179" name="navigation6"/>
          <p:cNvSpPr>
            <a:spLocks noChangeArrowheads="1"/>
          </p:cNvSpPr>
          <p:nvPr userDrawn="1"/>
        </p:nvSpPr>
        <p:spPr bwMode="auto">
          <a:xfrm>
            <a:off x="8388350" y="1022350"/>
            <a:ext cx="287338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hlink"/>
                </a:solidFill>
              </a:rPr>
              <a:t>6</a:t>
            </a:r>
            <a:endParaRPr lang="ru-RU" altLang="ru-RU" b="1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>
    <p:wipe dir="r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rtl="0" eaLnBrk="0" fontAlgn="base" hangingPunct="0">
        <a:spcBef>
          <a:spcPct val="40000"/>
        </a:spcBef>
        <a:spcAft>
          <a:spcPct val="20000"/>
        </a:spcAft>
        <a:buBlip>
          <a:blip r:embed="rId17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61938" algn="l" rtl="0" eaLnBrk="0" fontAlgn="base" hangingPunct="0">
        <a:spcBef>
          <a:spcPct val="0"/>
        </a:spcBef>
        <a:spcAft>
          <a:spcPct val="2000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892175" indent="-268288" algn="l" rtl="0" eaLnBrk="0" fontAlgn="base" hangingPunct="0">
        <a:spcBef>
          <a:spcPct val="0"/>
        </a:spcBef>
        <a:spcAft>
          <a:spcPct val="30000"/>
        </a:spcAft>
        <a:buBlip>
          <a:blip r:embed="rId18"/>
        </a:buBlip>
        <a:defRPr sz="2200">
          <a:solidFill>
            <a:schemeClr val="tx1"/>
          </a:solidFill>
          <a:latin typeface="+mn-lt"/>
        </a:defRPr>
      </a:lvl3pPr>
      <a:lvl4pPr marL="16652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732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30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87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44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020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2788" y="6448425"/>
            <a:ext cx="81121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defRPr sz="2200" b="1">
                <a:solidFill>
                  <a:schemeClr val="hlink"/>
                </a:solidFill>
                <a:cs typeface="Arial" charset="0"/>
              </a:defRPr>
            </a:lvl1pPr>
          </a:lstStyle>
          <a:p>
            <a:pPr>
              <a:defRPr/>
            </a:pPr>
            <a:fld id="{42B196C0-16B5-479C-BF97-3191D2AEE9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07375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7788"/>
            <a:ext cx="8207375" cy="9032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hlink">
                <a:alpha val="5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8197" name="Text Box 5">
            <a:hlinkClick r:id="rId14"/>
          </p:cNvPr>
          <p:cNvSpPr txBox="1">
            <a:spLocks noChangeArrowheads="1"/>
          </p:cNvSpPr>
          <p:nvPr userDrawn="1"/>
        </p:nvSpPr>
        <p:spPr bwMode="auto">
          <a:xfrm>
            <a:off x="468313" y="6529388"/>
            <a:ext cx="1390650" cy="212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ru-RU" sz="1400" b="1">
                <a:solidFill>
                  <a:schemeClr val="hlink"/>
                </a:solidFill>
              </a:rPr>
              <a:t>www.rosatom.ru</a:t>
            </a:r>
            <a:endParaRPr lang="ru-RU" altLang="ru-RU" sz="1400" b="1">
              <a:solidFill>
                <a:schemeClr val="hlink"/>
              </a:solidFill>
            </a:endParaRPr>
          </a:p>
        </p:txBody>
      </p:sp>
      <p:sp>
        <p:nvSpPr>
          <p:cNvPr id="8198" name="navigation1">
            <a:hlinkClick r:id="rId15" action="ppaction://hlinksldjump"/>
          </p:cNvPr>
          <p:cNvSpPr>
            <a:spLocks noChangeArrowheads="1"/>
          </p:cNvSpPr>
          <p:nvPr userDrawn="1"/>
        </p:nvSpPr>
        <p:spPr bwMode="auto">
          <a:xfrm>
            <a:off x="6486525" y="1022350"/>
            <a:ext cx="287338" cy="287338"/>
          </a:xfrm>
          <a:prstGeom prst="ellipse">
            <a:avLst/>
          </a:prstGeom>
          <a:solidFill>
            <a:srgbClr val="C1DCF1"/>
          </a:solidFill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199" name="navigation2">
            <a:hlinkClick r:id="rId16" action="ppaction://hlinksldjump"/>
          </p:cNvPr>
          <p:cNvSpPr>
            <a:spLocks noChangeArrowheads="1"/>
          </p:cNvSpPr>
          <p:nvPr userDrawn="1"/>
        </p:nvSpPr>
        <p:spPr bwMode="auto">
          <a:xfrm>
            <a:off x="6865938" y="1022350"/>
            <a:ext cx="287337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8200" name="navigation3"/>
          <p:cNvSpPr>
            <a:spLocks noChangeArrowheads="1"/>
          </p:cNvSpPr>
          <p:nvPr userDrawn="1"/>
        </p:nvSpPr>
        <p:spPr bwMode="auto">
          <a:xfrm>
            <a:off x="7246938" y="1022350"/>
            <a:ext cx="287337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8201" name="navigation4"/>
          <p:cNvSpPr>
            <a:spLocks noChangeArrowheads="1"/>
          </p:cNvSpPr>
          <p:nvPr userDrawn="1"/>
        </p:nvSpPr>
        <p:spPr bwMode="auto">
          <a:xfrm>
            <a:off x="7627938" y="1022350"/>
            <a:ext cx="287337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hlink"/>
                </a:solidFill>
              </a:rPr>
              <a:t>4</a:t>
            </a:r>
            <a:endParaRPr lang="ru-RU" altLang="ru-RU" b="1">
              <a:solidFill>
                <a:schemeClr val="hlink"/>
              </a:solidFill>
            </a:endParaRPr>
          </a:p>
        </p:txBody>
      </p:sp>
      <p:sp>
        <p:nvSpPr>
          <p:cNvPr id="8202" name="navigation5"/>
          <p:cNvSpPr>
            <a:spLocks noChangeArrowheads="1"/>
          </p:cNvSpPr>
          <p:nvPr userDrawn="1"/>
        </p:nvSpPr>
        <p:spPr bwMode="auto">
          <a:xfrm>
            <a:off x="8007350" y="1022350"/>
            <a:ext cx="287338" cy="287338"/>
          </a:xfrm>
          <a:prstGeom prst="ellipse">
            <a:avLst/>
          </a:prstGeom>
          <a:solidFill>
            <a:srgbClr val="C1DCF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hlink"/>
                </a:solidFill>
              </a:rPr>
              <a:t>5</a:t>
            </a:r>
            <a:endParaRPr lang="ru-RU" altLang="ru-RU" b="1">
              <a:solidFill>
                <a:schemeClr val="hlink"/>
              </a:solidFill>
            </a:endParaRPr>
          </a:p>
        </p:txBody>
      </p:sp>
      <p:sp>
        <p:nvSpPr>
          <p:cNvPr id="8203" name="navigation6"/>
          <p:cNvSpPr>
            <a:spLocks noChangeArrowheads="1"/>
          </p:cNvSpPr>
          <p:nvPr userDrawn="1"/>
        </p:nvSpPr>
        <p:spPr bwMode="auto">
          <a:xfrm>
            <a:off x="8388350" y="1022350"/>
            <a:ext cx="287338" cy="287338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b="1">
                <a:solidFill>
                  <a:schemeClr val="bg1"/>
                </a:solidFill>
              </a:rPr>
              <a:t>6</a:t>
            </a:r>
            <a:endParaRPr lang="ru-RU" altLang="ru-RU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ransition>
    <p:wipe dir="r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rtl="0" eaLnBrk="0" fontAlgn="base" hangingPunct="0">
        <a:spcBef>
          <a:spcPct val="40000"/>
        </a:spcBef>
        <a:spcAft>
          <a:spcPct val="20000"/>
        </a:spcAft>
        <a:buBlip>
          <a:blip r:embed="rId17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61938" algn="l" rtl="0" eaLnBrk="0" fontAlgn="base" hangingPunct="0">
        <a:spcBef>
          <a:spcPct val="0"/>
        </a:spcBef>
        <a:spcAft>
          <a:spcPct val="2000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892175" indent="-268288" algn="l" rtl="0" eaLnBrk="0" fontAlgn="base" hangingPunct="0">
        <a:spcBef>
          <a:spcPct val="0"/>
        </a:spcBef>
        <a:spcAft>
          <a:spcPct val="30000"/>
        </a:spcAft>
        <a:buBlip>
          <a:blip r:embed="rId18"/>
        </a:buBlip>
        <a:defRPr sz="2200">
          <a:solidFill>
            <a:schemeClr val="tx1"/>
          </a:solidFill>
          <a:latin typeface="+mn-lt"/>
        </a:defRPr>
      </a:lvl3pPr>
      <a:lvl4pPr marL="16652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732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30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87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44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020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190" y="2352302"/>
            <a:ext cx="8633619" cy="1655763"/>
          </a:xfrm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ctr">
              <a:defRPr/>
            </a:pPr>
            <a:r>
              <a:rPr lang="ru-RU" sz="3200" dirty="0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и сегментация клиентов </a:t>
            </a:r>
            <a:br>
              <a:rPr lang="ru-RU" sz="3200" dirty="0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помощью алгоритмов кластеризации</a:t>
            </a:r>
          </a:p>
        </p:txBody>
      </p:sp>
      <p:graphicFrame>
        <p:nvGraphicFramePr>
          <p:cNvPr id="10650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86030"/>
              </p:ext>
            </p:extLst>
          </p:nvPr>
        </p:nvGraphicFramePr>
        <p:xfrm>
          <a:off x="323528" y="188640"/>
          <a:ext cx="8820472" cy="159004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82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marR="35941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spc="20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МИНИСТЕРСТВО НАУКИ И ВЫСШЕГО ОБРАЗОВНИЯ РОССИЙСКОЙ ФЕДЕРАЦИИ</a:t>
                      </a:r>
                      <a:endParaRPr lang="ru-RU" sz="18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R="35941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581015" algn="l"/>
                        </a:tabLst>
                      </a:pPr>
                      <a:r>
                        <a:rPr lang="ru-RU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Московский государственный университет геодезии и картографии (</a:t>
                      </a:r>
                      <a:r>
                        <a:rPr lang="ru-RU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МИИГАиК</a:t>
                      </a:r>
                      <a:r>
                        <a:rPr lang="ru-RU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 marL="114287" marR="114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505" name="TextBox 4"/>
          <p:cNvSpPr txBox="1">
            <a:spLocks noChangeArrowheads="1"/>
          </p:cNvSpPr>
          <p:nvPr/>
        </p:nvSpPr>
        <p:spPr bwMode="auto">
          <a:xfrm>
            <a:off x="0" y="4437112"/>
            <a:ext cx="3635896" cy="192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Работу выполнил: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Студент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группы </a:t>
            </a:r>
            <a:r>
              <a:rPr lang="ru-RU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2022-ФГИиБ-ПИ1м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Медведев Д. Г.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Работу проверил: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Преподаватель</a:t>
            </a:r>
            <a:endParaRPr lang="ru-RU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Стрельцов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ru-RU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rgbClr val="1B1B1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506" name="TextBox 5"/>
          <p:cNvSpPr txBox="1">
            <a:spLocks noChangeArrowheads="1"/>
          </p:cNvSpPr>
          <p:nvPr/>
        </p:nvSpPr>
        <p:spPr bwMode="auto">
          <a:xfrm>
            <a:off x="455872" y="6425843"/>
            <a:ext cx="27241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6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20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ru-RU" sz="16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1772816"/>
            <a:ext cx="9144000" cy="1504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Первичный анализ данных (</a:t>
            </a:r>
            <a:r>
              <a:rPr lang="en-US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EDA)</a:t>
            </a:r>
            <a:endParaRPr lang="ru-RU" alt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404C6E-111E-4C8F-BB43-8F20D2D1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760"/>
            <a:ext cx="8207375" cy="502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134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Первичный анализ данных (</a:t>
            </a:r>
            <a:r>
              <a:rPr lang="en-US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EDA)</a:t>
            </a:r>
            <a:endParaRPr lang="ru-RU" alt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E15633A-6BB5-4670-B68B-3B5FFE6A1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80" y="1254743"/>
            <a:ext cx="7999040" cy="515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8701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Первичный анализ данных (</a:t>
            </a:r>
            <a:r>
              <a:rPr lang="en-US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EDA)</a:t>
            </a:r>
            <a:endParaRPr lang="ru-RU" alt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FADA2A-657B-4565-AD63-CA280183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08" y="1254435"/>
            <a:ext cx="6771011" cy="503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669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Предобработка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D40DF-1DD2-4068-B032-DAD854EA9F16}"/>
              </a:ext>
            </a:extLst>
          </p:cNvPr>
          <p:cNvSpPr txBox="1"/>
          <p:nvPr/>
        </p:nvSpPr>
        <p:spPr>
          <a:xfrm>
            <a:off x="330877" y="2551837"/>
            <a:ext cx="83169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n-lt"/>
              </a:rPr>
              <a:t>Всего было выявлено 4382 пропущенных значений в поле  </a:t>
            </a:r>
            <a:r>
              <a:rPr lang="en-US" dirty="0">
                <a:latin typeface="+mn-lt"/>
              </a:rPr>
              <a:t>Description </a:t>
            </a:r>
            <a:br>
              <a:rPr lang="en-US" dirty="0">
                <a:latin typeface="+mn-lt"/>
              </a:rPr>
            </a:br>
            <a:r>
              <a:rPr lang="ru-RU" dirty="0">
                <a:latin typeface="+mn-lt"/>
              </a:rPr>
              <a:t>и 243 007в поле </a:t>
            </a:r>
            <a:r>
              <a:rPr lang="en-US" dirty="0">
                <a:latin typeface="+mn-lt"/>
              </a:rPr>
              <a:t>Customer ID.</a:t>
            </a:r>
            <a:endParaRPr lang="ru-RU" dirty="0">
              <a:latin typeface="+mn-lt"/>
            </a:endParaRPr>
          </a:p>
          <a:p>
            <a:pPr algn="just"/>
            <a:r>
              <a:rPr lang="ru-RU" dirty="0">
                <a:latin typeface="+mn-lt"/>
              </a:rPr>
              <a:t>Пропущенные значения в поле «</a:t>
            </a:r>
            <a:r>
              <a:rPr lang="en-US" dirty="0">
                <a:latin typeface="+mn-lt"/>
              </a:rPr>
              <a:t>Description</a:t>
            </a:r>
            <a:r>
              <a:rPr lang="ru-RU" dirty="0">
                <a:latin typeface="+mn-lt"/>
              </a:rPr>
              <a:t>» были заполнены значением «</a:t>
            </a:r>
            <a:r>
              <a:rPr lang="en-US" dirty="0">
                <a:latin typeface="+mn-lt"/>
              </a:rPr>
              <a:t>Unknown</a:t>
            </a:r>
            <a:r>
              <a:rPr lang="ru-RU" dirty="0">
                <a:latin typeface="+mn-lt"/>
              </a:rPr>
              <a:t>». </a:t>
            </a:r>
            <a:endParaRPr lang="en-US" dirty="0">
              <a:latin typeface="+mn-lt"/>
            </a:endParaRPr>
          </a:p>
          <a:p>
            <a:pPr algn="just"/>
            <a:r>
              <a:rPr lang="ru-RU" sz="1800" dirty="0">
                <a:latin typeface="+mn-lt"/>
              </a:rPr>
              <a:t>Пропущенные значения в поле </a:t>
            </a:r>
            <a:r>
              <a:rPr lang="ru-RU" dirty="0">
                <a:latin typeface="+mn-lt"/>
              </a:rPr>
              <a:t>«</a:t>
            </a:r>
            <a:r>
              <a:rPr lang="en-US" dirty="0">
                <a:latin typeface="+mn-lt"/>
              </a:rPr>
              <a:t>Customer ID</a:t>
            </a:r>
            <a:r>
              <a:rPr lang="ru-RU" dirty="0">
                <a:latin typeface="+mn-lt"/>
              </a:rPr>
              <a:t>» были заполнены случайными значениями, не пересекающимися с уже известными.</a:t>
            </a:r>
            <a:endParaRPr lang="ru-RU" sz="18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90A35-DBBF-40AE-B210-C6A8750F9434}"/>
              </a:ext>
            </a:extLst>
          </p:cNvPr>
          <p:cNvSpPr txBox="1"/>
          <p:nvPr/>
        </p:nvSpPr>
        <p:spPr>
          <a:xfrm>
            <a:off x="2398322" y="2182505"/>
            <a:ext cx="4347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+mn-lt"/>
              </a:rPr>
              <a:t>Обработка пропущенных значений</a:t>
            </a:r>
            <a:endParaRPr lang="ru-RU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55696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Предобработка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90A35-DBBF-40AE-B210-C6A8750F9434}"/>
              </a:ext>
            </a:extLst>
          </p:cNvPr>
          <p:cNvSpPr txBox="1"/>
          <p:nvPr/>
        </p:nvSpPr>
        <p:spPr>
          <a:xfrm>
            <a:off x="3150472" y="1231508"/>
            <a:ext cx="2677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+mn-lt"/>
              </a:rPr>
              <a:t>Обработка выбросов</a:t>
            </a:r>
            <a:endParaRPr lang="ru-RU" sz="1800" b="1" dirty="0">
              <a:latin typeface="+mn-l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F2B8880-3AE9-4A4D-9CE9-AB6C433C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1692667"/>
            <a:ext cx="55340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11B0E3-FFEA-4947-BBBA-065ED9C4B348}"/>
              </a:ext>
            </a:extLst>
          </p:cNvPr>
          <p:cNvSpPr txBox="1"/>
          <p:nvPr/>
        </p:nvSpPr>
        <p:spPr>
          <a:xfrm>
            <a:off x="1712329" y="5626492"/>
            <a:ext cx="571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n-lt"/>
              </a:rPr>
              <a:t>На графике видны выброс в полях </a:t>
            </a:r>
            <a:r>
              <a:rPr lang="en-US" dirty="0">
                <a:latin typeface="+mn-lt"/>
              </a:rPr>
              <a:t>Quantity </a:t>
            </a:r>
            <a:r>
              <a:rPr lang="ru-RU" dirty="0">
                <a:latin typeface="+mn-lt"/>
              </a:rPr>
              <a:t>и </a:t>
            </a:r>
            <a:r>
              <a:rPr lang="en-US" dirty="0">
                <a:latin typeface="+mn-lt"/>
              </a:rPr>
              <a:t>Price</a:t>
            </a:r>
            <a:endParaRPr lang="ru-RU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08583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Предобработка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90A35-DBBF-40AE-B210-C6A8750F9434}"/>
              </a:ext>
            </a:extLst>
          </p:cNvPr>
          <p:cNvSpPr txBox="1"/>
          <p:nvPr/>
        </p:nvSpPr>
        <p:spPr>
          <a:xfrm>
            <a:off x="3150472" y="1231508"/>
            <a:ext cx="2677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+mn-lt"/>
              </a:rPr>
              <a:t>Обработка выбросов</a:t>
            </a:r>
            <a:endParaRPr lang="ru-RU" sz="1800" b="1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1B0E3-FFEA-4947-BBBA-065ED9C4B348}"/>
              </a:ext>
            </a:extLst>
          </p:cNvPr>
          <p:cNvSpPr txBox="1"/>
          <p:nvPr/>
        </p:nvSpPr>
        <p:spPr>
          <a:xfrm>
            <a:off x="107503" y="5806999"/>
            <a:ext cx="9036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latin typeface="+mn-lt"/>
              </a:rPr>
              <a:t>Значения полей </a:t>
            </a:r>
            <a:r>
              <a:rPr lang="en-US" sz="1800" dirty="0">
                <a:latin typeface="+mn-lt"/>
              </a:rPr>
              <a:t>Quantity </a:t>
            </a:r>
            <a:r>
              <a:rPr lang="ru-RU" sz="1800" dirty="0">
                <a:latin typeface="+mn-lt"/>
              </a:rPr>
              <a:t>и </a:t>
            </a:r>
            <a:r>
              <a:rPr lang="en-US" sz="1800" dirty="0">
                <a:latin typeface="+mn-lt"/>
              </a:rPr>
              <a:t>Price </a:t>
            </a:r>
            <a:r>
              <a:rPr lang="ru-RU" sz="1800" dirty="0">
                <a:latin typeface="+mn-lt"/>
              </a:rPr>
              <a:t>были приведены к абсолютной величине и обрезаны по максимальному значению до 15000 и 25000 соответственно.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313AF96-1F05-4BCD-86D7-D40C79791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76" y="1737007"/>
            <a:ext cx="54197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7875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Предобработка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90A35-DBBF-40AE-B210-C6A8750F9434}"/>
              </a:ext>
            </a:extLst>
          </p:cNvPr>
          <p:cNvSpPr txBox="1"/>
          <p:nvPr/>
        </p:nvSpPr>
        <p:spPr>
          <a:xfrm>
            <a:off x="2843808" y="1196752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+mn-lt"/>
              </a:rPr>
              <a:t>Создание новых признаков</a:t>
            </a:r>
            <a:endParaRPr lang="ru-RU" sz="1800" b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6A1CD-9BED-4949-8C4F-C8D59FDCFEF3}"/>
              </a:ext>
            </a:extLst>
          </p:cNvPr>
          <p:cNvSpPr txBox="1"/>
          <p:nvPr/>
        </p:nvSpPr>
        <p:spPr>
          <a:xfrm>
            <a:off x="215516" y="1552516"/>
            <a:ext cx="5436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Были рассчитаны новые признаки:</a:t>
            </a:r>
          </a:p>
          <a:p>
            <a:r>
              <a:rPr lang="ru-RU" b="1" dirty="0" err="1"/>
              <a:t>Recency</a:t>
            </a:r>
            <a:r>
              <a:rPr lang="ru-RU" dirty="0"/>
              <a:t> (давность): Время с момента последней покупки.</a:t>
            </a:r>
          </a:p>
          <a:p>
            <a:r>
              <a:rPr lang="ru-RU" b="1" dirty="0" err="1"/>
              <a:t>Frequency</a:t>
            </a:r>
            <a:r>
              <a:rPr lang="ru-RU" dirty="0"/>
              <a:t> (частота): Количество покупок за определенный период.</a:t>
            </a:r>
          </a:p>
          <a:p>
            <a:r>
              <a:rPr lang="ru-RU" b="1" dirty="0" err="1"/>
              <a:t>Monetary</a:t>
            </a:r>
            <a:r>
              <a:rPr lang="ru-RU" dirty="0"/>
              <a:t> (сумма): Общая сумма покупок.</a:t>
            </a:r>
          </a:p>
          <a:p>
            <a:r>
              <a:rPr lang="en-US" b="1" dirty="0" err="1"/>
              <a:t>avg_check</a:t>
            </a:r>
            <a:r>
              <a:rPr lang="en-US" dirty="0"/>
              <a:t>: </a:t>
            </a:r>
            <a:r>
              <a:rPr lang="ru-RU" dirty="0"/>
              <a:t>средний чек</a:t>
            </a:r>
          </a:p>
          <a:p>
            <a:r>
              <a:rPr lang="en-US" b="1" dirty="0" err="1"/>
              <a:t>prerred</a:t>
            </a:r>
            <a:r>
              <a:rPr lang="en-US" dirty="0" err="1"/>
              <a:t>_</a:t>
            </a:r>
            <a:r>
              <a:rPr lang="en-US" b="1" dirty="0" err="1"/>
              <a:t>category</a:t>
            </a:r>
            <a:r>
              <a:rPr lang="en-US" dirty="0"/>
              <a:t>: </a:t>
            </a:r>
            <a:r>
              <a:rPr lang="ru-RU" dirty="0"/>
              <a:t>предпочтительные категории товаров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805532-BF3F-4327-B13F-855C9DC64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38357"/>
              </p:ext>
            </p:extLst>
          </p:nvPr>
        </p:nvGraphicFramePr>
        <p:xfrm>
          <a:off x="5680643" y="1566084"/>
          <a:ext cx="3310428" cy="4631002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551738">
                  <a:extLst>
                    <a:ext uri="{9D8B030D-6E8A-4147-A177-3AD203B41FA5}">
                      <a16:colId xmlns:a16="http://schemas.microsoft.com/office/drawing/2014/main" val="168849846"/>
                    </a:ext>
                  </a:extLst>
                </a:gridCol>
                <a:gridCol w="551738">
                  <a:extLst>
                    <a:ext uri="{9D8B030D-6E8A-4147-A177-3AD203B41FA5}">
                      <a16:colId xmlns:a16="http://schemas.microsoft.com/office/drawing/2014/main" val="543322268"/>
                    </a:ext>
                  </a:extLst>
                </a:gridCol>
                <a:gridCol w="551738">
                  <a:extLst>
                    <a:ext uri="{9D8B030D-6E8A-4147-A177-3AD203B41FA5}">
                      <a16:colId xmlns:a16="http://schemas.microsoft.com/office/drawing/2014/main" val="2160270328"/>
                    </a:ext>
                  </a:extLst>
                </a:gridCol>
                <a:gridCol w="551738">
                  <a:extLst>
                    <a:ext uri="{9D8B030D-6E8A-4147-A177-3AD203B41FA5}">
                      <a16:colId xmlns:a16="http://schemas.microsoft.com/office/drawing/2014/main" val="1590312510"/>
                    </a:ext>
                  </a:extLst>
                </a:gridCol>
                <a:gridCol w="551738">
                  <a:extLst>
                    <a:ext uri="{9D8B030D-6E8A-4147-A177-3AD203B41FA5}">
                      <a16:colId xmlns:a16="http://schemas.microsoft.com/office/drawing/2014/main" val="3467263506"/>
                    </a:ext>
                  </a:extLst>
                </a:gridCol>
                <a:gridCol w="551738">
                  <a:extLst>
                    <a:ext uri="{9D8B030D-6E8A-4147-A177-3AD203B41FA5}">
                      <a16:colId xmlns:a16="http://schemas.microsoft.com/office/drawing/2014/main" val="490282476"/>
                    </a:ext>
                  </a:extLst>
                </a:gridCol>
              </a:tblGrid>
              <a:tr h="201865">
                <a:tc>
                  <a:txBody>
                    <a:bodyPr/>
                    <a:lstStyle/>
                    <a:p>
                      <a:pPr algn="r"/>
                      <a:br>
                        <a:rPr lang="en-US" sz="600" b="1">
                          <a:effectLst/>
                        </a:rPr>
                      </a:br>
                      <a:r>
                        <a:rPr lang="en-US" sz="600" b="1">
                          <a:effectLst/>
                        </a:rPr>
                        <a:t>recency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>
                          <a:effectLst/>
                        </a:rPr>
                        <a:t>frequency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>
                          <a:effectLst/>
                        </a:rPr>
                        <a:t>monetary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>
                          <a:effectLst/>
                        </a:rPr>
                        <a:t>avg_check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>
                          <a:effectLst/>
                        </a:rPr>
                        <a:t>preffered_category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endParaRPr lang="ru-RU" sz="600"/>
                    </a:p>
                  </a:txBody>
                  <a:tcPr marL="28838" marR="28838" marT="14419" marB="14419"/>
                </a:tc>
                <a:extLst>
                  <a:ext uri="{0D108BD9-81ED-4DB2-BD59-A6C34878D82A}">
                    <a16:rowId xmlns:a16="http://schemas.microsoft.com/office/drawing/2014/main" val="2905734518"/>
                  </a:ext>
                </a:extLst>
              </a:tr>
              <a:tr h="201865">
                <a:tc>
                  <a:txBody>
                    <a:bodyPr/>
                    <a:lstStyle/>
                    <a:p>
                      <a:pPr algn="r"/>
                      <a:r>
                        <a:rPr lang="en-US" sz="600" b="1">
                          <a:effectLst/>
                        </a:rPr>
                        <a:t>Customer ID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endParaRPr lang="ru-RU" sz="600" b="1">
                        <a:effectLst/>
                      </a:endParaRP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endParaRPr lang="ru-RU" sz="600" b="1">
                        <a:effectLst/>
                      </a:endParaRP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endParaRPr lang="ru-RU" sz="600" b="1">
                        <a:effectLst/>
                      </a:endParaRP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endParaRPr lang="ru-RU" sz="600" b="1">
                        <a:effectLst/>
                      </a:endParaRP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endParaRPr lang="ru-RU" sz="600" b="1">
                        <a:effectLst/>
                      </a:endParaRPr>
                    </a:p>
                  </a:txBody>
                  <a:tcPr marL="28838" marR="28838" marT="14419" marB="14419" anchor="ctr"/>
                </a:tc>
                <a:extLst>
                  <a:ext uri="{0D108BD9-81ED-4DB2-BD59-A6C34878D82A}">
                    <a16:rowId xmlns:a16="http://schemas.microsoft.com/office/drawing/2014/main" val="2876501489"/>
                  </a:ext>
                </a:extLst>
              </a:tr>
              <a:tr h="201865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12346.0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90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773.60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8.595556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(12346.0, Manual)</a:t>
                      </a:r>
                    </a:p>
                  </a:txBody>
                  <a:tcPr marL="28838" marR="28838" marT="14419" marB="14419" anchor="ctr"/>
                </a:tc>
                <a:extLst>
                  <a:ext uri="{0D108BD9-81ED-4DB2-BD59-A6C34878D82A}">
                    <a16:rowId xmlns:a16="http://schemas.microsoft.com/office/drawing/2014/main" val="2219702546"/>
                  </a:ext>
                </a:extLst>
              </a:tr>
              <a:tr h="461406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12347.0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dirty="0">
                          <a:effectLst/>
                        </a:rPr>
                        <a:t>299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864.25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2.890468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(12347.0, 3D DOG PICTURE PLAYING CARDS)</a:t>
                      </a:r>
                    </a:p>
                  </a:txBody>
                  <a:tcPr marL="28838" marR="28838" marT="14419" marB="14419" anchor="ctr"/>
                </a:tc>
                <a:extLst>
                  <a:ext uri="{0D108BD9-81ED-4DB2-BD59-A6C34878D82A}">
                    <a16:rowId xmlns:a16="http://schemas.microsoft.com/office/drawing/2014/main" val="744683606"/>
                  </a:ext>
                </a:extLst>
              </a:tr>
              <a:tr h="201865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12348.0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16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90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339.72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3.774667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(12348.0, POSTAGE)</a:t>
                      </a:r>
                    </a:p>
                  </a:txBody>
                  <a:tcPr marL="28838" marR="28838" marT="14419" marB="14419" anchor="ctr"/>
                </a:tc>
                <a:extLst>
                  <a:ext uri="{0D108BD9-81ED-4DB2-BD59-A6C34878D82A}">
                    <a16:rowId xmlns:a16="http://schemas.microsoft.com/office/drawing/2014/main" val="732294446"/>
                  </a:ext>
                </a:extLst>
              </a:tr>
              <a:tr h="547920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12349.0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223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1740.51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7.804978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(12349.0, STRAWBERRY CERAMIC TRINKET BOX)</a:t>
                      </a:r>
                    </a:p>
                  </a:txBody>
                  <a:tcPr marL="28838" marR="28838" marT="14419" marB="14419" anchor="ctr"/>
                </a:tc>
                <a:extLst>
                  <a:ext uri="{0D108BD9-81ED-4DB2-BD59-A6C34878D82A}">
                    <a16:rowId xmlns:a16="http://schemas.microsoft.com/office/drawing/2014/main" val="1838368863"/>
                  </a:ext>
                </a:extLst>
              </a:tr>
              <a:tr h="461406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12350.0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43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224.65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5.224419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(12350.0, CHOCOLATE CALCULATOR)</a:t>
                      </a:r>
                    </a:p>
                  </a:txBody>
                  <a:tcPr marL="28838" marR="28838" marT="14419" marB="14419" anchor="ctr"/>
                </a:tc>
                <a:extLst>
                  <a:ext uri="{0D108BD9-81ED-4DB2-BD59-A6C34878D82A}">
                    <a16:rowId xmlns:a16="http://schemas.microsoft.com/office/drawing/2014/main" val="1724254162"/>
                  </a:ext>
                </a:extLst>
              </a:tr>
              <a:tr h="115352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...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28838" marR="28838" marT="14419" marB="14419" anchor="ctr"/>
                </a:tc>
                <a:extLst>
                  <a:ext uri="{0D108BD9-81ED-4DB2-BD59-A6C34878D82A}">
                    <a16:rowId xmlns:a16="http://schemas.microsoft.com/office/drawing/2014/main" val="475805150"/>
                  </a:ext>
                </a:extLst>
              </a:tr>
              <a:tr h="461406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18283.0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1030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1922.51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1.866515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600">
                          <a:effectLst/>
                        </a:rPr>
                        <a:t>(18283.0, LUNCH BAG BLACK SKULL.)</a:t>
                      </a:r>
                    </a:p>
                  </a:txBody>
                  <a:tcPr marL="28838" marR="28838" marT="14419" marB="14419" anchor="ctr"/>
                </a:tc>
                <a:extLst>
                  <a:ext uri="{0D108BD9-81ED-4DB2-BD59-A6C34878D82A}">
                    <a16:rowId xmlns:a16="http://schemas.microsoft.com/office/drawing/2014/main" val="1212462525"/>
                  </a:ext>
                </a:extLst>
              </a:tr>
              <a:tr h="288379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18284.0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64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301.20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4.706250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(18284.0, CARRIAGE)</a:t>
                      </a:r>
                    </a:p>
                  </a:txBody>
                  <a:tcPr marL="28838" marR="28838" marT="14419" marB="14419" anchor="ctr"/>
                </a:tc>
                <a:extLst>
                  <a:ext uri="{0D108BD9-81ED-4DB2-BD59-A6C34878D82A}">
                    <a16:rowId xmlns:a16="http://schemas.microsoft.com/office/drawing/2014/main" val="3720032927"/>
                  </a:ext>
                </a:extLst>
              </a:tr>
              <a:tr h="461406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18285.0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47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240.23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5.111277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(18285.0, RIDGED GLASS T-LIGHT HOLDER)</a:t>
                      </a:r>
                    </a:p>
                  </a:txBody>
                  <a:tcPr marL="28838" marR="28838" marT="14419" marB="14419" anchor="ctr"/>
                </a:tc>
                <a:extLst>
                  <a:ext uri="{0D108BD9-81ED-4DB2-BD59-A6C34878D82A}">
                    <a16:rowId xmlns:a16="http://schemas.microsoft.com/office/drawing/2014/main" val="4261588286"/>
                  </a:ext>
                </a:extLst>
              </a:tr>
              <a:tr h="374893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18286.0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110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476.43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4.331182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(18286.0, BLACK CHERRY LIGHTS)</a:t>
                      </a:r>
                    </a:p>
                  </a:txBody>
                  <a:tcPr marL="28838" marR="28838" marT="14419" marB="14419" anchor="ctr"/>
                </a:tc>
                <a:extLst>
                  <a:ext uri="{0D108BD9-81ED-4DB2-BD59-A6C34878D82A}">
                    <a16:rowId xmlns:a16="http://schemas.microsoft.com/office/drawing/2014/main" val="1245951002"/>
                  </a:ext>
                </a:extLst>
              </a:tr>
              <a:tr h="547920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18287.0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13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196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521.40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2.660204</a:t>
                      </a:r>
                    </a:p>
                  </a:txBody>
                  <a:tcPr marL="28838" marR="28838" marT="14419" marB="1441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(18287.0, S/4 IVORY MINI ROSE CANDLE IN BOWL)</a:t>
                      </a:r>
                    </a:p>
                  </a:txBody>
                  <a:tcPr marL="28838" marR="28838" marT="14419" marB="14419" anchor="ctr"/>
                </a:tc>
                <a:extLst>
                  <a:ext uri="{0D108BD9-81ED-4DB2-BD59-A6C34878D82A}">
                    <a16:rowId xmlns:a16="http://schemas.microsoft.com/office/drawing/2014/main" val="204143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535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Предобработка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90A35-DBBF-40AE-B210-C6A8750F9434}"/>
              </a:ext>
            </a:extLst>
          </p:cNvPr>
          <p:cNvSpPr txBox="1"/>
          <p:nvPr/>
        </p:nvSpPr>
        <p:spPr>
          <a:xfrm>
            <a:off x="2879812" y="1196752"/>
            <a:ext cx="2988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n-lt"/>
              </a:rPr>
              <a:t>C</a:t>
            </a:r>
            <a:r>
              <a:rPr lang="ru-RU" b="1" dirty="0" err="1">
                <a:latin typeface="+mn-lt"/>
              </a:rPr>
              <a:t>тандартизация</a:t>
            </a:r>
            <a:r>
              <a:rPr lang="ru-RU" b="1" dirty="0">
                <a:latin typeface="+mn-lt"/>
              </a:rPr>
              <a:t> данных</a:t>
            </a:r>
            <a:endParaRPr lang="ru-RU" sz="1800" b="1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4FEC3-90A1-443F-BB6F-8653C648A71D}"/>
              </a:ext>
            </a:extLst>
          </p:cNvPr>
          <p:cNvSpPr txBox="1"/>
          <p:nvPr/>
        </p:nvSpPr>
        <p:spPr>
          <a:xfrm>
            <a:off x="468313" y="1573309"/>
            <a:ext cx="8675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После стандартизации численных признаков, они приняли </a:t>
            </a:r>
            <a:r>
              <a:rPr lang="ru-RU" dirty="0" err="1"/>
              <a:t>следющий</a:t>
            </a:r>
            <a:r>
              <a:rPr lang="ru-RU" dirty="0"/>
              <a:t> вид: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21016D-5DE8-431C-852F-07D90C750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06010"/>
              </p:ext>
            </p:extLst>
          </p:nvPr>
        </p:nvGraphicFramePr>
        <p:xfrm>
          <a:off x="1966913" y="1903141"/>
          <a:ext cx="5209988" cy="4378134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744284">
                  <a:extLst>
                    <a:ext uri="{9D8B030D-6E8A-4147-A177-3AD203B41FA5}">
                      <a16:colId xmlns:a16="http://schemas.microsoft.com/office/drawing/2014/main" val="283879013"/>
                    </a:ext>
                  </a:extLst>
                </a:gridCol>
                <a:gridCol w="744284">
                  <a:extLst>
                    <a:ext uri="{9D8B030D-6E8A-4147-A177-3AD203B41FA5}">
                      <a16:colId xmlns:a16="http://schemas.microsoft.com/office/drawing/2014/main" val="3581389458"/>
                    </a:ext>
                  </a:extLst>
                </a:gridCol>
                <a:gridCol w="744284">
                  <a:extLst>
                    <a:ext uri="{9D8B030D-6E8A-4147-A177-3AD203B41FA5}">
                      <a16:colId xmlns:a16="http://schemas.microsoft.com/office/drawing/2014/main" val="4285640998"/>
                    </a:ext>
                  </a:extLst>
                </a:gridCol>
                <a:gridCol w="744284">
                  <a:extLst>
                    <a:ext uri="{9D8B030D-6E8A-4147-A177-3AD203B41FA5}">
                      <a16:colId xmlns:a16="http://schemas.microsoft.com/office/drawing/2014/main" val="3710283200"/>
                    </a:ext>
                  </a:extLst>
                </a:gridCol>
                <a:gridCol w="744284">
                  <a:extLst>
                    <a:ext uri="{9D8B030D-6E8A-4147-A177-3AD203B41FA5}">
                      <a16:colId xmlns:a16="http://schemas.microsoft.com/office/drawing/2014/main" val="3035517331"/>
                    </a:ext>
                  </a:extLst>
                </a:gridCol>
                <a:gridCol w="744284">
                  <a:extLst>
                    <a:ext uri="{9D8B030D-6E8A-4147-A177-3AD203B41FA5}">
                      <a16:colId xmlns:a16="http://schemas.microsoft.com/office/drawing/2014/main" val="2796103683"/>
                    </a:ext>
                  </a:extLst>
                </a:gridCol>
                <a:gridCol w="744284">
                  <a:extLst>
                    <a:ext uri="{9D8B030D-6E8A-4147-A177-3AD203B41FA5}">
                      <a16:colId xmlns:a16="http://schemas.microsoft.com/office/drawing/2014/main" val="1258929189"/>
                    </a:ext>
                  </a:extLst>
                </a:gridCol>
              </a:tblGrid>
              <a:tr h="336439">
                <a:tc>
                  <a:txBody>
                    <a:bodyPr/>
                    <a:lstStyle/>
                    <a:p>
                      <a:pPr algn="ctr"/>
                      <a:br>
                        <a:rPr lang="en-US" sz="1100" b="1">
                          <a:effectLst/>
                        </a:rPr>
                      </a:br>
                      <a:r>
                        <a:rPr lang="en-US" sz="1100" b="1">
                          <a:effectLst/>
                        </a:rPr>
                        <a:t>Quantity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Price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recency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frequency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monetary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avg_check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/>
                    </a:p>
                  </a:txBody>
                  <a:tcPr marL="58046" marR="58046" marT="29023" marB="29023" anchor="ctr"/>
                </a:tc>
                <a:extLst>
                  <a:ext uri="{0D108BD9-81ED-4DB2-BD59-A6C34878D82A}">
                    <a16:rowId xmlns:a16="http://schemas.microsoft.com/office/drawing/2014/main" val="1018450"/>
                  </a:ext>
                </a:extLst>
              </a:tr>
              <a:tr h="336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count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1.061169e+06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1.061169e+06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1.061169e+06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1.061169e+06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1.061169e+06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1.061169e+06</a:t>
                      </a:r>
                    </a:p>
                  </a:txBody>
                  <a:tcPr marL="58046" marR="58046" marT="29023" marB="29023" anchor="ctr"/>
                </a:tc>
                <a:extLst>
                  <a:ext uri="{0D108BD9-81ED-4DB2-BD59-A6C34878D82A}">
                    <a16:rowId xmlns:a16="http://schemas.microsoft.com/office/drawing/2014/main" val="491470228"/>
                  </a:ext>
                </a:extLst>
              </a:tr>
              <a:tr h="4798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mean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7.901102e-18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-1.730877e-17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-8.913514e-17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-1.681997e-17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-3.047950e-17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1.349481e-16</a:t>
                      </a:r>
                    </a:p>
                  </a:txBody>
                  <a:tcPr marL="58046" marR="58046" marT="29023" marB="29023" anchor="ctr"/>
                </a:tc>
                <a:extLst>
                  <a:ext uri="{0D108BD9-81ED-4DB2-BD59-A6C34878D82A}">
                    <a16:rowId xmlns:a16="http://schemas.microsoft.com/office/drawing/2014/main" val="367613146"/>
                  </a:ext>
                </a:extLst>
              </a:tr>
              <a:tr h="336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std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1.000000e+00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1.000000e+00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1.000000e+00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1.000000e+00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1.000000e+00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1.000000e+00</a:t>
                      </a:r>
                    </a:p>
                  </a:txBody>
                  <a:tcPr marL="58046" marR="58046" marT="29023" marB="29023" anchor="ctr"/>
                </a:tc>
                <a:extLst>
                  <a:ext uri="{0D108BD9-81ED-4DB2-BD59-A6C34878D82A}">
                    <a16:rowId xmlns:a16="http://schemas.microsoft.com/office/drawing/2014/main" val="535555845"/>
                  </a:ext>
                </a:extLst>
              </a:tr>
              <a:tr h="4798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min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-1.334577e-01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-4.830176e-02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-6.327849e-01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-4.226377e-01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-3.692987e-01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-2.594730e-01</a:t>
                      </a:r>
                    </a:p>
                  </a:txBody>
                  <a:tcPr marL="58046" marR="58046" marT="29023" marB="29023" anchor="ctr"/>
                </a:tc>
                <a:extLst>
                  <a:ext uri="{0D108BD9-81ED-4DB2-BD59-A6C34878D82A}">
                    <a16:rowId xmlns:a16="http://schemas.microsoft.com/office/drawing/2014/main" val="451688797"/>
                  </a:ext>
                </a:extLst>
              </a:tr>
              <a:tr h="4798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>
                          <a:effectLst/>
                        </a:rPr>
                        <a:t>25%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-1.334577e-01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-3.599788e-02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-6.327849e-01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-3.740426e-01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-3.252018e-01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-1.465519e-01</a:t>
                      </a:r>
                    </a:p>
                  </a:txBody>
                  <a:tcPr marL="58046" marR="58046" marT="29023" marB="29023" anchor="ctr"/>
                </a:tc>
                <a:extLst>
                  <a:ext uri="{0D108BD9-81ED-4DB2-BD59-A6C34878D82A}">
                    <a16:rowId xmlns:a16="http://schemas.microsoft.com/office/drawing/2014/main" val="2514151680"/>
                  </a:ext>
                </a:extLst>
              </a:tr>
              <a:tr h="4798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>
                          <a:effectLst/>
                        </a:rPr>
                        <a:t>50%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-1.067256e-01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-2.762455e-02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-3.220965e-01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-2.922488e-01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-2.661789e-01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-1.004573e-01</a:t>
                      </a:r>
                    </a:p>
                  </a:txBody>
                  <a:tcPr marL="58046" marR="58046" marT="29023" marB="29023" anchor="ctr"/>
                </a:tc>
                <a:extLst>
                  <a:ext uri="{0D108BD9-81ED-4DB2-BD59-A6C34878D82A}">
                    <a16:rowId xmlns:a16="http://schemas.microsoft.com/office/drawing/2014/main" val="3014839528"/>
                  </a:ext>
                </a:extLst>
              </a:tr>
              <a:tr h="4798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>
                          <a:effectLst/>
                        </a:rPr>
                        <a:t>75%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-1.316296e-02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-7.430027e-03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2.992802e-01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-1.060476e-01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-1.324600e-01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-3.755712e-02</a:t>
                      </a:r>
                    </a:p>
                  </a:txBody>
                  <a:tcPr marL="58046" marR="58046" marT="29023" marB="29023" anchor="ctr"/>
                </a:tc>
                <a:extLst>
                  <a:ext uri="{0D108BD9-81ED-4DB2-BD59-A6C34878D82A}">
                    <a16:rowId xmlns:a16="http://schemas.microsoft.com/office/drawing/2014/main" val="1354270510"/>
                  </a:ext>
                </a:extLst>
              </a:tr>
              <a:tr h="336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>
                          <a:effectLst/>
                        </a:rPr>
                        <a:t>max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2.003445e+02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2.462263e+02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1.459095e+01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5.884627e+00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7.213636e+00</a:t>
                      </a:r>
                    </a:p>
                  </a:txBody>
                  <a:tcPr marL="58046" marR="58046" marT="29023" marB="29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4.909073e+01</a:t>
                      </a:r>
                    </a:p>
                  </a:txBody>
                  <a:tcPr marL="58046" marR="58046" marT="29023" marB="29023" anchor="ctr"/>
                </a:tc>
                <a:extLst>
                  <a:ext uri="{0D108BD9-81ED-4DB2-BD59-A6C34878D82A}">
                    <a16:rowId xmlns:a16="http://schemas.microsoft.com/office/drawing/2014/main" val="117596677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6D808CCC-E68A-4B7D-BEBB-BD129DAF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1133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алгоритмов кластеризации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808CCC-E68A-4B7D-BEBB-BD129DAF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4F224-ED99-48D6-902A-B6F08AF02B0F}"/>
              </a:ext>
            </a:extLst>
          </p:cNvPr>
          <p:cNvSpPr txBox="1"/>
          <p:nvPr/>
        </p:nvSpPr>
        <p:spPr>
          <a:xfrm>
            <a:off x="575940" y="1378815"/>
            <a:ext cx="79921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Выбор алгоритмов:</a:t>
            </a:r>
          </a:p>
          <a:p>
            <a:r>
              <a:rPr lang="ru-RU" b="1" dirty="0"/>
              <a:t>K-средних (K-</a:t>
            </a:r>
            <a:r>
              <a:rPr lang="ru-RU" b="1" dirty="0" err="1"/>
              <a:t>Means</a:t>
            </a:r>
            <a:r>
              <a:rPr lang="ru-RU" b="1" dirty="0"/>
              <a:t>): </a:t>
            </a:r>
            <a:r>
              <a:rPr lang="ru-RU" dirty="0"/>
              <a:t>Для разбиения данных на k кластеров на основе </a:t>
            </a:r>
            <a:r>
              <a:rPr lang="ru-RU" dirty="0" err="1"/>
              <a:t>эврестического</a:t>
            </a:r>
            <a:r>
              <a:rPr lang="ru-RU" dirty="0"/>
              <a:t> подхода.</a:t>
            </a:r>
          </a:p>
          <a:p>
            <a:r>
              <a:rPr lang="ru-RU" b="1" dirty="0"/>
              <a:t>Иерархическая кластеризация</a:t>
            </a:r>
            <a:r>
              <a:rPr lang="ru-RU" dirty="0"/>
              <a:t>: Для выявления вложенной структуры кластеров.</a:t>
            </a:r>
          </a:p>
          <a:p>
            <a:r>
              <a:rPr lang="ru-RU" b="1" dirty="0"/>
              <a:t>DBSCAN и OPTICS</a:t>
            </a:r>
            <a:r>
              <a:rPr lang="ru-RU" dirty="0"/>
              <a:t>: Для обнаружения кластеров произвольной формы и выявления выбросов.</a:t>
            </a:r>
          </a:p>
        </p:txBody>
      </p:sp>
    </p:spTree>
    <p:extLst>
      <p:ext uri="{BB962C8B-B14F-4D97-AF65-F5344CB8AC3E}">
        <p14:creationId xmlns:p14="http://schemas.microsoft.com/office/powerpoint/2010/main" val="41067384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алгоритмов кластеризации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808CCC-E68A-4B7D-BEBB-BD129DAF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4F224-ED99-48D6-902A-B6F08AF02B0F}"/>
              </a:ext>
            </a:extLst>
          </p:cNvPr>
          <p:cNvSpPr txBox="1"/>
          <p:nvPr/>
        </p:nvSpPr>
        <p:spPr>
          <a:xfrm>
            <a:off x="1547664" y="1288107"/>
            <a:ext cx="604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Определение оптимального количества кластеров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BAC9A20-EA6D-4DF8-81AF-99F1928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96" y="1823587"/>
            <a:ext cx="6830407" cy="448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9412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095FA4-2CBC-4287-B52D-F98501172C35}"/>
              </a:ext>
            </a:extLst>
          </p:cNvPr>
          <p:cNvSpPr txBox="1"/>
          <p:nvPr/>
        </p:nvSpPr>
        <p:spPr>
          <a:xfrm>
            <a:off x="575940" y="2132856"/>
            <a:ext cx="79921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333333"/>
                </a:solidFill>
                <a:latin typeface="+mn-lt"/>
              </a:rPr>
              <a:t>Целью</a:t>
            </a:r>
            <a:r>
              <a:rPr lang="ru-RU" sz="2400" dirty="0">
                <a:solidFill>
                  <a:srgbClr val="333333"/>
                </a:solidFill>
                <a:latin typeface="+mn-lt"/>
              </a:rPr>
              <a:t> работы является разработка системы сегментации клиентов для розничной компании с использованием алгоритмов кластеризации. </a:t>
            </a:r>
          </a:p>
          <a:p>
            <a:pPr algn="just"/>
            <a:r>
              <a:rPr lang="ru-RU" sz="2400" dirty="0">
                <a:solidFill>
                  <a:srgbClr val="333333"/>
                </a:solidFill>
                <a:latin typeface="+mn-lt"/>
              </a:rPr>
              <a:t>Это позволит компании лучше понимать своих клиентов, персонализировать маркетинговые кампании и оптимизировать бизнес-процессы.</a:t>
            </a:r>
          </a:p>
          <a:p>
            <a:pPr algn="just"/>
            <a:endParaRPr lang="ru-RU" sz="2400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28718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алгоритмов кластеризации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808CCC-E68A-4B7D-BEBB-BD129DAF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4F224-ED99-48D6-902A-B6F08AF02B0F}"/>
              </a:ext>
            </a:extLst>
          </p:cNvPr>
          <p:cNvSpPr txBox="1"/>
          <p:nvPr/>
        </p:nvSpPr>
        <p:spPr>
          <a:xfrm>
            <a:off x="1547664" y="1288107"/>
            <a:ext cx="604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Определение оптимального количества кластеров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AAAB8A8-BD9D-46D9-B79E-A53768D3B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00" y="1802965"/>
            <a:ext cx="6931199" cy="443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11485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алгоритмов кластеризации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808CCC-E68A-4B7D-BEBB-BD129DAF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4F224-ED99-48D6-902A-B6F08AF02B0F}"/>
              </a:ext>
            </a:extLst>
          </p:cNvPr>
          <p:cNvSpPr txBox="1"/>
          <p:nvPr/>
        </p:nvSpPr>
        <p:spPr>
          <a:xfrm>
            <a:off x="2627784" y="1229080"/>
            <a:ext cx="388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Оценка качества кластеризации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4EFC0-FEA2-41F4-A403-C5462B5A6EF9}"/>
              </a:ext>
            </a:extLst>
          </p:cNvPr>
          <p:cNvSpPr txBox="1"/>
          <p:nvPr/>
        </p:nvSpPr>
        <p:spPr>
          <a:xfrm>
            <a:off x="267892" y="1575797"/>
            <a:ext cx="806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Коэффициент силуэта</a:t>
            </a:r>
            <a:r>
              <a:rPr lang="ru-RU" dirty="0"/>
              <a:t>: определяет насколько хорошо объекты расположены внутри кластеров.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9751A08-BCBC-4A2C-92AC-30471A005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16" y="2119680"/>
            <a:ext cx="6737247" cy="424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9590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алгоритмов кластеризации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808CCC-E68A-4B7D-BEBB-BD129DAF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4F224-ED99-48D6-902A-B6F08AF02B0F}"/>
              </a:ext>
            </a:extLst>
          </p:cNvPr>
          <p:cNvSpPr txBox="1"/>
          <p:nvPr/>
        </p:nvSpPr>
        <p:spPr>
          <a:xfrm>
            <a:off x="2627784" y="1229080"/>
            <a:ext cx="388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Оценка качества кластеризации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4EFC0-FEA2-41F4-A403-C5462B5A6EF9}"/>
              </a:ext>
            </a:extLst>
          </p:cNvPr>
          <p:cNvSpPr txBox="1"/>
          <p:nvPr/>
        </p:nvSpPr>
        <p:spPr>
          <a:xfrm>
            <a:off x="267892" y="1575797"/>
            <a:ext cx="806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Индекс Дэвиса-Болдина</a:t>
            </a:r>
            <a:r>
              <a:rPr lang="ru-RU" dirty="0"/>
              <a:t>: определяет уровень разделимости кластеров.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A04B083-BBD9-4C81-919C-FF06F453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76496"/>
            <a:ext cx="6798438" cy="434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1218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алгоритмов кластеризации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23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808CCC-E68A-4B7D-BEBB-BD129DAF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4F224-ED99-48D6-902A-B6F08AF02B0F}"/>
              </a:ext>
            </a:extLst>
          </p:cNvPr>
          <p:cNvSpPr txBox="1"/>
          <p:nvPr/>
        </p:nvSpPr>
        <p:spPr>
          <a:xfrm>
            <a:off x="2627783" y="1135709"/>
            <a:ext cx="388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Оценка качества кластеризации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4EFC0-FEA2-41F4-A403-C5462B5A6EF9}"/>
              </a:ext>
            </a:extLst>
          </p:cNvPr>
          <p:cNvSpPr txBox="1"/>
          <p:nvPr/>
        </p:nvSpPr>
        <p:spPr>
          <a:xfrm>
            <a:off x="165602" y="1449482"/>
            <a:ext cx="8812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Индекс </a:t>
            </a:r>
            <a:r>
              <a:rPr lang="ru-RU" b="1" dirty="0" err="1"/>
              <a:t>Калинского-Харабаза</a:t>
            </a:r>
            <a:r>
              <a:rPr lang="ru-RU" b="1" dirty="0"/>
              <a:t>: </a:t>
            </a:r>
            <a:r>
              <a:rPr lang="ru-RU" dirty="0"/>
              <a:t>Определяет соотношение </a:t>
            </a:r>
            <a:r>
              <a:rPr lang="ru-RU" dirty="0" err="1"/>
              <a:t>межкластерной</a:t>
            </a:r>
            <a:r>
              <a:rPr lang="ru-RU" dirty="0"/>
              <a:t> дисперсии к </a:t>
            </a:r>
            <a:r>
              <a:rPr lang="ru-RU" dirty="0" err="1"/>
              <a:t>внутрикластерной</a:t>
            </a:r>
            <a:r>
              <a:rPr lang="ru-RU" dirty="0"/>
              <a:t>.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BC7C077A-5C94-42AD-8225-DA6FD120C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1" y="2073537"/>
            <a:ext cx="7056477" cy="420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97206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алгоритмов кластеризации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24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808CCC-E68A-4B7D-BEBB-BD129DAF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4F224-ED99-48D6-902A-B6F08AF02B0F}"/>
              </a:ext>
            </a:extLst>
          </p:cNvPr>
          <p:cNvSpPr txBox="1"/>
          <p:nvPr/>
        </p:nvSpPr>
        <p:spPr>
          <a:xfrm>
            <a:off x="2627784" y="1229080"/>
            <a:ext cx="388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Оценка качества кластеризации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90580E1A-B0F4-4AA9-A107-EA4BEC1E1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9971"/>
            <a:ext cx="7991872" cy="287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137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алгоритмов кластеризации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25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808CCC-E68A-4B7D-BEBB-BD129DAF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71412014-0DE5-42A3-AA45-5F64FA5E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39" y="1339807"/>
            <a:ext cx="7681722" cy="494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4510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алгоритмов кластеризации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26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808CCC-E68A-4B7D-BEBB-BD129DAF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1DF41A1-686C-44BE-A755-FBAA6AE0C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91" y="1340769"/>
            <a:ext cx="7622617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2072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алгоритмов кластеризации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27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808CCC-E68A-4B7D-BEBB-BD129DAF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4CB476AD-F119-407F-8852-1AC78A4E0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66" y="1293806"/>
            <a:ext cx="4873668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13294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алгоритмов кластеризации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808CCC-E68A-4B7D-BEBB-BD129DAF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31C02BF-916D-4D3F-9A92-51B0EAD48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15" y="1340768"/>
            <a:ext cx="4928369" cy="492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8921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алгоритмов кластеризации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808CCC-E68A-4B7D-BEBB-BD129DAF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A65804FE-922A-419B-90E2-05F0368B1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84" y="1221867"/>
            <a:ext cx="4757231" cy="51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5673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095FA4-2CBC-4287-B52D-F98501172C35}"/>
              </a:ext>
            </a:extLst>
          </p:cNvPr>
          <p:cNvSpPr txBox="1"/>
          <p:nvPr/>
        </p:nvSpPr>
        <p:spPr>
          <a:xfrm>
            <a:off x="575939" y="1940548"/>
            <a:ext cx="79921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>
                <a:effectLst/>
                <a:latin typeface="+mn-lt"/>
              </a:rPr>
              <a:t>Розничные компании сталкиваются с большим объемом данных о своих клиентах, включая историю покупок, демографическую информацию и поведенческие характеристики. Однако без должного анализа эти данные остаются неиспользованными. Сегментация клиентов позволяет выделить группы с общими характеристиками, чтобы более эффективно таргетировать предложения и улучшить удовлетворенность клиентов.</a:t>
            </a:r>
            <a:endParaRPr lang="ru-RU" sz="2400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100660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кластеризации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30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808CCC-E68A-4B7D-BEBB-BD129DAF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AECD66-5E1C-4860-99B1-83172968B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05763"/>
              </p:ext>
            </p:extLst>
          </p:nvPr>
        </p:nvGraphicFramePr>
        <p:xfrm>
          <a:off x="955291" y="2095502"/>
          <a:ext cx="7233418" cy="342530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163743">
                  <a:extLst>
                    <a:ext uri="{9D8B030D-6E8A-4147-A177-3AD203B41FA5}">
                      <a16:colId xmlns:a16="http://schemas.microsoft.com/office/drawing/2014/main" val="973073619"/>
                    </a:ext>
                  </a:extLst>
                </a:gridCol>
                <a:gridCol w="686210">
                  <a:extLst>
                    <a:ext uri="{9D8B030D-6E8A-4147-A177-3AD203B41FA5}">
                      <a16:colId xmlns:a16="http://schemas.microsoft.com/office/drawing/2014/main" val="773427661"/>
                    </a:ext>
                  </a:extLst>
                </a:gridCol>
                <a:gridCol w="918893">
                  <a:extLst>
                    <a:ext uri="{9D8B030D-6E8A-4147-A177-3AD203B41FA5}">
                      <a16:colId xmlns:a16="http://schemas.microsoft.com/office/drawing/2014/main" val="2410281688"/>
                    </a:ext>
                  </a:extLst>
                </a:gridCol>
                <a:gridCol w="682316">
                  <a:extLst>
                    <a:ext uri="{9D8B030D-6E8A-4147-A177-3AD203B41FA5}">
                      <a16:colId xmlns:a16="http://schemas.microsoft.com/office/drawing/2014/main" val="4129398928"/>
                    </a:ext>
                  </a:extLst>
                </a:gridCol>
                <a:gridCol w="612167">
                  <a:extLst>
                    <a:ext uri="{9D8B030D-6E8A-4147-A177-3AD203B41FA5}">
                      <a16:colId xmlns:a16="http://schemas.microsoft.com/office/drawing/2014/main" val="2616298181"/>
                    </a:ext>
                  </a:extLst>
                </a:gridCol>
                <a:gridCol w="628673">
                  <a:extLst>
                    <a:ext uri="{9D8B030D-6E8A-4147-A177-3AD203B41FA5}">
                      <a16:colId xmlns:a16="http://schemas.microsoft.com/office/drawing/2014/main" val="270307034"/>
                    </a:ext>
                  </a:extLst>
                </a:gridCol>
                <a:gridCol w="669936">
                  <a:extLst>
                    <a:ext uri="{9D8B030D-6E8A-4147-A177-3AD203B41FA5}">
                      <a16:colId xmlns:a16="http://schemas.microsoft.com/office/drawing/2014/main" val="487269078"/>
                    </a:ext>
                  </a:extLst>
                </a:gridCol>
                <a:gridCol w="935740">
                  <a:extLst>
                    <a:ext uri="{9D8B030D-6E8A-4147-A177-3AD203B41FA5}">
                      <a16:colId xmlns:a16="http://schemas.microsoft.com/office/drawing/2014/main" val="3576919729"/>
                    </a:ext>
                  </a:extLst>
                </a:gridCol>
                <a:gridCol w="935740">
                  <a:extLst>
                    <a:ext uri="{9D8B030D-6E8A-4147-A177-3AD203B41FA5}">
                      <a16:colId xmlns:a16="http://schemas.microsoft.com/office/drawing/2014/main" val="4138597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Кластер</a:t>
                      </a:r>
                      <a:endParaRPr lang="en-US" sz="1000" b="1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1000" b="1" dirty="0">
                          <a:effectLst/>
                        </a:rPr>
                      </a:br>
                      <a:r>
                        <a:rPr lang="ru-RU" sz="1000" b="1" dirty="0">
                          <a:effectLst/>
                        </a:rPr>
                        <a:t>Среднее</a:t>
                      </a:r>
                      <a:br>
                        <a:rPr lang="ru-RU" sz="1000" b="1" dirty="0">
                          <a:effectLst/>
                        </a:rPr>
                      </a:br>
                      <a:r>
                        <a:rPr lang="ru-RU" sz="1000" b="1" dirty="0">
                          <a:effectLst/>
                        </a:rPr>
                        <a:t>количество</a:t>
                      </a:r>
                      <a:br>
                        <a:rPr lang="ru-RU" sz="1000" b="1" dirty="0">
                          <a:effectLst/>
                        </a:rPr>
                      </a:br>
                      <a:r>
                        <a:rPr lang="ru-RU" sz="1000" b="1" dirty="0">
                          <a:effectLst/>
                        </a:rPr>
                        <a:t>товаров</a:t>
                      </a:r>
                      <a:endParaRPr lang="en-US" sz="1000" b="1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Средняя цена</a:t>
                      </a:r>
                      <a:br>
                        <a:rPr lang="ru-RU" sz="1000" b="1" dirty="0">
                          <a:effectLst/>
                        </a:rPr>
                      </a:br>
                      <a:endParaRPr lang="en-US" sz="1000" b="1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Давность</a:t>
                      </a:r>
                      <a:br>
                        <a:rPr lang="ru-RU" sz="1000" b="1" dirty="0">
                          <a:effectLst/>
                        </a:rPr>
                      </a:br>
                      <a:r>
                        <a:rPr lang="ru-RU" sz="1000" b="1" dirty="0">
                          <a:effectLst/>
                        </a:rPr>
                        <a:t>покупки</a:t>
                      </a:r>
                      <a:endParaRPr lang="en-US" sz="1000" b="1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Частота</a:t>
                      </a:r>
                      <a:br>
                        <a:rPr lang="ru-RU" sz="1000" b="1" dirty="0">
                          <a:effectLst/>
                        </a:rPr>
                      </a:br>
                      <a:r>
                        <a:rPr lang="ru-RU" sz="1000" b="1" dirty="0">
                          <a:effectLst/>
                        </a:rPr>
                        <a:t>Покупок</a:t>
                      </a:r>
                      <a:endParaRPr lang="en-US" sz="1000" b="1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Общая </a:t>
                      </a:r>
                      <a:br>
                        <a:rPr lang="ru-RU" sz="1000" b="1" dirty="0">
                          <a:effectLst/>
                        </a:rPr>
                      </a:br>
                      <a:r>
                        <a:rPr lang="ru-RU" sz="1000" b="1" dirty="0">
                          <a:effectLst/>
                        </a:rPr>
                        <a:t>сумма</a:t>
                      </a:r>
                      <a:br>
                        <a:rPr lang="ru-RU" sz="1000" b="1" dirty="0">
                          <a:effectLst/>
                        </a:rPr>
                      </a:br>
                      <a:r>
                        <a:rPr lang="ru-RU" sz="1000" b="1" dirty="0">
                          <a:effectLst/>
                        </a:rPr>
                        <a:t> покупок</a:t>
                      </a:r>
                      <a:endParaRPr lang="en-US" sz="1000" b="1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Средний </a:t>
                      </a:r>
                      <a:br>
                        <a:rPr lang="ru-RU" sz="1000" b="1" dirty="0">
                          <a:effectLst/>
                        </a:rPr>
                      </a:br>
                      <a:r>
                        <a:rPr lang="ru-RU" sz="1000" b="1" dirty="0">
                          <a:effectLst/>
                        </a:rPr>
                        <a:t>чек</a:t>
                      </a:r>
                      <a:endParaRPr lang="en-US" sz="1000" b="1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Страна</a:t>
                      </a:r>
                      <a:endParaRPr lang="en-US" sz="1000" b="1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Любимая категория</a:t>
                      </a:r>
                      <a:endParaRPr lang="en-US" sz="1000" b="1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extLst>
                  <a:ext uri="{0D108BD9-81ED-4DB2-BD59-A6C34878D82A}">
                    <a16:rowId xmlns:a16="http://schemas.microsoft.com/office/drawing/2014/main" val="1694473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dirty="0">
                          <a:effectLst/>
                        </a:rPr>
                        <a:t>Периодические</a:t>
                      </a:r>
                      <a:br>
                        <a:rPr lang="ru-RU" sz="1000" b="1" dirty="0">
                          <a:effectLst/>
                        </a:rPr>
                      </a:br>
                      <a:r>
                        <a:rPr lang="ru-RU" sz="1000" b="1" dirty="0">
                          <a:effectLst/>
                        </a:rPr>
                        <a:t> клиенты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11.0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4.3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4.2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496.5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1749.4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4.9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Великобритания</a:t>
                      </a:r>
                      <a:endParaRPr lang="en-US" sz="1000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Зонтик от солнца в стиле Эдварда ЧЕРНЫЙ</a:t>
                      </a:r>
                      <a:endParaRPr lang="en-US" sz="1000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extLst>
                  <a:ext uri="{0D108BD9-81ED-4DB2-BD59-A6C34878D82A}">
                    <a16:rowId xmlns:a16="http://schemas.microsoft.com/office/drawing/2014/main" val="1392009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dirty="0">
                          <a:effectLst/>
                        </a:rPr>
                        <a:t>Лояльные </a:t>
                      </a:r>
                      <a:br>
                        <a:rPr lang="ru-RU" sz="1000" b="1" dirty="0">
                          <a:effectLst/>
                        </a:rPr>
                      </a:br>
                      <a:r>
                        <a:rPr lang="ru-RU" sz="1000" b="1" dirty="0">
                          <a:effectLst/>
                        </a:rPr>
                        <a:t>клиенты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8.6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5.8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1.5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9241.7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41317.5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4.9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Великобритания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Гирлянда</a:t>
                      </a:r>
                      <a:endParaRPr lang="en-US" sz="1000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extLst>
                  <a:ext uri="{0D108BD9-81ED-4DB2-BD59-A6C34878D82A}">
                    <a16:rowId xmlns:a16="http://schemas.microsoft.com/office/drawing/2014/main" val="694681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dirty="0">
                          <a:effectLst/>
                        </a:rPr>
                        <a:t>Оптовые </a:t>
                      </a:r>
                      <a:br>
                        <a:rPr lang="ru-RU" sz="1000" b="1" dirty="0">
                          <a:effectLst/>
                        </a:rPr>
                      </a:br>
                      <a:r>
                        <a:rPr lang="ru-RU" sz="1000" b="1" dirty="0">
                          <a:effectLst/>
                        </a:rPr>
                        <a:t>клиенты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10000.0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0.3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1.0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83.0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5648.0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68.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Великобритания</a:t>
                      </a:r>
                      <a:endParaRPr lang="en-US" sz="1000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Упаковка из 12 салфеток </a:t>
                      </a:r>
                      <a:r>
                        <a:rPr lang="ru-RU" sz="1000" dirty="0" err="1">
                          <a:effectLst/>
                        </a:rPr>
                        <a:t>london</a:t>
                      </a:r>
                      <a:endParaRPr lang="en-US" sz="1000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extLst>
                  <a:ext uri="{0D108BD9-81ED-4DB2-BD59-A6C34878D82A}">
                    <a16:rowId xmlns:a16="http://schemas.microsoft.com/office/drawing/2014/main" val="3156334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dirty="0">
                          <a:effectLst/>
                        </a:rPr>
                        <a:t>Неактивные </a:t>
                      </a:r>
                      <a:br>
                        <a:rPr lang="ru-RU" sz="1000" b="1" dirty="0">
                          <a:effectLst/>
                        </a:rPr>
                      </a:br>
                      <a:r>
                        <a:rPr lang="ru-RU" sz="1000" b="1" dirty="0">
                          <a:effectLst/>
                        </a:rPr>
                        <a:t>клиенты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1.</a:t>
                      </a:r>
                      <a:r>
                        <a:rPr lang="en-US" sz="1000" dirty="0">
                          <a:effectLst/>
                        </a:rPr>
                        <a:t>0</a:t>
                      </a:r>
                      <a:endParaRPr lang="ru-RU" sz="1000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6589.9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6.0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73.5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21240.9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337.8</a:t>
                      </a: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Великобритания</a:t>
                      </a:r>
                      <a:endParaRPr lang="en-US" sz="1000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</a:rPr>
                        <a:t>Браслет из пресноводного жемчуга, золотой</a:t>
                      </a:r>
                      <a:endParaRPr lang="en-US" sz="1000" dirty="0">
                        <a:effectLst/>
                      </a:endParaRPr>
                    </a:p>
                  </a:txBody>
                  <a:tcPr marL="75459" marR="75459" marT="37730" marB="37730" anchor="ctr"/>
                </a:tc>
                <a:extLst>
                  <a:ext uri="{0D108BD9-81ED-4DB2-BD59-A6C34878D82A}">
                    <a16:rowId xmlns:a16="http://schemas.microsoft.com/office/drawing/2014/main" val="71765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57954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808CCC-E68A-4B7D-BEBB-BD129DAF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155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40C1B-8B8F-485D-B832-B2422B2EFA5A}"/>
              </a:ext>
            </a:extLst>
          </p:cNvPr>
          <p:cNvSpPr txBox="1"/>
          <p:nvPr/>
        </p:nvSpPr>
        <p:spPr>
          <a:xfrm>
            <a:off x="575556" y="2276872"/>
            <a:ext cx="79928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данной работе была разработана система сегментации клиентов организации с использованием различных алгоритмов кластеризации. Внедрение системы позволит персонализировать маркетинговые кампании и оптимизировать бизнес-процессы компании. </a:t>
            </a:r>
          </a:p>
          <a:p>
            <a:pPr algn="just"/>
            <a:r>
              <a:rPr lang="ru-RU" dirty="0"/>
              <a:t>Сегментация клиентов позволила выделить группы с общими характеристиками, чтобы более эффективно таргетировать предложения и улучшить удовлетворенность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133115318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40000"/>
              </a:spcBef>
              <a:spcAft>
                <a:spcPct val="20000"/>
              </a:spcAft>
              <a:buBlip>
                <a:blip r:embed="rId2"/>
              </a:buBlip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Aft>
                <a:spcPct val="2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Aft>
                <a:spcPct val="30000"/>
              </a:spcAft>
              <a:buBlip>
                <a:blip r:embed="rId3"/>
              </a:buBlip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EA5B0E4E-5014-4BEF-BE2C-DBF9B3028AB7}" type="slidenum">
              <a:rPr lang="ru-RU" altLang="ru-RU" sz="2200" smtClean="0">
                <a:solidFill>
                  <a:schemeClr val="hlink"/>
                </a:solidFill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32</a:t>
            </a:fld>
            <a:endParaRPr lang="ru-RU" altLang="ru-RU" sz="2200">
              <a:solidFill>
                <a:schemeClr val="hlink"/>
              </a:solidFill>
            </a:endParaRPr>
          </a:p>
        </p:txBody>
      </p:sp>
      <p:sp>
        <p:nvSpPr>
          <p:cNvPr id="26627" name="Номер слайда 3"/>
          <p:cNvSpPr txBox="1">
            <a:spLocks noGrp="1"/>
          </p:cNvSpPr>
          <p:nvPr/>
        </p:nvSpPr>
        <p:spPr bwMode="auto">
          <a:xfrm>
            <a:off x="8332788" y="6448425"/>
            <a:ext cx="8112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spcBef>
                <a:spcPct val="40000"/>
              </a:spcBef>
              <a:spcAft>
                <a:spcPct val="20000"/>
              </a:spcAft>
              <a:buBlip>
                <a:blip r:embed="rId2"/>
              </a:buBlip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Aft>
                <a:spcPct val="2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Aft>
                <a:spcPct val="30000"/>
              </a:spcAft>
              <a:buBlip>
                <a:blip r:embed="rId3"/>
              </a:buBlip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731B82E1-EEFB-4B44-835F-80496BF173D9}" type="slidenum">
              <a:rPr lang="ru-RU" altLang="ru-RU" sz="2200" b="1">
                <a:solidFill>
                  <a:schemeClr val="hlink"/>
                </a:solidFill>
              </a:rPr>
              <a:pPr algn="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32</a:t>
            </a:fld>
            <a:endParaRPr lang="ru-RU" altLang="ru-RU" sz="2200" b="1">
              <a:solidFill>
                <a:schemeClr val="hlink"/>
              </a:solidFill>
            </a:endParaRPr>
          </a:p>
        </p:txBody>
      </p:sp>
      <p:sp>
        <p:nvSpPr>
          <p:cNvPr id="26628" name="Номер слайда 3"/>
          <p:cNvSpPr txBox="1">
            <a:spLocks/>
          </p:cNvSpPr>
          <p:nvPr/>
        </p:nvSpPr>
        <p:spPr bwMode="auto">
          <a:xfrm>
            <a:off x="8332788" y="6448425"/>
            <a:ext cx="8112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spcBef>
                <a:spcPct val="40000"/>
              </a:spcBef>
              <a:spcAft>
                <a:spcPct val="20000"/>
              </a:spcAft>
              <a:buBlip>
                <a:blip r:embed="rId2"/>
              </a:buBlip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Aft>
                <a:spcPct val="2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Aft>
                <a:spcPct val="30000"/>
              </a:spcAft>
              <a:buBlip>
                <a:blip r:embed="rId3"/>
              </a:buBlip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F40A94CE-69CD-40F2-8929-C3F38D4B46B9}" type="slidenum">
              <a:rPr lang="ru-RU" altLang="ru-RU" sz="2200" b="1">
                <a:solidFill>
                  <a:schemeClr val="hlink"/>
                </a:solidFill>
              </a:rPr>
              <a:pPr algn="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32</a:t>
            </a:fld>
            <a:endParaRPr lang="ru-RU" altLang="ru-RU" sz="2200" b="1">
              <a:solidFill>
                <a:schemeClr val="hlink"/>
              </a:solidFill>
            </a:endParaRPr>
          </a:p>
        </p:txBody>
      </p:sp>
      <p:sp>
        <p:nvSpPr>
          <p:cNvPr id="26629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     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292792" y="2568295"/>
            <a:ext cx="97295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6000" dirty="0">
                <a:solidFill>
                  <a:schemeClr val="accent4">
                    <a:lumMod val="50000"/>
                  </a:schemeClr>
                </a:solidFill>
                <a:latin typeface="+mn-lt"/>
                <a:ea typeface="Microsoft YaHei UI" panose="020B0503020204020204" pitchFamily="34" charset="-122"/>
                <a:cs typeface="Times New Roman" panose="02020603050405020304" pitchFamily="18" charset="0"/>
              </a:rPr>
              <a:t>Спасибо за внимание</a:t>
            </a:r>
            <a:r>
              <a:rPr lang="ru-RU" sz="6000" dirty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11" name="Рисунок 10" descr="Безымянный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525343"/>
            <a:ext cx="2304257" cy="3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973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Методология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095FA4-2CBC-4287-B52D-F98501172C35}"/>
              </a:ext>
            </a:extLst>
          </p:cNvPr>
          <p:cNvSpPr txBox="1"/>
          <p:nvPr/>
        </p:nvSpPr>
        <p:spPr>
          <a:xfrm>
            <a:off x="575939" y="1940548"/>
            <a:ext cx="79921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b="0" i="0" dirty="0">
                <a:effectLst/>
                <a:latin typeface="+mn-lt"/>
              </a:rPr>
              <a:t>Сбор и анализ данных о клиентах.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b="0" i="0" dirty="0">
                <a:effectLst/>
                <a:latin typeface="+mn-lt"/>
              </a:rPr>
              <a:t>Предобработка и подготовка данных для моделирования.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b="0" i="0" dirty="0">
                <a:effectLst/>
                <a:latin typeface="+mn-lt"/>
              </a:rPr>
              <a:t>Применение различных алгоритмов кластеризации для сегментации клиентов.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b="0" i="0" dirty="0">
                <a:effectLst/>
                <a:latin typeface="+mn-lt"/>
              </a:rPr>
              <a:t>Оценка качества кластеризации с использованием внутренних и внешних метрик.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b="0" i="0" dirty="0">
                <a:effectLst/>
                <a:latin typeface="+mn-lt"/>
              </a:rPr>
              <a:t>Интерпретация и визуализация результатов.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b="0" i="0" dirty="0">
                <a:effectLst/>
                <a:latin typeface="+mn-lt"/>
              </a:rPr>
              <a:t>Формирование рекомендаций для бизнес-стратегии компании на основе полученных сегментов.</a:t>
            </a:r>
            <a:endParaRPr lang="ru-RU" sz="2400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91027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и анализ данных о </a:t>
            </a:r>
            <a:r>
              <a:rPr lang="ru-RU" alt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клиеньах</a:t>
            </a: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78BA8-E59D-4497-8D4C-ED49E93F0057}"/>
              </a:ext>
            </a:extLst>
          </p:cNvPr>
          <p:cNvSpPr txBox="1"/>
          <p:nvPr/>
        </p:nvSpPr>
        <p:spPr>
          <a:xfrm>
            <a:off x="179512" y="1268760"/>
            <a:ext cx="85933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+mn-lt"/>
              </a:rPr>
              <a:t>Для анализа использовался набор данных Online Retail II, содержащий все транзакции, произошедшие для зарегистрированной в Великобритании </a:t>
            </a:r>
            <a:r>
              <a:rPr lang="ru-RU" sz="1600" dirty="0" err="1">
                <a:latin typeface="+mn-lt"/>
              </a:rPr>
              <a:t>немагазинной</a:t>
            </a:r>
            <a:r>
              <a:rPr lang="ru-RU" sz="1600" dirty="0">
                <a:latin typeface="+mn-lt"/>
              </a:rPr>
              <a:t> онлайн-розницы между 01/12/2009 и 09/12/2011. Компания в основном продает уникальные подарочные изделия на все случаи жизни. Многие клиенты компании являются оптовиками.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49470-09BB-4AE8-8DEE-E1761736CEC6}"/>
              </a:ext>
            </a:extLst>
          </p:cNvPr>
          <p:cNvSpPr txBox="1"/>
          <p:nvPr/>
        </p:nvSpPr>
        <p:spPr>
          <a:xfrm>
            <a:off x="107504" y="2678137"/>
            <a:ext cx="88454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Набор данных содержит следующую информацию:</a:t>
            </a:r>
          </a:p>
          <a:p>
            <a:pPr algn="just"/>
            <a:r>
              <a:rPr lang="ru-RU" sz="1600" b="1" dirty="0" err="1"/>
              <a:t>InvoiceNo</a:t>
            </a:r>
            <a:r>
              <a:rPr lang="ru-RU" sz="1600" dirty="0"/>
              <a:t>: Номер счета-фактуры. Номинальный. 6-значное целое число, уникально назначаемое каждой транзакции. Если этот код начинается с буквы «c», это указывает на отмену.</a:t>
            </a:r>
          </a:p>
          <a:p>
            <a:pPr algn="just"/>
            <a:r>
              <a:rPr lang="ru-RU" sz="1600" b="1" dirty="0" err="1"/>
              <a:t>StockCode</a:t>
            </a:r>
            <a:r>
              <a:rPr lang="ru-RU" sz="1600" dirty="0"/>
              <a:t>: Код продукта (товара). Номинальный. 5-значное целое число, уникально назначаемое каждому отдельному продукту.</a:t>
            </a:r>
          </a:p>
          <a:p>
            <a:pPr algn="just"/>
            <a:r>
              <a:rPr lang="ru-RU" sz="1600" b="1" dirty="0" err="1"/>
              <a:t>Description</a:t>
            </a:r>
            <a:r>
              <a:rPr lang="ru-RU" sz="1600" dirty="0"/>
              <a:t>: Название продукта (товара). Номинальный.</a:t>
            </a:r>
          </a:p>
          <a:p>
            <a:pPr algn="just"/>
            <a:r>
              <a:rPr lang="ru-RU" sz="1600" b="1" dirty="0" err="1"/>
              <a:t>Quantity</a:t>
            </a:r>
            <a:r>
              <a:rPr lang="ru-RU" sz="1600" dirty="0"/>
              <a:t>: Количество каждого продукта (товара) за транзакцию. Числовой.</a:t>
            </a:r>
          </a:p>
          <a:p>
            <a:pPr algn="just"/>
            <a:r>
              <a:rPr lang="ru-RU" sz="1600" b="1" dirty="0" err="1"/>
              <a:t>InvoiceDate</a:t>
            </a:r>
            <a:r>
              <a:rPr lang="ru-RU" sz="1600" dirty="0"/>
              <a:t>: Дата и время выставления счета. Числовой. День и время, когда была создана транзакция.</a:t>
            </a:r>
          </a:p>
          <a:p>
            <a:pPr algn="just"/>
            <a:r>
              <a:rPr lang="ru-RU" sz="1600" b="1" dirty="0" err="1"/>
              <a:t>UnitPrice</a:t>
            </a:r>
            <a:r>
              <a:rPr lang="ru-RU" sz="1600" dirty="0"/>
              <a:t>: Цена за единицу. Числовой. Цена продукта за единицу в фунтах стерлингов (£).</a:t>
            </a:r>
          </a:p>
          <a:p>
            <a:pPr algn="just"/>
            <a:r>
              <a:rPr lang="ru-RU" sz="1600" b="1" dirty="0" err="1"/>
              <a:t>CustomerID</a:t>
            </a:r>
            <a:r>
              <a:rPr lang="ru-RU" sz="1600" dirty="0"/>
              <a:t>: Номер клиента. Номинальный. 5-значное целое число, уникально назначаемое каждому клиенту.</a:t>
            </a:r>
          </a:p>
          <a:p>
            <a:pPr algn="just"/>
            <a:r>
              <a:rPr lang="ru-RU" sz="1600" b="1" dirty="0"/>
              <a:t>Country</a:t>
            </a:r>
            <a:r>
              <a:rPr lang="ru-RU" sz="1600" dirty="0"/>
              <a:t>: Название страны. Номинальный. Название страны, в которой проживает клиент.</a:t>
            </a:r>
          </a:p>
        </p:txBody>
      </p:sp>
    </p:spTree>
    <p:extLst>
      <p:ext uri="{BB962C8B-B14F-4D97-AF65-F5344CB8AC3E}">
        <p14:creationId xmlns:p14="http://schemas.microsoft.com/office/powerpoint/2010/main" val="19613144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Первичный анализ данных (</a:t>
            </a:r>
            <a:r>
              <a:rPr lang="en-US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EDA)</a:t>
            </a:r>
            <a:endParaRPr lang="ru-RU" alt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DB2B9D-7826-49E4-AA56-18DDBDAB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28265"/>
            <a:ext cx="4943677" cy="492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09912C-9D21-41B3-85A5-53ED24000F13}"/>
              </a:ext>
            </a:extLst>
          </p:cNvPr>
          <p:cNvSpPr txBox="1"/>
          <p:nvPr/>
        </p:nvSpPr>
        <p:spPr>
          <a:xfrm>
            <a:off x="2579117" y="1201063"/>
            <a:ext cx="3096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+mn-lt"/>
              </a:rPr>
              <a:t>Распределение численных данных</a:t>
            </a:r>
            <a:endParaRPr lang="ru-RU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763587C-AC94-4F8F-9249-D7A46C06DF89}"/>
              </a:ext>
            </a:extLst>
          </p:cNvPr>
          <p:cNvGraphicFramePr>
            <a:graphicFrameLocks noGrp="1"/>
          </p:cNvGraphicFramePr>
          <p:nvPr/>
        </p:nvGraphicFramePr>
        <p:xfrm>
          <a:off x="204387" y="1974126"/>
          <a:ext cx="3636000" cy="371856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909000">
                  <a:extLst>
                    <a:ext uri="{9D8B030D-6E8A-4147-A177-3AD203B41FA5}">
                      <a16:colId xmlns:a16="http://schemas.microsoft.com/office/drawing/2014/main" val="3498210608"/>
                    </a:ext>
                  </a:extLst>
                </a:gridCol>
                <a:gridCol w="909000">
                  <a:extLst>
                    <a:ext uri="{9D8B030D-6E8A-4147-A177-3AD203B41FA5}">
                      <a16:colId xmlns:a16="http://schemas.microsoft.com/office/drawing/2014/main" val="2971463857"/>
                    </a:ext>
                  </a:extLst>
                </a:gridCol>
                <a:gridCol w="909000">
                  <a:extLst>
                    <a:ext uri="{9D8B030D-6E8A-4147-A177-3AD203B41FA5}">
                      <a16:colId xmlns:a16="http://schemas.microsoft.com/office/drawing/2014/main" val="747629476"/>
                    </a:ext>
                  </a:extLst>
                </a:gridCol>
                <a:gridCol w="909000">
                  <a:extLst>
                    <a:ext uri="{9D8B030D-6E8A-4147-A177-3AD203B41FA5}">
                      <a16:colId xmlns:a16="http://schemas.microsoft.com/office/drawing/2014/main" val="3180663793"/>
                    </a:ext>
                  </a:extLst>
                </a:gridCol>
              </a:tblGrid>
              <a:tr h="395115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1000" b="1" dirty="0">
                          <a:effectLst/>
                        </a:rPr>
                      </a:br>
                      <a:r>
                        <a:rPr lang="en-US" sz="1000" b="1" dirty="0">
                          <a:effectLst/>
                        </a:rPr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Customer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238692"/>
                  </a:ext>
                </a:extLst>
              </a:tr>
              <a:tr h="395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effectLst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1.067371e+06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1.067371e+06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824364.000000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981091"/>
                  </a:ext>
                </a:extLst>
              </a:tr>
              <a:tr h="395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9.938898e+00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4.649388e+00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15324.638504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950818"/>
                  </a:ext>
                </a:extLst>
              </a:tr>
              <a:tr h="395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effectLst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1.727058e+02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1.235531e+02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1697.464450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703096"/>
                  </a:ext>
                </a:extLst>
              </a:tr>
              <a:tr h="5470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effectLst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-8.099500e+04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-5.359436e+04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12346.000000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199296"/>
                  </a:ext>
                </a:extLst>
              </a:tr>
              <a:tr h="3951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>
                          <a:effectLst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1.000000e+00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1.250000e+00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13975.000000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19551"/>
                  </a:ext>
                </a:extLst>
              </a:tr>
              <a:tr h="3951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>
                          <a:effectLst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3.000000e+00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2.100000e+00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15255.000000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850775"/>
                  </a:ext>
                </a:extLst>
              </a:tr>
              <a:tr h="3951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>
                          <a:effectLst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1.000000e+01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4.150000e+00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16797.000000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751876"/>
                  </a:ext>
                </a:extLst>
              </a:tr>
              <a:tr h="395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effectLst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8.099500e+04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3.897000e+04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18287.000000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47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4060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Первичный анализ данных (</a:t>
            </a:r>
            <a:r>
              <a:rPr lang="en-US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EDA)</a:t>
            </a:r>
            <a:endParaRPr lang="ru-RU" alt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CE2D77-D040-460D-870D-2C1CDDD0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06" y="1344826"/>
            <a:ext cx="7361188" cy="506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589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Первичный анализ данных (</a:t>
            </a:r>
            <a:r>
              <a:rPr lang="en-US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EDA)</a:t>
            </a:r>
            <a:endParaRPr lang="ru-RU" alt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658FE47-C1AD-4E55-B9B9-B6E762C5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92" y="1340768"/>
            <a:ext cx="7056015" cy="500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9726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9032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Первичный анализ данных (</a:t>
            </a:r>
            <a:r>
              <a:rPr lang="en-US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EDA)</a:t>
            </a:r>
            <a:endParaRPr lang="ru-RU" alt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3D3E6-B6CB-4D76-B228-953AAF0C2F27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6525344"/>
            <a:ext cx="14393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7CFC2D-024B-4316-A77B-E5E7EAE5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1" y="1201876"/>
            <a:ext cx="8090917" cy="51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610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-default">
  <a:themeElements>
    <a:clrScheme name="a-default 6">
      <a:dk1>
        <a:srgbClr val="414142"/>
      </a:dk1>
      <a:lt1>
        <a:srgbClr val="FFFFFF"/>
      </a:lt1>
      <a:dk2>
        <a:srgbClr val="FFFFFF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a-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-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defaul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defaul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defaul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defaul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default 6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-content">
  <a:themeElements>
    <a:clrScheme name="a-content 3">
      <a:dk1>
        <a:srgbClr val="414142"/>
      </a:dk1>
      <a:lt1>
        <a:srgbClr val="FFFFFF"/>
      </a:lt1>
      <a:dk2>
        <a:srgbClr val="FFFFFF"/>
      </a:dk2>
      <a:lt2>
        <a:srgbClr val="808080"/>
      </a:lt2>
      <a:accent1>
        <a:srgbClr val="4595D1"/>
      </a:accent1>
      <a:accent2>
        <a:srgbClr val="003274"/>
      </a:accent2>
      <a:accent3>
        <a:srgbClr val="FFFFFF"/>
      </a:accent3>
      <a:accent4>
        <a:srgbClr val="363637"/>
      </a:accent4>
      <a:accent5>
        <a:srgbClr val="B0C8E5"/>
      </a:accent5>
      <a:accent6>
        <a:srgbClr val="002C68"/>
      </a:accent6>
      <a:hlink>
        <a:srgbClr val="045FA3"/>
      </a:hlink>
      <a:folHlink>
        <a:srgbClr val="6CAEDF"/>
      </a:folHlink>
    </a:clrScheme>
    <a:fontScheme name="a-cont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-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content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content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content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content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content 6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-section62">
  <a:themeElements>
    <a:clrScheme name="a-section62 6">
      <a:dk1>
        <a:srgbClr val="414142"/>
      </a:dk1>
      <a:lt1>
        <a:srgbClr val="FFFFFF"/>
      </a:lt1>
      <a:dk2>
        <a:srgbClr val="FFFFFF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a-section6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-section6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2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2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2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2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2 6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-section61">
  <a:themeElements>
    <a:clrScheme name="a-section61 6">
      <a:dk1>
        <a:srgbClr val="414142"/>
      </a:dk1>
      <a:lt1>
        <a:srgbClr val="FFFFFF"/>
      </a:lt1>
      <a:dk2>
        <a:srgbClr val="FFFFFF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a-section6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-section6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1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1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1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1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1 6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a-section63">
  <a:themeElements>
    <a:clrScheme name="a-section63 6">
      <a:dk1>
        <a:srgbClr val="414142"/>
      </a:dk1>
      <a:lt1>
        <a:srgbClr val="FFFFFF"/>
      </a:lt1>
      <a:dk2>
        <a:srgbClr val="FFFFFF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a-section6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-section6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3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3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3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3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3 6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-section64">
  <a:themeElements>
    <a:clrScheme name="a-section64 6">
      <a:dk1>
        <a:srgbClr val="414142"/>
      </a:dk1>
      <a:lt1>
        <a:srgbClr val="FFFFFF"/>
      </a:lt1>
      <a:dk2>
        <a:srgbClr val="FFFFFF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a-section6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-section6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4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4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4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4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4 6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a-section65">
  <a:themeElements>
    <a:clrScheme name="a-section65 6">
      <a:dk1>
        <a:srgbClr val="414142"/>
      </a:dk1>
      <a:lt1>
        <a:srgbClr val="FFFFFF"/>
      </a:lt1>
      <a:dk2>
        <a:srgbClr val="FFFFFF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a-section6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-section6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5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5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5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5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5 6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a-section66">
  <a:themeElements>
    <a:clrScheme name="a-section66 6">
      <a:dk1>
        <a:srgbClr val="414142"/>
      </a:dk1>
      <a:lt1>
        <a:srgbClr val="FFFFFF"/>
      </a:lt1>
      <a:dk2>
        <a:srgbClr val="FFFFFF"/>
      </a:dk2>
      <a:lt2>
        <a:srgbClr val="808080"/>
      </a:lt2>
      <a:accent1>
        <a:srgbClr val="F37D07"/>
      </a:accent1>
      <a:accent2>
        <a:srgbClr val="4596D1"/>
      </a:accent2>
      <a:accent3>
        <a:srgbClr val="FFFFFF"/>
      </a:accent3>
      <a:accent4>
        <a:srgbClr val="363637"/>
      </a:accent4>
      <a:accent5>
        <a:srgbClr val="F8BFAA"/>
      </a:accent5>
      <a:accent6>
        <a:srgbClr val="3E87BD"/>
      </a:accent6>
      <a:hlink>
        <a:srgbClr val="003274"/>
      </a:hlink>
      <a:folHlink>
        <a:srgbClr val="025EA1"/>
      </a:folHlink>
    </a:clrScheme>
    <a:fontScheme name="a-section6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-section6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6 2">
        <a:dk1>
          <a:srgbClr val="414142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363637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594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6 3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5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8E5"/>
        </a:accent5>
        <a:accent6>
          <a:srgbClr val="002C68"/>
        </a:accent6>
        <a:hlink>
          <a:srgbClr val="045FA3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6 4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4596D1"/>
        </a:accent1>
        <a:accent2>
          <a:srgbClr val="003274"/>
        </a:accent2>
        <a:accent3>
          <a:srgbClr val="FFFFFF"/>
        </a:accent3>
        <a:accent4>
          <a:srgbClr val="363637"/>
        </a:accent4>
        <a:accent5>
          <a:srgbClr val="B0C9E5"/>
        </a:accent5>
        <a:accent6>
          <a:srgbClr val="002C68"/>
        </a:accent6>
        <a:hlink>
          <a:srgbClr val="025EA1"/>
        </a:hlink>
        <a:folHlink>
          <a:srgbClr val="6CA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6 5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FB8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section66 6">
        <a:dk1>
          <a:srgbClr val="414142"/>
        </a:dk1>
        <a:lt1>
          <a:srgbClr val="FFFFFF"/>
        </a:lt1>
        <a:dk2>
          <a:srgbClr val="FFFFFF"/>
        </a:dk2>
        <a:lt2>
          <a:srgbClr val="808080"/>
        </a:lt2>
        <a:accent1>
          <a:srgbClr val="F37D07"/>
        </a:accent1>
        <a:accent2>
          <a:srgbClr val="4596D1"/>
        </a:accent2>
        <a:accent3>
          <a:srgbClr val="FFFFFF"/>
        </a:accent3>
        <a:accent4>
          <a:srgbClr val="363637"/>
        </a:accent4>
        <a:accent5>
          <a:srgbClr val="F8BFAA"/>
        </a:accent5>
        <a:accent6>
          <a:srgbClr val="3E87BD"/>
        </a:accent6>
        <a:hlink>
          <a:srgbClr val="003274"/>
        </a:hlink>
        <a:folHlink>
          <a:srgbClr val="025E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11294</TotalTime>
  <Words>1267</Words>
  <Application>Microsoft Office PowerPoint</Application>
  <PresentationFormat>On-screen Show (4:3)</PresentationFormat>
  <Paragraphs>386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Microsoft YaHei UI</vt:lpstr>
      <vt:lpstr>Arial</vt:lpstr>
      <vt:lpstr>Tahoma</vt:lpstr>
      <vt:lpstr>a-default</vt:lpstr>
      <vt:lpstr>a-content</vt:lpstr>
      <vt:lpstr>a-section62</vt:lpstr>
      <vt:lpstr>a-section61</vt:lpstr>
      <vt:lpstr>a-section63</vt:lpstr>
      <vt:lpstr>a-section64</vt:lpstr>
      <vt:lpstr>a-section65</vt:lpstr>
      <vt:lpstr>a-section66</vt:lpstr>
      <vt:lpstr>PowerPoint Presentation</vt:lpstr>
      <vt:lpstr>Цель работы</vt:lpstr>
      <vt:lpstr>Введение</vt:lpstr>
      <vt:lpstr>Методология</vt:lpstr>
      <vt:lpstr>Сбор и анализ данных о клиеньах </vt:lpstr>
      <vt:lpstr>Первичный анализ данных (EDA)</vt:lpstr>
      <vt:lpstr>Первичный анализ данных (EDA)</vt:lpstr>
      <vt:lpstr>Первичный анализ данных (EDA)</vt:lpstr>
      <vt:lpstr>Первичный анализ данных (EDA)</vt:lpstr>
      <vt:lpstr>Первичный анализ данных (EDA)</vt:lpstr>
      <vt:lpstr>Первичный анализ данных (EDA)</vt:lpstr>
      <vt:lpstr>Первичный анализ данных (EDA)</vt:lpstr>
      <vt:lpstr>Предобработка данных</vt:lpstr>
      <vt:lpstr>Предобработка данных</vt:lpstr>
      <vt:lpstr>Предобработка данных</vt:lpstr>
      <vt:lpstr>Предобработка данных</vt:lpstr>
      <vt:lpstr>Предобработка данных</vt:lpstr>
      <vt:lpstr>Применение алгоритмов кластеризации</vt:lpstr>
      <vt:lpstr>Применение алгоритмов кластеризации</vt:lpstr>
      <vt:lpstr>Применение алгоритмов кластеризации</vt:lpstr>
      <vt:lpstr>Применение алгоритмов кластеризации</vt:lpstr>
      <vt:lpstr>Применение алгоритмов кластеризации</vt:lpstr>
      <vt:lpstr>Применение алгоритмов кластеризации</vt:lpstr>
      <vt:lpstr>Применение алгоритмов кластеризации</vt:lpstr>
      <vt:lpstr>Применение алгоритмов кластеризации</vt:lpstr>
      <vt:lpstr>Применение алгоритмов кластеризации</vt:lpstr>
      <vt:lpstr>Применение алгоритмов кластеризации</vt:lpstr>
      <vt:lpstr>Применение алгоритмов кластеризации</vt:lpstr>
      <vt:lpstr>Применение алгоритмов кластеризации</vt:lpstr>
      <vt:lpstr>Результат кластеризации</vt:lpstr>
      <vt:lpstr>Заключение</vt:lpstr>
      <vt:lpstr>      </vt:lpstr>
    </vt:vector>
  </TitlesOfParts>
  <Company>Rosatom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презентации. (если название очень большое, то его можно писать в три строки)</dc:title>
  <dc:creator>Rakhmaninov</dc:creator>
  <cp:lastModifiedBy>Дмитрий Медведев</cp:lastModifiedBy>
  <cp:revision>421</cp:revision>
  <cp:lastPrinted>2018-06-19T17:10:41Z</cp:lastPrinted>
  <dcterms:created xsi:type="dcterms:W3CDTF">2009-06-02T06:21:27Z</dcterms:created>
  <dcterms:modified xsi:type="dcterms:W3CDTF">2025-01-14T19:58:13Z</dcterms:modified>
</cp:coreProperties>
</file>