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8.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8.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D8B19F-D7DD-4789-8CCA-C1A367F5BEF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5011FAB-5C86-4359-A56E-503BC1561F5E}">
      <dgm:prSet/>
      <dgm:spPr/>
      <dgm:t>
        <a:bodyPr/>
        <a:lstStyle/>
        <a:p>
          <a:pPr algn="just"/>
          <a:r>
            <a:rPr lang="en-US" b="0" i="0" spc="0" dirty="0">
              <a:latin typeface="Amasis MT Pro Medium" panose="02040604050005020304" pitchFamily="18" charset="0"/>
            </a:rPr>
            <a:t>The creation of an automated text summarization system for multiple documents revolutionizes our approach to managing extensive textual information. By utilizing sophisticated language models for both English and Arabic, along with Latent Dirichlet Allocation (LDA) for topic identification, this system produces cohesive summaries. </a:t>
          </a:r>
          <a:endParaRPr lang="en-US" spc="0" dirty="0">
            <a:latin typeface="Amasis MT Pro Medium" panose="02040604050005020304" pitchFamily="18" charset="0"/>
          </a:endParaRPr>
        </a:p>
      </dgm:t>
    </dgm:pt>
    <dgm:pt modelId="{FE597D32-72B0-40F7-9811-598545E899B6}" type="parTrans" cxnId="{7DB66941-4FCF-425A-BEAA-D9ADA39126FD}">
      <dgm:prSet/>
      <dgm:spPr/>
      <dgm:t>
        <a:bodyPr/>
        <a:lstStyle/>
        <a:p>
          <a:endParaRPr lang="en-US"/>
        </a:p>
      </dgm:t>
    </dgm:pt>
    <dgm:pt modelId="{8741949F-380B-4B55-967D-B04F831CC874}" type="sibTrans" cxnId="{7DB66941-4FCF-425A-BEAA-D9ADA39126FD}">
      <dgm:prSet/>
      <dgm:spPr/>
      <dgm:t>
        <a:bodyPr/>
        <a:lstStyle/>
        <a:p>
          <a:endParaRPr lang="en-US"/>
        </a:p>
      </dgm:t>
    </dgm:pt>
    <dgm:pt modelId="{FE8DB969-0F75-4A4E-9D54-60A373D0E063}">
      <dgm:prSet/>
      <dgm:spPr/>
      <dgm:t>
        <a:bodyPr/>
        <a:lstStyle/>
        <a:p>
          <a:pPr algn="just"/>
          <a:r>
            <a:rPr lang="en-US" b="0" i="0" dirty="0">
              <a:latin typeface="Amasis MT Pro Medium" panose="02040604050005020304" pitchFamily="18" charset="0"/>
            </a:rPr>
            <a:t>This project enhances efficiency and saves time for professionals, researchers, and readers, promotes linguistic diversity, and strengthens cross-cultural information sharing. It offers substantial value by delivering deeper insights, simplifying data management, and providing crucial support for professional applications, education, and research in an increasingly data-driven world.</a:t>
          </a:r>
          <a:endParaRPr lang="en-US" dirty="0">
            <a:latin typeface="Amasis MT Pro Medium" panose="02040604050005020304" pitchFamily="18" charset="0"/>
          </a:endParaRPr>
        </a:p>
      </dgm:t>
    </dgm:pt>
    <dgm:pt modelId="{DF4413FC-2394-4921-8EFA-BB1D98635E19}" type="parTrans" cxnId="{7436B086-FF62-4D8B-A712-F5DD69D02E51}">
      <dgm:prSet/>
      <dgm:spPr/>
      <dgm:t>
        <a:bodyPr/>
        <a:lstStyle/>
        <a:p>
          <a:endParaRPr lang="en-US"/>
        </a:p>
      </dgm:t>
    </dgm:pt>
    <dgm:pt modelId="{C351BFC3-7980-4DC5-A931-679321285F52}" type="sibTrans" cxnId="{7436B086-FF62-4D8B-A712-F5DD69D02E51}">
      <dgm:prSet/>
      <dgm:spPr/>
      <dgm:t>
        <a:bodyPr/>
        <a:lstStyle/>
        <a:p>
          <a:endParaRPr lang="en-US"/>
        </a:p>
      </dgm:t>
    </dgm:pt>
    <dgm:pt modelId="{29B3AE75-671A-45A3-8FE1-1C7CE493F7EB}" type="pres">
      <dgm:prSet presAssocID="{5CD8B19F-D7DD-4789-8CCA-C1A367F5BEF3}" presName="hierChild1" presStyleCnt="0">
        <dgm:presLayoutVars>
          <dgm:chPref val="1"/>
          <dgm:dir/>
          <dgm:animOne val="branch"/>
          <dgm:animLvl val="lvl"/>
          <dgm:resizeHandles/>
        </dgm:presLayoutVars>
      </dgm:prSet>
      <dgm:spPr/>
    </dgm:pt>
    <dgm:pt modelId="{8D7459A1-FE35-479A-9185-2D47797BC505}" type="pres">
      <dgm:prSet presAssocID="{95011FAB-5C86-4359-A56E-503BC1561F5E}" presName="hierRoot1" presStyleCnt="0"/>
      <dgm:spPr/>
    </dgm:pt>
    <dgm:pt modelId="{77B74C5E-7718-4D41-B22E-478D32BC0148}" type="pres">
      <dgm:prSet presAssocID="{95011FAB-5C86-4359-A56E-503BC1561F5E}" presName="composite" presStyleCnt="0"/>
      <dgm:spPr/>
    </dgm:pt>
    <dgm:pt modelId="{D244A308-B4CA-4A23-9562-E415DD89FF44}" type="pres">
      <dgm:prSet presAssocID="{95011FAB-5C86-4359-A56E-503BC1561F5E}" presName="background" presStyleLbl="node0" presStyleIdx="0" presStyleCnt="2"/>
      <dgm:spPr/>
    </dgm:pt>
    <dgm:pt modelId="{83896A1E-0FC8-45E4-88DC-B15D5CC655D3}" type="pres">
      <dgm:prSet presAssocID="{95011FAB-5C86-4359-A56E-503BC1561F5E}" presName="text" presStyleLbl="fgAcc0" presStyleIdx="0" presStyleCnt="2">
        <dgm:presLayoutVars>
          <dgm:chPref val="3"/>
        </dgm:presLayoutVars>
      </dgm:prSet>
      <dgm:spPr/>
    </dgm:pt>
    <dgm:pt modelId="{3AFD1FAB-92F6-4F36-B233-02A7AC81A7E4}" type="pres">
      <dgm:prSet presAssocID="{95011FAB-5C86-4359-A56E-503BC1561F5E}" presName="hierChild2" presStyleCnt="0"/>
      <dgm:spPr/>
    </dgm:pt>
    <dgm:pt modelId="{9255883D-AA05-48DB-A5F0-AB41BC6B0364}" type="pres">
      <dgm:prSet presAssocID="{FE8DB969-0F75-4A4E-9D54-60A373D0E063}" presName="hierRoot1" presStyleCnt="0"/>
      <dgm:spPr/>
    </dgm:pt>
    <dgm:pt modelId="{75973BD3-D21B-4158-BF21-968A5A6695C7}" type="pres">
      <dgm:prSet presAssocID="{FE8DB969-0F75-4A4E-9D54-60A373D0E063}" presName="composite" presStyleCnt="0"/>
      <dgm:spPr/>
    </dgm:pt>
    <dgm:pt modelId="{E82D9E35-6D49-40EC-B6E8-1A3903CE226F}" type="pres">
      <dgm:prSet presAssocID="{FE8DB969-0F75-4A4E-9D54-60A373D0E063}" presName="background" presStyleLbl="node0" presStyleIdx="1" presStyleCnt="2"/>
      <dgm:spPr/>
    </dgm:pt>
    <dgm:pt modelId="{086DE609-D654-4D2D-8932-727DA392F758}" type="pres">
      <dgm:prSet presAssocID="{FE8DB969-0F75-4A4E-9D54-60A373D0E063}" presName="text" presStyleLbl="fgAcc0" presStyleIdx="1" presStyleCnt="2">
        <dgm:presLayoutVars>
          <dgm:chPref val="3"/>
        </dgm:presLayoutVars>
      </dgm:prSet>
      <dgm:spPr/>
    </dgm:pt>
    <dgm:pt modelId="{D5C10EDB-2903-4B32-9F42-75CB94AD2164}" type="pres">
      <dgm:prSet presAssocID="{FE8DB969-0F75-4A4E-9D54-60A373D0E063}" presName="hierChild2" presStyleCnt="0"/>
      <dgm:spPr/>
    </dgm:pt>
  </dgm:ptLst>
  <dgm:cxnLst>
    <dgm:cxn modelId="{79ADDB3C-205B-4888-B24E-924EE2B42302}" type="presOf" srcId="{95011FAB-5C86-4359-A56E-503BC1561F5E}" destId="{83896A1E-0FC8-45E4-88DC-B15D5CC655D3}" srcOrd="0" destOrd="0" presId="urn:microsoft.com/office/officeart/2005/8/layout/hierarchy1"/>
    <dgm:cxn modelId="{7DB66941-4FCF-425A-BEAA-D9ADA39126FD}" srcId="{5CD8B19F-D7DD-4789-8CCA-C1A367F5BEF3}" destId="{95011FAB-5C86-4359-A56E-503BC1561F5E}" srcOrd="0" destOrd="0" parTransId="{FE597D32-72B0-40F7-9811-598545E899B6}" sibTransId="{8741949F-380B-4B55-967D-B04F831CC874}"/>
    <dgm:cxn modelId="{F4F6FD81-C4B6-4B98-9D0A-51121EDD87FA}" type="presOf" srcId="{FE8DB969-0F75-4A4E-9D54-60A373D0E063}" destId="{086DE609-D654-4D2D-8932-727DA392F758}" srcOrd="0" destOrd="0" presId="urn:microsoft.com/office/officeart/2005/8/layout/hierarchy1"/>
    <dgm:cxn modelId="{7436B086-FF62-4D8B-A712-F5DD69D02E51}" srcId="{5CD8B19F-D7DD-4789-8CCA-C1A367F5BEF3}" destId="{FE8DB969-0F75-4A4E-9D54-60A373D0E063}" srcOrd="1" destOrd="0" parTransId="{DF4413FC-2394-4921-8EFA-BB1D98635E19}" sibTransId="{C351BFC3-7980-4DC5-A931-679321285F52}"/>
    <dgm:cxn modelId="{33AAC9E8-7052-4F61-8001-5BA3AB0AF3AE}" type="presOf" srcId="{5CD8B19F-D7DD-4789-8CCA-C1A367F5BEF3}" destId="{29B3AE75-671A-45A3-8FE1-1C7CE493F7EB}" srcOrd="0" destOrd="0" presId="urn:microsoft.com/office/officeart/2005/8/layout/hierarchy1"/>
    <dgm:cxn modelId="{361E195C-DD12-4ECD-AE4F-65D9B4ECE14E}" type="presParOf" srcId="{29B3AE75-671A-45A3-8FE1-1C7CE493F7EB}" destId="{8D7459A1-FE35-479A-9185-2D47797BC505}" srcOrd="0" destOrd="0" presId="urn:microsoft.com/office/officeart/2005/8/layout/hierarchy1"/>
    <dgm:cxn modelId="{D43D7A24-DCC8-4CD0-93FA-7D349D8634E4}" type="presParOf" srcId="{8D7459A1-FE35-479A-9185-2D47797BC505}" destId="{77B74C5E-7718-4D41-B22E-478D32BC0148}" srcOrd="0" destOrd="0" presId="urn:microsoft.com/office/officeart/2005/8/layout/hierarchy1"/>
    <dgm:cxn modelId="{9CA94750-4083-477F-9547-F0D42CD49191}" type="presParOf" srcId="{77B74C5E-7718-4D41-B22E-478D32BC0148}" destId="{D244A308-B4CA-4A23-9562-E415DD89FF44}" srcOrd="0" destOrd="0" presId="urn:microsoft.com/office/officeart/2005/8/layout/hierarchy1"/>
    <dgm:cxn modelId="{01F6EAA5-E51B-41D6-8CBC-7069E3B02208}" type="presParOf" srcId="{77B74C5E-7718-4D41-B22E-478D32BC0148}" destId="{83896A1E-0FC8-45E4-88DC-B15D5CC655D3}" srcOrd="1" destOrd="0" presId="urn:microsoft.com/office/officeart/2005/8/layout/hierarchy1"/>
    <dgm:cxn modelId="{18AB727F-D649-420A-AE3B-F8A10EA037C1}" type="presParOf" srcId="{8D7459A1-FE35-479A-9185-2D47797BC505}" destId="{3AFD1FAB-92F6-4F36-B233-02A7AC81A7E4}" srcOrd="1" destOrd="0" presId="urn:microsoft.com/office/officeart/2005/8/layout/hierarchy1"/>
    <dgm:cxn modelId="{A19192C8-4E12-4E44-92C8-45CC9FD28F6F}" type="presParOf" srcId="{29B3AE75-671A-45A3-8FE1-1C7CE493F7EB}" destId="{9255883D-AA05-48DB-A5F0-AB41BC6B0364}" srcOrd="1" destOrd="0" presId="urn:microsoft.com/office/officeart/2005/8/layout/hierarchy1"/>
    <dgm:cxn modelId="{5EE797C4-4330-4806-803D-CF5496FA89C5}" type="presParOf" srcId="{9255883D-AA05-48DB-A5F0-AB41BC6B0364}" destId="{75973BD3-D21B-4158-BF21-968A5A6695C7}" srcOrd="0" destOrd="0" presId="urn:microsoft.com/office/officeart/2005/8/layout/hierarchy1"/>
    <dgm:cxn modelId="{E6D79721-786B-4325-8CA4-754EC2D1F8F7}" type="presParOf" srcId="{75973BD3-D21B-4158-BF21-968A5A6695C7}" destId="{E82D9E35-6D49-40EC-B6E8-1A3903CE226F}" srcOrd="0" destOrd="0" presId="urn:microsoft.com/office/officeart/2005/8/layout/hierarchy1"/>
    <dgm:cxn modelId="{1FC8EB2B-145F-48B1-BBE0-2B8F42EE7909}" type="presParOf" srcId="{75973BD3-D21B-4158-BF21-968A5A6695C7}" destId="{086DE609-D654-4D2D-8932-727DA392F758}" srcOrd="1" destOrd="0" presId="urn:microsoft.com/office/officeart/2005/8/layout/hierarchy1"/>
    <dgm:cxn modelId="{80C760C2-055E-4020-B842-6E5A056D08E4}" type="presParOf" srcId="{9255883D-AA05-48DB-A5F0-AB41BC6B0364}" destId="{D5C10EDB-2903-4B32-9F42-75CB94AD21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1535D7-217B-491A-B7E3-98550E1887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50D63C-27A0-40D3-A9E8-624714C9581A}">
      <dgm:prSet/>
      <dgm:spPr/>
      <dgm:t>
        <a:bodyPr/>
        <a:lstStyle/>
        <a:p>
          <a:pPr>
            <a:lnSpc>
              <a:spcPct val="100000"/>
            </a:lnSpc>
          </a:pPr>
          <a:r>
            <a:rPr lang="en-US" b="0" i="0" dirty="0">
              <a:latin typeface="Amasis MT Pro Medium" panose="02040604050005020304" pitchFamily="18" charset="0"/>
            </a:rPr>
            <a:t>The leading advancements in NLP-driven multi-document text summarization involve various methodologies.</a:t>
          </a:r>
          <a:endParaRPr lang="en-US" dirty="0">
            <a:latin typeface="Amasis MT Pro Medium" panose="02040604050005020304" pitchFamily="18" charset="0"/>
          </a:endParaRPr>
        </a:p>
      </dgm:t>
    </dgm:pt>
    <dgm:pt modelId="{8D9985DA-F54E-4FB7-963C-20ADD6C9F093}" type="parTrans" cxnId="{830E900E-0EA0-4A6D-BA13-AD1230D02A02}">
      <dgm:prSet/>
      <dgm:spPr/>
      <dgm:t>
        <a:bodyPr/>
        <a:lstStyle/>
        <a:p>
          <a:endParaRPr lang="en-US"/>
        </a:p>
      </dgm:t>
    </dgm:pt>
    <dgm:pt modelId="{E7C9DDED-34C5-432E-BB2E-9E3FCFEA3353}" type="sibTrans" cxnId="{830E900E-0EA0-4A6D-BA13-AD1230D02A02}">
      <dgm:prSet/>
      <dgm:spPr/>
      <dgm:t>
        <a:bodyPr/>
        <a:lstStyle/>
        <a:p>
          <a:endParaRPr lang="en-US"/>
        </a:p>
      </dgm:t>
    </dgm:pt>
    <dgm:pt modelId="{BDEE0998-C6D0-4FDD-A222-518982015E01}">
      <dgm:prSet/>
      <dgm:spPr/>
      <dgm:t>
        <a:bodyPr/>
        <a:lstStyle/>
        <a:p>
          <a:pPr>
            <a:lnSpc>
              <a:spcPct val="100000"/>
            </a:lnSpc>
          </a:pPr>
          <a:r>
            <a:rPr lang="en-US" b="0" i="0">
              <a:latin typeface="Amasis MT Pro Medium" panose="02040604050005020304" pitchFamily="18" charset="0"/>
            </a:rPr>
            <a:t>Extractive summarization emphasizes the identification of important sentences from the original documents, while abstractive summarization constructs brief, coherent summaries by rewording the ideas presented.</a:t>
          </a:r>
          <a:endParaRPr lang="en-US" dirty="0">
            <a:latin typeface="Amasis MT Pro Medium" panose="02040604050005020304" pitchFamily="18" charset="0"/>
          </a:endParaRPr>
        </a:p>
      </dgm:t>
    </dgm:pt>
    <dgm:pt modelId="{A5B1EEED-1BD0-4408-89B9-71406EF1C0E0}" type="parTrans" cxnId="{9036E90C-17F4-42B7-B3EF-0C4C4CB5BC2F}">
      <dgm:prSet/>
      <dgm:spPr/>
      <dgm:t>
        <a:bodyPr/>
        <a:lstStyle/>
        <a:p>
          <a:endParaRPr lang="en-US"/>
        </a:p>
      </dgm:t>
    </dgm:pt>
    <dgm:pt modelId="{DA588CB3-CB06-4540-A275-A0921CBFDFB6}" type="sibTrans" cxnId="{9036E90C-17F4-42B7-B3EF-0C4C4CB5BC2F}">
      <dgm:prSet/>
      <dgm:spPr/>
      <dgm:t>
        <a:bodyPr/>
        <a:lstStyle/>
        <a:p>
          <a:endParaRPr lang="en-US"/>
        </a:p>
      </dgm:t>
    </dgm:pt>
    <dgm:pt modelId="{D0D6E051-16EA-4684-8B1D-B633C8750699}">
      <dgm:prSet/>
      <dgm:spPr/>
      <dgm:t>
        <a:bodyPr/>
        <a:lstStyle/>
        <a:p>
          <a:pPr>
            <a:lnSpc>
              <a:spcPct val="100000"/>
            </a:lnSpc>
          </a:pPr>
          <a:r>
            <a:rPr lang="en-US" b="0" i="0">
              <a:latin typeface="Amasis MT Pro Medium" panose="02040604050005020304" pitchFamily="18" charset="0"/>
            </a:rPr>
            <a:t>Prominent models like BERT and GPT-3 have revolutionized abstractive summarization by effectively understanding context and generating summaries that resemble human writing.</a:t>
          </a:r>
          <a:endParaRPr lang="en-US" dirty="0">
            <a:latin typeface="Amasis MT Pro Medium" panose="02040604050005020304" pitchFamily="18" charset="0"/>
          </a:endParaRPr>
        </a:p>
      </dgm:t>
    </dgm:pt>
    <dgm:pt modelId="{92408450-52BF-46D2-980A-6CBE10D8FA32}" type="parTrans" cxnId="{9C5483CB-C564-4DC8-B84B-C977094446D3}">
      <dgm:prSet/>
      <dgm:spPr/>
      <dgm:t>
        <a:bodyPr/>
        <a:lstStyle/>
        <a:p>
          <a:endParaRPr lang="en-US"/>
        </a:p>
      </dgm:t>
    </dgm:pt>
    <dgm:pt modelId="{C9C0BAC2-8B1A-4C1D-89CA-7628EB849193}" type="sibTrans" cxnId="{9C5483CB-C564-4DC8-B84B-C977094446D3}">
      <dgm:prSet/>
      <dgm:spPr/>
      <dgm:t>
        <a:bodyPr/>
        <a:lstStyle/>
        <a:p>
          <a:endParaRPr lang="en-US"/>
        </a:p>
      </dgm:t>
    </dgm:pt>
    <dgm:pt modelId="{4483A14A-F099-4DE2-82E8-006D67BA5293}">
      <dgm:prSet/>
      <dgm:spPr/>
      <dgm:t>
        <a:bodyPr/>
        <a:lstStyle/>
        <a:p>
          <a:pPr>
            <a:lnSpc>
              <a:spcPct val="100000"/>
            </a:lnSpc>
          </a:pPr>
          <a:r>
            <a:rPr lang="en-US" b="0" i="0">
              <a:latin typeface="Amasis MT Pro Medium" panose="02040604050005020304" pitchFamily="18" charset="0"/>
            </a:rPr>
            <a:t>Latent Dirichlet Allocation (LDA) offers a topic-oriented method for summarization, facilitating the efficient identification of subjects.</a:t>
          </a:r>
          <a:endParaRPr lang="en-US" dirty="0">
            <a:latin typeface="Amasis MT Pro Medium" panose="02040604050005020304" pitchFamily="18" charset="0"/>
          </a:endParaRPr>
        </a:p>
      </dgm:t>
    </dgm:pt>
    <dgm:pt modelId="{A12BC4D8-E9A6-46B9-A4D6-AFBB5A0E3CC1}" type="parTrans" cxnId="{4D2D464E-7E81-4929-A67B-FAC111F6EBC8}">
      <dgm:prSet/>
      <dgm:spPr/>
      <dgm:t>
        <a:bodyPr/>
        <a:lstStyle/>
        <a:p>
          <a:endParaRPr lang="en-US"/>
        </a:p>
      </dgm:t>
    </dgm:pt>
    <dgm:pt modelId="{86EB107C-2B98-4000-967C-D002EC9B0E88}" type="sibTrans" cxnId="{4D2D464E-7E81-4929-A67B-FAC111F6EBC8}">
      <dgm:prSet/>
      <dgm:spPr/>
      <dgm:t>
        <a:bodyPr/>
        <a:lstStyle/>
        <a:p>
          <a:endParaRPr lang="en-US"/>
        </a:p>
      </dgm:t>
    </dgm:pt>
    <dgm:pt modelId="{F2A46535-8D17-43DA-A470-71898F2C7F1B}">
      <dgm:prSet/>
      <dgm:spPr/>
      <dgm:t>
        <a:bodyPr/>
        <a:lstStyle/>
        <a:p>
          <a:pPr>
            <a:lnSpc>
              <a:spcPct val="100000"/>
            </a:lnSpc>
          </a:pPr>
          <a:r>
            <a:rPr lang="en-US" b="0" i="0">
              <a:latin typeface="Amasis MT Pro Medium" panose="02040604050005020304" pitchFamily="18" charset="0"/>
            </a:rPr>
            <a:t>Utilizing deep learning architectures such as RNNs, LSTMs, and Transformers has notably enhanced the effectiveness of summarization techniques.</a:t>
          </a:r>
          <a:endParaRPr lang="en-US" dirty="0">
            <a:latin typeface="Amasis MT Pro Medium" panose="02040604050005020304" pitchFamily="18" charset="0"/>
          </a:endParaRPr>
        </a:p>
      </dgm:t>
    </dgm:pt>
    <dgm:pt modelId="{A47282C6-97E7-4730-80E7-E7299D7E44BD}" type="parTrans" cxnId="{31509940-D1C4-4CF5-856E-AA8572F70769}">
      <dgm:prSet/>
      <dgm:spPr/>
      <dgm:t>
        <a:bodyPr/>
        <a:lstStyle/>
        <a:p>
          <a:endParaRPr lang="en-US"/>
        </a:p>
      </dgm:t>
    </dgm:pt>
    <dgm:pt modelId="{4D69388F-EECE-4556-9CCE-28ADD91EA7E1}" type="sibTrans" cxnId="{31509940-D1C4-4CF5-856E-AA8572F70769}">
      <dgm:prSet/>
      <dgm:spPr/>
      <dgm:t>
        <a:bodyPr/>
        <a:lstStyle/>
        <a:p>
          <a:endParaRPr lang="en-US"/>
        </a:p>
      </dgm:t>
    </dgm:pt>
    <dgm:pt modelId="{6766190F-501A-45CB-B85C-09EEEA745FC3}">
      <dgm:prSet/>
      <dgm:spPr/>
      <dgm:t>
        <a:bodyPr/>
        <a:lstStyle/>
        <a:p>
          <a:pPr>
            <a:lnSpc>
              <a:spcPct val="100000"/>
            </a:lnSpc>
          </a:pPr>
          <a:r>
            <a:rPr lang="en-US" b="0" i="0">
              <a:latin typeface="Amasis MT Pro Medium" panose="02040604050005020304" pitchFamily="18" charset="0"/>
            </a:rPr>
            <a:t>Cross-lingual summarization, a developing field, allows for the summarization of content across different languages, thereby broadening the applicability of summarization technologies.</a:t>
          </a:r>
          <a:endParaRPr lang="en-US" dirty="0">
            <a:latin typeface="Amasis MT Pro Medium" panose="02040604050005020304" pitchFamily="18" charset="0"/>
          </a:endParaRPr>
        </a:p>
      </dgm:t>
    </dgm:pt>
    <dgm:pt modelId="{44F3237B-4DF3-4EB6-984B-C91BAADC878C}" type="parTrans" cxnId="{397767D2-ABE7-485B-88FE-9DCCA3348BE7}">
      <dgm:prSet/>
      <dgm:spPr/>
      <dgm:t>
        <a:bodyPr/>
        <a:lstStyle/>
        <a:p>
          <a:endParaRPr lang="en-US"/>
        </a:p>
      </dgm:t>
    </dgm:pt>
    <dgm:pt modelId="{8C195813-8BAE-47F8-BCFE-5BDB26C3A0D9}" type="sibTrans" cxnId="{397767D2-ABE7-485B-88FE-9DCCA3348BE7}">
      <dgm:prSet/>
      <dgm:spPr/>
      <dgm:t>
        <a:bodyPr/>
        <a:lstStyle/>
        <a:p>
          <a:endParaRPr lang="en-US"/>
        </a:p>
      </dgm:t>
    </dgm:pt>
    <dgm:pt modelId="{7578A34D-5141-461F-9C15-8C9CC5FA1827}" type="pres">
      <dgm:prSet presAssocID="{D81535D7-217B-491A-B7E3-98550E1887FD}" presName="root" presStyleCnt="0">
        <dgm:presLayoutVars>
          <dgm:dir/>
          <dgm:resizeHandles val="exact"/>
        </dgm:presLayoutVars>
      </dgm:prSet>
      <dgm:spPr/>
    </dgm:pt>
    <dgm:pt modelId="{F76906FF-E2FE-4B38-91B5-1A717AC68418}" type="pres">
      <dgm:prSet presAssocID="{CD50D63C-27A0-40D3-A9E8-624714C9581A}" presName="compNode" presStyleCnt="0"/>
      <dgm:spPr/>
    </dgm:pt>
    <dgm:pt modelId="{8DEC9A6E-606A-4283-A4A5-BBF9A1435640}" type="pres">
      <dgm:prSet presAssocID="{CD50D63C-27A0-40D3-A9E8-624714C9581A}" presName="bgRect" presStyleLbl="bgShp" presStyleIdx="0" presStyleCnt="6"/>
      <dgm:spPr/>
    </dgm:pt>
    <dgm:pt modelId="{B640EC13-8A44-4C21-A3E8-AE67A18D9AB0}" type="pres">
      <dgm:prSet presAssocID="{CD50D63C-27A0-40D3-A9E8-624714C9581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A68736B-BBB4-4565-A6F4-856CF26414BE}" type="pres">
      <dgm:prSet presAssocID="{CD50D63C-27A0-40D3-A9E8-624714C9581A}" presName="spaceRect" presStyleCnt="0"/>
      <dgm:spPr/>
    </dgm:pt>
    <dgm:pt modelId="{1F34DB2D-F53B-43E2-8E16-03DEFDB887F5}" type="pres">
      <dgm:prSet presAssocID="{CD50D63C-27A0-40D3-A9E8-624714C9581A}" presName="parTx" presStyleLbl="revTx" presStyleIdx="0" presStyleCnt="6">
        <dgm:presLayoutVars>
          <dgm:chMax val="0"/>
          <dgm:chPref val="0"/>
        </dgm:presLayoutVars>
      </dgm:prSet>
      <dgm:spPr/>
    </dgm:pt>
    <dgm:pt modelId="{2C25FCC4-2D44-4A3D-9FF3-D39CBA76A14D}" type="pres">
      <dgm:prSet presAssocID="{E7C9DDED-34C5-432E-BB2E-9E3FCFEA3353}" presName="sibTrans" presStyleCnt="0"/>
      <dgm:spPr/>
    </dgm:pt>
    <dgm:pt modelId="{842606F3-4F1F-467B-9333-E03441953329}" type="pres">
      <dgm:prSet presAssocID="{BDEE0998-C6D0-4FDD-A222-518982015E01}" presName="compNode" presStyleCnt="0"/>
      <dgm:spPr/>
    </dgm:pt>
    <dgm:pt modelId="{6987B27E-F402-4B60-BA88-B794D70A0BC0}" type="pres">
      <dgm:prSet presAssocID="{BDEE0998-C6D0-4FDD-A222-518982015E01}" presName="bgRect" presStyleLbl="bgShp" presStyleIdx="1" presStyleCnt="6"/>
      <dgm:spPr/>
    </dgm:pt>
    <dgm:pt modelId="{88A02463-9975-4864-9265-ACA066BE14B2}" type="pres">
      <dgm:prSet presAssocID="{BDEE0998-C6D0-4FDD-A222-518982015E0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D7137A34-F015-4CEC-9C48-B726F09105A1}" type="pres">
      <dgm:prSet presAssocID="{BDEE0998-C6D0-4FDD-A222-518982015E01}" presName="spaceRect" presStyleCnt="0"/>
      <dgm:spPr/>
    </dgm:pt>
    <dgm:pt modelId="{75ACC1AF-52F8-4100-8FFE-02BBC146EA87}" type="pres">
      <dgm:prSet presAssocID="{BDEE0998-C6D0-4FDD-A222-518982015E01}" presName="parTx" presStyleLbl="revTx" presStyleIdx="1" presStyleCnt="6">
        <dgm:presLayoutVars>
          <dgm:chMax val="0"/>
          <dgm:chPref val="0"/>
        </dgm:presLayoutVars>
      </dgm:prSet>
      <dgm:spPr/>
    </dgm:pt>
    <dgm:pt modelId="{50CADF21-B06F-4F50-BAAD-A634A1702852}" type="pres">
      <dgm:prSet presAssocID="{DA588CB3-CB06-4540-A275-A0921CBFDFB6}" presName="sibTrans" presStyleCnt="0"/>
      <dgm:spPr/>
    </dgm:pt>
    <dgm:pt modelId="{F939D41E-DFE9-4AE5-A2F0-670798C53353}" type="pres">
      <dgm:prSet presAssocID="{D0D6E051-16EA-4684-8B1D-B633C8750699}" presName="compNode" presStyleCnt="0"/>
      <dgm:spPr/>
    </dgm:pt>
    <dgm:pt modelId="{517C049C-E358-45C5-A5AB-D54701F66749}" type="pres">
      <dgm:prSet presAssocID="{D0D6E051-16EA-4684-8B1D-B633C8750699}" presName="bgRect" presStyleLbl="bgShp" presStyleIdx="2" presStyleCnt="6"/>
      <dgm:spPr/>
    </dgm:pt>
    <dgm:pt modelId="{38BF439E-D22B-48BC-8592-980D8684858D}" type="pres">
      <dgm:prSet presAssocID="{D0D6E051-16EA-4684-8B1D-B633C875069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95C85DFE-5BA3-4D09-8490-5DA0939D0514}" type="pres">
      <dgm:prSet presAssocID="{D0D6E051-16EA-4684-8B1D-B633C8750699}" presName="spaceRect" presStyleCnt="0"/>
      <dgm:spPr/>
    </dgm:pt>
    <dgm:pt modelId="{F27FDADD-78BC-49BF-834C-0C89658B632A}" type="pres">
      <dgm:prSet presAssocID="{D0D6E051-16EA-4684-8B1D-B633C8750699}" presName="parTx" presStyleLbl="revTx" presStyleIdx="2" presStyleCnt="6">
        <dgm:presLayoutVars>
          <dgm:chMax val="0"/>
          <dgm:chPref val="0"/>
        </dgm:presLayoutVars>
      </dgm:prSet>
      <dgm:spPr/>
    </dgm:pt>
    <dgm:pt modelId="{7A86A126-ED5E-46DB-9587-C43D3109AFB5}" type="pres">
      <dgm:prSet presAssocID="{C9C0BAC2-8B1A-4C1D-89CA-7628EB849193}" presName="sibTrans" presStyleCnt="0"/>
      <dgm:spPr/>
    </dgm:pt>
    <dgm:pt modelId="{93D8B24C-6201-4684-82F3-19F3DF44DF04}" type="pres">
      <dgm:prSet presAssocID="{4483A14A-F099-4DE2-82E8-006D67BA5293}" presName="compNode" presStyleCnt="0"/>
      <dgm:spPr/>
    </dgm:pt>
    <dgm:pt modelId="{A7FB6609-AFAA-4582-B4D0-22A806C4F60F}" type="pres">
      <dgm:prSet presAssocID="{4483A14A-F099-4DE2-82E8-006D67BA5293}" presName="bgRect" presStyleLbl="bgShp" presStyleIdx="3" presStyleCnt="6"/>
      <dgm:spPr/>
    </dgm:pt>
    <dgm:pt modelId="{FC83DD42-CE2D-4E79-9B63-FFF1F4CD0BD3}" type="pres">
      <dgm:prSet presAssocID="{4483A14A-F099-4DE2-82E8-006D67BA529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9F1931AF-49FD-44B4-83DA-347BA04BE698}" type="pres">
      <dgm:prSet presAssocID="{4483A14A-F099-4DE2-82E8-006D67BA5293}" presName="spaceRect" presStyleCnt="0"/>
      <dgm:spPr/>
    </dgm:pt>
    <dgm:pt modelId="{E42EDD13-8091-43E4-98DA-D6064FFF7A79}" type="pres">
      <dgm:prSet presAssocID="{4483A14A-F099-4DE2-82E8-006D67BA5293}" presName="parTx" presStyleLbl="revTx" presStyleIdx="3" presStyleCnt="6">
        <dgm:presLayoutVars>
          <dgm:chMax val="0"/>
          <dgm:chPref val="0"/>
        </dgm:presLayoutVars>
      </dgm:prSet>
      <dgm:spPr/>
    </dgm:pt>
    <dgm:pt modelId="{36A03C8C-416A-4674-A58C-E2709A6473BA}" type="pres">
      <dgm:prSet presAssocID="{86EB107C-2B98-4000-967C-D002EC9B0E88}" presName="sibTrans" presStyleCnt="0"/>
      <dgm:spPr/>
    </dgm:pt>
    <dgm:pt modelId="{91460951-5378-40F5-B008-BF13613152EE}" type="pres">
      <dgm:prSet presAssocID="{F2A46535-8D17-43DA-A470-71898F2C7F1B}" presName="compNode" presStyleCnt="0"/>
      <dgm:spPr/>
    </dgm:pt>
    <dgm:pt modelId="{9E6E2E8E-6D45-437B-972D-3B3BCC2BE6DA}" type="pres">
      <dgm:prSet presAssocID="{F2A46535-8D17-43DA-A470-71898F2C7F1B}" presName="bgRect" presStyleLbl="bgShp" presStyleIdx="4" presStyleCnt="6"/>
      <dgm:spPr/>
    </dgm:pt>
    <dgm:pt modelId="{6F5219BC-C2AD-4219-B409-3F542F358413}" type="pres">
      <dgm:prSet presAssocID="{F2A46535-8D17-43DA-A470-71898F2C7F1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EF3BCAE8-00B3-40A9-BD35-ACC3F1F10D66}" type="pres">
      <dgm:prSet presAssocID="{F2A46535-8D17-43DA-A470-71898F2C7F1B}" presName="spaceRect" presStyleCnt="0"/>
      <dgm:spPr/>
    </dgm:pt>
    <dgm:pt modelId="{3A25191C-894C-4C42-84AC-C43343241E01}" type="pres">
      <dgm:prSet presAssocID="{F2A46535-8D17-43DA-A470-71898F2C7F1B}" presName="parTx" presStyleLbl="revTx" presStyleIdx="4" presStyleCnt="6">
        <dgm:presLayoutVars>
          <dgm:chMax val="0"/>
          <dgm:chPref val="0"/>
        </dgm:presLayoutVars>
      </dgm:prSet>
      <dgm:spPr/>
    </dgm:pt>
    <dgm:pt modelId="{ED5849E7-CA3D-4693-8EBD-B94FF5669BD6}" type="pres">
      <dgm:prSet presAssocID="{4D69388F-EECE-4556-9CCE-28ADD91EA7E1}" presName="sibTrans" presStyleCnt="0"/>
      <dgm:spPr/>
    </dgm:pt>
    <dgm:pt modelId="{73CF7D63-412E-407C-9135-5106F1885E47}" type="pres">
      <dgm:prSet presAssocID="{6766190F-501A-45CB-B85C-09EEEA745FC3}" presName="compNode" presStyleCnt="0"/>
      <dgm:spPr/>
    </dgm:pt>
    <dgm:pt modelId="{92C2B004-AC50-4B6B-AE2D-E82E52D67E20}" type="pres">
      <dgm:prSet presAssocID="{6766190F-501A-45CB-B85C-09EEEA745FC3}" presName="bgRect" presStyleLbl="bgShp" presStyleIdx="5" presStyleCnt="6"/>
      <dgm:spPr/>
    </dgm:pt>
    <dgm:pt modelId="{E25F81DF-E5C3-461D-B4D3-9973D4823735}" type="pres">
      <dgm:prSet presAssocID="{6766190F-501A-45CB-B85C-09EEEA745FC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ongue"/>
        </a:ext>
      </dgm:extLst>
    </dgm:pt>
    <dgm:pt modelId="{BF146EC4-3D49-4443-8757-C1C487681F1E}" type="pres">
      <dgm:prSet presAssocID="{6766190F-501A-45CB-B85C-09EEEA745FC3}" presName="spaceRect" presStyleCnt="0"/>
      <dgm:spPr/>
    </dgm:pt>
    <dgm:pt modelId="{F2280F4B-576A-4C2C-A1BB-1DF7F050D54D}" type="pres">
      <dgm:prSet presAssocID="{6766190F-501A-45CB-B85C-09EEEA745FC3}" presName="parTx" presStyleLbl="revTx" presStyleIdx="5" presStyleCnt="6">
        <dgm:presLayoutVars>
          <dgm:chMax val="0"/>
          <dgm:chPref val="0"/>
        </dgm:presLayoutVars>
      </dgm:prSet>
      <dgm:spPr/>
    </dgm:pt>
  </dgm:ptLst>
  <dgm:cxnLst>
    <dgm:cxn modelId="{9036E90C-17F4-42B7-B3EF-0C4C4CB5BC2F}" srcId="{D81535D7-217B-491A-B7E3-98550E1887FD}" destId="{BDEE0998-C6D0-4FDD-A222-518982015E01}" srcOrd="1" destOrd="0" parTransId="{A5B1EEED-1BD0-4408-89B9-71406EF1C0E0}" sibTransId="{DA588CB3-CB06-4540-A275-A0921CBFDFB6}"/>
    <dgm:cxn modelId="{830E900E-0EA0-4A6D-BA13-AD1230D02A02}" srcId="{D81535D7-217B-491A-B7E3-98550E1887FD}" destId="{CD50D63C-27A0-40D3-A9E8-624714C9581A}" srcOrd="0" destOrd="0" parTransId="{8D9985DA-F54E-4FB7-963C-20ADD6C9F093}" sibTransId="{E7C9DDED-34C5-432E-BB2E-9E3FCFEA3353}"/>
    <dgm:cxn modelId="{31509940-D1C4-4CF5-856E-AA8572F70769}" srcId="{D81535D7-217B-491A-B7E3-98550E1887FD}" destId="{F2A46535-8D17-43DA-A470-71898F2C7F1B}" srcOrd="4" destOrd="0" parTransId="{A47282C6-97E7-4730-80E7-E7299D7E44BD}" sibTransId="{4D69388F-EECE-4556-9CCE-28ADD91EA7E1}"/>
    <dgm:cxn modelId="{906F006C-070B-4CC1-B55C-0E4D055CF8CE}" type="presOf" srcId="{D81535D7-217B-491A-B7E3-98550E1887FD}" destId="{7578A34D-5141-461F-9C15-8C9CC5FA1827}" srcOrd="0" destOrd="0" presId="urn:microsoft.com/office/officeart/2018/2/layout/IconVerticalSolidList"/>
    <dgm:cxn modelId="{4D2D464E-7E81-4929-A67B-FAC111F6EBC8}" srcId="{D81535D7-217B-491A-B7E3-98550E1887FD}" destId="{4483A14A-F099-4DE2-82E8-006D67BA5293}" srcOrd="3" destOrd="0" parTransId="{A12BC4D8-E9A6-46B9-A4D6-AFBB5A0E3CC1}" sibTransId="{86EB107C-2B98-4000-967C-D002EC9B0E88}"/>
    <dgm:cxn modelId="{88B38B4F-01C7-4BED-96A3-3CDFD46908B4}" type="presOf" srcId="{CD50D63C-27A0-40D3-A9E8-624714C9581A}" destId="{1F34DB2D-F53B-43E2-8E16-03DEFDB887F5}" srcOrd="0" destOrd="0" presId="urn:microsoft.com/office/officeart/2018/2/layout/IconVerticalSolidList"/>
    <dgm:cxn modelId="{34432158-AC9E-45CF-A6DF-1FE841ABE43D}" type="presOf" srcId="{6766190F-501A-45CB-B85C-09EEEA745FC3}" destId="{F2280F4B-576A-4C2C-A1BB-1DF7F050D54D}" srcOrd="0" destOrd="0" presId="urn:microsoft.com/office/officeart/2018/2/layout/IconVerticalSolidList"/>
    <dgm:cxn modelId="{0B4D9089-EFFB-4B31-A420-50D78C051C75}" type="presOf" srcId="{D0D6E051-16EA-4684-8B1D-B633C8750699}" destId="{F27FDADD-78BC-49BF-834C-0C89658B632A}" srcOrd="0" destOrd="0" presId="urn:microsoft.com/office/officeart/2018/2/layout/IconVerticalSolidList"/>
    <dgm:cxn modelId="{2A79B5A6-38DB-40AC-A939-03D99E278538}" type="presOf" srcId="{4483A14A-F099-4DE2-82E8-006D67BA5293}" destId="{E42EDD13-8091-43E4-98DA-D6064FFF7A79}" srcOrd="0" destOrd="0" presId="urn:microsoft.com/office/officeart/2018/2/layout/IconVerticalSolidList"/>
    <dgm:cxn modelId="{9C5483CB-C564-4DC8-B84B-C977094446D3}" srcId="{D81535D7-217B-491A-B7E3-98550E1887FD}" destId="{D0D6E051-16EA-4684-8B1D-B633C8750699}" srcOrd="2" destOrd="0" parTransId="{92408450-52BF-46D2-980A-6CBE10D8FA32}" sibTransId="{C9C0BAC2-8B1A-4C1D-89CA-7628EB849193}"/>
    <dgm:cxn modelId="{397767D2-ABE7-485B-88FE-9DCCA3348BE7}" srcId="{D81535D7-217B-491A-B7E3-98550E1887FD}" destId="{6766190F-501A-45CB-B85C-09EEEA745FC3}" srcOrd="5" destOrd="0" parTransId="{44F3237B-4DF3-4EB6-984B-C91BAADC878C}" sibTransId="{8C195813-8BAE-47F8-BCFE-5BDB26C3A0D9}"/>
    <dgm:cxn modelId="{8992CDE0-9A2A-4254-BD3D-980356FC5510}" type="presOf" srcId="{BDEE0998-C6D0-4FDD-A222-518982015E01}" destId="{75ACC1AF-52F8-4100-8FFE-02BBC146EA87}" srcOrd="0" destOrd="0" presId="urn:microsoft.com/office/officeart/2018/2/layout/IconVerticalSolidList"/>
    <dgm:cxn modelId="{110FD7E6-4459-4E18-B10F-B849A380F76D}" type="presOf" srcId="{F2A46535-8D17-43DA-A470-71898F2C7F1B}" destId="{3A25191C-894C-4C42-84AC-C43343241E01}" srcOrd="0" destOrd="0" presId="urn:microsoft.com/office/officeart/2018/2/layout/IconVerticalSolidList"/>
    <dgm:cxn modelId="{A71FFE66-0C53-4399-8EE5-B0860DC341C2}" type="presParOf" srcId="{7578A34D-5141-461F-9C15-8C9CC5FA1827}" destId="{F76906FF-E2FE-4B38-91B5-1A717AC68418}" srcOrd="0" destOrd="0" presId="urn:microsoft.com/office/officeart/2018/2/layout/IconVerticalSolidList"/>
    <dgm:cxn modelId="{7467DD37-A7B4-42CD-801C-39D215884C58}" type="presParOf" srcId="{F76906FF-E2FE-4B38-91B5-1A717AC68418}" destId="{8DEC9A6E-606A-4283-A4A5-BBF9A1435640}" srcOrd="0" destOrd="0" presId="urn:microsoft.com/office/officeart/2018/2/layout/IconVerticalSolidList"/>
    <dgm:cxn modelId="{F64462D0-9223-45B5-8B22-B4C4A5930A9A}" type="presParOf" srcId="{F76906FF-E2FE-4B38-91B5-1A717AC68418}" destId="{B640EC13-8A44-4C21-A3E8-AE67A18D9AB0}" srcOrd="1" destOrd="0" presId="urn:microsoft.com/office/officeart/2018/2/layout/IconVerticalSolidList"/>
    <dgm:cxn modelId="{2FCF54B2-9E05-44C5-9913-2C74AB4A9ED6}" type="presParOf" srcId="{F76906FF-E2FE-4B38-91B5-1A717AC68418}" destId="{EA68736B-BBB4-4565-A6F4-856CF26414BE}" srcOrd="2" destOrd="0" presId="urn:microsoft.com/office/officeart/2018/2/layout/IconVerticalSolidList"/>
    <dgm:cxn modelId="{DDB38FE9-40DB-48BE-9A68-1D156E2B30BD}" type="presParOf" srcId="{F76906FF-E2FE-4B38-91B5-1A717AC68418}" destId="{1F34DB2D-F53B-43E2-8E16-03DEFDB887F5}" srcOrd="3" destOrd="0" presId="urn:microsoft.com/office/officeart/2018/2/layout/IconVerticalSolidList"/>
    <dgm:cxn modelId="{FF72F93D-3637-4E23-8EE5-905B3C79D796}" type="presParOf" srcId="{7578A34D-5141-461F-9C15-8C9CC5FA1827}" destId="{2C25FCC4-2D44-4A3D-9FF3-D39CBA76A14D}" srcOrd="1" destOrd="0" presId="urn:microsoft.com/office/officeart/2018/2/layout/IconVerticalSolidList"/>
    <dgm:cxn modelId="{5363FB71-8DEB-443F-800A-B88D0DDC414B}" type="presParOf" srcId="{7578A34D-5141-461F-9C15-8C9CC5FA1827}" destId="{842606F3-4F1F-467B-9333-E03441953329}" srcOrd="2" destOrd="0" presId="urn:microsoft.com/office/officeart/2018/2/layout/IconVerticalSolidList"/>
    <dgm:cxn modelId="{BBCD37F0-FFC7-495E-9189-A0D10DC73245}" type="presParOf" srcId="{842606F3-4F1F-467B-9333-E03441953329}" destId="{6987B27E-F402-4B60-BA88-B794D70A0BC0}" srcOrd="0" destOrd="0" presId="urn:microsoft.com/office/officeart/2018/2/layout/IconVerticalSolidList"/>
    <dgm:cxn modelId="{9B3FF8A9-83B4-4087-9597-82F7F3A3A20F}" type="presParOf" srcId="{842606F3-4F1F-467B-9333-E03441953329}" destId="{88A02463-9975-4864-9265-ACA066BE14B2}" srcOrd="1" destOrd="0" presId="urn:microsoft.com/office/officeart/2018/2/layout/IconVerticalSolidList"/>
    <dgm:cxn modelId="{66E04CA3-DF11-4C16-BEBB-1610F7E867D8}" type="presParOf" srcId="{842606F3-4F1F-467B-9333-E03441953329}" destId="{D7137A34-F015-4CEC-9C48-B726F09105A1}" srcOrd="2" destOrd="0" presId="urn:microsoft.com/office/officeart/2018/2/layout/IconVerticalSolidList"/>
    <dgm:cxn modelId="{8C29E548-BA50-4390-B7EE-6D49BADDDDCC}" type="presParOf" srcId="{842606F3-4F1F-467B-9333-E03441953329}" destId="{75ACC1AF-52F8-4100-8FFE-02BBC146EA87}" srcOrd="3" destOrd="0" presId="urn:microsoft.com/office/officeart/2018/2/layout/IconVerticalSolidList"/>
    <dgm:cxn modelId="{2E7A91DE-F9B1-4F34-B485-E9B6B472B938}" type="presParOf" srcId="{7578A34D-5141-461F-9C15-8C9CC5FA1827}" destId="{50CADF21-B06F-4F50-BAAD-A634A1702852}" srcOrd="3" destOrd="0" presId="urn:microsoft.com/office/officeart/2018/2/layout/IconVerticalSolidList"/>
    <dgm:cxn modelId="{6F99B999-B16E-44DD-9A64-2CD866D4D4AF}" type="presParOf" srcId="{7578A34D-5141-461F-9C15-8C9CC5FA1827}" destId="{F939D41E-DFE9-4AE5-A2F0-670798C53353}" srcOrd="4" destOrd="0" presId="urn:microsoft.com/office/officeart/2018/2/layout/IconVerticalSolidList"/>
    <dgm:cxn modelId="{D703E01F-1A09-4137-9352-0CF5A6CE50C8}" type="presParOf" srcId="{F939D41E-DFE9-4AE5-A2F0-670798C53353}" destId="{517C049C-E358-45C5-A5AB-D54701F66749}" srcOrd="0" destOrd="0" presId="urn:microsoft.com/office/officeart/2018/2/layout/IconVerticalSolidList"/>
    <dgm:cxn modelId="{958E342A-CEE0-4BA8-94DD-2D3781BA93F0}" type="presParOf" srcId="{F939D41E-DFE9-4AE5-A2F0-670798C53353}" destId="{38BF439E-D22B-48BC-8592-980D8684858D}" srcOrd="1" destOrd="0" presId="urn:microsoft.com/office/officeart/2018/2/layout/IconVerticalSolidList"/>
    <dgm:cxn modelId="{B5DFE2BF-BA36-40F1-AF08-9410174D0126}" type="presParOf" srcId="{F939D41E-DFE9-4AE5-A2F0-670798C53353}" destId="{95C85DFE-5BA3-4D09-8490-5DA0939D0514}" srcOrd="2" destOrd="0" presId="urn:microsoft.com/office/officeart/2018/2/layout/IconVerticalSolidList"/>
    <dgm:cxn modelId="{316368E6-9499-466D-A2E2-EC459A29BB96}" type="presParOf" srcId="{F939D41E-DFE9-4AE5-A2F0-670798C53353}" destId="{F27FDADD-78BC-49BF-834C-0C89658B632A}" srcOrd="3" destOrd="0" presId="urn:microsoft.com/office/officeart/2018/2/layout/IconVerticalSolidList"/>
    <dgm:cxn modelId="{6B178B20-0721-47B6-A476-7CB884C9CDED}" type="presParOf" srcId="{7578A34D-5141-461F-9C15-8C9CC5FA1827}" destId="{7A86A126-ED5E-46DB-9587-C43D3109AFB5}" srcOrd="5" destOrd="0" presId="urn:microsoft.com/office/officeart/2018/2/layout/IconVerticalSolidList"/>
    <dgm:cxn modelId="{42AA368D-2640-4849-BF4B-A206094B5F63}" type="presParOf" srcId="{7578A34D-5141-461F-9C15-8C9CC5FA1827}" destId="{93D8B24C-6201-4684-82F3-19F3DF44DF04}" srcOrd="6" destOrd="0" presId="urn:microsoft.com/office/officeart/2018/2/layout/IconVerticalSolidList"/>
    <dgm:cxn modelId="{072F53C0-8955-4D70-8137-D8621F1461AE}" type="presParOf" srcId="{93D8B24C-6201-4684-82F3-19F3DF44DF04}" destId="{A7FB6609-AFAA-4582-B4D0-22A806C4F60F}" srcOrd="0" destOrd="0" presId="urn:microsoft.com/office/officeart/2018/2/layout/IconVerticalSolidList"/>
    <dgm:cxn modelId="{E0580256-4ACC-4945-B5C8-74D124DA5B3A}" type="presParOf" srcId="{93D8B24C-6201-4684-82F3-19F3DF44DF04}" destId="{FC83DD42-CE2D-4E79-9B63-FFF1F4CD0BD3}" srcOrd="1" destOrd="0" presId="urn:microsoft.com/office/officeart/2018/2/layout/IconVerticalSolidList"/>
    <dgm:cxn modelId="{112103AC-BD3A-43B7-A26D-A5DC04DD1C18}" type="presParOf" srcId="{93D8B24C-6201-4684-82F3-19F3DF44DF04}" destId="{9F1931AF-49FD-44B4-83DA-347BA04BE698}" srcOrd="2" destOrd="0" presId="urn:microsoft.com/office/officeart/2018/2/layout/IconVerticalSolidList"/>
    <dgm:cxn modelId="{7566EE13-0A53-40F8-9116-82550B33C898}" type="presParOf" srcId="{93D8B24C-6201-4684-82F3-19F3DF44DF04}" destId="{E42EDD13-8091-43E4-98DA-D6064FFF7A79}" srcOrd="3" destOrd="0" presId="urn:microsoft.com/office/officeart/2018/2/layout/IconVerticalSolidList"/>
    <dgm:cxn modelId="{4C67610B-FB66-467C-95BB-A7D51C5ACC1F}" type="presParOf" srcId="{7578A34D-5141-461F-9C15-8C9CC5FA1827}" destId="{36A03C8C-416A-4674-A58C-E2709A6473BA}" srcOrd="7" destOrd="0" presId="urn:microsoft.com/office/officeart/2018/2/layout/IconVerticalSolidList"/>
    <dgm:cxn modelId="{C0E6CA07-7E1E-40AA-BB46-D67E9721B5E3}" type="presParOf" srcId="{7578A34D-5141-461F-9C15-8C9CC5FA1827}" destId="{91460951-5378-40F5-B008-BF13613152EE}" srcOrd="8" destOrd="0" presId="urn:microsoft.com/office/officeart/2018/2/layout/IconVerticalSolidList"/>
    <dgm:cxn modelId="{86B88B1D-03BB-44E5-BA7A-79C4C6047A96}" type="presParOf" srcId="{91460951-5378-40F5-B008-BF13613152EE}" destId="{9E6E2E8E-6D45-437B-972D-3B3BCC2BE6DA}" srcOrd="0" destOrd="0" presId="urn:microsoft.com/office/officeart/2018/2/layout/IconVerticalSolidList"/>
    <dgm:cxn modelId="{2EB22E44-57A8-4212-A36E-BC59F2431E7D}" type="presParOf" srcId="{91460951-5378-40F5-B008-BF13613152EE}" destId="{6F5219BC-C2AD-4219-B409-3F542F358413}" srcOrd="1" destOrd="0" presId="urn:microsoft.com/office/officeart/2018/2/layout/IconVerticalSolidList"/>
    <dgm:cxn modelId="{6E937860-9E40-49E8-B3F6-88AAAE0D54F9}" type="presParOf" srcId="{91460951-5378-40F5-B008-BF13613152EE}" destId="{EF3BCAE8-00B3-40A9-BD35-ACC3F1F10D66}" srcOrd="2" destOrd="0" presId="urn:microsoft.com/office/officeart/2018/2/layout/IconVerticalSolidList"/>
    <dgm:cxn modelId="{A9D706BF-F0C7-4862-82C0-ED4D226D9EE6}" type="presParOf" srcId="{91460951-5378-40F5-B008-BF13613152EE}" destId="{3A25191C-894C-4C42-84AC-C43343241E01}" srcOrd="3" destOrd="0" presId="urn:microsoft.com/office/officeart/2018/2/layout/IconVerticalSolidList"/>
    <dgm:cxn modelId="{07CF1DA2-9445-4DAF-B8F6-3499B1DF55DE}" type="presParOf" srcId="{7578A34D-5141-461F-9C15-8C9CC5FA1827}" destId="{ED5849E7-CA3D-4693-8EBD-B94FF5669BD6}" srcOrd="9" destOrd="0" presId="urn:microsoft.com/office/officeart/2018/2/layout/IconVerticalSolidList"/>
    <dgm:cxn modelId="{A0068EFF-9989-44DB-992F-C33728730A0E}" type="presParOf" srcId="{7578A34D-5141-461F-9C15-8C9CC5FA1827}" destId="{73CF7D63-412E-407C-9135-5106F1885E47}" srcOrd="10" destOrd="0" presId="urn:microsoft.com/office/officeart/2018/2/layout/IconVerticalSolidList"/>
    <dgm:cxn modelId="{BEEC1372-0278-45F5-AF02-0B2CA836D256}" type="presParOf" srcId="{73CF7D63-412E-407C-9135-5106F1885E47}" destId="{92C2B004-AC50-4B6B-AE2D-E82E52D67E20}" srcOrd="0" destOrd="0" presId="urn:microsoft.com/office/officeart/2018/2/layout/IconVerticalSolidList"/>
    <dgm:cxn modelId="{4D16348F-FC46-48BB-9C5D-B1DD5A41EF1E}" type="presParOf" srcId="{73CF7D63-412E-407C-9135-5106F1885E47}" destId="{E25F81DF-E5C3-461D-B4D3-9973D4823735}" srcOrd="1" destOrd="0" presId="urn:microsoft.com/office/officeart/2018/2/layout/IconVerticalSolidList"/>
    <dgm:cxn modelId="{7ED2C228-77CE-4951-AE22-FEBDA4799143}" type="presParOf" srcId="{73CF7D63-412E-407C-9135-5106F1885E47}" destId="{BF146EC4-3D49-4443-8757-C1C487681F1E}" srcOrd="2" destOrd="0" presId="urn:microsoft.com/office/officeart/2018/2/layout/IconVerticalSolidList"/>
    <dgm:cxn modelId="{A68E8ED9-90AE-4E66-A97A-5009A5706F3D}" type="presParOf" srcId="{73CF7D63-412E-407C-9135-5106F1885E47}" destId="{F2280F4B-576A-4C2C-A1BB-1DF7F050D5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E808B1-2DF5-4D7F-966D-A46110EEC4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2859E13-2A35-42E5-BFBA-6CB1499B536A}">
      <dgm:prSet custT="1"/>
      <dgm:spPr/>
      <dgm:t>
        <a:bodyPr/>
        <a:lstStyle/>
        <a:p>
          <a:pPr>
            <a:lnSpc>
              <a:spcPct val="100000"/>
            </a:lnSpc>
          </a:pPr>
          <a:r>
            <a:rPr lang="en-US" sz="1600" b="1" i="0" dirty="0">
              <a:latin typeface="Amasis MT Pro Medium" panose="02040604050005020304" pitchFamily="18" charset="0"/>
            </a:rPr>
            <a:t>Language Models: </a:t>
          </a:r>
          <a:r>
            <a:rPr lang="en-US" sz="1600" b="0" i="0" dirty="0">
              <a:latin typeface="Amasis MT Pro Medium" panose="02040604050005020304" pitchFamily="18" charset="0"/>
            </a:rPr>
            <a:t>We leverage sophisticated language models, including BERT-based variants, to effectively represent and comprehend text in both English and Arabic, facilitating superior language processing.</a:t>
          </a:r>
          <a:endParaRPr lang="en-US" sz="1600" dirty="0">
            <a:latin typeface="Amasis MT Pro Medium" panose="02040604050005020304" pitchFamily="18" charset="0"/>
          </a:endParaRPr>
        </a:p>
      </dgm:t>
    </dgm:pt>
    <dgm:pt modelId="{8DE7A0B0-91F3-461A-BD90-CCD25AF09203}" type="parTrans" cxnId="{13107090-C928-4276-9892-3EF1C4905F62}">
      <dgm:prSet/>
      <dgm:spPr/>
      <dgm:t>
        <a:bodyPr/>
        <a:lstStyle/>
        <a:p>
          <a:endParaRPr lang="en-US"/>
        </a:p>
      </dgm:t>
    </dgm:pt>
    <dgm:pt modelId="{A20A8612-C7E2-4E4F-A957-5C1A5568B3CA}" type="sibTrans" cxnId="{13107090-C928-4276-9892-3EF1C4905F62}">
      <dgm:prSet/>
      <dgm:spPr/>
      <dgm:t>
        <a:bodyPr/>
        <a:lstStyle/>
        <a:p>
          <a:pPr>
            <a:lnSpc>
              <a:spcPct val="100000"/>
            </a:lnSpc>
          </a:pPr>
          <a:endParaRPr lang="en-US"/>
        </a:p>
      </dgm:t>
    </dgm:pt>
    <dgm:pt modelId="{CC182BBA-1B49-49F8-AF2C-6386FC059658}">
      <dgm:prSet custT="1"/>
      <dgm:spPr/>
      <dgm:t>
        <a:bodyPr/>
        <a:lstStyle/>
        <a:p>
          <a:pPr>
            <a:lnSpc>
              <a:spcPct val="100000"/>
            </a:lnSpc>
          </a:pPr>
          <a:r>
            <a:rPr lang="en-US" sz="1600" b="1" i="0" dirty="0">
              <a:latin typeface="Amasis MT Pro Medium" panose="02040604050005020304" pitchFamily="18" charset="0"/>
            </a:rPr>
            <a:t>Topic Identification: </a:t>
          </a:r>
          <a:r>
            <a:rPr lang="en-US" sz="1600" b="0" i="0" dirty="0">
              <a:latin typeface="Amasis MT Pro Medium" panose="02040604050005020304" pitchFamily="18" charset="0"/>
            </a:rPr>
            <a:t>Through the application of Latent Dirichlet Allocation (LDA), an unsupervised machine learning technique, we pinpoint essential topics within the document collection, which aids in creating focused and pertinent summaries.</a:t>
          </a:r>
          <a:endParaRPr lang="en-US" sz="1600" dirty="0">
            <a:latin typeface="Amasis MT Pro Medium" panose="02040604050005020304" pitchFamily="18" charset="0"/>
          </a:endParaRPr>
        </a:p>
      </dgm:t>
    </dgm:pt>
    <dgm:pt modelId="{88C1E5A6-6D72-48DC-A9D0-3F8F863356E7}" type="parTrans" cxnId="{55CDF8AC-062D-43A0-A96D-FB77EA7358FC}">
      <dgm:prSet/>
      <dgm:spPr/>
      <dgm:t>
        <a:bodyPr/>
        <a:lstStyle/>
        <a:p>
          <a:endParaRPr lang="en-US"/>
        </a:p>
      </dgm:t>
    </dgm:pt>
    <dgm:pt modelId="{56348A31-E687-4A3B-9F37-C3DF021D69DA}" type="sibTrans" cxnId="{55CDF8AC-062D-43A0-A96D-FB77EA7358FC}">
      <dgm:prSet/>
      <dgm:spPr/>
      <dgm:t>
        <a:bodyPr/>
        <a:lstStyle/>
        <a:p>
          <a:pPr>
            <a:lnSpc>
              <a:spcPct val="100000"/>
            </a:lnSpc>
          </a:pPr>
          <a:endParaRPr lang="en-US"/>
        </a:p>
      </dgm:t>
    </dgm:pt>
    <dgm:pt modelId="{93C1853A-BB33-4FAC-94CE-471AA5C52395}">
      <dgm:prSet custT="1"/>
      <dgm:spPr/>
      <dgm:t>
        <a:bodyPr/>
        <a:lstStyle/>
        <a:p>
          <a:pPr>
            <a:lnSpc>
              <a:spcPct val="100000"/>
            </a:lnSpc>
          </a:pPr>
          <a:r>
            <a:rPr lang="en-US" sz="1600" b="1" i="0" dirty="0">
              <a:latin typeface="Amasis MT Pro Medium" panose="02040604050005020304" pitchFamily="18" charset="0"/>
            </a:rPr>
            <a:t>Sentence Selection: </a:t>
          </a:r>
          <a:r>
            <a:rPr lang="en-US" sz="1600" b="0" i="0" dirty="0">
              <a:latin typeface="Amasis MT Pro Medium" panose="02040604050005020304" pitchFamily="18" charset="0"/>
            </a:rPr>
            <a:t>We have developed a tailored method for selecting informative sentences that improve the relevance and overall quality of the final summary.</a:t>
          </a:r>
          <a:endParaRPr lang="en-US" sz="1600" dirty="0">
            <a:latin typeface="Amasis MT Pro Medium" panose="02040604050005020304" pitchFamily="18" charset="0"/>
          </a:endParaRPr>
        </a:p>
      </dgm:t>
    </dgm:pt>
    <dgm:pt modelId="{17161962-76D8-44CF-9F41-C42168D65773}" type="parTrans" cxnId="{894D5E0F-C5F6-4633-980C-62145847AFAA}">
      <dgm:prSet/>
      <dgm:spPr/>
      <dgm:t>
        <a:bodyPr/>
        <a:lstStyle/>
        <a:p>
          <a:endParaRPr lang="en-US"/>
        </a:p>
      </dgm:t>
    </dgm:pt>
    <dgm:pt modelId="{A93032EB-7B4B-4787-920A-83CCFAFE04C0}" type="sibTrans" cxnId="{894D5E0F-C5F6-4633-980C-62145847AFAA}">
      <dgm:prSet/>
      <dgm:spPr/>
      <dgm:t>
        <a:bodyPr/>
        <a:lstStyle/>
        <a:p>
          <a:pPr>
            <a:lnSpc>
              <a:spcPct val="100000"/>
            </a:lnSpc>
          </a:pPr>
          <a:endParaRPr lang="en-US"/>
        </a:p>
      </dgm:t>
    </dgm:pt>
    <dgm:pt modelId="{BCB35BFA-49B7-4430-83E5-DB284A24D8D2}">
      <dgm:prSet custT="1"/>
      <dgm:spPr/>
      <dgm:t>
        <a:bodyPr/>
        <a:lstStyle/>
        <a:p>
          <a:pPr>
            <a:lnSpc>
              <a:spcPct val="100000"/>
            </a:lnSpc>
          </a:pPr>
          <a:r>
            <a:rPr lang="en-US" sz="1600" b="1" i="0" dirty="0">
              <a:latin typeface="Amasis MT Pro Medium" panose="02040604050005020304" pitchFamily="18" charset="0"/>
            </a:rPr>
            <a:t>Data Preprocessing: </a:t>
          </a:r>
          <a:r>
            <a:rPr lang="en-US" sz="1600" b="0" i="0" dirty="0">
              <a:latin typeface="Amasis MT Pro Medium" panose="02040604050005020304" pitchFamily="18" charset="0"/>
            </a:rPr>
            <a:t>To ensure that the text data is clean and well-organized, we employ preprocessing techniques such as tokenization, lemmatization, and the removal of stop words.</a:t>
          </a:r>
          <a:endParaRPr lang="en-US" sz="1600" dirty="0">
            <a:latin typeface="Amasis MT Pro Medium" panose="02040604050005020304" pitchFamily="18" charset="0"/>
          </a:endParaRPr>
        </a:p>
      </dgm:t>
    </dgm:pt>
    <dgm:pt modelId="{2310B1BC-E11A-4ADF-AD05-585E5526657E}" type="parTrans" cxnId="{AEB18277-2093-43DF-8C71-30A6655F819E}">
      <dgm:prSet/>
      <dgm:spPr/>
      <dgm:t>
        <a:bodyPr/>
        <a:lstStyle/>
        <a:p>
          <a:endParaRPr lang="en-US"/>
        </a:p>
      </dgm:t>
    </dgm:pt>
    <dgm:pt modelId="{2B66F02E-9249-4983-9C1C-4C7DE6B70D5F}" type="sibTrans" cxnId="{AEB18277-2093-43DF-8C71-30A6655F819E}">
      <dgm:prSet/>
      <dgm:spPr/>
      <dgm:t>
        <a:bodyPr/>
        <a:lstStyle/>
        <a:p>
          <a:endParaRPr lang="en-US"/>
        </a:p>
      </dgm:t>
    </dgm:pt>
    <dgm:pt modelId="{43E43572-667F-4C05-8088-4DD290A832C9}" type="pres">
      <dgm:prSet presAssocID="{20E808B1-2DF5-4D7F-966D-A46110EEC4E1}" presName="root" presStyleCnt="0">
        <dgm:presLayoutVars>
          <dgm:dir/>
          <dgm:resizeHandles val="exact"/>
        </dgm:presLayoutVars>
      </dgm:prSet>
      <dgm:spPr/>
    </dgm:pt>
    <dgm:pt modelId="{7B0A8BB4-8EDE-4DE4-A62E-9B3876E56459}" type="pres">
      <dgm:prSet presAssocID="{62859E13-2A35-42E5-BFBA-6CB1499B536A}" presName="compNode" presStyleCnt="0"/>
      <dgm:spPr/>
    </dgm:pt>
    <dgm:pt modelId="{4CC0E82B-856D-4BF8-92A6-9B8BF62B6CD9}" type="pres">
      <dgm:prSet presAssocID="{62859E13-2A35-42E5-BFBA-6CB1499B536A}" presName="bgRect" presStyleLbl="bgShp" presStyleIdx="0" presStyleCnt="4"/>
      <dgm:spPr/>
    </dgm:pt>
    <dgm:pt modelId="{53C65891-81F6-4F9B-B877-19A868800C41}" type="pres">
      <dgm:prSet presAssocID="{62859E13-2A35-42E5-BFBA-6CB1499B53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ngue"/>
        </a:ext>
      </dgm:extLst>
    </dgm:pt>
    <dgm:pt modelId="{7FAC985E-DFB3-428C-A81B-69FF9D0C3431}" type="pres">
      <dgm:prSet presAssocID="{62859E13-2A35-42E5-BFBA-6CB1499B536A}" presName="spaceRect" presStyleCnt="0"/>
      <dgm:spPr/>
    </dgm:pt>
    <dgm:pt modelId="{645E00BC-B4C9-41CD-9759-04DD7968EB2C}" type="pres">
      <dgm:prSet presAssocID="{62859E13-2A35-42E5-BFBA-6CB1499B536A}" presName="parTx" presStyleLbl="revTx" presStyleIdx="0" presStyleCnt="4">
        <dgm:presLayoutVars>
          <dgm:chMax val="0"/>
          <dgm:chPref val="0"/>
        </dgm:presLayoutVars>
      </dgm:prSet>
      <dgm:spPr/>
    </dgm:pt>
    <dgm:pt modelId="{AEC0C6DB-E707-4CAD-A16D-62D725C57C2B}" type="pres">
      <dgm:prSet presAssocID="{A20A8612-C7E2-4E4F-A957-5C1A5568B3CA}" presName="sibTrans" presStyleCnt="0"/>
      <dgm:spPr/>
    </dgm:pt>
    <dgm:pt modelId="{4E44ED48-AE9E-42FF-A6D5-94ED2B2E4B4D}" type="pres">
      <dgm:prSet presAssocID="{CC182BBA-1B49-49F8-AF2C-6386FC059658}" presName="compNode" presStyleCnt="0"/>
      <dgm:spPr/>
    </dgm:pt>
    <dgm:pt modelId="{0996BB80-9A87-4F92-81E0-3897058866FD}" type="pres">
      <dgm:prSet presAssocID="{CC182BBA-1B49-49F8-AF2C-6386FC059658}" presName="bgRect" presStyleLbl="bgShp" presStyleIdx="1" presStyleCnt="4"/>
      <dgm:spPr/>
    </dgm:pt>
    <dgm:pt modelId="{CEA9A7E7-3707-4CCE-AC12-CADD277BFC6E}" type="pres">
      <dgm:prSet presAssocID="{CC182BBA-1B49-49F8-AF2C-6386FC0596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05BCA1C0-4E7D-4FB9-9D70-B5F1F5350106}" type="pres">
      <dgm:prSet presAssocID="{CC182BBA-1B49-49F8-AF2C-6386FC059658}" presName="spaceRect" presStyleCnt="0"/>
      <dgm:spPr/>
    </dgm:pt>
    <dgm:pt modelId="{4C96B45E-5DEA-4F71-8154-017EE8E5BC6A}" type="pres">
      <dgm:prSet presAssocID="{CC182BBA-1B49-49F8-AF2C-6386FC059658}" presName="parTx" presStyleLbl="revTx" presStyleIdx="1" presStyleCnt="4">
        <dgm:presLayoutVars>
          <dgm:chMax val="0"/>
          <dgm:chPref val="0"/>
        </dgm:presLayoutVars>
      </dgm:prSet>
      <dgm:spPr/>
    </dgm:pt>
    <dgm:pt modelId="{2B2C86B5-9EE7-49D6-A4B4-007A68589B14}" type="pres">
      <dgm:prSet presAssocID="{56348A31-E687-4A3B-9F37-C3DF021D69DA}" presName="sibTrans" presStyleCnt="0"/>
      <dgm:spPr/>
    </dgm:pt>
    <dgm:pt modelId="{9C3C7C25-F39E-477B-82BD-02E58C637344}" type="pres">
      <dgm:prSet presAssocID="{93C1853A-BB33-4FAC-94CE-471AA5C52395}" presName="compNode" presStyleCnt="0"/>
      <dgm:spPr/>
    </dgm:pt>
    <dgm:pt modelId="{C96A3EF4-946C-40DE-ACD3-4BD7BBDCC7AC}" type="pres">
      <dgm:prSet presAssocID="{93C1853A-BB33-4FAC-94CE-471AA5C52395}" presName="bgRect" presStyleLbl="bgShp" presStyleIdx="2" presStyleCnt="4"/>
      <dgm:spPr/>
    </dgm:pt>
    <dgm:pt modelId="{B179050C-FAFE-4764-919C-7B0768343A6A}" type="pres">
      <dgm:prSet presAssocID="{93C1853A-BB33-4FAC-94CE-471AA5C523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BC05C51F-DE23-4009-B512-48BD9D707BC1}" type="pres">
      <dgm:prSet presAssocID="{93C1853A-BB33-4FAC-94CE-471AA5C52395}" presName="spaceRect" presStyleCnt="0"/>
      <dgm:spPr/>
    </dgm:pt>
    <dgm:pt modelId="{08ADA255-5261-48C7-B96F-DB05B1FDCAAA}" type="pres">
      <dgm:prSet presAssocID="{93C1853A-BB33-4FAC-94CE-471AA5C52395}" presName="parTx" presStyleLbl="revTx" presStyleIdx="2" presStyleCnt="4">
        <dgm:presLayoutVars>
          <dgm:chMax val="0"/>
          <dgm:chPref val="0"/>
        </dgm:presLayoutVars>
      </dgm:prSet>
      <dgm:spPr/>
    </dgm:pt>
    <dgm:pt modelId="{6E14F99D-E02E-417C-B177-D0EE2407481A}" type="pres">
      <dgm:prSet presAssocID="{A93032EB-7B4B-4787-920A-83CCFAFE04C0}" presName="sibTrans" presStyleCnt="0"/>
      <dgm:spPr/>
    </dgm:pt>
    <dgm:pt modelId="{96D1FAA5-2F29-4FE2-A842-BFC9100395AE}" type="pres">
      <dgm:prSet presAssocID="{BCB35BFA-49B7-4430-83E5-DB284A24D8D2}" presName="compNode" presStyleCnt="0"/>
      <dgm:spPr/>
    </dgm:pt>
    <dgm:pt modelId="{8103C442-AE26-4833-B436-E641E28C2AB1}" type="pres">
      <dgm:prSet presAssocID="{BCB35BFA-49B7-4430-83E5-DB284A24D8D2}" presName="bgRect" presStyleLbl="bgShp" presStyleIdx="3" presStyleCnt="4"/>
      <dgm:spPr/>
    </dgm:pt>
    <dgm:pt modelId="{C742B9B1-44A2-4D93-9E96-6EF924510675}" type="pres">
      <dgm:prSet presAssocID="{BCB35BFA-49B7-4430-83E5-DB284A24D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626A1C53-995A-4A21-8825-2AFF6B17E99E}" type="pres">
      <dgm:prSet presAssocID="{BCB35BFA-49B7-4430-83E5-DB284A24D8D2}" presName="spaceRect" presStyleCnt="0"/>
      <dgm:spPr/>
    </dgm:pt>
    <dgm:pt modelId="{2AD443B4-6684-4F93-81CC-0CA9AFCEAD3A}" type="pres">
      <dgm:prSet presAssocID="{BCB35BFA-49B7-4430-83E5-DB284A24D8D2}" presName="parTx" presStyleLbl="revTx" presStyleIdx="3" presStyleCnt="4">
        <dgm:presLayoutVars>
          <dgm:chMax val="0"/>
          <dgm:chPref val="0"/>
        </dgm:presLayoutVars>
      </dgm:prSet>
      <dgm:spPr/>
    </dgm:pt>
  </dgm:ptLst>
  <dgm:cxnLst>
    <dgm:cxn modelId="{894D5E0F-C5F6-4633-980C-62145847AFAA}" srcId="{20E808B1-2DF5-4D7F-966D-A46110EEC4E1}" destId="{93C1853A-BB33-4FAC-94CE-471AA5C52395}" srcOrd="2" destOrd="0" parTransId="{17161962-76D8-44CF-9F41-C42168D65773}" sibTransId="{A93032EB-7B4B-4787-920A-83CCFAFE04C0}"/>
    <dgm:cxn modelId="{F4E8211B-7CF6-422B-86F3-B38962FFDCCA}" type="presOf" srcId="{93C1853A-BB33-4FAC-94CE-471AA5C52395}" destId="{08ADA255-5261-48C7-B96F-DB05B1FDCAAA}" srcOrd="0" destOrd="0" presId="urn:microsoft.com/office/officeart/2018/2/layout/IconVerticalSolidList"/>
    <dgm:cxn modelId="{FE036F67-F1C1-46C5-873B-6CF1BEDC5DC8}" type="presOf" srcId="{20E808B1-2DF5-4D7F-966D-A46110EEC4E1}" destId="{43E43572-667F-4C05-8088-4DD290A832C9}" srcOrd="0" destOrd="0" presId="urn:microsoft.com/office/officeart/2018/2/layout/IconVerticalSolidList"/>
    <dgm:cxn modelId="{56F9C64C-C9C4-4BF8-8110-C3E74E8A6963}" type="presOf" srcId="{BCB35BFA-49B7-4430-83E5-DB284A24D8D2}" destId="{2AD443B4-6684-4F93-81CC-0CA9AFCEAD3A}" srcOrd="0" destOrd="0" presId="urn:microsoft.com/office/officeart/2018/2/layout/IconVerticalSolidList"/>
    <dgm:cxn modelId="{EC0E2C74-8A2F-4411-AE3B-203EAD5AFD32}" type="presOf" srcId="{62859E13-2A35-42E5-BFBA-6CB1499B536A}" destId="{645E00BC-B4C9-41CD-9759-04DD7968EB2C}" srcOrd="0" destOrd="0" presId="urn:microsoft.com/office/officeart/2018/2/layout/IconVerticalSolidList"/>
    <dgm:cxn modelId="{AEB18277-2093-43DF-8C71-30A6655F819E}" srcId="{20E808B1-2DF5-4D7F-966D-A46110EEC4E1}" destId="{BCB35BFA-49B7-4430-83E5-DB284A24D8D2}" srcOrd="3" destOrd="0" parTransId="{2310B1BC-E11A-4ADF-AD05-585E5526657E}" sibTransId="{2B66F02E-9249-4983-9C1C-4C7DE6B70D5F}"/>
    <dgm:cxn modelId="{02510378-856F-405B-B9B5-881B3AC25105}" type="presOf" srcId="{CC182BBA-1B49-49F8-AF2C-6386FC059658}" destId="{4C96B45E-5DEA-4F71-8154-017EE8E5BC6A}" srcOrd="0" destOrd="0" presId="urn:microsoft.com/office/officeart/2018/2/layout/IconVerticalSolidList"/>
    <dgm:cxn modelId="{13107090-C928-4276-9892-3EF1C4905F62}" srcId="{20E808B1-2DF5-4D7F-966D-A46110EEC4E1}" destId="{62859E13-2A35-42E5-BFBA-6CB1499B536A}" srcOrd="0" destOrd="0" parTransId="{8DE7A0B0-91F3-461A-BD90-CCD25AF09203}" sibTransId="{A20A8612-C7E2-4E4F-A957-5C1A5568B3CA}"/>
    <dgm:cxn modelId="{55CDF8AC-062D-43A0-A96D-FB77EA7358FC}" srcId="{20E808B1-2DF5-4D7F-966D-A46110EEC4E1}" destId="{CC182BBA-1B49-49F8-AF2C-6386FC059658}" srcOrd="1" destOrd="0" parTransId="{88C1E5A6-6D72-48DC-A9D0-3F8F863356E7}" sibTransId="{56348A31-E687-4A3B-9F37-C3DF021D69DA}"/>
    <dgm:cxn modelId="{D8B3107C-DE20-4A8E-B3BB-38536D3AA6BB}" type="presParOf" srcId="{43E43572-667F-4C05-8088-4DD290A832C9}" destId="{7B0A8BB4-8EDE-4DE4-A62E-9B3876E56459}" srcOrd="0" destOrd="0" presId="urn:microsoft.com/office/officeart/2018/2/layout/IconVerticalSolidList"/>
    <dgm:cxn modelId="{FAB4FEDE-6281-47F1-B8D2-324F4C3E71F7}" type="presParOf" srcId="{7B0A8BB4-8EDE-4DE4-A62E-9B3876E56459}" destId="{4CC0E82B-856D-4BF8-92A6-9B8BF62B6CD9}" srcOrd="0" destOrd="0" presId="urn:microsoft.com/office/officeart/2018/2/layout/IconVerticalSolidList"/>
    <dgm:cxn modelId="{88A0F02E-7C3F-4D92-9316-5585AA347559}" type="presParOf" srcId="{7B0A8BB4-8EDE-4DE4-A62E-9B3876E56459}" destId="{53C65891-81F6-4F9B-B877-19A868800C41}" srcOrd="1" destOrd="0" presId="urn:microsoft.com/office/officeart/2018/2/layout/IconVerticalSolidList"/>
    <dgm:cxn modelId="{198348C0-360F-42CF-AEB8-23A514AA945D}" type="presParOf" srcId="{7B0A8BB4-8EDE-4DE4-A62E-9B3876E56459}" destId="{7FAC985E-DFB3-428C-A81B-69FF9D0C3431}" srcOrd="2" destOrd="0" presId="urn:microsoft.com/office/officeart/2018/2/layout/IconVerticalSolidList"/>
    <dgm:cxn modelId="{07157ACD-9938-4A1C-B973-070F3C6400B0}" type="presParOf" srcId="{7B0A8BB4-8EDE-4DE4-A62E-9B3876E56459}" destId="{645E00BC-B4C9-41CD-9759-04DD7968EB2C}" srcOrd="3" destOrd="0" presId="urn:microsoft.com/office/officeart/2018/2/layout/IconVerticalSolidList"/>
    <dgm:cxn modelId="{B825552C-9164-468D-988E-BA9883600D56}" type="presParOf" srcId="{43E43572-667F-4C05-8088-4DD290A832C9}" destId="{AEC0C6DB-E707-4CAD-A16D-62D725C57C2B}" srcOrd="1" destOrd="0" presId="urn:microsoft.com/office/officeart/2018/2/layout/IconVerticalSolidList"/>
    <dgm:cxn modelId="{7B0A641A-4B13-40FA-9864-8653461FF892}" type="presParOf" srcId="{43E43572-667F-4C05-8088-4DD290A832C9}" destId="{4E44ED48-AE9E-42FF-A6D5-94ED2B2E4B4D}" srcOrd="2" destOrd="0" presId="urn:microsoft.com/office/officeart/2018/2/layout/IconVerticalSolidList"/>
    <dgm:cxn modelId="{6B5A7BF5-BA7D-47A6-82B2-9A7E44CF9571}" type="presParOf" srcId="{4E44ED48-AE9E-42FF-A6D5-94ED2B2E4B4D}" destId="{0996BB80-9A87-4F92-81E0-3897058866FD}" srcOrd="0" destOrd="0" presId="urn:microsoft.com/office/officeart/2018/2/layout/IconVerticalSolidList"/>
    <dgm:cxn modelId="{4F727A79-C160-424E-AC0F-30755EF5EC39}" type="presParOf" srcId="{4E44ED48-AE9E-42FF-A6D5-94ED2B2E4B4D}" destId="{CEA9A7E7-3707-4CCE-AC12-CADD277BFC6E}" srcOrd="1" destOrd="0" presId="urn:microsoft.com/office/officeart/2018/2/layout/IconVerticalSolidList"/>
    <dgm:cxn modelId="{7F671BF2-2499-4C99-827D-C0F309D10F82}" type="presParOf" srcId="{4E44ED48-AE9E-42FF-A6D5-94ED2B2E4B4D}" destId="{05BCA1C0-4E7D-4FB9-9D70-B5F1F5350106}" srcOrd="2" destOrd="0" presId="urn:microsoft.com/office/officeart/2018/2/layout/IconVerticalSolidList"/>
    <dgm:cxn modelId="{826075F9-20D6-4E1F-8B95-EC6BDC7711C7}" type="presParOf" srcId="{4E44ED48-AE9E-42FF-A6D5-94ED2B2E4B4D}" destId="{4C96B45E-5DEA-4F71-8154-017EE8E5BC6A}" srcOrd="3" destOrd="0" presId="urn:microsoft.com/office/officeart/2018/2/layout/IconVerticalSolidList"/>
    <dgm:cxn modelId="{B3941972-9CC7-4E99-B527-3401A861957E}" type="presParOf" srcId="{43E43572-667F-4C05-8088-4DD290A832C9}" destId="{2B2C86B5-9EE7-49D6-A4B4-007A68589B14}" srcOrd="3" destOrd="0" presId="urn:microsoft.com/office/officeart/2018/2/layout/IconVerticalSolidList"/>
    <dgm:cxn modelId="{45938970-0F71-4FE8-B05C-C2D3DD3360E4}" type="presParOf" srcId="{43E43572-667F-4C05-8088-4DD290A832C9}" destId="{9C3C7C25-F39E-477B-82BD-02E58C637344}" srcOrd="4" destOrd="0" presId="urn:microsoft.com/office/officeart/2018/2/layout/IconVerticalSolidList"/>
    <dgm:cxn modelId="{D14C9042-CEA4-4C2D-B09C-B32444187F06}" type="presParOf" srcId="{9C3C7C25-F39E-477B-82BD-02E58C637344}" destId="{C96A3EF4-946C-40DE-ACD3-4BD7BBDCC7AC}" srcOrd="0" destOrd="0" presId="urn:microsoft.com/office/officeart/2018/2/layout/IconVerticalSolidList"/>
    <dgm:cxn modelId="{D1D979B4-62DC-4071-A78A-18F025603340}" type="presParOf" srcId="{9C3C7C25-F39E-477B-82BD-02E58C637344}" destId="{B179050C-FAFE-4764-919C-7B0768343A6A}" srcOrd="1" destOrd="0" presId="urn:microsoft.com/office/officeart/2018/2/layout/IconVerticalSolidList"/>
    <dgm:cxn modelId="{948BDC99-1566-48E9-9F03-3B01FE405F89}" type="presParOf" srcId="{9C3C7C25-F39E-477B-82BD-02E58C637344}" destId="{BC05C51F-DE23-4009-B512-48BD9D707BC1}" srcOrd="2" destOrd="0" presId="urn:microsoft.com/office/officeart/2018/2/layout/IconVerticalSolidList"/>
    <dgm:cxn modelId="{28369940-6C4F-4819-874E-1F2FB87F915E}" type="presParOf" srcId="{9C3C7C25-F39E-477B-82BD-02E58C637344}" destId="{08ADA255-5261-48C7-B96F-DB05B1FDCAAA}" srcOrd="3" destOrd="0" presId="urn:microsoft.com/office/officeart/2018/2/layout/IconVerticalSolidList"/>
    <dgm:cxn modelId="{E4ABF65F-3A9E-4EFC-975B-7B94AFDC9363}" type="presParOf" srcId="{43E43572-667F-4C05-8088-4DD290A832C9}" destId="{6E14F99D-E02E-417C-B177-D0EE2407481A}" srcOrd="5" destOrd="0" presId="urn:microsoft.com/office/officeart/2018/2/layout/IconVerticalSolidList"/>
    <dgm:cxn modelId="{962FA25D-0F1D-419A-AC6A-FC4BD283A44B}" type="presParOf" srcId="{43E43572-667F-4C05-8088-4DD290A832C9}" destId="{96D1FAA5-2F29-4FE2-A842-BFC9100395AE}" srcOrd="6" destOrd="0" presId="urn:microsoft.com/office/officeart/2018/2/layout/IconVerticalSolidList"/>
    <dgm:cxn modelId="{A9812FE6-A78B-4DE9-9B62-BA74FF24C2F0}" type="presParOf" srcId="{96D1FAA5-2F29-4FE2-A842-BFC9100395AE}" destId="{8103C442-AE26-4833-B436-E641E28C2AB1}" srcOrd="0" destOrd="0" presId="urn:microsoft.com/office/officeart/2018/2/layout/IconVerticalSolidList"/>
    <dgm:cxn modelId="{E2E4B091-0109-47F9-AF0B-5272D4BA871F}" type="presParOf" srcId="{96D1FAA5-2F29-4FE2-A842-BFC9100395AE}" destId="{C742B9B1-44A2-4D93-9E96-6EF924510675}" srcOrd="1" destOrd="0" presId="urn:microsoft.com/office/officeart/2018/2/layout/IconVerticalSolidList"/>
    <dgm:cxn modelId="{CD4A96D8-4457-4638-8F07-5DCA1005E445}" type="presParOf" srcId="{96D1FAA5-2F29-4FE2-A842-BFC9100395AE}" destId="{626A1C53-995A-4A21-8825-2AFF6B17E99E}" srcOrd="2" destOrd="0" presId="urn:microsoft.com/office/officeart/2018/2/layout/IconVerticalSolidList"/>
    <dgm:cxn modelId="{9A02EA4F-666E-41F0-8560-42004258F582}" type="presParOf" srcId="{96D1FAA5-2F29-4FE2-A842-BFC9100395AE}" destId="{2AD443B4-6684-4F93-81CC-0CA9AFCEAD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8074B4-B4E5-4D4A-8725-F667FF4273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F6CE32-2EE3-49B6-BB3E-44BA511D9F13}">
      <dgm:prSet custT="1"/>
      <dgm:spPr/>
      <dgm:t>
        <a:bodyPr/>
        <a:lstStyle/>
        <a:p>
          <a:pPr>
            <a:lnSpc>
              <a:spcPct val="100000"/>
            </a:lnSpc>
          </a:pPr>
          <a:r>
            <a:rPr lang="en-US" sz="1600" b="1" dirty="0">
              <a:latin typeface="Amasis MT Pro Medium" panose="02040604050005020304" pitchFamily="18" charset="0"/>
            </a:rPr>
            <a:t>Evaluation Metrics: </a:t>
          </a:r>
          <a:r>
            <a:rPr lang="en-US" sz="1600" dirty="0">
              <a:latin typeface="Amasis MT Pro Medium" panose="02040604050005020304" pitchFamily="18" charset="0"/>
            </a:rPr>
            <a:t>We utilize evaluation metrics like ROUGE and </a:t>
          </a:r>
          <a:r>
            <a:rPr lang="en-US" sz="1600" dirty="0" err="1">
              <a:latin typeface="Amasis MT Pro Medium" panose="02040604050005020304" pitchFamily="18" charset="0"/>
            </a:rPr>
            <a:t>BERTScore</a:t>
          </a:r>
          <a:r>
            <a:rPr lang="en-US" sz="1600" dirty="0">
              <a:latin typeface="Amasis MT Pro Medium" panose="02040604050005020304" pitchFamily="18" charset="0"/>
            </a:rPr>
            <a:t> to measure the quality of our summaries, ensuring their accuracy and relevance.</a:t>
          </a:r>
        </a:p>
      </dgm:t>
    </dgm:pt>
    <dgm:pt modelId="{156118F6-43B8-438B-B4F9-617897088E13}" type="parTrans" cxnId="{C3C76832-A21E-45D8-B0AA-42F21C95D14E}">
      <dgm:prSet/>
      <dgm:spPr/>
      <dgm:t>
        <a:bodyPr/>
        <a:lstStyle/>
        <a:p>
          <a:endParaRPr lang="en-US"/>
        </a:p>
      </dgm:t>
    </dgm:pt>
    <dgm:pt modelId="{5A21372C-4FDA-4C25-B72E-3BC571B533A9}" type="sibTrans" cxnId="{C3C76832-A21E-45D8-B0AA-42F21C95D14E}">
      <dgm:prSet/>
      <dgm:spPr/>
      <dgm:t>
        <a:bodyPr/>
        <a:lstStyle/>
        <a:p>
          <a:endParaRPr lang="en-US"/>
        </a:p>
      </dgm:t>
    </dgm:pt>
    <dgm:pt modelId="{3F041BC8-8F4E-47E5-A57C-FEB5DC6C1FCF}">
      <dgm:prSet custT="1"/>
      <dgm:spPr/>
      <dgm:t>
        <a:bodyPr/>
        <a:lstStyle/>
        <a:p>
          <a:pPr>
            <a:lnSpc>
              <a:spcPct val="100000"/>
            </a:lnSpc>
          </a:pPr>
          <a:r>
            <a:rPr lang="en-US" sz="1600" b="1" dirty="0">
              <a:latin typeface="Amasis MT Pro Medium" panose="02040604050005020304" pitchFamily="18" charset="0"/>
            </a:rPr>
            <a:t>Cross-Lingual Capabilities: </a:t>
          </a:r>
          <a:r>
            <a:rPr lang="en-US" sz="1600" dirty="0">
              <a:latin typeface="Amasis MT Pro Medium" panose="02040604050005020304" pitchFamily="18" charset="0"/>
            </a:rPr>
            <a:t>Our system features cross-lingual capabilities, allowing it to process documents in various languages and enhancing its adaptability.</a:t>
          </a:r>
        </a:p>
      </dgm:t>
    </dgm:pt>
    <dgm:pt modelId="{83083688-3184-41BA-A99B-B660965B4D58}" type="parTrans" cxnId="{96330DCF-D152-4937-920B-1C4B43CB3EB0}">
      <dgm:prSet/>
      <dgm:spPr/>
      <dgm:t>
        <a:bodyPr/>
        <a:lstStyle/>
        <a:p>
          <a:endParaRPr lang="en-US"/>
        </a:p>
      </dgm:t>
    </dgm:pt>
    <dgm:pt modelId="{AD00999E-6282-4735-A43B-91F7FE975228}" type="sibTrans" cxnId="{96330DCF-D152-4937-920B-1C4B43CB3EB0}">
      <dgm:prSet/>
      <dgm:spPr/>
      <dgm:t>
        <a:bodyPr/>
        <a:lstStyle/>
        <a:p>
          <a:endParaRPr lang="en-US"/>
        </a:p>
      </dgm:t>
    </dgm:pt>
    <dgm:pt modelId="{6B52E5A5-1828-47B4-B2D5-391D76CE1713}" type="pres">
      <dgm:prSet presAssocID="{0E8074B4-B4E5-4D4A-8725-F667FF4273FF}" presName="root" presStyleCnt="0">
        <dgm:presLayoutVars>
          <dgm:dir/>
          <dgm:resizeHandles val="exact"/>
        </dgm:presLayoutVars>
      </dgm:prSet>
      <dgm:spPr/>
    </dgm:pt>
    <dgm:pt modelId="{23AD93AB-D7C8-4154-9F56-7687B5C1807B}" type="pres">
      <dgm:prSet presAssocID="{63F6CE32-2EE3-49B6-BB3E-44BA511D9F13}" presName="compNode" presStyleCnt="0"/>
      <dgm:spPr/>
    </dgm:pt>
    <dgm:pt modelId="{3F298AB4-D481-4FB8-994F-2B791F3941D4}" type="pres">
      <dgm:prSet presAssocID="{63F6CE32-2EE3-49B6-BB3E-44BA511D9F13}" presName="bgRect" presStyleLbl="bgShp" presStyleIdx="0" presStyleCnt="2"/>
      <dgm:spPr/>
    </dgm:pt>
    <dgm:pt modelId="{681ED8EE-7D65-4663-B611-5B9D70D0B95B}" type="pres">
      <dgm:prSet presAssocID="{63F6CE32-2EE3-49B6-BB3E-44BA511D9F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A8FEF126-BCF8-4F1F-8B41-EE5C08BB35A8}" type="pres">
      <dgm:prSet presAssocID="{63F6CE32-2EE3-49B6-BB3E-44BA511D9F13}" presName="spaceRect" presStyleCnt="0"/>
      <dgm:spPr/>
    </dgm:pt>
    <dgm:pt modelId="{55D0CBA9-7426-4C7D-8A83-22F9C932F080}" type="pres">
      <dgm:prSet presAssocID="{63F6CE32-2EE3-49B6-BB3E-44BA511D9F13}" presName="parTx" presStyleLbl="revTx" presStyleIdx="0" presStyleCnt="2">
        <dgm:presLayoutVars>
          <dgm:chMax val="0"/>
          <dgm:chPref val="0"/>
        </dgm:presLayoutVars>
      </dgm:prSet>
      <dgm:spPr/>
    </dgm:pt>
    <dgm:pt modelId="{6C8549D0-0347-4DC1-831D-AEFC4CEB3126}" type="pres">
      <dgm:prSet presAssocID="{5A21372C-4FDA-4C25-B72E-3BC571B533A9}" presName="sibTrans" presStyleCnt="0"/>
      <dgm:spPr/>
    </dgm:pt>
    <dgm:pt modelId="{1A5AE7A6-2265-494B-B68A-8FA2B3FE6101}" type="pres">
      <dgm:prSet presAssocID="{3F041BC8-8F4E-47E5-A57C-FEB5DC6C1FCF}" presName="compNode" presStyleCnt="0"/>
      <dgm:spPr/>
    </dgm:pt>
    <dgm:pt modelId="{9AAA74A7-E352-4141-BD00-C0ED8413DA52}" type="pres">
      <dgm:prSet presAssocID="{3F041BC8-8F4E-47E5-A57C-FEB5DC6C1FCF}" presName="bgRect" presStyleLbl="bgShp" presStyleIdx="1" presStyleCnt="2"/>
      <dgm:spPr/>
    </dgm:pt>
    <dgm:pt modelId="{DC2E8D08-956E-4827-839F-49E59CD32EFF}" type="pres">
      <dgm:prSet presAssocID="{3F041BC8-8F4E-47E5-A57C-FEB5DC6C1F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ngue"/>
        </a:ext>
      </dgm:extLst>
    </dgm:pt>
    <dgm:pt modelId="{7DC679F7-2900-4B96-8D10-50246865F6DB}" type="pres">
      <dgm:prSet presAssocID="{3F041BC8-8F4E-47E5-A57C-FEB5DC6C1FCF}" presName="spaceRect" presStyleCnt="0"/>
      <dgm:spPr/>
    </dgm:pt>
    <dgm:pt modelId="{735CF8AB-2270-4B26-A656-489D54030FAE}" type="pres">
      <dgm:prSet presAssocID="{3F041BC8-8F4E-47E5-A57C-FEB5DC6C1FCF}" presName="parTx" presStyleLbl="revTx" presStyleIdx="1" presStyleCnt="2">
        <dgm:presLayoutVars>
          <dgm:chMax val="0"/>
          <dgm:chPref val="0"/>
        </dgm:presLayoutVars>
      </dgm:prSet>
      <dgm:spPr/>
    </dgm:pt>
  </dgm:ptLst>
  <dgm:cxnLst>
    <dgm:cxn modelId="{C3C76832-A21E-45D8-B0AA-42F21C95D14E}" srcId="{0E8074B4-B4E5-4D4A-8725-F667FF4273FF}" destId="{63F6CE32-2EE3-49B6-BB3E-44BA511D9F13}" srcOrd="0" destOrd="0" parTransId="{156118F6-43B8-438B-B4F9-617897088E13}" sibTransId="{5A21372C-4FDA-4C25-B72E-3BC571B533A9}"/>
    <dgm:cxn modelId="{6A8BB738-A01B-4C68-8340-9A24087766C9}" type="presOf" srcId="{0E8074B4-B4E5-4D4A-8725-F667FF4273FF}" destId="{6B52E5A5-1828-47B4-B2D5-391D76CE1713}" srcOrd="0" destOrd="0" presId="urn:microsoft.com/office/officeart/2018/2/layout/IconVerticalSolidList"/>
    <dgm:cxn modelId="{96330DCF-D152-4937-920B-1C4B43CB3EB0}" srcId="{0E8074B4-B4E5-4D4A-8725-F667FF4273FF}" destId="{3F041BC8-8F4E-47E5-A57C-FEB5DC6C1FCF}" srcOrd="1" destOrd="0" parTransId="{83083688-3184-41BA-A99B-B660965B4D58}" sibTransId="{AD00999E-6282-4735-A43B-91F7FE975228}"/>
    <dgm:cxn modelId="{B55633E5-8773-44E7-983D-8AF21A847821}" type="presOf" srcId="{63F6CE32-2EE3-49B6-BB3E-44BA511D9F13}" destId="{55D0CBA9-7426-4C7D-8A83-22F9C932F080}" srcOrd="0" destOrd="0" presId="urn:microsoft.com/office/officeart/2018/2/layout/IconVerticalSolidList"/>
    <dgm:cxn modelId="{A97974F8-0F69-497D-895B-E4D74834A418}" type="presOf" srcId="{3F041BC8-8F4E-47E5-A57C-FEB5DC6C1FCF}" destId="{735CF8AB-2270-4B26-A656-489D54030FAE}" srcOrd="0" destOrd="0" presId="urn:microsoft.com/office/officeart/2018/2/layout/IconVerticalSolidList"/>
    <dgm:cxn modelId="{EDCDFDA5-E305-4050-A4E6-418EB1670AE0}" type="presParOf" srcId="{6B52E5A5-1828-47B4-B2D5-391D76CE1713}" destId="{23AD93AB-D7C8-4154-9F56-7687B5C1807B}" srcOrd="0" destOrd="0" presId="urn:microsoft.com/office/officeart/2018/2/layout/IconVerticalSolidList"/>
    <dgm:cxn modelId="{413644E0-6D78-4798-806E-E201F2D5A54B}" type="presParOf" srcId="{23AD93AB-D7C8-4154-9F56-7687B5C1807B}" destId="{3F298AB4-D481-4FB8-994F-2B791F3941D4}" srcOrd="0" destOrd="0" presId="urn:microsoft.com/office/officeart/2018/2/layout/IconVerticalSolidList"/>
    <dgm:cxn modelId="{59897A16-026E-4CB0-8946-2BB9A487CEAA}" type="presParOf" srcId="{23AD93AB-D7C8-4154-9F56-7687B5C1807B}" destId="{681ED8EE-7D65-4663-B611-5B9D70D0B95B}" srcOrd="1" destOrd="0" presId="urn:microsoft.com/office/officeart/2018/2/layout/IconVerticalSolidList"/>
    <dgm:cxn modelId="{FEC2A676-ADB6-4363-B2DD-B2E65B15CB2C}" type="presParOf" srcId="{23AD93AB-D7C8-4154-9F56-7687B5C1807B}" destId="{A8FEF126-BCF8-4F1F-8B41-EE5C08BB35A8}" srcOrd="2" destOrd="0" presId="urn:microsoft.com/office/officeart/2018/2/layout/IconVerticalSolidList"/>
    <dgm:cxn modelId="{257E9368-9E38-4C6E-8285-8379EEEC0984}" type="presParOf" srcId="{23AD93AB-D7C8-4154-9F56-7687B5C1807B}" destId="{55D0CBA9-7426-4C7D-8A83-22F9C932F080}" srcOrd="3" destOrd="0" presId="urn:microsoft.com/office/officeart/2018/2/layout/IconVerticalSolidList"/>
    <dgm:cxn modelId="{54CBFA8F-EE92-44B1-A07E-1AC98D03A10E}" type="presParOf" srcId="{6B52E5A5-1828-47B4-B2D5-391D76CE1713}" destId="{6C8549D0-0347-4DC1-831D-AEFC4CEB3126}" srcOrd="1" destOrd="0" presId="urn:microsoft.com/office/officeart/2018/2/layout/IconVerticalSolidList"/>
    <dgm:cxn modelId="{9DE77D1E-87FF-4E0B-83C7-73FDEC103FFB}" type="presParOf" srcId="{6B52E5A5-1828-47B4-B2D5-391D76CE1713}" destId="{1A5AE7A6-2265-494B-B68A-8FA2B3FE6101}" srcOrd="2" destOrd="0" presId="urn:microsoft.com/office/officeart/2018/2/layout/IconVerticalSolidList"/>
    <dgm:cxn modelId="{3243C651-80A9-4C66-A26D-1884F1ADA4A8}" type="presParOf" srcId="{1A5AE7A6-2265-494B-B68A-8FA2B3FE6101}" destId="{9AAA74A7-E352-4141-BD00-C0ED8413DA52}" srcOrd="0" destOrd="0" presId="urn:microsoft.com/office/officeart/2018/2/layout/IconVerticalSolidList"/>
    <dgm:cxn modelId="{F2FD3BFF-4231-44D6-8856-2B58784AA957}" type="presParOf" srcId="{1A5AE7A6-2265-494B-B68A-8FA2B3FE6101}" destId="{DC2E8D08-956E-4827-839F-49E59CD32EFF}" srcOrd="1" destOrd="0" presId="urn:microsoft.com/office/officeart/2018/2/layout/IconVerticalSolidList"/>
    <dgm:cxn modelId="{0754B66E-E7A8-433B-B41E-6EAE2C79819A}" type="presParOf" srcId="{1A5AE7A6-2265-494B-B68A-8FA2B3FE6101}" destId="{7DC679F7-2900-4B96-8D10-50246865F6DB}" srcOrd="2" destOrd="0" presId="urn:microsoft.com/office/officeart/2018/2/layout/IconVerticalSolidList"/>
    <dgm:cxn modelId="{8C316607-81C6-40C1-B3AF-FB0F1B1CB17F}" type="presParOf" srcId="{1A5AE7A6-2265-494B-B68A-8FA2B3FE6101}" destId="{735CF8AB-2270-4B26-A656-489D54030F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4A308-B4CA-4A23-9562-E415DD89FF44}">
      <dsp:nvSpPr>
        <dsp:cNvPr id="0" name=""/>
        <dsp:cNvSpPr/>
      </dsp:nvSpPr>
      <dsp:spPr>
        <a:xfrm>
          <a:off x="1251" y="5835"/>
          <a:ext cx="4391693" cy="27887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96A1E-0FC8-45E4-88DC-B15D5CC655D3}">
      <dsp:nvSpPr>
        <dsp:cNvPr id="0" name=""/>
        <dsp:cNvSpPr/>
      </dsp:nvSpPr>
      <dsp:spPr>
        <a:xfrm>
          <a:off x="489217" y="469403"/>
          <a:ext cx="4391693" cy="27887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0" i="0" kern="1200" spc="0" dirty="0">
              <a:latin typeface="Amasis MT Pro Medium" panose="02040604050005020304" pitchFamily="18" charset="0"/>
            </a:rPr>
            <a:t>The creation of an automated text summarization system for multiple documents revolutionizes our approach to managing extensive textual information. By utilizing sophisticated language models for both English and Arabic, along with Latent Dirichlet Allocation (LDA) for topic identification, this system produces cohesive summaries. </a:t>
          </a:r>
          <a:endParaRPr lang="en-US" sz="1700" kern="1200" spc="0" dirty="0">
            <a:latin typeface="Amasis MT Pro Medium" panose="02040604050005020304" pitchFamily="18" charset="0"/>
          </a:endParaRPr>
        </a:p>
      </dsp:txBody>
      <dsp:txXfrm>
        <a:off x="570896" y="551082"/>
        <a:ext cx="4228335" cy="2625367"/>
      </dsp:txXfrm>
    </dsp:sp>
    <dsp:sp modelId="{E82D9E35-6D49-40EC-B6E8-1A3903CE226F}">
      <dsp:nvSpPr>
        <dsp:cNvPr id="0" name=""/>
        <dsp:cNvSpPr/>
      </dsp:nvSpPr>
      <dsp:spPr>
        <a:xfrm>
          <a:off x="5368876" y="5835"/>
          <a:ext cx="4391693" cy="27887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6DE609-D654-4D2D-8932-727DA392F758}">
      <dsp:nvSpPr>
        <dsp:cNvPr id="0" name=""/>
        <dsp:cNvSpPr/>
      </dsp:nvSpPr>
      <dsp:spPr>
        <a:xfrm>
          <a:off x="5856842" y="469403"/>
          <a:ext cx="4391693" cy="27887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b="0" i="0" kern="1200" dirty="0">
              <a:latin typeface="Amasis MT Pro Medium" panose="02040604050005020304" pitchFamily="18" charset="0"/>
            </a:rPr>
            <a:t>This project enhances efficiency and saves time for professionals, researchers, and readers, promotes linguistic diversity, and strengthens cross-cultural information sharing. It offers substantial value by delivering deeper insights, simplifying data management, and providing crucial support for professional applications, education, and research in an increasingly data-driven world.</a:t>
          </a:r>
          <a:endParaRPr lang="en-US" sz="1700" kern="1200" dirty="0">
            <a:latin typeface="Amasis MT Pro Medium" panose="02040604050005020304" pitchFamily="18" charset="0"/>
          </a:endParaRPr>
        </a:p>
      </dsp:txBody>
      <dsp:txXfrm>
        <a:off x="5938521" y="551082"/>
        <a:ext cx="4228335" cy="2625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C9A6E-606A-4283-A4A5-BBF9A1435640}">
      <dsp:nvSpPr>
        <dsp:cNvPr id="0" name=""/>
        <dsp:cNvSpPr/>
      </dsp:nvSpPr>
      <dsp:spPr>
        <a:xfrm>
          <a:off x="0" y="2922"/>
          <a:ext cx="10130224" cy="453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0EC13-8A44-4C21-A3E8-AE67A18D9AB0}">
      <dsp:nvSpPr>
        <dsp:cNvPr id="0" name=""/>
        <dsp:cNvSpPr/>
      </dsp:nvSpPr>
      <dsp:spPr>
        <a:xfrm>
          <a:off x="137155" y="104938"/>
          <a:ext cx="249617" cy="249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34DB2D-F53B-43E2-8E16-03DEFDB887F5}">
      <dsp:nvSpPr>
        <dsp:cNvPr id="0" name=""/>
        <dsp:cNvSpPr/>
      </dsp:nvSpPr>
      <dsp:spPr>
        <a:xfrm>
          <a:off x="523927" y="2922"/>
          <a:ext cx="9582626" cy="49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484" tIns="52484" rIns="52484" bIns="5248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Amasis MT Pro Medium" panose="02040604050005020304" pitchFamily="18" charset="0"/>
            </a:rPr>
            <a:t>The leading advancements in NLP-driven multi-document text summarization involve various methodologies.</a:t>
          </a:r>
          <a:endParaRPr lang="en-US" sz="1400" kern="1200" dirty="0">
            <a:latin typeface="Amasis MT Pro Medium" panose="02040604050005020304" pitchFamily="18" charset="0"/>
          </a:endParaRPr>
        </a:p>
      </dsp:txBody>
      <dsp:txXfrm>
        <a:off x="523927" y="2922"/>
        <a:ext cx="9582626" cy="495912"/>
      </dsp:txXfrm>
    </dsp:sp>
    <dsp:sp modelId="{6987B27E-F402-4B60-BA88-B794D70A0BC0}">
      <dsp:nvSpPr>
        <dsp:cNvPr id="0" name=""/>
        <dsp:cNvSpPr/>
      </dsp:nvSpPr>
      <dsp:spPr>
        <a:xfrm>
          <a:off x="0" y="622813"/>
          <a:ext cx="10130224" cy="453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02463-9975-4864-9265-ACA066BE14B2}">
      <dsp:nvSpPr>
        <dsp:cNvPr id="0" name=""/>
        <dsp:cNvSpPr/>
      </dsp:nvSpPr>
      <dsp:spPr>
        <a:xfrm>
          <a:off x="137155" y="724829"/>
          <a:ext cx="249617" cy="2493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ACC1AF-52F8-4100-8FFE-02BBC146EA87}">
      <dsp:nvSpPr>
        <dsp:cNvPr id="0" name=""/>
        <dsp:cNvSpPr/>
      </dsp:nvSpPr>
      <dsp:spPr>
        <a:xfrm>
          <a:off x="523927" y="622813"/>
          <a:ext cx="9582626" cy="49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484" tIns="52484" rIns="52484" bIns="5248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Amasis MT Pro Medium" panose="02040604050005020304" pitchFamily="18" charset="0"/>
            </a:rPr>
            <a:t>Extractive summarization emphasizes the identification of important sentences from the original documents, while abstractive summarization constructs brief, coherent summaries by rewording the ideas presented.</a:t>
          </a:r>
          <a:endParaRPr lang="en-US" sz="1400" kern="1200" dirty="0">
            <a:latin typeface="Amasis MT Pro Medium" panose="02040604050005020304" pitchFamily="18" charset="0"/>
          </a:endParaRPr>
        </a:p>
      </dsp:txBody>
      <dsp:txXfrm>
        <a:off x="523927" y="622813"/>
        <a:ext cx="9582626" cy="495912"/>
      </dsp:txXfrm>
    </dsp:sp>
    <dsp:sp modelId="{517C049C-E358-45C5-A5AB-D54701F66749}">
      <dsp:nvSpPr>
        <dsp:cNvPr id="0" name=""/>
        <dsp:cNvSpPr/>
      </dsp:nvSpPr>
      <dsp:spPr>
        <a:xfrm>
          <a:off x="0" y="1242704"/>
          <a:ext cx="10130224" cy="453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F439E-D22B-48BC-8592-980D8684858D}">
      <dsp:nvSpPr>
        <dsp:cNvPr id="0" name=""/>
        <dsp:cNvSpPr/>
      </dsp:nvSpPr>
      <dsp:spPr>
        <a:xfrm>
          <a:off x="137155" y="1344720"/>
          <a:ext cx="249617" cy="2493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FDADD-78BC-49BF-834C-0C89658B632A}">
      <dsp:nvSpPr>
        <dsp:cNvPr id="0" name=""/>
        <dsp:cNvSpPr/>
      </dsp:nvSpPr>
      <dsp:spPr>
        <a:xfrm>
          <a:off x="523927" y="1242704"/>
          <a:ext cx="9582626" cy="49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484" tIns="52484" rIns="52484" bIns="5248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Amasis MT Pro Medium" panose="02040604050005020304" pitchFamily="18" charset="0"/>
            </a:rPr>
            <a:t>Prominent models like BERT and GPT-3 have revolutionized abstractive summarization by effectively understanding context and generating summaries that resemble human writing.</a:t>
          </a:r>
          <a:endParaRPr lang="en-US" sz="1400" kern="1200" dirty="0">
            <a:latin typeface="Amasis MT Pro Medium" panose="02040604050005020304" pitchFamily="18" charset="0"/>
          </a:endParaRPr>
        </a:p>
      </dsp:txBody>
      <dsp:txXfrm>
        <a:off x="523927" y="1242704"/>
        <a:ext cx="9582626" cy="495912"/>
      </dsp:txXfrm>
    </dsp:sp>
    <dsp:sp modelId="{A7FB6609-AFAA-4582-B4D0-22A806C4F60F}">
      <dsp:nvSpPr>
        <dsp:cNvPr id="0" name=""/>
        <dsp:cNvSpPr/>
      </dsp:nvSpPr>
      <dsp:spPr>
        <a:xfrm>
          <a:off x="0" y="1862595"/>
          <a:ext cx="10130224" cy="453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3DD42-CE2D-4E79-9B63-FFF1F4CD0BD3}">
      <dsp:nvSpPr>
        <dsp:cNvPr id="0" name=""/>
        <dsp:cNvSpPr/>
      </dsp:nvSpPr>
      <dsp:spPr>
        <a:xfrm>
          <a:off x="137155" y="1964611"/>
          <a:ext cx="249617" cy="2493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EDD13-8091-43E4-98DA-D6064FFF7A79}">
      <dsp:nvSpPr>
        <dsp:cNvPr id="0" name=""/>
        <dsp:cNvSpPr/>
      </dsp:nvSpPr>
      <dsp:spPr>
        <a:xfrm>
          <a:off x="523927" y="1862595"/>
          <a:ext cx="9582626" cy="49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484" tIns="52484" rIns="52484" bIns="5248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Amasis MT Pro Medium" panose="02040604050005020304" pitchFamily="18" charset="0"/>
            </a:rPr>
            <a:t>Latent Dirichlet Allocation (LDA) offers a topic-oriented method for summarization, facilitating the efficient identification of subjects.</a:t>
          </a:r>
          <a:endParaRPr lang="en-US" sz="1400" kern="1200" dirty="0">
            <a:latin typeface="Amasis MT Pro Medium" panose="02040604050005020304" pitchFamily="18" charset="0"/>
          </a:endParaRPr>
        </a:p>
      </dsp:txBody>
      <dsp:txXfrm>
        <a:off x="523927" y="1862595"/>
        <a:ext cx="9582626" cy="495912"/>
      </dsp:txXfrm>
    </dsp:sp>
    <dsp:sp modelId="{9E6E2E8E-6D45-437B-972D-3B3BCC2BE6DA}">
      <dsp:nvSpPr>
        <dsp:cNvPr id="0" name=""/>
        <dsp:cNvSpPr/>
      </dsp:nvSpPr>
      <dsp:spPr>
        <a:xfrm>
          <a:off x="0" y="2482486"/>
          <a:ext cx="10130224" cy="453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219BC-C2AD-4219-B409-3F542F358413}">
      <dsp:nvSpPr>
        <dsp:cNvPr id="0" name=""/>
        <dsp:cNvSpPr/>
      </dsp:nvSpPr>
      <dsp:spPr>
        <a:xfrm>
          <a:off x="137155" y="2584502"/>
          <a:ext cx="249617" cy="2493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25191C-894C-4C42-84AC-C43343241E01}">
      <dsp:nvSpPr>
        <dsp:cNvPr id="0" name=""/>
        <dsp:cNvSpPr/>
      </dsp:nvSpPr>
      <dsp:spPr>
        <a:xfrm>
          <a:off x="523927" y="2482486"/>
          <a:ext cx="9582626" cy="49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484" tIns="52484" rIns="52484" bIns="5248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Amasis MT Pro Medium" panose="02040604050005020304" pitchFamily="18" charset="0"/>
            </a:rPr>
            <a:t>Utilizing deep learning architectures such as RNNs, LSTMs, and Transformers has notably enhanced the effectiveness of summarization techniques.</a:t>
          </a:r>
          <a:endParaRPr lang="en-US" sz="1400" kern="1200" dirty="0">
            <a:latin typeface="Amasis MT Pro Medium" panose="02040604050005020304" pitchFamily="18" charset="0"/>
          </a:endParaRPr>
        </a:p>
      </dsp:txBody>
      <dsp:txXfrm>
        <a:off x="523927" y="2482486"/>
        <a:ext cx="9582626" cy="495912"/>
      </dsp:txXfrm>
    </dsp:sp>
    <dsp:sp modelId="{92C2B004-AC50-4B6B-AE2D-E82E52D67E20}">
      <dsp:nvSpPr>
        <dsp:cNvPr id="0" name=""/>
        <dsp:cNvSpPr/>
      </dsp:nvSpPr>
      <dsp:spPr>
        <a:xfrm>
          <a:off x="0" y="3102377"/>
          <a:ext cx="10130224" cy="4534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F81DF-E5C3-461D-B4D3-9973D4823735}">
      <dsp:nvSpPr>
        <dsp:cNvPr id="0" name=""/>
        <dsp:cNvSpPr/>
      </dsp:nvSpPr>
      <dsp:spPr>
        <a:xfrm>
          <a:off x="137155" y="3204393"/>
          <a:ext cx="249617" cy="24937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280F4B-576A-4C2C-A1BB-1DF7F050D54D}">
      <dsp:nvSpPr>
        <dsp:cNvPr id="0" name=""/>
        <dsp:cNvSpPr/>
      </dsp:nvSpPr>
      <dsp:spPr>
        <a:xfrm>
          <a:off x="523927" y="3102377"/>
          <a:ext cx="9582626" cy="49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484" tIns="52484" rIns="52484" bIns="52484" numCol="1" spcCol="1270" anchor="ctr" anchorCtr="0">
          <a:noAutofit/>
        </a:bodyPr>
        <a:lstStyle/>
        <a:p>
          <a:pPr marL="0" lvl="0" indent="0" algn="l" defTabSz="622300">
            <a:lnSpc>
              <a:spcPct val="100000"/>
            </a:lnSpc>
            <a:spcBef>
              <a:spcPct val="0"/>
            </a:spcBef>
            <a:spcAft>
              <a:spcPct val="35000"/>
            </a:spcAft>
            <a:buNone/>
          </a:pPr>
          <a:r>
            <a:rPr lang="en-US" sz="1400" b="0" i="0" kern="1200">
              <a:latin typeface="Amasis MT Pro Medium" panose="02040604050005020304" pitchFamily="18" charset="0"/>
            </a:rPr>
            <a:t>Cross-lingual summarization, a developing field, allows for the summarization of content across different languages, thereby broadening the applicability of summarization technologies.</a:t>
          </a:r>
          <a:endParaRPr lang="en-US" sz="1400" kern="1200" dirty="0">
            <a:latin typeface="Amasis MT Pro Medium" panose="02040604050005020304" pitchFamily="18" charset="0"/>
          </a:endParaRPr>
        </a:p>
      </dsp:txBody>
      <dsp:txXfrm>
        <a:off x="523927" y="3102377"/>
        <a:ext cx="9582626" cy="495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0E82B-856D-4BF8-92A6-9B8BF62B6CD9}">
      <dsp:nvSpPr>
        <dsp:cNvPr id="0" name=""/>
        <dsp:cNvSpPr/>
      </dsp:nvSpPr>
      <dsp:spPr>
        <a:xfrm>
          <a:off x="0" y="3678"/>
          <a:ext cx="9351010" cy="782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65891-81F6-4F9B-B877-19A868800C41}">
      <dsp:nvSpPr>
        <dsp:cNvPr id="0" name=""/>
        <dsp:cNvSpPr/>
      </dsp:nvSpPr>
      <dsp:spPr>
        <a:xfrm>
          <a:off x="236791" y="179804"/>
          <a:ext cx="430951" cy="430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00BC-B4C9-41CD-9759-04DD7968EB2C}">
      <dsp:nvSpPr>
        <dsp:cNvPr id="0" name=""/>
        <dsp:cNvSpPr/>
      </dsp:nvSpPr>
      <dsp:spPr>
        <a:xfrm>
          <a:off x="904535" y="3678"/>
          <a:ext cx="8405610" cy="85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1" tIns="90611" rIns="90611" bIns="90611"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masis MT Pro Medium" panose="02040604050005020304" pitchFamily="18" charset="0"/>
            </a:rPr>
            <a:t>Language Models: </a:t>
          </a:r>
          <a:r>
            <a:rPr lang="en-US" sz="1600" b="0" i="0" kern="1200" dirty="0">
              <a:latin typeface="Amasis MT Pro Medium" panose="02040604050005020304" pitchFamily="18" charset="0"/>
            </a:rPr>
            <a:t>We leverage sophisticated language models, including BERT-based variants, to effectively represent and comprehend text in both English and Arabic, facilitating superior language processing.</a:t>
          </a:r>
          <a:endParaRPr lang="en-US" sz="1600" kern="1200" dirty="0">
            <a:latin typeface="Amasis MT Pro Medium" panose="02040604050005020304" pitchFamily="18" charset="0"/>
          </a:endParaRPr>
        </a:p>
      </dsp:txBody>
      <dsp:txXfrm>
        <a:off x="904535" y="3678"/>
        <a:ext cx="8405610" cy="856169"/>
      </dsp:txXfrm>
    </dsp:sp>
    <dsp:sp modelId="{0996BB80-9A87-4F92-81E0-3897058866FD}">
      <dsp:nvSpPr>
        <dsp:cNvPr id="0" name=""/>
        <dsp:cNvSpPr/>
      </dsp:nvSpPr>
      <dsp:spPr>
        <a:xfrm>
          <a:off x="0" y="1073889"/>
          <a:ext cx="9351010" cy="782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9A7E7-3707-4CCE-AC12-CADD277BFC6E}">
      <dsp:nvSpPr>
        <dsp:cNvPr id="0" name=""/>
        <dsp:cNvSpPr/>
      </dsp:nvSpPr>
      <dsp:spPr>
        <a:xfrm>
          <a:off x="236791" y="1250016"/>
          <a:ext cx="430951" cy="430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6B45E-5DEA-4F71-8154-017EE8E5BC6A}">
      <dsp:nvSpPr>
        <dsp:cNvPr id="0" name=""/>
        <dsp:cNvSpPr/>
      </dsp:nvSpPr>
      <dsp:spPr>
        <a:xfrm>
          <a:off x="904535" y="1073889"/>
          <a:ext cx="8405610" cy="85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1" tIns="90611" rIns="90611" bIns="90611"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masis MT Pro Medium" panose="02040604050005020304" pitchFamily="18" charset="0"/>
            </a:rPr>
            <a:t>Topic Identification: </a:t>
          </a:r>
          <a:r>
            <a:rPr lang="en-US" sz="1600" b="0" i="0" kern="1200" dirty="0">
              <a:latin typeface="Amasis MT Pro Medium" panose="02040604050005020304" pitchFamily="18" charset="0"/>
            </a:rPr>
            <a:t>Through the application of Latent Dirichlet Allocation (LDA), an unsupervised machine learning technique, we pinpoint essential topics within the document collection, which aids in creating focused and pertinent summaries.</a:t>
          </a:r>
          <a:endParaRPr lang="en-US" sz="1600" kern="1200" dirty="0">
            <a:latin typeface="Amasis MT Pro Medium" panose="02040604050005020304" pitchFamily="18" charset="0"/>
          </a:endParaRPr>
        </a:p>
      </dsp:txBody>
      <dsp:txXfrm>
        <a:off x="904535" y="1073889"/>
        <a:ext cx="8405610" cy="856169"/>
      </dsp:txXfrm>
    </dsp:sp>
    <dsp:sp modelId="{C96A3EF4-946C-40DE-ACD3-4BD7BBDCC7AC}">
      <dsp:nvSpPr>
        <dsp:cNvPr id="0" name=""/>
        <dsp:cNvSpPr/>
      </dsp:nvSpPr>
      <dsp:spPr>
        <a:xfrm>
          <a:off x="0" y="2144101"/>
          <a:ext cx="9351010" cy="782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9050C-FAFE-4764-919C-7B0768343A6A}">
      <dsp:nvSpPr>
        <dsp:cNvPr id="0" name=""/>
        <dsp:cNvSpPr/>
      </dsp:nvSpPr>
      <dsp:spPr>
        <a:xfrm>
          <a:off x="236791" y="2320227"/>
          <a:ext cx="430951" cy="4305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DA255-5261-48C7-B96F-DB05B1FDCAAA}">
      <dsp:nvSpPr>
        <dsp:cNvPr id="0" name=""/>
        <dsp:cNvSpPr/>
      </dsp:nvSpPr>
      <dsp:spPr>
        <a:xfrm>
          <a:off x="904535" y="2144101"/>
          <a:ext cx="8405610" cy="85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1" tIns="90611" rIns="90611" bIns="90611"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masis MT Pro Medium" panose="02040604050005020304" pitchFamily="18" charset="0"/>
            </a:rPr>
            <a:t>Sentence Selection: </a:t>
          </a:r>
          <a:r>
            <a:rPr lang="en-US" sz="1600" b="0" i="0" kern="1200" dirty="0">
              <a:latin typeface="Amasis MT Pro Medium" panose="02040604050005020304" pitchFamily="18" charset="0"/>
            </a:rPr>
            <a:t>We have developed a tailored method for selecting informative sentences that improve the relevance and overall quality of the final summary.</a:t>
          </a:r>
          <a:endParaRPr lang="en-US" sz="1600" kern="1200" dirty="0">
            <a:latin typeface="Amasis MT Pro Medium" panose="02040604050005020304" pitchFamily="18" charset="0"/>
          </a:endParaRPr>
        </a:p>
      </dsp:txBody>
      <dsp:txXfrm>
        <a:off x="904535" y="2144101"/>
        <a:ext cx="8405610" cy="856169"/>
      </dsp:txXfrm>
    </dsp:sp>
    <dsp:sp modelId="{8103C442-AE26-4833-B436-E641E28C2AB1}">
      <dsp:nvSpPr>
        <dsp:cNvPr id="0" name=""/>
        <dsp:cNvSpPr/>
      </dsp:nvSpPr>
      <dsp:spPr>
        <a:xfrm>
          <a:off x="0" y="3214312"/>
          <a:ext cx="9351010" cy="782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2B9B1-44A2-4D93-9E96-6EF924510675}">
      <dsp:nvSpPr>
        <dsp:cNvPr id="0" name=""/>
        <dsp:cNvSpPr/>
      </dsp:nvSpPr>
      <dsp:spPr>
        <a:xfrm>
          <a:off x="236791" y="3390438"/>
          <a:ext cx="430951" cy="4305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443B4-6684-4F93-81CC-0CA9AFCEAD3A}">
      <dsp:nvSpPr>
        <dsp:cNvPr id="0" name=""/>
        <dsp:cNvSpPr/>
      </dsp:nvSpPr>
      <dsp:spPr>
        <a:xfrm>
          <a:off x="904535" y="3214312"/>
          <a:ext cx="8405610" cy="85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1" tIns="90611" rIns="90611" bIns="90611"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masis MT Pro Medium" panose="02040604050005020304" pitchFamily="18" charset="0"/>
            </a:rPr>
            <a:t>Data Preprocessing: </a:t>
          </a:r>
          <a:r>
            <a:rPr lang="en-US" sz="1600" b="0" i="0" kern="1200" dirty="0">
              <a:latin typeface="Amasis MT Pro Medium" panose="02040604050005020304" pitchFamily="18" charset="0"/>
            </a:rPr>
            <a:t>To ensure that the text data is clean and well-organized, we employ preprocessing techniques such as tokenization, lemmatization, and the removal of stop words.</a:t>
          </a:r>
          <a:endParaRPr lang="en-US" sz="1600" kern="1200" dirty="0">
            <a:latin typeface="Amasis MT Pro Medium" panose="02040604050005020304" pitchFamily="18" charset="0"/>
          </a:endParaRPr>
        </a:p>
      </dsp:txBody>
      <dsp:txXfrm>
        <a:off x="904535" y="3214312"/>
        <a:ext cx="8405610" cy="856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98AB4-D481-4FB8-994F-2B791F3941D4}">
      <dsp:nvSpPr>
        <dsp:cNvPr id="0" name=""/>
        <dsp:cNvSpPr/>
      </dsp:nvSpPr>
      <dsp:spPr>
        <a:xfrm>
          <a:off x="0" y="585196"/>
          <a:ext cx="10130224" cy="10803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ED8EE-7D65-4663-B611-5B9D70D0B95B}">
      <dsp:nvSpPr>
        <dsp:cNvPr id="0" name=""/>
        <dsp:cNvSpPr/>
      </dsp:nvSpPr>
      <dsp:spPr>
        <a:xfrm>
          <a:off x="326809" y="828278"/>
          <a:ext cx="594199" cy="594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0CBA9-7426-4C7D-8A83-22F9C932F080}">
      <dsp:nvSpPr>
        <dsp:cNvPr id="0" name=""/>
        <dsp:cNvSpPr/>
      </dsp:nvSpPr>
      <dsp:spPr>
        <a:xfrm>
          <a:off x="1247819" y="585196"/>
          <a:ext cx="8882404"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Amasis MT Pro Medium" panose="02040604050005020304" pitchFamily="18" charset="0"/>
            </a:rPr>
            <a:t>Evaluation Metrics: </a:t>
          </a:r>
          <a:r>
            <a:rPr lang="en-US" sz="1600" kern="1200" dirty="0">
              <a:latin typeface="Amasis MT Pro Medium" panose="02040604050005020304" pitchFamily="18" charset="0"/>
            </a:rPr>
            <a:t>We utilize evaluation metrics like ROUGE and </a:t>
          </a:r>
          <a:r>
            <a:rPr lang="en-US" sz="1600" kern="1200" dirty="0" err="1">
              <a:latin typeface="Amasis MT Pro Medium" panose="02040604050005020304" pitchFamily="18" charset="0"/>
            </a:rPr>
            <a:t>BERTScore</a:t>
          </a:r>
          <a:r>
            <a:rPr lang="en-US" sz="1600" kern="1200" dirty="0">
              <a:latin typeface="Amasis MT Pro Medium" panose="02040604050005020304" pitchFamily="18" charset="0"/>
            </a:rPr>
            <a:t> to measure the quality of our summaries, ensuring their accuracy and relevance.</a:t>
          </a:r>
        </a:p>
      </dsp:txBody>
      <dsp:txXfrm>
        <a:off x="1247819" y="585196"/>
        <a:ext cx="8882404" cy="1080363"/>
      </dsp:txXfrm>
    </dsp:sp>
    <dsp:sp modelId="{9AAA74A7-E352-4141-BD00-C0ED8413DA52}">
      <dsp:nvSpPr>
        <dsp:cNvPr id="0" name=""/>
        <dsp:cNvSpPr/>
      </dsp:nvSpPr>
      <dsp:spPr>
        <a:xfrm>
          <a:off x="0" y="1935651"/>
          <a:ext cx="10130224" cy="10803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E8D08-956E-4827-839F-49E59CD32EFF}">
      <dsp:nvSpPr>
        <dsp:cNvPr id="0" name=""/>
        <dsp:cNvSpPr/>
      </dsp:nvSpPr>
      <dsp:spPr>
        <a:xfrm>
          <a:off x="326809" y="2178733"/>
          <a:ext cx="594199" cy="594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CF8AB-2270-4B26-A656-489D54030FAE}">
      <dsp:nvSpPr>
        <dsp:cNvPr id="0" name=""/>
        <dsp:cNvSpPr/>
      </dsp:nvSpPr>
      <dsp:spPr>
        <a:xfrm>
          <a:off x="1247819" y="1935651"/>
          <a:ext cx="8882404" cy="1080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38" tIns="114338" rIns="114338" bIns="114338"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Amasis MT Pro Medium" panose="02040604050005020304" pitchFamily="18" charset="0"/>
            </a:rPr>
            <a:t>Cross-Lingual Capabilities: </a:t>
          </a:r>
          <a:r>
            <a:rPr lang="en-US" sz="1600" kern="1200" dirty="0">
              <a:latin typeface="Amasis MT Pro Medium" panose="02040604050005020304" pitchFamily="18" charset="0"/>
            </a:rPr>
            <a:t>Our system features cross-lingual capabilities, allowing it to process documents in various languages and enhancing its adaptability.</a:t>
          </a:r>
        </a:p>
      </dsp:txBody>
      <dsp:txXfrm>
        <a:off x="1247819" y="1935651"/>
        <a:ext cx="8882404" cy="1080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11/3/2024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75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11/3/2024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02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52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00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9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52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43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11/3/2024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9883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09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90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2137584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39" r:id="rId6"/>
    <p:sldLayoutId id="2147483735" r:id="rId7"/>
    <p:sldLayoutId id="2147483736" r:id="rId8"/>
    <p:sldLayoutId id="2147483737" r:id="rId9"/>
    <p:sldLayoutId id="2147483738" r:id="rId10"/>
    <p:sldLayoutId id="214748374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7" name="Oval 1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des on papers">
            <a:extLst>
              <a:ext uri="{FF2B5EF4-FFF2-40B4-BE49-F238E27FC236}">
                <a16:creationId xmlns:a16="http://schemas.microsoft.com/office/drawing/2014/main" id="{0C587443-610C-DE78-3E36-E83C2B1F9260}"/>
              </a:ext>
            </a:extLst>
          </p:cNvPr>
          <p:cNvPicPr>
            <a:picLocks noChangeAspect="1"/>
          </p:cNvPicPr>
          <p:nvPr/>
        </p:nvPicPr>
        <p:blipFill>
          <a:blip r:embed="rId2"/>
          <a:srcRect t="3493" b="12237"/>
          <a:stretch/>
        </p:blipFill>
        <p:spPr>
          <a:xfrm>
            <a:off x="20" y="1"/>
            <a:ext cx="12191980" cy="6857999"/>
          </a:xfrm>
          <a:prstGeom prst="rect">
            <a:avLst/>
          </a:prstGeom>
        </p:spPr>
      </p:pic>
      <p:sp>
        <p:nvSpPr>
          <p:cNvPr id="35"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49E0F219-C25B-A0A8-77AF-7F349F3BFD3E}"/>
              </a:ext>
            </a:extLst>
          </p:cNvPr>
          <p:cNvSpPr>
            <a:spLocks noGrp="1"/>
          </p:cNvSpPr>
          <p:nvPr>
            <p:ph type="ctrTitle"/>
          </p:nvPr>
        </p:nvSpPr>
        <p:spPr>
          <a:xfrm>
            <a:off x="565150" y="770890"/>
            <a:ext cx="7335835" cy="1268984"/>
          </a:xfrm>
        </p:spPr>
        <p:txBody>
          <a:bodyPr vert="horz" lIns="91440" tIns="45720" rIns="91440" bIns="45720" rtlCol="0" anchor="t">
            <a:normAutofit/>
          </a:bodyPr>
          <a:lstStyle/>
          <a:p>
            <a:pPr algn="ctr">
              <a:lnSpc>
                <a:spcPct val="90000"/>
              </a:lnSpc>
            </a:pPr>
            <a:r>
              <a:rPr lang="en-US" sz="4000" dirty="0">
                <a:latin typeface="Amasis MT Pro Medium" panose="02040604050005020304" pitchFamily="18" charset="0"/>
              </a:rPr>
              <a:t>Multilingual Document Summarization</a:t>
            </a:r>
          </a:p>
        </p:txBody>
      </p:sp>
      <p:sp>
        <p:nvSpPr>
          <p:cNvPr id="3" name="Subtitle 2">
            <a:extLst>
              <a:ext uri="{FF2B5EF4-FFF2-40B4-BE49-F238E27FC236}">
                <a16:creationId xmlns:a16="http://schemas.microsoft.com/office/drawing/2014/main" id="{213B0DB3-989D-A63E-BDB1-78777965793D}"/>
              </a:ext>
            </a:extLst>
          </p:cNvPr>
          <p:cNvSpPr>
            <a:spLocks noGrp="1"/>
          </p:cNvSpPr>
          <p:nvPr>
            <p:ph type="subTitle" idx="1"/>
          </p:nvPr>
        </p:nvSpPr>
        <p:spPr>
          <a:xfrm>
            <a:off x="565150" y="2160016"/>
            <a:ext cx="7335835" cy="3601212"/>
          </a:xfrm>
        </p:spPr>
        <p:txBody>
          <a:bodyPr vert="horz" lIns="91440" tIns="45720" rIns="91440" bIns="45720" rtlCol="0">
            <a:normAutofit/>
          </a:bodyPr>
          <a:lstStyle/>
          <a:p>
            <a:r>
              <a:rPr lang="en-US" dirty="0">
                <a:latin typeface="Amasis MT Pro Medium" panose="02040604050005020304" pitchFamily="18" charset="0"/>
              </a:rPr>
              <a:t>Presented By : </a:t>
            </a:r>
          </a:p>
          <a:p>
            <a:pPr marL="342900" indent="-228600">
              <a:buFont typeface="Arial" panose="020B0604020202020204" pitchFamily="34" charset="0"/>
              <a:buChar char="•"/>
            </a:pPr>
            <a:r>
              <a:rPr lang="en-US" dirty="0">
                <a:latin typeface="Amasis MT Pro Medium" panose="02040604050005020304" pitchFamily="18" charset="0"/>
              </a:rPr>
              <a:t>Bhargavi Karuku</a:t>
            </a:r>
          </a:p>
          <a:p>
            <a:pPr marL="342900" indent="-228600">
              <a:buFont typeface="Arial" panose="020B0604020202020204" pitchFamily="34" charset="0"/>
              <a:buChar char="•"/>
            </a:pPr>
            <a:r>
              <a:rPr lang="en-US" dirty="0">
                <a:latin typeface="Amasis MT Pro Medium" panose="02040604050005020304" pitchFamily="18" charset="0"/>
              </a:rPr>
              <a:t>Gnana Vardhan Siddu Paruvada</a:t>
            </a:r>
          </a:p>
          <a:p>
            <a:pPr marL="342900" indent="-228600">
              <a:buFont typeface="Arial" panose="020B0604020202020204" pitchFamily="34" charset="0"/>
              <a:buChar char="•"/>
            </a:pPr>
            <a:r>
              <a:rPr lang="en-US" dirty="0">
                <a:latin typeface="Amasis MT Pro Medium" panose="02040604050005020304" pitchFamily="18" charset="0"/>
              </a:rPr>
              <a:t>Mamatha Peddamala</a:t>
            </a:r>
          </a:p>
        </p:txBody>
      </p:sp>
      <p:cxnSp>
        <p:nvCxnSpPr>
          <p:cNvPr id="37" name="Straight Connector 36">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0"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020427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AB189-2747-1F91-80E0-5440C8CA1CE1}"/>
              </a:ext>
            </a:extLst>
          </p:cNvPr>
          <p:cNvSpPr>
            <a:spLocks noGrp="1"/>
          </p:cNvSpPr>
          <p:nvPr>
            <p:ph type="title"/>
          </p:nvPr>
        </p:nvSpPr>
        <p:spPr>
          <a:xfrm>
            <a:off x="565150" y="770890"/>
            <a:ext cx="10130224" cy="1268984"/>
          </a:xfrm>
        </p:spPr>
        <p:txBody>
          <a:bodyPr>
            <a:normAutofit/>
          </a:bodyPr>
          <a:lstStyle/>
          <a:p>
            <a:r>
              <a:rPr lang="en-US" dirty="0">
                <a:latin typeface="Amasis MT Pro Medium" panose="02040604050005020304" pitchFamily="18" charset="0"/>
              </a:rPr>
              <a:t>Statement of Project Objectives</a:t>
            </a:r>
          </a:p>
        </p:txBody>
      </p:sp>
      <p:sp>
        <p:nvSpPr>
          <p:cNvPr id="3" name="Content Placeholder 2">
            <a:extLst>
              <a:ext uri="{FF2B5EF4-FFF2-40B4-BE49-F238E27FC236}">
                <a16:creationId xmlns:a16="http://schemas.microsoft.com/office/drawing/2014/main" id="{4A6F77A3-7E9D-26E5-7EE7-B13BB851B9AD}"/>
              </a:ext>
            </a:extLst>
          </p:cNvPr>
          <p:cNvSpPr>
            <a:spLocks noGrp="1"/>
          </p:cNvSpPr>
          <p:nvPr>
            <p:ph idx="1"/>
          </p:nvPr>
        </p:nvSpPr>
        <p:spPr>
          <a:xfrm>
            <a:off x="565150" y="2160016"/>
            <a:ext cx="10130224" cy="3601212"/>
          </a:xfrm>
        </p:spPr>
        <p:txBody>
          <a:bodyPr>
            <a:normAutofit/>
          </a:bodyPr>
          <a:lstStyle/>
          <a:p>
            <a:pPr marL="0" indent="0" algn="just">
              <a:buNone/>
            </a:pPr>
            <a:r>
              <a:rPr lang="en-US" sz="2000" dirty="0">
                <a:latin typeface="Amasis MT Pro Medium" panose="02040604050005020304" pitchFamily="18" charset="0"/>
              </a:rPr>
              <a:t>The primary objective of this project, titled "Automated Multi-Document Text Summarization Using NLP," is to develop an automated system capable of summarizing text from multiple documents in both English and Arabic. Leveraging advanced language models and Latent Dirichlet Allocation (LDA) for topic identification, we will design an effective strategy to extract the most informative sentences for the summary. This initiative seeks to enhance accessibility to cross-cultural information, improve efficiency, ensure summary accuracy, and address the challenges associated with processing large volumes of textual data. Ultimately, we aim to deliver a powerful tool for efficient information retrieval and text analysis across diverse linguistic landscapes.</a:t>
            </a: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93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A0662-7A6C-6D80-5458-8A21F06B3FCA}"/>
              </a:ext>
            </a:extLst>
          </p:cNvPr>
          <p:cNvSpPr>
            <a:spLocks noGrp="1"/>
          </p:cNvSpPr>
          <p:nvPr>
            <p:ph type="title"/>
          </p:nvPr>
        </p:nvSpPr>
        <p:spPr>
          <a:xfrm>
            <a:off x="565150" y="770890"/>
            <a:ext cx="7335835" cy="1268984"/>
          </a:xfrm>
        </p:spPr>
        <p:txBody>
          <a:bodyPr>
            <a:normAutofit/>
          </a:bodyPr>
          <a:lstStyle/>
          <a:p>
            <a:r>
              <a:rPr lang="en-US" dirty="0">
                <a:latin typeface="Amasis MT Pro Medium" panose="02040604050005020304" pitchFamily="18" charset="0"/>
              </a:rPr>
              <a:t>Statement of Value</a:t>
            </a:r>
            <a:br>
              <a:rPr lang="en-US" sz="3700" dirty="0">
                <a:latin typeface="Amasis MT Pro Medium" panose="02040604050005020304" pitchFamily="18" charset="0"/>
              </a:rPr>
            </a:br>
            <a:r>
              <a:rPr lang="en-US" sz="1600" b="0" dirty="0">
                <a:latin typeface="Amasis MT Pro Medium" panose="02040604050005020304" pitchFamily="18" charset="0"/>
              </a:rPr>
              <a:t>Why is this project worth doing?</a:t>
            </a: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8A56B32-4507-6B60-7E87-676EFC425D2C}"/>
              </a:ext>
            </a:extLst>
          </p:cNvPr>
          <p:cNvGraphicFramePr>
            <a:graphicFrameLocks noGrp="1"/>
          </p:cNvGraphicFramePr>
          <p:nvPr>
            <p:ph idx="1"/>
            <p:extLst>
              <p:ext uri="{D42A27DB-BD31-4B8C-83A1-F6EECF244321}">
                <p14:modId xmlns:p14="http://schemas.microsoft.com/office/powerpoint/2010/main" val="219758690"/>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68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CCCB6-D3FE-E6F9-835D-85950CD938C3}"/>
              </a:ext>
            </a:extLst>
          </p:cNvPr>
          <p:cNvSpPr>
            <a:spLocks noGrp="1"/>
          </p:cNvSpPr>
          <p:nvPr>
            <p:ph type="title"/>
          </p:nvPr>
        </p:nvSpPr>
        <p:spPr>
          <a:xfrm>
            <a:off x="565150" y="770890"/>
            <a:ext cx="10130224" cy="1268984"/>
          </a:xfrm>
        </p:spPr>
        <p:txBody>
          <a:bodyPr>
            <a:normAutofit/>
          </a:bodyPr>
          <a:lstStyle/>
          <a:p>
            <a:pPr>
              <a:lnSpc>
                <a:spcPct val="90000"/>
              </a:lnSpc>
            </a:pPr>
            <a:r>
              <a:rPr lang="en-US" dirty="0">
                <a:latin typeface="Amasis MT Pro Medium" panose="02040604050005020304" pitchFamily="18" charset="0"/>
              </a:rPr>
              <a:t>Review of State of Art and Relevant Works</a:t>
            </a:r>
          </a:p>
        </p:txBody>
      </p:sp>
      <p:graphicFrame>
        <p:nvGraphicFramePr>
          <p:cNvPr id="20" name="Content Placeholder 2">
            <a:extLst>
              <a:ext uri="{FF2B5EF4-FFF2-40B4-BE49-F238E27FC236}">
                <a16:creationId xmlns:a16="http://schemas.microsoft.com/office/drawing/2014/main" id="{0982DA92-5187-AFFB-81E7-3D24873BA9CB}"/>
              </a:ext>
            </a:extLst>
          </p:cNvPr>
          <p:cNvGraphicFramePr>
            <a:graphicFrameLocks noGrp="1"/>
          </p:cNvGraphicFramePr>
          <p:nvPr>
            <p:ph idx="1"/>
            <p:extLst>
              <p:ext uri="{D42A27DB-BD31-4B8C-83A1-F6EECF244321}">
                <p14:modId xmlns:p14="http://schemas.microsoft.com/office/powerpoint/2010/main" val="4141300189"/>
              </p:ext>
            </p:extLst>
          </p:nvPr>
        </p:nvGraphicFramePr>
        <p:xfrm>
          <a:off x="565150" y="2160016"/>
          <a:ext cx="1013022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7" name="Group 36">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38"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4" name="Straight Connector 4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99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E81F-08B2-DC2C-8693-7FE18EAF9F13}"/>
              </a:ext>
            </a:extLst>
          </p:cNvPr>
          <p:cNvSpPr>
            <a:spLocks noGrp="1"/>
          </p:cNvSpPr>
          <p:nvPr>
            <p:ph type="title"/>
          </p:nvPr>
        </p:nvSpPr>
        <p:spPr/>
        <p:txBody>
          <a:bodyPr/>
          <a:lstStyle/>
          <a:p>
            <a:r>
              <a:rPr lang="en-US" dirty="0">
                <a:latin typeface="Amasis MT Pro Medium" panose="02040604050005020304" pitchFamily="18" charset="0"/>
              </a:rPr>
              <a:t>Proposed Approach</a:t>
            </a:r>
          </a:p>
        </p:txBody>
      </p:sp>
      <p:graphicFrame>
        <p:nvGraphicFramePr>
          <p:cNvPr id="5" name="Content Placeholder 2">
            <a:extLst>
              <a:ext uri="{FF2B5EF4-FFF2-40B4-BE49-F238E27FC236}">
                <a16:creationId xmlns:a16="http://schemas.microsoft.com/office/drawing/2014/main" id="{43C1C4F7-9DE2-E041-5F20-45F63A51AA93}"/>
              </a:ext>
            </a:extLst>
          </p:cNvPr>
          <p:cNvGraphicFramePr>
            <a:graphicFrameLocks noGrp="1"/>
          </p:cNvGraphicFramePr>
          <p:nvPr>
            <p:ph idx="1"/>
            <p:extLst>
              <p:ext uri="{D42A27DB-BD31-4B8C-83A1-F6EECF244321}">
                <p14:modId xmlns:p14="http://schemas.microsoft.com/office/powerpoint/2010/main" val="1443084627"/>
              </p:ext>
            </p:extLst>
          </p:nvPr>
        </p:nvGraphicFramePr>
        <p:xfrm>
          <a:off x="565150" y="1930400"/>
          <a:ext cx="9351010" cy="4074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55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3505F7D8-7224-64A4-2CC1-D46D13FB26B2}"/>
              </a:ext>
            </a:extLst>
          </p:cNvPr>
          <p:cNvGraphicFramePr>
            <a:graphicFrameLocks noGrp="1"/>
          </p:cNvGraphicFramePr>
          <p:nvPr>
            <p:ph idx="1"/>
            <p:extLst>
              <p:ext uri="{D42A27DB-BD31-4B8C-83A1-F6EECF244321}">
                <p14:modId xmlns:p14="http://schemas.microsoft.com/office/powerpoint/2010/main" val="972418329"/>
              </p:ext>
            </p:extLst>
          </p:nvPr>
        </p:nvGraphicFramePr>
        <p:xfrm>
          <a:off x="565150" y="809039"/>
          <a:ext cx="1013022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BAA45C9-6AB3-426E-1B1E-DCED0A3F9A07}"/>
              </a:ext>
            </a:extLst>
          </p:cNvPr>
          <p:cNvSpPr txBox="1"/>
          <p:nvPr/>
        </p:nvSpPr>
        <p:spPr>
          <a:xfrm>
            <a:off x="422967" y="4314368"/>
            <a:ext cx="11499623" cy="923330"/>
          </a:xfrm>
          <a:prstGeom prst="rect">
            <a:avLst/>
          </a:prstGeom>
          <a:noFill/>
        </p:spPr>
        <p:txBody>
          <a:bodyPr wrap="none" rtlCol="0">
            <a:spAutoFit/>
          </a:bodyPr>
          <a:lstStyle/>
          <a:p>
            <a:r>
              <a:rPr lang="en-US" sz="1800" dirty="0">
                <a:latin typeface="Amasis MT Pro Medium" panose="02040604050005020304" pitchFamily="18" charset="0"/>
              </a:rPr>
              <a:t>This approach seeks to automate the summarization of multi-document texts efficiently, generating </a:t>
            </a:r>
          </a:p>
          <a:p>
            <a:r>
              <a:rPr lang="en-US" sz="1800" dirty="0">
                <a:latin typeface="Amasis MT Pro Medium" panose="02040604050005020304" pitchFamily="18" charset="0"/>
              </a:rPr>
              <a:t>high-quality summaries in both Arabic and English by utilizing state-of-the-art models, algorithms, and tools.</a:t>
            </a:r>
          </a:p>
          <a:p>
            <a:endParaRPr lang="en-US" dirty="0"/>
          </a:p>
        </p:txBody>
      </p:sp>
    </p:spTree>
    <p:extLst>
      <p:ext uri="{BB962C8B-B14F-4D97-AF65-F5344CB8AC3E}">
        <p14:creationId xmlns:p14="http://schemas.microsoft.com/office/powerpoint/2010/main" val="14861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4063-F4D8-5696-4396-F50AFB028D4F}"/>
              </a:ext>
            </a:extLst>
          </p:cNvPr>
          <p:cNvSpPr>
            <a:spLocks noGrp="1"/>
          </p:cNvSpPr>
          <p:nvPr>
            <p:ph type="title"/>
          </p:nvPr>
        </p:nvSpPr>
        <p:spPr/>
        <p:txBody>
          <a:bodyPr/>
          <a:lstStyle/>
          <a:p>
            <a:r>
              <a:rPr lang="en-US" dirty="0"/>
              <a:t>Project Deliverables</a:t>
            </a:r>
          </a:p>
        </p:txBody>
      </p:sp>
      <p:sp>
        <p:nvSpPr>
          <p:cNvPr id="3" name="Content Placeholder 2">
            <a:extLst>
              <a:ext uri="{FF2B5EF4-FFF2-40B4-BE49-F238E27FC236}">
                <a16:creationId xmlns:a16="http://schemas.microsoft.com/office/drawing/2014/main" id="{63CB674E-D310-874F-F6B8-3A4F30004BBB}"/>
              </a:ext>
            </a:extLst>
          </p:cNvPr>
          <p:cNvSpPr>
            <a:spLocks noGrp="1"/>
          </p:cNvSpPr>
          <p:nvPr>
            <p:ph idx="1"/>
          </p:nvPr>
        </p:nvSpPr>
        <p:spPr>
          <a:xfrm>
            <a:off x="565150" y="2160016"/>
            <a:ext cx="8441198" cy="3601212"/>
          </a:xfrm>
        </p:spPr>
        <p:txBody>
          <a:bodyPr>
            <a:normAutofit/>
          </a:bodyPr>
          <a:lstStyle/>
          <a:p>
            <a:pPr marL="457200" indent="-457200" algn="just">
              <a:buFont typeface="+mj-lt"/>
              <a:buAutoNum type="arabicPeriod"/>
            </a:pPr>
            <a:r>
              <a:rPr lang="en-US" sz="1600" b="1" dirty="0">
                <a:latin typeface="Amasis MT Pro Medium" panose="02040604050005020304" pitchFamily="18" charset="0"/>
              </a:rPr>
              <a:t>Multilingual Summarization System: </a:t>
            </a:r>
            <a:r>
              <a:rPr lang="en-US" sz="1600" dirty="0">
                <a:latin typeface="Amasis MT Pro Medium" panose="02040604050005020304" pitchFamily="18" charset="0"/>
              </a:rPr>
              <a:t>A fully operational tool for summarizing multiple documents in both Arabic and English, designed to streamline the process and provide clear, concise summaries.</a:t>
            </a:r>
          </a:p>
          <a:p>
            <a:pPr marL="457200" indent="-457200" algn="just">
              <a:buFont typeface="+mj-lt"/>
              <a:buAutoNum type="arabicPeriod"/>
            </a:pPr>
            <a:r>
              <a:rPr lang="en-US" sz="1600" b="1" dirty="0">
                <a:latin typeface="Amasis MT Pro Medium" panose="02040604050005020304" pitchFamily="18" charset="0"/>
              </a:rPr>
              <a:t>Project Report &amp; Presentation: </a:t>
            </a:r>
            <a:r>
              <a:rPr lang="en-US" sz="1600" dirty="0">
                <a:latin typeface="Amasis MT Pro Medium" panose="02040604050005020304" pitchFamily="18" charset="0"/>
              </a:rPr>
              <a:t>A detailed report covering the project’s objectives, methodology, results, and potential improvements, along with a presentation highlighting its significance and achievements.</a:t>
            </a:r>
          </a:p>
          <a:p>
            <a:pPr marL="457200" indent="-457200" algn="just">
              <a:buFont typeface="+mj-lt"/>
              <a:buAutoNum type="arabicPeriod"/>
            </a:pPr>
            <a:r>
              <a:rPr lang="en-US" sz="1600" b="1" dirty="0">
                <a:latin typeface="Amasis MT Pro Medium" panose="02040604050005020304" pitchFamily="18" charset="0"/>
              </a:rPr>
              <a:t>Video Overview: </a:t>
            </a:r>
            <a:r>
              <a:rPr lang="en-US" sz="1600" dirty="0">
                <a:latin typeface="Amasis MT Pro Medium" panose="02040604050005020304" pitchFamily="18" charset="0"/>
              </a:rPr>
              <a:t>A short video that presents the main objectives, approach, and key results of the project.</a:t>
            </a:r>
          </a:p>
          <a:p>
            <a:pPr marL="457200" indent="-457200" algn="just">
              <a:buFont typeface="+mj-lt"/>
              <a:buAutoNum type="arabicPeriod"/>
            </a:pPr>
            <a:r>
              <a:rPr lang="en-US" sz="1600" b="1" dirty="0">
                <a:latin typeface="Amasis MT Pro Medium" panose="02040604050005020304" pitchFamily="18" charset="0"/>
              </a:rPr>
              <a:t>User Documentation: </a:t>
            </a:r>
            <a:r>
              <a:rPr lang="en-US" sz="1600" dirty="0">
                <a:latin typeface="Amasis MT Pro Medium" panose="02040604050005020304" pitchFamily="18" charset="0"/>
              </a:rPr>
              <a:t>Comprehensive guides with clear instructions for using the system, including explanations of algorithms and design.</a:t>
            </a:r>
          </a:p>
          <a:p>
            <a:pPr marL="457200" indent="-457200" algn="just">
              <a:buFont typeface="+mj-lt"/>
              <a:buAutoNum type="arabicPeriod"/>
            </a:pPr>
            <a:r>
              <a:rPr lang="en-US" sz="1600" b="1" dirty="0">
                <a:latin typeface="Amasis MT Pro Medium" panose="02040604050005020304" pitchFamily="18" charset="0"/>
              </a:rPr>
              <a:t>Code Repository: </a:t>
            </a:r>
            <a:r>
              <a:rPr lang="en-US" sz="1600" dirty="0">
                <a:latin typeface="Amasis MT Pro Medium" panose="02040604050005020304" pitchFamily="18" charset="0"/>
              </a:rPr>
              <a:t>A publicly accessible repository with the project’s source code to promote transparency and knowledge sharing.</a:t>
            </a:r>
          </a:p>
        </p:txBody>
      </p:sp>
    </p:spTree>
    <p:extLst>
      <p:ext uri="{BB962C8B-B14F-4D97-AF65-F5344CB8AC3E}">
        <p14:creationId xmlns:p14="http://schemas.microsoft.com/office/powerpoint/2010/main" val="395244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AB331-8DFD-B535-931C-1F0560AC7EF4}"/>
              </a:ext>
            </a:extLst>
          </p:cNvPr>
          <p:cNvSpPr>
            <a:spLocks noGrp="1"/>
          </p:cNvSpPr>
          <p:nvPr>
            <p:ph type="title"/>
          </p:nvPr>
        </p:nvSpPr>
        <p:spPr>
          <a:xfrm>
            <a:off x="565150" y="770890"/>
            <a:ext cx="10130224" cy="1268984"/>
          </a:xfrm>
        </p:spPr>
        <p:txBody>
          <a:bodyPr>
            <a:normAutofit/>
          </a:bodyPr>
          <a:lstStyle/>
          <a:p>
            <a:r>
              <a:rPr lang="en-US" dirty="0">
                <a:latin typeface="Amasis MT Pro Medium" panose="02040604050005020304" pitchFamily="18" charset="0"/>
              </a:rPr>
              <a:t>Evaluation Methodology</a:t>
            </a:r>
          </a:p>
        </p:txBody>
      </p:sp>
      <p:sp>
        <p:nvSpPr>
          <p:cNvPr id="3" name="Content Placeholder 2">
            <a:extLst>
              <a:ext uri="{FF2B5EF4-FFF2-40B4-BE49-F238E27FC236}">
                <a16:creationId xmlns:a16="http://schemas.microsoft.com/office/drawing/2014/main" id="{F7C0FA7E-1FB4-9938-3C65-BD4E214DDEAF}"/>
              </a:ext>
            </a:extLst>
          </p:cNvPr>
          <p:cNvSpPr>
            <a:spLocks noGrp="1"/>
          </p:cNvSpPr>
          <p:nvPr>
            <p:ph idx="1"/>
          </p:nvPr>
        </p:nvSpPr>
        <p:spPr>
          <a:xfrm>
            <a:off x="565150" y="2160016"/>
            <a:ext cx="10130224" cy="3601212"/>
          </a:xfrm>
        </p:spPr>
        <p:txBody>
          <a:bodyPr>
            <a:normAutofit/>
          </a:bodyPr>
          <a:lstStyle/>
          <a:p>
            <a:pPr marL="0" indent="0">
              <a:lnSpc>
                <a:spcPct val="90000"/>
              </a:lnSpc>
              <a:buNone/>
            </a:pPr>
            <a:r>
              <a:rPr lang="en-US" sz="2000" b="0" i="0" u="none" strike="noStrike" baseline="0" dirty="0">
                <a:latin typeface="Amasis MT Pro Medium" panose="02040604050005020304" pitchFamily="18" charset="0"/>
              </a:rPr>
              <a:t>Here are the evaluation metrics for the proposed project:</a:t>
            </a:r>
          </a:p>
          <a:p>
            <a:pPr marL="0" indent="0">
              <a:lnSpc>
                <a:spcPct val="90000"/>
              </a:lnSpc>
              <a:buNone/>
            </a:pPr>
            <a:endParaRPr lang="en-US" sz="2000" dirty="0">
              <a:latin typeface="Amasis MT Pro Medium" panose="02040604050005020304" pitchFamily="18" charset="0"/>
            </a:endParaRPr>
          </a:p>
          <a:p>
            <a:pPr marL="342900" indent="-342900">
              <a:lnSpc>
                <a:spcPct val="90000"/>
              </a:lnSpc>
              <a:buFont typeface="+mj-lt"/>
              <a:buAutoNum type="arabicPeriod"/>
            </a:pPr>
            <a:r>
              <a:rPr lang="en-US" sz="2000" b="1" dirty="0">
                <a:latin typeface="Amasis MT Pro Medium" panose="02040604050005020304" pitchFamily="18" charset="0"/>
              </a:rPr>
              <a:t>ROUGE Metrics: </a:t>
            </a:r>
            <a:r>
              <a:rPr lang="en-US" sz="2000" dirty="0">
                <a:latin typeface="Amasis MT Pro Medium" panose="02040604050005020304" pitchFamily="18" charset="0"/>
              </a:rPr>
              <a:t>Use ROUGE-N, ROUGE-L, and ROUGE-W to evaluate the quality of the summaries by analyzing n-gram overlap with reference summaries.</a:t>
            </a:r>
          </a:p>
          <a:p>
            <a:pPr marL="342900" indent="-342900">
              <a:lnSpc>
                <a:spcPct val="90000"/>
              </a:lnSpc>
              <a:buAutoNum type="arabicPeriod"/>
            </a:pPr>
            <a:r>
              <a:rPr lang="en-US" sz="2000" b="1" dirty="0">
                <a:latin typeface="Amasis MT Pro Medium" panose="02040604050005020304" pitchFamily="18" charset="0"/>
              </a:rPr>
              <a:t>BLEU Score: </a:t>
            </a:r>
            <a:r>
              <a:rPr lang="en-US" sz="2000" dirty="0">
                <a:latin typeface="Amasis MT Pro Medium" panose="02040604050005020304" pitchFamily="18" charset="0"/>
              </a:rPr>
              <a:t>Measure the accuracy of the summaries by calculating the precision of n-grams in the generated summaries compared to the reference text.</a:t>
            </a:r>
          </a:p>
          <a:p>
            <a:pPr marL="342900" indent="-342900">
              <a:lnSpc>
                <a:spcPct val="90000"/>
              </a:lnSpc>
              <a:buAutoNum type="arabicPeriod"/>
            </a:pPr>
            <a:r>
              <a:rPr lang="en-US" sz="2000" b="1" dirty="0">
                <a:latin typeface="Amasis MT Pro Medium" panose="02040604050005020304" pitchFamily="18" charset="0"/>
              </a:rPr>
              <a:t>BERT Score: </a:t>
            </a:r>
            <a:r>
              <a:rPr lang="en-US" sz="2000" dirty="0">
                <a:latin typeface="Amasis MT Pro Medium" panose="02040604050005020304" pitchFamily="18" charset="0"/>
              </a:rPr>
              <a:t>Assess the semantic similarity between generated summaries and reference summaries using BERT embeddings.</a:t>
            </a:r>
          </a:p>
          <a:p>
            <a:pPr marL="342900" indent="-342900">
              <a:lnSpc>
                <a:spcPct val="90000"/>
              </a:lnSpc>
              <a:buAutoNum type="arabicPeriod"/>
            </a:pPr>
            <a:r>
              <a:rPr lang="en-US" sz="2000" b="1" dirty="0">
                <a:latin typeface="Amasis MT Pro Medium" panose="02040604050005020304" pitchFamily="18" charset="0"/>
              </a:rPr>
              <a:t>Fluency: </a:t>
            </a:r>
            <a:r>
              <a:rPr lang="en-US" sz="2000" dirty="0">
                <a:latin typeface="Amasis MT Pro Medium" panose="02040604050005020304" pitchFamily="18" charset="0"/>
              </a:rPr>
              <a:t>Evaluate the fluency and coherence of the language used in the generated summaries.</a:t>
            </a:r>
          </a:p>
          <a:p>
            <a:pPr marL="0" indent="0">
              <a:lnSpc>
                <a:spcPct val="90000"/>
              </a:lnSpc>
              <a:buNone/>
            </a:pPr>
            <a:endParaRPr lang="en-US" sz="2000" dirty="0">
              <a:latin typeface="Amasis MT Pro Medium" panose="02040604050005020304" pitchFamily="18" charset="0"/>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04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BA53-FB01-D107-227B-3F0CCA623CF5}"/>
              </a:ext>
            </a:extLst>
          </p:cNvPr>
          <p:cNvSpPr>
            <a:spLocks noGrp="1"/>
          </p:cNvSpPr>
          <p:nvPr>
            <p:ph type="title"/>
          </p:nvPr>
        </p:nvSpPr>
        <p:spPr>
          <a:xfrm>
            <a:off x="2428082" y="2794508"/>
            <a:ext cx="7335835" cy="1268984"/>
          </a:xfrm>
        </p:spPr>
        <p:txBody>
          <a:bodyPr/>
          <a:lstStyle/>
          <a:p>
            <a:pPr algn="ctr"/>
            <a:r>
              <a:rPr lang="en-US" dirty="0">
                <a:latin typeface="Amasis MT Pro Medium" panose="02040604050005020304" pitchFamily="18" charset="0"/>
              </a:rPr>
              <a:t>Thank You !</a:t>
            </a:r>
          </a:p>
        </p:txBody>
      </p:sp>
    </p:spTree>
    <p:extLst>
      <p:ext uri="{BB962C8B-B14F-4D97-AF65-F5344CB8AC3E}">
        <p14:creationId xmlns:p14="http://schemas.microsoft.com/office/powerpoint/2010/main" val="223411229"/>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TM10001115[[fn=Parcel]]</Template>
  <TotalTime>112</TotalTime>
  <Words>809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 Medium</vt:lpstr>
      <vt:lpstr>Arial</vt:lpstr>
      <vt:lpstr>Avenir Next</vt:lpstr>
      <vt:lpstr>Neue Haas Grotesk Text Pro</vt:lpstr>
      <vt:lpstr>PunchcardVTI</vt:lpstr>
      <vt:lpstr>Multilingual Document Summarization</vt:lpstr>
      <vt:lpstr>Statement of Project Objectives</vt:lpstr>
      <vt:lpstr>Statement of Value Why is this project worth doing?</vt:lpstr>
      <vt:lpstr>Review of State of Art and Relevant Works</vt:lpstr>
      <vt:lpstr>Proposed Approach</vt:lpstr>
      <vt:lpstr>PowerPoint Presentation</vt:lpstr>
      <vt:lpstr>Project Deliverables</vt:lpstr>
      <vt:lpstr>Evaluation Methodology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siddu paruvada</dc:creator>
  <cp:lastModifiedBy>siddu paruvada</cp:lastModifiedBy>
  <cp:revision>3</cp:revision>
  <dcterms:created xsi:type="dcterms:W3CDTF">2024-11-03T20:54:16Z</dcterms:created>
  <dcterms:modified xsi:type="dcterms:W3CDTF">2024-11-03T22:46:45Z</dcterms:modified>
</cp:coreProperties>
</file>