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2" r:id="rId5"/>
    <p:sldId id="260" r:id="rId6"/>
    <p:sldId id="264" r:id="rId7"/>
    <p:sldId id="265" r:id="rId8"/>
    <p:sldId id="266"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p:scale>
          <a:sx n="80" d="100"/>
          <a:sy n="80" d="100"/>
        </p:scale>
        <p:origin x="38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82C7-19DA-4D48-B5B7-9D494A9F8B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5D8E4E-9D2C-42D1-AB61-44F489F4F6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C44537-E6EC-4BD0-973A-54ABB166D614}"/>
              </a:ext>
            </a:extLst>
          </p:cNvPr>
          <p:cNvSpPr>
            <a:spLocks noGrp="1"/>
          </p:cNvSpPr>
          <p:nvPr>
            <p:ph type="dt" sz="half" idx="10"/>
          </p:nvPr>
        </p:nvSpPr>
        <p:spPr/>
        <p:txBody>
          <a:bodyPr/>
          <a:lstStyle/>
          <a:p>
            <a:fld id="{AB44F51D-0A04-43EE-9C7F-92AAC0046592}" type="datetimeFigureOut">
              <a:rPr lang="en-IN" smtClean="0"/>
              <a:t>11-03-2018</a:t>
            </a:fld>
            <a:endParaRPr lang="en-IN"/>
          </a:p>
        </p:txBody>
      </p:sp>
      <p:sp>
        <p:nvSpPr>
          <p:cNvPr id="5" name="Footer Placeholder 4">
            <a:extLst>
              <a:ext uri="{FF2B5EF4-FFF2-40B4-BE49-F238E27FC236}">
                <a16:creationId xmlns:a16="http://schemas.microsoft.com/office/drawing/2014/main" id="{8EE4E426-3E87-4648-8627-860214547F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731D27-C858-4BB1-A2C1-5CA90E08366B}"/>
              </a:ext>
            </a:extLst>
          </p:cNvPr>
          <p:cNvSpPr>
            <a:spLocks noGrp="1"/>
          </p:cNvSpPr>
          <p:nvPr>
            <p:ph type="sldNum" sz="quarter" idx="12"/>
          </p:nvPr>
        </p:nvSpPr>
        <p:spPr/>
        <p:txBody>
          <a:bodyPr/>
          <a:lstStyle/>
          <a:p>
            <a:fld id="{90F96026-C7B0-40E4-A951-F946D2D52178}" type="slidenum">
              <a:rPr lang="en-IN" smtClean="0"/>
              <a:t>‹#›</a:t>
            </a:fld>
            <a:endParaRPr lang="en-IN"/>
          </a:p>
        </p:txBody>
      </p:sp>
    </p:spTree>
    <p:extLst>
      <p:ext uri="{BB962C8B-B14F-4D97-AF65-F5344CB8AC3E}">
        <p14:creationId xmlns:p14="http://schemas.microsoft.com/office/powerpoint/2010/main" val="811101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C9215-3C43-40D5-ABCE-48E23D3F4D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3D9717-F434-4F23-83E9-2F175EC491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59CEAB-51A6-4701-B1FE-064ABB842448}"/>
              </a:ext>
            </a:extLst>
          </p:cNvPr>
          <p:cNvSpPr>
            <a:spLocks noGrp="1"/>
          </p:cNvSpPr>
          <p:nvPr>
            <p:ph type="dt" sz="half" idx="10"/>
          </p:nvPr>
        </p:nvSpPr>
        <p:spPr/>
        <p:txBody>
          <a:bodyPr/>
          <a:lstStyle/>
          <a:p>
            <a:fld id="{AB44F51D-0A04-43EE-9C7F-92AAC0046592}" type="datetimeFigureOut">
              <a:rPr lang="en-IN" smtClean="0"/>
              <a:t>11-03-2018</a:t>
            </a:fld>
            <a:endParaRPr lang="en-IN"/>
          </a:p>
        </p:txBody>
      </p:sp>
      <p:sp>
        <p:nvSpPr>
          <p:cNvPr id="5" name="Footer Placeholder 4">
            <a:extLst>
              <a:ext uri="{FF2B5EF4-FFF2-40B4-BE49-F238E27FC236}">
                <a16:creationId xmlns:a16="http://schemas.microsoft.com/office/drawing/2014/main" id="{7D0C7228-C602-42ED-9E54-18FA5FFF22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BCF3DF-B501-41CD-99CC-90EDD1C2CC22}"/>
              </a:ext>
            </a:extLst>
          </p:cNvPr>
          <p:cNvSpPr>
            <a:spLocks noGrp="1"/>
          </p:cNvSpPr>
          <p:nvPr>
            <p:ph type="sldNum" sz="quarter" idx="12"/>
          </p:nvPr>
        </p:nvSpPr>
        <p:spPr/>
        <p:txBody>
          <a:bodyPr/>
          <a:lstStyle/>
          <a:p>
            <a:fld id="{90F96026-C7B0-40E4-A951-F946D2D52178}" type="slidenum">
              <a:rPr lang="en-IN" smtClean="0"/>
              <a:t>‹#›</a:t>
            </a:fld>
            <a:endParaRPr lang="en-IN"/>
          </a:p>
        </p:txBody>
      </p:sp>
    </p:spTree>
    <p:extLst>
      <p:ext uri="{BB962C8B-B14F-4D97-AF65-F5344CB8AC3E}">
        <p14:creationId xmlns:p14="http://schemas.microsoft.com/office/powerpoint/2010/main" val="3943798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671D52-0DFD-4997-9D7F-7B153AE1D2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0A10CA-9788-4A90-B733-E4EA539F639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E9458A-9434-437E-BAEF-B1CFBD8A9818}"/>
              </a:ext>
            </a:extLst>
          </p:cNvPr>
          <p:cNvSpPr>
            <a:spLocks noGrp="1"/>
          </p:cNvSpPr>
          <p:nvPr>
            <p:ph type="dt" sz="half" idx="10"/>
          </p:nvPr>
        </p:nvSpPr>
        <p:spPr/>
        <p:txBody>
          <a:bodyPr/>
          <a:lstStyle/>
          <a:p>
            <a:fld id="{AB44F51D-0A04-43EE-9C7F-92AAC0046592}" type="datetimeFigureOut">
              <a:rPr lang="en-IN" smtClean="0"/>
              <a:t>11-03-2018</a:t>
            </a:fld>
            <a:endParaRPr lang="en-IN"/>
          </a:p>
        </p:txBody>
      </p:sp>
      <p:sp>
        <p:nvSpPr>
          <p:cNvPr id="5" name="Footer Placeholder 4">
            <a:extLst>
              <a:ext uri="{FF2B5EF4-FFF2-40B4-BE49-F238E27FC236}">
                <a16:creationId xmlns:a16="http://schemas.microsoft.com/office/drawing/2014/main" id="{06339BF3-DA4E-49BD-A95B-DD91508BB3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617527-D768-4092-A485-AF842065D529}"/>
              </a:ext>
            </a:extLst>
          </p:cNvPr>
          <p:cNvSpPr>
            <a:spLocks noGrp="1"/>
          </p:cNvSpPr>
          <p:nvPr>
            <p:ph type="sldNum" sz="quarter" idx="12"/>
          </p:nvPr>
        </p:nvSpPr>
        <p:spPr/>
        <p:txBody>
          <a:bodyPr/>
          <a:lstStyle/>
          <a:p>
            <a:fld id="{90F96026-C7B0-40E4-A951-F946D2D52178}" type="slidenum">
              <a:rPr lang="en-IN" smtClean="0"/>
              <a:t>‹#›</a:t>
            </a:fld>
            <a:endParaRPr lang="en-IN"/>
          </a:p>
        </p:txBody>
      </p:sp>
    </p:spTree>
    <p:extLst>
      <p:ext uri="{BB962C8B-B14F-4D97-AF65-F5344CB8AC3E}">
        <p14:creationId xmlns:p14="http://schemas.microsoft.com/office/powerpoint/2010/main" val="2058959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02FC-0F51-463F-8B22-6EDF3AEF4E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04338B-7C6D-4488-861A-715340A3837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A63C44-CA2D-428F-B3F0-6ABE1B3D08F3}"/>
              </a:ext>
            </a:extLst>
          </p:cNvPr>
          <p:cNvSpPr>
            <a:spLocks noGrp="1"/>
          </p:cNvSpPr>
          <p:nvPr>
            <p:ph type="dt" sz="half" idx="10"/>
          </p:nvPr>
        </p:nvSpPr>
        <p:spPr/>
        <p:txBody>
          <a:bodyPr/>
          <a:lstStyle/>
          <a:p>
            <a:fld id="{AB44F51D-0A04-43EE-9C7F-92AAC0046592}" type="datetimeFigureOut">
              <a:rPr lang="en-IN" smtClean="0"/>
              <a:t>11-03-2018</a:t>
            </a:fld>
            <a:endParaRPr lang="en-IN"/>
          </a:p>
        </p:txBody>
      </p:sp>
      <p:sp>
        <p:nvSpPr>
          <p:cNvPr id="5" name="Footer Placeholder 4">
            <a:extLst>
              <a:ext uri="{FF2B5EF4-FFF2-40B4-BE49-F238E27FC236}">
                <a16:creationId xmlns:a16="http://schemas.microsoft.com/office/drawing/2014/main" id="{FBA9ED9B-99E0-4F6D-8A4F-2564A446FE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66438F-939A-4D2A-96A6-2A995F4E3C2C}"/>
              </a:ext>
            </a:extLst>
          </p:cNvPr>
          <p:cNvSpPr>
            <a:spLocks noGrp="1"/>
          </p:cNvSpPr>
          <p:nvPr>
            <p:ph type="sldNum" sz="quarter" idx="12"/>
          </p:nvPr>
        </p:nvSpPr>
        <p:spPr/>
        <p:txBody>
          <a:bodyPr/>
          <a:lstStyle/>
          <a:p>
            <a:fld id="{90F96026-C7B0-40E4-A951-F946D2D52178}" type="slidenum">
              <a:rPr lang="en-IN" smtClean="0"/>
              <a:t>‹#›</a:t>
            </a:fld>
            <a:endParaRPr lang="en-IN"/>
          </a:p>
        </p:txBody>
      </p:sp>
    </p:spTree>
    <p:extLst>
      <p:ext uri="{BB962C8B-B14F-4D97-AF65-F5344CB8AC3E}">
        <p14:creationId xmlns:p14="http://schemas.microsoft.com/office/powerpoint/2010/main" val="171249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5F0D-3A8D-4099-A6BB-6402766203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CA6A36-C4B6-4DE1-9292-3FD50B4F52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C72B04-C18C-433D-B912-2CBD6188A671}"/>
              </a:ext>
            </a:extLst>
          </p:cNvPr>
          <p:cNvSpPr>
            <a:spLocks noGrp="1"/>
          </p:cNvSpPr>
          <p:nvPr>
            <p:ph type="dt" sz="half" idx="10"/>
          </p:nvPr>
        </p:nvSpPr>
        <p:spPr/>
        <p:txBody>
          <a:bodyPr/>
          <a:lstStyle/>
          <a:p>
            <a:fld id="{AB44F51D-0A04-43EE-9C7F-92AAC0046592}" type="datetimeFigureOut">
              <a:rPr lang="en-IN" smtClean="0"/>
              <a:t>11-03-2018</a:t>
            </a:fld>
            <a:endParaRPr lang="en-IN"/>
          </a:p>
        </p:txBody>
      </p:sp>
      <p:sp>
        <p:nvSpPr>
          <p:cNvPr id="5" name="Footer Placeholder 4">
            <a:extLst>
              <a:ext uri="{FF2B5EF4-FFF2-40B4-BE49-F238E27FC236}">
                <a16:creationId xmlns:a16="http://schemas.microsoft.com/office/drawing/2014/main" id="{B1E3825C-662D-4793-9783-D7FE4B707C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7F913B-29B2-4337-BD27-C0FD57488492}"/>
              </a:ext>
            </a:extLst>
          </p:cNvPr>
          <p:cNvSpPr>
            <a:spLocks noGrp="1"/>
          </p:cNvSpPr>
          <p:nvPr>
            <p:ph type="sldNum" sz="quarter" idx="12"/>
          </p:nvPr>
        </p:nvSpPr>
        <p:spPr/>
        <p:txBody>
          <a:bodyPr/>
          <a:lstStyle/>
          <a:p>
            <a:fld id="{90F96026-C7B0-40E4-A951-F946D2D52178}" type="slidenum">
              <a:rPr lang="en-IN" smtClean="0"/>
              <a:t>‹#›</a:t>
            </a:fld>
            <a:endParaRPr lang="en-IN"/>
          </a:p>
        </p:txBody>
      </p:sp>
    </p:spTree>
    <p:extLst>
      <p:ext uri="{BB962C8B-B14F-4D97-AF65-F5344CB8AC3E}">
        <p14:creationId xmlns:p14="http://schemas.microsoft.com/office/powerpoint/2010/main" val="298475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9FC0-C999-46CF-A01B-E87646162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EB9F22-7FAC-4186-9557-3560785D9F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04B186-0EF4-4C3D-8FBC-35D8456EF48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CA39A7-D65E-4502-8F49-48D19F82EDF1}"/>
              </a:ext>
            </a:extLst>
          </p:cNvPr>
          <p:cNvSpPr>
            <a:spLocks noGrp="1"/>
          </p:cNvSpPr>
          <p:nvPr>
            <p:ph type="dt" sz="half" idx="10"/>
          </p:nvPr>
        </p:nvSpPr>
        <p:spPr/>
        <p:txBody>
          <a:bodyPr/>
          <a:lstStyle/>
          <a:p>
            <a:fld id="{AB44F51D-0A04-43EE-9C7F-92AAC0046592}" type="datetimeFigureOut">
              <a:rPr lang="en-IN" smtClean="0"/>
              <a:t>11-03-2018</a:t>
            </a:fld>
            <a:endParaRPr lang="en-IN"/>
          </a:p>
        </p:txBody>
      </p:sp>
      <p:sp>
        <p:nvSpPr>
          <p:cNvPr id="6" name="Footer Placeholder 5">
            <a:extLst>
              <a:ext uri="{FF2B5EF4-FFF2-40B4-BE49-F238E27FC236}">
                <a16:creationId xmlns:a16="http://schemas.microsoft.com/office/drawing/2014/main" id="{0E9299F8-E70E-471A-AD8C-716E739DE0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EC6D49-D82E-4E98-8678-82BDF1038D3E}"/>
              </a:ext>
            </a:extLst>
          </p:cNvPr>
          <p:cNvSpPr>
            <a:spLocks noGrp="1"/>
          </p:cNvSpPr>
          <p:nvPr>
            <p:ph type="sldNum" sz="quarter" idx="12"/>
          </p:nvPr>
        </p:nvSpPr>
        <p:spPr/>
        <p:txBody>
          <a:bodyPr/>
          <a:lstStyle/>
          <a:p>
            <a:fld id="{90F96026-C7B0-40E4-A951-F946D2D52178}" type="slidenum">
              <a:rPr lang="en-IN" smtClean="0"/>
              <a:t>‹#›</a:t>
            </a:fld>
            <a:endParaRPr lang="en-IN"/>
          </a:p>
        </p:txBody>
      </p:sp>
    </p:spTree>
    <p:extLst>
      <p:ext uri="{BB962C8B-B14F-4D97-AF65-F5344CB8AC3E}">
        <p14:creationId xmlns:p14="http://schemas.microsoft.com/office/powerpoint/2010/main" val="2112217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AB5A-2AB1-488C-AF3C-2555D74AD6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756E0E-5D31-418D-96D3-9F563A3913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081504-3FEB-4D8B-A05D-7E394AC15D8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541AF3-59FF-4FA0-82DA-4DBC36735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087800-6EF7-4676-BBF7-14DE5779CE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84F4AD-A533-4241-9F47-DE6B1B301F40}"/>
              </a:ext>
            </a:extLst>
          </p:cNvPr>
          <p:cNvSpPr>
            <a:spLocks noGrp="1"/>
          </p:cNvSpPr>
          <p:nvPr>
            <p:ph type="dt" sz="half" idx="10"/>
          </p:nvPr>
        </p:nvSpPr>
        <p:spPr/>
        <p:txBody>
          <a:bodyPr/>
          <a:lstStyle/>
          <a:p>
            <a:fld id="{AB44F51D-0A04-43EE-9C7F-92AAC0046592}" type="datetimeFigureOut">
              <a:rPr lang="en-IN" smtClean="0"/>
              <a:t>11-03-2018</a:t>
            </a:fld>
            <a:endParaRPr lang="en-IN"/>
          </a:p>
        </p:txBody>
      </p:sp>
      <p:sp>
        <p:nvSpPr>
          <p:cNvPr id="8" name="Footer Placeholder 7">
            <a:extLst>
              <a:ext uri="{FF2B5EF4-FFF2-40B4-BE49-F238E27FC236}">
                <a16:creationId xmlns:a16="http://schemas.microsoft.com/office/drawing/2014/main" id="{DF3DDA8A-B484-4395-96DC-51871F76A3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E6A9A7-8689-440C-ABB3-2BF797D3D0CC}"/>
              </a:ext>
            </a:extLst>
          </p:cNvPr>
          <p:cNvSpPr>
            <a:spLocks noGrp="1"/>
          </p:cNvSpPr>
          <p:nvPr>
            <p:ph type="sldNum" sz="quarter" idx="12"/>
          </p:nvPr>
        </p:nvSpPr>
        <p:spPr/>
        <p:txBody>
          <a:bodyPr/>
          <a:lstStyle/>
          <a:p>
            <a:fld id="{90F96026-C7B0-40E4-A951-F946D2D52178}" type="slidenum">
              <a:rPr lang="en-IN" smtClean="0"/>
              <a:t>‹#›</a:t>
            </a:fld>
            <a:endParaRPr lang="en-IN"/>
          </a:p>
        </p:txBody>
      </p:sp>
    </p:spTree>
    <p:extLst>
      <p:ext uri="{BB962C8B-B14F-4D97-AF65-F5344CB8AC3E}">
        <p14:creationId xmlns:p14="http://schemas.microsoft.com/office/powerpoint/2010/main" val="492009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DF26-3E46-4D8F-A2D2-4AA6C5D54D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DCEBFA-70D3-47CC-9F56-73192F3F0C27}"/>
              </a:ext>
            </a:extLst>
          </p:cNvPr>
          <p:cNvSpPr>
            <a:spLocks noGrp="1"/>
          </p:cNvSpPr>
          <p:nvPr>
            <p:ph type="dt" sz="half" idx="10"/>
          </p:nvPr>
        </p:nvSpPr>
        <p:spPr/>
        <p:txBody>
          <a:bodyPr/>
          <a:lstStyle/>
          <a:p>
            <a:fld id="{AB44F51D-0A04-43EE-9C7F-92AAC0046592}" type="datetimeFigureOut">
              <a:rPr lang="en-IN" smtClean="0"/>
              <a:t>11-03-2018</a:t>
            </a:fld>
            <a:endParaRPr lang="en-IN"/>
          </a:p>
        </p:txBody>
      </p:sp>
      <p:sp>
        <p:nvSpPr>
          <p:cNvPr id="4" name="Footer Placeholder 3">
            <a:extLst>
              <a:ext uri="{FF2B5EF4-FFF2-40B4-BE49-F238E27FC236}">
                <a16:creationId xmlns:a16="http://schemas.microsoft.com/office/drawing/2014/main" id="{A951888B-6793-4D86-928E-3BF3D23251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3234F3-9C70-480D-903A-AE40CDDB45DB}"/>
              </a:ext>
            </a:extLst>
          </p:cNvPr>
          <p:cNvSpPr>
            <a:spLocks noGrp="1"/>
          </p:cNvSpPr>
          <p:nvPr>
            <p:ph type="sldNum" sz="quarter" idx="12"/>
          </p:nvPr>
        </p:nvSpPr>
        <p:spPr/>
        <p:txBody>
          <a:bodyPr/>
          <a:lstStyle/>
          <a:p>
            <a:fld id="{90F96026-C7B0-40E4-A951-F946D2D52178}" type="slidenum">
              <a:rPr lang="en-IN" smtClean="0"/>
              <a:t>‹#›</a:t>
            </a:fld>
            <a:endParaRPr lang="en-IN"/>
          </a:p>
        </p:txBody>
      </p:sp>
    </p:spTree>
    <p:extLst>
      <p:ext uri="{BB962C8B-B14F-4D97-AF65-F5344CB8AC3E}">
        <p14:creationId xmlns:p14="http://schemas.microsoft.com/office/powerpoint/2010/main" val="345957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D3D89-1D58-49FE-912A-ADCF1B5CF4EB}"/>
              </a:ext>
            </a:extLst>
          </p:cNvPr>
          <p:cNvSpPr>
            <a:spLocks noGrp="1"/>
          </p:cNvSpPr>
          <p:nvPr>
            <p:ph type="dt" sz="half" idx="10"/>
          </p:nvPr>
        </p:nvSpPr>
        <p:spPr/>
        <p:txBody>
          <a:bodyPr/>
          <a:lstStyle/>
          <a:p>
            <a:fld id="{AB44F51D-0A04-43EE-9C7F-92AAC0046592}" type="datetimeFigureOut">
              <a:rPr lang="en-IN" smtClean="0"/>
              <a:t>11-03-2018</a:t>
            </a:fld>
            <a:endParaRPr lang="en-IN"/>
          </a:p>
        </p:txBody>
      </p:sp>
      <p:sp>
        <p:nvSpPr>
          <p:cNvPr id="3" name="Footer Placeholder 2">
            <a:extLst>
              <a:ext uri="{FF2B5EF4-FFF2-40B4-BE49-F238E27FC236}">
                <a16:creationId xmlns:a16="http://schemas.microsoft.com/office/drawing/2014/main" id="{AD89469E-16EC-41AB-9C5C-BDC3540C83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ED5B6D-8009-4750-9BBA-3ABEF6F6FCEB}"/>
              </a:ext>
            </a:extLst>
          </p:cNvPr>
          <p:cNvSpPr>
            <a:spLocks noGrp="1"/>
          </p:cNvSpPr>
          <p:nvPr>
            <p:ph type="sldNum" sz="quarter" idx="12"/>
          </p:nvPr>
        </p:nvSpPr>
        <p:spPr/>
        <p:txBody>
          <a:bodyPr/>
          <a:lstStyle/>
          <a:p>
            <a:fld id="{90F96026-C7B0-40E4-A951-F946D2D52178}" type="slidenum">
              <a:rPr lang="en-IN" smtClean="0"/>
              <a:t>‹#›</a:t>
            </a:fld>
            <a:endParaRPr lang="en-IN"/>
          </a:p>
        </p:txBody>
      </p:sp>
    </p:spTree>
    <p:extLst>
      <p:ext uri="{BB962C8B-B14F-4D97-AF65-F5344CB8AC3E}">
        <p14:creationId xmlns:p14="http://schemas.microsoft.com/office/powerpoint/2010/main" val="2179691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EBDC-DBF1-4B05-9AF2-99AF248C3A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EB7BE3-0415-407D-A737-C92D0768DA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3E9B0B-1DAF-47E7-AF6C-C1A56EF960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495E4A-82B9-4358-AF80-D30F71EF255B}"/>
              </a:ext>
            </a:extLst>
          </p:cNvPr>
          <p:cNvSpPr>
            <a:spLocks noGrp="1"/>
          </p:cNvSpPr>
          <p:nvPr>
            <p:ph type="dt" sz="half" idx="10"/>
          </p:nvPr>
        </p:nvSpPr>
        <p:spPr/>
        <p:txBody>
          <a:bodyPr/>
          <a:lstStyle/>
          <a:p>
            <a:fld id="{AB44F51D-0A04-43EE-9C7F-92AAC0046592}" type="datetimeFigureOut">
              <a:rPr lang="en-IN" smtClean="0"/>
              <a:t>11-03-2018</a:t>
            </a:fld>
            <a:endParaRPr lang="en-IN"/>
          </a:p>
        </p:txBody>
      </p:sp>
      <p:sp>
        <p:nvSpPr>
          <p:cNvPr id="6" name="Footer Placeholder 5">
            <a:extLst>
              <a:ext uri="{FF2B5EF4-FFF2-40B4-BE49-F238E27FC236}">
                <a16:creationId xmlns:a16="http://schemas.microsoft.com/office/drawing/2014/main" id="{8A27DB93-2EA7-4F91-AFA1-2DBF7F7E5B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90D64D-710F-4EEB-8CA1-9D6B3288B3C5}"/>
              </a:ext>
            </a:extLst>
          </p:cNvPr>
          <p:cNvSpPr>
            <a:spLocks noGrp="1"/>
          </p:cNvSpPr>
          <p:nvPr>
            <p:ph type="sldNum" sz="quarter" idx="12"/>
          </p:nvPr>
        </p:nvSpPr>
        <p:spPr/>
        <p:txBody>
          <a:bodyPr/>
          <a:lstStyle/>
          <a:p>
            <a:fld id="{90F96026-C7B0-40E4-A951-F946D2D52178}" type="slidenum">
              <a:rPr lang="en-IN" smtClean="0"/>
              <a:t>‹#›</a:t>
            </a:fld>
            <a:endParaRPr lang="en-IN"/>
          </a:p>
        </p:txBody>
      </p:sp>
    </p:spTree>
    <p:extLst>
      <p:ext uri="{BB962C8B-B14F-4D97-AF65-F5344CB8AC3E}">
        <p14:creationId xmlns:p14="http://schemas.microsoft.com/office/powerpoint/2010/main" val="417567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3EC7D-CD33-4596-BCA6-9A99FD54C7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8DF950-4B62-4D0B-96DD-BCCE1AA343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BC5589-6A55-4704-BA44-C9CE9A479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6D02E3-DD20-47C3-9875-0F134C83217E}"/>
              </a:ext>
            </a:extLst>
          </p:cNvPr>
          <p:cNvSpPr>
            <a:spLocks noGrp="1"/>
          </p:cNvSpPr>
          <p:nvPr>
            <p:ph type="dt" sz="half" idx="10"/>
          </p:nvPr>
        </p:nvSpPr>
        <p:spPr/>
        <p:txBody>
          <a:bodyPr/>
          <a:lstStyle/>
          <a:p>
            <a:fld id="{AB44F51D-0A04-43EE-9C7F-92AAC0046592}" type="datetimeFigureOut">
              <a:rPr lang="en-IN" smtClean="0"/>
              <a:t>11-03-2018</a:t>
            </a:fld>
            <a:endParaRPr lang="en-IN"/>
          </a:p>
        </p:txBody>
      </p:sp>
      <p:sp>
        <p:nvSpPr>
          <p:cNvPr id="6" name="Footer Placeholder 5">
            <a:extLst>
              <a:ext uri="{FF2B5EF4-FFF2-40B4-BE49-F238E27FC236}">
                <a16:creationId xmlns:a16="http://schemas.microsoft.com/office/drawing/2014/main" id="{28D10CEE-5073-42EA-ABBF-E3AEDC945B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51D28C-436A-464D-B8E3-E331C35F7B08}"/>
              </a:ext>
            </a:extLst>
          </p:cNvPr>
          <p:cNvSpPr>
            <a:spLocks noGrp="1"/>
          </p:cNvSpPr>
          <p:nvPr>
            <p:ph type="sldNum" sz="quarter" idx="12"/>
          </p:nvPr>
        </p:nvSpPr>
        <p:spPr/>
        <p:txBody>
          <a:bodyPr/>
          <a:lstStyle/>
          <a:p>
            <a:fld id="{90F96026-C7B0-40E4-A951-F946D2D52178}" type="slidenum">
              <a:rPr lang="en-IN" smtClean="0"/>
              <a:t>‹#›</a:t>
            </a:fld>
            <a:endParaRPr lang="en-IN"/>
          </a:p>
        </p:txBody>
      </p:sp>
    </p:spTree>
    <p:extLst>
      <p:ext uri="{BB962C8B-B14F-4D97-AF65-F5344CB8AC3E}">
        <p14:creationId xmlns:p14="http://schemas.microsoft.com/office/powerpoint/2010/main" val="111675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015D2D-E744-4EA0-8D6D-1C9D3365C3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87BA35-D188-4BB5-A8F7-929F1826CE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5CDEEF-2F54-47A4-869C-E34F52758A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4F51D-0A04-43EE-9C7F-92AAC0046592}" type="datetimeFigureOut">
              <a:rPr lang="en-IN" smtClean="0"/>
              <a:t>11-03-2018</a:t>
            </a:fld>
            <a:endParaRPr lang="en-IN"/>
          </a:p>
        </p:txBody>
      </p:sp>
      <p:sp>
        <p:nvSpPr>
          <p:cNvPr id="5" name="Footer Placeholder 4">
            <a:extLst>
              <a:ext uri="{FF2B5EF4-FFF2-40B4-BE49-F238E27FC236}">
                <a16:creationId xmlns:a16="http://schemas.microsoft.com/office/drawing/2014/main" id="{ACEBCE20-A2A8-4519-B4B3-11897A9261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16FB0B-EF2D-4E48-916D-4363121A0D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F96026-C7B0-40E4-A951-F946D2D52178}" type="slidenum">
              <a:rPr lang="en-IN" smtClean="0"/>
              <a:t>‹#›</a:t>
            </a:fld>
            <a:endParaRPr lang="en-IN"/>
          </a:p>
        </p:txBody>
      </p:sp>
    </p:spTree>
    <p:extLst>
      <p:ext uri="{BB962C8B-B14F-4D97-AF65-F5344CB8AC3E}">
        <p14:creationId xmlns:p14="http://schemas.microsoft.com/office/powerpoint/2010/main" val="297496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DD74-47B0-4427-B7B8-95546D19F94B}"/>
              </a:ext>
            </a:extLst>
          </p:cNvPr>
          <p:cNvSpPr>
            <a:spLocks noGrp="1"/>
          </p:cNvSpPr>
          <p:nvPr>
            <p:ph type="ctr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Uber Assignment </a:t>
            </a:r>
          </a:p>
        </p:txBody>
      </p:sp>
      <p:sp>
        <p:nvSpPr>
          <p:cNvPr id="3" name="Subtitle 2">
            <a:extLst>
              <a:ext uri="{FF2B5EF4-FFF2-40B4-BE49-F238E27FC236}">
                <a16:creationId xmlns:a16="http://schemas.microsoft.com/office/drawing/2014/main" id="{745D6455-BBB1-4C5D-82A4-0507F00EF758}"/>
              </a:ext>
            </a:extLst>
          </p:cNvPr>
          <p:cNvSpPr>
            <a:spLocks noGrp="1"/>
          </p:cNvSpPr>
          <p:nvPr>
            <p:ph type="subTitle" idx="1"/>
          </p:nvPr>
        </p:nvSpPr>
        <p:spPr>
          <a:xfrm>
            <a:off x="1524000" y="3602038"/>
            <a:ext cx="9144000" cy="824819"/>
          </a:xfr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r"/>
            <a:r>
              <a:rPr lang="en-IN" sz="4000" dirty="0"/>
              <a:t>By -&gt; Piyush Gaur</a:t>
            </a:r>
          </a:p>
        </p:txBody>
      </p:sp>
    </p:spTree>
    <p:extLst>
      <p:ext uri="{BB962C8B-B14F-4D97-AF65-F5344CB8AC3E}">
        <p14:creationId xmlns:p14="http://schemas.microsoft.com/office/powerpoint/2010/main" val="197360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E80C-3818-40B3-B553-B13C76C45DBC}"/>
              </a:ext>
            </a:extLst>
          </p:cNvPr>
          <p:cNvSpPr>
            <a:spLocks noGrp="1"/>
          </p:cNvSpPr>
          <p:nvPr>
            <p:ph type="ctrTitle"/>
          </p:nvPr>
        </p:nvSpPr>
        <p:spPr>
          <a:xfrm>
            <a:off x="397565" y="198782"/>
            <a:ext cx="11396869" cy="1311965"/>
          </a:xfrm>
        </p:spPr>
        <p:style>
          <a:lnRef idx="1">
            <a:schemeClr val="dk1"/>
          </a:lnRef>
          <a:fillRef idx="2">
            <a:schemeClr val="dk1"/>
          </a:fillRef>
          <a:effectRef idx="1">
            <a:schemeClr val="dk1"/>
          </a:effectRef>
          <a:fontRef idx="minor">
            <a:schemeClr val="dk1"/>
          </a:fontRef>
        </p:style>
        <p:txBody>
          <a:bodyPr>
            <a:normAutofit/>
          </a:bodyPr>
          <a:lstStyle/>
          <a:p>
            <a:r>
              <a:rPr lang="en-IN" dirty="0"/>
              <a:t>Problem 2</a:t>
            </a:r>
            <a:br>
              <a:rPr lang="en-IN" dirty="0"/>
            </a:br>
            <a:r>
              <a:rPr lang="en-IN" sz="2400" dirty="0">
                <a:solidFill>
                  <a:srgbClr val="FFC46F"/>
                </a:solidFill>
              </a:rPr>
              <a:t>Gap Between Supply and demand (</a:t>
            </a:r>
            <a:r>
              <a:rPr lang="en-IN" sz="2400" dirty="0" err="1">
                <a:solidFill>
                  <a:srgbClr val="FFC46F"/>
                </a:solidFill>
              </a:rPr>
              <a:t>Evening_Rush</a:t>
            </a:r>
            <a:r>
              <a:rPr lang="en-IN" sz="2400" dirty="0">
                <a:solidFill>
                  <a:srgbClr val="FFC46F"/>
                </a:solidFill>
              </a:rPr>
              <a:t> time slot )</a:t>
            </a:r>
            <a:endParaRPr lang="en-IN" sz="2200" dirty="0"/>
          </a:p>
        </p:txBody>
      </p:sp>
      <p:sp>
        <p:nvSpPr>
          <p:cNvPr id="3" name="Subtitle 2">
            <a:extLst>
              <a:ext uri="{FF2B5EF4-FFF2-40B4-BE49-F238E27FC236}">
                <a16:creationId xmlns:a16="http://schemas.microsoft.com/office/drawing/2014/main" id="{03212E7B-104A-40A2-8217-A792BB728CA4}"/>
              </a:ext>
            </a:extLst>
          </p:cNvPr>
          <p:cNvSpPr>
            <a:spLocks noGrp="1"/>
          </p:cNvSpPr>
          <p:nvPr>
            <p:ph type="subTitle" idx="1"/>
          </p:nvPr>
        </p:nvSpPr>
        <p:spPr>
          <a:xfrm>
            <a:off x="397565" y="1696277"/>
            <a:ext cx="11396868" cy="4834489"/>
          </a:xfr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18900000" scaled="1"/>
            <a:tileRect/>
          </a:gradFill>
          <a:ln/>
        </p:spPr>
        <p:style>
          <a:lnRef idx="1">
            <a:schemeClr val="accent1"/>
          </a:lnRef>
          <a:fillRef idx="3">
            <a:schemeClr val="accent1"/>
          </a:fillRef>
          <a:effectRef idx="2">
            <a:schemeClr val="accent1"/>
          </a:effectRef>
          <a:fontRef idx="minor">
            <a:schemeClr val="lt1"/>
          </a:fontRef>
        </p:style>
        <p:txBody>
          <a:bodyPr>
            <a:normAutofit/>
          </a:bodyPr>
          <a:lstStyle/>
          <a:p>
            <a:pPr algn="l"/>
            <a:endParaRPr lang="en-IN" sz="2000" dirty="0">
              <a:solidFill>
                <a:srgbClr val="FFC46F"/>
              </a:solidFill>
            </a:endParaRPr>
          </a:p>
          <a:p>
            <a:pPr marL="342900" indent="-342900" algn="l">
              <a:buFont typeface="Wingdings" panose="05000000000000000000" pitchFamily="2" charset="2"/>
              <a:buChar char="Ø"/>
            </a:pPr>
            <a:r>
              <a:rPr lang="en-IN" sz="2000" dirty="0">
                <a:solidFill>
                  <a:srgbClr val="FFC46F"/>
                </a:solidFill>
              </a:rPr>
              <a:t>Finding Out Gap Between Supply and demand (</a:t>
            </a:r>
            <a:r>
              <a:rPr lang="en-IN" sz="2000" dirty="0" err="1">
                <a:solidFill>
                  <a:srgbClr val="FFC46F"/>
                </a:solidFill>
              </a:rPr>
              <a:t>Evening_Rush</a:t>
            </a:r>
            <a:r>
              <a:rPr lang="en-IN" sz="2000" dirty="0">
                <a:solidFill>
                  <a:srgbClr val="FFC46F"/>
                </a:solidFill>
              </a:rPr>
              <a:t> time slot ) </a:t>
            </a:r>
          </a:p>
          <a:p>
            <a:pPr marL="342900" indent="-342900" algn="l">
              <a:buFont typeface="Wingdings" panose="05000000000000000000" pitchFamily="2" charset="2"/>
              <a:buChar char="Ø"/>
            </a:pPr>
            <a:r>
              <a:rPr lang="en-IN" sz="2000" dirty="0">
                <a:solidFill>
                  <a:srgbClr val="FFC46F"/>
                </a:solidFill>
              </a:rPr>
              <a:t>For </a:t>
            </a:r>
            <a:r>
              <a:rPr lang="en-IN" sz="2000" dirty="0" err="1">
                <a:solidFill>
                  <a:srgbClr val="FFC46F"/>
                </a:solidFill>
              </a:rPr>
              <a:t>Evening_Rush</a:t>
            </a:r>
            <a:r>
              <a:rPr lang="en-IN" sz="2000" dirty="0">
                <a:solidFill>
                  <a:srgbClr val="FFC46F"/>
                </a:solidFill>
              </a:rPr>
              <a:t> time slot demand is the number of requests made at the airport and Supply is the number of requests completed from airport to city</a:t>
            </a:r>
          </a:p>
          <a:p>
            <a:pPr marL="342900" indent="-342900" algn="l">
              <a:buFont typeface="Wingdings" panose="05000000000000000000" pitchFamily="2" charset="2"/>
              <a:buChar char="Ø"/>
            </a:pPr>
            <a:r>
              <a:rPr lang="en-IN" sz="2000" dirty="0">
                <a:solidFill>
                  <a:srgbClr val="FFC46F"/>
                </a:solidFill>
              </a:rPr>
              <a:t>No of trips requests made  at airport during </a:t>
            </a:r>
            <a:r>
              <a:rPr lang="en-IN" sz="2000" dirty="0" err="1">
                <a:solidFill>
                  <a:srgbClr val="FFC46F"/>
                </a:solidFill>
              </a:rPr>
              <a:t>Evening_Rush</a:t>
            </a:r>
            <a:r>
              <a:rPr lang="en-IN" sz="2000" dirty="0">
                <a:solidFill>
                  <a:srgbClr val="FFC46F"/>
                </a:solidFill>
              </a:rPr>
              <a:t> - 1800</a:t>
            </a:r>
          </a:p>
          <a:p>
            <a:pPr marL="342900" indent="-342900" algn="l">
              <a:buFont typeface="Wingdings" panose="05000000000000000000" pitchFamily="2" charset="2"/>
              <a:buChar char="Ø"/>
            </a:pPr>
            <a:r>
              <a:rPr lang="en-IN" sz="2000" dirty="0">
                <a:solidFill>
                  <a:srgbClr val="FFC46F"/>
                </a:solidFill>
              </a:rPr>
              <a:t>No of trips completed  from airport to city during </a:t>
            </a:r>
            <a:r>
              <a:rPr lang="en-IN" sz="2000" dirty="0" err="1">
                <a:solidFill>
                  <a:srgbClr val="FFC46F"/>
                </a:solidFill>
              </a:rPr>
              <a:t>Evening_Rush</a:t>
            </a:r>
            <a:r>
              <a:rPr lang="en-IN" sz="2000" dirty="0">
                <a:solidFill>
                  <a:srgbClr val="FFC46F"/>
                </a:solidFill>
              </a:rPr>
              <a:t> – 373</a:t>
            </a:r>
          </a:p>
          <a:p>
            <a:pPr marL="342900" indent="-342900" algn="l">
              <a:buFont typeface="Wingdings" panose="05000000000000000000" pitchFamily="2" charset="2"/>
              <a:buChar char="Ø"/>
            </a:pPr>
            <a:endParaRPr lang="en-IN" sz="2000" dirty="0">
              <a:solidFill>
                <a:srgbClr val="FFC46F"/>
              </a:solidFill>
            </a:endParaRPr>
          </a:p>
          <a:p>
            <a:pPr algn="just"/>
            <a:r>
              <a:rPr lang="en-IN" sz="2000" dirty="0">
                <a:solidFill>
                  <a:srgbClr val="FFC46F"/>
                </a:solidFill>
              </a:rPr>
              <a:t>Reason for supply –demand gap during </a:t>
            </a:r>
            <a:r>
              <a:rPr lang="en-IN" sz="2000" dirty="0" err="1">
                <a:solidFill>
                  <a:srgbClr val="FFC46F"/>
                </a:solidFill>
              </a:rPr>
              <a:t>Evening_Rush</a:t>
            </a:r>
            <a:r>
              <a:rPr lang="en-IN" sz="2000" dirty="0">
                <a:solidFill>
                  <a:srgbClr val="FFC46F"/>
                </a:solidFill>
              </a:rPr>
              <a:t> Slot.</a:t>
            </a:r>
          </a:p>
          <a:p>
            <a:pPr algn="just"/>
            <a:r>
              <a:rPr lang="en-IN" sz="2000" dirty="0">
                <a:solidFill>
                  <a:srgbClr val="FFC46F"/>
                </a:solidFill>
                <a:highlight>
                  <a:srgbClr val="404040"/>
                </a:highlight>
              </a:rPr>
              <a:t>At the airport incoming flights are more and outgoing flights are less during evening rush slot. As the out going flights are less , the cabs coming to the airport are also very less during that time. This is reducing the availability of cabs at airport in the evening time slot. As the incoming flights are more , the passengers are also more in the evening. These passengers are not getting sufficient cabs to leave the airport in the evening. This is creating supply - demand gap at the airport in evening rush time slot</a:t>
            </a:r>
          </a:p>
        </p:txBody>
      </p:sp>
    </p:spTree>
    <p:extLst>
      <p:ext uri="{BB962C8B-B14F-4D97-AF65-F5344CB8AC3E}">
        <p14:creationId xmlns:p14="http://schemas.microsoft.com/office/powerpoint/2010/main" val="211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E80C-3818-40B3-B553-B13C76C45DBC}"/>
              </a:ext>
            </a:extLst>
          </p:cNvPr>
          <p:cNvSpPr>
            <a:spLocks noGrp="1"/>
          </p:cNvSpPr>
          <p:nvPr>
            <p:ph type="ctrTitle"/>
          </p:nvPr>
        </p:nvSpPr>
        <p:spPr>
          <a:xfrm>
            <a:off x="397565" y="198782"/>
            <a:ext cx="11396869" cy="1311965"/>
          </a:xfrm>
        </p:spPr>
        <p:style>
          <a:lnRef idx="1">
            <a:schemeClr val="dk1"/>
          </a:lnRef>
          <a:fillRef idx="2">
            <a:schemeClr val="dk1"/>
          </a:fillRef>
          <a:effectRef idx="1">
            <a:schemeClr val="dk1"/>
          </a:effectRef>
          <a:fontRef idx="minor">
            <a:schemeClr val="dk1"/>
          </a:fontRef>
        </p:style>
        <p:txBody>
          <a:bodyPr>
            <a:normAutofit/>
          </a:bodyPr>
          <a:lstStyle/>
          <a:p>
            <a:r>
              <a:rPr lang="en-IN" dirty="0"/>
              <a:t>Recommendation   </a:t>
            </a:r>
            <a:br>
              <a:rPr lang="en-IN" dirty="0"/>
            </a:br>
            <a:r>
              <a:rPr lang="en-IN" sz="2200" dirty="0">
                <a:solidFill>
                  <a:schemeClr val="bg1"/>
                </a:solidFill>
              </a:rPr>
              <a:t>Some ways to resolve the supply-demand gap.</a:t>
            </a:r>
            <a:endParaRPr lang="en-IN" sz="2200" dirty="0"/>
          </a:p>
        </p:txBody>
      </p:sp>
      <p:sp>
        <p:nvSpPr>
          <p:cNvPr id="3" name="Subtitle 2">
            <a:extLst>
              <a:ext uri="{FF2B5EF4-FFF2-40B4-BE49-F238E27FC236}">
                <a16:creationId xmlns:a16="http://schemas.microsoft.com/office/drawing/2014/main" id="{03212E7B-104A-40A2-8217-A792BB728CA4}"/>
              </a:ext>
            </a:extLst>
          </p:cNvPr>
          <p:cNvSpPr>
            <a:spLocks noGrp="1"/>
          </p:cNvSpPr>
          <p:nvPr>
            <p:ph type="subTitle" idx="1"/>
          </p:nvPr>
        </p:nvSpPr>
        <p:spPr>
          <a:xfrm>
            <a:off x="397565" y="1636169"/>
            <a:ext cx="11396868" cy="2409371"/>
          </a:xfr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18900000" scaled="1"/>
            <a:tileRect/>
          </a:gradFill>
          <a:ln/>
        </p:spPr>
        <p:style>
          <a:lnRef idx="1">
            <a:schemeClr val="accent1"/>
          </a:lnRef>
          <a:fillRef idx="3">
            <a:schemeClr val="accent1"/>
          </a:fillRef>
          <a:effectRef idx="2">
            <a:schemeClr val="accent1"/>
          </a:effectRef>
          <a:fontRef idx="minor">
            <a:schemeClr val="lt1"/>
          </a:fontRef>
        </p:style>
        <p:txBody>
          <a:bodyPr>
            <a:normAutofit/>
          </a:bodyPr>
          <a:lstStyle/>
          <a:p>
            <a:pPr algn="l"/>
            <a:r>
              <a:rPr lang="en-IN" sz="2000" dirty="0">
                <a:solidFill>
                  <a:srgbClr val="FFC46F"/>
                </a:solidFill>
                <a:highlight>
                  <a:srgbClr val="404040"/>
                </a:highlight>
              </a:rPr>
              <a:t>Recommendation for morning rush slot from city</a:t>
            </a:r>
          </a:p>
          <a:p>
            <a:pPr marL="342900" indent="-342900" algn="l">
              <a:buFont typeface="Wingdings" panose="05000000000000000000" pitchFamily="2" charset="2"/>
              <a:buChar char="Ø"/>
            </a:pPr>
            <a:endParaRPr lang="en-IN" sz="2000" dirty="0">
              <a:solidFill>
                <a:srgbClr val="FFC46F"/>
              </a:solidFill>
            </a:endParaRPr>
          </a:p>
          <a:p>
            <a:pPr marL="342900" indent="-342900" algn="l">
              <a:buFont typeface="Wingdings" panose="05000000000000000000" pitchFamily="2" charset="2"/>
              <a:buChar char="Ø"/>
            </a:pPr>
            <a:r>
              <a:rPr lang="en-IN" sz="2000" dirty="0">
                <a:solidFill>
                  <a:srgbClr val="FFC46F"/>
                </a:solidFill>
              </a:rPr>
              <a:t>Reducing the money charged from cab drivers for utilizing  Uber services for making a trip to airport</a:t>
            </a:r>
          </a:p>
          <a:p>
            <a:pPr marL="342900" indent="-342900" algn="l">
              <a:buFont typeface="Wingdings" panose="05000000000000000000" pitchFamily="2" charset="2"/>
              <a:buChar char="Ø"/>
            </a:pPr>
            <a:endParaRPr lang="en-IN" sz="2000" dirty="0">
              <a:solidFill>
                <a:srgbClr val="FFC46F"/>
              </a:solidFill>
            </a:endParaRPr>
          </a:p>
          <a:p>
            <a:pPr marL="342900" indent="-342900" algn="l">
              <a:buFont typeface="Wingdings" panose="05000000000000000000" pitchFamily="2" charset="2"/>
              <a:buChar char="Ø"/>
            </a:pPr>
            <a:r>
              <a:rPr lang="en-IN" sz="2000" dirty="0">
                <a:solidFill>
                  <a:srgbClr val="FFC46F"/>
                </a:solidFill>
              </a:rPr>
              <a:t>Charging More Money from Customers to the airport during morning rush time slot</a:t>
            </a:r>
          </a:p>
          <a:p>
            <a:pPr marL="342900" indent="-342900" algn="l">
              <a:buFont typeface="Wingdings" panose="05000000000000000000" pitchFamily="2" charset="2"/>
              <a:buChar char="Ø"/>
            </a:pPr>
            <a:endParaRPr lang="en-IN" sz="2000" dirty="0">
              <a:solidFill>
                <a:srgbClr val="FFC46F"/>
              </a:solidFill>
            </a:endParaRPr>
          </a:p>
          <a:p>
            <a:pPr marL="342900" indent="-342900" algn="l">
              <a:buFont typeface="Wingdings" panose="05000000000000000000" pitchFamily="2" charset="2"/>
              <a:buChar char="Ø"/>
            </a:pPr>
            <a:endParaRPr lang="en-IN" sz="2000" dirty="0">
              <a:solidFill>
                <a:srgbClr val="FFC46F"/>
              </a:solidFill>
            </a:endParaRPr>
          </a:p>
          <a:p>
            <a:pPr marL="342900" indent="-342900" algn="l">
              <a:buFont typeface="Wingdings" panose="05000000000000000000" pitchFamily="2" charset="2"/>
              <a:buChar char="Ø"/>
            </a:pPr>
            <a:endParaRPr lang="en-IN" sz="2000" dirty="0">
              <a:solidFill>
                <a:srgbClr val="FFC46F"/>
              </a:solidFill>
            </a:endParaRPr>
          </a:p>
          <a:p>
            <a:pPr marL="342900" indent="-342900" algn="l">
              <a:buFont typeface="Wingdings" panose="05000000000000000000" pitchFamily="2" charset="2"/>
              <a:buChar char="Ø"/>
            </a:pPr>
            <a:endParaRPr lang="en-IN" sz="2000" dirty="0">
              <a:solidFill>
                <a:srgbClr val="FFC46F"/>
              </a:solidFill>
            </a:endParaRPr>
          </a:p>
        </p:txBody>
      </p:sp>
      <p:sp>
        <p:nvSpPr>
          <p:cNvPr id="4" name="Subtitle 2">
            <a:extLst>
              <a:ext uri="{FF2B5EF4-FFF2-40B4-BE49-F238E27FC236}">
                <a16:creationId xmlns:a16="http://schemas.microsoft.com/office/drawing/2014/main" id="{9B63AF8D-5911-46EB-8CBD-33022A1DB6C4}"/>
              </a:ext>
            </a:extLst>
          </p:cNvPr>
          <p:cNvSpPr txBox="1">
            <a:spLocks/>
          </p:cNvSpPr>
          <p:nvPr/>
        </p:nvSpPr>
        <p:spPr>
          <a:xfrm>
            <a:off x="397565" y="4170963"/>
            <a:ext cx="11396868" cy="2488255"/>
          </a:xfrm>
          <a:prstGeom prst="rect">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18900000" scaled="1"/>
            <a:tileRect/>
          </a:gradFill>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gn="l"/>
            <a:r>
              <a:rPr lang="en-IN" sz="2000" dirty="0">
                <a:solidFill>
                  <a:srgbClr val="FFC46F"/>
                </a:solidFill>
                <a:highlight>
                  <a:srgbClr val="404040"/>
                </a:highlight>
              </a:rPr>
              <a:t>Recommendation for evening rush slot from airport</a:t>
            </a:r>
          </a:p>
          <a:p>
            <a:pPr algn="l"/>
            <a:endParaRPr lang="en-IN" sz="2000" dirty="0">
              <a:solidFill>
                <a:srgbClr val="FFC46F"/>
              </a:solidFill>
            </a:endParaRPr>
          </a:p>
          <a:p>
            <a:pPr algn="l"/>
            <a:r>
              <a:rPr lang="en-IN" sz="2000" dirty="0">
                <a:solidFill>
                  <a:srgbClr val="FFC46F"/>
                </a:solidFill>
              </a:rPr>
              <a:t>Reducing the money charged from cab drivers for utilizing  Uber services for making a trip to city</a:t>
            </a:r>
          </a:p>
          <a:p>
            <a:pPr algn="l"/>
            <a:endParaRPr lang="en-IN" sz="2000" dirty="0">
              <a:solidFill>
                <a:srgbClr val="FFC46F"/>
              </a:solidFill>
            </a:endParaRPr>
          </a:p>
          <a:p>
            <a:pPr algn="l"/>
            <a:r>
              <a:rPr lang="en-IN" sz="2000" dirty="0">
                <a:solidFill>
                  <a:srgbClr val="FFC46F"/>
                </a:solidFill>
              </a:rPr>
              <a:t>Charging More Money from Customers to trip from airport to city during evening rush time slot</a:t>
            </a:r>
          </a:p>
          <a:p>
            <a:pPr algn="l"/>
            <a:endParaRPr lang="en-IN" sz="2000" dirty="0">
              <a:solidFill>
                <a:srgbClr val="FFC46F"/>
              </a:solidFill>
            </a:endParaRPr>
          </a:p>
          <a:p>
            <a:pPr algn="l"/>
            <a:endParaRPr lang="en-IN" sz="2000" dirty="0">
              <a:solidFill>
                <a:srgbClr val="FFC46F"/>
              </a:solidFill>
            </a:endParaRPr>
          </a:p>
          <a:p>
            <a:pPr algn="l"/>
            <a:endParaRPr lang="en-IN" sz="2000" dirty="0">
              <a:solidFill>
                <a:srgbClr val="FFC46F"/>
              </a:solidFill>
            </a:endParaRPr>
          </a:p>
          <a:p>
            <a:pPr algn="l"/>
            <a:endParaRPr lang="en-IN" sz="2000" dirty="0">
              <a:solidFill>
                <a:srgbClr val="FFC46F"/>
              </a:solidFill>
            </a:endParaRPr>
          </a:p>
          <a:p>
            <a:pPr marL="342900" indent="-342900" algn="l">
              <a:buFont typeface="Wingdings" panose="05000000000000000000" pitchFamily="2" charset="2"/>
              <a:buChar char="Ø"/>
            </a:pPr>
            <a:endParaRPr lang="en-IN" sz="2000" dirty="0">
              <a:solidFill>
                <a:srgbClr val="FFC46F"/>
              </a:solidFill>
            </a:endParaRPr>
          </a:p>
          <a:p>
            <a:pPr marL="342900" indent="-342900" algn="l">
              <a:buFont typeface="Wingdings" panose="05000000000000000000" pitchFamily="2" charset="2"/>
              <a:buChar char="Ø"/>
            </a:pPr>
            <a:endParaRPr lang="en-IN" sz="2000" dirty="0">
              <a:solidFill>
                <a:srgbClr val="FFC46F"/>
              </a:solidFill>
            </a:endParaRPr>
          </a:p>
          <a:p>
            <a:pPr marL="342900" indent="-342900" algn="l">
              <a:buFont typeface="Wingdings" panose="05000000000000000000" pitchFamily="2" charset="2"/>
              <a:buChar char="Ø"/>
            </a:pPr>
            <a:endParaRPr lang="en-IN" sz="2000" dirty="0">
              <a:solidFill>
                <a:srgbClr val="FFC46F"/>
              </a:solidFill>
            </a:endParaRPr>
          </a:p>
          <a:p>
            <a:pPr marL="342900" indent="-342900" algn="l">
              <a:buFont typeface="Wingdings" panose="05000000000000000000" pitchFamily="2" charset="2"/>
              <a:buChar char="Ø"/>
            </a:pPr>
            <a:endParaRPr lang="en-IN" sz="2000" dirty="0">
              <a:solidFill>
                <a:srgbClr val="FFC46F"/>
              </a:solidFill>
            </a:endParaRPr>
          </a:p>
        </p:txBody>
      </p:sp>
    </p:spTree>
    <p:extLst>
      <p:ext uri="{BB962C8B-B14F-4D97-AF65-F5344CB8AC3E}">
        <p14:creationId xmlns:p14="http://schemas.microsoft.com/office/powerpoint/2010/main" val="199568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0">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generated with very high confidence">
            <a:extLst>
              <a:ext uri="{FF2B5EF4-FFF2-40B4-BE49-F238E27FC236}">
                <a16:creationId xmlns:a16="http://schemas.microsoft.com/office/drawing/2014/main" id="{DBDD06BF-72DC-4D50-AA79-E2053C5D5579}"/>
              </a:ext>
            </a:extLst>
          </p:cNvPr>
          <p:cNvPicPr>
            <a:picLocks noChangeAspect="1"/>
          </p:cNvPicPr>
          <p:nvPr/>
        </p:nvPicPr>
        <p:blipFill>
          <a:blip r:embed="rId2"/>
          <a:stretch>
            <a:fillRect/>
          </a:stretch>
        </p:blipFill>
        <p:spPr>
          <a:xfrm>
            <a:off x="639430" y="225635"/>
            <a:ext cx="11027962" cy="3997637"/>
          </a:xfrm>
          <a:prstGeom prst="rect">
            <a:avLst/>
          </a:prstGeom>
          <a:ln w="88900" cap="sq" cmpd="thickThin">
            <a:solidFill>
              <a:srgbClr val="404040"/>
            </a:solidFill>
            <a:prstDash val="solid"/>
            <a:miter lim="800000"/>
          </a:ln>
          <a:effectLst>
            <a:innerShdw blurRad="76200">
              <a:srgbClr val="000000"/>
            </a:innerShdw>
          </a:effectLst>
        </p:spPr>
      </p:pic>
      <p:sp>
        <p:nvSpPr>
          <p:cNvPr id="2" name="Title 1">
            <a:extLst>
              <a:ext uri="{FF2B5EF4-FFF2-40B4-BE49-F238E27FC236}">
                <a16:creationId xmlns:a16="http://schemas.microsoft.com/office/drawing/2014/main" id="{607D1659-C74A-4787-B415-46B83C401B96}"/>
              </a:ext>
            </a:extLst>
          </p:cNvPr>
          <p:cNvSpPr>
            <a:spLocks noGrp="1"/>
          </p:cNvSpPr>
          <p:nvPr>
            <p:ph type="ctrTitle"/>
          </p:nvPr>
        </p:nvSpPr>
        <p:spPr>
          <a:xfrm>
            <a:off x="527538" y="4756638"/>
            <a:ext cx="11139854" cy="930447"/>
          </a:xfrm>
        </p:spPr>
        <p:txBody>
          <a:bodyPr>
            <a:normAutofit/>
          </a:bodyPr>
          <a:lstStyle/>
          <a:p>
            <a:r>
              <a:rPr lang="en-IN" sz="5400" dirty="0">
                <a:solidFill>
                  <a:schemeClr val="bg1"/>
                </a:solidFill>
              </a:rPr>
              <a:t>Data Preparation</a:t>
            </a:r>
          </a:p>
        </p:txBody>
      </p:sp>
      <p:sp>
        <p:nvSpPr>
          <p:cNvPr id="3" name="Subtitle 2">
            <a:extLst>
              <a:ext uri="{FF2B5EF4-FFF2-40B4-BE49-F238E27FC236}">
                <a16:creationId xmlns:a16="http://schemas.microsoft.com/office/drawing/2014/main" id="{9F287208-08E0-4A22-8D67-94A6A7A27670}"/>
              </a:ext>
            </a:extLst>
          </p:cNvPr>
          <p:cNvSpPr>
            <a:spLocks noGrp="1"/>
          </p:cNvSpPr>
          <p:nvPr>
            <p:ph type="subTitle" idx="1"/>
          </p:nvPr>
        </p:nvSpPr>
        <p:spPr>
          <a:xfrm>
            <a:off x="1339362" y="5815698"/>
            <a:ext cx="9144000" cy="420001"/>
          </a:xfrm>
        </p:spPr>
        <p:txBody>
          <a:bodyPr>
            <a:normAutofit/>
          </a:bodyPr>
          <a:lstStyle/>
          <a:p>
            <a:r>
              <a:rPr lang="en-IN" sz="2000" dirty="0">
                <a:solidFill>
                  <a:srgbClr val="FFC46F"/>
                </a:solidFill>
              </a:rPr>
              <a:t>Bar Chart depicting hour wise trip request made at city and airport respectively.</a:t>
            </a:r>
          </a:p>
          <a:p>
            <a:endParaRPr lang="en-IN" sz="2000" dirty="0">
              <a:solidFill>
                <a:srgbClr val="FFC46F"/>
              </a:solidFill>
            </a:endParaRPr>
          </a:p>
          <a:p>
            <a:endParaRPr lang="en-IN" sz="2000" dirty="0">
              <a:solidFill>
                <a:srgbClr val="FFC46F"/>
              </a:solidFill>
            </a:endParaRPr>
          </a:p>
        </p:txBody>
      </p:sp>
    </p:spTree>
    <p:extLst>
      <p:ext uri="{BB962C8B-B14F-4D97-AF65-F5344CB8AC3E}">
        <p14:creationId xmlns:p14="http://schemas.microsoft.com/office/powerpoint/2010/main" val="2417544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E80C-3818-40B3-B553-B13C76C45DBC}"/>
              </a:ext>
            </a:extLst>
          </p:cNvPr>
          <p:cNvSpPr>
            <a:spLocks noGrp="1"/>
          </p:cNvSpPr>
          <p:nvPr>
            <p:ph type="ctrTitle"/>
          </p:nvPr>
        </p:nvSpPr>
        <p:spPr>
          <a:xfrm>
            <a:off x="397565" y="198782"/>
            <a:ext cx="11396869" cy="1311965"/>
          </a:xfrm>
        </p:spPr>
        <p:style>
          <a:lnRef idx="1">
            <a:schemeClr val="dk1"/>
          </a:lnRef>
          <a:fillRef idx="2">
            <a:schemeClr val="dk1"/>
          </a:fillRef>
          <a:effectRef idx="1">
            <a:schemeClr val="dk1"/>
          </a:effectRef>
          <a:fontRef idx="minor">
            <a:schemeClr val="dk1"/>
          </a:fontRef>
        </p:style>
        <p:txBody>
          <a:bodyPr>
            <a:normAutofit fontScale="90000"/>
          </a:bodyPr>
          <a:lstStyle/>
          <a:p>
            <a:r>
              <a:rPr lang="en-IN" dirty="0"/>
              <a:t>Data Cleaning   </a:t>
            </a:r>
            <a:br>
              <a:rPr lang="en-IN" dirty="0"/>
            </a:br>
            <a:r>
              <a:rPr lang="en-IN" sz="2200" dirty="0">
                <a:solidFill>
                  <a:schemeClr val="bg1"/>
                </a:solidFill>
              </a:rPr>
              <a:t>Dividing the Request time in to 5 time slots based on below assumption</a:t>
            </a:r>
            <a:r>
              <a:rPr lang="en-IN" sz="2200" dirty="0">
                <a:solidFill>
                  <a:srgbClr val="FFC46F"/>
                </a:solidFill>
              </a:rPr>
              <a:t> </a:t>
            </a:r>
            <a:br>
              <a:rPr lang="en-IN" sz="2200" dirty="0">
                <a:solidFill>
                  <a:srgbClr val="FFC46F"/>
                </a:solidFill>
              </a:rPr>
            </a:br>
            <a:endParaRPr lang="en-IN" sz="2200" dirty="0"/>
          </a:p>
        </p:txBody>
      </p:sp>
      <p:sp>
        <p:nvSpPr>
          <p:cNvPr id="3" name="Subtitle 2">
            <a:extLst>
              <a:ext uri="{FF2B5EF4-FFF2-40B4-BE49-F238E27FC236}">
                <a16:creationId xmlns:a16="http://schemas.microsoft.com/office/drawing/2014/main" id="{03212E7B-104A-40A2-8217-A792BB728CA4}"/>
              </a:ext>
            </a:extLst>
          </p:cNvPr>
          <p:cNvSpPr>
            <a:spLocks noGrp="1"/>
          </p:cNvSpPr>
          <p:nvPr>
            <p:ph type="subTitle" idx="1"/>
          </p:nvPr>
        </p:nvSpPr>
        <p:spPr>
          <a:xfrm>
            <a:off x="397565" y="1696277"/>
            <a:ext cx="11396868" cy="4834489"/>
          </a:xfr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18900000" scaled="1"/>
            <a:tileRect/>
          </a:gradFill>
          <a:ln/>
        </p:spPr>
        <p:style>
          <a:lnRef idx="1">
            <a:schemeClr val="accent1"/>
          </a:lnRef>
          <a:fillRef idx="3">
            <a:schemeClr val="accent1"/>
          </a:fillRef>
          <a:effectRef idx="2">
            <a:schemeClr val="accent1"/>
          </a:effectRef>
          <a:fontRef idx="minor">
            <a:schemeClr val="lt1"/>
          </a:fontRef>
        </p:style>
        <p:txBody>
          <a:bodyPr>
            <a:normAutofit/>
          </a:bodyPr>
          <a:lstStyle/>
          <a:p>
            <a:pPr algn="l"/>
            <a:endParaRPr lang="en-IN" dirty="0"/>
          </a:p>
          <a:p>
            <a:pPr algn="l"/>
            <a:endParaRPr lang="en-IN" sz="2000" dirty="0">
              <a:solidFill>
                <a:srgbClr val="FFC46F"/>
              </a:solidFill>
            </a:endParaRPr>
          </a:p>
          <a:p>
            <a:pPr marL="342900" indent="-342900" algn="l">
              <a:buFont typeface="Wingdings" panose="05000000000000000000" pitchFamily="2" charset="2"/>
              <a:buChar char="Ø"/>
            </a:pPr>
            <a:r>
              <a:rPr lang="en-IN" sz="2000" dirty="0">
                <a:solidFill>
                  <a:srgbClr val="FFC46F"/>
                </a:solidFill>
              </a:rPr>
              <a:t>Pre-Morning Time Slot - &gt; When Request Hour  &lt;= 3 hours</a:t>
            </a:r>
          </a:p>
          <a:p>
            <a:pPr marL="342900" indent="-342900" algn="l">
              <a:buFont typeface="Wingdings" panose="05000000000000000000" pitchFamily="2" charset="2"/>
              <a:buChar char="Ø"/>
            </a:pPr>
            <a:endParaRPr lang="en-IN" sz="2000" dirty="0">
              <a:solidFill>
                <a:srgbClr val="FFC46F"/>
              </a:solidFill>
            </a:endParaRPr>
          </a:p>
          <a:p>
            <a:pPr marL="342900" indent="-342900" algn="l">
              <a:buFont typeface="Wingdings" panose="05000000000000000000" pitchFamily="2" charset="2"/>
              <a:buChar char="Ø"/>
            </a:pPr>
            <a:r>
              <a:rPr lang="en-IN" sz="2000" dirty="0" err="1">
                <a:solidFill>
                  <a:srgbClr val="FFC46F"/>
                </a:solidFill>
              </a:rPr>
              <a:t>Morning_Rush</a:t>
            </a:r>
            <a:r>
              <a:rPr lang="en-IN" sz="2000" dirty="0">
                <a:solidFill>
                  <a:srgbClr val="FFC46F"/>
                </a:solidFill>
              </a:rPr>
              <a:t> Time Slot - &gt; When Request Hour &gt;= 4 and &lt;= 9</a:t>
            </a:r>
          </a:p>
          <a:p>
            <a:pPr marL="342900" indent="-342900" algn="l">
              <a:buFont typeface="Wingdings" panose="05000000000000000000" pitchFamily="2" charset="2"/>
              <a:buChar char="Ø"/>
            </a:pPr>
            <a:endParaRPr lang="en-IN" sz="2000" dirty="0">
              <a:solidFill>
                <a:srgbClr val="FFC46F"/>
              </a:solidFill>
            </a:endParaRPr>
          </a:p>
          <a:p>
            <a:pPr marL="342900" indent="-342900" algn="l">
              <a:buFont typeface="Wingdings" panose="05000000000000000000" pitchFamily="2" charset="2"/>
              <a:buChar char="Ø"/>
            </a:pPr>
            <a:r>
              <a:rPr lang="en-IN" sz="2000" dirty="0" err="1">
                <a:solidFill>
                  <a:srgbClr val="FFC46F"/>
                </a:solidFill>
              </a:rPr>
              <a:t>Day_Time</a:t>
            </a:r>
            <a:r>
              <a:rPr lang="en-IN" sz="2000" dirty="0">
                <a:solidFill>
                  <a:srgbClr val="FFC46F"/>
                </a:solidFill>
              </a:rPr>
              <a:t> Time Slot -&gt; When Request Hour &gt;=10 and &lt;= 16.</a:t>
            </a:r>
          </a:p>
          <a:p>
            <a:pPr marL="342900" indent="-342900" algn="l">
              <a:buFont typeface="Wingdings" panose="05000000000000000000" pitchFamily="2" charset="2"/>
              <a:buChar char="Ø"/>
            </a:pPr>
            <a:endParaRPr lang="en-IN" sz="2000" dirty="0">
              <a:solidFill>
                <a:srgbClr val="FFC46F"/>
              </a:solidFill>
            </a:endParaRPr>
          </a:p>
          <a:p>
            <a:pPr marL="342900" indent="-342900" algn="l">
              <a:buFont typeface="Wingdings" panose="05000000000000000000" pitchFamily="2" charset="2"/>
              <a:buChar char="Ø"/>
            </a:pPr>
            <a:r>
              <a:rPr lang="en-IN" sz="2000" dirty="0" err="1">
                <a:solidFill>
                  <a:srgbClr val="FFC46F"/>
                </a:solidFill>
              </a:rPr>
              <a:t>Evening_Rush</a:t>
            </a:r>
            <a:r>
              <a:rPr lang="en-IN" sz="2000" dirty="0">
                <a:solidFill>
                  <a:srgbClr val="FFC46F"/>
                </a:solidFill>
              </a:rPr>
              <a:t> Time Slot -&gt; When Request Hour &gt; =17 and &lt;= 21</a:t>
            </a:r>
          </a:p>
          <a:p>
            <a:pPr marL="342900" indent="-342900" algn="l">
              <a:buFont typeface="Wingdings" panose="05000000000000000000" pitchFamily="2" charset="2"/>
              <a:buChar char="Ø"/>
            </a:pPr>
            <a:endParaRPr lang="en-IN" sz="2000" dirty="0">
              <a:solidFill>
                <a:srgbClr val="FFC46F"/>
              </a:solidFill>
            </a:endParaRPr>
          </a:p>
          <a:p>
            <a:pPr marL="342900" indent="-342900" algn="l">
              <a:buFont typeface="Wingdings" panose="05000000000000000000" pitchFamily="2" charset="2"/>
              <a:buChar char="Ø"/>
            </a:pPr>
            <a:r>
              <a:rPr lang="en-IN" sz="2000" dirty="0" err="1">
                <a:solidFill>
                  <a:srgbClr val="FFC46F"/>
                </a:solidFill>
              </a:rPr>
              <a:t>Late_Night</a:t>
            </a:r>
            <a:r>
              <a:rPr lang="en-IN" sz="2000" dirty="0">
                <a:solidFill>
                  <a:srgbClr val="FFC46F"/>
                </a:solidFill>
              </a:rPr>
              <a:t> Time Slot When Request Hour is other than defined above is considered as late night</a:t>
            </a:r>
          </a:p>
        </p:txBody>
      </p:sp>
    </p:spTree>
    <p:extLst>
      <p:ext uri="{BB962C8B-B14F-4D97-AF65-F5344CB8AC3E}">
        <p14:creationId xmlns:p14="http://schemas.microsoft.com/office/powerpoint/2010/main" val="3865492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E80C-3818-40B3-B553-B13C76C45DBC}"/>
              </a:ext>
            </a:extLst>
          </p:cNvPr>
          <p:cNvSpPr>
            <a:spLocks noGrp="1"/>
          </p:cNvSpPr>
          <p:nvPr>
            <p:ph type="ctrTitle"/>
          </p:nvPr>
        </p:nvSpPr>
        <p:spPr>
          <a:xfrm>
            <a:off x="397565" y="198782"/>
            <a:ext cx="11396869" cy="1311965"/>
          </a:xfrm>
        </p:spPr>
        <p:style>
          <a:lnRef idx="1">
            <a:schemeClr val="dk1"/>
          </a:lnRef>
          <a:fillRef idx="2">
            <a:schemeClr val="dk1"/>
          </a:fillRef>
          <a:effectRef idx="1">
            <a:schemeClr val="dk1"/>
          </a:effectRef>
          <a:fontRef idx="minor">
            <a:schemeClr val="dk1"/>
          </a:fontRef>
        </p:style>
        <p:txBody>
          <a:bodyPr>
            <a:normAutofit/>
          </a:bodyPr>
          <a:lstStyle/>
          <a:p>
            <a:r>
              <a:rPr lang="en-IN" dirty="0"/>
              <a:t>Data Cleaning   </a:t>
            </a:r>
            <a:br>
              <a:rPr lang="en-IN" dirty="0"/>
            </a:br>
            <a:r>
              <a:rPr lang="en-IN" sz="2200" dirty="0">
                <a:solidFill>
                  <a:schemeClr val="bg1"/>
                </a:solidFill>
              </a:rPr>
              <a:t>Count of number of trips made during different time slot derived previously.</a:t>
            </a:r>
            <a:endParaRPr lang="en-IN" sz="2200" dirty="0"/>
          </a:p>
        </p:txBody>
      </p:sp>
      <p:sp>
        <p:nvSpPr>
          <p:cNvPr id="3" name="Subtitle 2">
            <a:extLst>
              <a:ext uri="{FF2B5EF4-FFF2-40B4-BE49-F238E27FC236}">
                <a16:creationId xmlns:a16="http://schemas.microsoft.com/office/drawing/2014/main" id="{03212E7B-104A-40A2-8217-A792BB728CA4}"/>
              </a:ext>
            </a:extLst>
          </p:cNvPr>
          <p:cNvSpPr>
            <a:spLocks noGrp="1"/>
          </p:cNvSpPr>
          <p:nvPr>
            <p:ph type="subTitle" idx="1"/>
          </p:nvPr>
        </p:nvSpPr>
        <p:spPr>
          <a:xfrm>
            <a:off x="397565" y="1696277"/>
            <a:ext cx="11396868" cy="4834489"/>
          </a:xfr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18900000" scaled="1"/>
            <a:tileRect/>
          </a:gradFill>
          <a:ln/>
        </p:spPr>
        <p:style>
          <a:lnRef idx="1">
            <a:schemeClr val="accent1"/>
          </a:lnRef>
          <a:fillRef idx="3">
            <a:schemeClr val="accent1"/>
          </a:fillRef>
          <a:effectRef idx="2">
            <a:schemeClr val="accent1"/>
          </a:effectRef>
          <a:fontRef idx="minor">
            <a:schemeClr val="lt1"/>
          </a:fontRef>
        </p:style>
        <p:txBody>
          <a:bodyPr>
            <a:normAutofit/>
          </a:bodyPr>
          <a:lstStyle/>
          <a:p>
            <a:pPr algn="l"/>
            <a:endParaRPr lang="en-IN" dirty="0"/>
          </a:p>
          <a:p>
            <a:pPr algn="l"/>
            <a:endParaRPr lang="en-IN" sz="2000" dirty="0">
              <a:solidFill>
                <a:srgbClr val="FFC46F"/>
              </a:solidFill>
            </a:endParaRPr>
          </a:p>
          <a:p>
            <a:pPr marL="342900" indent="-342900" algn="l">
              <a:buFont typeface="Wingdings" panose="05000000000000000000" pitchFamily="2" charset="2"/>
              <a:buChar char="Ø"/>
            </a:pPr>
            <a:r>
              <a:rPr lang="en-IN" sz="2000" dirty="0">
                <a:solidFill>
                  <a:srgbClr val="FFC46F"/>
                </a:solidFill>
              </a:rPr>
              <a:t>Count of trips made at Pre-Morning Time Slot - &gt; 136</a:t>
            </a:r>
          </a:p>
          <a:p>
            <a:pPr marL="342900" indent="-342900" algn="l">
              <a:buFont typeface="Wingdings" panose="05000000000000000000" pitchFamily="2" charset="2"/>
              <a:buChar char="Ø"/>
            </a:pPr>
            <a:endParaRPr lang="en-IN" sz="2000" dirty="0">
              <a:solidFill>
                <a:srgbClr val="FFC46F"/>
              </a:solidFill>
            </a:endParaRPr>
          </a:p>
          <a:p>
            <a:pPr marL="342900" indent="-342900" algn="l">
              <a:buFont typeface="Wingdings" panose="05000000000000000000" pitchFamily="2" charset="2"/>
              <a:buChar char="Ø"/>
            </a:pPr>
            <a:r>
              <a:rPr lang="en-IN" sz="2000" dirty="0">
                <a:solidFill>
                  <a:srgbClr val="FFC46F"/>
                </a:solidFill>
              </a:rPr>
              <a:t>Count of trips made at </a:t>
            </a:r>
            <a:r>
              <a:rPr lang="en-IN" sz="2000" dirty="0" err="1">
                <a:solidFill>
                  <a:srgbClr val="FFC46F"/>
                </a:solidFill>
              </a:rPr>
              <a:t>Morning_Rush</a:t>
            </a:r>
            <a:r>
              <a:rPr lang="en-IN" sz="2000" dirty="0">
                <a:solidFill>
                  <a:srgbClr val="FFC46F"/>
                </a:solidFill>
              </a:rPr>
              <a:t> Time Slot - &gt; 932</a:t>
            </a:r>
          </a:p>
          <a:p>
            <a:pPr algn="l"/>
            <a:endParaRPr lang="en-IN" sz="2000" dirty="0">
              <a:solidFill>
                <a:srgbClr val="FFC46F"/>
              </a:solidFill>
            </a:endParaRPr>
          </a:p>
          <a:p>
            <a:pPr marL="342900" indent="-342900" algn="l">
              <a:buFont typeface="Wingdings" panose="05000000000000000000" pitchFamily="2" charset="2"/>
              <a:buChar char="Ø"/>
            </a:pPr>
            <a:r>
              <a:rPr lang="en-IN" sz="2000" dirty="0">
                <a:solidFill>
                  <a:srgbClr val="FFC46F"/>
                </a:solidFill>
              </a:rPr>
              <a:t>Count of trips made at </a:t>
            </a:r>
            <a:r>
              <a:rPr lang="en-IN" sz="2000" dirty="0" err="1">
                <a:solidFill>
                  <a:srgbClr val="FFC46F"/>
                </a:solidFill>
              </a:rPr>
              <a:t>Day_Time</a:t>
            </a:r>
            <a:r>
              <a:rPr lang="en-IN" sz="2000" dirty="0">
                <a:solidFill>
                  <a:srgbClr val="FFC46F"/>
                </a:solidFill>
              </a:rPr>
              <a:t> Time Slot -&gt; 722</a:t>
            </a:r>
          </a:p>
          <a:p>
            <a:pPr marL="342900" indent="-342900" algn="l">
              <a:buFont typeface="Wingdings" panose="05000000000000000000" pitchFamily="2" charset="2"/>
              <a:buChar char="Ø"/>
            </a:pPr>
            <a:endParaRPr lang="en-IN" sz="2000" dirty="0">
              <a:solidFill>
                <a:srgbClr val="FFC46F"/>
              </a:solidFill>
            </a:endParaRPr>
          </a:p>
          <a:p>
            <a:pPr marL="342900" indent="-342900" algn="l">
              <a:buFont typeface="Wingdings" panose="05000000000000000000" pitchFamily="2" charset="2"/>
              <a:buChar char="Ø"/>
            </a:pPr>
            <a:r>
              <a:rPr lang="en-IN" sz="2000" dirty="0">
                <a:solidFill>
                  <a:srgbClr val="FFC46F"/>
                </a:solidFill>
              </a:rPr>
              <a:t>Count of trips made at </a:t>
            </a:r>
            <a:r>
              <a:rPr lang="en-IN" sz="2000" dirty="0" err="1">
                <a:solidFill>
                  <a:srgbClr val="FFC46F"/>
                </a:solidFill>
              </a:rPr>
              <a:t>Evening_Rush</a:t>
            </a:r>
            <a:r>
              <a:rPr lang="en-IN" sz="2000" dirty="0">
                <a:solidFill>
                  <a:srgbClr val="FFC46F"/>
                </a:solidFill>
              </a:rPr>
              <a:t> Time Slot -&gt;  784</a:t>
            </a:r>
          </a:p>
          <a:p>
            <a:pPr marL="342900" indent="-342900" algn="l">
              <a:buFont typeface="Wingdings" panose="05000000000000000000" pitchFamily="2" charset="2"/>
              <a:buChar char="Ø"/>
            </a:pPr>
            <a:endParaRPr lang="en-IN" sz="2000" dirty="0">
              <a:solidFill>
                <a:srgbClr val="FFC46F"/>
              </a:solidFill>
            </a:endParaRPr>
          </a:p>
          <a:p>
            <a:pPr marL="342900" indent="-342900" algn="l">
              <a:buFont typeface="Wingdings" panose="05000000000000000000" pitchFamily="2" charset="2"/>
              <a:buChar char="Ø"/>
            </a:pPr>
            <a:r>
              <a:rPr lang="en-IN" sz="2000" dirty="0">
                <a:solidFill>
                  <a:srgbClr val="FFC46F"/>
                </a:solidFill>
              </a:rPr>
              <a:t>Count of trips made at </a:t>
            </a:r>
            <a:r>
              <a:rPr lang="en-IN" sz="2000" dirty="0" err="1">
                <a:solidFill>
                  <a:srgbClr val="FFC46F"/>
                </a:solidFill>
              </a:rPr>
              <a:t>Late_Night</a:t>
            </a:r>
            <a:r>
              <a:rPr lang="en-IN" sz="2000" dirty="0">
                <a:solidFill>
                  <a:srgbClr val="FFC46F"/>
                </a:solidFill>
              </a:rPr>
              <a:t> Time Slot -&gt;  257</a:t>
            </a:r>
          </a:p>
        </p:txBody>
      </p:sp>
    </p:spTree>
    <p:extLst>
      <p:ext uri="{BB962C8B-B14F-4D97-AF65-F5344CB8AC3E}">
        <p14:creationId xmlns:p14="http://schemas.microsoft.com/office/powerpoint/2010/main" val="140170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84B55AF-5C3B-4A7A-BAC1-2283DDBC3A39}"/>
              </a:ext>
            </a:extLst>
          </p:cNvPr>
          <p:cNvPicPr>
            <a:picLocks noChangeAspect="1"/>
          </p:cNvPicPr>
          <p:nvPr/>
        </p:nvPicPr>
        <p:blipFill>
          <a:blip r:embed="rId2"/>
          <a:stretch>
            <a:fillRect/>
          </a:stretch>
        </p:blipFill>
        <p:spPr>
          <a:xfrm>
            <a:off x="196949" y="307731"/>
            <a:ext cx="11619912" cy="3997637"/>
          </a:xfrm>
          <a:prstGeom prst="rect">
            <a:avLst/>
          </a:prstGeom>
          <a:ln w="88900" cap="sq" cmpd="thickThin">
            <a:solidFill>
              <a:srgbClr val="000000"/>
            </a:solidFill>
            <a:prstDash val="solid"/>
            <a:miter lim="800000"/>
          </a:ln>
          <a:effectLst>
            <a:innerShdw blurRad="76200">
              <a:srgbClr val="000000"/>
            </a:innerShdw>
          </a:effectLst>
        </p:spPr>
      </p:pic>
      <p:sp>
        <p:nvSpPr>
          <p:cNvPr id="2" name="Title 1">
            <a:extLst>
              <a:ext uri="{FF2B5EF4-FFF2-40B4-BE49-F238E27FC236}">
                <a16:creationId xmlns:a16="http://schemas.microsoft.com/office/drawing/2014/main" id="{FC8F2451-BA5F-4E1D-9CAD-6A7DED2A3E3D}"/>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3400" kern="1200" dirty="0">
                <a:solidFill>
                  <a:schemeClr val="bg1"/>
                </a:solidFill>
                <a:latin typeface="+mj-lt"/>
                <a:ea typeface="+mj-ea"/>
                <a:cs typeface="+mj-cs"/>
              </a:rPr>
              <a:t>Bar Chart for number of trips made during different time slots</a:t>
            </a:r>
          </a:p>
        </p:txBody>
      </p:sp>
    </p:spTree>
    <p:extLst>
      <p:ext uri="{BB962C8B-B14F-4D97-AF65-F5344CB8AC3E}">
        <p14:creationId xmlns:p14="http://schemas.microsoft.com/office/powerpoint/2010/main" val="426164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82E075-CB39-4ACD-8FC3-24F7328022E5}"/>
              </a:ext>
            </a:extLst>
          </p:cNvPr>
          <p:cNvPicPr>
            <a:picLocks noChangeAspect="1"/>
          </p:cNvPicPr>
          <p:nvPr/>
        </p:nvPicPr>
        <p:blipFill>
          <a:blip r:embed="rId2"/>
          <a:stretch>
            <a:fillRect/>
          </a:stretch>
        </p:blipFill>
        <p:spPr>
          <a:xfrm>
            <a:off x="4850296" y="321177"/>
            <a:ext cx="7004820" cy="6179551"/>
          </a:xfrm>
          <a:prstGeom prst="rect">
            <a:avLst/>
          </a:prstGeom>
        </p:spPr>
      </p:pic>
      <p:sp>
        <p:nvSpPr>
          <p:cNvPr id="24" name="Rectangle 17">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19">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07D1659-C74A-4787-B415-46B83C401B96}"/>
              </a:ext>
            </a:extLst>
          </p:cNvPr>
          <p:cNvSpPr>
            <a:spLocks noGrp="1"/>
          </p:cNvSpPr>
          <p:nvPr>
            <p:ph type="ctrTitle"/>
          </p:nvPr>
        </p:nvSpPr>
        <p:spPr>
          <a:xfrm>
            <a:off x="674237" y="357271"/>
            <a:ext cx="3657600" cy="1102221"/>
          </a:xfrm>
        </p:spPr>
        <p:txBody>
          <a:bodyPr>
            <a:normAutofit fontScale="90000"/>
          </a:bodyPr>
          <a:lstStyle/>
          <a:p>
            <a:r>
              <a:rPr lang="en-IN" sz="4800" dirty="0">
                <a:solidFill>
                  <a:schemeClr val="bg1"/>
                </a:solidFill>
              </a:rPr>
              <a:t>Problem Identification</a:t>
            </a:r>
          </a:p>
        </p:txBody>
      </p:sp>
      <p:sp>
        <p:nvSpPr>
          <p:cNvPr id="3" name="Subtitle 2">
            <a:extLst>
              <a:ext uri="{FF2B5EF4-FFF2-40B4-BE49-F238E27FC236}">
                <a16:creationId xmlns:a16="http://schemas.microsoft.com/office/drawing/2014/main" id="{9F287208-08E0-4A22-8D67-94A6A7A27670}"/>
              </a:ext>
            </a:extLst>
          </p:cNvPr>
          <p:cNvSpPr>
            <a:spLocks noGrp="1"/>
          </p:cNvSpPr>
          <p:nvPr>
            <p:ph type="subTitle" idx="1"/>
          </p:nvPr>
        </p:nvSpPr>
        <p:spPr>
          <a:xfrm>
            <a:off x="674237" y="1899139"/>
            <a:ext cx="3657600" cy="4461904"/>
          </a:xfrm>
        </p:spPr>
        <p:style>
          <a:lnRef idx="0">
            <a:schemeClr val="accent1"/>
          </a:lnRef>
          <a:fillRef idx="3">
            <a:schemeClr val="accent1"/>
          </a:fillRef>
          <a:effectRef idx="3">
            <a:schemeClr val="accent1"/>
          </a:effectRef>
          <a:fontRef idx="minor">
            <a:schemeClr val="lt1"/>
          </a:fontRef>
        </p:style>
        <p:txBody>
          <a:bodyPr>
            <a:normAutofit fontScale="92500" lnSpcReduction="10000"/>
          </a:bodyPr>
          <a:lstStyle/>
          <a:p>
            <a:pPr algn="just"/>
            <a:r>
              <a:rPr lang="en-IN" sz="2000" dirty="0">
                <a:solidFill>
                  <a:srgbClr val="FFC46F"/>
                </a:solidFill>
              </a:rPr>
              <a:t>A Dodged bar chart here representing portion of bars as completed, cancelled and no cars available requests out of total requests made.                                               </a:t>
            </a:r>
          </a:p>
          <a:p>
            <a:pPr algn="just"/>
            <a:endParaRPr lang="en-IN" sz="2000" dirty="0">
              <a:solidFill>
                <a:srgbClr val="FFC46F"/>
              </a:solidFill>
              <a:highlight>
                <a:srgbClr val="000000"/>
              </a:highlight>
            </a:endParaRPr>
          </a:p>
          <a:p>
            <a:pPr algn="just"/>
            <a:r>
              <a:rPr lang="en-IN" sz="2000" dirty="0">
                <a:solidFill>
                  <a:srgbClr val="FFC46F"/>
                </a:solidFill>
                <a:highlight>
                  <a:srgbClr val="000000"/>
                </a:highlight>
              </a:rPr>
              <a:t>Problem 1 : </a:t>
            </a:r>
          </a:p>
          <a:p>
            <a:pPr algn="just"/>
            <a:r>
              <a:rPr lang="en-IN" sz="2000" dirty="0">
                <a:solidFill>
                  <a:srgbClr val="FFC46F"/>
                </a:solidFill>
                <a:highlight>
                  <a:srgbClr val="FF0000"/>
                </a:highlight>
              </a:rPr>
              <a:t>A large number of trips got cancelled during the </a:t>
            </a:r>
            <a:r>
              <a:rPr lang="en-IN" sz="2000" dirty="0" err="1">
                <a:solidFill>
                  <a:srgbClr val="FFC46F"/>
                </a:solidFill>
                <a:highlight>
                  <a:srgbClr val="FF0000"/>
                </a:highlight>
              </a:rPr>
              <a:t>Morning_Rush</a:t>
            </a:r>
            <a:r>
              <a:rPr lang="en-IN" sz="2000" dirty="0">
                <a:solidFill>
                  <a:srgbClr val="FFC46F"/>
                </a:solidFill>
                <a:highlight>
                  <a:srgbClr val="FF0000"/>
                </a:highlight>
              </a:rPr>
              <a:t> time slot</a:t>
            </a:r>
          </a:p>
          <a:p>
            <a:pPr algn="just"/>
            <a:endParaRPr lang="en-IN" sz="2000" dirty="0">
              <a:solidFill>
                <a:srgbClr val="FFC46F"/>
              </a:solidFill>
            </a:endParaRPr>
          </a:p>
          <a:p>
            <a:pPr algn="just"/>
            <a:r>
              <a:rPr lang="en-IN" sz="2000" dirty="0">
                <a:solidFill>
                  <a:srgbClr val="FFC46F"/>
                </a:solidFill>
                <a:highlight>
                  <a:srgbClr val="000000"/>
                </a:highlight>
              </a:rPr>
              <a:t>Problem 2: </a:t>
            </a:r>
          </a:p>
          <a:p>
            <a:pPr algn="just"/>
            <a:r>
              <a:rPr lang="en-IN" sz="2000" dirty="0">
                <a:solidFill>
                  <a:srgbClr val="FFC46F"/>
                </a:solidFill>
                <a:highlight>
                  <a:srgbClr val="FF0000"/>
                </a:highlight>
              </a:rPr>
              <a:t>Cabs were not available for a large number of requests during </a:t>
            </a:r>
            <a:r>
              <a:rPr lang="en-IN" sz="2000" dirty="0" err="1">
                <a:solidFill>
                  <a:srgbClr val="FFC46F"/>
                </a:solidFill>
                <a:highlight>
                  <a:srgbClr val="FF0000"/>
                </a:highlight>
              </a:rPr>
              <a:t>Evening_Rush</a:t>
            </a:r>
            <a:r>
              <a:rPr lang="en-IN" sz="2000" dirty="0">
                <a:solidFill>
                  <a:srgbClr val="FFC46F"/>
                </a:solidFill>
                <a:highlight>
                  <a:srgbClr val="FF0000"/>
                </a:highlight>
              </a:rPr>
              <a:t> time slot</a:t>
            </a:r>
          </a:p>
        </p:txBody>
      </p:sp>
    </p:spTree>
    <p:extLst>
      <p:ext uri="{BB962C8B-B14F-4D97-AF65-F5344CB8AC3E}">
        <p14:creationId xmlns:p14="http://schemas.microsoft.com/office/powerpoint/2010/main" val="942471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E80C-3818-40B3-B553-B13C76C45DBC}"/>
              </a:ext>
            </a:extLst>
          </p:cNvPr>
          <p:cNvSpPr>
            <a:spLocks noGrp="1"/>
          </p:cNvSpPr>
          <p:nvPr>
            <p:ph type="ctrTitle"/>
          </p:nvPr>
        </p:nvSpPr>
        <p:spPr>
          <a:xfrm>
            <a:off x="397565" y="198782"/>
            <a:ext cx="11396869" cy="1311965"/>
          </a:xfrm>
        </p:spPr>
        <p:style>
          <a:lnRef idx="1">
            <a:schemeClr val="dk1"/>
          </a:lnRef>
          <a:fillRef idx="2">
            <a:schemeClr val="dk1"/>
          </a:fillRef>
          <a:effectRef idx="1">
            <a:schemeClr val="dk1"/>
          </a:effectRef>
          <a:fontRef idx="minor">
            <a:schemeClr val="dk1"/>
          </a:fontRef>
        </p:style>
        <p:txBody>
          <a:bodyPr>
            <a:normAutofit fontScale="90000"/>
          </a:bodyPr>
          <a:lstStyle/>
          <a:p>
            <a:r>
              <a:rPr lang="en-IN" dirty="0"/>
              <a:t>Problem 1</a:t>
            </a:r>
            <a:br>
              <a:rPr lang="en-IN" dirty="0"/>
            </a:br>
            <a:r>
              <a:rPr lang="en-IN" sz="2200" dirty="0">
                <a:solidFill>
                  <a:schemeClr val="bg1"/>
                </a:solidFill>
              </a:rPr>
              <a:t>A large number of trips got cancelled during the </a:t>
            </a:r>
            <a:r>
              <a:rPr lang="en-IN" sz="2200" dirty="0" err="1">
                <a:solidFill>
                  <a:schemeClr val="bg1"/>
                </a:solidFill>
              </a:rPr>
              <a:t>Morning_Rush</a:t>
            </a:r>
            <a:r>
              <a:rPr lang="en-IN" sz="2200" dirty="0">
                <a:solidFill>
                  <a:schemeClr val="bg1"/>
                </a:solidFill>
              </a:rPr>
              <a:t> time slot</a:t>
            </a:r>
            <a:br>
              <a:rPr lang="en-IN" sz="2200" dirty="0">
                <a:solidFill>
                  <a:schemeClr val="bg1"/>
                </a:solidFill>
              </a:rPr>
            </a:br>
            <a:r>
              <a:rPr lang="en-IN" sz="2200" dirty="0">
                <a:solidFill>
                  <a:schemeClr val="bg1"/>
                </a:solidFill>
              </a:rPr>
              <a:t>.</a:t>
            </a:r>
          </a:p>
        </p:txBody>
      </p:sp>
      <p:sp>
        <p:nvSpPr>
          <p:cNvPr id="3" name="Subtitle 2">
            <a:extLst>
              <a:ext uri="{FF2B5EF4-FFF2-40B4-BE49-F238E27FC236}">
                <a16:creationId xmlns:a16="http://schemas.microsoft.com/office/drawing/2014/main" id="{03212E7B-104A-40A2-8217-A792BB728CA4}"/>
              </a:ext>
            </a:extLst>
          </p:cNvPr>
          <p:cNvSpPr>
            <a:spLocks noGrp="1"/>
          </p:cNvSpPr>
          <p:nvPr>
            <p:ph type="subTitle" idx="1"/>
          </p:nvPr>
        </p:nvSpPr>
        <p:spPr>
          <a:xfrm>
            <a:off x="397565" y="1611630"/>
            <a:ext cx="4455789" cy="5047587"/>
          </a:xfr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18900000" scaled="1"/>
            <a:tileRect/>
          </a:gradFill>
          <a:ln/>
        </p:spPr>
        <p:style>
          <a:lnRef idx="1">
            <a:schemeClr val="accent1"/>
          </a:lnRef>
          <a:fillRef idx="3">
            <a:schemeClr val="accent1"/>
          </a:fillRef>
          <a:effectRef idx="2">
            <a:schemeClr val="accent1"/>
          </a:effectRef>
          <a:fontRef idx="minor">
            <a:schemeClr val="lt1"/>
          </a:fontRef>
        </p:style>
        <p:txBody>
          <a:bodyPr>
            <a:normAutofit/>
          </a:bodyPr>
          <a:lstStyle/>
          <a:p>
            <a:pPr algn="l"/>
            <a:endParaRPr lang="en-IN" sz="2000" dirty="0">
              <a:solidFill>
                <a:srgbClr val="FFC46F"/>
              </a:solidFill>
            </a:endParaRPr>
          </a:p>
          <a:p>
            <a:pPr marL="342900" indent="-342900" algn="l">
              <a:buFont typeface="Wingdings" panose="05000000000000000000" pitchFamily="2" charset="2"/>
              <a:buChar char="Ø"/>
            </a:pPr>
            <a:r>
              <a:rPr lang="en-IN" sz="2000" dirty="0">
                <a:solidFill>
                  <a:srgbClr val="FFC46F"/>
                </a:solidFill>
              </a:rPr>
              <a:t>Plotting a dodges bar chart to find out if the problem is more sever for pickup requests made at the airport or the city.</a:t>
            </a:r>
          </a:p>
          <a:p>
            <a:pPr marL="342900" indent="-342900" algn="l">
              <a:buFont typeface="Wingdings" panose="05000000000000000000" pitchFamily="2" charset="2"/>
              <a:buChar char="Ø"/>
            </a:pPr>
            <a:endParaRPr lang="en-IN" sz="2000" dirty="0">
              <a:solidFill>
                <a:srgbClr val="FFC46F"/>
              </a:solidFill>
            </a:endParaRPr>
          </a:p>
          <a:p>
            <a:pPr marL="342900" indent="-342900" algn="l">
              <a:buFont typeface="Wingdings" panose="05000000000000000000" pitchFamily="2" charset="2"/>
              <a:buChar char="Ø"/>
            </a:pPr>
            <a:r>
              <a:rPr lang="en-IN" sz="2000" dirty="0">
                <a:solidFill>
                  <a:srgbClr val="FFC46F"/>
                </a:solidFill>
              </a:rPr>
              <a:t>Percentage break up for the total number of issues in the time slot based on pick-up point.</a:t>
            </a:r>
          </a:p>
          <a:p>
            <a:pPr algn="l"/>
            <a:endParaRPr lang="en-IN" sz="2000" dirty="0">
              <a:solidFill>
                <a:srgbClr val="FFC46F"/>
              </a:solidFill>
            </a:endParaRPr>
          </a:p>
          <a:p>
            <a:pPr marL="342900" indent="-342900" algn="l">
              <a:buFont typeface="Wingdings" panose="05000000000000000000" pitchFamily="2" charset="2"/>
              <a:buChar char="Ø"/>
            </a:pPr>
            <a:r>
              <a:rPr lang="en-IN" sz="2000" dirty="0">
                <a:solidFill>
                  <a:srgbClr val="FFC46F"/>
                </a:solidFill>
              </a:rPr>
              <a:t>Percentage of total issues based on pick up point at the following :</a:t>
            </a:r>
          </a:p>
          <a:p>
            <a:pPr marL="342900" indent="-342900" algn="l">
              <a:buFont typeface="Wingdings" panose="05000000000000000000" pitchFamily="2" charset="2"/>
              <a:buChar char="§"/>
            </a:pPr>
            <a:r>
              <a:rPr lang="en-IN" sz="2000" dirty="0">
                <a:solidFill>
                  <a:srgbClr val="FFC46F"/>
                </a:solidFill>
              </a:rPr>
              <a:t>Airport - 2.79 %</a:t>
            </a:r>
          </a:p>
          <a:p>
            <a:pPr marL="342900" indent="-342900" algn="l">
              <a:buFont typeface="Wingdings" panose="05000000000000000000" pitchFamily="2" charset="2"/>
              <a:buChar char="§"/>
            </a:pPr>
            <a:r>
              <a:rPr lang="en-IN" sz="2000" dirty="0">
                <a:solidFill>
                  <a:srgbClr val="FFC46F"/>
                </a:solidFill>
              </a:rPr>
              <a:t>City - 97.20 %</a:t>
            </a:r>
          </a:p>
        </p:txBody>
      </p:sp>
      <p:pic>
        <p:nvPicPr>
          <p:cNvPr id="4" name="Picture 3">
            <a:extLst>
              <a:ext uri="{FF2B5EF4-FFF2-40B4-BE49-F238E27FC236}">
                <a16:creationId xmlns:a16="http://schemas.microsoft.com/office/drawing/2014/main" id="{3FF97E37-C864-43A5-82FD-5FE1139D2354}"/>
              </a:ext>
            </a:extLst>
          </p:cNvPr>
          <p:cNvPicPr>
            <a:picLocks noChangeAspect="1"/>
          </p:cNvPicPr>
          <p:nvPr/>
        </p:nvPicPr>
        <p:blipFill>
          <a:blip r:embed="rId2"/>
          <a:stretch>
            <a:fillRect/>
          </a:stretch>
        </p:blipFill>
        <p:spPr>
          <a:xfrm>
            <a:off x="4984059" y="1696277"/>
            <a:ext cx="6810375" cy="483448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49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E80C-3818-40B3-B553-B13C76C45DBC}"/>
              </a:ext>
            </a:extLst>
          </p:cNvPr>
          <p:cNvSpPr>
            <a:spLocks noGrp="1"/>
          </p:cNvSpPr>
          <p:nvPr>
            <p:ph type="ctrTitle"/>
          </p:nvPr>
        </p:nvSpPr>
        <p:spPr>
          <a:xfrm>
            <a:off x="397565" y="198782"/>
            <a:ext cx="11396869" cy="1311965"/>
          </a:xfrm>
        </p:spPr>
        <p:style>
          <a:lnRef idx="1">
            <a:schemeClr val="dk1"/>
          </a:lnRef>
          <a:fillRef idx="2">
            <a:schemeClr val="dk1"/>
          </a:fillRef>
          <a:effectRef idx="1">
            <a:schemeClr val="dk1"/>
          </a:effectRef>
          <a:fontRef idx="minor">
            <a:schemeClr val="dk1"/>
          </a:fontRef>
        </p:style>
        <p:txBody>
          <a:bodyPr>
            <a:normAutofit/>
          </a:bodyPr>
          <a:lstStyle/>
          <a:p>
            <a:r>
              <a:rPr lang="en-IN" dirty="0"/>
              <a:t>Problem 1</a:t>
            </a:r>
            <a:br>
              <a:rPr lang="en-IN" dirty="0"/>
            </a:br>
            <a:r>
              <a:rPr lang="en-IN" sz="2400" dirty="0">
                <a:solidFill>
                  <a:srgbClr val="FFC46F"/>
                </a:solidFill>
              </a:rPr>
              <a:t>Gap Between Supply and demand (</a:t>
            </a:r>
            <a:r>
              <a:rPr lang="en-IN" sz="2400" dirty="0" err="1">
                <a:solidFill>
                  <a:srgbClr val="FFC46F"/>
                </a:solidFill>
              </a:rPr>
              <a:t>Morning_Rush</a:t>
            </a:r>
            <a:r>
              <a:rPr lang="en-IN" sz="2400" dirty="0">
                <a:solidFill>
                  <a:srgbClr val="FFC46F"/>
                </a:solidFill>
              </a:rPr>
              <a:t> time slot )</a:t>
            </a:r>
            <a:endParaRPr lang="en-IN" sz="2200" dirty="0"/>
          </a:p>
        </p:txBody>
      </p:sp>
      <p:sp>
        <p:nvSpPr>
          <p:cNvPr id="3" name="Subtitle 2">
            <a:extLst>
              <a:ext uri="{FF2B5EF4-FFF2-40B4-BE49-F238E27FC236}">
                <a16:creationId xmlns:a16="http://schemas.microsoft.com/office/drawing/2014/main" id="{03212E7B-104A-40A2-8217-A792BB728CA4}"/>
              </a:ext>
            </a:extLst>
          </p:cNvPr>
          <p:cNvSpPr>
            <a:spLocks noGrp="1"/>
          </p:cNvSpPr>
          <p:nvPr>
            <p:ph type="subTitle" idx="1"/>
          </p:nvPr>
        </p:nvSpPr>
        <p:spPr>
          <a:xfrm>
            <a:off x="397565" y="1696277"/>
            <a:ext cx="11396868" cy="4834489"/>
          </a:xfr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18900000" scaled="1"/>
            <a:tileRect/>
          </a:gradFill>
          <a:ln/>
        </p:spPr>
        <p:style>
          <a:lnRef idx="1">
            <a:schemeClr val="accent1"/>
          </a:lnRef>
          <a:fillRef idx="3">
            <a:schemeClr val="accent1"/>
          </a:fillRef>
          <a:effectRef idx="2">
            <a:schemeClr val="accent1"/>
          </a:effectRef>
          <a:fontRef idx="minor">
            <a:schemeClr val="lt1"/>
          </a:fontRef>
        </p:style>
        <p:txBody>
          <a:bodyPr>
            <a:normAutofit/>
          </a:bodyPr>
          <a:lstStyle/>
          <a:p>
            <a:pPr algn="l"/>
            <a:endParaRPr lang="en-IN" sz="2000" dirty="0">
              <a:solidFill>
                <a:srgbClr val="FFC46F"/>
              </a:solidFill>
            </a:endParaRPr>
          </a:p>
          <a:p>
            <a:pPr marL="342900" indent="-342900" algn="l">
              <a:buFont typeface="Wingdings" panose="05000000000000000000" pitchFamily="2" charset="2"/>
              <a:buChar char="Ø"/>
            </a:pPr>
            <a:r>
              <a:rPr lang="en-IN" sz="2000" dirty="0">
                <a:solidFill>
                  <a:srgbClr val="FFC46F"/>
                </a:solidFill>
              </a:rPr>
              <a:t>Finding Out Gap Between Supply and demand (</a:t>
            </a:r>
            <a:r>
              <a:rPr lang="en-IN" sz="2000" dirty="0" err="1">
                <a:solidFill>
                  <a:srgbClr val="FFC46F"/>
                </a:solidFill>
              </a:rPr>
              <a:t>Morning_Rush</a:t>
            </a:r>
            <a:r>
              <a:rPr lang="en-IN" sz="2000" dirty="0">
                <a:solidFill>
                  <a:srgbClr val="FFC46F"/>
                </a:solidFill>
              </a:rPr>
              <a:t> time slot ) </a:t>
            </a:r>
          </a:p>
          <a:p>
            <a:pPr marL="342900" indent="-342900" algn="l">
              <a:buFont typeface="Wingdings" panose="05000000000000000000" pitchFamily="2" charset="2"/>
              <a:buChar char="Ø"/>
            </a:pPr>
            <a:r>
              <a:rPr lang="en-IN" sz="2000" dirty="0">
                <a:solidFill>
                  <a:srgbClr val="FFC46F"/>
                </a:solidFill>
              </a:rPr>
              <a:t>For </a:t>
            </a:r>
            <a:r>
              <a:rPr lang="en-IN" sz="2000" dirty="0" err="1">
                <a:solidFill>
                  <a:srgbClr val="FFC46F"/>
                </a:solidFill>
              </a:rPr>
              <a:t>Morning_Rush</a:t>
            </a:r>
            <a:r>
              <a:rPr lang="en-IN" sz="2000" dirty="0">
                <a:solidFill>
                  <a:srgbClr val="FFC46F"/>
                </a:solidFill>
              </a:rPr>
              <a:t> time slot demand is the number of requests made at the city and Supply is the number of requests completed from city to airport</a:t>
            </a:r>
          </a:p>
          <a:p>
            <a:pPr marL="342900" indent="-342900" algn="l">
              <a:buFont typeface="Wingdings" panose="05000000000000000000" pitchFamily="2" charset="2"/>
              <a:buChar char="Ø"/>
            </a:pPr>
            <a:r>
              <a:rPr lang="en-IN" sz="2000" dirty="0">
                <a:solidFill>
                  <a:srgbClr val="FFC46F"/>
                </a:solidFill>
              </a:rPr>
              <a:t>No of trips requests made  in city during </a:t>
            </a:r>
            <a:r>
              <a:rPr lang="en-IN" sz="2000" dirty="0" err="1">
                <a:solidFill>
                  <a:srgbClr val="FFC46F"/>
                </a:solidFill>
              </a:rPr>
              <a:t>Morning_Rush</a:t>
            </a:r>
            <a:r>
              <a:rPr lang="en-IN" sz="2000" dirty="0">
                <a:solidFill>
                  <a:srgbClr val="FFC46F"/>
                </a:solidFill>
              </a:rPr>
              <a:t> - 1808 </a:t>
            </a:r>
          </a:p>
          <a:p>
            <a:pPr marL="342900" indent="-342900" algn="l">
              <a:buFont typeface="Wingdings" panose="05000000000000000000" pitchFamily="2" charset="2"/>
              <a:buChar char="Ø"/>
            </a:pPr>
            <a:r>
              <a:rPr lang="en-IN" sz="2000" dirty="0">
                <a:solidFill>
                  <a:srgbClr val="FFC46F"/>
                </a:solidFill>
              </a:rPr>
              <a:t>No of trips completed  in city during </a:t>
            </a:r>
            <a:r>
              <a:rPr lang="en-IN" sz="2000" dirty="0" err="1">
                <a:solidFill>
                  <a:srgbClr val="FFC46F"/>
                </a:solidFill>
              </a:rPr>
              <a:t>Morning_Rush</a:t>
            </a:r>
            <a:r>
              <a:rPr lang="en-IN" sz="2000" dirty="0">
                <a:solidFill>
                  <a:srgbClr val="FFC46F"/>
                </a:solidFill>
              </a:rPr>
              <a:t> – 514</a:t>
            </a:r>
          </a:p>
          <a:p>
            <a:pPr marL="342900" indent="-342900" algn="l">
              <a:buFont typeface="Wingdings" panose="05000000000000000000" pitchFamily="2" charset="2"/>
              <a:buChar char="Ø"/>
            </a:pPr>
            <a:endParaRPr lang="en-IN" sz="2000" dirty="0">
              <a:solidFill>
                <a:srgbClr val="FFC46F"/>
              </a:solidFill>
            </a:endParaRPr>
          </a:p>
          <a:p>
            <a:pPr algn="just"/>
            <a:r>
              <a:rPr lang="en-IN" sz="2000" dirty="0">
                <a:solidFill>
                  <a:srgbClr val="FFC46F"/>
                </a:solidFill>
              </a:rPr>
              <a:t>Reason for supply –demand gap during </a:t>
            </a:r>
            <a:r>
              <a:rPr lang="en-IN" sz="2000" dirty="0" err="1">
                <a:solidFill>
                  <a:srgbClr val="FFC46F"/>
                </a:solidFill>
              </a:rPr>
              <a:t>Morning_Rush</a:t>
            </a:r>
            <a:r>
              <a:rPr lang="en-IN" sz="2000" dirty="0">
                <a:solidFill>
                  <a:srgbClr val="FFC46F"/>
                </a:solidFill>
              </a:rPr>
              <a:t> Slot.</a:t>
            </a:r>
          </a:p>
          <a:p>
            <a:pPr algn="just"/>
            <a:r>
              <a:rPr lang="en-IN" sz="2000" dirty="0">
                <a:solidFill>
                  <a:srgbClr val="FFC46F"/>
                </a:solidFill>
                <a:highlight>
                  <a:srgbClr val="404040"/>
                </a:highlight>
              </a:rPr>
              <a:t>A large number of flights leave the airport during Morning rush time slot. There are very less incoming flights in the morning rush. A driver who reaches airport during the that time has to spend idle time to pick up a customer back to the city. The driver could utilize the idle time for other trips if he chooses not to go to the airport. Due to large number of service requests were cancelled in morning rush resulting in huge supply demand gap</a:t>
            </a:r>
          </a:p>
        </p:txBody>
      </p:sp>
    </p:spTree>
    <p:extLst>
      <p:ext uri="{BB962C8B-B14F-4D97-AF65-F5344CB8AC3E}">
        <p14:creationId xmlns:p14="http://schemas.microsoft.com/office/powerpoint/2010/main" val="3865044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E80C-3818-40B3-B553-B13C76C45DBC}"/>
              </a:ext>
            </a:extLst>
          </p:cNvPr>
          <p:cNvSpPr>
            <a:spLocks noGrp="1"/>
          </p:cNvSpPr>
          <p:nvPr>
            <p:ph type="ctrTitle"/>
          </p:nvPr>
        </p:nvSpPr>
        <p:spPr>
          <a:xfrm>
            <a:off x="397565" y="198782"/>
            <a:ext cx="11562206" cy="1311965"/>
          </a:xfrm>
        </p:spPr>
        <p:style>
          <a:lnRef idx="1">
            <a:schemeClr val="dk1"/>
          </a:lnRef>
          <a:fillRef idx="2">
            <a:schemeClr val="dk1"/>
          </a:fillRef>
          <a:effectRef idx="1">
            <a:schemeClr val="dk1"/>
          </a:effectRef>
          <a:fontRef idx="minor">
            <a:schemeClr val="dk1"/>
          </a:fontRef>
        </p:style>
        <p:txBody>
          <a:bodyPr>
            <a:normAutofit fontScale="90000"/>
          </a:bodyPr>
          <a:lstStyle/>
          <a:p>
            <a:r>
              <a:rPr lang="en-IN" dirty="0"/>
              <a:t>Problem 2</a:t>
            </a:r>
            <a:br>
              <a:rPr lang="en-IN" dirty="0"/>
            </a:br>
            <a:r>
              <a:rPr lang="en-IN" sz="2200" dirty="0">
                <a:solidFill>
                  <a:schemeClr val="bg1"/>
                </a:solidFill>
              </a:rPr>
              <a:t>Cabs were not available for a large number of requests during </a:t>
            </a:r>
            <a:r>
              <a:rPr lang="en-IN" sz="2200" dirty="0" err="1">
                <a:solidFill>
                  <a:schemeClr val="bg1"/>
                </a:solidFill>
              </a:rPr>
              <a:t>Evening_Rush</a:t>
            </a:r>
            <a:r>
              <a:rPr lang="en-IN" sz="2200" dirty="0">
                <a:solidFill>
                  <a:schemeClr val="bg1"/>
                </a:solidFill>
              </a:rPr>
              <a:t> time slot</a:t>
            </a:r>
            <a:br>
              <a:rPr lang="en-IN" sz="2400" dirty="0">
                <a:solidFill>
                  <a:srgbClr val="FFC46F"/>
                </a:solidFill>
                <a:highlight>
                  <a:srgbClr val="FF0000"/>
                </a:highlight>
              </a:rPr>
            </a:br>
            <a:endParaRPr lang="en-IN" sz="2200" dirty="0"/>
          </a:p>
        </p:txBody>
      </p:sp>
      <p:sp>
        <p:nvSpPr>
          <p:cNvPr id="3" name="Subtitle 2">
            <a:extLst>
              <a:ext uri="{FF2B5EF4-FFF2-40B4-BE49-F238E27FC236}">
                <a16:creationId xmlns:a16="http://schemas.microsoft.com/office/drawing/2014/main" id="{03212E7B-104A-40A2-8217-A792BB728CA4}"/>
              </a:ext>
            </a:extLst>
          </p:cNvPr>
          <p:cNvSpPr>
            <a:spLocks noGrp="1"/>
          </p:cNvSpPr>
          <p:nvPr>
            <p:ph type="subTitle" idx="1"/>
          </p:nvPr>
        </p:nvSpPr>
        <p:spPr>
          <a:xfrm>
            <a:off x="397565" y="1611630"/>
            <a:ext cx="4455789" cy="5047587"/>
          </a:xfr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18900000" scaled="1"/>
            <a:tileRect/>
          </a:gradFill>
          <a:ln/>
        </p:spPr>
        <p:style>
          <a:lnRef idx="1">
            <a:schemeClr val="accent1"/>
          </a:lnRef>
          <a:fillRef idx="3">
            <a:schemeClr val="accent1"/>
          </a:fillRef>
          <a:effectRef idx="2">
            <a:schemeClr val="accent1"/>
          </a:effectRef>
          <a:fontRef idx="minor">
            <a:schemeClr val="lt1"/>
          </a:fontRef>
        </p:style>
        <p:txBody>
          <a:bodyPr>
            <a:normAutofit/>
          </a:bodyPr>
          <a:lstStyle/>
          <a:p>
            <a:pPr algn="l"/>
            <a:endParaRPr lang="en-IN" sz="2000" dirty="0">
              <a:solidFill>
                <a:srgbClr val="FFC46F"/>
              </a:solidFill>
            </a:endParaRPr>
          </a:p>
          <a:p>
            <a:pPr marL="342900" indent="-342900" algn="l">
              <a:buFont typeface="Wingdings" panose="05000000000000000000" pitchFamily="2" charset="2"/>
              <a:buChar char="Ø"/>
            </a:pPr>
            <a:r>
              <a:rPr lang="en-IN" sz="2000" dirty="0">
                <a:solidFill>
                  <a:srgbClr val="FFC46F"/>
                </a:solidFill>
              </a:rPr>
              <a:t>Plotting a dodges bar chart to find out if the problem is more sever for pickup requests made at the airport or the city.</a:t>
            </a:r>
          </a:p>
          <a:p>
            <a:pPr marL="342900" indent="-342900" algn="l">
              <a:buFont typeface="Wingdings" panose="05000000000000000000" pitchFamily="2" charset="2"/>
              <a:buChar char="Ø"/>
            </a:pPr>
            <a:endParaRPr lang="en-IN" sz="2000" dirty="0">
              <a:solidFill>
                <a:srgbClr val="FFC46F"/>
              </a:solidFill>
            </a:endParaRPr>
          </a:p>
          <a:p>
            <a:pPr marL="342900" indent="-342900" algn="l">
              <a:buFont typeface="Wingdings" panose="05000000000000000000" pitchFamily="2" charset="2"/>
              <a:buChar char="Ø"/>
            </a:pPr>
            <a:r>
              <a:rPr lang="en-IN" sz="2000" dirty="0">
                <a:solidFill>
                  <a:srgbClr val="FFC46F"/>
                </a:solidFill>
              </a:rPr>
              <a:t>Percentage break up for the total number of issues in the time slot based on pick-up point.</a:t>
            </a:r>
          </a:p>
          <a:p>
            <a:pPr algn="l"/>
            <a:endParaRPr lang="en-IN" sz="2000" dirty="0">
              <a:solidFill>
                <a:srgbClr val="FFC46F"/>
              </a:solidFill>
            </a:endParaRPr>
          </a:p>
          <a:p>
            <a:pPr marL="342900" indent="-342900" algn="l">
              <a:buFont typeface="Wingdings" panose="05000000000000000000" pitchFamily="2" charset="2"/>
              <a:buChar char="Ø"/>
            </a:pPr>
            <a:r>
              <a:rPr lang="en-IN" sz="2000" dirty="0">
                <a:solidFill>
                  <a:srgbClr val="FFC46F"/>
                </a:solidFill>
              </a:rPr>
              <a:t>Percentage of total issues based on pick up point at the following :</a:t>
            </a:r>
          </a:p>
          <a:p>
            <a:pPr marL="342900" indent="-342900" algn="l">
              <a:buFont typeface="Wingdings" panose="05000000000000000000" pitchFamily="2" charset="2"/>
              <a:buChar char="§"/>
            </a:pPr>
            <a:r>
              <a:rPr lang="en-IN" sz="2000" dirty="0">
                <a:solidFill>
                  <a:srgbClr val="FFC46F"/>
                </a:solidFill>
              </a:rPr>
              <a:t>Airport - 95.89 %</a:t>
            </a:r>
          </a:p>
          <a:p>
            <a:pPr marL="342900" indent="-342900" algn="l">
              <a:buFont typeface="Wingdings" panose="05000000000000000000" pitchFamily="2" charset="2"/>
              <a:buChar char="§"/>
            </a:pPr>
            <a:r>
              <a:rPr lang="en-IN" sz="2000" dirty="0">
                <a:solidFill>
                  <a:srgbClr val="FFC46F"/>
                </a:solidFill>
              </a:rPr>
              <a:t>City - 5.10 %</a:t>
            </a:r>
          </a:p>
        </p:txBody>
      </p:sp>
      <p:pic>
        <p:nvPicPr>
          <p:cNvPr id="6" name="Picture 5">
            <a:extLst>
              <a:ext uri="{FF2B5EF4-FFF2-40B4-BE49-F238E27FC236}">
                <a16:creationId xmlns:a16="http://schemas.microsoft.com/office/drawing/2014/main" id="{3282E726-7729-4EB2-8781-55EA50E43BDC}"/>
              </a:ext>
            </a:extLst>
          </p:cNvPr>
          <p:cNvPicPr>
            <a:picLocks noChangeAspect="1"/>
          </p:cNvPicPr>
          <p:nvPr/>
        </p:nvPicPr>
        <p:blipFill>
          <a:blip r:embed="rId2"/>
          <a:stretch>
            <a:fillRect/>
          </a:stretch>
        </p:blipFill>
        <p:spPr>
          <a:xfrm>
            <a:off x="5014912" y="1611630"/>
            <a:ext cx="7060974" cy="504758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17579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794</Words>
  <Application>Microsoft Office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Uber Assignment </vt:lpstr>
      <vt:lpstr>Data Preparation</vt:lpstr>
      <vt:lpstr>Data Cleaning    Dividing the Request time in to 5 time slots based on below assumption  </vt:lpstr>
      <vt:lpstr>Data Cleaning    Count of number of trips made during different time slot derived previously.</vt:lpstr>
      <vt:lpstr>Bar Chart for number of trips made during different time slots</vt:lpstr>
      <vt:lpstr>Problem Identification</vt:lpstr>
      <vt:lpstr>Problem 1 A large number of trips got cancelled during the Morning_Rush time slot .</vt:lpstr>
      <vt:lpstr>Problem 1 Gap Between Supply and demand (Morning_Rush time slot )</vt:lpstr>
      <vt:lpstr>Problem 2 Cabs were not available for a large number of requests during Evening_Rush time slot </vt:lpstr>
      <vt:lpstr>Problem 2 Gap Between Supply and demand (Evening_Rush time slot )</vt:lpstr>
      <vt:lpstr>Recommendation    Some ways to resolve the supply-demand gap.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Gaur</dc:creator>
  <cp:lastModifiedBy>Piyush Gaur</cp:lastModifiedBy>
  <cp:revision>24</cp:revision>
  <dcterms:created xsi:type="dcterms:W3CDTF">2018-03-11T10:57:40Z</dcterms:created>
  <dcterms:modified xsi:type="dcterms:W3CDTF">2018-03-11T17:47:22Z</dcterms:modified>
</cp:coreProperties>
</file>