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5"/>
  </p:notesMasterIdLst>
  <p:sldIdLst>
    <p:sldId id="256" r:id="rId2"/>
    <p:sldId id="257" r:id="rId3"/>
    <p:sldId id="261" r:id="rId4"/>
    <p:sldId id="262" r:id="rId5"/>
    <p:sldId id="263" r:id="rId6"/>
    <p:sldId id="264" r:id="rId7"/>
    <p:sldId id="265" r:id="rId8"/>
    <p:sldId id="271" r:id="rId9"/>
    <p:sldId id="272" r:id="rId10"/>
    <p:sldId id="273" r:id="rId11"/>
    <p:sldId id="274" r:id="rId12"/>
    <p:sldId id="275" r:id="rId13"/>
    <p:sldId id="276" r:id="rId14"/>
    <p:sldId id="277" r:id="rId15"/>
    <p:sldId id="278" r:id="rId16"/>
    <p:sldId id="281" r:id="rId17"/>
    <p:sldId id="279" r:id="rId18"/>
    <p:sldId id="280" r:id="rId19"/>
    <p:sldId id="266" r:id="rId20"/>
    <p:sldId id="282" r:id="rId21"/>
    <p:sldId id="268" r:id="rId22"/>
    <p:sldId id="269" r:id="rId23"/>
    <p:sldId id="270" r:id="rId24"/>
    <p:sldId id="310" r:id="rId25"/>
    <p:sldId id="309"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267" r:id="rId44"/>
    <p:sldId id="329" r:id="rId45"/>
    <p:sldId id="330" r:id="rId46"/>
    <p:sldId id="331" r:id="rId47"/>
    <p:sldId id="332" r:id="rId48"/>
    <p:sldId id="333" r:id="rId49"/>
    <p:sldId id="328" r:id="rId50"/>
    <p:sldId id="289" r:id="rId51"/>
    <p:sldId id="290" r:id="rId52"/>
    <p:sldId id="293" r:id="rId53"/>
    <p:sldId id="288" r:id="rId54"/>
    <p:sldId id="292" r:id="rId55"/>
    <p:sldId id="287" r:id="rId56"/>
    <p:sldId id="294" r:id="rId57"/>
    <p:sldId id="295" r:id="rId58"/>
    <p:sldId id="296" r:id="rId59"/>
    <p:sldId id="286" r:id="rId60"/>
    <p:sldId id="297" r:id="rId61"/>
    <p:sldId id="298" r:id="rId62"/>
    <p:sldId id="299" r:id="rId63"/>
    <p:sldId id="300" r:id="rId64"/>
    <p:sldId id="301" r:id="rId65"/>
    <p:sldId id="302" r:id="rId66"/>
    <p:sldId id="303" r:id="rId67"/>
    <p:sldId id="304" r:id="rId68"/>
    <p:sldId id="305" r:id="rId69"/>
    <p:sldId id="285" r:id="rId70"/>
    <p:sldId id="337" r:id="rId71"/>
    <p:sldId id="338" r:id="rId72"/>
    <p:sldId id="283" r:id="rId73"/>
    <p:sldId id="258" r:id="rId74"/>
    <p:sldId id="336" r:id="rId75"/>
    <p:sldId id="341" r:id="rId76"/>
    <p:sldId id="342" r:id="rId77"/>
    <p:sldId id="346" r:id="rId78"/>
    <p:sldId id="343" r:id="rId79"/>
    <p:sldId id="347" r:id="rId80"/>
    <p:sldId id="344" r:id="rId81"/>
    <p:sldId id="345" r:id="rId82"/>
    <p:sldId id="348" r:id="rId83"/>
    <p:sldId id="334" r:id="rId84"/>
    <p:sldId id="339" r:id="rId85"/>
    <p:sldId id="340" r:id="rId86"/>
    <p:sldId id="349" r:id="rId87"/>
    <p:sldId id="350" r:id="rId88"/>
    <p:sldId id="351" r:id="rId89"/>
    <p:sldId id="352" r:id="rId90"/>
    <p:sldId id="353" r:id="rId91"/>
    <p:sldId id="354" r:id="rId92"/>
    <p:sldId id="355" r:id="rId93"/>
    <p:sldId id="356" r:id="rId94"/>
    <p:sldId id="357" r:id="rId95"/>
    <p:sldId id="358" r:id="rId96"/>
    <p:sldId id="284"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374" r:id="rId112"/>
    <p:sldId id="373" r:id="rId113"/>
    <p:sldId id="375" r:id="rId114"/>
    <p:sldId id="335" r:id="rId115"/>
    <p:sldId id="376" r:id="rId116"/>
    <p:sldId id="377" r:id="rId117"/>
    <p:sldId id="291" r:id="rId118"/>
    <p:sldId id="378" r:id="rId119"/>
    <p:sldId id="259" r:id="rId120"/>
    <p:sldId id="379" r:id="rId121"/>
    <p:sldId id="380" r:id="rId122"/>
    <p:sldId id="381" r:id="rId123"/>
    <p:sldId id="382" r:id="rId124"/>
    <p:sldId id="385" r:id="rId125"/>
    <p:sldId id="390" r:id="rId126"/>
    <p:sldId id="392" r:id="rId127"/>
    <p:sldId id="391" r:id="rId128"/>
    <p:sldId id="384" r:id="rId129"/>
    <p:sldId id="395" r:id="rId130"/>
    <p:sldId id="396" r:id="rId131"/>
    <p:sldId id="398" r:id="rId132"/>
    <p:sldId id="397" r:id="rId133"/>
    <p:sldId id="394" r:id="rId134"/>
    <p:sldId id="399" r:id="rId135"/>
    <p:sldId id="387" r:id="rId136"/>
    <p:sldId id="393" r:id="rId137"/>
    <p:sldId id="383" r:id="rId138"/>
    <p:sldId id="400" r:id="rId139"/>
    <p:sldId id="403" r:id="rId140"/>
    <p:sldId id="402" r:id="rId141"/>
    <p:sldId id="404" r:id="rId142"/>
    <p:sldId id="405" r:id="rId143"/>
    <p:sldId id="401" r:id="rId144"/>
    <p:sldId id="406" r:id="rId145"/>
    <p:sldId id="407" r:id="rId146"/>
    <p:sldId id="408" r:id="rId147"/>
    <p:sldId id="409" r:id="rId148"/>
    <p:sldId id="410" r:id="rId149"/>
    <p:sldId id="411" r:id="rId150"/>
    <p:sldId id="412" r:id="rId151"/>
    <p:sldId id="413" r:id="rId152"/>
    <p:sldId id="414" r:id="rId153"/>
    <p:sldId id="415" r:id="rId154"/>
    <p:sldId id="416" r:id="rId155"/>
    <p:sldId id="417" r:id="rId156"/>
    <p:sldId id="418" r:id="rId157"/>
    <p:sldId id="419" r:id="rId158"/>
    <p:sldId id="420" r:id="rId159"/>
    <p:sldId id="421" r:id="rId160"/>
    <p:sldId id="422" r:id="rId161"/>
    <p:sldId id="260" r:id="rId162"/>
    <p:sldId id="306" r:id="rId163"/>
    <p:sldId id="308" r:id="rId164"/>
    <p:sldId id="424" r:id="rId165"/>
    <p:sldId id="425" r:id="rId166"/>
    <p:sldId id="429" r:id="rId167"/>
    <p:sldId id="430" r:id="rId168"/>
    <p:sldId id="426" r:id="rId169"/>
    <p:sldId id="432" r:id="rId170"/>
    <p:sldId id="431" r:id="rId171"/>
    <p:sldId id="434" r:id="rId172"/>
    <p:sldId id="427" r:id="rId173"/>
    <p:sldId id="428" r:id="rId174"/>
    <p:sldId id="388" r:id="rId175"/>
    <p:sldId id="433" r:id="rId176"/>
    <p:sldId id="435" r:id="rId177"/>
    <p:sldId id="437" r:id="rId178"/>
    <p:sldId id="438" r:id="rId179"/>
    <p:sldId id="436" r:id="rId180"/>
    <p:sldId id="389" r:id="rId181"/>
    <p:sldId id="439" r:id="rId182"/>
    <p:sldId id="440" r:id="rId183"/>
    <p:sldId id="444" r:id="rId184"/>
    <p:sldId id="443" r:id="rId185"/>
    <p:sldId id="445" r:id="rId186"/>
    <p:sldId id="446" r:id="rId187"/>
    <p:sldId id="447" r:id="rId188"/>
    <p:sldId id="448" r:id="rId189"/>
    <p:sldId id="449" r:id="rId190"/>
    <p:sldId id="450" r:id="rId191"/>
    <p:sldId id="441" r:id="rId192"/>
    <p:sldId id="307" r:id="rId193"/>
    <p:sldId id="442" r:id="rId1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notesMaster" Target="notesMasters/notesMaster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7E8A7F-7EF3-411C-B0D0-701F2CDE73A1}" type="doc">
      <dgm:prSet loTypeId="urn:microsoft.com/office/officeart/2005/8/layout/cycle1" loCatId="cycle" qsTypeId="urn:microsoft.com/office/officeart/2005/8/quickstyle/simple4" qsCatId="simple" csTypeId="urn:microsoft.com/office/officeart/2005/8/colors/colorful1#1" csCatId="colorful" phldr="1"/>
      <dgm:spPr/>
      <dgm:t>
        <a:bodyPr/>
        <a:lstStyle/>
        <a:p>
          <a:endParaRPr lang="zh-CN" altLang="en-US"/>
        </a:p>
      </dgm:t>
    </dgm:pt>
    <dgm:pt modelId="{8CA1CFB9-5CC3-4D26-A171-1DFEBEA28418}">
      <dgm:prSet phldrT="[文本]" phldr="1"/>
      <dgm:spPr/>
      <dgm:t>
        <a:bodyPr/>
        <a:lstStyle/>
        <a:p>
          <a:endParaRPr lang="zh-CN" altLang="en-US" dirty="0"/>
        </a:p>
      </dgm:t>
    </dgm:pt>
    <dgm:pt modelId="{DF1AD3BF-E5B6-4D50-A5D6-14D398F7A61D}" type="parTrans" cxnId="{0E3392E0-B35E-4A41-A634-0FD908BE9F3B}">
      <dgm:prSet/>
      <dgm:spPr/>
      <dgm:t>
        <a:bodyPr/>
        <a:lstStyle/>
        <a:p>
          <a:endParaRPr lang="zh-CN" altLang="en-US"/>
        </a:p>
      </dgm:t>
    </dgm:pt>
    <dgm:pt modelId="{DD39EB27-968F-43F2-ADC5-1994B012562D}" type="sibTrans" cxnId="{0E3392E0-B35E-4A41-A634-0FD908BE9F3B}">
      <dgm:prSet/>
      <dgm:spPr/>
      <dgm:t>
        <a:bodyPr/>
        <a:lstStyle/>
        <a:p>
          <a:endParaRPr lang="zh-CN" altLang="en-US"/>
        </a:p>
      </dgm:t>
    </dgm:pt>
    <dgm:pt modelId="{F468A82E-475D-43D6-9D42-6810CB699B95}">
      <dgm:prSet phldrT="[文本]" phldr="1"/>
      <dgm:spPr/>
      <dgm:t>
        <a:bodyPr/>
        <a:lstStyle/>
        <a:p>
          <a:endParaRPr lang="zh-CN" altLang="en-US" dirty="0"/>
        </a:p>
      </dgm:t>
    </dgm:pt>
    <dgm:pt modelId="{262E6A1C-829C-4857-9443-084AA2D1C601}" type="parTrans" cxnId="{54EBA22E-2E49-4747-BB2A-0F829EA16548}">
      <dgm:prSet/>
      <dgm:spPr/>
      <dgm:t>
        <a:bodyPr/>
        <a:lstStyle/>
        <a:p>
          <a:endParaRPr lang="zh-CN" altLang="en-US"/>
        </a:p>
      </dgm:t>
    </dgm:pt>
    <dgm:pt modelId="{AD73EE89-3FA0-4317-BC34-5C08EE8230A0}" type="sibTrans" cxnId="{54EBA22E-2E49-4747-BB2A-0F829EA16548}">
      <dgm:prSet/>
      <dgm:spPr/>
      <dgm:t>
        <a:bodyPr/>
        <a:lstStyle/>
        <a:p>
          <a:endParaRPr lang="zh-CN" altLang="en-US"/>
        </a:p>
      </dgm:t>
    </dgm:pt>
    <dgm:pt modelId="{07295F57-6D01-44D9-A9C5-F09D6A9ED3C1}">
      <dgm:prSet phldrT="[文本]"/>
      <dgm:spPr/>
      <dgm:t>
        <a:bodyPr/>
        <a:lstStyle/>
        <a:p>
          <a:endParaRPr lang="zh-CN" altLang="en-US" dirty="0"/>
        </a:p>
      </dgm:t>
    </dgm:pt>
    <dgm:pt modelId="{317D8920-7F6A-4570-BC1C-4BA4009D1314}" type="parTrans" cxnId="{CED4DA89-B291-4C6E-B4C2-1AF43BFF0B30}">
      <dgm:prSet/>
      <dgm:spPr/>
      <dgm:t>
        <a:bodyPr/>
        <a:lstStyle/>
        <a:p>
          <a:endParaRPr lang="zh-CN" altLang="en-US"/>
        </a:p>
      </dgm:t>
    </dgm:pt>
    <dgm:pt modelId="{A9053C1A-0EB9-49E2-B4DA-D7BAC9F3F505}" type="sibTrans" cxnId="{CED4DA89-B291-4C6E-B4C2-1AF43BFF0B30}">
      <dgm:prSet/>
      <dgm:spPr/>
      <dgm:t>
        <a:bodyPr/>
        <a:lstStyle/>
        <a:p>
          <a:endParaRPr lang="zh-CN" altLang="en-US"/>
        </a:p>
      </dgm:t>
    </dgm:pt>
    <dgm:pt modelId="{FF771045-D79E-48B9-82EF-AD82793F975F}" type="pres">
      <dgm:prSet presAssocID="{B97E8A7F-7EF3-411C-B0D0-701F2CDE73A1}" presName="cycle" presStyleCnt="0">
        <dgm:presLayoutVars>
          <dgm:dir/>
          <dgm:resizeHandles val="exact"/>
        </dgm:presLayoutVars>
      </dgm:prSet>
      <dgm:spPr/>
      <dgm:t>
        <a:bodyPr/>
        <a:lstStyle/>
        <a:p>
          <a:endParaRPr lang="zh-CN" altLang="en-US"/>
        </a:p>
      </dgm:t>
    </dgm:pt>
    <dgm:pt modelId="{626A7331-FD38-4FF5-8991-2CF7037E9DB8}" type="pres">
      <dgm:prSet presAssocID="{8CA1CFB9-5CC3-4D26-A171-1DFEBEA28418}" presName="dummy" presStyleCnt="0"/>
      <dgm:spPr/>
    </dgm:pt>
    <dgm:pt modelId="{92DB6A26-CF6B-4DFD-8E12-FB97ABAE5BC2}" type="pres">
      <dgm:prSet presAssocID="{8CA1CFB9-5CC3-4D26-A171-1DFEBEA28418}" presName="node" presStyleLbl="revTx" presStyleIdx="0" presStyleCnt="3">
        <dgm:presLayoutVars>
          <dgm:bulletEnabled val="1"/>
        </dgm:presLayoutVars>
      </dgm:prSet>
      <dgm:spPr/>
      <dgm:t>
        <a:bodyPr/>
        <a:lstStyle/>
        <a:p>
          <a:endParaRPr lang="zh-CN" altLang="en-US"/>
        </a:p>
      </dgm:t>
    </dgm:pt>
    <dgm:pt modelId="{3F642FEA-556C-4154-8788-FB69C1DD0808}" type="pres">
      <dgm:prSet presAssocID="{DD39EB27-968F-43F2-ADC5-1994B012562D}" presName="sibTrans" presStyleLbl="node1" presStyleIdx="0" presStyleCnt="3"/>
      <dgm:spPr/>
      <dgm:t>
        <a:bodyPr/>
        <a:lstStyle/>
        <a:p>
          <a:endParaRPr lang="zh-CN" altLang="en-US"/>
        </a:p>
      </dgm:t>
    </dgm:pt>
    <dgm:pt modelId="{D188FC0C-A729-4090-B2F4-BBB17BE2823F}" type="pres">
      <dgm:prSet presAssocID="{F468A82E-475D-43D6-9D42-6810CB699B95}" presName="dummy" presStyleCnt="0"/>
      <dgm:spPr/>
    </dgm:pt>
    <dgm:pt modelId="{E123C896-BF24-42DB-ADBD-A5414C8E786D}" type="pres">
      <dgm:prSet presAssocID="{F468A82E-475D-43D6-9D42-6810CB699B95}" presName="node" presStyleLbl="revTx" presStyleIdx="1" presStyleCnt="3">
        <dgm:presLayoutVars>
          <dgm:bulletEnabled val="1"/>
        </dgm:presLayoutVars>
      </dgm:prSet>
      <dgm:spPr/>
      <dgm:t>
        <a:bodyPr/>
        <a:lstStyle/>
        <a:p>
          <a:endParaRPr lang="zh-CN" altLang="en-US"/>
        </a:p>
      </dgm:t>
    </dgm:pt>
    <dgm:pt modelId="{6AE7C97C-9178-4CB7-9FC1-C10DDBDA623E}" type="pres">
      <dgm:prSet presAssocID="{AD73EE89-3FA0-4317-BC34-5C08EE8230A0}" presName="sibTrans" presStyleLbl="node1" presStyleIdx="1" presStyleCnt="3"/>
      <dgm:spPr/>
      <dgm:t>
        <a:bodyPr/>
        <a:lstStyle/>
        <a:p>
          <a:endParaRPr lang="zh-CN" altLang="en-US"/>
        </a:p>
      </dgm:t>
    </dgm:pt>
    <dgm:pt modelId="{8077AC3A-612D-431C-814D-DAA67CBC978A}" type="pres">
      <dgm:prSet presAssocID="{07295F57-6D01-44D9-A9C5-F09D6A9ED3C1}" presName="dummy" presStyleCnt="0"/>
      <dgm:spPr/>
    </dgm:pt>
    <dgm:pt modelId="{8CCEADD1-B6CB-48A4-84E7-11ACCEEBC7E3}" type="pres">
      <dgm:prSet presAssocID="{07295F57-6D01-44D9-A9C5-F09D6A9ED3C1}" presName="node" presStyleLbl="revTx" presStyleIdx="2" presStyleCnt="3">
        <dgm:presLayoutVars>
          <dgm:bulletEnabled val="1"/>
        </dgm:presLayoutVars>
      </dgm:prSet>
      <dgm:spPr/>
      <dgm:t>
        <a:bodyPr/>
        <a:lstStyle/>
        <a:p>
          <a:endParaRPr lang="zh-CN" altLang="en-US"/>
        </a:p>
      </dgm:t>
    </dgm:pt>
    <dgm:pt modelId="{E59BAD23-F477-4952-969E-488E49849289}" type="pres">
      <dgm:prSet presAssocID="{A9053C1A-0EB9-49E2-B4DA-D7BAC9F3F505}" presName="sibTrans" presStyleLbl="node1" presStyleIdx="2" presStyleCnt="3"/>
      <dgm:spPr/>
      <dgm:t>
        <a:bodyPr/>
        <a:lstStyle/>
        <a:p>
          <a:endParaRPr lang="zh-CN" altLang="en-US"/>
        </a:p>
      </dgm:t>
    </dgm:pt>
  </dgm:ptLst>
  <dgm:cxnLst>
    <dgm:cxn modelId="{6BBF60B5-68B9-4AC2-BABE-8B9A39B3E036}" type="presOf" srcId="{B97E8A7F-7EF3-411C-B0D0-701F2CDE73A1}" destId="{FF771045-D79E-48B9-82EF-AD82793F975F}" srcOrd="0" destOrd="0" presId="urn:microsoft.com/office/officeart/2005/8/layout/cycle1"/>
    <dgm:cxn modelId="{0E3392E0-B35E-4A41-A634-0FD908BE9F3B}" srcId="{B97E8A7F-7EF3-411C-B0D0-701F2CDE73A1}" destId="{8CA1CFB9-5CC3-4D26-A171-1DFEBEA28418}" srcOrd="0" destOrd="0" parTransId="{DF1AD3BF-E5B6-4D50-A5D6-14D398F7A61D}" sibTransId="{DD39EB27-968F-43F2-ADC5-1994B012562D}"/>
    <dgm:cxn modelId="{54EBA22E-2E49-4747-BB2A-0F829EA16548}" srcId="{B97E8A7F-7EF3-411C-B0D0-701F2CDE73A1}" destId="{F468A82E-475D-43D6-9D42-6810CB699B95}" srcOrd="1" destOrd="0" parTransId="{262E6A1C-829C-4857-9443-084AA2D1C601}" sibTransId="{AD73EE89-3FA0-4317-BC34-5C08EE8230A0}"/>
    <dgm:cxn modelId="{88CE21A1-B620-4A11-9A8C-ACA05E079632}" type="presOf" srcId="{8CA1CFB9-5CC3-4D26-A171-1DFEBEA28418}" destId="{92DB6A26-CF6B-4DFD-8E12-FB97ABAE5BC2}" srcOrd="0" destOrd="0" presId="urn:microsoft.com/office/officeart/2005/8/layout/cycle1"/>
    <dgm:cxn modelId="{7F816E46-43F4-48CC-8AB9-47B42FC413FE}" type="presOf" srcId="{F468A82E-475D-43D6-9D42-6810CB699B95}" destId="{E123C896-BF24-42DB-ADBD-A5414C8E786D}" srcOrd="0" destOrd="0" presId="urn:microsoft.com/office/officeart/2005/8/layout/cycle1"/>
    <dgm:cxn modelId="{74CB7D6E-1973-484D-841C-7E877C27179D}" type="presOf" srcId="{AD73EE89-3FA0-4317-BC34-5C08EE8230A0}" destId="{6AE7C97C-9178-4CB7-9FC1-C10DDBDA623E}" srcOrd="0" destOrd="0" presId="urn:microsoft.com/office/officeart/2005/8/layout/cycle1"/>
    <dgm:cxn modelId="{95C15B91-1B3F-4E16-A398-FF2EBA76D1D6}" type="presOf" srcId="{DD39EB27-968F-43F2-ADC5-1994B012562D}" destId="{3F642FEA-556C-4154-8788-FB69C1DD0808}" srcOrd="0" destOrd="0" presId="urn:microsoft.com/office/officeart/2005/8/layout/cycle1"/>
    <dgm:cxn modelId="{8A1848E9-299C-4D0B-B2CB-4237777C2042}" type="presOf" srcId="{A9053C1A-0EB9-49E2-B4DA-D7BAC9F3F505}" destId="{E59BAD23-F477-4952-969E-488E49849289}" srcOrd="0" destOrd="0" presId="urn:microsoft.com/office/officeart/2005/8/layout/cycle1"/>
    <dgm:cxn modelId="{E9CABE12-6479-4A01-96C7-646077679898}" type="presOf" srcId="{07295F57-6D01-44D9-A9C5-F09D6A9ED3C1}" destId="{8CCEADD1-B6CB-48A4-84E7-11ACCEEBC7E3}" srcOrd="0" destOrd="0" presId="urn:microsoft.com/office/officeart/2005/8/layout/cycle1"/>
    <dgm:cxn modelId="{CED4DA89-B291-4C6E-B4C2-1AF43BFF0B30}" srcId="{B97E8A7F-7EF3-411C-B0D0-701F2CDE73A1}" destId="{07295F57-6D01-44D9-A9C5-F09D6A9ED3C1}" srcOrd="2" destOrd="0" parTransId="{317D8920-7F6A-4570-BC1C-4BA4009D1314}" sibTransId="{A9053C1A-0EB9-49E2-B4DA-D7BAC9F3F505}"/>
    <dgm:cxn modelId="{2553F053-21E9-4DF8-9CB4-511C3207373F}" type="presParOf" srcId="{FF771045-D79E-48B9-82EF-AD82793F975F}" destId="{626A7331-FD38-4FF5-8991-2CF7037E9DB8}" srcOrd="0" destOrd="0" presId="urn:microsoft.com/office/officeart/2005/8/layout/cycle1"/>
    <dgm:cxn modelId="{BD17FF8D-4A2D-430D-800D-9B2EA15D0654}" type="presParOf" srcId="{FF771045-D79E-48B9-82EF-AD82793F975F}" destId="{92DB6A26-CF6B-4DFD-8E12-FB97ABAE5BC2}" srcOrd="1" destOrd="0" presId="urn:microsoft.com/office/officeart/2005/8/layout/cycle1"/>
    <dgm:cxn modelId="{0B24AD4B-3B69-46A5-B8E2-9A621BB041A0}" type="presParOf" srcId="{FF771045-D79E-48B9-82EF-AD82793F975F}" destId="{3F642FEA-556C-4154-8788-FB69C1DD0808}" srcOrd="2" destOrd="0" presId="urn:microsoft.com/office/officeart/2005/8/layout/cycle1"/>
    <dgm:cxn modelId="{4A84E875-5384-424B-930D-3828FE8CC00C}" type="presParOf" srcId="{FF771045-D79E-48B9-82EF-AD82793F975F}" destId="{D188FC0C-A729-4090-B2F4-BBB17BE2823F}" srcOrd="3" destOrd="0" presId="urn:microsoft.com/office/officeart/2005/8/layout/cycle1"/>
    <dgm:cxn modelId="{42BC6E33-A0CF-4DAF-9658-6716FC48F058}" type="presParOf" srcId="{FF771045-D79E-48B9-82EF-AD82793F975F}" destId="{E123C896-BF24-42DB-ADBD-A5414C8E786D}" srcOrd="4" destOrd="0" presId="urn:microsoft.com/office/officeart/2005/8/layout/cycle1"/>
    <dgm:cxn modelId="{811DBC12-4481-47DE-A0E4-5A86998EE8B8}" type="presParOf" srcId="{FF771045-D79E-48B9-82EF-AD82793F975F}" destId="{6AE7C97C-9178-4CB7-9FC1-C10DDBDA623E}" srcOrd="5" destOrd="0" presId="urn:microsoft.com/office/officeart/2005/8/layout/cycle1"/>
    <dgm:cxn modelId="{A60AD853-DC2A-4F2F-BC2B-6C69885546BC}" type="presParOf" srcId="{FF771045-D79E-48B9-82EF-AD82793F975F}" destId="{8077AC3A-612D-431C-814D-DAA67CBC978A}" srcOrd="6" destOrd="0" presId="urn:microsoft.com/office/officeart/2005/8/layout/cycle1"/>
    <dgm:cxn modelId="{3039C432-4494-409A-9730-0578D1E8465C}" type="presParOf" srcId="{FF771045-D79E-48B9-82EF-AD82793F975F}" destId="{8CCEADD1-B6CB-48A4-84E7-11ACCEEBC7E3}" srcOrd="7" destOrd="0" presId="urn:microsoft.com/office/officeart/2005/8/layout/cycle1"/>
    <dgm:cxn modelId="{044ABF80-7906-4038-890E-3BADB0ABEFD5}" type="presParOf" srcId="{FF771045-D79E-48B9-82EF-AD82793F975F}" destId="{E59BAD23-F477-4952-969E-488E49849289}"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64F3FB-8052-44CC-8AE8-8C0C833B042B}"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zh-CN" altLang="en-US"/>
        </a:p>
      </dgm:t>
    </dgm:pt>
    <dgm:pt modelId="{B0AFAE32-4A77-45DC-9D6B-3FF973B42E32}">
      <dgm:prSet phldrT="[文本]"/>
      <dgm:spPr/>
      <dgm:t>
        <a:bodyPr/>
        <a:lstStyle/>
        <a:p>
          <a:r>
            <a:rPr lang="en-US" altLang="zh-CN" dirty="0" smtClean="0"/>
            <a:t>Foreign Table(s)</a:t>
          </a:r>
          <a:endParaRPr lang="zh-CN" altLang="en-US" dirty="0"/>
        </a:p>
      </dgm:t>
    </dgm:pt>
    <dgm:pt modelId="{17960715-64E0-4F39-96C0-F661387FBFA9}" type="parTrans" cxnId="{48F292CB-52BE-4D86-BE31-8B1B1152FE9B}">
      <dgm:prSet/>
      <dgm:spPr/>
      <dgm:t>
        <a:bodyPr/>
        <a:lstStyle/>
        <a:p>
          <a:endParaRPr lang="zh-CN" altLang="en-US"/>
        </a:p>
      </dgm:t>
    </dgm:pt>
    <dgm:pt modelId="{111A0E8D-17E9-41CD-A180-6A99E31B91B2}" type="sibTrans" cxnId="{48F292CB-52BE-4D86-BE31-8B1B1152FE9B}">
      <dgm:prSet/>
      <dgm:spPr/>
      <dgm:t>
        <a:bodyPr/>
        <a:lstStyle/>
        <a:p>
          <a:endParaRPr lang="zh-CN" altLang="en-US"/>
        </a:p>
      </dgm:t>
    </dgm:pt>
    <dgm:pt modelId="{4D2575A5-1481-4707-8DF4-4711093BB410}">
      <dgm:prSet phldrT="[文本]"/>
      <dgm:spPr/>
      <dgm:t>
        <a:bodyPr/>
        <a:lstStyle/>
        <a:p>
          <a:r>
            <a:rPr lang="en-US" altLang="zh-CN" smtClean="0"/>
            <a:t>FDW</a:t>
          </a:r>
          <a:endParaRPr lang="zh-CN" altLang="en-US"/>
        </a:p>
      </dgm:t>
    </dgm:pt>
    <dgm:pt modelId="{598EF397-2DBA-408C-A407-2B162FC53662}" type="parTrans" cxnId="{DDA4D403-25BA-4563-8A21-84A24652F28D}">
      <dgm:prSet/>
      <dgm:spPr/>
      <dgm:t>
        <a:bodyPr/>
        <a:lstStyle/>
        <a:p>
          <a:endParaRPr lang="zh-CN" altLang="en-US"/>
        </a:p>
      </dgm:t>
    </dgm:pt>
    <dgm:pt modelId="{B8BE3F06-CAFC-4D43-AE43-DBB6CA806123}" type="sibTrans" cxnId="{DDA4D403-25BA-4563-8A21-84A24652F28D}">
      <dgm:prSet/>
      <dgm:spPr/>
      <dgm:t>
        <a:bodyPr/>
        <a:lstStyle/>
        <a:p>
          <a:endParaRPr lang="zh-CN" altLang="en-US"/>
        </a:p>
      </dgm:t>
    </dgm:pt>
    <dgm:pt modelId="{D2187E33-FCCB-43A7-BF16-4CD161D845EE}">
      <dgm:prSet phldrT="[文本]"/>
      <dgm:spPr/>
      <dgm:t>
        <a:bodyPr/>
        <a:lstStyle/>
        <a:p>
          <a:r>
            <a:rPr lang="en-US" altLang="zh-CN" smtClean="0"/>
            <a:t>File</a:t>
          </a:r>
          <a:endParaRPr lang="zh-CN" altLang="en-US"/>
        </a:p>
      </dgm:t>
    </dgm:pt>
    <dgm:pt modelId="{661ACE45-D340-44AF-945E-94A01EC1FE5F}" type="parTrans" cxnId="{3037E200-61F3-4CEE-AF3B-0B2ED17AAC6B}">
      <dgm:prSet/>
      <dgm:spPr/>
      <dgm:t>
        <a:bodyPr/>
        <a:lstStyle/>
        <a:p>
          <a:endParaRPr lang="zh-CN" altLang="en-US"/>
        </a:p>
      </dgm:t>
    </dgm:pt>
    <dgm:pt modelId="{51B9E1D5-72C8-40F9-B74C-7A3FAD1D4741}" type="sibTrans" cxnId="{3037E200-61F3-4CEE-AF3B-0B2ED17AAC6B}">
      <dgm:prSet/>
      <dgm:spPr/>
      <dgm:t>
        <a:bodyPr/>
        <a:lstStyle/>
        <a:p>
          <a:endParaRPr lang="zh-CN" altLang="en-US"/>
        </a:p>
      </dgm:t>
    </dgm:pt>
    <dgm:pt modelId="{07667B38-20FC-4595-AD3C-F0CAFBAB375B}">
      <dgm:prSet phldrT="[文本]"/>
      <dgm:spPr/>
      <dgm:t>
        <a:bodyPr/>
        <a:lstStyle/>
        <a:p>
          <a:r>
            <a:rPr lang="en-US" altLang="zh-CN" smtClean="0"/>
            <a:t>Oracle</a:t>
          </a:r>
          <a:endParaRPr lang="zh-CN" altLang="en-US"/>
        </a:p>
      </dgm:t>
    </dgm:pt>
    <dgm:pt modelId="{7E08A66B-4053-4227-A8F9-2C296C8C6138}" type="parTrans" cxnId="{CC2A70F7-37E8-4652-9844-203515B484DB}">
      <dgm:prSet/>
      <dgm:spPr/>
      <dgm:t>
        <a:bodyPr/>
        <a:lstStyle/>
        <a:p>
          <a:endParaRPr lang="zh-CN" altLang="en-US"/>
        </a:p>
      </dgm:t>
    </dgm:pt>
    <dgm:pt modelId="{96E19767-D1E3-41C2-94E4-DD221ED80977}" type="sibTrans" cxnId="{CC2A70F7-37E8-4652-9844-203515B484DB}">
      <dgm:prSet/>
      <dgm:spPr/>
      <dgm:t>
        <a:bodyPr/>
        <a:lstStyle/>
        <a:p>
          <a:endParaRPr lang="zh-CN" altLang="en-US"/>
        </a:p>
      </dgm:t>
    </dgm:pt>
    <dgm:pt modelId="{D729C93B-BF34-44D5-A02E-EE9ADF892766}">
      <dgm:prSet phldrT="[文本]"/>
      <dgm:spPr/>
      <dgm:t>
        <a:bodyPr/>
        <a:lstStyle/>
        <a:p>
          <a:r>
            <a:rPr lang="en-US" altLang="zh-CN" smtClean="0"/>
            <a:t>MySQL</a:t>
          </a:r>
          <a:endParaRPr lang="zh-CN" altLang="en-US"/>
        </a:p>
      </dgm:t>
    </dgm:pt>
    <dgm:pt modelId="{6F3B52CE-5932-4EC1-AE8B-50C8129B9DA9}" type="parTrans" cxnId="{6F912086-7161-471F-97A9-DC38353C33F9}">
      <dgm:prSet/>
      <dgm:spPr/>
      <dgm:t>
        <a:bodyPr/>
        <a:lstStyle/>
        <a:p>
          <a:endParaRPr lang="zh-CN" altLang="en-US"/>
        </a:p>
      </dgm:t>
    </dgm:pt>
    <dgm:pt modelId="{A3BCBA1E-2F25-4FB2-B3B8-30E2E217BC9A}" type="sibTrans" cxnId="{6F912086-7161-471F-97A9-DC38353C33F9}">
      <dgm:prSet/>
      <dgm:spPr/>
      <dgm:t>
        <a:bodyPr/>
        <a:lstStyle/>
        <a:p>
          <a:endParaRPr lang="zh-CN" altLang="en-US"/>
        </a:p>
      </dgm:t>
    </dgm:pt>
    <dgm:pt modelId="{AB961ADB-643B-4515-888A-8D82042C59B3}">
      <dgm:prSet phldrT="[文本]"/>
      <dgm:spPr/>
      <dgm:t>
        <a:bodyPr/>
        <a:lstStyle/>
        <a:p>
          <a:r>
            <a:rPr lang="en-US" altLang="zh-CN" smtClean="0"/>
            <a:t>PostgreSQL</a:t>
          </a:r>
          <a:endParaRPr lang="zh-CN" altLang="en-US"/>
        </a:p>
      </dgm:t>
    </dgm:pt>
    <dgm:pt modelId="{4F32D690-964A-43CC-9F95-B42ACDEBD999}" type="parTrans" cxnId="{85EA7AE1-63BF-46A6-AD98-479323BDE464}">
      <dgm:prSet/>
      <dgm:spPr/>
      <dgm:t>
        <a:bodyPr/>
        <a:lstStyle/>
        <a:p>
          <a:endParaRPr lang="zh-CN" altLang="en-US"/>
        </a:p>
      </dgm:t>
    </dgm:pt>
    <dgm:pt modelId="{14BDC7CB-7BE7-4215-B430-7FFBC5E5C45A}" type="sibTrans" cxnId="{85EA7AE1-63BF-46A6-AD98-479323BDE464}">
      <dgm:prSet/>
      <dgm:spPr/>
      <dgm:t>
        <a:bodyPr/>
        <a:lstStyle/>
        <a:p>
          <a:endParaRPr lang="zh-CN" altLang="en-US"/>
        </a:p>
      </dgm:t>
    </dgm:pt>
    <dgm:pt modelId="{45710036-5ADA-495B-8EBA-5DD88F14F2F2}">
      <dgm:prSet phldrT="[文本]"/>
      <dgm:spPr/>
      <dgm:t>
        <a:bodyPr/>
        <a:lstStyle/>
        <a:p>
          <a:r>
            <a:rPr lang="en-US" altLang="zh-CN" smtClean="0"/>
            <a:t>FDW</a:t>
          </a:r>
          <a:endParaRPr lang="zh-CN" altLang="en-US"/>
        </a:p>
      </dgm:t>
    </dgm:pt>
    <dgm:pt modelId="{EEB8E0FF-4361-46E3-91BB-AFEF7BCD93A2}" type="parTrans" cxnId="{AED8A7C5-5387-47CD-8201-588902C12A4F}">
      <dgm:prSet/>
      <dgm:spPr/>
      <dgm:t>
        <a:bodyPr/>
        <a:lstStyle/>
        <a:p>
          <a:endParaRPr lang="zh-CN" altLang="en-US"/>
        </a:p>
      </dgm:t>
    </dgm:pt>
    <dgm:pt modelId="{76F57733-F779-49EA-8F30-06C9F2DD9222}" type="sibTrans" cxnId="{AED8A7C5-5387-47CD-8201-588902C12A4F}">
      <dgm:prSet/>
      <dgm:spPr/>
      <dgm:t>
        <a:bodyPr/>
        <a:lstStyle/>
        <a:p>
          <a:endParaRPr lang="zh-CN" altLang="en-US"/>
        </a:p>
      </dgm:t>
    </dgm:pt>
    <dgm:pt modelId="{8D112C4F-B0D4-421E-BCA1-5A98924C4DC8}">
      <dgm:prSet phldrT="[文本]"/>
      <dgm:spPr/>
      <dgm:t>
        <a:bodyPr/>
        <a:lstStyle/>
        <a:p>
          <a:r>
            <a:rPr lang="en-US" altLang="zh-CN" smtClean="0"/>
            <a:t>FDW(s)</a:t>
          </a:r>
          <a:endParaRPr lang="zh-CN" altLang="en-US"/>
        </a:p>
      </dgm:t>
    </dgm:pt>
    <dgm:pt modelId="{B39675AD-595A-48DA-A41C-1A1608C757E8}" type="parTrans" cxnId="{4EEB35A6-7075-46E3-9588-0B77B030FFE3}">
      <dgm:prSet/>
      <dgm:spPr/>
      <dgm:t>
        <a:bodyPr/>
        <a:lstStyle/>
        <a:p>
          <a:endParaRPr lang="zh-CN" altLang="en-US"/>
        </a:p>
      </dgm:t>
    </dgm:pt>
    <dgm:pt modelId="{AE042B04-7100-41CF-A120-BC720038074F}" type="sibTrans" cxnId="{4EEB35A6-7075-46E3-9588-0B77B030FFE3}">
      <dgm:prSet/>
      <dgm:spPr/>
      <dgm:t>
        <a:bodyPr/>
        <a:lstStyle/>
        <a:p>
          <a:endParaRPr lang="zh-CN" altLang="en-US"/>
        </a:p>
      </dgm:t>
    </dgm:pt>
    <dgm:pt modelId="{689608D1-BDB6-4D1B-A378-231E5349DEAF}">
      <dgm:prSet phldrT="[文本]"/>
      <dgm:spPr/>
      <dgm:t>
        <a:bodyPr/>
        <a:lstStyle/>
        <a:p>
          <a:r>
            <a:rPr lang="en-US" altLang="zh-CN" smtClean="0"/>
            <a:t>FDW</a:t>
          </a:r>
          <a:endParaRPr lang="zh-CN" altLang="en-US"/>
        </a:p>
      </dgm:t>
    </dgm:pt>
    <dgm:pt modelId="{6CB2D28E-A88D-4CE1-9178-3DCF80FCA926}" type="parTrans" cxnId="{3477583A-B8D8-45E5-8820-50CD75FD0EBB}">
      <dgm:prSet/>
      <dgm:spPr/>
      <dgm:t>
        <a:bodyPr/>
        <a:lstStyle/>
        <a:p>
          <a:endParaRPr lang="zh-CN" altLang="en-US"/>
        </a:p>
      </dgm:t>
    </dgm:pt>
    <dgm:pt modelId="{718165FE-213A-4547-A04C-AD125BDA754A}" type="sibTrans" cxnId="{3477583A-B8D8-45E5-8820-50CD75FD0EBB}">
      <dgm:prSet/>
      <dgm:spPr/>
      <dgm:t>
        <a:bodyPr/>
        <a:lstStyle/>
        <a:p>
          <a:endParaRPr lang="zh-CN" altLang="en-US"/>
        </a:p>
      </dgm:t>
    </dgm:pt>
    <dgm:pt modelId="{52349B82-428F-4FDC-961B-22C8BF1FF3B8}">
      <dgm:prSet phldrT="[文本]"/>
      <dgm:spPr/>
      <dgm:t>
        <a:bodyPr/>
        <a:lstStyle/>
        <a:p>
          <a:r>
            <a:rPr lang="en-US" altLang="zh-CN" smtClean="0"/>
            <a:t>FDW</a:t>
          </a:r>
          <a:endParaRPr lang="zh-CN" altLang="en-US"/>
        </a:p>
      </dgm:t>
    </dgm:pt>
    <dgm:pt modelId="{7D5A5E83-881B-45DF-9143-F665DE36F0A8}" type="parTrans" cxnId="{53537FC7-3282-4775-BB21-352E6147676D}">
      <dgm:prSet/>
      <dgm:spPr/>
      <dgm:t>
        <a:bodyPr/>
        <a:lstStyle/>
        <a:p>
          <a:endParaRPr lang="zh-CN" altLang="en-US"/>
        </a:p>
      </dgm:t>
    </dgm:pt>
    <dgm:pt modelId="{7BF71382-5CD2-4F64-B44F-BFF323D4C3DF}" type="sibTrans" cxnId="{53537FC7-3282-4775-BB21-352E6147676D}">
      <dgm:prSet/>
      <dgm:spPr/>
      <dgm:t>
        <a:bodyPr/>
        <a:lstStyle/>
        <a:p>
          <a:endParaRPr lang="zh-CN" altLang="en-US"/>
        </a:p>
      </dgm:t>
    </dgm:pt>
    <dgm:pt modelId="{758778E3-F7AA-47F8-A770-DC1AF08D1C2C}">
      <dgm:prSet phldrT="[文本]"/>
      <dgm:spPr/>
      <dgm:t>
        <a:bodyPr/>
        <a:lstStyle/>
        <a:p>
          <a:r>
            <a:rPr lang="en-US" altLang="zh-CN" smtClean="0"/>
            <a:t>FDW</a:t>
          </a:r>
          <a:endParaRPr lang="zh-CN" altLang="en-US"/>
        </a:p>
      </dgm:t>
    </dgm:pt>
    <dgm:pt modelId="{0D5C6FB3-8544-4844-B2BA-44A6DDC724ED}" type="parTrans" cxnId="{A8843A44-F268-49B5-B10A-6422A5F55DDA}">
      <dgm:prSet/>
      <dgm:spPr/>
      <dgm:t>
        <a:bodyPr/>
        <a:lstStyle/>
        <a:p>
          <a:endParaRPr lang="zh-CN" altLang="en-US"/>
        </a:p>
      </dgm:t>
    </dgm:pt>
    <dgm:pt modelId="{630AFECC-3EA9-4AD1-947C-A65C385E719A}" type="sibTrans" cxnId="{A8843A44-F268-49B5-B10A-6422A5F55DDA}">
      <dgm:prSet/>
      <dgm:spPr/>
      <dgm:t>
        <a:bodyPr/>
        <a:lstStyle/>
        <a:p>
          <a:endParaRPr lang="zh-CN" altLang="en-US"/>
        </a:p>
      </dgm:t>
    </dgm:pt>
    <dgm:pt modelId="{7F2ABBAE-6F03-4446-909C-F17CE53FDD6F}">
      <dgm:prSet phldrT="[文本]"/>
      <dgm:spPr/>
      <dgm:t>
        <a:bodyPr/>
        <a:lstStyle/>
        <a:p>
          <a:r>
            <a:rPr lang="en-US" altLang="zh-CN" smtClean="0"/>
            <a:t>Redis</a:t>
          </a:r>
          <a:endParaRPr lang="zh-CN" altLang="en-US"/>
        </a:p>
      </dgm:t>
    </dgm:pt>
    <dgm:pt modelId="{E49DE99F-5F8B-447A-A09F-9872334EABD2}" type="parTrans" cxnId="{5A4B89F7-CA54-48BA-B763-5544D67A0A8B}">
      <dgm:prSet/>
      <dgm:spPr/>
      <dgm:t>
        <a:bodyPr/>
        <a:lstStyle/>
        <a:p>
          <a:endParaRPr lang="zh-CN" altLang="en-US"/>
        </a:p>
      </dgm:t>
    </dgm:pt>
    <dgm:pt modelId="{F076C797-5DAE-44B4-9911-6A463ED02084}" type="sibTrans" cxnId="{5A4B89F7-CA54-48BA-B763-5544D67A0A8B}">
      <dgm:prSet/>
      <dgm:spPr/>
      <dgm:t>
        <a:bodyPr/>
        <a:lstStyle/>
        <a:p>
          <a:endParaRPr lang="zh-CN" altLang="en-US"/>
        </a:p>
      </dgm:t>
    </dgm:pt>
    <dgm:pt modelId="{3EC75609-719A-4C05-A06C-356A386D09C7}">
      <dgm:prSet phldrT="[文本]"/>
      <dgm:spPr/>
      <dgm:t>
        <a:bodyPr/>
        <a:lstStyle/>
        <a:p>
          <a:r>
            <a:rPr lang="en-US" altLang="zh-CN" smtClean="0"/>
            <a:t>Others</a:t>
          </a:r>
          <a:endParaRPr lang="zh-CN" altLang="en-US"/>
        </a:p>
      </dgm:t>
    </dgm:pt>
    <dgm:pt modelId="{3DF99ACC-4174-4E60-9E2D-10D9FAA98A14}" type="parTrans" cxnId="{7E851821-9E49-44BB-8A72-0F7C17A29112}">
      <dgm:prSet/>
      <dgm:spPr/>
      <dgm:t>
        <a:bodyPr/>
        <a:lstStyle/>
        <a:p>
          <a:endParaRPr lang="zh-CN" altLang="en-US"/>
        </a:p>
      </dgm:t>
    </dgm:pt>
    <dgm:pt modelId="{5506EE59-4676-477A-BB09-022A8DDC27AC}" type="sibTrans" cxnId="{7E851821-9E49-44BB-8A72-0F7C17A29112}">
      <dgm:prSet/>
      <dgm:spPr/>
      <dgm:t>
        <a:bodyPr/>
        <a:lstStyle/>
        <a:p>
          <a:endParaRPr lang="zh-CN" altLang="en-US"/>
        </a:p>
      </dgm:t>
    </dgm:pt>
    <dgm:pt modelId="{D1E51F0F-FFDA-4FDA-AE46-CE4742F34C6E}">
      <dgm:prSet phldrT="[文本]"/>
      <dgm:spPr/>
      <dgm:t>
        <a:bodyPr/>
        <a:lstStyle/>
        <a:p>
          <a:r>
            <a:rPr lang="en-US" altLang="zh-CN" smtClean="0"/>
            <a:t>Server(s)</a:t>
          </a:r>
          <a:endParaRPr lang="zh-CN" altLang="en-US"/>
        </a:p>
      </dgm:t>
    </dgm:pt>
    <dgm:pt modelId="{880CB5E5-3C92-45C9-A25D-AA64400177B6}" type="parTrans" cxnId="{8761B5BD-FC22-4605-97FB-2A0E9B2F8B73}">
      <dgm:prSet/>
      <dgm:spPr/>
      <dgm:t>
        <a:bodyPr/>
        <a:lstStyle/>
        <a:p>
          <a:endParaRPr lang="zh-CN" altLang="en-US"/>
        </a:p>
      </dgm:t>
    </dgm:pt>
    <dgm:pt modelId="{9A0EE620-CD83-467A-8C7D-BD500DD6F8CB}" type="sibTrans" cxnId="{8761B5BD-FC22-4605-97FB-2A0E9B2F8B73}">
      <dgm:prSet/>
      <dgm:spPr/>
      <dgm:t>
        <a:bodyPr/>
        <a:lstStyle/>
        <a:p>
          <a:endParaRPr lang="zh-CN" altLang="en-US"/>
        </a:p>
      </dgm:t>
    </dgm:pt>
    <dgm:pt modelId="{3BB0EF4D-E180-4514-BACF-6BE6ACF84388}">
      <dgm:prSet phldrT="[文本]"/>
      <dgm:spPr/>
      <dgm:t>
        <a:bodyPr/>
        <a:lstStyle/>
        <a:p>
          <a:r>
            <a:rPr lang="en-US" altLang="zh-CN" smtClean="0"/>
            <a:t>Foreign Table(s)</a:t>
          </a:r>
          <a:endParaRPr lang="zh-CN" altLang="en-US"/>
        </a:p>
      </dgm:t>
    </dgm:pt>
    <dgm:pt modelId="{E2E97CF2-9571-4E88-B465-AF0AAF67543F}" type="parTrans" cxnId="{657C6FB4-CBAA-4FBE-9C3D-9C7B6FD93694}">
      <dgm:prSet/>
      <dgm:spPr/>
      <dgm:t>
        <a:bodyPr/>
        <a:lstStyle/>
        <a:p>
          <a:endParaRPr lang="zh-CN" altLang="en-US"/>
        </a:p>
      </dgm:t>
    </dgm:pt>
    <dgm:pt modelId="{2FEE7760-F1D7-4015-9583-7AA6E087D968}" type="sibTrans" cxnId="{657C6FB4-CBAA-4FBE-9C3D-9C7B6FD93694}">
      <dgm:prSet/>
      <dgm:spPr/>
      <dgm:t>
        <a:bodyPr/>
        <a:lstStyle/>
        <a:p>
          <a:endParaRPr lang="zh-CN" altLang="en-US"/>
        </a:p>
      </dgm:t>
    </dgm:pt>
    <dgm:pt modelId="{C89F5596-4F7D-4137-AC77-7F8AF14F6807}">
      <dgm:prSet phldrT="[文本]"/>
      <dgm:spPr/>
      <dgm:t>
        <a:bodyPr/>
        <a:lstStyle/>
        <a:p>
          <a:r>
            <a:rPr lang="en-US" altLang="zh-CN" smtClean="0"/>
            <a:t>User Mapping(s)</a:t>
          </a:r>
          <a:endParaRPr lang="zh-CN" altLang="en-US"/>
        </a:p>
      </dgm:t>
    </dgm:pt>
    <dgm:pt modelId="{6609F342-6098-43FD-AAED-F22BAFBB3969}" type="parTrans" cxnId="{226F3856-E208-4AF8-99E4-DC7E6B9F0A02}">
      <dgm:prSet/>
      <dgm:spPr/>
      <dgm:t>
        <a:bodyPr/>
        <a:lstStyle/>
        <a:p>
          <a:endParaRPr lang="zh-CN" altLang="en-US"/>
        </a:p>
      </dgm:t>
    </dgm:pt>
    <dgm:pt modelId="{084F5EB8-06D1-4359-B40E-CC3658DBB5B8}" type="sibTrans" cxnId="{226F3856-E208-4AF8-99E4-DC7E6B9F0A02}">
      <dgm:prSet/>
      <dgm:spPr/>
      <dgm:t>
        <a:bodyPr/>
        <a:lstStyle/>
        <a:p>
          <a:endParaRPr lang="zh-CN" altLang="en-US"/>
        </a:p>
      </dgm:t>
    </dgm:pt>
    <dgm:pt modelId="{739F8522-701C-488E-A111-736DC1A82A3C}">
      <dgm:prSet phldrT="[文本]"/>
      <dgm:spPr/>
      <dgm:t>
        <a:bodyPr/>
        <a:lstStyle/>
        <a:p>
          <a:r>
            <a:rPr lang="en-US" altLang="zh-CN" smtClean="0"/>
            <a:t>Server(s)</a:t>
          </a:r>
          <a:endParaRPr lang="zh-CN" altLang="en-US"/>
        </a:p>
      </dgm:t>
    </dgm:pt>
    <dgm:pt modelId="{28FB8A8A-E50C-4E98-9313-3A2726F69F2B}" type="parTrans" cxnId="{A4942B3B-E44E-4860-A679-A5E6DBFB8E49}">
      <dgm:prSet/>
      <dgm:spPr/>
      <dgm:t>
        <a:bodyPr/>
        <a:lstStyle/>
        <a:p>
          <a:endParaRPr lang="zh-CN" altLang="en-US"/>
        </a:p>
      </dgm:t>
    </dgm:pt>
    <dgm:pt modelId="{881B7FBB-3022-41EC-8FAF-09EECE829EB4}" type="sibTrans" cxnId="{A4942B3B-E44E-4860-A679-A5E6DBFB8E49}">
      <dgm:prSet/>
      <dgm:spPr/>
      <dgm:t>
        <a:bodyPr/>
        <a:lstStyle/>
        <a:p>
          <a:endParaRPr lang="zh-CN" altLang="en-US"/>
        </a:p>
      </dgm:t>
    </dgm:pt>
    <dgm:pt modelId="{45CC21AD-E7B5-4210-9EB5-3759A309EB37}">
      <dgm:prSet phldrT="[文本]"/>
      <dgm:spPr/>
      <dgm:t>
        <a:bodyPr/>
        <a:lstStyle/>
        <a:p>
          <a:r>
            <a:rPr lang="en-US" altLang="zh-CN" smtClean="0"/>
            <a:t>Foreign Table(s)</a:t>
          </a:r>
          <a:endParaRPr lang="zh-CN" altLang="en-US"/>
        </a:p>
      </dgm:t>
    </dgm:pt>
    <dgm:pt modelId="{164913C0-8065-42EB-976F-A25402BEEA2A}" type="parTrans" cxnId="{BCF78BDE-7F3E-43C4-B78A-D3E50A6B8A5B}">
      <dgm:prSet/>
      <dgm:spPr/>
      <dgm:t>
        <a:bodyPr/>
        <a:lstStyle/>
        <a:p>
          <a:endParaRPr lang="zh-CN" altLang="en-US"/>
        </a:p>
      </dgm:t>
    </dgm:pt>
    <dgm:pt modelId="{CFB7C177-F4D1-4DB1-837E-AFF327121CED}" type="sibTrans" cxnId="{BCF78BDE-7F3E-43C4-B78A-D3E50A6B8A5B}">
      <dgm:prSet/>
      <dgm:spPr/>
      <dgm:t>
        <a:bodyPr/>
        <a:lstStyle/>
        <a:p>
          <a:endParaRPr lang="zh-CN" altLang="en-US"/>
        </a:p>
      </dgm:t>
    </dgm:pt>
    <dgm:pt modelId="{88F7144B-20C4-44F2-8CFA-C98BFABE5E33}">
      <dgm:prSet phldrT="[文本]"/>
      <dgm:spPr/>
      <dgm:t>
        <a:bodyPr/>
        <a:lstStyle/>
        <a:p>
          <a:r>
            <a:rPr lang="en-US" altLang="zh-CN" smtClean="0"/>
            <a:t>User Mapping(s)</a:t>
          </a:r>
          <a:endParaRPr lang="zh-CN" altLang="en-US"/>
        </a:p>
      </dgm:t>
    </dgm:pt>
    <dgm:pt modelId="{9CEB89DA-29D5-43DB-9613-871CBD54D47B}" type="parTrans" cxnId="{59FFF725-2B73-485F-941C-425A5305B342}">
      <dgm:prSet/>
      <dgm:spPr/>
      <dgm:t>
        <a:bodyPr/>
        <a:lstStyle/>
        <a:p>
          <a:endParaRPr lang="zh-CN" altLang="en-US"/>
        </a:p>
      </dgm:t>
    </dgm:pt>
    <dgm:pt modelId="{F3BB8FDC-6839-4DC2-B608-AE7ED98DACDE}" type="sibTrans" cxnId="{59FFF725-2B73-485F-941C-425A5305B342}">
      <dgm:prSet/>
      <dgm:spPr/>
      <dgm:t>
        <a:bodyPr/>
        <a:lstStyle/>
        <a:p>
          <a:endParaRPr lang="zh-CN" altLang="en-US"/>
        </a:p>
      </dgm:t>
    </dgm:pt>
    <dgm:pt modelId="{EAD71BB4-F63C-4E7D-89BC-FF14CBD6EACF}">
      <dgm:prSet phldrT="[文本]"/>
      <dgm:spPr/>
      <dgm:t>
        <a:bodyPr/>
        <a:lstStyle/>
        <a:p>
          <a:r>
            <a:rPr lang="en-US" altLang="zh-CN" smtClean="0"/>
            <a:t>Server(s)</a:t>
          </a:r>
          <a:endParaRPr lang="zh-CN" altLang="en-US"/>
        </a:p>
      </dgm:t>
    </dgm:pt>
    <dgm:pt modelId="{02F54A71-4804-47F5-9066-D89C18024D29}" type="parTrans" cxnId="{F39CB804-7FC4-4B9C-9870-2D965FA7D3E7}">
      <dgm:prSet/>
      <dgm:spPr/>
      <dgm:t>
        <a:bodyPr/>
        <a:lstStyle/>
        <a:p>
          <a:endParaRPr lang="zh-CN" altLang="en-US"/>
        </a:p>
      </dgm:t>
    </dgm:pt>
    <dgm:pt modelId="{262F6F19-0E20-4EB0-8770-B3D256ECA679}" type="sibTrans" cxnId="{F39CB804-7FC4-4B9C-9870-2D965FA7D3E7}">
      <dgm:prSet/>
      <dgm:spPr/>
      <dgm:t>
        <a:bodyPr/>
        <a:lstStyle/>
        <a:p>
          <a:endParaRPr lang="zh-CN" altLang="en-US"/>
        </a:p>
      </dgm:t>
    </dgm:pt>
    <dgm:pt modelId="{F3DCC842-D129-4B66-A295-249EC757DD16}">
      <dgm:prSet phldrT="[文本]"/>
      <dgm:spPr/>
      <dgm:t>
        <a:bodyPr/>
        <a:lstStyle/>
        <a:p>
          <a:r>
            <a:rPr lang="en-US" altLang="zh-CN" smtClean="0"/>
            <a:t>Foreign Table(s)</a:t>
          </a:r>
          <a:endParaRPr lang="zh-CN" altLang="en-US"/>
        </a:p>
      </dgm:t>
    </dgm:pt>
    <dgm:pt modelId="{8E566D26-BF6E-44A6-A3FB-21DC4E6DCF9A}" type="parTrans" cxnId="{34A8E31D-5777-4EF4-99A3-5F37110152A8}">
      <dgm:prSet/>
      <dgm:spPr/>
      <dgm:t>
        <a:bodyPr/>
        <a:lstStyle/>
        <a:p>
          <a:endParaRPr lang="zh-CN" altLang="en-US"/>
        </a:p>
      </dgm:t>
    </dgm:pt>
    <dgm:pt modelId="{EBDE704E-9EE2-4616-91BE-35EC39B48D97}" type="sibTrans" cxnId="{34A8E31D-5777-4EF4-99A3-5F37110152A8}">
      <dgm:prSet/>
      <dgm:spPr/>
      <dgm:t>
        <a:bodyPr/>
        <a:lstStyle/>
        <a:p>
          <a:endParaRPr lang="zh-CN" altLang="en-US"/>
        </a:p>
      </dgm:t>
    </dgm:pt>
    <dgm:pt modelId="{883282B7-D0B8-455B-9E0F-B843466C6A69}">
      <dgm:prSet phldrT="[文本]"/>
      <dgm:spPr/>
      <dgm:t>
        <a:bodyPr/>
        <a:lstStyle/>
        <a:p>
          <a:r>
            <a:rPr lang="en-US" altLang="zh-CN" smtClean="0"/>
            <a:t>User Mapping(s)</a:t>
          </a:r>
          <a:endParaRPr lang="zh-CN" altLang="en-US"/>
        </a:p>
      </dgm:t>
    </dgm:pt>
    <dgm:pt modelId="{ED2FF5C5-7FCB-4DEB-9F02-219A9166FA9F}" type="parTrans" cxnId="{ACA9FA1C-F846-4593-95A8-3C6E842BA771}">
      <dgm:prSet/>
      <dgm:spPr/>
      <dgm:t>
        <a:bodyPr/>
        <a:lstStyle/>
        <a:p>
          <a:endParaRPr lang="zh-CN" altLang="en-US"/>
        </a:p>
      </dgm:t>
    </dgm:pt>
    <dgm:pt modelId="{9D7ED8BF-F109-4FF0-8FB6-5E2ACFEB8FA5}" type="sibTrans" cxnId="{ACA9FA1C-F846-4593-95A8-3C6E842BA771}">
      <dgm:prSet/>
      <dgm:spPr/>
      <dgm:t>
        <a:bodyPr/>
        <a:lstStyle/>
        <a:p>
          <a:endParaRPr lang="zh-CN" altLang="en-US"/>
        </a:p>
      </dgm:t>
    </dgm:pt>
    <dgm:pt modelId="{47B0218D-8D03-4B9A-A261-506A1E15FC7D}">
      <dgm:prSet phldrT="[文本]"/>
      <dgm:spPr/>
      <dgm:t>
        <a:bodyPr/>
        <a:lstStyle/>
        <a:p>
          <a:r>
            <a:rPr lang="en-US" altLang="zh-CN" smtClean="0"/>
            <a:t>Server(s)</a:t>
          </a:r>
          <a:endParaRPr lang="zh-CN" altLang="en-US"/>
        </a:p>
      </dgm:t>
    </dgm:pt>
    <dgm:pt modelId="{679A77EB-28F7-4D0F-94F8-9269BB17FD95}" type="parTrans" cxnId="{4075D128-3606-4249-8DF2-2DEE97259EBD}">
      <dgm:prSet/>
      <dgm:spPr/>
      <dgm:t>
        <a:bodyPr/>
        <a:lstStyle/>
        <a:p>
          <a:endParaRPr lang="zh-CN" altLang="en-US"/>
        </a:p>
      </dgm:t>
    </dgm:pt>
    <dgm:pt modelId="{30847D4D-8359-491A-B74C-F6A5F204FC2F}" type="sibTrans" cxnId="{4075D128-3606-4249-8DF2-2DEE97259EBD}">
      <dgm:prSet/>
      <dgm:spPr/>
      <dgm:t>
        <a:bodyPr/>
        <a:lstStyle/>
        <a:p>
          <a:endParaRPr lang="zh-CN" altLang="en-US"/>
        </a:p>
      </dgm:t>
    </dgm:pt>
    <dgm:pt modelId="{973BF013-0B0C-457C-88D1-666D27035C96}">
      <dgm:prSet phldrT="[文本]"/>
      <dgm:spPr/>
      <dgm:t>
        <a:bodyPr/>
        <a:lstStyle/>
        <a:p>
          <a:r>
            <a:rPr lang="en-US" altLang="zh-CN" smtClean="0"/>
            <a:t>Foreign Table(s)</a:t>
          </a:r>
          <a:endParaRPr lang="zh-CN" altLang="en-US"/>
        </a:p>
      </dgm:t>
    </dgm:pt>
    <dgm:pt modelId="{CEDE5614-4D0D-4026-A5ED-73DEC7B6C67E}" type="parTrans" cxnId="{4AD512BA-ACC3-4100-9EEB-FC8E24173827}">
      <dgm:prSet/>
      <dgm:spPr/>
      <dgm:t>
        <a:bodyPr/>
        <a:lstStyle/>
        <a:p>
          <a:endParaRPr lang="zh-CN" altLang="en-US"/>
        </a:p>
      </dgm:t>
    </dgm:pt>
    <dgm:pt modelId="{112A8882-9400-464B-BECE-3D3408CEE238}" type="sibTrans" cxnId="{4AD512BA-ACC3-4100-9EEB-FC8E24173827}">
      <dgm:prSet/>
      <dgm:spPr/>
      <dgm:t>
        <a:bodyPr/>
        <a:lstStyle/>
        <a:p>
          <a:endParaRPr lang="zh-CN" altLang="en-US"/>
        </a:p>
      </dgm:t>
    </dgm:pt>
    <dgm:pt modelId="{80B6BD15-D0DF-4B8B-B497-300701DA434A}">
      <dgm:prSet phldrT="[文本]"/>
      <dgm:spPr/>
      <dgm:t>
        <a:bodyPr/>
        <a:lstStyle/>
        <a:p>
          <a:r>
            <a:rPr lang="en-US" altLang="zh-CN" smtClean="0"/>
            <a:t>User Mapping(s)</a:t>
          </a:r>
          <a:endParaRPr lang="zh-CN" altLang="en-US"/>
        </a:p>
      </dgm:t>
    </dgm:pt>
    <dgm:pt modelId="{51F2FAC1-97D1-4D87-B2D3-BDDD8844964E}" type="parTrans" cxnId="{CC65CEFC-E6A4-41DE-8FCE-76EF328259CF}">
      <dgm:prSet/>
      <dgm:spPr/>
      <dgm:t>
        <a:bodyPr/>
        <a:lstStyle/>
        <a:p>
          <a:endParaRPr lang="zh-CN" altLang="en-US"/>
        </a:p>
      </dgm:t>
    </dgm:pt>
    <dgm:pt modelId="{A22489AC-C4B4-45C2-8A0C-4B2A21538680}" type="sibTrans" cxnId="{CC65CEFC-E6A4-41DE-8FCE-76EF328259CF}">
      <dgm:prSet/>
      <dgm:spPr/>
      <dgm:t>
        <a:bodyPr/>
        <a:lstStyle/>
        <a:p>
          <a:endParaRPr lang="zh-CN" altLang="en-US"/>
        </a:p>
      </dgm:t>
    </dgm:pt>
    <dgm:pt modelId="{1D315197-7613-4F07-8D65-BA53F00CA636}">
      <dgm:prSet phldrT="[文本]"/>
      <dgm:spPr/>
      <dgm:t>
        <a:bodyPr/>
        <a:lstStyle/>
        <a:p>
          <a:r>
            <a:rPr lang="en-US" altLang="zh-CN" smtClean="0"/>
            <a:t>Server(s)</a:t>
          </a:r>
          <a:endParaRPr lang="zh-CN" altLang="en-US"/>
        </a:p>
      </dgm:t>
    </dgm:pt>
    <dgm:pt modelId="{07F84FF0-28D4-4B21-9D11-0FC3152939E7}" type="parTrans" cxnId="{B418E3B3-BFAE-4B7B-B444-CB63FE7E1934}">
      <dgm:prSet/>
      <dgm:spPr/>
      <dgm:t>
        <a:bodyPr/>
        <a:lstStyle/>
        <a:p>
          <a:endParaRPr lang="zh-CN" altLang="en-US"/>
        </a:p>
      </dgm:t>
    </dgm:pt>
    <dgm:pt modelId="{22CE3F1E-861B-436D-9358-478B21F8720B}" type="sibTrans" cxnId="{B418E3B3-BFAE-4B7B-B444-CB63FE7E1934}">
      <dgm:prSet/>
      <dgm:spPr/>
      <dgm:t>
        <a:bodyPr/>
        <a:lstStyle/>
        <a:p>
          <a:endParaRPr lang="zh-CN" altLang="en-US"/>
        </a:p>
      </dgm:t>
    </dgm:pt>
    <dgm:pt modelId="{3AA1670D-B77C-4197-91A0-6E07F05A5F58}">
      <dgm:prSet phldrT="[文本]"/>
      <dgm:spPr/>
      <dgm:t>
        <a:bodyPr/>
        <a:lstStyle/>
        <a:p>
          <a:r>
            <a:rPr lang="en-US" altLang="zh-CN" smtClean="0"/>
            <a:t>Foreign Table(s)</a:t>
          </a:r>
          <a:endParaRPr lang="zh-CN" altLang="en-US"/>
        </a:p>
      </dgm:t>
    </dgm:pt>
    <dgm:pt modelId="{83C04ED2-FB50-4C8A-92C8-27259E393118}" type="parTrans" cxnId="{FA725369-CA9D-405E-BEB0-6EDA37C35091}">
      <dgm:prSet/>
      <dgm:spPr/>
      <dgm:t>
        <a:bodyPr/>
        <a:lstStyle/>
        <a:p>
          <a:endParaRPr lang="zh-CN" altLang="en-US"/>
        </a:p>
      </dgm:t>
    </dgm:pt>
    <dgm:pt modelId="{21F712A5-BA4B-482A-A654-1E98D81723E1}" type="sibTrans" cxnId="{FA725369-CA9D-405E-BEB0-6EDA37C35091}">
      <dgm:prSet/>
      <dgm:spPr/>
      <dgm:t>
        <a:bodyPr/>
        <a:lstStyle/>
        <a:p>
          <a:endParaRPr lang="zh-CN" altLang="en-US"/>
        </a:p>
      </dgm:t>
    </dgm:pt>
    <dgm:pt modelId="{2232EEAA-2140-43DD-8D11-1C4AA78E0E5F}">
      <dgm:prSet phldrT="[文本]"/>
      <dgm:spPr/>
      <dgm:t>
        <a:bodyPr/>
        <a:lstStyle/>
        <a:p>
          <a:r>
            <a:rPr lang="en-US" altLang="zh-CN" smtClean="0"/>
            <a:t>User Mapping(s)</a:t>
          </a:r>
          <a:endParaRPr lang="zh-CN" altLang="en-US"/>
        </a:p>
      </dgm:t>
    </dgm:pt>
    <dgm:pt modelId="{F6A779AF-AC05-440C-903C-7F8F85676B62}" type="parTrans" cxnId="{E19614B8-C190-48B0-97E5-D46EA3DC6CAA}">
      <dgm:prSet/>
      <dgm:spPr/>
      <dgm:t>
        <a:bodyPr/>
        <a:lstStyle/>
        <a:p>
          <a:endParaRPr lang="zh-CN" altLang="en-US"/>
        </a:p>
      </dgm:t>
    </dgm:pt>
    <dgm:pt modelId="{7A5FC89E-4F32-487E-8FD3-689D24DF2DA1}" type="sibTrans" cxnId="{E19614B8-C190-48B0-97E5-D46EA3DC6CAA}">
      <dgm:prSet/>
      <dgm:spPr/>
      <dgm:t>
        <a:bodyPr/>
        <a:lstStyle/>
        <a:p>
          <a:endParaRPr lang="zh-CN" altLang="en-US"/>
        </a:p>
      </dgm:t>
    </dgm:pt>
    <dgm:pt modelId="{DF7929EA-D058-4715-9F2A-747CF395E125}">
      <dgm:prSet phldrT="[文本]"/>
      <dgm:spPr/>
      <dgm:t>
        <a:bodyPr/>
        <a:lstStyle/>
        <a:p>
          <a:r>
            <a:rPr lang="en-US" altLang="zh-CN" smtClean="0"/>
            <a:t>Server(s)</a:t>
          </a:r>
          <a:endParaRPr lang="zh-CN" altLang="en-US"/>
        </a:p>
      </dgm:t>
    </dgm:pt>
    <dgm:pt modelId="{FD207974-7B16-4ADD-A033-620AF6A252C5}" type="parTrans" cxnId="{6AF12A22-3846-483E-A06C-4F9690107EB4}">
      <dgm:prSet/>
      <dgm:spPr/>
      <dgm:t>
        <a:bodyPr/>
        <a:lstStyle/>
        <a:p>
          <a:endParaRPr lang="zh-CN" altLang="en-US"/>
        </a:p>
      </dgm:t>
    </dgm:pt>
    <dgm:pt modelId="{4D1D3C4F-E328-494D-B85C-4004FE3B7910}" type="sibTrans" cxnId="{6AF12A22-3846-483E-A06C-4F9690107EB4}">
      <dgm:prSet/>
      <dgm:spPr/>
      <dgm:t>
        <a:bodyPr/>
        <a:lstStyle/>
        <a:p>
          <a:endParaRPr lang="zh-CN" altLang="en-US"/>
        </a:p>
      </dgm:t>
    </dgm:pt>
    <dgm:pt modelId="{C202DE80-80DB-4127-8F59-7BD264CD47CF}">
      <dgm:prSet phldrT="[文本]"/>
      <dgm:spPr/>
      <dgm:t>
        <a:bodyPr/>
        <a:lstStyle/>
        <a:p>
          <a:r>
            <a:rPr lang="en-US" altLang="zh-CN" smtClean="0"/>
            <a:t>NOT NEED</a:t>
          </a:r>
          <a:endParaRPr lang="zh-CN" altLang="en-US"/>
        </a:p>
      </dgm:t>
    </dgm:pt>
    <dgm:pt modelId="{38DA2D55-40E1-4627-8667-E42AC13C2E54}" type="sibTrans" cxnId="{CCDBD46D-66FB-4B0B-BBEF-482B0BDF3A94}">
      <dgm:prSet/>
      <dgm:spPr/>
      <dgm:t>
        <a:bodyPr/>
        <a:lstStyle/>
        <a:p>
          <a:endParaRPr lang="zh-CN" altLang="en-US"/>
        </a:p>
      </dgm:t>
    </dgm:pt>
    <dgm:pt modelId="{71D7182D-BBAC-4D0A-AEF6-5B355D02ACD4}" type="parTrans" cxnId="{CCDBD46D-66FB-4B0B-BBEF-482B0BDF3A94}">
      <dgm:prSet/>
      <dgm:spPr/>
      <dgm:t>
        <a:bodyPr/>
        <a:lstStyle/>
        <a:p>
          <a:endParaRPr lang="zh-CN" altLang="en-US"/>
        </a:p>
      </dgm:t>
    </dgm:pt>
    <dgm:pt modelId="{4DBBA6E7-BC03-4797-9709-882EC896E78B}" type="pres">
      <dgm:prSet presAssocID="{DC64F3FB-8052-44CC-8AE8-8C0C833B042B}" presName="hierChild1" presStyleCnt="0">
        <dgm:presLayoutVars>
          <dgm:chPref val="1"/>
          <dgm:dir/>
          <dgm:animOne val="branch"/>
          <dgm:animLvl val="lvl"/>
          <dgm:resizeHandles/>
        </dgm:presLayoutVars>
      </dgm:prSet>
      <dgm:spPr/>
      <dgm:t>
        <a:bodyPr/>
        <a:lstStyle/>
        <a:p>
          <a:endParaRPr lang="zh-CN" altLang="en-US"/>
        </a:p>
      </dgm:t>
    </dgm:pt>
    <dgm:pt modelId="{02DD28C8-73EF-44A1-9485-0A7211235BAE}" type="pres">
      <dgm:prSet presAssocID="{B0AFAE32-4A77-45DC-9D6B-3FF973B42E32}" presName="hierRoot1" presStyleCnt="0"/>
      <dgm:spPr/>
    </dgm:pt>
    <dgm:pt modelId="{BD4A8346-8495-4AAD-8463-3CBA3C9F700C}" type="pres">
      <dgm:prSet presAssocID="{B0AFAE32-4A77-45DC-9D6B-3FF973B42E32}" presName="composite" presStyleCnt="0"/>
      <dgm:spPr/>
    </dgm:pt>
    <dgm:pt modelId="{731A3027-67DC-427C-BBD7-73B2228A2584}" type="pres">
      <dgm:prSet presAssocID="{B0AFAE32-4A77-45DC-9D6B-3FF973B42E32}" presName="background" presStyleLbl="node0" presStyleIdx="0" presStyleCnt="6"/>
      <dgm:spPr/>
    </dgm:pt>
    <dgm:pt modelId="{00324446-FA13-4DB5-B4D0-636881ECF956}" type="pres">
      <dgm:prSet presAssocID="{B0AFAE32-4A77-45DC-9D6B-3FF973B42E32}" presName="text" presStyleLbl="fgAcc0" presStyleIdx="0" presStyleCnt="6">
        <dgm:presLayoutVars>
          <dgm:chPref val="3"/>
        </dgm:presLayoutVars>
      </dgm:prSet>
      <dgm:spPr/>
      <dgm:t>
        <a:bodyPr/>
        <a:lstStyle/>
        <a:p>
          <a:endParaRPr lang="zh-CN" altLang="en-US"/>
        </a:p>
      </dgm:t>
    </dgm:pt>
    <dgm:pt modelId="{80BE88BF-7458-4A31-985C-BEEE58BD24EF}" type="pres">
      <dgm:prSet presAssocID="{B0AFAE32-4A77-45DC-9D6B-3FF973B42E32}" presName="hierChild2" presStyleCnt="0"/>
      <dgm:spPr/>
    </dgm:pt>
    <dgm:pt modelId="{6915E003-A565-4EDD-9408-E2E64B50C5A9}" type="pres">
      <dgm:prSet presAssocID="{71D7182D-BBAC-4D0A-AEF6-5B355D02ACD4}" presName="Name10" presStyleLbl="parChTrans1D2" presStyleIdx="0" presStyleCnt="6"/>
      <dgm:spPr/>
      <dgm:t>
        <a:bodyPr/>
        <a:lstStyle/>
        <a:p>
          <a:endParaRPr lang="zh-CN" altLang="en-US"/>
        </a:p>
      </dgm:t>
    </dgm:pt>
    <dgm:pt modelId="{CD081E89-6082-4CB8-B952-B20CEE6E9185}" type="pres">
      <dgm:prSet presAssocID="{C202DE80-80DB-4127-8F59-7BD264CD47CF}" presName="hierRoot2" presStyleCnt="0"/>
      <dgm:spPr/>
    </dgm:pt>
    <dgm:pt modelId="{FDB0B77B-1A71-4E1B-8A63-CADBF5B5319D}" type="pres">
      <dgm:prSet presAssocID="{C202DE80-80DB-4127-8F59-7BD264CD47CF}" presName="composite2" presStyleCnt="0"/>
      <dgm:spPr/>
    </dgm:pt>
    <dgm:pt modelId="{C7965C92-B3C4-4CA6-B9A2-64EE5E809AD8}" type="pres">
      <dgm:prSet presAssocID="{C202DE80-80DB-4127-8F59-7BD264CD47CF}" presName="background2" presStyleLbl="node2" presStyleIdx="0" presStyleCnt="6"/>
      <dgm:spPr/>
    </dgm:pt>
    <dgm:pt modelId="{B205D3ED-3A87-4672-9CB7-AF3FD9EAB50E}" type="pres">
      <dgm:prSet presAssocID="{C202DE80-80DB-4127-8F59-7BD264CD47CF}" presName="text2" presStyleLbl="fgAcc2" presStyleIdx="0" presStyleCnt="6">
        <dgm:presLayoutVars>
          <dgm:chPref val="3"/>
        </dgm:presLayoutVars>
      </dgm:prSet>
      <dgm:spPr/>
      <dgm:t>
        <a:bodyPr/>
        <a:lstStyle/>
        <a:p>
          <a:endParaRPr lang="zh-CN" altLang="en-US"/>
        </a:p>
      </dgm:t>
    </dgm:pt>
    <dgm:pt modelId="{1A19BBF4-C9BB-4CDB-8F39-8D174548BAE0}" type="pres">
      <dgm:prSet presAssocID="{C202DE80-80DB-4127-8F59-7BD264CD47CF}" presName="hierChild3" presStyleCnt="0"/>
      <dgm:spPr/>
    </dgm:pt>
    <dgm:pt modelId="{AE8AB50D-86F0-4B90-BB3B-295A51845ECF}" type="pres">
      <dgm:prSet presAssocID="{880CB5E5-3C92-45C9-A25D-AA64400177B6}" presName="Name17" presStyleLbl="parChTrans1D3" presStyleIdx="0" presStyleCnt="6"/>
      <dgm:spPr/>
      <dgm:t>
        <a:bodyPr/>
        <a:lstStyle/>
        <a:p>
          <a:endParaRPr lang="zh-CN" altLang="en-US"/>
        </a:p>
      </dgm:t>
    </dgm:pt>
    <dgm:pt modelId="{37A86776-1BB7-4B78-9951-ED3BA3891A34}" type="pres">
      <dgm:prSet presAssocID="{D1E51F0F-FFDA-4FDA-AE46-CE4742F34C6E}" presName="hierRoot3" presStyleCnt="0"/>
      <dgm:spPr/>
    </dgm:pt>
    <dgm:pt modelId="{3309A36B-D7DA-483F-B7B1-4F937FF0FA2C}" type="pres">
      <dgm:prSet presAssocID="{D1E51F0F-FFDA-4FDA-AE46-CE4742F34C6E}" presName="composite3" presStyleCnt="0"/>
      <dgm:spPr/>
    </dgm:pt>
    <dgm:pt modelId="{DE25E5E4-AEB1-4981-97EF-D4964653FAD1}" type="pres">
      <dgm:prSet presAssocID="{D1E51F0F-FFDA-4FDA-AE46-CE4742F34C6E}" presName="background3" presStyleLbl="node3" presStyleIdx="0" presStyleCnt="6"/>
      <dgm:spPr/>
    </dgm:pt>
    <dgm:pt modelId="{8DD570C6-745B-4F24-BBBB-CFB4315DEB45}" type="pres">
      <dgm:prSet presAssocID="{D1E51F0F-FFDA-4FDA-AE46-CE4742F34C6E}" presName="text3" presStyleLbl="fgAcc3" presStyleIdx="0" presStyleCnt="6">
        <dgm:presLayoutVars>
          <dgm:chPref val="3"/>
        </dgm:presLayoutVars>
      </dgm:prSet>
      <dgm:spPr/>
      <dgm:t>
        <a:bodyPr/>
        <a:lstStyle/>
        <a:p>
          <a:endParaRPr lang="zh-CN" altLang="en-US"/>
        </a:p>
      </dgm:t>
    </dgm:pt>
    <dgm:pt modelId="{54E57610-7E01-4021-B2D2-F5C43309DBCE}" type="pres">
      <dgm:prSet presAssocID="{D1E51F0F-FFDA-4FDA-AE46-CE4742F34C6E}" presName="hierChild4" presStyleCnt="0"/>
      <dgm:spPr/>
    </dgm:pt>
    <dgm:pt modelId="{1C526763-7147-4C96-B4D1-28C0B6B5F7F8}" type="pres">
      <dgm:prSet presAssocID="{598EF397-2DBA-408C-A407-2B162FC53662}" presName="Name23" presStyleLbl="parChTrans1D4" presStyleIdx="0" presStyleCnt="12"/>
      <dgm:spPr/>
      <dgm:t>
        <a:bodyPr/>
        <a:lstStyle/>
        <a:p>
          <a:endParaRPr lang="zh-CN" altLang="en-US"/>
        </a:p>
      </dgm:t>
    </dgm:pt>
    <dgm:pt modelId="{AD2D055B-F5F4-475F-A6D5-7ADBA7EBF26C}" type="pres">
      <dgm:prSet presAssocID="{4D2575A5-1481-4707-8DF4-4711093BB410}" presName="hierRoot4" presStyleCnt="0"/>
      <dgm:spPr/>
    </dgm:pt>
    <dgm:pt modelId="{C8A00CD9-A53D-40CC-82D9-1C8FE9AB4BDC}" type="pres">
      <dgm:prSet presAssocID="{4D2575A5-1481-4707-8DF4-4711093BB410}" presName="composite4" presStyleCnt="0"/>
      <dgm:spPr/>
    </dgm:pt>
    <dgm:pt modelId="{BFDA8057-8DF8-467B-A226-2969F8C1793C}" type="pres">
      <dgm:prSet presAssocID="{4D2575A5-1481-4707-8DF4-4711093BB410}" presName="background4" presStyleLbl="node4" presStyleIdx="0" presStyleCnt="12"/>
      <dgm:spPr/>
    </dgm:pt>
    <dgm:pt modelId="{273FEF01-5A5A-4E64-B86C-E00FF3C04433}" type="pres">
      <dgm:prSet presAssocID="{4D2575A5-1481-4707-8DF4-4711093BB410}" presName="text4" presStyleLbl="fgAcc4" presStyleIdx="0" presStyleCnt="12">
        <dgm:presLayoutVars>
          <dgm:chPref val="3"/>
        </dgm:presLayoutVars>
      </dgm:prSet>
      <dgm:spPr/>
      <dgm:t>
        <a:bodyPr/>
        <a:lstStyle/>
        <a:p>
          <a:endParaRPr lang="zh-CN" altLang="en-US"/>
        </a:p>
      </dgm:t>
    </dgm:pt>
    <dgm:pt modelId="{14B67EE7-BE7E-4F9E-9BA2-D93E2F4C5BFD}" type="pres">
      <dgm:prSet presAssocID="{4D2575A5-1481-4707-8DF4-4711093BB410}" presName="hierChild5" presStyleCnt="0"/>
      <dgm:spPr/>
    </dgm:pt>
    <dgm:pt modelId="{661105ED-68AB-4B3A-8E10-9D96E7F56D3D}" type="pres">
      <dgm:prSet presAssocID="{661ACE45-D340-44AF-945E-94A01EC1FE5F}" presName="Name23" presStyleLbl="parChTrans1D4" presStyleIdx="1" presStyleCnt="12"/>
      <dgm:spPr/>
      <dgm:t>
        <a:bodyPr/>
        <a:lstStyle/>
        <a:p>
          <a:endParaRPr lang="zh-CN" altLang="en-US"/>
        </a:p>
      </dgm:t>
    </dgm:pt>
    <dgm:pt modelId="{76B0088D-9800-43BD-BB21-18950A36003F}" type="pres">
      <dgm:prSet presAssocID="{D2187E33-FCCB-43A7-BF16-4CD161D845EE}" presName="hierRoot4" presStyleCnt="0"/>
      <dgm:spPr/>
    </dgm:pt>
    <dgm:pt modelId="{319DBD96-9C0E-4D60-BBB0-D0A44BAAC01E}" type="pres">
      <dgm:prSet presAssocID="{D2187E33-FCCB-43A7-BF16-4CD161D845EE}" presName="composite4" presStyleCnt="0"/>
      <dgm:spPr/>
    </dgm:pt>
    <dgm:pt modelId="{23E7310F-A7A3-4846-B7C1-74D4F048DB87}" type="pres">
      <dgm:prSet presAssocID="{D2187E33-FCCB-43A7-BF16-4CD161D845EE}" presName="background4" presStyleLbl="node4" presStyleIdx="1" presStyleCnt="12"/>
      <dgm:spPr/>
    </dgm:pt>
    <dgm:pt modelId="{F00D51BF-E235-4AA9-B39E-84B87BD219B5}" type="pres">
      <dgm:prSet presAssocID="{D2187E33-FCCB-43A7-BF16-4CD161D845EE}" presName="text4" presStyleLbl="fgAcc4" presStyleIdx="1" presStyleCnt="12">
        <dgm:presLayoutVars>
          <dgm:chPref val="3"/>
        </dgm:presLayoutVars>
      </dgm:prSet>
      <dgm:spPr/>
      <dgm:t>
        <a:bodyPr/>
        <a:lstStyle/>
        <a:p>
          <a:endParaRPr lang="zh-CN" altLang="en-US"/>
        </a:p>
      </dgm:t>
    </dgm:pt>
    <dgm:pt modelId="{9888866A-BDD6-4533-BB9A-0E24A5692AA8}" type="pres">
      <dgm:prSet presAssocID="{D2187E33-FCCB-43A7-BF16-4CD161D845EE}" presName="hierChild5" presStyleCnt="0"/>
      <dgm:spPr/>
    </dgm:pt>
    <dgm:pt modelId="{8C5B59DD-F7BE-4817-93B8-4D147C217607}" type="pres">
      <dgm:prSet presAssocID="{3BB0EF4D-E180-4514-BACF-6BE6ACF84388}" presName="hierRoot1" presStyleCnt="0"/>
      <dgm:spPr/>
    </dgm:pt>
    <dgm:pt modelId="{B3DF27FB-8A03-441F-9C4C-1C21402636E1}" type="pres">
      <dgm:prSet presAssocID="{3BB0EF4D-E180-4514-BACF-6BE6ACF84388}" presName="composite" presStyleCnt="0"/>
      <dgm:spPr/>
    </dgm:pt>
    <dgm:pt modelId="{24DD61F1-8441-4838-8C8A-B425774BC7BD}" type="pres">
      <dgm:prSet presAssocID="{3BB0EF4D-E180-4514-BACF-6BE6ACF84388}" presName="background" presStyleLbl="node0" presStyleIdx="1" presStyleCnt="6"/>
      <dgm:spPr/>
    </dgm:pt>
    <dgm:pt modelId="{0C7BE498-915B-45C3-87CE-B0DEB2E0C055}" type="pres">
      <dgm:prSet presAssocID="{3BB0EF4D-E180-4514-BACF-6BE6ACF84388}" presName="text" presStyleLbl="fgAcc0" presStyleIdx="1" presStyleCnt="6">
        <dgm:presLayoutVars>
          <dgm:chPref val="3"/>
        </dgm:presLayoutVars>
      </dgm:prSet>
      <dgm:spPr/>
      <dgm:t>
        <a:bodyPr/>
        <a:lstStyle/>
        <a:p>
          <a:endParaRPr lang="zh-CN" altLang="en-US"/>
        </a:p>
      </dgm:t>
    </dgm:pt>
    <dgm:pt modelId="{51DAB507-8768-42A4-81EC-19BA4B774AFF}" type="pres">
      <dgm:prSet presAssocID="{3BB0EF4D-E180-4514-BACF-6BE6ACF84388}" presName="hierChild2" presStyleCnt="0"/>
      <dgm:spPr/>
    </dgm:pt>
    <dgm:pt modelId="{E58F85FB-7098-429F-A073-9660EB3009B3}" type="pres">
      <dgm:prSet presAssocID="{6609F342-6098-43FD-AAED-F22BAFBB3969}" presName="Name10" presStyleLbl="parChTrans1D2" presStyleIdx="1" presStyleCnt="6"/>
      <dgm:spPr/>
      <dgm:t>
        <a:bodyPr/>
        <a:lstStyle/>
        <a:p>
          <a:endParaRPr lang="zh-CN" altLang="en-US"/>
        </a:p>
      </dgm:t>
    </dgm:pt>
    <dgm:pt modelId="{39B4B4BA-B9AF-4123-A18C-EA34B4AFCFF5}" type="pres">
      <dgm:prSet presAssocID="{C89F5596-4F7D-4137-AC77-7F8AF14F6807}" presName="hierRoot2" presStyleCnt="0"/>
      <dgm:spPr/>
    </dgm:pt>
    <dgm:pt modelId="{19603154-DC80-4E32-9DAE-1F681FBCB9FC}" type="pres">
      <dgm:prSet presAssocID="{C89F5596-4F7D-4137-AC77-7F8AF14F6807}" presName="composite2" presStyleCnt="0"/>
      <dgm:spPr/>
    </dgm:pt>
    <dgm:pt modelId="{42B2DAE8-1B81-4B0C-A8E1-ABAC6C556B08}" type="pres">
      <dgm:prSet presAssocID="{C89F5596-4F7D-4137-AC77-7F8AF14F6807}" presName="background2" presStyleLbl="node2" presStyleIdx="1" presStyleCnt="6"/>
      <dgm:spPr/>
    </dgm:pt>
    <dgm:pt modelId="{7FB16EE8-1C56-4B6E-A0CB-26D28C970134}" type="pres">
      <dgm:prSet presAssocID="{C89F5596-4F7D-4137-AC77-7F8AF14F6807}" presName="text2" presStyleLbl="fgAcc2" presStyleIdx="1" presStyleCnt="6">
        <dgm:presLayoutVars>
          <dgm:chPref val="3"/>
        </dgm:presLayoutVars>
      </dgm:prSet>
      <dgm:spPr/>
      <dgm:t>
        <a:bodyPr/>
        <a:lstStyle/>
        <a:p>
          <a:endParaRPr lang="zh-CN" altLang="en-US"/>
        </a:p>
      </dgm:t>
    </dgm:pt>
    <dgm:pt modelId="{5E43CC13-4074-49C3-AD87-173E98E7FADC}" type="pres">
      <dgm:prSet presAssocID="{C89F5596-4F7D-4137-AC77-7F8AF14F6807}" presName="hierChild3" presStyleCnt="0"/>
      <dgm:spPr/>
    </dgm:pt>
    <dgm:pt modelId="{8B101974-B91C-4CD8-A902-F2FD89C20EC8}" type="pres">
      <dgm:prSet presAssocID="{28FB8A8A-E50C-4E98-9313-3A2726F69F2B}" presName="Name17" presStyleLbl="parChTrans1D3" presStyleIdx="1" presStyleCnt="6"/>
      <dgm:spPr/>
      <dgm:t>
        <a:bodyPr/>
        <a:lstStyle/>
        <a:p>
          <a:endParaRPr lang="zh-CN" altLang="en-US"/>
        </a:p>
      </dgm:t>
    </dgm:pt>
    <dgm:pt modelId="{0717F077-0D32-4BBB-A582-45831F158ACD}" type="pres">
      <dgm:prSet presAssocID="{739F8522-701C-488E-A111-736DC1A82A3C}" presName="hierRoot3" presStyleCnt="0"/>
      <dgm:spPr/>
    </dgm:pt>
    <dgm:pt modelId="{2592B090-C6D4-418F-9F5C-5F45E2BF2975}" type="pres">
      <dgm:prSet presAssocID="{739F8522-701C-488E-A111-736DC1A82A3C}" presName="composite3" presStyleCnt="0"/>
      <dgm:spPr/>
    </dgm:pt>
    <dgm:pt modelId="{495F8239-249A-462F-8135-E54511B9F23E}" type="pres">
      <dgm:prSet presAssocID="{739F8522-701C-488E-A111-736DC1A82A3C}" presName="background3" presStyleLbl="node3" presStyleIdx="1" presStyleCnt="6"/>
      <dgm:spPr/>
    </dgm:pt>
    <dgm:pt modelId="{CE397297-4537-4488-8495-DF5D387104C4}" type="pres">
      <dgm:prSet presAssocID="{739F8522-701C-488E-A111-736DC1A82A3C}" presName="text3" presStyleLbl="fgAcc3" presStyleIdx="1" presStyleCnt="6">
        <dgm:presLayoutVars>
          <dgm:chPref val="3"/>
        </dgm:presLayoutVars>
      </dgm:prSet>
      <dgm:spPr/>
      <dgm:t>
        <a:bodyPr/>
        <a:lstStyle/>
        <a:p>
          <a:endParaRPr lang="zh-CN" altLang="en-US"/>
        </a:p>
      </dgm:t>
    </dgm:pt>
    <dgm:pt modelId="{2002B6E7-D624-4A2B-865E-D1A9A1713B88}" type="pres">
      <dgm:prSet presAssocID="{739F8522-701C-488E-A111-736DC1A82A3C}" presName="hierChild4" presStyleCnt="0"/>
      <dgm:spPr/>
    </dgm:pt>
    <dgm:pt modelId="{616007C1-F54F-4312-B702-99BDFD1ED8D6}" type="pres">
      <dgm:prSet presAssocID="{6CB2D28E-A88D-4CE1-9178-3DCF80FCA926}" presName="Name23" presStyleLbl="parChTrans1D4" presStyleIdx="2" presStyleCnt="12"/>
      <dgm:spPr/>
      <dgm:t>
        <a:bodyPr/>
        <a:lstStyle/>
        <a:p>
          <a:endParaRPr lang="zh-CN" altLang="en-US"/>
        </a:p>
      </dgm:t>
    </dgm:pt>
    <dgm:pt modelId="{6B255154-E388-416C-A76A-17458E553D32}" type="pres">
      <dgm:prSet presAssocID="{689608D1-BDB6-4D1B-A378-231E5349DEAF}" presName="hierRoot4" presStyleCnt="0"/>
      <dgm:spPr/>
    </dgm:pt>
    <dgm:pt modelId="{D35A8DE6-6503-4951-8A06-DEA7FD235F8F}" type="pres">
      <dgm:prSet presAssocID="{689608D1-BDB6-4D1B-A378-231E5349DEAF}" presName="composite4" presStyleCnt="0"/>
      <dgm:spPr/>
    </dgm:pt>
    <dgm:pt modelId="{BBC47087-299E-49A1-9E3D-878F5062819F}" type="pres">
      <dgm:prSet presAssocID="{689608D1-BDB6-4D1B-A378-231E5349DEAF}" presName="background4" presStyleLbl="node4" presStyleIdx="2" presStyleCnt="12"/>
      <dgm:spPr/>
    </dgm:pt>
    <dgm:pt modelId="{F6D49C3D-6A2C-4DD0-9391-91F91C774875}" type="pres">
      <dgm:prSet presAssocID="{689608D1-BDB6-4D1B-A378-231E5349DEAF}" presName="text4" presStyleLbl="fgAcc4" presStyleIdx="2" presStyleCnt="12">
        <dgm:presLayoutVars>
          <dgm:chPref val="3"/>
        </dgm:presLayoutVars>
      </dgm:prSet>
      <dgm:spPr/>
      <dgm:t>
        <a:bodyPr/>
        <a:lstStyle/>
        <a:p>
          <a:endParaRPr lang="zh-CN" altLang="en-US"/>
        </a:p>
      </dgm:t>
    </dgm:pt>
    <dgm:pt modelId="{51B8E0B0-9A1E-4124-9095-382B04B44F22}" type="pres">
      <dgm:prSet presAssocID="{689608D1-BDB6-4D1B-A378-231E5349DEAF}" presName="hierChild5" presStyleCnt="0"/>
      <dgm:spPr/>
    </dgm:pt>
    <dgm:pt modelId="{C087E7AF-3A5F-4CF0-AA69-4B6146DB818A}" type="pres">
      <dgm:prSet presAssocID="{7E08A66B-4053-4227-A8F9-2C296C8C6138}" presName="Name23" presStyleLbl="parChTrans1D4" presStyleIdx="3" presStyleCnt="12"/>
      <dgm:spPr/>
      <dgm:t>
        <a:bodyPr/>
        <a:lstStyle/>
        <a:p>
          <a:endParaRPr lang="zh-CN" altLang="en-US"/>
        </a:p>
      </dgm:t>
    </dgm:pt>
    <dgm:pt modelId="{FB987B6C-DAA9-4FF7-A6DD-E7064C72444A}" type="pres">
      <dgm:prSet presAssocID="{07667B38-20FC-4595-AD3C-F0CAFBAB375B}" presName="hierRoot4" presStyleCnt="0"/>
      <dgm:spPr/>
    </dgm:pt>
    <dgm:pt modelId="{5E23D867-65EB-4323-9D17-739FB33BD440}" type="pres">
      <dgm:prSet presAssocID="{07667B38-20FC-4595-AD3C-F0CAFBAB375B}" presName="composite4" presStyleCnt="0"/>
      <dgm:spPr/>
    </dgm:pt>
    <dgm:pt modelId="{91D26D2C-B3AE-4B4F-A360-07C27D6CBDAA}" type="pres">
      <dgm:prSet presAssocID="{07667B38-20FC-4595-AD3C-F0CAFBAB375B}" presName="background4" presStyleLbl="node4" presStyleIdx="3" presStyleCnt="12"/>
      <dgm:spPr/>
    </dgm:pt>
    <dgm:pt modelId="{E3679B49-6D12-4363-82AF-F2AEEDBBA3AA}" type="pres">
      <dgm:prSet presAssocID="{07667B38-20FC-4595-AD3C-F0CAFBAB375B}" presName="text4" presStyleLbl="fgAcc4" presStyleIdx="3" presStyleCnt="12">
        <dgm:presLayoutVars>
          <dgm:chPref val="3"/>
        </dgm:presLayoutVars>
      </dgm:prSet>
      <dgm:spPr/>
      <dgm:t>
        <a:bodyPr/>
        <a:lstStyle/>
        <a:p>
          <a:endParaRPr lang="zh-CN" altLang="en-US"/>
        </a:p>
      </dgm:t>
    </dgm:pt>
    <dgm:pt modelId="{AD7D825E-7861-49DD-87F8-58FE077C939D}" type="pres">
      <dgm:prSet presAssocID="{07667B38-20FC-4595-AD3C-F0CAFBAB375B}" presName="hierChild5" presStyleCnt="0"/>
      <dgm:spPr/>
    </dgm:pt>
    <dgm:pt modelId="{A05352CF-1501-4CB4-AA87-C073C6B12B23}" type="pres">
      <dgm:prSet presAssocID="{45CC21AD-E7B5-4210-9EB5-3759A309EB37}" presName="hierRoot1" presStyleCnt="0"/>
      <dgm:spPr/>
    </dgm:pt>
    <dgm:pt modelId="{5349101F-E6A7-46FC-BADF-7A612B55AB71}" type="pres">
      <dgm:prSet presAssocID="{45CC21AD-E7B5-4210-9EB5-3759A309EB37}" presName="composite" presStyleCnt="0"/>
      <dgm:spPr/>
    </dgm:pt>
    <dgm:pt modelId="{EC0DD26C-69F9-43F9-856D-57F77CD5443D}" type="pres">
      <dgm:prSet presAssocID="{45CC21AD-E7B5-4210-9EB5-3759A309EB37}" presName="background" presStyleLbl="node0" presStyleIdx="2" presStyleCnt="6"/>
      <dgm:spPr/>
    </dgm:pt>
    <dgm:pt modelId="{9835CE95-10CA-4135-8DA1-30CD823F0BC0}" type="pres">
      <dgm:prSet presAssocID="{45CC21AD-E7B5-4210-9EB5-3759A309EB37}" presName="text" presStyleLbl="fgAcc0" presStyleIdx="2" presStyleCnt="6">
        <dgm:presLayoutVars>
          <dgm:chPref val="3"/>
        </dgm:presLayoutVars>
      </dgm:prSet>
      <dgm:spPr/>
      <dgm:t>
        <a:bodyPr/>
        <a:lstStyle/>
        <a:p>
          <a:endParaRPr lang="zh-CN" altLang="en-US"/>
        </a:p>
      </dgm:t>
    </dgm:pt>
    <dgm:pt modelId="{34728229-202D-479C-B846-F1E96C000CB1}" type="pres">
      <dgm:prSet presAssocID="{45CC21AD-E7B5-4210-9EB5-3759A309EB37}" presName="hierChild2" presStyleCnt="0"/>
      <dgm:spPr/>
    </dgm:pt>
    <dgm:pt modelId="{88A6B74B-4547-4E94-8881-2DED694CAE0B}" type="pres">
      <dgm:prSet presAssocID="{9CEB89DA-29D5-43DB-9613-871CBD54D47B}" presName="Name10" presStyleLbl="parChTrans1D2" presStyleIdx="2" presStyleCnt="6"/>
      <dgm:spPr/>
      <dgm:t>
        <a:bodyPr/>
        <a:lstStyle/>
        <a:p>
          <a:endParaRPr lang="zh-CN" altLang="en-US"/>
        </a:p>
      </dgm:t>
    </dgm:pt>
    <dgm:pt modelId="{9DB8C268-01DA-4D8A-ADDF-EE26E5F2281E}" type="pres">
      <dgm:prSet presAssocID="{88F7144B-20C4-44F2-8CFA-C98BFABE5E33}" presName="hierRoot2" presStyleCnt="0"/>
      <dgm:spPr/>
    </dgm:pt>
    <dgm:pt modelId="{B5C1F527-1624-47E6-AB94-D9FC8D99C730}" type="pres">
      <dgm:prSet presAssocID="{88F7144B-20C4-44F2-8CFA-C98BFABE5E33}" presName="composite2" presStyleCnt="0"/>
      <dgm:spPr/>
    </dgm:pt>
    <dgm:pt modelId="{6A678BD9-6974-436E-AC4E-6297AA00CE0A}" type="pres">
      <dgm:prSet presAssocID="{88F7144B-20C4-44F2-8CFA-C98BFABE5E33}" presName="background2" presStyleLbl="node2" presStyleIdx="2" presStyleCnt="6"/>
      <dgm:spPr/>
    </dgm:pt>
    <dgm:pt modelId="{346BF75D-B74E-4A82-9288-74ABAC615B3D}" type="pres">
      <dgm:prSet presAssocID="{88F7144B-20C4-44F2-8CFA-C98BFABE5E33}" presName="text2" presStyleLbl="fgAcc2" presStyleIdx="2" presStyleCnt="6">
        <dgm:presLayoutVars>
          <dgm:chPref val="3"/>
        </dgm:presLayoutVars>
      </dgm:prSet>
      <dgm:spPr/>
      <dgm:t>
        <a:bodyPr/>
        <a:lstStyle/>
        <a:p>
          <a:endParaRPr lang="zh-CN" altLang="en-US"/>
        </a:p>
      </dgm:t>
    </dgm:pt>
    <dgm:pt modelId="{D7EF32B8-98C2-4443-BAA7-A917C7EBE00B}" type="pres">
      <dgm:prSet presAssocID="{88F7144B-20C4-44F2-8CFA-C98BFABE5E33}" presName="hierChild3" presStyleCnt="0"/>
      <dgm:spPr/>
    </dgm:pt>
    <dgm:pt modelId="{C6AEE8D9-5689-4DEF-8E33-66D3C50E9B5D}" type="pres">
      <dgm:prSet presAssocID="{02F54A71-4804-47F5-9066-D89C18024D29}" presName="Name17" presStyleLbl="parChTrans1D3" presStyleIdx="2" presStyleCnt="6"/>
      <dgm:spPr/>
      <dgm:t>
        <a:bodyPr/>
        <a:lstStyle/>
        <a:p>
          <a:endParaRPr lang="zh-CN" altLang="en-US"/>
        </a:p>
      </dgm:t>
    </dgm:pt>
    <dgm:pt modelId="{34907109-CDB1-4CC4-A255-4108012A6208}" type="pres">
      <dgm:prSet presAssocID="{EAD71BB4-F63C-4E7D-89BC-FF14CBD6EACF}" presName="hierRoot3" presStyleCnt="0"/>
      <dgm:spPr/>
    </dgm:pt>
    <dgm:pt modelId="{C4B3D645-C8A9-402A-AA3D-94B04900EA09}" type="pres">
      <dgm:prSet presAssocID="{EAD71BB4-F63C-4E7D-89BC-FF14CBD6EACF}" presName="composite3" presStyleCnt="0"/>
      <dgm:spPr/>
    </dgm:pt>
    <dgm:pt modelId="{43D52952-CB65-4B7B-A389-D140B51A188B}" type="pres">
      <dgm:prSet presAssocID="{EAD71BB4-F63C-4E7D-89BC-FF14CBD6EACF}" presName="background3" presStyleLbl="node3" presStyleIdx="2" presStyleCnt="6"/>
      <dgm:spPr/>
    </dgm:pt>
    <dgm:pt modelId="{82A5687A-E9FC-4C7D-BD20-1CB85A1799EF}" type="pres">
      <dgm:prSet presAssocID="{EAD71BB4-F63C-4E7D-89BC-FF14CBD6EACF}" presName="text3" presStyleLbl="fgAcc3" presStyleIdx="2" presStyleCnt="6">
        <dgm:presLayoutVars>
          <dgm:chPref val="3"/>
        </dgm:presLayoutVars>
      </dgm:prSet>
      <dgm:spPr/>
      <dgm:t>
        <a:bodyPr/>
        <a:lstStyle/>
        <a:p>
          <a:endParaRPr lang="zh-CN" altLang="en-US"/>
        </a:p>
      </dgm:t>
    </dgm:pt>
    <dgm:pt modelId="{62DBEFF2-0BEE-49BF-859F-FAEA09514D52}" type="pres">
      <dgm:prSet presAssocID="{EAD71BB4-F63C-4E7D-89BC-FF14CBD6EACF}" presName="hierChild4" presStyleCnt="0"/>
      <dgm:spPr/>
    </dgm:pt>
    <dgm:pt modelId="{23190B73-07C1-4B53-9CDD-BED7D729B13D}" type="pres">
      <dgm:prSet presAssocID="{7D5A5E83-881B-45DF-9143-F665DE36F0A8}" presName="Name23" presStyleLbl="parChTrans1D4" presStyleIdx="4" presStyleCnt="12"/>
      <dgm:spPr/>
      <dgm:t>
        <a:bodyPr/>
        <a:lstStyle/>
        <a:p>
          <a:endParaRPr lang="zh-CN" altLang="en-US"/>
        </a:p>
      </dgm:t>
    </dgm:pt>
    <dgm:pt modelId="{FFDE2602-32FC-4C81-A90C-B8073562D646}" type="pres">
      <dgm:prSet presAssocID="{52349B82-428F-4FDC-961B-22C8BF1FF3B8}" presName="hierRoot4" presStyleCnt="0"/>
      <dgm:spPr/>
    </dgm:pt>
    <dgm:pt modelId="{1D85E464-34DF-42F6-97DE-405DD8E3171A}" type="pres">
      <dgm:prSet presAssocID="{52349B82-428F-4FDC-961B-22C8BF1FF3B8}" presName="composite4" presStyleCnt="0"/>
      <dgm:spPr/>
    </dgm:pt>
    <dgm:pt modelId="{E9F3164D-9600-42E0-8BE2-9B3A78769CEC}" type="pres">
      <dgm:prSet presAssocID="{52349B82-428F-4FDC-961B-22C8BF1FF3B8}" presName="background4" presStyleLbl="node4" presStyleIdx="4" presStyleCnt="12"/>
      <dgm:spPr/>
    </dgm:pt>
    <dgm:pt modelId="{4C43EE57-BF3B-4F63-94A1-664A29EDED21}" type="pres">
      <dgm:prSet presAssocID="{52349B82-428F-4FDC-961B-22C8BF1FF3B8}" presName="text4" presStyleLbl="fgAcc4" presStyleIdx="4" presStyleCnt="12">
        <dgm:presLayoutVars>
          <dgm:chPref val="3"/>
        </dgm:presLayoutVars>
      </dgm:prSet>
      <dgm:spPr/>
      <dgm:t>
        <a:bodyPr/>
        <a:lstStyle/>
        <a:p>
          <a:endParaRPr lang="zh-CN" altLang="en-US"/>
        </a:p>
      </dgm:t>
    </dgm:pt>
    <dgm:pt modelId="{AB6FA9A6-015D-4B70-8CA4-4F699AC3855C}" type="pres">
      <dgm:prSet presAssocID="{52349B82-428F-4FDC-961B-22C8BF1FF3B8}" presName="hierChild5" presStyleCnt="0"/>
      <dgm:spPr/>
    </dgm:pt>
    <dgm:pt modelId="{8B6DA902-674F-4200-9FD0-CDAFC0950922}" type="pres">
      <dgm:prSet presAssocID="{6F3B52CE-5932-4EC1-AE8B-50C8129B9DA9}" presName="Name23" presStyleLbl="parChTrans1D4" presStyleIdx="5" presStyleCnt="12"/>
      <dgm:spPr/>
      <dgm:t>
        <a:bodyPr/>
        <a:lstStyle/>
        <a:p>
          <a:endParaRPr lang="zh-CN" altLang="en-US"/>
        </a:p>
      </dgm:t>
    </dgm:pt>
    <dgm:pt modelId="{D219229F-8E51-4B85-B58F-F6BCFD943D8F}" type="pres">
      <dgm:prSet presAssocID="{D729C93B-BF34-44D5-A02E-EE9ADF892766}" presName="hierRoot4" presStyleCnt="0"/>
      <dgm:spPr/>
    </dgm:pt>
    <dgm:pt modelId="{2B66537C-50D8-4091-9222-19D8F612AEC7}" type="pres">
      <dgm:prSet presAssocID="{D729C93B-BF34-44D5-A02E-EE9ADF892766}" presName="composite4" presStyleCnt="0"/>
      <dgm:spPr/>
    </dgm:pt>
    <dgm:pt modelId="{FF7B2224-6969-46BC-9EE2-546FFF612605}" type="pres">
      <dgm:prSet presAssocID="{D729C93B-BF34-44D5-A02E-EE9ADF892766}" presName="background4" presStyleLbl="node4" presStyleIdx="5" presStyleCnt="12"/>
      <dgm:spPr/>
    </dgm:pt>
    <dgm:pt modelId="{3913B105-40DD-4B56-80B2-27C4757B1ABC}" type="pres">
      <dgm:prSet presAssocID="{D729C93B-BF34-44D5-A02E-EE9ADF892766}" presName="text4" presStyleLbl="fgAcc4" presStyleIdx="5" presStyleCnt="12">
        <dgm:presLayoutVars>
          <dgm:chPref val="3"/>
        </dgm:presLayoutVars>
      </dgm:prSet>
      <dgm:spPr/>
      <dgm:t>
        <a:bodyPr/>
        <a:lstStyle/>
        <a:p>
          <a:endParaRPr lang="zh-CN" altLang="en-US"/>
        </a:p>
      </dgm:t>
    </dgm:pt>
    <dgm:pt modelId="{A0B471AD-F40B-4B10-BCE4-7E4B157D75F0}" type="pres">
      <dgm:prSet presAssocID="{D729C93B-BF34-44D5-A02E-EE9ADF892766}" presName="hierChild5" presStyleCnt="0"/>
      <dgm:spPr/>
    </dgm:pt>
    <dgm:pt modelId="{51F42646-F6F3-45BD-BBB4-9743BC9C067E}" type="pres">
      <dgm:prSet presAssocID="{F3DCC842-D129-4B66-A295-249EC757DD16}" presName="hierRoot1" presStyleCnt="0"/>
      <dgm:spPr/>
    </dgm:pt>
    <dgm:pt modelId="{EA72A762-FAAC-4153-96EB-C6FA53CB7D28}" type="pres">
      <dgm:prSet presAssocID="{F3DCC842-D129-4B66-A295-249EC757DD16}" presName="composite" presStyleCnt="0"/>
      <dgm:spPr/>
    </dgm:pt>
    <dgm:pt modelId="{5F14B551-318F-4136-8F08-68629C26034B}" type="pres">
      <dgm:prSet presAssocID="{F3DCC842-D129-4B66-A295-249EC757DD16}" presName="background" presStyleLbl="node0" presStyleIdx="3" presStyleCnt="6"/>
      <dgm:spPr/>
    </dgm:pt>
    <dgm:pt modelId="{DB25295E-EAEB-4F05-B98E-C5E94D2864C7}" type="pres">
      <dgm:prSet presAssocID="{F3DCC842-D129-4B66-A295-249EC757DD16}" presName="text" presStyleLbl="fgAcc0" presStyleIdx="3" presStyleCnt="6">
        <dgm:presLayoutVars>
          <dgm:chPref val="3"/>
        </dgm:presLayoutVars>
      </dgm:prSet>
      <dgm:spPr/>
      <dgm:t>
        <a:bodyPr/>
        <a:lstStyle/>
        <a:p>
          <a:endParaRPr lang="zh-CN" altLang="en-US"/>
        </a:p>
      </dgm:t>
    </dgm:pt>
    <dgm:pt modelId="{21FF951C-C577-4D6A-84C7-D7B3CF5B405D}" type="pres">
      <dgm:prSet presAssocID="{F3DCC842-D129-4B66-A295-249EC757DD16}" presName="hierChild2" presStyleCnt="0"/>
      <dgm:spPr/>
    </dgm:pt>
    <dgm:pt modelId="{AAAC0FCF-D183-4A60-B3C8-F93F7FFEE57F}" type="pres">
      <dgm:prSet presAssocID="{ED2FF5C5-7FCB-4DEB-9F02-219A9166FA9F}" presName="Name10" presStyleLbl="parChTrans1D2" presStyleIdx="3" presStyleCnt="6"/>
      <dgm:spPr/>
      <dgm:t>
        <a:bodyPr/>
        <a:lstStyle/>
        <a:p>
          <a:endParaRPr lang="zh-CN" altLang="en-US"/>
        </a:p>
      </dgm:t>
    </dgm:pt>
    <dgm:pt modelId="{AA522530-84C5-4AAD-8FE1-4CAFF92F25AB}" type="pres">
      <dgm:prSet presAssocID="{883282B7-D0B8-455B-9E0F-B843466C6A69}" presName="hierRoot2" presStyleCnt="0"/>
      <dgm:spPr/>
    </dgm:pt>
    <dgm:pt modelId="{5BBF4EC0-8172-4080-A638-4BB75A1E9C5C}" type="pres">
      <dgm:prSet presAssocID="{883282B7-D0B8-455B-9E0F-B843466C6A69}" presName="composite2" presStyleCnt="0"/>
      <dgm:spPr/>
    </dgm:pt>
    <dgm:pt modelId="{F148DE85-5EA3-43EA-A442-B0AAB8098BE2}" type="pres">
      <dgm:prSet presAssocID="{883282B7-D0B8-455B-9E0F-B843466C6A69}" presName="background2" presStyleLbl="node2" presStyleIdx="3" presStyleCnt="6"/>
      <dgm:spPr/>
    </dgm:pt>
    <dgm:pt modelId="{4B5F95DC-8E69-4A99-A8E3-CB4CCCB2FC0D}" type="pres">
      <dgm:prSet presAssocID="{883282B7-D0B8-455B-9E0F-B843466C6A69}" presName="text2" presStyleLbl="fgAcc2" presStyleIdx="3" presStyleCnt="6">
        <dgm:presLayoutVars>
          <dgm:chPref val="3"/>
        </dgm:presLayoutVars>
      </dgm:prSet>
      <dgm:spPr/>
      <dgm:t>
        <a:bodyPr/>
        <a:lstStyle/>
        <a:p>
          <a:endParaRPr lang="zh-CN" altLang="en-US"/>
        </a:p>
      </dgm:t>
    </dgm:pt>
    <dgm:pt modelId="{A05E2A8D-C5EB-4275-99B9-63AEEF6A20B1}" type="pres">
      <dgm:prSet presAssocID="{883282B7-D0B8-455B-9E0F-B843466C6A69}" presName="hierChild3" presStyleCnt="0"/>
      <dgm:spPr/>
    </dgm:pt>
    <dgm:pt modelId="{02FEC938-EB0F-4B19-8A8C-016512A76B13}" type="pres">
      <dgm:prSet presAssocID="{679A77EB-28F7-4D0F-94F8-9269BB17FD95}" presName="Name17" presStyleLbl="parChTrans1D3" presStyleIdx="3" presStyleCnt="6"/>
      <dgm:spPr/>
      <dgm:t>
        <a:bodyPr/>
        <a:lstStyle/>
        <a:p>
          <a:endParaRPr lang="zh-CN" altLang="en-US"/>
        </a:p>
      </dgm:t>
    </dgm:pt>
    <dgm:pt modelId="{70AB7B02-44ED-4462-BCCF-0B3AF0D957DD}" type="pres">
      <dgm:prSet presAssocID="{47B0218D-8D03-4B9A-A261-506A1E15FC7D}" presName="hierRoot3" presStyleCnt="0"/>
      <dgm:spPr/>
    </dgm:pt>
    <dgm:pt modelId="{37FC08DC-B93C-4167-8F34-B83A5B0481BF}" type="pres">
      <dgm:prSet presAssocID="{47B0218D-8D03-4B9A-A261-506A1E15FC7D}" presName="composite3" presStyleCnt="0"/>
      <dgm:spPr/>
    </dgm:pt>
    <dgm:pt modelId="{FDEF1BD6-A0E7-42C3-A24B-840A946FE0C1}" type="pres">
      <dgm:prSet presAssocID="{47B0218D-8D03-4B9A-A261-506A1E15FC7D}" presName="background3" presStyleLbl="node3" presStyleIdx="3" presStyleCnt="6"/>
      <dgm:spPr/>
    </dgm:pt>
    <dgm:pt modelId="{9FD7F0B0-4D9B-4067-AE18-8795C0C84FD5}" type="pres">
      <dgm:prSet presAssocID="{47B0218D-8D03-4B9A-A261-506A1E15FC7D}" presName="text3" presStyleLbl="fgAcc3" presStyleIdx="3" presStyleCnt="6">
        <dgm:presLayoutVars>
          <dgm:chPref val="3"/>
        </dgm:presLayoutVars>
      </dgm:prSet>
      <dgm:spPr/>
      <dgm:t>
        <a:bodyPr/>
        <a:lstStyle/>
        <a:p>
          <a:endParaRPr lang="zh-CN" altLang="en-US"/>
        </a:p>
      </dgm:t>
    </dgm:pt>
    <dgm:pt modelId="{E9E4EDAB-32A9-4475-89D2-6666FD13D22B}" type="pres">
      <dgm:prSet presAssocID="{47B0218D-8D03-4B9A-A261-506A1E15FC7D}" presName="hierChild4" presStyleCnt="0"/>
      <dgm:spPr/>
    </dgm:pt>
    <dgm:pt modelId="{6BE75FD8-6B81-475F-9FF7-E396F5BAF707}" type="pres">
      <dgm:prSet presAssocID="{0D5C6FB3-8544-4844-B2BA-44A6DDC724ED}" presName="Name23" presStyleLbl="parChTrans1D4" presStyleIdx="6" presStyleCnt="12"/>
      <dgm:spPr/>
      <dgm:t>
        <a:bodyPr/>
        <a:lstStyle/>
        <a:p>
          <a:endParaRPr lang="zh-CN" altLang="en-US"/>
        </a:p>
      </dgm:t>
    </dgm:pt>
    <dgm:pt modelId="{EA8D7234-86CA-4569-86F9-B9B77D941198}" type="pres">
      <dgm:prSet presAssocID="{758778E3-F7AA-47F8-A770-DC1AF08D1C2C}" presName="hierRoot4" presStyleCnt="0"/>
      <dgm:spPr/>
    </dgm:pt>
    <dgm:pt modelId="{7D5F8F98-03DB-4F5F-A63B-1908AD7CB6DC}" type="pres">
      <dgm:prSet presAssocID="{758778E3-F7AA-47F8-A770-DC1AF08D1C2C}" presName="composite4" presStyleCnt="0"/>
      <dgm:spPr/>
    </dgm:pt>
    <dgm:pt modelId="{8992980B-9AD2-48B2-B797-7FD96614BAFD}" type="pres">
      <dgm:prSet presAssocID="{758778E3-F7AA-47F8-A770-DC1AF08D1C2C}" presName="background4" presStyleLbl="node4" presStyleIdx="6" presStyleCnt="12"/>
      <dgm:spPr/>
    </dgm:pt>
    <dgm:pt modelId="{4DAD2CB0-4411-499C-BEBA-DA2488DC0B9A}" type="pres">
      <dgm:prSet presAssocID="{758778E3-F7AA-47F8-A770-DC1AF08D1C2C}" presName="text4" presStyleLbl="fgAcc4" presStyleIdx="6" presStyleCnt="12">
        <dgm:presLayoutVars>
          <dgm:chPref val="3"/>
        </dgm:presLayoutVars>
      </dgm:prSet>
      <dgm:spPr/>
      <dgm:t>
        <a:bodyPr/>
        <a:lstStyle/>
        <a:p>
          <a:endParaRPr lang="zh-CN" altLang="en-US"/>
        </a:p>
      </dgm:t>
    </dgm:pt>
    <dgm:pt modelId="{323379EE-782A-40FC-997D-5830680F896D}" type="pres">
      <dgm:prSet presAssocID="{758778E3-F7AA-47F8-A770-DC1AF08D1C2C}" presName="hierChild5" presStyleCnt="0"/>
      <dgm:spPr/>
    </dgm:pt>
    <dgm:pt modelId="{2515DD72-A16C-4E83-BB38-9ABB12CEE28B}" type="pres">
      <dgm:prSet presAssocID="{4F32D690-964A-43CC-9F95-B42ACDEBD999}" presName="Name23" presStyleLbl="parChTrans1D4" presStyleIdx="7" presStyleCnt="12"/>
      <dgm:spPr/>
      <dgm:t>
        <a:bodyPr/>
        <a:lstStyle/>
        <a:p>
          <a:endParaRPr lang="zh-CN" altLang="en-US"/>
        </a:p>
      </dgm:t>
    </dgm:pt>
    <dgm:pt modelId="{F19F0746-0B6E-4E3F-B1C5-450A668AF39F}" type="pres">
      <dgm:prSet presAssocID="{AB961ADB-643B-4515-888A-8D82042C59B3}" presName="hierRoot4" presStyleCnt="0"/>
      <dgm:spPr/>
    </dgm:pt>
    <dgm:pt modelId="{0B47DE4D-6E48-4FB3-AD88-2917BB96231B}" type="pres">
      <dgm:prSet presAssocID="{AB961ADB-643B-4515-888A-8D82042C59B3}" presName="composite4" presStyleCnt="0"/>
      <dgm:spPr/>
    </dgm:pt>
    <dgm:pt modelId="{26E9C48F-C26D-426C-8FE2-16F7ABC839EB}" type="pres">
      <dgm:prSet presAssocID="{AB961ADB-643B-4515-888A-8D82042C59B3}" presName="background4" presStyleLbl="node4" presStyleIdx="7" presStyleCnt="12"/>
      <dgm:spPr/>
    </dgm:pt>
    <dgm:pt modelId="{F03F263E-BA31-4E11-B1E4-33E5553DF80A}" type="pres">
      <dgm:prSet presAssocID="{AB961ADB-643B-4515-888A-8D82042C59B3}" presName="text4" presStyleLbl="fgAcc4" presStyleIdx="7" presStyleCnt="12">
        <dgm:presLayoutVars>
          <dgm:chPref val="3"/>
        </dgm:presLayoutVars>
      </dgm:prSet>
      <dgm:spPr/>
      <dgm:t>
        <a:bodyPr/>
        <a:lstStyle/>
        <a:p>
          <a:endParaRPr lang="zh-CN" altLang="en-US"/>
        </a:p>
      </dgm:t>
    </dgm:pt>
    <dgm:pt modelId="{D399E8E6-A2BD-4C93-BB19-58C424D9241C}" type="pres">
      <dgm:prSet presAssocID="{AB961ADB-643B-4515-888A-8D82042C59B3}" presName="hierChild5" presStyleCnt="0"/>
      <dgm:spPr/>
    </dgm:pt>
    <dgm:pt modelId="{FC1220E7-752C-405C-83C1-D5F2331B44C1}" type="pres">
      <dgm:prSet presAssocID="{973BF013-0B0C-457C-88D1-666D27035C96}" presName="hierRoot1" presStyleCnt="0"/>
      <dgm:spPr/>
    </dgm:pt>
    <dgm:pt modelId="{018F8DF1-4517-4294-980A-E8B128E24DF1}" type="pres">
      <dgm:prSet presAssocID="{973BF013-0B0C-457C-88D1-666D27035C96}" presName="composite" presStyleCnt="0"/>
      <dgm:spPr/>
    </dgm:pt>
    <dgm:pt modelId="{8AA8AC79-6D88-4E0B-BB9E-9F937C95FE92}" type="pres">
      <dgm:prSet presAssocID="{973BF013-0B0C-457C-88D1-666D27035C96}" presName="background" presStyleLbl="node0" presStyleIdx="4" presStyleCnt="6"/>
      <dgm:spPr/>
    </dgm:pt>
    <dgm:pt modelId="{2AC7A961-FB73-40B4-9F3D-DCFE78ADDD26}" type="pres">
      <dgm:prSet presAssocID="{973BF013-0B0C-457C-88D1-666D27035C96}" presName="text" presStyleLbl="fgAcc0" presStyleIdx="4" presStyleCnt="6">
        <dgm:presLayoutVars>
          <dgm:chPref val="3"/>
        </dgm:presLayoutVars>
      </dgm:prSet>
      <dgm:spPr/>
      <dgm:t>
        <a:bodyPr/>
        <a:lstStyle/>
        <a:p>
          <a:endParaRPr lang="zh-CN" altLang="en-US"/>
        </a:p>
      </dgm:t>
    </dgm:pt>
    <dgm:pt modelId="{B4A83A7F-3EE4-4A16-B2C2-54BE1E9D9D80}" type="pres">
      <dgm:prSet presAssocID="{973BF013-0B0C-457C-88D1-666D27035C96}" presName="hierChild2" presStyleCnt="0"/>
      <dgm:spPr/>
    </dgm:pt>
    <dgm:pt modelId="{FE5DDCCB-9C7E-4C84-858E-6D6B436F1D5B}" type="pres">
      <dgm:prSet presAssocID="{51F2FAC1-97D1-4D87-B2D3-BDDD8844964E}" presName="Name10" presStyleLbl="parChTrans1D2" presStyleIdx="4" presStyleCnt="6"/>
      <dgm:spPr/>
      <dgm:t>
        <a:bodyPr/>
        <a:lstStyle/>
        <a:p>
          <a:endParaRPr lang="zh-CN" altLang="en-US"/>
        </a:p>
      </dgm:t>
    </dgm:pt>
    <dgm:pt modelId="{DD2352B4-517C-416D-9A95-AD91654A43E1}" type="pres">
      <dgm:prSet presAssocID="{80B6BD15-D0DF-4B8B-B497-300701DA434A}" presName="hierRoot2" presStyleCnt="0"/>
      <dgm:spPr/>
    </dgm:pt>
    <dgm:pt modelId="{C01C5B19-098D-48F7-B4DA-6F8B7F587B85}" type="pres">
      <dgm:prSet presAssocID="{80B6BD15-D0DF-4B8B-B497-300701DA434A}" presName="composite2" presStyleCnt="0"/>
      <dgm:spPr/>
    </dgm:pt>
    <dgm:pt modelId="{45D84A9F-896C-4EDE-A6A4-2C0F8023ADCD}" type="pres">
      <dgm:prSet presAssocID="{80B6BD15-D0DF-4B8B-B497-300701DA434A}" presName="background2" presStyleLbl="node2" presStyleIdx="4" presStyleCnt="6"/>
      <dgm:spPr/>
    </dgm:pt>
    <dgm:pt modelId="{4877AED0-B2AB-47C4-8ED5-8E13428AE2B2}" type="pres">
      <dgm:prSet presAssocID="{80B6BD15-D0DF-4B8B-B497-300701DA434A}" presName="text2" presStyleLbl="fgAcc2" presStyleIdx="4" presStyleCnt="6">
        <dgm:presLayoutVars>
          <dgm:chPref val="3"/>
        </dgm:presLayoutVars>
      </dgm:prSet>
      <dgm:spPr/>
      <dgm:t>
        <a:bodyPr/>
        <a:lstStyle/>
        <a:p>
          <a:endParaRPr lang="zh-CN" altLang="en-US"/>
        </a:p>
      </dgm:t>
    </dgm:pt>
    <dgm:pt modelId="{39FB8389-B732-4A60-A36D-705630954E0A}" type="pres">
      <dgm:prSet presAssocID="{80B6BD15-D0DF-4B8B-B497-300701DA434A}" presName="hierChild3" presStyleCnt="0"/>
      <dgm:spPr/>
    </dgm:pt>
    <dgm:pt modelId="{4AA459CB-72D4-4D9B-B300-AB7A656B18C2}" type="pres">
      <dgm:prSet presAssocID="{07F84FF0-28D4-4B21-9D11-0FC3152939E7}" presName="Name17" presStyleLbl="parChTrans1D3" presStyleIdx="4" presStyleCnt="6"/>
      <dgm:spPr/>
      <dgm:t>
        <a:bodyPr/>
        <a:lstStyle/>
        <a:p>
          <a:endParaRPr lang="zh-CN" altLang="en-US"/>
        </a:p>
      </dgm:t>
    </dgm:pt>
    <dgm:pt modelId="{7DB550B4-4B55-4F9F-85D6-59B8DFD34374}" type="pres">
      <dgm:prSet presAssocID="{1D315197-7613-4F07-8D65-BA53F00CA636}" presName="hierRoot3" presStyleCnt="0"/>
      <dgm:spPr/>
    </dgm:pt>
    <dgm:pt modelId="{A1C6D78A-186B-44CE-AD9C-9938D078C1A4}" type="pres">
      <dgm:prSet presAssocID="{1D315197-7613-4F07-8D65-BA53F00CA636}" presName="composite3" presStyleCnt="0"/>
      <dgm:spPr/>
    </dgm:pt>
    <dgm:pt modelId="{168E8DAB-EFB2-4C57-92ED-49517789EDE8}" type="pres">
      <dgm:prSet presAssocID="{1D315197-7613-4F07-8D65-BA53F00CA636}" presName="background3" presStyleLbl="node3" presStyleIdx="4" presStyleCnt="6"/>
      <dgm:spPr/>
    </dgm:pt>
    <dgm:pt modelId="{68114187-1BDA-4328-83AB-8AA70E65C3EF}" type="pres">
      <dgm:prSet presAssocID="{1D315197-7613-4F07-8D65-BA53F00CA636}" presName="text3" presStyleLbl="fgAcc3" presStyleIdx="4" presStyleCnt="6">
        <dgm:presLayoutVars>
          <dgm:chPref val="3"/>
        </dgm:presLayoutVars>
      </dgm:prSet>
      <dgm:spPr/>
      <dgm:t>
        <a:bodyPr/>
        <a:lstStyle/>
        <a:p>
          <a:endParaRPr lang="zh-CN" altLang="en-US"/>
        </a:p>
      </dgm:t>
    </dgm:pt>
    <dgm:pt modelId="{9FEDB2F3-2859-4BC3-83AC-6FF82F2B3306}" type="pres">
      <dgm:prSet presAssocID="{1D315197-7613-4F07-8D65-BA53F00CA636}" presName="hierChild4" presStyleCnt="0"/>
      <dgm:spPr/>
    </dgm:pt>
    <dgm:pt modelId="{D773D781-A5F8-4815-A991-0D3695C6927B}" type="pres">
      <dgm:prSet presAssocID="{EEB8E0FF-4361-46E3-91BB-AFEF7BCD93A2}" presName="Name23" presStyleLbl="parChTrans1D4" presStyleIdx="8" presStyleCnt="12"/>
      <dgm:spPr/>
      <dgm:t>
        <a:bodyPr/>
        <a:lstStyle/>
        <a:p>
          <a:endParaRPr lang="zh-CN" altLang="en-US"/>
        </a:p>
      </dgm:t>
    </dgm:pt>
    <dgm:pt modelId="{F5B2AD13-1FA0-448D-B17F-CB1F0F11E760}" type="pres">
      <dgm:prSet presAssocID="{45710036-5ADA-495B-8EBA-5DD88F14F2F2}" presName="hierRoot4" presStyleCnt="0"/>
      <dgm:spPr/>
    </dgm:pt>
    <dgm:pt modelId="{4ADCD482-A01D-4DFD-8A11-8867AA137BC4}" type="pres">
      <dgm:prSet presAssocID="{45710036-5ADA-495B-8EBA-5DD88F14F2F2}" presName="composite4" presStyleCnt="0"/>
      <dgm:spPr/>
    </dgm:pt>
    <dgm:pt modelId="{DC9A1A80-248E-4C42-9434-1AB37C4A270A}" type="pres">
      <dgm:prSet presAssocID="{45710036-5ADA-495B-8EBA-5DD88F14F2F2}" presName="background4" presStyleLbl="node4" presStyleIdx="8" presStyleCnt="12"/>
      <dgm:spPr/>
    </dgm:pt>
    <dgm:pt modelId="{1362B5EA-7ADC-45AB-B9B0-C5BA870C356B}" type="pres">
      <dgm:prSet presAssocID="{45710036-5ADA-495B-8EBA-5DD88F14F2F2}" presName="text4" presStyleLbl="fgAcc4" presStyleIdx="8" presStyleCnt="12">
        <dgm:presLayoutVars>
          <dgm:chPref val="3"/>
        </dgm:presLayoutVars>
      </dgm:prSet>
      <dgm:spPr/>
      <dgm:t>
        <a:bodyPr/>
        <a:lstStyle/>
        <a:p>
          <a:endParaRPr lang="zh-CN" altLang="en-US"/>
        </a:p>
      </dgm:t>
    </dgm:pt>
    <dgm:pt modelId="{85062B08-96BC-475F-AEB4-347D5BC4D02A}" type="pres">
      <dgm:prSet presAssocID="{45710036-5ADA-495B-8EBA-5DD88F14F2F2}" presName="hierChild5" presStyleCnt="0"/>
      <dgm:spPr/>
    </dgm:pt>
    <dgm:pt modelId="{2060A992-D3D8-40E2-B05B-CDE4A744A02D}" type="pres">
      <dgm:prSet presAssocID="{E49DE99F-5F8B-447A-A09F-9872334EABD2}" presName="Name23" presStyleLbl="parChTrans1D4" presStyleIdx="9" presStyleCnt="12"/>
      <dgm:spPr/>
      <dgm:t>
        <a:bodyPr/>
        <a:lstStyle/>
        <a:p>
          <a:endParaRPr lang="zh-CN" altLang="en-US"/>
        </a:p>
      </dgm:t>
    </dgm:pt>
    <dgm:pt modelId="{4D83E180-FEA3-4366-B68C-8BED5DECC6F8}" type="pres">
      <dgm:prSet presAssocID="{7F2ABBAE-6F03-4446-909C-F17CE53FDD6F}" presName="hierRoot4" presStyleCnt="0"/>
      <dgm:spPr/>
    </dgm:pt>
    <dgm:pt modelId="{855E27ED-D08B-4875-899D-6A917145D172}" type="pres">
      <dgm:prSet presAssocID="{7F2ABBAE-6F03-4446-909C-F17CE53FDD6F}" presName="composite4" presStyleCnt="0"/>
      <dgm:spPr/>
    </dgm:pt>
    <dgm:pt modelId="{98989F4F-5960-44D7-A320-DFDD91D3B8D0}" type="pres">
      <dgm:prSet presAssocID="{7F2ABBAE-6F03-4446-909C-F17CE53FDD6F}" presName="background4" presStyleLbl="node4" presStyleIdx="9" presStyleCnt="12"/>
      <dgm:spPr/>
    </dgm:pt>
    <dgm:pt modelId="{509BF737-C71C-488A-BC07-115F26157FDF}" type="pres">
      <dgm:prSet presAssocID="{7F2ABBAE-6F03-4446-909C-F17CE53FDD6F}" presName="text4" presStyleLbl="fgAcc4" presStyleIdx="9" presStyleCnt="12">
        <dgm:presLayoutVars>
          <dgm:chPref val="3"/>
        </dgm:presLayoutVars>
      </dgm:prSet>
      <dgm:spPr/>
      <dgm:t>
        <a:bodyPr/>
        <a:lstStyle/>
        <a:p>
          <a:endParaRPr lang="zh-CN" altLang="en-US"/>
        </a:p>
      </dgm:t>
    </dgm:pt>
    <dgm:pt modelId="{4B1E0497-5BC5-4848-B029-CBA694B621DD}" type="pres">
      <dgm:prSet presAssocID="{7F2ABBAE-6F03-4446-909C-F17CE53FDD6F}" presName="hierChild5" presStyleCnt="0"/>
      <dgm:spPr/>
    </dgm:pt>
    <dgm:pt modelId="{BA046DCF-EAD8-4BC5-B6E5-4AB900745C86}" type="pres">
      <dgm:prSet presAssocID="{3AA1670D-B77C-4197-91A0-6E07F05A5F58}" presName="hierRoot1" presStyleCnt="0"/>
      <dgm:spPr/>
    </dgm:pt>
    <dgm:pt modelId="{57FD9848-5EA4-4AEF-B5DB-30B4AE9796F0}" type="pres">
      <dgm:prSet presAssocID="{3AA1670D-B77C-4197-91A0-6E07F05A5F58}" presName="composite" presStyleCnt="0"/>
      <dgm:spPr/>
    </dgm:pt>
    <dgm:pt modelId="{AD595D6A-7249-4537-9E0B-3BDD6B7285B5}" type="pres">
      <dgm:prSet presAssocID="{3AA1670D-B77C-4197-91A0-6E07F05A5F58}" presName="background" presStyleLbl="node0" presStyleIdx="5" presStyleCnt="6"/>
      <dgm:spPr/>
    </dgm:pt>
    <dgm:pt modelId="{9D7284A4-1B29-4619-A455-99961DDE3839}" type="pres">
      <dgm:prSet presAssocID="{3AA1670D-B77C-4197-91A0-6E07F05A5F58}" presName="text" presStyleLbl="fgAcc0" presStyleIdx="5" presStyleCnt="6">
        <dgm:presLayoutVars>
          <dgm:chPref val="3"/>
        </dgm:presLayoutVars>
      </dgm:prSet>
      <dgm:spPr/>
      <dgm:t>
        <a:bodyPr/>
        <a:lstStyle/>
        <a:p>
          <a:endParaRPr lang="zh-CN" altLang="en-US"/>
        </a:p>
      </dgm:t>
    </dgm:pt>
    <dgm:pt modelId="{F9B0C4CA-41D6-4532-A686-CB46E8BEFD07}" type="pres">
      <dgm:prSet presAssocID="{3AA1670D-B77C-4197-91A0-6E07F05A5F58}" presName="hierChild2" presStyleCnt="0"/>
      <dgm:spPr/>
    </dgm:pt>
    <dgm:pt modelId="{BEA8B466-7F5D-457B-B40E-70EB43C13ACA}" type="pres">
      <dgm:prSet presAssocID="{F6A779AF-AC05-440C-903C-7F8F85676B62}" presName="Name10" presStyleLbl="parChTrans1D2" presStyleIdx="5" presStyleCnt="6"/>
      <dgm:spPr/>
      <dgm:t>
        <a:bodyPr/>
        <a:lstStyle/>
        <a:p>
          <a:endParaRPr lang="zh-CN" altLang="en-US"/>
        </a:p>
      </dgm:t>
    </dgm:pt>
    <dgm:pt modelId="{43BAC801-0B35-43A5-B3DD-362C6DCE355B}" type="pres">
      <dgm:prSet presAssocID="{2232EEAA-2140-43DD-8D11-1C4AA78E0E5F}" presName="hierRoot2" presStyleCnt="0"/>
      <dgm:spPr/>
    </dgm:pt>
    <dgm:pt modelId="{7225579C-0797-422C-922F-CF4375032B0A}" type="pres">
      <dgm:prSet presAssocID="{2232EEAA-2140-43DD-8D11-1C4AA78E0E5F}" presName="composite2" presStyleCnt="0"/>
      <dgm:spPr/>
    </dgm:pt>
    <dgm:pt modelId="{DF1FB360-02D1-415E-B1BF-40A278C4A4A5}" type="pres">
      <dgm:prSet presAssocID="{2232EEAA-2140-43DD-8D11-1C4AA78E0E5F}" presName="background2" presStyleLbl="node2" presStyleIdx="5" presStyleCnt="6"/>
      <dgm:spPr/>
    </dgm:pt>
    <dgm:pt modelId="{513A9B85-F93F-45B3-A684-88D708FFBE4F}" type="pres">
      <dgm:prSet presAssocID="{2232EEAA-2140-43DD-8D11-1C4AA78E0E5F}" presName="text2" presStyleLbl="fgAcc2" presStyleIdx="5" presStyleCnt="6">
        <dgm:presLayoutVars>
          <dgm:chPref val="3"/>
        </dgm:presLayoutVars>
      </dgm:prSet>
      <dgm:spPr/>
      <dgm:t>
        <a:bodyPr/>
        <a:lstStyle/>
        <a:p>
          <a:endParaRPr lang="zh-CN" altLang="en-US"/>
        </a:p>
      </dgm:t>
    </dgm:pt>
    <dgm:pt modelId="{7D0261C9-8CA6-4000-A538-5F851D66C347}" type="pres">
      <dgm:prSet presAssocID="{2232EEAA-2140-43DD-8D11-1C4AA78E0E5F}" presName="hierChild3" presStyleCnt="0"/>
      <dgm:spPr/>
    </dgm:pt>
    <dgm:pt modelId="{96687294-4511-4B89-BAD0-97CA132B164F}" type="pres">
      <dgm:prSet presAssocID="{FD207974-7B16-4ADD-A033-620AF6A252C5}" presName="Name17" presStyleLbl="parChTrans1D3" presStyleIdx="5" presStyleCnt="6"/>
      <dgm:spPr/>
      <dgm:t>
        <a:bodyPr/>
        <a:lstStyle/>
        <a:p>
          <a:endParaRPr lang="zh-CN" altLang="en-US"/>
        </a:p>
      </dgm:t>
    </dgm:pt>
    <dgm:pt modelId="{8B1F3380-E70C-46D0-A9F3-1D24BA061248}" type="pres">
      <dgm:prSet presAssocID="{DF7929EA-D058-4715-9F2A-747CF395E125}" presName="hierRoot3" presStyleCnt="0"/>
      <dgm:spPr/>
    </dgm:pt>
    <dgm:pt modelId="{74E154CF-C526-4FE2-8431-ED2D66F83868}" type="pres">
      <dgm:prSet presAssocID="{DF7929EA-D058-4715-9F2A-747CF395E125}" presName="composite3" presStyleCnt="0"/>
      <dgm:spPr/>
    </dgm:pt>
    <dgm:pt modelId="{3EA1027A-3164-471C-88B5-9625B58DCCA5}" type="pres">
      <dgm:prSet presAssocID="{DF7929EA-D058-4715-9F2A-747CF395E125}" presName="background3" presStyleLbl="node3" presStyleIdx="5" presStyleCnt="6"/>
      <dgm:spPr/>
    </dgm:pt>
    <dgm:pt modelId="{5AB6DC08-8F5E-4D42-AA36-E982D5F55177}" type="pres">
      <dgm:prSet presAssocID="{DF7929EA-D058-4715-9F2A-747CF395E125}" presName="text3" presStyleLbl="fgAcc3" presStyleIdx="5" presStyleCnt="6">
        <dgm:presLayoutVars>
          <dgm:chPref val="3"/>
        </dgm:presLayoutVars>
      </dgm:prSet>
      <dgm:spPr/>
      <dgm:t>
        <a:bodyPr/>
        <a:lstStyle/>
        <a:p>
          <a:endParaRPr lang="zh-CN" altLang="en-US"/>
        </a:p>
      </dgm:t>
    </dgm:pt>
    <dgm:pt modelId="{C6C66536-EF82-40B0-ABE3-4C3E8BBADE29}" type="pres">
      <dgm:prSet presAssocID="{DF7929EA-D058-4715-9F2A-747CF395E125}" presName="hierChild4" presStyleCnt="0"/>
      <dgm:spPr/>
    </dgm:pt>
    <dgm:pt modelId="{7B7CC812-A220-4267-AA3D-EC2B4B7B0AC8}" type="pres">
      <dgm:prSet presAssocID="{B39675AD-595A-48DA-A41C-1A1608C757E8}" presName="Name23" presStyleLbl="parChTrans1D4" presStyleIdx="10" presStyleCnt="12"/>
      <dgm:spPr/>
      <dgm:t>
        <a:bodyPr/>
        <a:lstStyle/>
        <a:p>
          <a:endParaRPr lang="zh-CN" altLang="en-US"/>
        </a:p>
      </dgm:t>
    </dgm:pt>
    <dgm:pt modelId="{42127ADF-F32C-4BAF-A41F-66BA21C218AF}" type="pres">
      <dgm:prSet presAssocID="{8D112C4F-B0D4-421E-BCA1-5A98924C4DC8}" presName="hierRoot4" presStyleCnt="0"/>
      <dgm:spPr/>
    </dgm:pt>
    <dgm:pt modelId="{080D8108-12C3-4F07-A125-869CE533274E}" type="pres">
      <dgm:prSet presAssocID="{8D112C4F-B0D4-421E-BCA1-5A98924C4DC8}" presName="composite4" presStyleCnt="0"/>
      <dgm:spPr/>
    </dgm:pt>
    <dgm:pt modelId="{6BAE89E7-4D7D-4749-904C-C443DF05CDFC}" type="pres">
      <dgm:prSet presAssocID="{8D112C4F-B0D4-421E-BCA1-5A98924C4DC8}" presName="background4" presStyleLbl="node4" presStyleIdx="10" presStyleCnt="12"/>
      <dgm:spPr/>
    </dgm:pt>
    <dgm:pt modelId="{3B07B67E-032E-4D36-9F7D-685BC3653D0D}" type="pres">
      <dgm:prSet presAssocID="{8D112C4F-B0D4-421E-BCA1-5A98924C4DC8}" presName="text4" presStyleLbl="fgAcc4" presStyleIdx="10" presStyleCnt="12">
        <dgm:presLayoutVars>
          <dgm:chPref val="3"/>
        </dgm:presLayoutVars>
      </dgm:prSet>
      <dgm:spPr/>
      <dgm:t>
        <a:bodyPr/>
        <a:lstStyle/>
        <a:p>
          <a:endParaRPr lang="zh-CN" altLang="en-US"/>
        </a:p>
      </dgm:t>
    </dgm:pt>
    <dgm:pt modelId="{E5FF60B9-D8E5-4221-BC41-15A2C975075D}" type="pres">
      <dgm:prSet presAssocID="{8D112C4F-B0D4-421E-BCA1-5A98924C4DC8}" presName="hierChild5" presStyleCnt="0"/>
      <dgm:spPr/>
    </dgm:pt>
    <dgm:pt modelId="{6B547D9C-9486-46F2-9C96-6F92CFF0632E}" type="pres">
      <dgm:prSet presAssocID="{3DF99ACC-4174-4E60-9E2D-10D9FAA98A14}" presName="Name23" presStyleLbl="parChTrans1D4" presStyleIdx="11" presStyleCnt="12"/>
      <dgm:spPr/>
      <dgm:t>
        <a:bodyPr/>
        <a:lstStyle/>
        <a:p>
          <a:endParaRPr lang="zh-CN" altLang="en-US"/>
        </a:p>
      </dgm:t>
    </dgm:pt>
    <dgm:pt modelId="{8402CF0E-BEA7-41AE-B409-947033EB227A}" type="pres">
      <dgm:prSet presAssocID="{3EC75609-719A-4C05-A06C-356A386D09C7}" presName="hierRoot4" presStyleCnt="0"/>
      <dgm:spPr/>
    </dgm:pt>
    <dgm:pt modelId="{DBADBBE4-6A01-414B-A699-4210E09FA8BE}" type="pres">
      <dgm:prSet presAssocID="{3EC75609-719A-4C05-A06C-356A386D09C7}" presName="composite4" presStyleCnt="0"/>
      <dgm:spPr/>
    </dgm:pt>
    <dgm:pt modelId="{254D1EF1-9D17-496E-990F-71B67DB72F34}" type="pres">
      <dgm:prSet presAssocID="{3EC75609-719A-4C05-A06C-356A386D09C7}" presName="background4" presStyleLbl="node4" presStyleIdx="11" presStyleCnt="12"/>
      <dgm:spPr/>
    </dgm:pt>
    <dgm:pt modelId="{F5D7FD30-0214-47B1-9F08-FD2440FF549D}" type="pres">
      <dgm:prSet presAssocID="{3EC75609-719A-4C05-A06C-356A386D09C7}" presName="text4" presStyleLbl="fgAcc4" presStyleIdx="11" presStyleCnt="12">
        <dgm:presLayoutVars>
          <dgm:chPref val="3"/>
        </dgm:presLayoutVars>
      </dgm:prSet>
      <dgm:spPr/>
      <dgm:t>
        <a:bodyPr/>
        <a:lstStyle/>
        <a:p>
          <a:endParaRPr lang="zh-CN" altLang="en-US"/>
        </a:p>
      </dgm:t>
    </dgm:pt>
    <dgm:pt modelId="{7F031D63-BFFB-459F-9FBC-A6EDA2DF1E68}" type="pres">
      <dgm:prSet presAssocID="{3EC75609-719A-4C05-A06C-356A386D09C7}" presName="hierChild5" presStyleCnt="0"/>
      <dgm:spPr/>
    </dgm:pt>
  </dgm:ptLst>
  <dgm:cxnLst>
    <dgm:cxn modelId="{A80809A0-2E2A-42A2-89DB-B1B44F8F6CF4}" type="presOf" srcId="{1D315197-7613-4F07-8D65-BA53F00CA636}" destId="{68114187-1BDA-4328-83AB-8AA70E65C3EF}" srcOrd="0" destOrd="0" presId="urn:microsoft.com/office/officeart/2005/8/layout/hierarchy1"/>
    <dgm:cxn modelId="{4075D128-3606-4249-8DF2-2DEE97259EBD}" srcId="{883282B7-D0B8-455B-9E0F-B843466C6A69}" destId="{47B0218D-8D03-4B9A-A261-506A1E15FC7D}" srcOrd="0" destOrd="0" parTransId="{679A77EB-28F7-4D0F-94F8-9269BB17FD95}" sibTransId="{30847D4D-8359-491A-B74C-F6A5F204FC2F}"/>
    <dgm:cxn modelId="{6E73E32B-B8FD-46E6-9CCE-27E4F296C65F}" type="presOf" srcId="{C89F5596-4F7D-4137-AC77-7F8AF14F6807}" destId="{7FB16EE8-1C56-4B6E-A0CB-26D28C970134}" srcOrd="0" destOrd="0" presId="urn:microsoft.com/office/officeart/2005/8/layout/hierarchy1"/>
    <dgm:cxn modelId="{7934E8D6-FD61-4569-82A9-E329A5C9603B}" type="presOf" srcId="{3EC75609-719A-4C05-A06C-356A386D09C7}" destId="{F5D7FD30-0214-47B1-9F08-FD2440FF549D}" srcOrd="0" destOrd="0" presId="urn:microsoft.com/office/officeart/2005/8/layout/hierarchy1"/>
    <dgm:cxn modelId="{CC2A70F7-37E8-4652-9844-203515B484DB}" srcId="{689608D1-BDB6-4D1B-A378-231E5349DEAF}" destId="{07667B38-20FC-4595-AD3C-F0CAFBAB375B}" srcOrd="0" destOrd="0" parTransId="{7E08A66B-4053-4227-A8F9-2C296C8C6138}" sibTransId="{96E19767-D1E3-41C2-94E4-DD221ED80977}"/>
    <dgm:cxn modelId="{4110916F-F9CD-481E-88C8-0A0BF78BA84A}" type="presOf" srcId="{598EF397-2DBA-408C-A407-2B162FC53662}" destId="{1C526763-7147-4C96-B4D1-28C0B6B5F7F8}" srcOrd="0" destOrd="0" presId="urn:microsoft.com/office/officeart/2005/8/layout/hierarchy1"/>
    <dgm:cxn modelId="{7339651A-242C-4FEA-A731-83D5F0249BF8}" type="presOf" srcId="{661ACE45-D340-44AF-945E-94A01EC1FE5F}" destId="{661105ED-68AB-4B3A-8E10-9D96E7F56D3D}" srcOrd="0" destOrd="0" presId="urn:microsoft.com/office/officeart/2005/8/layout/hierarchy1"/>
    <dgm:cxn modelId="{0C9C5E25-7EB2-457A-B1F9-B472DDB1AE7C}" type="presOf" srcId="{D1E51F0F-FFDA-4FDA-AE46-CE4742F34C6E}" destId="{8DD570C6-745B-4F24-BBBB-CFB4315DEB45}" srcOrd="0" destOrd="0" presId="urn:microsoft.com/office/officeart/2005/8/layout/hierarchy1"/>
    <dgm:cxn modelId="{AFF15263-7B07-4C64-A1A6-E1842078D921}" type="presOf" srcId="{9CEB89DA-29D5-43DB-9613-871CBD54D47B}" destId="{88A6B74B-4547-4E94-8881-2DED694CAE0B}" srcOrd="0" destOrd="0" presId="urn:microsoft.com/office/officeart/2005/8/layout/hierarchy1"/>
    <dgm:cxn modelId="{E32FC493-6453-473A-9B79-F759EAE90D57}" type="presOf" srcId="{DF7929EA-D058-4715-9F2A-747CF395E125}" destId="{5AB6DC08-8F5E-4D42-AA36-E982D5F55177}" srcOrd="0" destOrd="0" presId="urn:microsoft.com/office/officeart/2005/8/layout/hierarchy1"/>
    <dgm:cxn modelId="{A8843A44-F268-49B5-B10A-6422A5F55DDA}" srcId="{47B0218D-8D03-4B9A-A261-506A1E15FC7D}" destId="{758778E3-F7AA-47F8-A770-DC1AF08D1C2C}" srcOrd="0" destOrd="0" parTransId="{0D5C6FB3-8544-4844-B2BA-44A6DDC724ED}" sibTransId="{630AFECC-3EA9-4AD1-947C-A65C385E719A}"/>
    <dgm:cxn modelId="{34A8E31D-5777-4EF4-99A3-5F37110152A8}" srcId="{DC64F3FB-8052-44CC-8AE8-8C0C833B042B}" destId="{F3DCC842-D129-4B66-A295-249EC757DD16}" srcOrd="3" destOrd="0" parTransId="{8E566D26-BF6E-44A6-A3FB-21DC4E6DCF9A}" sibTransId="{EBDE704E-9EE2-4616-91BE-35EC39B48D97}"/>
    <dgm:cxn modelId="{59121033-3548-44BB-AE7B-A2DB8A451E2C}" type="presOf" srcId="{28FB8A8A-E50C-4E98-9313-3A2726F69F2B}" destId="{8B101974-B91C-4CD8-A902-F2FD89C20EC8}" srcOrd="0" destOrd="0" presId="urn:microsoft.com/office/officeart/2005/8/layout/hierarchy1"/>
    <dgm:cxn modelId="{3477583A-B8D8-45E5-8820-50CD75FD0EBB}" srcId="{739F8522-701C-488E-A111-736DC1A82A3C}" destId="{689608D1-BDB6-4D1B-A378-231E5349DEAF}" srcOrd="0" destOrd="0" parTransId="{6CB2D28E-A88D-4CE1-9178-3DCF80FCA926}" sibTransId="{718165FE-213A-4547-A04C-AD125BDA754A}"/>
    <dgm:cxn modelId="{3037E200-61F3-4CEE-AF3B-0B2ED17AAC6B}" srcId="{4D2575A5-1481-4707-8DF4-4711093BB410}" destId="{D2187E33-FCCB-43A7-BF16-4CD161D845EE}" srcOrd="0" destOrd="0" parTransId="{661ACE45-D340-44AF-945E-94A01EC1FE5F}" sibTransId="{51B9E1D5-72C8-40F9-B74C-7A3FAD1D4741}"/>
    <dgm:cxn modelId="{E83E6057-2BC5-4173-BB86-FF4BEDDA00C7}" type="presOf" srcId="{739F8522-701C-488E-A111-736DC1A82A3C}" destId="{CE397297-4537-4488-8495-DF5D387104C4}" srcOrd="0" destOrd="0" presId="urn:microsoft.com/office/officeart/2005/8/layout/hierarchy1"/>
    <dgm:cxn modelId="{62CD5B2A-3A0F-428F-B6C8-0AF72E2B82EA}" type="presOf" srcId="{71D7182D-BBAC-4D0A-AEF6-5B355D02ACD4}" destId="{6915E003-A565-4EDD-9408-E2E64B50C5A9}" srcOrd="0" destOrd="0" presId="urn:microsoft.com/office/officeart/2005/8/layout/hierarchy1"/>
    <dgm:cxn modelId="{827A8795-470A-44A1-8349-4A43CFA6684A}" type="presOf" srcId="{07F84FF0-28D4-4B21-9D11-0FC3152939E7}" destId="{4AA459CB-72D4-4D9B-B300-AB7A656B18C2}" srcOrd="0" destOrd="0" presId="urn:microsoft.com/office/officeart/2005/8/layout/hierarchy1"/>
    <dgm:cxn modelId="{AB6FC34E-5CD5-45DC-A9C5-5AF41AAFA576}" type="presOf" srcId="{D2187E33-FCCB-43A7-BF16-4CD161D845EE}" destId="{F00D51BF-E235-4AA9-B39E-84B87BD219B5}" srcOrd="0" destOrd="0" presId="urn:microsoft.com/office/officeart/2005/8/layout/hierarchy1"/>
    <dgm:cxn modelId="{ACA9FA1C-F846-4593-95A8-3C6E842BA771}" srcId="{F3DCC842-D129-4B66-A295-249EC757DD16}" destId="{883282B7-D0B8-455B-9E0F-B843466C6A69}" srcOrd="0" destOrd="0" parTransId="{ED2FF5C5-7FCB-4DEB-9F02-219A9166FA9F}" sibTransId="{9D7ED8BF-F109-4FF0-8FB6-5E2ACFEB8FA5}"/>
    <dgm:cxn modelId="{E90FAC49-0D7C-4FB5-970F-D5B2D9368347}" type="presOf" srcId="{758778E3-F7AA-47F8-A770-DC1AF08D1C2C}" destId="{4DAD2CB0-4411-499C-BEBA-DA2488DC0B9A}" srcOrd="0" destOrd="0" presId="urn:microsoft.com/office/officeart/2005/8/layout/hierarchy1"/>
    <dgm:cxn modelId="{C92CBB44-9E2D-4A80-8A7B-A40CB599D532}" type="presOf" srcId="{47B0218D-8D03-4B9A-A261-506A1E15FC7D}" destId="{9FD7F0B0-4D9B-4067-AE18-8795C0C84FD5}" srcOrd="0" destOrd="0" presId="urn:microsoft.com/office/officeart/2005/8/layout/hierarchy1"/>
    <dgm:cxn modelId="{E4F192E8-9A1B-4D22-9D53-0193E2DEC230}" type="presOf" srcId="{F6A779AF-AC05-440C-903C-7F8F85676B62}" destId="{BEA8B466-7F5D-457B-B40E-70EB43C13ACA}" srcOrd="0" destOrd="0" presId="urn:microsoft.com/office/officeart/2005/8/layout/hierarchy1"/>
    <dgm:cxn modelId="{85EA7AE1-63BF-46A6-AD98-479323BDE464}" srcId="{758778E3-F7AA-47F8-A770-DC1AF08D1C2C}" destId="{AB961ADB-643B-4515-888A-8D82042C59B3}" srcOrd="0" destOrd="0" parTransId="{4F32D690-964A-43CC-9F95-B42ACDEBD999}" sibTransId="{14BDC7CB-7BE7-4215-B430-7FFBC5E5C45A}"/>
    <dgm:cxn modelId="{E9D321C2-7B83-42BF-831D-3791DE7E8CFD}" type="presOf" srcId="{973BF013-0B0C-457C-88D1-666D27035C96}" destId="{2AC7A961-FB73-40B4-9F3D-DCFE78ADDD26}" srcOrd="0" destOrd="0" presId="urn:microsoft.com/office/officeart/2005/8/layout/hierarchy1"/>
    <dgm:cxn modelId="{E19614B8-C190-48B0-97E5-D46EA3DC6CAA}" srcId="{3AA1670D-B77C-4197-91A0-6E07F05A5F58}" destId="{2232EEAA-2140-43DD-8D11-1C4AA78E0E5F}" srcOrd="0" destOrd="0" parTransId="{F6A779AF-AC05-440C-903C-7F8F85676B62}" sibTransId="{7A5FC89E-4F32-487E-8FD3-689D24DF2DA1}"/>
    <dgm:cxn modelId="{E75E6B0A-A339-48F6-AF2A-F7DCA915A82F}" type="presOf" srcId="{EEB8E0FF-4361-46E3-91BB-AFEF7BCD93A2}" destId="{D773D781-A5F8-4815-A991-0D3695C6927B}" srcOrd="0" destOrd="0" presId="urn:microsoft.com/office/officeart/2005/8/layout/hierarchy1"/>
    <dgm:cxn modelId="{A53FEEC3-A573-47EA-A14D-8E908D9439CE}" type="presOf" srcId="{FD207974-7B16-4ADD-A033-620AF6A252C5}" destId="{96687294-4511-4B89-BAD0-97CA132B164F}" srcOrd="0" destOrd="0" presId="urn:microsoft.com/office/officeart/2005/8/layout/hierarchy1"/>
    <dgm:cxn modelId="{CC65CEFC-E6A4-41DE-8FCE-76EF328259CF}" srcId="{973BF013-0B0C-457C-88D1-666D27035C96}" destId="{80B6BD15-D0DF-4B8B-B497-300701DA434A}" srcOrd="0" destOrd="0" parTransId="{51F2FAC1-97D1-4D87-B2D3-BDDD8844964E}" sibTransId="{A22489AC-C4B4-45C2-8A0C-4B2A21538680}"/>
    <dgm:cxn modelId="{48F292CB-52BE-4D86-BE31-8B1B1152FE9B}" srcId="{DC64F3FB-8052-44CC-8AE8-8C0C833B042B}" destId="{B0AFAE32-4A77-45DC-9D6B-3FF973B42E32}" srcOrd="0" destOrd="0" parTransId="{17960715-64E0-4F39-96C0-F661387FBFA9}" sibTransId="{111A0E8D-17E9-41CD-A180-6A99E31B91B2}"/>
    <dgm:cxn modelId="{B418E3B3-BFAE-4B7B-B444-CB63FE7E1934}" srcId="{80B6BD15-D0DF-4B8B-B497-300701DA434A}" destId="{1D315197-7613-4F07-8D65-BA53F00CA636}" srcOrd="0" destOrd="0" parTransId="{07F84FF0-28D4-4B21-9D11-0FC3152939E7}" sibTransId="{22CE3F1E-861B-436D-9358-478B21F8720B}"/>
    <dgm:cxn modelId="{ADD88106-C570-4F36-8916-2FB3D7A85ED7}" type="presOf" srcId="{6F3B52CE-5932-4EC1-AE8B-50C8129B9DA9}" destId="{8B6DA902-674F-4200-9FD0-CDAFC0950922}" srcOrd="0" destOrd="0" presId="urn:microsoft.com/office/officeart/2005/8/layout/hierarchy1"/>
    <dgm:cxn modelId="{F46B50BB-647C-4512-9B38-ABFB22A33176}" type="presOf" srcId="{45CC21AD-E7B5-4210-9EB5-3759A309EB37}" destId="{9835CE95-10CA-4135-8DA1-30CD823F0BC0}" srcOrd="0" destOrd="0" presId="urn:microsoft.com/office/officeart/2005/8/layout/hierarchy1"/>
    <dgm:cxn modelId="{FA725369-CA9D-405E-BEB0-6EDA37C35091}" srcId="{DC64F3FB-8052-44CC-8AE8-8C0C833B042B}" destId="{3AA1670D-B77C-4197-91A0-6E07F05A5F58}" srcOrd="5" destOrd="0" parTransId="{83C04ED2-FB50-4C8A-92C8-27259E393118}" sibTransId="{21F712A5-BA4B-482A-A654-1E98D81723E1}"/>
    <dgm:cxn modelId="{226F3856-E208-4AF8-99E4-DC7E6B9F0A02}" srcId="{3BB0EF4D-E180-4514-BACF-6BE6ACF84388}" destId="{C89F5596-4F7D-4137-AC77-7F8AF14F6807}" srcOrd="0" destOrd="0" parTransId="{6609F342-6098-43FD-AAED-F22BAFBB3969}" sibTransId="{084F5EB8-06D1-4359-B40E-CC3658DBB5B8}"/>
    <dgm:cxn modelId="{41FFD652-01BB-42EC-865F-5A886B1C7C72}" type="presOf" srcId="{7D5A5E83-881B-45DF-9143-F665DE36F0A8}" destId="{23190B73-07C1-4B53-9CDD-BED7D729B13D}" srcOrd="0" destOrd="0" presId="urn:microsoft.com/office/officeart/2005/8/layout/hierarchy1"/>
    <dgm:cxn modelId="{A054D078-33CC-42A1-970A-9F2CF8381FA0}" type="presOf" srcId="{6CB2D28E-A88D-4CE1-9178-3DCF80FCA926}" destId="{616007C1-F54F-4312-B702-99BDFD1ED8D6}" srcOrd="0" destOrd="0" presId="urn:microsoft.com/office/officeart/2005/8/layout/hierarchy1"/>
    <dgm:cxn modelId="{D38EFF5A-92D4-4618-9BBF-7AC3652A0440}" type="presOf" srcId="{3AA1670D-B77C-4197-91A0-6E07F05A5F58}" destId="{9D7284A4-1B29-4619-A455-99961DDE3839}" srcOrd="0" destOrd="0" presId="urn:microsoft.com/office/officeart/2005/8/layout/hierarchy1"/>
    <dgm:cxn modelId="{53537FC7-3282-4775-BB21-352E6147676D}" srcId="{EAD71BB4-F63C-4E7D-89BC-FF14CBD6EACF}" destId="{52349B82-428F-4FDC-961B-22C8BF1FF3B8}" srcOrd="0" destOrd="0" parTransId="{7D5A5E83-881B-45DF-9143-F665DE36F0A8}" sibTransId="{7BF71382-5CD2-4F64-B44F-BFF323D4C3DF}"/>
    <dgm:cxn modelId="{8761B5BD-FC22-4605-97FB-2A0E9B2F8B73}" srcId="{C202DE80-80DB-4127-8F59-7BD264CD47CF}" destId="{D1E51F0F-FFDA-4FDA-AE46-CE4742F34C6E}" srcOrd="0" destOrd="0" parTransId="{880CB5E5-3C92-45C9-A25D-AA64400177B6}" sibTransId="{9A0EE620-CD83-467A-8C7D-BD500DD6F8CB}"/>
    <dgm:cxn modelId="{BA67483B-32B1-4421-B841-1D3A7F543696}" type="presOf" srcId="{880CB5E5-3C92-45C9-A25D-AA64400177B6}" destId="{AE8AB50D-86F0-4B90-BB3B-295A51845ECF}" srcOrd="0" destOrd="0" presId="urn:microsoft.com/office/officeart/2005/8/layout/hierarchy1"/>
    <dgm:cxn modelId="{A4942B3B-E44E-4860-A679-A5E6DBFB8E49}" srcId="{C89F5596-4F7D-4137-AC77-7F8AF14F6807}" destId="{739F8522-701C-488E-A111-736DC1A82A3C}" srcOrd="0" destOrd="0" parTransId="{28FB8A8A-E50C-4E98-9313-3A2726F69F2B}" sibTransId="{881B7FBB-3022-41EC-8FAF-09EECE829EB4}"/>
    <dgm:cxn modelId="{AC7876B6-8208-48A9-AAE0-297EBC184A25}" type="presOf" srcId="{4F32D690-964A-43CC-9F95-B42ACDEBD999}" destId="{2515DD72-A16C-4E83-BB38-9ABB12CEE28B}" srcOrd="0" destOrd="0" presId="urn:microsoft.com/office/officeart/2005/8/layout/hierarchy1"/>
    <dgm:cxn modelId="{5A4B89F7-CA54-48BA-B763-5544D67A0A8B}" srcId="{45710036-5ADA-495B-8EBA-5DD88F14F2F2}" destId="{7F2ABBAE-6F03-4446-909C-F17CE53FDD6F}" srcOrd="0" destOrd="0" parTransId="{E49DE99F-5F8B-447A-A09F-9872334EABD2}" sibTransId="{F076C797-5DAE-44B4-9911-6A463ED02084}"/>
    <dgm:cxn modelId="{1D9B2773-BE99-4173-B27E-46E20F5939CB}" type="presOf" srcId="{02F54A71-4804-47F5-9066-D89C18024D29}" destId="{C6AEE8D9-5689-4DEF-8E33-66D3C50E9B5D}" srcOrd="0" destOrd="0" presId="urn:microsoft.com/office/officeart/2005/8/layout/hierarchy1"/>
    <dgm:cxn modelId="{8553EFF3-5B7D-44E2-98D6-CA7FE3F9E155}" type="presOf" srcId="{8D112C4F-B0D4-421E-BCA1-5A98924C4DC8}" destId="{3B07B67E-032E-4D36-9F7D-685BC3653D0D}" srcOrd="0" destOrd="0" presId="urn:microsoft.com/office/officeart/2005/8/layout/hierarchy1"/>
    <dgm:cxn modelId="{AED8A7C5-5387-47CD-8201-588902C12A4F}" srcId="{1D315197-7613-4F07-8D65-BA53F00CA636}" destId="{45710036-5ADA-495B-8EBA-5DD88F14F2F2}" srcOrd="0" destOrd="0" parTransId="{EEB8E0FF-4361-46E3-91BB-AFEF7BCD93A2}" sibTransId="{76F57733-F779-49EA-8F30-06C9F2DD9222}"/>
    <dgm:cxn modelId="{500B8479-49DD-4D60-A622-FB0C6DDCE231}" type="presOf" srcId="{F3DCC842-D129-4B66-A295-249EC757DD16}" destId="{DB25295E-EAEB-4F05-B98E-C5E94D2864C7}" srcOrd="0" destOrd="0" presId="urn:microsoft.com/office/officeart/2005/8/layout/hierarchy1"/>
    <dgm:cxn modelId="{8E51E3AE-3317-4966-A4B9-384902C56257}" type="presOf" srcId="{B0AFAE32-4A77-45DC-9D6B-3FF973B42E32}" destId="{00324446-FA13-4DB5-B4D0-636881ECF956}" srcOrd="0" destOrd="0" presId="urn:microsoft.com/office/officeart/2005/8/layout/hierarchy1"/>
    <dgm:cxn modelId="{95E253EF-553D-4D77-8DB8-3EA7D00A3C4C}" type="presOf" srcId="{DC64F3FB-8052-44CC-8AE8-8C0C833B042B}" destId="{4DBBA6E7-BC03-4797-9709-882EC896E78B}" srcOrd="0" destOrd="0" presId="urn:microsoft.com/office/officeart/2005/8/layout/hierarchy1"/>
    <dgm:cxn modelId="{CCDBD46D-66FB-4B0B-BBEF-482B0BDF3A94}" srcId="{B0AFAE32-4A77-45DC-9D6B-3FF973B42E32}" destId="{C202DE80-80DB-4127-8F59-7BD264CD47CF}" srcOrd="0" destOrd="0" parTransId="{71D7182D-BBAC-4D0A-AEF6-5B355D02ACD4}" sibTransId="{38DA2D55-40E1-4627-8667-E42AC13C2E54}"/>
    <dgm:cxn modelId="{6AF12A22-3846-483E-A06C-4F9690107EB4}" srcId="{2232EEAA-2140-43DD-8D11-1C4AA78E0E5F}" destId="{DF7929EA-D058-4715-9F2A-747CF395E125}" srcOrd="0" destOrd="0" parTransId="{FD207974-7B16-4ADD-A033-620AF6A252C5}" sibTransId="{4D1D3C4F-E328-494D-B85C-4004FE3B7910}"/>
    <dgm:cxn modelId="{2C34AF0B-EDCA-432E-BA80-34AB9E42C0BA}" type="presOf" srcId="{51F2FAC1-97D1-4D87-B2D3-BDDD8844964E}" destId="{FE5DDCCB-9C7E-4C84-858E-6D6B436F1D5B}" srcOrd="0" destOrd="0" presId="urn:microsoft.com/office/officeart/2005/8/layout/hierarchy1"/>
    <dgm:cxn modelId="{4B47D655-CDB5-40EC-BC85-93C5251978D9}" type="presOf" srcId="{3BB0EF4D-E180-4514-BACF-6BE6ACF84388}" destId="{0C7BE498-915B-45C3-87CE-B0DEB2E0C055}" srcOrd="0" destOrd="0" presId="urn:microsoft.com/office/officeart/2005/8/layout/hierarchy1"/>
    <dgm:cxn modelId="{499CCC5B-C41C-43F6-87B9-F2AF7EE24165}" type="presOf" srcId="{7F2ABBAE-6F03-4446-909C-F17CE53FDD6F}" destId="{509BF737-C71C-488A-BC07-115F26157FDF}" srcOrd="0" destOrd="0" presId="urn:microsoft.com/office/officeart/2005/8/layout/hierarchy1"/>
    <dgm:cxn modelId="{782711C4-6AD4-42BA-B662-2AF20F754D46}" type="presOf" srcId="{52349B82-428F-4FDC-961B-22C8BF1FF3B8}" destId="{4C43EE57-BF3B-4F63-94A1-664A29EDED21}" srcOrd="0" destOrd="0" presId="urn:microsoft.com/office/officeart/2005/8/layout/hierarchy1"/>
    <dgm:cxn modelId="{59FFF725-2B73-485F-941C-425A5305B342}" srcId="{45CC21AD-E7B5-4210-9EB5-3759A309EB37}" destId="{88F7144B-20C4-44F2-8CFA-C98BFABE5E33}" srcOrd="0" destOrd="0" parTransId="{9CEB89DA-29D5-43DB-9613-871CBD54D47B}" sibTransId="{F3BB8FDC-6839-4DC2-B608-AE7ED98DACDE}"/>
    <dgm:cxn modelId="{C296B3C9-1E30-480C-A9F3-D1FAA37FC3F0}" type="presOf" srcId="{7E08A66B-4053-4227-A8F9-2C296C8C6138}" destId="{C087E7AF-3A5F-4CF0-AA69-4B6146DB818A}" srcOrd="0" destOrd="0" presId="urn:microsoft.com/office/officeart/2005/8/layout/hierarchy1"/>
    <dgm:cxn modelId="{97C6C8D5-7B56-4699-8EBB-441919B944FC}" type="presOf" srcId="{B39675AD-595A-48DA-A41C-1A1608C757E8}" destId="{7B7CC812-A220-4267-AA3D-EC2B4B7B0AC8}" srcOrd="0" destOrd="0" presId="urn:microsoft.com/office/officeart/2005/8/layout/hierarchy1"/>
    <dgm:cxn modelId="{4AD512BA-ACC3-4100-9EEB-FC8E24173827}" srcId="{DC64F3FB-8052-44CC-8AE8-8C0C833B042B}" destId="{973BF013-0B0C-457C-88D1-666D27035C96}" srcOrd="4" destOrd="0" parTransId="{CEDE5614-4D0D-4026-A5ED-73DEC7B6C67E}" sibTransId="{112A8882-9400-464B-BECE-3D3408CEE238}"/>
    <dgm:cxn modelId="{F39CB804-7FC4-4B9C-9870-2D965FA7D3E7}" srcId="{88F7144B-20C4-44F2-8CFA-C98BFABE5E33}" destId="{EAD71BB4-F63C-4E7D-89BC-FF14CBD6EACF}" srcOrd="0" destOrd="0" parTransId="{02F54A71-4804-47F5-9066-D89C18024D29}" sibTransId="{262F6F19-0E20-4EB0-8770-B3D256ECA679}"/>
    <dgm:cxn modelId="{BCF78BDE-7F3E-43C4-B78A-D3E50A6B8A5B}" srcId="{DC64F3FB-8052-44CC-8AE8-8C0C833B042B}" destId="{45CC21AD-E7B5-4210-9EB5-3759A309EB37}" srcOrd="2" destOrd="0" parTransId="{164913C0-8065-42EB-976F-A25402BEEA2A}" sibTransId="{CFB7C177-F4D1-4DB1-837E-AFF327121CED}"/>
    <dgm:cxn modelId="{846B65BC-5712-478F-9466-71092B4E1727}" type="presOf" srcId="{C202DE80-80DB-4127-8F59-7BD264CD47CF}" destId="{B205D3ED-3A87-4672-9CB7-AF3FD9EAB50E}" srcOrd="0" destOrd="0" presId="urn:microsoft.com/office/officeart/2005/8/layout/hierarchy1"/>
    <dgm:cxn modelId="{8716E08E-45C1-4DED-AE56-9F13DF80C163}" type="presOf" srcId="{679A77EB-28F7-4D0F-94F8-9269BB17FD95}" destId="{02FEC938-EB0F-4B19-8A8C-016512A76B13}" srcOrd="0" destOrd="0" presId="urn:microsoft.com/office/officeart/2005/8/layout/hierarchy1"/>
    <dgm:cxn modelId="{DDA4D403-25BA-4563-8A21-84A24652F28D}" srcId="{D1E51F0F-FFDA-4FDA-AE46-CE4742F34C6E}" destId="{4D2575A5-1481-4707-8DF4-4711093BB410}" srcOrd="0" destOrd="0" parTransId="{598EF397-2DBA-408C-A407-2B162FC53662}" sibTransId="{B8BE3F06-CAFC-4D43-AE43-DBB6CA806123}"/>
    <dgm:cxn modelId="{657C6FB4-CBAA-4FBE-9C3D-9C7B6FD93694}" srcId="{DC64F3FB-8052-44CC-8AE8-8C0C833B042B}" destId="{3BB0EF4D-E180-4514-BACF-6BE6ACF84388}" srcOrd="1" destOrd="0" parTransId="{E2E97CF2-9571-4E88-B465-AF0AAF67543F}" sibTransId="{2FEE7760-F1D7-4015-9583-7AA6E087D968}"/>
    <dgm:cxn modelId="{3F7764F3-C2B2-4D37-B031-8379AD4332C3}" type="presOf" srcId="{4D2575A5-1481-4707-8DF4-4711093BB410}" destId="{273FEF01-5A5A-4E64-B86C-E00FF3C04433}" srcOrd="0" destOrd="0" presId="urn:microsoft.com/office/officeart/2005/8/layout/hierarchy1"/>
    <dgm:cxn modelId="{6F912086-7161-471F-97A9-DC38353C33F9}" srcId="{52349B82-428F-4FDC-961B-22C8BF1FF3B8}" destId="{D729C93B-BF34-44D5-A02E-EE9ADF892766}" srcOrd="0" destOrd="0" parTransId="{6F3B52CE-5932-4EC1-AE8B-50C8129B9DA9}" sibTransId="{A3BCBA1E-2F25-4FB2-B3B8-30E2E217BC9A}"/>
    <dgm:cxn modelId="{7E851821-9E49-44BB-8A72-0F7C17A29112}" srcId="{8D112C4F-B0D4-421E-BCA1-5A98924C4DC8}" destId="{3EC75609-719A-4C05-A06C-356A386D09C7}" srcOrd="0" destOrd="0" parTransId="{3DF99ACC-4174-4E60-9E2D-10D9FAA98A14}" sibTransId="{5506EE59-4676-477A-BB09-022A8DDC27AC}"/>
    <dgm:cxn modelId="{C927B06E-3292-46E3-A310-4DEC59CFEC0F}" type="presOf" srcId="{80B6BD15-D0DF-4B8B-B497-300701DA434A}" destId="{4877AED0-B2AB-47C4-8ED5-8E13428AE2B2}" srcOrd="0" destOrd="0" presId="urn:microsoft.com/office/officeart/2005/8/layout/hierarchy1"/>
    <dgm:cxn modelId="{4EEB35A6-7075-46E3-9588-0B77B030FFE3}" srcId="{DF7929EA-D058-4715-9F2A-747CF395E125}" destId="{8D112C4F-B0D4-421E-BCA1-5A98924C4DC8}" srcOrd="0" destOrd="0" parTransId="{B39675AD-595A-48DA-A41C-1A1608C757E8}" sibTransId="{AE042B04-7100-41CF-A120-BC720038074F}"/>
    <dgm:cxn modelId="{9DA23AF6-4EB0-4C1E-A68A-523C1930635D}" type="presOf" srcId="{D729C93B-BF34-44D5-A02E-EE9ADF892766}" destId="{3913B105-40DD-4B56-80B2-27C4757B1ABC}" srcOrd="0" destOrd="0" presId="urn:microsoft.com/office/officeart/2005/8/layout/hierarchy1"/>
    <dgm:cxn modelId="{EC893BDF-FF64-4998-AE20-8581CBFFB8A8}" type="presOf" srcId="{45710036-5ADA-495B-8EBA-5DD88F14F2F2}" destId="{1362B5EA-7ADC-45AB-B9B0-C5BA870C356B}" srcOrd="0" destOrd="0" presId="urn:microsoft.com/office/officeart/2005/8/layout/hierarchy1"/>
    <dgm:cxn modelId="{AC73DD7D-19FD-41BC-9B15-FF0F5F450961}" type="presOf" srcId="{ED2FF5C5-7FCB-4DEB-9F02-219A9166FA9F}" destId="{AAAC0FCF-D183-4A60-B3C8-F93F7FFEE57F}" srcOrd="0" destOrd="0" presId="urn:microsoft.com/office/officeart/2005/8/layout/hierarchy1"/>
    <dgm:cxn modelId="{9B7D1D60-728C-4AC3-BC19-7C8BEA666A0D}" type="presOf" srcId="{AB961ADB-643B-4515-888A-8D82042C59B3}" destId="{F03F263E-BA31-4E11-B1E4-33E5553DF80A}" srcOrd="0" destOrd="0" presId="urn:microsoft.com/office/officeart/2005/8/layout/hierarchy1"/>
    <dgm:cxn modelId="{9505EAA7-15E8-4BD7-BD57-00348AF10B6C}" type="presOf" srcId="{3DF99ACC-4174-4E60-9E2D-10D9FAA98A14}" destId="{6B547D9C-9486-46F2-9C96-6F92CFF0632E}" srcOrd="0" destOrd="0" presId="urn:microsoft.com/office/officeart/2005/8/layout/hierarchy1"/>
    <dgm:cxn modelId="{0B6570F7-2C8D-4D62-80C0-05F0D32C1928}" type="presOf" srcId="{883282B7-D0B8-455B-9E0F-B843466C6A69}" destId="{4B5F95DC-8E69-4A99-A8E3-CB4CCCB2FC0D}" srcOrd="0" destOrd="0" presId="urn:microsoft.com/office/officeart/2005/8/layout/hierarchy1"/>
    <dgm:cxn modelId="{4DEBAB25-5844-4E61-97FE-55B00E3DE94E}" type="presOf" srcId="{6609F342-6098-43FD-AAED-F22BAFBB3969}" destId="{E58F85FB-7098-429F-A073-9660EB3009B3}" srcOrd="0" destOrd="0" presId="urn:microsoft.com/office/officeart/2005/8/layout/hierarchy1"/>
    <dgm:cxn modelId="{D46DA6D2-54BC-4392-B5B9-CD5555697211}" type="presOf" srcId="{EAD71BB4-F63C-4E7D-89BC-FF14CBD6EACF}" destId="{82A5687A-E9FC-4C7D-BD20-1CB85A1799EF}" srcOrd="0" destOrd="0" presId="urn:microsoft.com/office/officeart/2005/8/layout/hierarchy1"/>
    <dgm:cxn modelId="{F760E6A9-1B2D-43BF-883A-8B4B441F60D6}" type="presOf" srcId="{2232EEAA-2140-43DD-8D11-1C4AA78E0E5F}" destId="{513A9B85-F93F-45B3-A684-88D708FFBE4F}" srcOrd="0" destOrd="0" presId="urn:microsoft.com/office/officeart/2005/8/layout/hierarchy1"/>
    <dgm:cxn modelId="{C6D8006F-306F-4EFA-8061-92A8F4849520}" type="presOf" srcId="{0D5C6FB3-8544-4844-B2BA-44A6DDC724ED}" destId="{6BE75FD8-6B81-475F-9FF7-E396F5BAF707}" srcOrd="0" destOrd="0" presId="urn:microsoft.com/office/officeart/2005/8/layout/hierarchy1"/>
    <dgm:cxn modelId="{09C0FF87-5550-4A6F-B5C4-02F484C155AB}" type="presOf" srcId="{07667B38-20FC-4595-AD3C-F0CAFBAB375B}" destId="{E3679B49-6D12-4363-82AF-F2AEEDBBA3AA}" srcOrd="0" destOrd="0" presId="urn:microsoft.com/office/officeart/2005/8/layout/hierarchy1"/>
    <dgm:cxn modelId="{A60E757A-FD61-4CF0-9BAF-FF697AB03FCC}" type="presOf" srcId="{88F7144B-20C4-44F2-8CFA-C98BFABE5E33}" destId="{346BF75D-B74E-4A82-9288-74ABAC615B3D}" srcOrd="0" destOrd="0" presId="urn:microsoft.com/office/officeart/2005/8/layout/hierarchy1"/>
    <dgm:cxn modelId="{F08C1A58-5DC8-4EC9-AC4C-F4DC62C64125}" type="presOf" srcId="{689608D1-BDB6-4D1B-A378-231E5349DEAF}" destId="{F6D49C3D-6A2C-4DD0-9391-91F91C774875}" srcOrd="0" destOrd="0" presId="urn:microsoft.com/office/officeart/2005/8/layout/hierarchy1"/>
    <dgm:cxn modelId="{FAB25770-8B1E-4B6B-AD74-CD2D501B5F49}" type="presOf" srcId="{E49DE99F-5F8B-447A-A09F-9872334EABD2}" destId="{2060A992-D3D8-40E2-B05B-CDE4A744A02D}" srcOrd="0" destOrd="0" presId="urn:microsoft.com/office/officeart/2005/8/layout/hierarchy1"/>
    <dgm:cxn modelId="{26B7A306-F0D3-4086-8E95-A13B7B6383DB}" type="presParOf" srcId="{4DBBA6E7-BC03-4797-9709-882EC896E78B}" destId="{02DD28C8-73EF-44A1-9485-0A7211235BAE}" srcOrd="0" destOrd="0" presId="urn:microsoft.com/office/officeart/2005/8/layout/hierarchy1"/>
    <dgm:cxn modelId="{E2EA7237-DDFA-49DD-BC7F-DFE1A900D4C0}" type="presParOf" srcId="{02DD28C8-73EF-44A1-9485-0A7211235BAE}" destId="{BD4A8346-8495-4AAD-8463-3CBA3C9F700C}" srcOrd="0" destOrd="0" presId="urn:microsoft.com/office/officeart/2005/8/layout/hierarchy1"/>
    <dgm:cxn modelId="{4E2156C9-98CF-42AC-9964-C9A0B166C06F}" type="presParOf" srcId="{BD4A8346-8495-4AAD-8463-3CBA3C9F700C}" destId="{731A3027-67DC-427C-BBD7-73B2228A2584}" srcOrd="0" destOrd="0" presId="urn:microsoft.com/office/officeart/2005/8/layout/hierarchy1"/>
    <dgm:cxn modelId="{DCC7E9D7-5F61-4687-8180-F3FB9D1C6CF6}" type="presParOf" srcId="{BD4A8346-8495-4AAD-8463-3CBA3C9F700C}" destId="{00324446-FA13-4DB5-B4D0-636881ECF956}" srcOrd="1" destOrd="0" presId="urn:microsoft.com/office/officeart/2005/8/layout/hierarchy1"/>
    <dgm:cxn modelId="{A16A0336-5CF0-4C8C-82A8-3B1EF4625CE2}" type="presParOf" srcId="{02DD28C8-73EF-44A1-9485-0A7211235BAE}" destId="{80BE88BF-7458-4A31-985C-BEEE58BD24EF}" srcOrd="1" destOrd="0" presId="urn:microsoft.com/office/officeart/2005/8/layout/hierarchy1"/>
    <dgm:cxn modelId="{7C49DEE3-5B1D-4155-96E3-24BE6379EF81}" type="presParOf" srcId="{80BE88BF-7458-4A31-985C-BEEE58BD24EF}" destId="{6915E003-A565-4EDD-9408-E2E64B50C5A9}" srcOrd="0" destOrd="0" presId="urn:microsoft.com/office/officeart/2005/8/layout/hierarchy1"/>
    <dgm:cxn modelId="{55B988F2-E436-4C00-B6DF-B000A129301B}" type="presParOf" srcId="{80BE88BF-7458-4A31-985C-BEEE58BD24EF}" destId="{CD081E89-6082-4CB8-B952-B20CEE6E9185}" srcOrd="1" destOrd="0" presId="urn:microsoft.com/office/officeart/2005/8/layout/hierarchy1"/>
    <dgm:cxn modelId="{B716B987-BBA0-4669-8FC6-53B3FB5306DB}" type="presParOf" srcId="{CD081E89-6082-4CB8-B952-B20CEE6E9185}" destId="{FDB0B77B-1A71-4E1B-8A63-CADBF5B5319D}" srcOrd="0" destOrd="0" presId="urn:microsoft.com/office/officeart/2005/8/layout/hierarchy1"/>
    <dgm:cxn modelId="{47C2EDD0-3176-4F2F-8169-39A484F9D432}" type="presParOf" srcId="{FDB0B77B-1A71-4E1B-8A63-CADBF5B5319D}" destId="{C7965C92-B3C4-4CA6-B9A2-64EE5E809AD8}" srcOrd="0" destOrd="0" presId="urn:microsoft.com/office/officeart/2005/8/layout/hierarchy1"/>
    <dgm:cxn modelId="{023DC491-AD37-4AFD-AB41-8C552027817B}" type="presParOf" srcId="{FDB0B77B-1A71-4E1B-8A63-CADBF5B5319D}" destId="{B205D3ED-3A87-4672-9CB7-AF3FD9EAB50E}" srcOrd="1" destOrd="0" presId="urn:microsoft.com/office/officeart/2005/8/layout/hierarchy1"/>
    <dgm:cxn modelId="{86E1100C-6C22-4AEC-BF9E-F69777A61C49}" type="presParOf" srcId="{CD081E89-6082-4CB8-B952-B20CEE6E9185}" destId="{1A19BBF4-C9BB-4CDB-8F39-8D174548BAE0}" srcOrd="1" destOrd="0" presId="urn:microsoft.com/office/officeart/2005/8/layout/hierarchy1"/>
    <dgm:cxn modelId="{2425B7D9-388A-4EB4-A720-4F5D1AB94EA1}" type="presParOf" srcId="{1A19BBF4-C9BB-4CDB-8F39-8D174548BAE0}" destId="{AE8AB50D-86F0-4B90-BB3B-295A51845ECF}" srcOrd="0" destOrd="0" presId="urn:microsoft.com/office/officeart/2005/8/layout/hierarchy1"/>
    <dgm:cxn modelId="{54707183-613D-4CBF-A42E-8832B7B95790}" type="presParOf" srcId="{1A19BBF4-C9BB-4CDB-8F39-8D174548BAE0}" destId="{37A86776-1BB7-4B78-9951-ED3BA3891A34}" srcOrd="1" destOrd="0" presId="urn:microsoft.com/office/officeart/2005/8/layout/hierarchy1"/>
    <dgm:cxn modelId="{11937B01-45D1-4FE2-A2D8-1904390A1575}" type="presParOf" srcId="{37A86776-1BB7-4B78-9951-ED3BA3891A34}" destId="{3309A36B-D7DA-483F-B7B1-4F937FF0FA2C}" srcOrd="0" destOrd="0" presId="urn:microsoft.com/office/officeart/2005/8/layout/hierarchy1"/>
    <dgm:cxn modelId="{02121502-3F6B-4E07-9924-13FD77995E99}" type="presParOf" srcId="{3309A36B-D7DA-483F-B7B1-4F937FF0FA2C}" destId="{DE25E5E4-AEB1-4981-97EF-D4964653FAD1}" srcOrd="0" destOrd="0" presId="urn:microsoft.com/office/officeart/2005/8/layout/hierarchy1"/>
    <dgm:cxn modelId="{AAEDB597-C30C-4EA3-9E77-C5D425E5F2C8}" type="presParOf" srcId="{3309A36B-D7DA-483F-B7B1-4F937FF0FA2C}" destId="{8DD570C6-745B-4F24-BBBB-CFB4315DEB45}" srcOrd="1" destOrd="0" presId="urn:microsoft.com/office/officeart/2005/8/layout/hierarchy1"/>
    <dgm:cxn modelId="{5A50D970-A7FD-4AD5-9F69-9ED54EACBED8}" type="presParOf" srcId="{37A86776-1BB7-4B78-9951-ED3BA3891A34}" destId="{54E57610-7E01-4021-B2D2-F5C43309DBCE}" srcOrd="1" destOrd="0" presId="urn:microsoft.com/office/officeart/2005/8/layout/hierarchy1"/>
    <dgm:cxn modelId="{1994F47E-6D3F-4DBD-B115-F9D8C504B1B8}" type="presParOf" srcId="{54E57610-7E01-4021-B2D2-F5C43309DBCE}" destId="{1C526763-7147-4C96-B4D1-28C0B6B5F7F8}" srcOrd="0" destOrd="0" presId="urn:microsoft.com/office/officeart/2005/8/layout/hierarchy1"/>
    <dgm:cxn modelId="{BB2DBE7B-D59D-40AE-A512-BA4199BF4579}" type="presParOf" srcId="{54E57610-7E01-4021-B2D2-F5C43309DBCE}" destId="{AD2D055B-F5F4-475F-A6D5-7ADBA7EBF26C}" srcOrd="1" destOrd="0" presId="urn:microsoft.com/office/officeart/2005/8/layout/hierarchy1"/>
    <dgm:cxn modelId="{CD8C2F7C-35B3-4CBA-8F3D-C5D4D6D6EED8}" type="presParOf" srcId="{AD2D055B-F5F4-475F-A6D5-7ADBA7EBF26C}" destId="{C8A00CD9-A53D-40CC-82D9-1C8FE9AB4BDC}" srcOrd="0" destOrd="0" presId="urn:microsoft.com/office/officeart/2005/8/layout/hierarchy1"/>
    <dgm:cxn modelId="{2B517734-68B8-4B61-915C-2D0258689246}" type="presParOf" srcId="{C8A00CD9-A53D-40CC-82D9-1C8FE9AB4BDC}" destId="{BFDA8057-8DF8-467B-A226-2969F8C1793C}" srcOrd="0" destOrd="0" presId="urn:microsoft.com/office/officeart/2005/8/layout/hierarchy1"/>
    <dgm:cxn modelId="{2E1EB9F2-7A5E-406D-B309-EDB9B8267FC7}" type="presParOf" srcId="{C8A00CD9-A53D-40CC-82D9-1C8FE9AB4BDC}" destId="{273FEF01-5A5A-4E64-B86C-E00FF3C04433}" srcOrd="1" destOrd="0" presId="urn:microsoft.com/office/officeart/2005/8/layout/hierarchy1"/>
    <dgm:cxn modelId="{960FDDAE-05A3-45A7-A94E-5C0588739DD6}" type="presParOf" srcId="{AD2D055B-F5F4-475F-A6D5-7ADBA7EBF26C}" destId="{14B67EE7-BE7E-4F9E-9BA2-D93E2F4C5BFD}" srcOrd="1" destOrd="0" presId="urn:microsoft.com/office/officeart/2005/8/layout/hierarchy1"/>
    <dgm:cxn modelId="{8D0CC8A2-6205-4CB2-AF0B-C6F3B6C28076}" type="presParOf" srcId="{14B67EE7-BE7E-4F9E-9BA2-D93E2F4C5BFD}" destId="{661105ED-68AB-4B3A-8E10-9D96E7F56D3D}" srcOrd="0" destOrd="0" presId="urn:microsoft.com/office/officeart/2005/8/layout/hierarchy1"/>
    <dgm:cxn modelId="{74B42C4B-A638-4AE4-A309-B54CE0215EC1}" type="presParOf" srcId="{14B67EE7-BE7E-4F9E-9BA2-D93E2F4C5BFD}" destId="{76B0088D-9800-43BD-BB21-18950A36003F}" srcOrd="1" destOrd="0" presId="urn:microsoft.com/office/officeart/2005/8/layout/hierarchy1"/>
    <dgm:cxn modelId="{6E570875-03E1-46BA-BC4B-6D3C31C0A56F}" type="presParOf" srcId="{76B0088D-9800-43BD-BB21-18950A36003F}" destId="{319DBD96-9C0E-4D60-BBB0-D0A44BAAC01E}" srcOrd="0" destOrd="0" presId="urn:microsoft.com/office/officeart/2005/8/layout/hierarchy1"/>
    <dgm:cxn modelId="{E81F8778-A8BD-4076-B686-A24BD35A2B08}" type="presParOf" srcId="{319DBD96-9C0E-4D60-BBB0-D0A44BAAC01E}" destId="{23E7310F-A7A3-4846-B7C1-74D4F048DB87}" srcOrd="0" destOrd="0" presId="urn:microsoft.com/office/officeart/2005/8/layout/hierarchy1"/>
    <dgm:cxn modelId="{D4826482-08AF-4F3F-8312-FDB7022C7EE5}" type="presParOf" srcId="{319DBD96-9C0E-4D60-BBB0-D0A44BAAC01E}" destId="{F00D51BF-E235-4AA9-B39E-84B87BD219B5}" srcOrd="1" destOrd="0" presId="urn:microsoft.com/office/officeart/2005/8/layout/hierarchy1"/>
    <dgm:cxn modelId="{048EB7DC-1BAB-46FA-AE14-2BE3526059AB}" type="presParOf" srcId="{76B0088D-9800-43BD-BB21-18950A36003F}" destId="{9888866A-BDD6-4533-BB9A-0E24A5692AA8}" srcOrd="1" destOrd="0" presId="urn:microsoft.com/office/officeart/2005/8/layout/hierarchy1"/>
    <dgm:cxn modelId="{FEAC4A35-CADF-4080-927C-AEDF721A9813}" type="presParOf" srcId="{4DBBA6E7-BC03-4797-9709-882EC896E78B}" destId="{8C5B59DD-F7BE-4817-93B8-4D147C217607}" srcOrd="1" destOrd="0" presId="urn:microsoft.com/office/officeart/2005/8/layout/hierarchy1"/>
    <dgm:cxn modelId="{D32DEB6E-D967-447E-B9CC-CC75215F4931}" type="presParOf" srcId="{8C5B59DD-F7BE-4817-93B8-4D147C217607}" destId="{B3DF27FB-8A03-441F-9C4C-1C21402636E1}" srcOrd="0" destOrd="0" presId="urn:microsoft.com/office/officeart/2005/8/layout/hierarchy1"/>
    <dgm:cxn modelId="{A6910648-546B-45AF-A00E-8FB2C7AD7405}" type="presParOf" srcId="{B3DF27FB-8A03-441F-9C4C-1C21402636E1}" destId="{24DD61F1-8441-4838-8C8A-B425774BC7BD}" srcOrd="0" destOrd="0" presId="urn:microsoft.com/office/officeart/2005/8/layout/hierarchy1"/>
    <dgm:cxn modelId="{FA5F6916-B77D-431C-996C-41CF93732AEA}" type="presParOf" srcId="{B3DF27FB-8A03-441F-9C4C-1C21402636E1}" destId="{0C7BE498-915B-45C3-87CE-B0DEB2E0C055}" srcOrd="1" destOrd="0" presId="urn:microsoft.com/office/officeart/2005/8/layout/hierarchy1"/>
    <dgm:cxn modelId="{5B78B31E-EE9F-4FF4-82A1-EC9871B65EF4}" type="presParOf" srcId="{8C5B59DD-F7BE-4817-93B8-4D147C217607}" destId="{51DAB507-8768-42A4-81EC-19BA4B774AFF}" srcOrd="1" destOrd="0" presId="urn:microsoft.com/office/officeart/2005/8/layout/hierarchy1"/>
    <dgm:cxn modelId="{0F115B2D-1EF0-4783-8C59-FEE5FF306284}" type="presParOf" srcId="{51DAB507-8768-42A4-81EC-19BA4B774AFF}" destId="{E58F85FB-7098-429F-A073-9660EB3009B3}" srcOrd="0" destOrd="0" presId="urn:microsoft.com/office/officeart/2005/8/layout/hierarchy1"/>
    <dgm:cxn modelId="{EDA9C2E9-DED9-4457-944E-DC232FC34ECD}" type="presParOf" srcId="{51DAB507-8768-42A4-81EC-19BA4B774AFF}" destId="{39B4B4BA-B9AF-4123-A18C-EA34B4AFCFF5}" srcOrd="1" destOrd="0" presId="urn:microsoft.com/office/officeart/2005/8/layout/hierarchy1"/>
    <dgm:cxn modelId="{C9A1CA5A-CAD8-4E91-A1D9-AFBB4F02D099}" type="presParOf" srcId="{39B4B4BA-B9AF-4123-A18C-EA34B4AFCFF5}" destId="{19603154-DC80-4E32-9DAE-1F681FBCB9FC}" srcOrd="0" destOrd="0" presId="urn:microsoft.com/office/officeart/2005/8/layout/hierarchy1"/>
    <dgm:cxn modelId="{C233AB99-D17C-42F1-B152-A4BED9366DEB}" type="presParOf" srcId="{19603154-DC80-4E32-9DAE-1F681FBCB9FC}" destId="{42B2DAE8-1B81-4B0C-A8E1-ABAC6C556B08}" srcOrd="0" destOrd="0" presId="urn:microsoft.com/office/officeart/2005/8/layout/hierarchy1"/>
    <dgm:cxn modelId="{37959F86-2E2A-42B0-89C1-69DD89912AAB}" type="presParOf" srcId="{19603154-DC80-4E32-9DAE-1F681FBCB9FC}" destId="{7FB16EE8-1C56-4B6E-A0CB-26D28C970134}" srcOrd="1" destOrd="0" presId="urn:microsoft.com/office/officeart/2005/8/layout/hierarchy1"/>
    <dgm:cxn modelId="{E406575B-167F-4788-B671-569D832D4B1A}" type="presParOf" srcId="{39B4B4BA-B9AF-4123-A18C-EA34B4AFCFF5}" destId="{5E43CC13-4074-49C3-AD87-173E98E7FADC}" srcOrd="1" destOrd="0" presId="urn:microsoft.com/office/officeart/2005/8/layout/hierarchy1"/>
    <dgm:cxn modelId="{31A661BD-24A6-4699-87EE-658D3609FC86}" type="presParOf" srcId="{5E43CC13-4074-49C3-AD87-173E98E7FADC}" destId="{8B101974-B91C-4CD8-A902-F2FD89C20EC8}" srcOrd="0" destOrd="0" presId="urn:microsoft.com/office/officeart/2005/8/layout/hierarchy1"/>
    <dgm:cxn modelId="{48485832-63BE-439D-9EB3-BE11C60A605F}" type="presParOf" srcId="{5E43CC13-4074-49C3-AD87-173E98E7FADC}" destId="{0717F077-0D32-4BBB-A582-45831F158ACD}" srcOrd="1" destOrd="0" presId="urn:microsoft.com/office/officeart/2005/8/layout/hierarchy1"/>
    <dgm:cxn modelId="{8A9D6789-8C1D-48B5-8368-C43EB6DBC0B8}" type="presParOf" srcId="{0717F077-0D32-4BBB-A582-45831F158ACD}" destId="{2592B090-C6D4-418F-9F5C-5F45E2BF2975}" srcOrd="0" destOrd="0" presId="urn:microsoft.com/office/officeart/2005/8/layout/hierarchy1"/>
    <dgm:cxn modelId="{53544035-7E39-4F50-9220-8B341BE7077E}" type="presParOf" srcId="{2592B090-C6D4-418F-9F5C-5F45E2BF2975}" destId="{495F8239-249A-462F-8135-E54511B9F23E}" srcOrd="0" destOrd="0" presId="urn:microsoft.com/office/officeart/2005/8/layout/hierarchy1"/>
    <dgm:cxn modelId="{40182BA9-C915-4EC1-B2F2-7460D905AB0D}" type="presParOf" srcId="{2592B090-C6D4-418F-9F5C-5F45E2BF2975}" destId="{CE397297-4537-4488-8495-DF5D387104C4}" srcOrd="1" destOrd="0" presId="urn:microsoft.com/office/officeart/2005/8/layout/hierarchy1"/>
    <dgm:cxn modelId="{7A35492A-81F5-46F4-B769-338D4499979E}" type="presParOf" srcId="{0717F077-0D32-4BBB-A582-45831F158ACD}" destId="{2002B6E7-D624-4A2B-865E-D1A9A1713B88}" srcOrd="1" destOrd="0" presId="urn:microsoft.com/office/officeart/2005/8/layout/hierarchy1"/>
    <dgm:cxn modelId="{E8D99218-E661-427B-A346-94C60D7E381B}" type="presParOf" srcId="{2002B6E7-D624-4A2B-865E-D1A9A1713B88}" destId="{616007C1-F54F-4312-B702-99BDFD1ED8D6}" srcOrd="0" destOrd="0" presId="urn:microsoft.com/office/officeart/2005/8/layout/hierarchy1"/>
    <dgm:cxn modelId="{944A6C25-7B6F-4B7F-94A5-CC49B1AEAF78}" type="presParOf" srcId="{2002B6E7-D624-4A2B-865E-D1A9A1713B88}" destId="{6B255154-E388-416C-A76A-17458E553D32}" srcOrd="1" destOrd="0" presId="urn:microsoft.com/office/officeart/2005/8/layout/hierarchy1"/>
    <dgm:cxn modelId="{46337D51-05F1-4274-82AC-F28FA801FD5F}" type="presParOf" srcId="{6B255154-E388-416C-A76A-17458E553D32}" destId="{D35A8DE6-6503-4951-8A06-DEA7FD235F8F}" srcOrd="0" destOrd="0" presId="urn:microsoft.com/office/officeart/2005/8/layout/hierarchy1"/>
    <dgm:cxn modelId="{88800AD4-E7FE-4D05-9EC4-065B2186DE86}" type="presParOf" srcId="{D35A8DE6-6503-4951-8A06-DEA7FD235F8F}" destId="{BBC47087-299E-49A1-9E3D-878F5062819F}" srcOrd="0" destOrd="0" presId="urn:microsoft.com/office/officeart/2005/8/layout/hierarchy1"/>
    <dgm:cxn modelId="{8C5C101B-19BF-4D2A-9393-1E7AC2F02595}" type="presParOf" srcId="{D35A8DE6-6503-4951-8A06-DEA7FD235F8F}" destId="{F6D49C3D-6A2C-4DD0-9391-91F91C774875}" srcOrd="1" destOrd="0" presId="urn:microsoft.com/office/officeart/2005/8/layout/hierarchy1"/>
    <dgm:cxn modelId="{F5367C72-6C47-45EC-A5B4-CBD60E48270A}" type="presParOf" srcId="{6B255154-E388-416C-A76A-17458E553D32}" destId="{51B8E0B0-9A1E-4124-9095-382B04B44F22}" srcOrd="1" destOrd="0" presId="urn:microsoft.com/office/officeart/2005/8/layout/hierarchy1"/>
    <dgm:cxn modelId="{0D2CEF42-3FF1-44F0-8F2C-096D9C9A6573}" type="presParOf" srcId="{51B8E0B0-9A1E-4124-9095-382B04B44F22}" destId="{C087E7AF-3A5F-4CF0-AA69-4B6146DB818A}" srcOrd="0" destOrd="0" presId="urn:microsoft.com/office/officeart/2005/8/layout/hierarchy1"/>
    <dgm:cxn modelId="{61ABA9B2-8423-43BD-91A6-2FDF73252897}" type="presParOf" srcId="{51B8E0B0-9A1E-4124-9095-382B04B44F22}" destId="{FB987B6C-DAA9-4FF7-A6DD-E7064C72444A}" srcOrd="1" destOrd="0" presId="urn:microsoft.com/office/officeart/2005/8/layout/hierarchy1"/>
    <dgm:cxn modelId="{263F3A0B-504D-4DB4-92A9-59FED475572A}" type="presParOf" srcId="{FB987B6C-DAA9-4FF7-A6DD-E7064C72444A}" destId="{5E23D867-65EB-4323-9D17-739FB33BD440}" srcOrd="0" destOrd="0" presId="urn:microsoft.com/office/officeart/2005/8/layout/hierarchy1"/>
    <dgm:cxn modelId="{64C2D9FB-F54A-4A6B-8608-FCF040919BB6}" type="presParOf" srcId="{5E23D867-65EB-4323-9D17-739FB33BD440}" destId="{91D26D2C-B3AE-4B4F-A360-07C27D6CBDAA}" srcOrd="0" destOrd="0" presId="urn:microsoft.com/office/officeart/2005/8/layout/hierarchy1"/>
    <dgm:cxn modelId="{62CEF9F6-BC3F-4464-B631-8C403927E319}" type="presParOf" srcId="{5E23D867-65EB-4323-9D17-739FB33BD440}" destId="{E3679B49-6D12-4363-82AF-F2AEEDBBA3AA}" srcOrd="1" destOrd="0" presId="urn:microsoft.com/office/officeart/2005/8/layout/hierarchy1"/>
    <dgm:cxn modelId="{1F666D10-A9F3-4950-A447-22E74099665D}" type="presParOf" srcId="{FB987B6C-DAA9-4FF7-A6DD-E7064C72444A}" destId="{AD7D825E-7861-49DD-87F8-58FE077C939D}" srcOrd="1" destOrd="0" presId="urn:microsoft.com/office/officeart/2005/8/layout/hierarchy1"/>
    <dgm:cxn modelId="{4C8CCFCC-BA72-4262-95ED-EEF6DB3286D2}" type="presParOf" srcId="{4DBBA6E7-BC03-4797-9709-882EC896E78B}" destId="{A05352CF-1501-4CB4-AA87-C073C6B12B23}" srcOrd="2" destOrd="0" presId="urn:microsoft.com/office/officeart/2005/8/layout/hierarchy1"/>
    <dgm:cxn modelId="{F429F69D-6370-4169-9642-4A07719DF42E}" type="presParOf" srcId="{A05352CF-1501-4CB4-AA87-C073C6B12B23}" destId="{5349101F-E6A7-46FC-BADF-7A612B55AB71}" srcOrd="0" destOrd="0" presId="urn:microsoft.com/office/officeart/2005/8/layout/hierarchy1"/>
    <dgm:cxn modelId="{BB215C9A-96E4-4648-BD53-A88B5E446838}" type="presParOf" srcId="{5349101F-E6A7-46FC-BADF-7A612B55AB71}" destId="{EC0DD26C-69F9-43F9-856D-57F77CD5443D}" srcOrd="0" destOrd="0" presId="urn:microsoft.com/office/officeart/2005/8/layout/hierarchy1"/>
    <dgm:cxn modelId="{90516226-D4C4-4614-BD0F-BA9150E2C61B}" type="presParOf" srcId="{5349101F-E6A7-46FC-BADF-7A612B55AB71}" destId="{9835CE95-10CA-4135-8DA1-30CD823F0BC0}" srcOrd="1" destOrd="0" presId="urn:microsoft.com/office/officeart/2005/8/layout/hierarchy1"/>
    <dgm:cxn modelId="{72A773D5-5A8A-4029-8AA9-16D566A5373C}" type="presParOf" srcId="{A05352CF-1501-4CB4-AA87-C073C6B12B23}" destId="{34728229-202D-479C-B846-F1E96C000CB1}" srcOrd="1" destOrd="0" presId="urn:microsoft.com/office/officeart/2005/8/layout/hierarchy1"/>
    <dgm:cxn modelId="{33F4CFB6-CD1F-4D6D-AB2F-3E6248E151C2}" type="presParOf" srcId="{34728229-202D-479C-B846-F1E96C000CB1}" destId="{88A6B74B-4547-4E94-8881-2DED694CAE0B}" srcOrd="0" destOrd="0" presId="urn:microsoft.com/office/officeart/2005/8/layout/hierarchy1"/>
    <dgm:cxn modelId="{1C3513F1-4693-46A6-9C54-145D46FB0643}" type="presParOf" srcId="{34728229-202D-479C-B846-F1E96C000CB1}" destId="{9DB8C268-01DA-4D8A-ADDF-EE26E5F2281E}" srcOrd="1" destOrd="0" presId="urn:microsoft.com/office/officeart/2005/8/layout/hierarchy1"/>
    <dgm:cxn modelId="{0CF2101F-1F1F-43FC-B785-48667FC63A04}" type="presParOf" srcId="{9DB8C268-01DA-4D8A-ADDF-EE26E5F2281E}" destId="{B5C1F527-1624-47E6-AB94-D9FC8D99C730}" srcOrd="0" destOrd="0" presId="urn:microsoft.com/office/officeart/2005/8/layout/hierarchy1"/>
    <dgm:cxn modelId="{0955EE82-269A-4CFC-8ADD-CB25CD410E5D}" type="presParOf" srcId="{B5C1F527-1624-47E6-AB94-D9FC8D99C730}" destId="{6A678BD9-6974-436E-AC4E-6297AA00CE0A}" srcOrd="0" destOrd="0" presId="urn:microsoft.com/office/officeart/2005/8/layout/hierarchy1"/>
    <dgm:cxn modelId="{33D0A8AA-844F-49CE-9117-7525CBD5A724}" type="presParOf" srcId="{B5C1F527-1624-47E6-AB94-D9FC8D99C730}" destId="{346BF75D-B74E-4A82-9288-74ABAC615B3D}" srcOrd="1" destOrd="0" presId="urn:microsoft.com/office/officeart/2005/8/layout/hierarchy1"/>
    <dgm:cxn modelId="{821F9271-9EB8-4B7A-8E7F-32F418C127D7}" type="presParOf" srcId="{9DB8C268-01DA-4D8A-ADDF-EE26E5F2281E}" destId="{D7EF32B8-98C2-4443-BAA7-A917C7EBE00B}" srcOrd="1" destOrd="0" presId="urn:microsoft.com/office/officeart/2005/8/layout/hierarchy1"/>
    <dgm:cxn modelId="{1FF48E0B-26CB-4D45-B7BD-B5D2F65CE9C5}" type="presParOf" srcId="{D7EF32B8-98C2-4443-BAA7-A917C7EBE00B}" destId="{C6AEE8D9-5689-4DEF-8E33-66D3C50E9B5D}" srcOrd="0" destOrd="0" presId="urn:microsoft.com/office/officeart/2005/8/layout/hierarchy1"/>
    <dgm:cxn modelId="{DE5E2508-C29D-4D70-BB98-8C39C023E5C6}" type="presParOf" srcId="{D7EF32B8-98C2-4443-BAA7-A917C7EBE00B}" destId="{34907109-CDB1-4CC4-A255-4108012A6208}" srcOrd="1" destOrd="0" presId="urn:microsoft.com/office/officeart/2005/8/layout/hierarchy1"/>
    <dgm:cxn modelId="{D0C3AFB7-F34E-46D3-9295-F6A0D9089525}" type="presParOf" srcId="{34907109-CDB1-4CC4-A255-4108012A6208}" destId="{C4B3D645-C8A9-402A-AA3D-94B04900EA09}" srcOrd="0" destOrd="0" presId="urn:microsoft.com/office/officeart/2005/8/layout/hierarchy1"/>
    <dgm:cxn modelId="{C7B170B5-3B51-4ECF-A56A-ADFA46DCA377}" type="presParOf" srcId="{C4B3D645-C8A9-402A-AA3D-94B04900EA09}" destId="{43D52952-CB65-4B7B-A389-D140B51A188B}" srcOrd="0" destOrd="0" presId="urn:microsoft.com/office/officeart/2005/8/layout/hierarchy1"/>
    <dgm:cxn modelId="{8D922DF1-9C54-4FD9-AA94-7C0D69499921}" type="presParOf" srcId="{C4B3D645-C8A9-402A-AA3D-94B04900EA09}" destId="{82A5687A-E9FC-4C7D-BD20-1CB85A1799EF}" srcOrd="1" destOrd="0" presId="urn:microsoft.com/office/officeart/2005/8/layout/hierarchy1"/>
    <dgm:cxn modelId="{6F5EACA5-DDD3-4369-85A5-632240700123}" type="presParOf" srcId="{34907109-CDB1-4CC4-A255-4108012A6208}" destId="{62DBEFF2-0BEE-49BF-859F-FAEA09514D52}" srcOrd="1" destOrd="0" presId="urn:microsoft.com/office/officeart/2005/8/layout/hierarchy1"/>
    <dgm:cxn modelId="{B21C4002-FB30-4254-A6ED-E8EA53F759FE}" type="presParOf" srcId="{62DBEFF2-0BEE-49BF-859F-FAEA09514D52}" destId="{23190B73-07C1-4B53-9CDD-BED7D729B13D}" srcOrd="0" destOrd="0" presId="urn:microsoft.com/office/officeart/2005/8/layout/hierarchy1"/>
    <dgm:cxn modelId="{F0FA7A75-7645-4C4D-A3C3-7BBCA8C2DF3D}" type="presParOf" srcId="{62DBEFF2-0BEE-49BF-859F-FAEA09514D52}" destId="{FFDE2602-32FC-4C81-A90C-B8073562D646}" srcOrd="1" destOrd="0" presId="urn:microsoft.com/office/officeart/2005/8/layout/hierarchy1"/>
    <dgm:cxn modelId="{A78B6FDB-3719-4C0C-A1CF-27BD5DE528B6}" type="presParOf" srcId="{FFDE2602-32FC-4C81-A90C-B8073562D646}" destId="{1D85E464-34DF-42F6-97DE-405DD8E3171A}" srcOrd="0" destOrd="0" presId="urn:microsoft.com/office/officeart/2005/8/layout/hierarchy1"/>
    <dgm:cxn modelId="{8BED153D-6A2C-4B02-8127-B69E4D65232C}" type="presParOf" srcId="{1D85E464-34DF-42F6-97DE-405DD8E3171A}" destId="{E9F3164D-9600-42E0-8BE2-9B3A78769CEC}" srcOrd="0" destOrd="0" presId="urn:microsoft.com/office/officeart/2005/8/layout/hierarchy1"/>
    <dgm:cxn modelId="{F96E8A0B-EC44-45B2-9D0E-F0BAF15930E1}" type="presParOf" srcId="{1D85E464-34DF-42F6-97DE-405DD8E3171A}" destId="{4C43EE57-BF3B-4F63-94A1-664A29EDED21}" srcOrd="1" destOrd="0" presId="urn:microsoft.com/office/officeart/2005/8/layout/hierarchy1"/>
    <dgm:cxn modelId="{3E23EC31-95AB-4E7E-8BC7-EE5C43435999}" type="presParOf" srcId="{FFDE2602-32FC-4C81-A90C-B8073562D646}" destId="{AB6FA9A6-015D-4B70-8CA4-4F699AC3855C}" srcOrd="1" destOrd="0" presId="urn:microsoft.com/office/officeart/2005/8/layout/hierarchy1"/>
    <dgm:cxn modelId="{568501F2-64E4-41CA-86FB-0AE9439364BF}" type="presParOf" srcId="{AB6FA9A6-015D-4B70-8CA4-4F699AC3855C}" destId="{8B6DA902-674F-4200-9FD0-CDAFC0950922}" srcOrd="0" destOrd="0" presId="urn:microsoft.com/office/officeart/2005/8/layout/hierarchy1"/>
    <dgm:cxn modelId="{61DA7410-DB36-4D75-B61B-D560485C24CC}" type="presParOf" srcId="{AB6FA9A6-015D-4B70-8CA4-4F699AC3855C}" destId="{D219229F-8E51-4B85-B58F-F6BCFD943D8F}" srcOrd="1" destOrd="0" presId="urn:microsoft.com/office/officeart/2005/8/layout/hierarchy1"/>
    <dgm:cxn modelId="{216C8A72-21C6-47CB-A374-90C3B34E9DDC}" type="presParOf" srcId="{D219229F-8E51-4B85-B58F-F6BCFD943D8F}" destId="{2B66537C-50D8-4091-9222-19D8F612AEC7}" srcOrd="0" destOrd="0" presId="urn:microsoft.com/office/officeart/2005/8/layout/hierarchy1"/>
    <dgm:cxn modelId="{DACC01FC-A037-43AB-90D5-A42F5EE5F2B0}" type="presParOf" srcId="{2B66537C-50D8-4091-9222-19D8F612AEC7}" destId="{FF7B2224-6969-46BC-9EE2-546FFF612605}" srcOrd="0" destOrd="0" presId="urn:microsoft.com/office/officeart/2005/8/layout/hierarchy1"/>
    <dgm:cxn modelId="{27DE3F95-06B6-4F7B-A8E8-6E3645189354}" type="presParOf" srcId="{2B66537C-50D8-4091-9222-19D8F612AEC7}" destId="{3913B105-40DD-4B56-80B2-27C4757B1ABC}" srcOrd="1" destOrd="0" presId="urn:microsoft.com/office/officeart/2005/8/layout/hierarchy1"/>
    <dgm:cxn modelId="{01DB0E3E-F9FB-4319-B1D3-E42E5CDE2277}" type="presParOf" srcId="{D219229F-8E51-4B85-B58F-F6BCFD943D8F}" destId="{A0B471AD-F40B-4B10-BCE4-7E4B157D75F0}" srcOrd="1" destOrd="0" presId="urn:microsoft.com/office/officeart/2005/8/layout/hierarchy1"/>
    <dgm:cxn modelId="{CF192AF7-6EC9-47CB-B770-4BFE9B444505}" type="presParOf" srcId="{4DBBA6E7-BC03-4797-9709-882EC896E78B}" destId="{51F42646-F6F3-45BD-BBB4-9743BC9C067E}" srcOrd="3" destOrd="0" presId="urn:microsoft.com/office/officeart/2005/8/layout/hierarchy1"/>
    <dgm:cxn modelId="{7F5BAE1E-A89D-43B6-A755-31F165C71D39}" type="presParOf" srcId="{51F42646-F6F3-45BD-BBB4-9743BC9C067E}" destId="{EA72A762-FAAC-4153-96EB-C6FA53CB7D28}" srcOrd="0" destOrd="0" presId="urn:microsoft.com/office/officeart/2005/8/layout/hierarchy1"/>
    <dgm:cxn modelId="{798C39E2-223D-4814-8803-CFB89FA0F3C0}" type="presParOf" srcId="{EA72A762-FAAC-4153-96EB-C6FA53CB7D28}" destId="{5F14B551-318F-4136-8F08-68629C26034B}" srcOrd="0" destOrd="0" presId="urn:microsoft.com/office/officeart/2005/8/layout/hierarchy1"/>
    <dgm:cxn modelId="{A6EEE7F3-F7E4-4805-9124-585C446D5B75}" type="presParOf" srcId="{EA72A762-FAAC-4153-96EB-C6FA53CB7D28}" destId="{DB25295E-EAEB-4F05-B98E-C5E94D2864C7}" srcOrd="1" destOrd="0" presId="urn:microsoft.com/office/officeart/2005/8/layout/hierarchy1"/>
    <dgm:cxn modelId="{6DF7E2E7-4215-49CE-A3E7-CE547890BA11}" type="presParOf" srcId="{51F42646-F6F3-45BD-BBB4-9743BC9C067E}" destId="{21FF951C-C577-4D6A-84C7-D7B3CF5B405D}" srcOrd="1" destOrd="0" presId="urn:microsoft.com/office/officeart/2005/8/layout/hierarchy1"/>
    <dgm:cxn modelId="{29DD3948-EC04-47E0-B243-BC7FA2D872CB}" type="presParOf" srcId="{21FF951C-C577-4D6A-84C7-D7B3CF5B405D}" destId="{AAAC0FCF-D183-4A60-B3C8-F93F7FFEE57F}" srcOrd="0" destOrd="0" presId="urn:microsoft.com/office/officeart/2005/8/layout/hierarchy1"/>
    <dgm:cxn modelId="{38154151-F5A8-4FAA-93AB-4612B28F5398}" type="presParOf" srcId="{21FF951C-C577-4D6A-84C7-D7B3CF5B405D}" destId="{AA522530-84C5-4AAD-8FE1-4CAFF92F25AB}" srcOrd="1" destOrd="0" presId="urn:microsoft.com/office/officeart/2005/8/layout/hierarchy1"/>
    <dgm:cxn modelId="{54A6CBD0-EAAB-4BA7-A9CF-6A441728D1DC}" type="presParOf" srcId="{AA522530-84C5-4AAD-8FE1-4CAFF92F25AB}" destId="{5BBF4EC0-8172-4080-A638-4BB75A1E9C5C}" srcOrd="0" destOrd="0" presId="urn:microsoft.com/office/officeart/2005/8/layout/hierarchy1"/>
    <dgm:cxn modelId="{8448E0DA-201E-4089-9755-1428C203A2B6}" type="presParOf" srcId="{5BBF4EC0-8172-4080-A638-4BB75A1E9C5C}" destId="{F148DE85-5EA3-43EA-A442-B0AAB8098BE2}" srcOrd="0" destOrd="0" presId="urn:microsoft.com/office/officeart/2005/8/layout/hierarchy1"/>
    <dgm:cxn modelId="{AFA4A235-6B8C-49DB-82B2-756CABE49B89}" type="presParOf" srcId="{5BBF4EC0-8172-4080-A638-4BB75A1E9C5C}" destId="{4B5F95DC-8E69-4A99-A8E3-CB4CCCB2FC0D}" srcOrd="1" destOrd="0" presId="urn:microsoft.com/office/officeart/2005/8/layout/hierarchy1"/>
    <dgm:cxn modelId="{A4B86877-879C-48FB-BD63-A647C83A76D1}" type="presParOf" srcId="{AA522530-84C5-4AAD-8FE1-4CAFF92F25AB}" destId="{A05E2A8D-C5EB-4275-99B9-63AEEF6A20B1}" srcOrd="1" destOrd="0" presId="urn:microsoft.com/office/officeart/2005/8/layout/hierarchy1"/>
    <dgm:cxn modelId="{D58970EC-10DB-4E85-A316-748C860D5AB4}" type="presParOf" srcId="{A05E2A8D-C5EB-4275-99B9-63AEEF6A20B1}" destId="{02FEC938-EB0F-4B19-8A8C-016512A76B13}" srcOrd="0" destOrd="0" presId="urn:microsoft.com/office/officeart/2005/8/layout/hierarchy1"/>
    <dgm:cxn modelId="{ED019825-D90A-408D-9F95-8A9BF0FC747A}" type="presParOf" srcId="{A05E2A8D-C5EB-4275-99B9-63AEEF6A20B1}" destId="{70AB7B02-44ED-4462-BCCF-0B3AF0D957DD}" srcOrd="1" destOrd="0" presId="urn:microsoft.com/office/officeart/2005/8/layout/hierarchy1"/>
    <dgm:cxn modelId="{B7F4B53A-A37A-401C-8EE3-BC0921B6188F}" type="presParOf" srcId="{70AB7B02-44ED-4462-BCCF-0B3AF0D957DD}" destId="{37FC08DC-B93C-4167-8F34-B83A5B0481BF}" srcOrd="0" destOrd="0" presId="urn:microsoft.com/office/officeart/2005/8/layout/hierarchy1"/>
    <dgm:cxn modelId="{629314E8-557F-4D71-8B34-39678CE4B599}" type="presParOf" srcId="{37FC08DC-B93C-4167-8F34-B83A5B0481BF}" destId="{FDEF1BD6-A0E7-42C3-A24B-840A946FE0C1}" srcOrd="0" destOrd="0" presId="urn:microsoft.com/office/officeart/2005/8/layout/hierarchy1"/>
    <dgm:cxn modelId="{4B616B52-239D-448C-A43F-30D6A0E6E18A}" type="presParOf" srcId="{37FC08DC-B93C-4167-8F34-B83A5B0481BF}" destId="{9FD7F0B0-4D9B-4067-AE18-8795C0C84FD5}" srcOrd="1" destOrd="0" presId="urn:microsoft.com/office/officeart/2005/8/layout/hierarchy1"/>
    <dgm:cxn modelId="{325B2A2B-A212-4F1B-A867-50D51FE71C91}" type="presParOf" srcId="{70AB7B02-44ED-4462-BCCF-0B3AF0D957DD}" destId="{E9E4EDAB-32A9-4475-89D2-6666FD13D22B}" srcOrd="1" destOrd="0" presId="urn:microsoft.com/office/officeart/2005/8/layout/hierarchy1"/>
    <dgm:cxn modelId="{E815B8DB-862A-46B1-B8CA-2D47A85A1F7E}" type="presParOf" srcId="{E9E4EDAB-32A9-4475-89D2-6666FD13D22B}" destId="{6BE75FD8-6B81-475F-9FF7-E396F5BAF707}" srcOrd="0" destOrd="0" presId="urn:microsoft.com/office/officeart/2005/8/layout/hierarchy1"/>
    <dgm:cxn modelId="{F87752EB-54BA-49AA-BECB-A74B01374807}" type="presParOf" srcId="{E9E4EDAB-32A9-4475-89D2-6666FD13D22B}" destId="{EA8D7234-86CA-4569-86F9-B9B77D941198}" srcOrd="1" destOrd="0" presId="urn:microsoft.com/office/officeart/2005/8/layout/hierarchy1"/>
    <dgm:cxn modelId="{3D03CD3A-61D9-4186-8F1D-48FBEBE4FAE3}" type="presParOf" srcId="{EA8D7234-86CA-4569-86F9-B9B77D941198}" destId="{7D5F8F98-03DB-4F5F-A63B-1908AD7CB6DC}" srcOrd="0" destOrd="0" presId="urn:microsoft.com/office/officeart/2005/8/layout/hierarchy1"/>
    <dgm:cxn modelId="{A8F0DE0E-9401-434B-B186-AAF72F52A446}" type="presParOf" srcId="{7D5F8F98-03DB-4F5F-A63B-1908AD7CB6DC}" destId="{8992980B-9AD2-48B2-B797-7FD96614BAFD}" srcOrd="0" destOrd="0" presId="urn:microsoft.com/office/officeart/2005/8/layout/hierarchy1"/>
    <dgm:cxn modelId="{E567A912-B866-4D20-BF08-801048498954}" type="presParOf" srcId="{7D5F8F98-03DB-4F5F-A63B-1908AD7CB6DC}" destId="{4DAD2CB0-4411-499C-BEBA-DA2488DC0B9A}" srcOrd="1" destOrd="0" presId="urn:microsoft.com/office/officeart/2005/8/layout/hierarchy1"/>
    <dgm:cxn modelId="{77BDDBED-CF02-464C-AA9F-D684D6062557}" type="presParOf" srcId="{EA8D7234-86CA-4569-86F9-B9B77D941198}" destId="{323379EE-782A-40FC-997D-5830680F896D}" srcOrd="1" destOrd="0" presId="urn:microsoft.com/office/officeart/2005/8/layout/hierarchy1"/>
    <dgm:cxn modelId="{D3101BE6-DE85-43D1-99E1-E45D5093FABD}" type="presParOf" srcId="{323379EE-782A-40FC-997D-5830680F896D}" destId="{2515DD72-A16C-4E83-BB38-9ABB12CEE28B}" srcOrd="0" destOrd="0" presId="urn:microsoft.com/office/officeart/2005/8/layout/hierarchy1"/>
    <dgm:cxn modelId="{592A7B8A-DB11-49CB-BCCE-79F5AE1B87A5}" type="presParOf" srcId="{323379EE-782A-40FC-997D-5830680F896D}" destId="{F19F0746-0B6E-4E3F-B1C5-450A668AF39F}" srcOrd="1" destOrd="0" presId="urn:microsoft.com/office/officeart/2005/8/layout/hierarchy1"/>
    <dgm:cxn modelId="{66BCB181-3676-478E-9DFB-565C8EAEFCE7}" type="presParOf" srcId="{F19F0746-0B6E-4E3F-B1C5-450A668AF39F}" destId="{0B47DE4D-6E48-4FB3-AD88-2917BB96231B}" srcOrd="0" destOrd="0" presId="urn:microsoft.com/office/officeart/2005/8/layout/hierarchy1"/>
    <dgm:cxn modelId="{A456072B-1729-4B70-9847-A55A04C2079A}" type="presParOf" srcId="{0B47DE4D-6E48-4FB3-AD88-2917BB96231B}" destId="{26E9C48F-C26D-426C-8FE2-16F7ABC839EB}" srcOrd="0" destOrd="0" presId="urn:microsoft.com/office/officeart/2005/8/layout/hierarchy1"/>
    <dgm:cxn modelId="{445FEBBC-F977-43D1-9CEF-3AC7A5759E2C}" type="presParOf" srcId="{0B47DE4D-6E48-4FB3-AD88-2917BB96231B}" destId="{F03F263E-BA31-4E11-B1E4-33E5553DF80A}" srcOrd="1" destOrd="0" presId="urn:microsoft.com/office/officeart/2005/8/layout/hierarchy1"/>
    <dgm:cxn modelId="{91A8A368-2CFA-4908-AB91-76B93F11FA9D}" type="presParOf" srcId="{F19F0746-0B6E-4E3F-B1C5-450A668AF39F}" destId="{D399E8E6-A2BD-4C93-BB19-58C424D9241C}" srcOrd="1" destOrd="0" presId="urn:microsoft.com/office/officeart/2005/8/layout/hierarchy1"/>
    <dgm:cxn modelId="{FC05D1A5-FE3E-4869-B7C5-2FB22980408A}" type="presParOf" srcId="{4DBBA6E7-BC03-4797-9709-882EC896E78B}" destId="{FC1220E7-752C-405C-83C1-D5F2331B44C1}" srcOrd="4" destOrd="0" presId="urn:microsoft.com/office/officeart/2005/8/layout/hierarchy1"/>
    <dgm:cxn modelId="{31E5FD68-B7B8-416F-9F91-13F6EAE87399}" type="presParOf" srcId="{FC1220E7-752C-405C-83C1-D5F2331B44C1}" destId="{018F8DF1-4517-4294-980A-E8B128E24DF1}" srcOrd="0" destOrd="0" presId="urn:microsoft.com/office/officeart/2005/8/layout/hierarchy1"/>
    <dgm:cxn modelId="{81A9B76F-4C19-4389-A729-5126A37AF8F6}" type="presParOf" srcId="{018F8DF1-4517-4294-980A-E8B128E24DF1}" destId="{8AA8AC79-6D88-4E0B-BB9E-9F937C95FE92}" srcOrd="0" destOrd="0" presId="urn:microsoft.com/office/officeart/2005/8/layout/hierarchy1"/>
    <dgm:cxn modelId="{6D7D7567-18B2-42D4-816D-D9E8D05A477B}" type="presParOf" srcId="{018F8DF1-4517-4294-980A-E8B128E24DF1}" destId="{2AC7A961-FB73-40B4-9F3D-DCFE78ADDD26}" srcOrd="1" destOrd="0" presId="urn:microsoft.com/office/officeart/2005/8/layout/hierarchy1"/>
    <dgm:cxn modelId="{EF986778-B86C-4BCF-9427-DBF016E19261}" type="presParOf" srcId="{FC1220E7-752C-405C-83C1-D5F2331B44C1}" destId="{B4A83A7F-3EE4-4A16-B2C2-54BE1E9D9D80}" srcOrd="1" destOrd="0" presId="urn:microsoft.com/office/officeart/2005/8/layout/hierarchy1"/>
    <dgm:cxn modelId="{D032A89C-B73A-4799-93A4-78F6961219E9}" type="presParOf" srcId="{B4A83A7F-3EE4-4A16-B2C2-54BE1E9D9D80}" destId="{FE5DDCCB-9C7E-4C84-858E-6D6B436F1D5B}" srcOrd="0" destOrd="0" presId="urn:microsoft.com/office/officeart/2005/8/layout/hierarchy1"/>
    <dgm:cxn modelId="{076CF0FB-0483-4D77-A7EC-CE401E8F94E8}" type="presParOf" srcId="{B4A83A7F-3EE4-4A16-B2C2-54BE1E9D9D80}" destId="{DD2352B4-517C-416D-9A95-AD91654A43E1}" srcOrd="1" destOrd="0" presId="urn:microsoft.com/office/officeart/2005/8/layout/hierarchy1"/>
    <dgm:cxn modelId="{A7C65728-92CB-47E6-B34A-AFCE904DA597}" type="presParOf" srcId="{DD2352B4-517C-416D-9A95-AD91654A43E1}" destId="{C01C5B19-098D-48F7-B4DA-6F8B7F587B85}" srcOrd="0" destOrd="0" presId="urn:microsoft.com/office/officeart/2005/8/layout/hierarchy1"/>
    <dgm:cxn modelId="{64254D7D-9ED4-4201-B99E-52F98729DC2D}" type="presParOf" srcId="{C01C5B19-098D-48F7-B4DA-6F8B7F587B85}" destId="{45D84A9F-896C-4EDE-A6A4-2C0F8023ADCD}" srcOrd="0" destOrd="0" presId="urn:microsoft.com/office/officeart/2005/8/layout/hierarchy1"/>
    <dgm:cxn modelId="{DE15A1F9-EBDC-42C4-AC69-1DE9F72C3B5A}" type="presParOf" srcId="{C01C5B19-098D-48F7-B4DA-6F8B7F587B85}" destId="{4877AED0-B2AB-47C4-8ED5-8E13428AE2B2}" srcOrd="1" destOrd="0" presId="urn:microsoft.com/office/officeart/2005/8/layout/hierarchy1"/>
    <dgm:cxn modelId="{690049A2-553F-4AEC-93A1-2F5728209827}" type="presParOf" srcId="{DD2352B4-517C-416D-9A95-AD91654A43E1}" destId="{39FB8389-B732-4A60-A36D-705630954E0A}" srcOrd="1" destOrd="0" presId="urn:microsoft.com/office/officeart/2005/8/layout/hierarchy1"/>
    <dgm:cxn modelId="{AAB1E5BC-5736-456A-BF5C-4B20ABEE4B77}" type="presParOf" srcId="{39FB8389-B732-4A60-A36D-705630954E0A}" destId="{4AA459CB-72D4-4D9B-B300-AB7A656B18C2}" srcOrd="0" destOrd="0" presId="urn:microsoft.com/office/officeart/2005/8/layout/hierarchy1"/>
    <dgm:cxn modelId="{445169EA-355D-4441-83B7-493853DFD395}" type="presParOf" srcId="{39FB8389-B732-4A60-A36D-705630954E0A}" destId="{7DB550B4-4B55-4F9F-85D6-59B8DFD34374}" srcOrd="1" destOrd="0" presId="urn:microsoft.com/office/officeart/2005/8/layout/hierarchy1"/>
    <dgm:cxn modelId="{8CF74159-746E-46FF-8E5F-8677F0B51605}" type="presParOf" srcId="{7DB550B4-4B55-4F9F-85D6-59B8DFD34374}" destId="{A1C6D78A-186B-44CE-AD9C-9938D078C1A4}" srcOrd="0" destOrd="0" presId="urn:microsoft.com/office/officeart/2005/8/layout/hierarchy1"/>
    <dgm:cxn modelId="{8F4F5436-3FA5-49A4-827C-DC206ACAFEB4}" type="presParOf" srcId="{A1C6D78A-186B-44CE-AD9C-9938D078C1A4}" destId="{168E8DAB-EFB2-4C57-92ED-49517789EDE8}" srcOrd="0" destOrd="0" presId="urn:microsoft.com/office/officeart/2005/8/layout/hierarchy1"/>
    <dgm:cxn modelId="{68CEA676-08ED-4796-8933-7660AFD468DF}" type="presParOf" srcId="{A1C6D78A-186B-44CE-AD9C-9938D078C1A4}" destId="{68114187-1BDA-4328-83AB-8AA70E65C3EF}" srcOrd="1" destOrd="0" presId="urn:microsoft.com/office/officeart/2005/8/layout/hierarchy1"/>
    <dgm:cxn modelId="{7B729BF1-6272-40BE-8D72-52B52B8B0EA5}" type="presParOf" srcId="{7DB550B4-4B55-4F9F-85D6-59B8DFD34374}" destId="{9FEDB2F3-2859-4BC3-83AC-6FF82F2B3306}" srcOrd="1" destOrd="0" presId="urn:microsoft.com/office/officeart/2005/8/layout/hierarchy1"/>
    <dgm:cxn modelId="{DFD28E9C-ADDA-47C7-9E91-36D1E9929804}" type="presParOf" srcId="{9FEDB2F3-2859-4BC3-83AC-6FF82F2B3306}" destId="{D773D781-A5F8-4815-A991-0D3695C6927B}" srcOrd="0" destOrd="0" presId="urn:microsoft.com/office/officeart/2005/8/layout/hierarchy1"/>
    <dgm:cxn modelId="{30030719-3DC7-4027-888B-48FD5D24198C}" type="presParOf" srcId="{9FEDB2F3-2859-4BC3-83AC-6FF82F2B3306}" destId="{F5B2AD13-1FA0-448D-B17F-CB1F0F11E760}" srcOrd="1" destOrd="0" presId="urn:microsoft.com/office/officeart/2005/8/layout/hierarchy1"/>
    <dgm:cxn modelId="{2547DDD6-EBF8-4C98-A025-C34F76317466}" type="presParOf" srcId="{F5B2AD13-1FA0-448D-B17F-CB1F0F11E760}" destId="{4ADCD482-A01D-4DFD-8A11-8867AA137BC4}" srcOrd="0" destOrd="0" presId="urn:microsoft.com/office/officeart/2005/8/layout/hierarchy1"/>
    <dgm:cxn modelId="{8F5F9FF5-E980-4EA3-BA49-C5E2AEF6309B}" type="presParOf" srcId="{4ADCD482-A01D-4DFD-8A11-8867AA137BC4}" destId="{DC9A1A80-248E-4C42-9434-1AB37C4A270A}" srcOrd="0" destOrd="0" presId="urn:microsoft.com/office/officeart/2005/8/layout/hierarchy1"/>
    <dgm:cxn modelId="{35F229B5-E9BC-4787-9F9F-3F221A6C19F8}" type="presParOf" srcId="{4ADCD482-A01D-4DFD-8A11-8867AA137BC4}" destId="{1362B5EA-7ADC-45AB-B9B0-C5BA870C356B}" srcOrd="1" destOrd="0" presId="urn:microsoft.com/office/officeart/2005/8/layout/hierarchy1"/>
    <dgm:cxn modelId="{5F3902FB-A64B-4677-8C65-22BA509D83D3}" type="presParOf" srcId="{F5B2AD13-1FA0-448D-B17F-CB1F0F11E760}" destId="{85062B08-96BC-475F-AEB4-347D5BC4D02A}" srcOrd="1" destOrd="0" presId="urn:microsoft.com/office/officeart/2005/8/layout/hierarchy1"/>
    <dgm:cxn modelId="{0EB452FB-C83D-48C8-8FC7-6B1AA723CFF9}" type="presParOf" srcId="{85062B08-96BC-475F-AEB4-347D5BC4D02A}" destId="{2060A992-D3D8-40E2-B05B-CDE4A744A02D}" srcOrd="0" destOrd="0" presId="urn:microsoft.com/office/officeart/2005/8/layout/hierarchy1"/>
    <dgm:cxn modelId="{2D20433D-ADA4-4BA9-BF36-D8AAD407C105}" type="presParOf" srcId="{85062B08-96BC-475F-AEB4-347D5BC4D02A}" destId="{4D83E180-FEA3-4366-B68C-8BED5DECC6F8}" srcOrd="1" destOrd="0" presId="urn:microsoft.com/office/officeart/2005/8/layout/hierarchy1"/>
    <dgm:cxn modelId="{759762F9-9C69-4065-B793-55E2AA73501D}" type="presParOf" srcId="{4D83E180-FEA3-4366-B68C-8BED5DECC6F8}" destId="{855E27ED-D08B-4875-899D-6A917145D172}" srcOrd="0" destOrd="0" presId="urn:microsoft.com/office/officeart/2005/8/layout/hierarchy1"/>
    <dgm:cxn modelId="{BF783EDB-D1B4-4DF4-9C84-F3D8E5A9B8F8}" type="presParOf" srcId="{855E27ED-D08B-4875-899D-6A917145D172}" destId="{98989F4F-5960-44D7-A320-DFDD91D3B8D0}" srcOrd="0" destOrd="0" presId="urn:microsoft.com/office/officeart/2005/8/layout/hierarchy1"/>
    <dgm:cxn modelId="{1740CDF5-0665-4413-8D81-22E2906E259B}" type="presParOf" srcId="{855E27ED-D08B-4875-899D-6A917145D172}" destId="{509BF737-C71C-488A-BC07-115F26157FDF}" srcOrd="1" destOrd="0" presId="urn:microsoft.com/office/officeart/2005/8/layout/hierarchy1"/>
    <dgm:cxn modelId="{A0D3866D-537E-4827-BA2D-0E0BE9A2689C}" type="presParOf" srcId="{4D83E180-FEA3-4366-B68C-8BED5DECC6F8}" destId="{4B1E0497-5BC5-4848-B029-CBA694B621DD}" srcOrd="1" destOrd="0" presId="urn:microsoft.com/office/officeart/2005/8/layout/hierarchy1"/>
    <dgm:cxn modelId="{B04F5F2A-EC0B-4A11-9DA8-B4EA1FB873B1}" type="presParOf" srcId="{4DBBA6E7-BC03-4797-9709-882EC896E78B}" destId="{BA046DCF-EAD8-4BC5-B6E5-4AB900745C86}" srcOrd="5" destOrd="0" presId="urn:microsoft.com/office/officeart/2005/8/layout/hierarchy1"/>
    <dgm:cxn modelId="{58FB76FB-F62A-4D92-86E0-250D8782EDB4}" type="presParOf" srcId="{BA046DCF-EAD8-4BC5-B6E5-4AB900745C86}" destId="{57FD9848-5EA4-4AEF-B5DB-30B4AE9796F0}" srcOrd="0" destOrd="0" presId="urn:microsoft.com/office/officeart/2005/8/layout/hierarchy1"/>
    <dgm:cxn modelId="{69E833B8-E51C-48B1-906F-AF344BE6104A}" type="presParOf" srcId="{57FD9848-5EA4-4AEF-B5DB-30B4AE9796F0}" destId="{AD595D6A-7249-4537-9E0B-3BDD6B7285B5}" srcOrd="0" destOrd="0" presId="urn:microsoft.com/office/officeart/2005/8/layout/hierarchy1"/>
    <dgm:cxn modelId="{BC848F4A-5269-473F-B679-DD4FB6344B2B}" type="presParOf" srcId="{57FD9848-5EA4-4AEF-B5DB-30B4AE9796F0}" destId="{9D7284A4-1B29-4619-A455-99961DDE3839}" srcOrd="1" destOrd="0" presId="urn:microsoft.com/office/officeart/2005/8/layout/hierarchy1"/>
    <dgm:cxn modelId="{AD676496-930B-4EA4-B03C-076E608EA760}" type="presParOf" srcId="{BA046DCF-EAD8-4BC5-B6E5-4AB900745C86}" destId="{F9B0C4CA-41D6-4532-A686-CB46E8BEFD07}" srcOrd="1" destOrd="0" presId="urn:microsoft.com/office/officeart/2005/8/layout/hierarchy1"/>
    <dgm:cxn modelId="{A71ADFC1-81F7-46FB-8E57-B3D398E51E73}" type="presParOf" srcId="{F9B0C4CA-41D6-4532-A686-CB46E8BEFD07}" destId="{BEA8B466-7F5D-457B-B40E-70EB43C13ACA}" srcOrd="0" destOrd="0" presId="urn:microsoft.com/office/officeart/2005/8/layout/hierarchy1"/>
    <dgm:cxn modelId="{BD352B6A-81A8-4B71-9825-D0977C1D0F64}" type="presParOf" srcId="{F9B0C4CA-41D6-4532-A686-CB46E8BEFD07}" destId="{43BAC801-0B35-43A5-B3DD-362C6DCE355B}" srcOrd="1" destOrd="0" presId="urn:microsoft.com/office/officeart/2005/8/layout/hierarchy1"/>
    <dgm:cxn modelId="{A029D15A-484D-4857-928D-13A890A239D0}" type="presParOf" srcId="{43BAC801-0B35-43A5-B3DD-362C6DCE355B}" destId="{7225579C-0797-422C-922F-CF4375032B0A}" srcOrd="0" destOrd="0" presId="urn:microsoft.com/office/officeart/2005/8/layout/hierarchy1"/>
    <dgm:cxn modelId="{7676B0F2-6946-45ED-AC35-4F289CD03C21}" type="presParOf" srcId="{7225579C-0797-422C-922F-CF4375032B0A}" destId="{DF1FB360-02D1-415E-B1BF-40A278C4A4A5}" srcOrd="0" destOrd="0" presId="urn:microsoft.com/office/officeart/2005/8/layout/hierarchy1"/>
    <dgm:cxn modelId="{56B26ED4-D4DF-410A-9E8A-CCB0E4F61BF4}" type="presParOf" srcId="{7225579C-0797-422C-922F-CF4375032B0A}" destId="{513A9B85-F93F-45B3-A684-88D708FFBE4F}" srcOrd="1" destOrd="0" presId="urn:microsoft.com/office/officeart/2005/8/layout/hierarchy1"/>
    <dgm:cxn modelId="{8D9CE2A6-12BD-4F23-9300-1BC263C250FF}" type="presParOf" srcId="{43BAC801-0B35-43A5-B3DD-362C6DCE355B}" destId="{7D0261C9-8CA6-4000-A538-5F851D66C347}" srcOrd="1" destOrd="0" presId="urn:microsoft.com/office/officeart/2005/8/layout/hierarchy1"/>
    <dgm:cxn modelId="{CE383475-BF5E-4B2A-B91F-35823810A21D}" type="presParOf" srcId="{7D0261C9-8CA6-4000-A538-5F851D66C347}" destId="{96687294-4511-4B89-BAD0-97CA132B164F}" srcOrd="0" destOrd="0" presId="urn:microsoft.com/office/officeart/2005/8/layout/hierarchy1"/>
    <dgm:cxn modelId="{9B781783-2E16-4506-BAD6-2079ADA99FD5}" type="presParOf" srcId="{7D0261C9-8CA6-4000-A538-5F851D66C347}" destId="{8B1F3380-E70C-46D0-A9F3-1D24BA061248}" srcOrd="1" destOrd="0" presId="urn:microsoft.com/office/officeart/2005/8/layout/hierarchy1"/>
    <dgm:cxn modelId="{0F5239C8-BA28-44B0-93A4-91806F02A0D9}" type="presParOf" srcId="{8B1F3380-E70C-46D0-A9F3-1D24BA061248}" destId="{74E154CF-C526-4FE2-8431-ED2D66F83868}" srcOrd="0" destOrd="0" presId="urn:microsoft.com/office/officeart/2005/8/layout/hierarchy1"/>
    <dgm:cxn modelId="{9F01EA96-4C56-4164-AE3D-CAF769FC93A4}" type="presParOf" srcId="{74E154CF-C526-4FE2-8431-ED2D66F83868}" destId="{3EA1027A-3164-471C-88B5-9625B58DCCA5}" srcOrd="0" destOrd="0" presId="urn:microsoft.com/office/officeart/2005/8/layout/hierarchy1"/>
    <dgm:cxn modelId="{63B0E239-4A7E-4605-9158-2CF3BC84B008}" type="presParOf" srcId="{74E154CF-C526-4FE2-8431-ED2D66F83868}" destId="{5AB6DC08-8F5E-4D42-AA36-E982D5F55177}" srcOrd="1" destOrd="0" presId="urn:microsoft.com/office/officeart/2005/8/layout/hierarchy1"/>
    <dgm:cxn modelId="{99C99864-7CE1-49A7-9DFC-51A915388470}" type="presParOf" srcId="{8B1F3380-E70C-46D0-A9F3-1D24BA061248}" destId="{C6C66536-EF82-40B0-ABE3-4C3E8BBADE29}" srcOrd="1" destOrd="0" presId="urn:microsoft.com/office/officeart/2005/8/layout/hierarchy1"/>
    <dgm:cxn modelId="{A90C3E52-E7E7-4748-BD95-A15A91BB6F7E}" type="presParOf" srcId="{C6C66536-EF82-40B0-ABE3-4C3E8BBADE29}" destId="{7B7CC812-A220-4267-AA3D-EC2B4B7B0AC8}" srcOrd="0" destOrd="0" presId="urn:microsoft.com/office/officeart/2005/8/layout/hierarchy1"/>
    <dgm:cxn modelId="{46A692E2-A49C-4B8D-81A4-8DBDC11CA5DF}" type="presParOf" srcId="{C6C66536-EF82-40B0-ABE3-4C3E8BBADE29}" destId="{42127ADF-F32C-4BAF-A41F-66BA21C218AF}" srcOrd="1" destOrd="0" presId="urn:microsoft.com/office/officeart/2005/8/layout/hierarchy1"/>
    <dgm:cxn modelId="{FF71A0E3-DA30-4D53-A26A-044CBCD4327B}" type="presParOf" srcId="{42127ADF-F32C-4BAF-A41F-66BA21C218AF}" destId="{080D8108-12C3-4F07-A125-869CE533274E}" srcOrd="0" destOrd="0" presId="urn:microsoft.com/office/officeart/2005/8/layout/hierarchy1"/>
    <dgm:cxn modelId="{AF93FD45-BFE7-4827-86DC-ADE17D38D8C9}" type="presParOf" srcId="{080D8108-12C3-4F07-A125-869CE533274E}" destId="{6BAE89E7-4D7D-4749-904C-C443DF05CDFC}" srcOrd="0" destOrd="0" presId="urn:microsoft.com/office/officeart/2005/8/layout/hierarchy1"/>
    <dgm:cxn modelId="{917D1F26-02BA-479E-B751-E58A5827DF35}" type="presParOf" srcId="{080D8108-12C3-4F07-A125-869CE533274E}" destId="{3B07B67E-032E-4D36-9F7D-685BC3653D0D}" srcOrd="1" destOrd="0" presId="urn:microsoft.com/office/officeart/2005/8/layout/hierarchy1"/>
    <dgm:cxn modelId="{E1C0177E-F0EF-4E64-B6C8-5353CAABC729}" type="presParOf" srcId="{42127ADF-F32C-4BAF-A41F-66BA21C218AF}" destId="{E5FF60B9-D8E5-4221-BC41-15A2C975075D}" srcOrd="1" destOrd="0" presId="urn:microsoft.com/office/officeart/2005/8/layout/hierarchy1"/>
    <dgm:cxn modelId="{8B90277A-6211-4890-90A5-63FDF8D8FC20}" type="presParOf" srcId="{E5FF60B9-D8E5-4221-BC41-15A2C975075D}" destId="{6B547D9C-9486-46F2-9C96-6F92CFF0632E}" srcOrd="0" destOrd="0" presId="urn:microsoft.com/office/officeart/2005/8/layout/hierarchy1"/>
    <dgm:cxn modelId="{73EF4295-303F-48A2-B080-00B7ED70BF8F}" type="presParOf" srcId="{E5FF60B9-D8E5-4221-BC41-15A2C975075D}" destId="{8402CF0E-BEA7-41AE-B409-947033EB227A}" srcOrd="1" destOrd="0" presId="urn:microsoft.com/office/officeart/2005/8/layout/hierarchy1"/>
    <dgm:cxn modelId="{B4A06B4D-A732-42F6-A804-8ACB0C139C7C}" type="presParOf" srcId="{8402CF0E-BEA7-41AE-B409-947033EB227A}" destId="{DBADBBE4-6A01-414B-A699-4210E09FA8BE}" srcOrd="0" destOrd="0" presId="urn:microsoft.com/office/officeart/2005/8/layout/hierarchy1"/>
    <dgm:cxn modelId="{13767688-C918-49AF-BCC1-7C078DEE9D76}" type="presParOf" srcId="{DBADBBE4-6A01-414B-A699-4210E09FA8BE}" destId="{254D1EF1-9D17-496E-990F-71B67DB72F34}" srcOrd="0" destOrd="0" presId="urn:microsoft.com/office/officeart/2005/8/layout/hierarchy1"/>
    <dgm:cxn modelId="{0DE9C661-EAFF-48EB-83ED-9DBEEBB5D69B}" type="presParOf" srcId="{DBADBBE4-6A01-414B-A699-4210E09FA8BE}" destId="{F5D7FD30-0214-47B1-9F08-FD2440FF549D}" srcOrd="1" destOrd="0" presId="urn:microsoft.com/office/officeart/2005/8/layout/hierarchy1"/>
    <dgm:cxn modelId="{7C52D520-C333-43A8-82DA-A36B81BE4760}" type="presParOf" srcId="{8402CF0E-BEA7-41AE-B409-947033EB227A}" destId="{7F031D63-BFFB-459F-9FBC-A6EDA2DF1E6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5D52A-B67D-4CFD-8518-BAE7621E3B81}" type="datetimeFigureOut">
              <a:rPr lang="zh-CN" altLang="en-US" smtClean="0"/>
              <a:t>2013/12/11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000AE-B54E-4A49-BE20-6AA329D5260D}" type="slidenum">
              <a:rPr lang="zh-CN" altLang="en-US" smtClean="0"/>
              <a:t>‹#›</a:t>
            </a:fld>
            <a:endParaRPr lang="zh-CN" altLang="en-US"/>
          </a:p>
        </p:txBody>
      </p:sp>
    </p:spTree>
    <p:extLst>
      <p:ext uri="{BB962C8B-B14F-4D97-AF65-F5344CB8AC3E}">
        <p14:creationId xmlns:p14="http://schemas.microsoft.com/office/powerpoint/2010/main" val="4259531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postgresql.org/docs/9.1/static/datatype-geometric.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www.postgresql.org/docs/9.1/static/indexam.html" TargetMode="External"/><Relationship Id="rId5" Type="http://schemas.openxmlformats.org/officeDocument/2006/relationships/hyperlink" Target="http://www.postgresql.org/docs/9.1/static/sql-createindex.html" TargetMode="External"/><Relationship Id="rId4" Type="http://schemas.openxmlformats.org/officeDocument/2006/relationships/hyperlink" Target="http://www.postgresql.org/docs/9.1/static/indexes-opclass.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EXCLUDE [ USING </a:t>
            </a:r>
            <a:r>
              <a:rPr lang="en-US" altLang="zh-CN" dirty="0" err="1" smtClean="0"/>
              <a:t>index_method</a:t>
            </a:r>
            <a:r>
              <a:rPr lang="en-US" altLang="zh-CN" dirty="0" smtClean="0"/>
              <a:t> ] ( </a:t>
            </a:r>
            <a:r>
              <a:rPr lang="en-US" altLang="zh-CN" dirty="0" err="1" smtClean="0"/>
              <a:t>exclude_element</a:t>
            </a:r>
            <a:r>
              <a:rPr lang="en-US" altLang="zh-CN" dirty="0" smtClean="0"/>
              <a:t> WITH operator [, ... ] ) </a:t>
            </a:r>
            <a:r>
              <a:rPr lang="en-US" altLang="zh-CN" dirty="0" err="1" smtClean="0"/>
              <a:t>index_parameters</a:t>
            </a:r>
            <a:r>
              <a:rPr lang="en-US" altLang="zh-CN" dirty="0" smtClean="0"/>
              <a:t> [ WHERE ( predicate ) ]</a:t>
            </a:r>
            <a:r>
              <a:rPr lang="en-US" altLang="zh-CN" dirty="0" smtClean="0">
                <a:effectLst/>
              </a:rPr>
              <a:t>The EXCLUDE clause defines an exclusion constraint, which guarantees that if any two rows are compared on the specified column(s) or expression(s) using the specified operator(s), not all of these comparisons will return TRUE. If all of the specified operators test for equality, this is equivalent to a UNIQUE constraint, although an ordinary unique constraint will be faster. However, exclusion constraints can specify constraints that are more general than simple equality. For example, you can specify a constraint that no two rows in the table contain overlapping circles (see </a:t>
            </a:r>
            <a:r>
              <a:rPr lang="en-US" altLang="zh-CN" sz="1200" u="sng" kern="1200" dirty="0" smtClean="0">
                <a:solidFill>
                  <a:schemeClr val="tx1"/>
                </a:solidFill>
                <a:effectLst/>
                <a:latin typeface="+mn-lt"/>
                <a:ea typeface="+mn-ea"/>
                <a:cs typeface="+mn-cs"/>
                <a:hlinkClick r:id="rId3"/>
              </a:rPr>
              <a:t>Section 8.8</a:t>
            </a:r>
            <a:r>
              <a:rPr lang="en-US" altLang="zh-CN" dirty="0" smtClean="0">
                <a:effectLst/>
              </a:rPr>
              <a:t>) by using the &amp;&amp; operator.</a:t>
            </a:r>
          </a:p>
          <a:p>
            <a:r>
              <a:rPr lang="en-US" altLang="zh-CN" dirty="0" smtClean="0">
                <a:effectLst/>
              </a:rPr>
              <a:t>Exclusion constraints are implemented using an index, so each specified operator must be associated with an appropriate operator class (see </a:t>
            </a:r>
            <a:r>
              <a:rPr lang="en-US" altLang="zh-CN" sz="1200" u="sng" kern="1200" dirty="0" smtClean="0">
                <a:solidFill>
                  <a:schemeClr val="tx1"/>
                </a:solidFill>
                <a:effectLst/>
                <a:latin typeface="+mn-lt"/>
                <a:ea typeface="+mn-ea"/>
                <a:cs typeface="+mn-cs"/>
                <a:hlinkClick r:id="rId4"/>
              </a:rPr>
              <a:t>Section 11.9</a:t>
            </a:r>
            <a:r>
              <a:rPr lang="en-US" altLang="zh-CN" dirty="0" smtClean="0">
                <a:effectLst/>
              </a:rPr>
              <a:t>) for the index access method </a:t>
            </a:r>
            <a:r>
              <a:rPr lang="en-US" altLang="zh-CN" dirty="0" err="1" smtClean="0">
                <a:effectLst/>
              </a:rPr>
              <a:t>index_method</a:t>
            </a:r>
            <a:r>
              <a:rPr lang="en-US" altLang="zh-CN" dirty="0" smtClean="0">
                <a:effectLst/>
              </a:rPr>
              <a:t>. The operators are required to be commutative. Each </a:t>
            </a:r>
            <a:r>
              <a:rPr lang="en-US" altLang="zh-CN" dirty="0" err="1" smtClean="0">
                <a:effectLst/>
              </a:rPr>
              <a:t>exclude_element</a:t>
            </a:r>
            <a:r>
              <a:rPr lang="en-US" altLang="zh-CN" dirty="0" smtClean="0">
                <a:effectLst/>
              </a:rPr>
              <a:t> can optionally specify an operator class and/or ordering options; these are described fully under </a:t>
            </a:r>
            <a:r>
              <a:rPr lang="en-US" altLang="zh-CN" sz="1200" u="sng" kern="1200" dirty="0" smtClean="0">
                <a:solidFill>
                  <a:schemeClr val="tx1"/>
                </a:solidFill>
                <a:effectLst/>
                <a:latin typeface="+mn-lt"/>
                <a:ea typeface="+mn-ea"/>
                <a:cs typeface="+mn-cs"/>
                <a:hlinkClick r:id="rId5"/>
              </a:rPr>
              <a:t>CREATE INDEX</a:t>
            </a:r>
            <a:r>
              <a:rPr lang="en-US" altLang="zh-CN" dirty="0" smtClean="0">
                <a:effectLst/>
              </a:rPr>
              <a:t>.</a:t>
            </a:r>
          </a:p>
          <a:p>
            <a:r>
              <a:rPr lang="en-US" altLang="zh-CN" dirty="0" smtClean="0">
                <a:effectLst/>
              </a:rPr>
              <a:t>The access method must support </a:t>
            </a:r>
            <a:r>
              <a:rPr lang="en-US" altLang="zh-CN" dirty="0" err="1" smtClean="0">
                <a:effectLst/>
              </a:rPr>
              <a:t>amgettuple</a:t>
            </a:r>
            <a:r>
              <a:rPr lang="en-US" altLang="zh-CN" dirty="0" smtClean="0">
                <a:effectLst/>
              </a:rPr>
              <a:t> (see </a:t>
            </a:r>
            <a:r>
              <a:rPr lang="en-US" altLang="zh-CN" sz="1200" u="sng" kern="1200" dirty="0" smtClean="0">
                <a:solidFill>
                  <a:schemeClr val="tx1"/>
                </a:solidFill>
                <a:effectLst/>
                <a:latin typeface="+mn-lt"/>
                <a:ea typeface="+mn-ea"/>
                <a:cs typeface="+mn-cs"/>
                <a:hlinkClick r:id="rId6"/>
              </a:rPr>
              <a:t>Chapter 52</a:t>
            </a:r>
            <a:r>
              <a:rPr lang="en-US" altLang="zh-CN" dirty="0" smtClean="0">
                <a:effectLst/>
              </a:rPr>
              <a:t>); at present this means GIN cannot be used. Although it's allowed, there is little point in using B-tree or hash indexes with an exclusion constraint, because this does nothing that an ordinary unique constraint doesn't do better. So in practice the access method will always </a:t>
            </a:r>
            <a:r>
              <a:rPr lang="en-US" altLang="zh-CN" dirty="0" err="1" smtClean="0">
                <a:effectLst/>
              </a:rPr>
              <a:t>beGiST</a:t>
            </a:r>
            <a:r>
              <a:rPr lang="en-US" altLang="zh-CN" dirty="0" smtClean="0">
                <a:effectLst/>
              </a:rPr>
              <a:t>.</a:t>
            </a:r>
          </a:p>
          <a:p>
            <a:r>
              <a:rPr lang="en-US" altLang="zh-CN" dirty="0" smtClean="0">
                <a:effectLst/>
              </a:rPr>
              <a:t>The predicate allows you to specify an exclusion constraint on a subset of the table; internally this creates a partial index. Note that parentheses are required around the predicate.</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19</a:t>
            </a:fld>
            <a:endParaRPr lang="zh-CN" altLang="en-US"/>
          </a:p>
        </p:txBody>
      </p:sp>
    </p:spTree>
    <p:extLst>
      <p:ext uri="{BB962C8B-B14F-4D97-AF65-F5344CB8AC3E}">
        <p14:creationId xmlns:p14="http://schemas.microsoft.com/office/powerpoint/2010/main" val="2113524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28</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29</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30</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31</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32</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33</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34</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35</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36</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37</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20</a:t>
            </a:fld>
            <a:endParaRPr lang="zh-CN" altLang="en-US"/>
          </a:p>
        </p:txBody>
      </p:sp>
    </p:spTree>
    <p:extLst>
      <p:ext uri="{BB962C8B-B14F-4D97-AF65-F5344CB8AC3E}">
        <p14:creationId xmlns:p14="http://schemas.microsoft.com/office/powerpoint/2010/main" val="2286334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38</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39</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40</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41</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42</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21</a:t>
            </a:fld>
            <a:endParaRPr lang="zh-CN" altLang="en-US"/>
          </a:p>
        </p:txBody>
      </p:sp>
    </p:spTree>
    <p:extLst>
      <p:ext uri="{BB962C8B-B14F-4D97-AF65-F5344CB8AC3E}">
        <p14:creationId xmlns:p14="http://schemas.microsoft.com/office/powerpoint/2010/main" val="2020366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22</a:t>
            </a:fld>
            <a:endParaRPr lang="zh-CN" altLang="en-US"/>
          </a:p>
        </p:txBody>
      </p:sp>
    </p:spTree>
    <p:extLst>
      <p:ext uri="{BB962C8B-B14F-4D97-AF65-F5344CB8AC3E}">
        <p14:creationId xmlns:p14="http://schemas.microsoft.com/office/powerpoint/2010/main" val="984868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23</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24</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25</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26</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000AE-B54E-4A49-BE20-6AA329D5260D}" type="slidenum">
              <a:rPr lang="zh-CN" altLang="en-US" smtClean="0"/>
              <a:t>27</a:t>
            </a:fld>
            <a:endParaRPr lang="zh-CN" altLang="en-US"/>
          </a:p>
        </p:txBody>
      </p:sp>
    </p:spTree>
    <p:extLst>
      <p:ext uri="{BB962C8B-B14F-4D97-AF65-F5344CB8AC3E}">
        <p14:creationId xmlns:p14="http://schemas.microsoft.com/office/powerpoint/2010/main" val="3587704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2299" name="Rectangle 11"/>
          <p:cNvSpPr>
            <a:spLocks noGrp="1" noChangeArrowheads="1"/>
          </p:cNvSpPr>
          <p:nvPr>
            <p:ph type="ctrTitle"/>
          </p:nvPr>
        </p:nvSpPr>
        <p:spPr>
          <a:xfrm>
            <a:off x="901700" y="3276608"/>
            <a:ext cx="10388600" cy="1223962"/>
          </a:xfrm>
        </p:spPr>
        <p:txBody>
          <a:bodyPr/>
          <a:lstStyle>
            <a:lvl1pPr algn="ctr">
              <a:defRPr sz="4000">
                <a:solidFill>
                  <a:srgbClr val="808080"/>
                </a:solidFill>
              </a:defRPr>
            </a:lvl1pPr>
          </a:lstStyle>
          <a:p>
            <a:r>
              <a:rPr lang="zh-CN" altLang="en-US" smtClean="0"/>
              <a:t>单击此处编辑母版标题样式</a:t>
            </a:r>
            <a:endParaRPr lang="zh-CN" altLang="en-US"/>
          </a:p>
        </p:txBody>
      </p:sp>
      <p:sp>
        <p:nvSpPr>
          <p:cNvPr id="12300" name="Rectangle 12"/>
          <p:cNvSpPr>
            <a:spLocks noGrp="1" noChangeArrowheads="1"/>
          </p:cNvSpPr>
          <p:nvPr>
            <p:ph type="subTitle" idx="1"/>
          </p:nvPr>
        </p:nvSpPr>
        <p:spPr>
          <a:xfrm>
            <a:off x="1380067" y="4857760"/>
            <a:ext cx="9410700" cy="647700"/>
          </a:xfrm>
        </p:spPr>
        <p:txBody>
          <a:bodyPr anchor="ctr"/>
          <a:lstStyle>
            <a:lvl1pPr marL="0" indent="0" algn="ctr">
              <a:buFont typeface="Wingdings" pitchFamily="2" charset="2"/>
              <a:buNone/>
              <a:defRPr sz="2800">
                <a:solidFill>
                  <a:srgbClr val="808080"/>
                </a:solidFill>
                <a:effectLst/>
                <a:latin typeface="Arial" charset="0"/>
                <a:ea typeface="黑体" pitchFamily="2" charset="-122"/>
              </a:defRPr>
            </a:lvl1pPr>
          </a:lstStyle>
          <a:p>
            <a:r>
              <a:rPr lang="zh-CN" altLang="en-US" smtClean="0"/>
              <a:t>单击此处编辑母版副标题样式</a:t>
            </a:r>
            <a:endParaRPr lang="zh-CN" altLang="en-US"/>
          </a:p>
        </p:txBody>
      </p:sp>
      <p:sp>
        <p:nvSpPr>
          <p:cNvPr id="5" name="Rectangle 13"/>
          <p:cNvSpPr>
            <a:spLocks noGrp="1" noChangeArrowheads="1"/>
          </p:cNvSpPr>
          <p:nvPr>
            <p:ph type="dt" sz="half" idx="10"/>
          </p:nvPr>
        </p:nvSpPr>
        <p:spPr>
          <a:xfrm>
            <a:off x="901700" y="6437314"/>
            <a:ext cx="2540000" cy="276225"/>
          </a:xfrm>
        </p:spPr>
        <p:txBody>
          <a:bodyPr/>
          <a:lstStyle>
            <a:lvl1pPr>
              <a:defRPr smtClean="0">
                <a:solidFill>
                  <a:srgbClr val="808080"/>
                </a:solidFill>
              </a:defRPr>
            </a:lvl1pPr>
          </a:lstStyle>
          <a:p>
            <a:fld id="{54556502-55C8-495D-B812-BD854051B7BA}" type="datetimeFigureOut">
              <a:rPr lang="zh-CN" altLang="en-US" smtClean="0"/>
              <a:t>2013/12/11</a:t>
            </a:fld>
            <a:endParaRPr lang="zh-CN" altLang="en-US"/>
          </a:p>
        </p:txBody>
      </p:sp>
      <p:sp>
        <p:nvSpPr>
          <p:cNvPr id="6" name="Rectangle 14"/>
          <p:cNvSpPr>
            <a:spLocks noGrp="1" noChangeArrowheads="1"/>
          </p:cNvSpPr>
          <p:nvPr>
            <p:ph type="ftr" sz="quarter" idx="11"/>
          </p:nvPr>
        </p:nvSpPr>
        <p:spPr>
          <a:xfrm>
            <a:off x="4262967" y="6434139"/>
            <a:ext cx="3860800" cy="276225"/>
          </a:xfrm>
        </p:spPr>
        <p:txBody>
          <a:bodyPr/>
          <a:lstStyle>
            <a:lvl1pPr>
              <a:defRPr smtClean="0">
                <a:solidFill>
                  <a:srgbClr val="808080"/>
                </a:solidFill>
              </a:defRPr>
            </a:lvl1pPr>
          </a:lstStyle>
          <a:p>
            <a:endParaRPr lang="zh-CN" altLang="en-US"/>
          </a:p>
        </p:txBody>
      </p:sp>
      <p:sp>
        <p:nvSpPr>
          <p:cNvPr id="7" name="Rectangle 15"/>
          <p:cNvSpPr>
            <a:spLocks noGrp="1" noChangeArrowheads="1"/>
          </p:cNvSpPr>
          <p:nvPr>
            <p:ph type="sldNum" sz="quarter" idx="12"/>
          </p:nvPr>
        </p:nvSpPr>
        <p:spPr>
          <a:xfrm>
            <a:off x="8750300" y="6434139"/>
            <a:ext cx="2540000" cy="276225"/>
          </a:xfrm>
        </p:spPr>
        <p:txBody>
          <a:bodyPr/>
          <a:lstStyle>
            <a:lvl1pPr>
              <a:defRPr smtClean="0">
                <a:solidFill>
                  <a:srgbClr val="808080"/>
                </a:solidFill>
              </a:defRPr>
            </a:lvl1pPr>
          </a:lstStyle>
          <a:p>
            <a:fld id="{778C9E16-8CEC-4BEE-B626-B6AA2EAE8283}" type="slidenum">
              <a:rPr lang="zh-CN" altLang="en-US" smtClean="0"/>
              <a:t>‹#›</a:t>
            </a:fld>
            <a:endParaRPr lang="zh-CN" altLang="en-US"/>
          </a:p>
        </p:txBody>
      </p:sp>
      <p:pic>
        <p:nvPicPr>
          <p:cNvPr id="8" name="图片 7" descr="SKY-MOBI New Logo Slogan.emf"/>
          <p:cNvPicPr>
            <a:picLocks noChangeAspect="1"/>
          </p:cNvPicPr>
          <p:nvPr/>
        </p:nvPicPr>
        <p:blipFill>
          <a:blip r:embed="rId2" cstate="print"/>
          <a:stretch>
            <a:fillRect/>
          </a:stretch>
        </p:blipFill>
        <p:spPr>
          <a:xfrm>
            <a:off x="2914100" y="1000108"/>
            <a:ext cx="6363801" cy="1928880"/>
          </a:xfrm>
          <a:prstGeom prst="rect">
            <a:avLst/>
          </a:prstGeom>
        </p:spPr>
      </p:pic>
    </p:spTree>
    <p:extLst>
      <p:ext uri="{BB962C8B-B14F-4D97-AF65-F5344CB8AC3E}">
        <p14:creationId xmlns:p14="http://schemas.microsoft.com/office/powerpoint/2010/main" val="1334104962"/>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549276"/>
            <a:ext cx="2743200" cy="5472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549276"/>
            <a:ext cx="8026400" cy="5472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fld id="{54556502-55C8-495D-B812-BD854051B7BA}" type="datetimeFigureOut">
              <a:rPr lang="zh-CN" altLang="en-US" smtClean="0"/>
              <a:t>2013/12/11</a:t>
            </a:fld>
            <a:endParaRPr lang="zh-CN" altLang="en-US"/>
          </a:p>
        </p:txBody>
      </p:sp>
      <p:sp>
        <p:nvSpPr>
          <p:cNvPr id="5" name="Rectangle 26"/>
          <p:cNvSpPr>
            <a:spLocks noGrp="1" noChangeArrowheads="1"/>
          </p:cNvSpPr>
          <p:nvPr>
            <p:ph type="ftr" sz="quarter" idx="11"/>
          </p:nvPr>
        </p:nvSpPr>
        <p:spPr>
          <a:ln/>
        </p:spPr>
        <p:txBody>
          <a:bodyPr/>
          <a:lstStyle>
            <a:lvl1pPr>
              <a:defRPr/>
            </a:lvl1pPr>
          </a:lstStyle>
          <a:p>
            <a:endParaRPr lang="zh-CN" altLang="en-US"/>
          </a:p>
        </p:txBody>
      </p:sp>
      <p:sp>
        <p:nvSpPr>
          <p:cNvPr id="6" name="Rectangle 27"/>
          <p:cNvSpPr>
            <a:spLocks noGrp="1" noChangeArrowheads="1"/>
          </p:cNvSpPr>
          <p:nvPr>
            <p:ph type="sldNum" sz="quarter" idx="12"/>
          </p:nvPr>
        </p:nvSpPr>
        <p:spPr>
          <a:ln/>
        </p:spPr>
        <p:txBody>
          <a:bodyPr/>
          <a:lstStyle>
            <a:lvl1pPr>
              <a:defRPr/>
            </a:lvl1pPr>
          </a:lstStyle>
          <a:p>
            <a:fld id="{778C9E16-8CEC-4BEE-B626-B6AA2EAE8283}" type="slidenum">
              <a:rPr lang="zh-CN" altLang="en-US" smtClean="0"/>
              <a:t>‹#›</a:t>
            </a:fld>
            <a:endParaRPr lang="zh-CN" altLang="en-US"/>
          </a:p>
        </p:txBody>
      </p:sp>
    </p:spTree>
    <p:extLst>
      <p:ext uri="{BB962C8B-B14F-4D97-AF65-F5344CB8AC3E}">
        <p14:creationId xmlns:p14="http://schemas.microsoft.com/office/powerpoint/2010/main" val="3343030079"/>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fld id="{54556502-55C8-495D-B812-BD854051B7BA}" type="datetimeFigureOut">
              <a:rPr lang="zh-CN" altLang="en-US" smtClean="0"/>
              <a:t>2013/12/11</a:t>
            </a:fld>
            <a:endParaRPr lang="zh-CN" altLang="en-US"/>
          </a:p>
        </p:txBody>
      </p:sp>
      <p:sp>
        <p:nvSpPr>
          <p:cNvPr id="5" name="Rectangle 26"/>
          <p:cNvSpPr>
            <a:spLocks noGrp="1" noChangeArrowheads="1"/>
          </p:cNvSpPr>
          <p:nvPr>
            <p:ph type="ftr" sz="quarter" idx="11"/>
          </p:nvPr>
        </p:nvSpPr>
        <p:spPr>
          <a:ln/>
        </p:spPr>
        <p:txBody>
          <a:bodyPr/>
          <a:lstStyle>
            <a:lvl1pPr>
              <a:defRPr/>
            </a:lvl1pPr>
          </a:lstStyle>
          <a:p>
            <a:endParaRPr lang="zh-CN" altLang="en-US"/>
          </a:p>
        </p:txBody>
      </p:sp>
      <p:sp>
        <p:nvSpPr>
          <p:cNvPr id="6" name="Rectangle 27"/>
          <p:cNvSpPr>
            <a:spLocks noGrp="1" noChangeArrowheads="1"/>
          </p:cNvSpPr>
          <p:nvPr>
            <p:ph type="sldNum" sz="quarter" idx="12"/>
          </p:nvPr>
        </p:nvSpPr>
        <p:spPr>
          <a:ln/>
        </p:spPr>
        <p:txBody>
          <a:bodyPr/>
          <a:lstStyle>
            <a:lvl1pPr>
              <a:defRPr/>
            </a:lvl1pPr>
          </a:lstStyle>
          <a:p>
            <a:fld id="{778C9E16-8CEC-4BEE-B626-B6AA2EAE8283}" type="slidenum">
              <a:rPr lang="zh-CN" altLang="en-US" smtClean="0"/>
              <a:t>‹#›</a:t>
            </a:fld>
            <a:endParaRPr lang="zh-CN" altLang="en-US"/>
          </a:p>
        </p:txBody>
      </p:sp>
    </p:spTree>
    <p:extLst>
      <p:ext uri="{BB962C8B-B14F-4D97-AF65-F5344CB8AC3E}">
        <p14:creationId xmlns:p14="http://schemas.microsoft.com/office/powerpoint/2010/main" val="399453114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2643182"/>
            <a:ext cx="10363200" cy="785818"/>
          </a:xfrm>
          <a:noFill/>
          <a:ln w="9525">
            <a:noFill/>
            <a:miter lim="800000"/>
            <a:headEnd/>
            <a:tailEnd/>
          </a:ln>
          <a:effectLst/>
        </p:spPr>
        <p:txBody>
          <a:bodyPr/>
          <a:lstStyle>
            <a:lvl1pPr algn="ctr" rtl="0" fontAlgn="base">
              <a:spcBef>
                <a:spcPct val="0"/>
              </a:spcBef>
              <a:spcAft>
                <a:spcPct val="0"/>
              </a:spcAft>
              <a:defRPr lang="zh-CN" altLang="en-US" sz="4000" b="1" dirty="0">
                <a:solidFill>
                  <a:srgbClr val="808080"/>
                </a:solidFill>
                <a:effectLst>
                  <a:outerShdw blurRad="38100" dist="38100" dir="2700000" algn="tl">
                    <a:srgbClr val="C0C0C0"/>
                  </a:outerShdw>
                </a:effectLst>
                <a:latin typeface="+mj-lt"/>
                <a:ea typeface="+mj-ea"/>
                <a:cs typeface="+mj-cs"/>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1333467" y="4096545"/>
            <a:ext cx="9715568" cy="1261281"/>
          </a:xfrm>
          <a:noFill/>
          <a:ln w="9525">
            <a:noFill/>
            <a:miter lim="800000"/>
            <a:headEnd/>
            <a:tailEnd/>
          </a:ln>
          <a:effectLst/>
        </p:spPr>
        <p:txBody>
          <a:bodyPr anchor="ctr"/>
          <a:lstStyle>
            <a:lvl1pPr marL="0" indent="0" algn="ctr" rtl="0" fontAlgn="base">
              <a:lnSpc>
                <a:spcPct val="120000"/>
              </a:lnSpc>
              <a:spcBef>
                <a:spcPct val="20000"/>
              </a:spcBef>
              <a:spcAft>
                <a:spcPct val="0"/>
              </a:spcAft>
              <a:buClr>
                <a:srgbClr val="FF9900"/>
              </a:buClr>
              <a:buSzPct val="90000"/>
              <a:buFont typeface="Wingdings" pitchFamily="2" charset="2"/>
              <a:buNone/>
              <a:defRPr lang="zh-CN" altLang="en-US" sz="2800" dirty="0" smtClean="0">
                <a:solidFill>
                  <a:srgbClr val="808080"/>
                </a:solidFill>
                <a:effectLst/>
                <a:latin typeface="Arial" pitchFamily="34" charset="0"/>
                <a:ea typeface="黑体" pitchFamily="2" charset="-122"/>
                <a:cs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smtClean="0">
                <a:solidFill>
                  <a:srgbClr val="808080"/>
                </a:solidFill>
              </a:defRPr>
            </a:lvl1pPr>
          </a:lstStyle>
          <a:p>
            <a:fld id="{54556502-55C8-495D-B812-BD854051B7BA}" type="datetimeFigureOut">
              <a:rPr lang="zh-CN" altLang="en-US" smtClean="0"/>
              <a:t>2013/12/11</a:t>
            </a:fld>
            <a:endParaRPr lang="zh-CN" altLang="en-US"/>
          </a:p>
        </p:txBody>
      </p:sp>
      <p:sp>
        <p:nvSpPr>
          <p:cNvPr id="6" name="页脚占位符 4"/>
          <p:cNvSpPr>
            <a:spLocks noGrp="1"/>
          </p:cNvSpPr>
          <p:nvPr>
            <p:ph type="ftr" sz="quarter" idx="11"/>
          </p:nvPr>
        </p:nvSpPr>
        <p:spPr/>
        <p:txBody>
          <a:bodyPr/>
          <a:lstStyle>
            <a:lvl1pPr>
              <a:defRPr smtClean="0">
                <a:solidFill>
                  <a:srgbClr val="808080"/>
                </a:solidFill>
              </a:defRPr>
            </a:lvl1pPr>
          </a:lstStyle>
          <a:p>
            <a:endParaRPr lang="zh-CN" altLang="en-US"/>
          </a:p>
        </p:txBody>
      </p:sp>
      <p:sp>
        <p:nvSpPr>
          <p:cNvPr id="7" name="灯片编号占位符 5"/>
          <p:cNvSpPr>
            <a:spLocks noGrp="1"/>
          </p:cNvSpPr>
          <p:nvPr>
            <p:ph type="sldNum" sz="quarter" idx="12"/>
          </p:nvPr>
        </p:nvSpPr>
        <p:spPr/>
        <p:txBody>
          <a:bodyPr/>
          <a:lstStyle>
            <a:lvl1pPr>
              <a:defRPr smtClean="0">
                <a:solidFill>
                  <a:srgbClr val="808080"/>
                </a:solidFill>
              </a:defRPr>
            </a:lvl1pPr>
          </a:lstStyle>
          <a:p>
            <a:fld id="{778C9E16-8CEC-4BEE-B626-B6AA2EAE8283}" type="slidenum">
              <a:rPr lang="zh-CN" altLang="en-US" smtClean="0"/>
              <a:t>‹#›</a:t>
            </a:fld>
            <a:endParaRPr lang="zh-CN" altLang="en-US"/>
          </a:p>
        </p:txBody>
      </p:sp>
    </p:spTree>
    <p:extLst>
      <p:ext uri="{BB962C8B-B14F-4D97-AF65-F5344CB8AC3E}">
        <p14:creationId xmlns:p14="http://schemas.microsoft.com/office/powerpoint/2010/main" val="1922450811"/>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14422"/>
            <a:ext cx="5384800" cy="5000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6197600" y="1214422"/>
            <a:ext cx="5384800" cy="5000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dt" sz="half" idx="10"/>
          </p:nvPr>
        </p:nvSpPr>
        <p:spPr>
          <a:ln/>
        </p:spPr>
        <p:txBody>
          <a:bodyPr/>
          <a:lstStyle>
            <a:lvl1pPr>
              <a:defRPr/>
            </a:lvl1pPr>
          </a:lstStyle>
          <a:p>
            <a:fld id="{54556502-55C8-495D-B812-BD854051B7BA}" type="datetimeFigureOut">
              <a:rPr lang="zh-CN" altLang="en-US" smtClean="0"/>
              <a:t>2013/12/11</a:t>
            </a:fld>
            <a:endParaRPr lang="zh-CN" altLang="en-US"/>
          </a:p>
        </p:txBody>
      </p:sp>
      <p:sp>
        <p:nvSpPr>
          <p:cNvPr id="6" name="Rectangle 26"/>
          <p:cNvSpPr>
            <a:spLocks noGrp="1" noChangeArrowheads="1"/>
          </p:cNvSpPr>
          <p:nvPr>
            <p:ph type="ftr" sz="quarter" idx="11"/>
          </p:nvPr>
        </p:nvSpPr>
        <p:spPr>
          <a:ln/>
        </p:spPr>
        <p:txBody>
          <a:bodyPr/>
          <a:lstStyle>
            <a:lvl1pPr>
              <a:defRPr/>
            </a:lvl1pPr>
          </a:lstStyle>
          <a:p>
            <a:endParaRPr lang="zh-CN" altLang="en-US"/>
          </a:p>
        </p:txBody>
      </p:sp>
      <p:sp>
        <p:nvSpPr>
          <p:cNvPr id="7" name="Rectangle 27"/>
          <p:cNvSpPr>
            <a:spLocks noGrp="1" noChangeArrowheads="1"/>
          </p:cNvSpPr>
          <p:nvPr>
            <p:ph type="sldNum" sz="quarter" idx="12"/>
          </p:nvPr>
        </p:nvSpPr>
        <p:spPr>
          <a:ln/>
        </p:spPr>
        <p:txBody>
          <a:bodyPr/>
          <a:lstStyle>
            <a:lvl1pPr>
              <a:defRPr/>
            </a:lvl1pPr>
          </a:lstStyle>
          <a:p>
            <a:fld id="{778C9E16-8CEC-4BEE-B626-B6AA2EAE8283}" type="slidenum">
              <a:rPr lang="zh-CN" altLang="en-US" smtClean="0"/>
              <a:t>‹#›</a:t>
            </a:fld>
            <a:endParaRPr lang="zh-CN" altLang="en-US"/>
          </a:p>
        </p:txBody>
      </p:sp>
    </p:spTree>
    <p:extLst>
      <p:ext uri="{BB962C8B-B14F-4D97-AF65-F5344CB8AC3E}">
        <p14:creationId xmlns:p14="http://schemas.microsoft.com/office/powerpoint/2010/main" val="990545124"/>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000221" y="274638"/>
            <a:ext cx="9582179" cy="79690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071546"/>
            <a:ext cx="5386917" cy="57150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7552" y="1711308"/>
            <a:ext cx="5386917" cy="45037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071546"/>
            <a:ext cx="5389033" cy="57150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1711308"/>
            <a:ext cx="5389033" cy="45037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dt" sz="half" idx="10"/>
          </p:nvPr>
        </p:nvSpPr>
        <p:spPr>
          <a:ln/>
        </p:spPr>
        <p:txBody>
          <a:bodyPr/>
          <a:lstStyle>
            <a:lvl1pPr>
              <a:defRPr/>
            </a:lvl1pPr>
          </a:lstStyle>
          <a:p>
            <a:fld id="{54556502-55C8-495D-B812-BD854051B7BA}" type="datetimeFigureOut">
              <a:rPr lang="zh-CN" altLang="en-US" smtClean="0"/>
              <a:t>2013/12/11</a:t>
            </a:fld>
            <a:endParaRPr lang="zh-CN" altLang="en-US"/>
          </a:p>
        </p:txBody>
      </p:sp>
      <p:sp>
        <p:nvSpPr>
          <p:cNvPr id="8" name="Rectangle 26"/>
          <p:cNvSpPr>
            <a:spLocks noGrp="1" noChangeArrowheads="1"/>
          </p:cNvSpPr>
          <p:nvPr>
            <p:ph type="ftr" sz="quarter" idx="11"/>
          </p:nvPr>
        </p:nvSpPr>
        <p:spPr>
          <a:ln/>
        </p:spPr>
        <p:txBody>
          <a:bodyPr/>
          <a:lstStyle>
            <a:lvl1pPr>
              <a:defRPr/>
            </a:lvl1pPr>
          </a:lstStyle>
          <a:p>
            <a:endParaRPr lang="zh-CN" altLang="en-US"/>
          </a:p>
        </p:txBody>
      </p:sp>
      <p:sp>
        <p:nvSpPr>
          <p:cNvPr id="9" name="Rectangle 27"/>
          <p:cNvSpPr>
            <a:spLocks noGrp="1" noChangeArrowheads="1"/>
          </p:cNvSpPr>
          <p:nvPr>
            <p:ph type="sldNum" sz="quarter" idx="12"/>
          </p:nvPr>
        </p:nvSpPr>
        <p:spPr>
          <a:ln/>
        </p:spPr>
        <p:txBody>
          <a:bodyPr/>
          <a:lstStyle>
            <a:lvl1pPr>
              <a:defRPr/>
            </a:lvl1pPr>
          </a:lstStyle>
          <a:p>
            <a:fld id="{778C9E16-8CEC-4BEE-B626-B6AA2EAE8283}" type="slidenum">
              <a:rPr lang="zh-CN" altLang="en-US" smtClean="0"/>
              <a:t>‹#›</a:t>
            </a:fld>
            <a:endParaRPr lang="zh-CN" altLang="en-US"/>
          </a:p>
        </p:txBody>
      </p:sp>
    </p:spTree>
    <p:extLst>
      <p:ext uri="{BB962C8B-B14F-4D97-AF65-F5344CB8AC3E}">
        <p14:creationId xmlns:p14="http://schemas.microsoft.com/office/powerpoint/2010/main" val="734939982"/>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dt" sz="half" idx="10"/>
          </p:nvPr>
        </p:nvSpPr>
        <p:spPr>
          <a:ln/>
        </p:spPr>
        <p:txBody>
          <a:bodyPr/>
          <a:lstStyle>
            <a:lvl1pPr>
              <a:defRPr/>
            </a:lvl1pPr>
          </a:lstStyle>
          <a:p>
            <a:fld id="{54556502-55C8-495D-B812-BD854051B7BA}" type="datetimeFigureOut">
              <a:rPr lang="zh-CN" altLang="en-US" smtClean="0"/>
              <a:t>2013/12/11</a:t>
            </a:fld>
            <a:endParaRPr lang="zh-CN" altLang="en-US"/>
          </a:p>
        </p:txBody>
      </p:sp>
      <p:sp>
        <p:nvSpPr>
          <p:cNvPr id="4" name="Rectangle 26"/>
          <p:cNvSpPr>
            <a:spLocks noGrp="1" noChangeArrowheads="1"/>
          </p:cNvSpPr>
          <p:nvPr>
            <p:ph type="ftr" sz="quarter" idx="11"/>
          </p:nvPr>
        </p:nvSpPr>
        <p:spPr>
          <a:ln/>
        </p:spPr>
        <p:txBody>
          <a:bodyPr/>
          <a:lstStyle>
            <a:lvl1pPr>
              <a:defRPr/>
            </a:lvl1pPr>
          </a:lstStyle>
          <a:p>
            <a:endParaRPr lang="zh-CN" altLang="en-US"/>
          </a:p>
        </p:txBody>
      </p:sp>
      <p:sp>
        <p:nvSpPr>
          <p:cNvPr id="5" name="Rectangle 27"/>
          <p:cNvSpPr>
            <a:spLocks noGrp="1" noChangeArrowheads="1"/>
          </p:cNvSpPr>
          <p:nvPr>
            <p:ph type="sldNum" sz="quarter" idx="12"/>
          </p:nvPr>
        </p:nvSpPr>
        <p:spPr>
          <a:ln/>
        </p:spPr>
        <p:txBody>
          <a:bodyPr/>
          <a:lstStyle>
            <a:lvl1pPr>
              <a:defRPr/>
            </a:lvl1pPr>
          </a:lstStyle>
          <a:p>
            <a:fld id="{778C9E16-8CEC-4BEE-B626-B6AA2EAE8283}" type="slidenum">
              <a:rPr lang="zh-CN" altLang="en-US" smtClean="0"/>
              <a:t>‹#›</a:t>
            </a:fld>
            <a:endParaRPr lang="zh-CN" altLang="en-US"/>
          </a:p>
        </p:txBody>
      </p:sp>
    </p:spTree>
    <p:extLst>
      <p:ext uri="{BB962C8B-B14F-4D97-AF65-F5344CB8AC3E}">
        <p14:creationId xmlns:p14="http://schemas.microsoft.com/office/powerpoint/2010/main" val="21360598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dt" sz="half" idx="10"/>
          </p:nvPr>
        </p:nvSpPr>
        <p:spPr>
          <a:ln/>
        </p:spPr>
        <p:txBody>
          <a:bodyPr/>
          <a:lstStyle>
            <a:lvl1pPr>
              <a:defRPr/>
            </a:lvl1pPr>
          </a:lstStyle>
          <a:p>
            <a:fld id="{54556502-55C8-495D-B812-BD854051B7BA}" type="datetimeFigureOut">
              <a:rPr lang="zh-CN" altLang="en-US" smtClean="0"/>
              <a:t>2013/12/11</a:t>
            </a:fld>
            <a:endParaRPr lang="zh-CN" altLang="en-US"/>
          </a:p>
        </p:txBody>
      </p:sp>
      <p:sp>
        <p:nvSpPr>
          <p:cNvPr id="3" name="Rectangle 26"/>
          <p:cNvSpPr>
            <a:spLocks noGrp="1" noChangeArrowheads="1"/>
          </p:cNvSpPr>
          <p:nvPr>
            <p:ph type="ftr" sz="quarter" idx="11"/>
          </p:nvPr>
        </p:nvSpPr>
        <p:spPr>
          <a:ln/>
        </p:spPr>
        <p:txBody>
          <a:bodyPr/>
          <a:lstStyle>
            <a:lvl1pPr>
              <a:defRPr/>
            </a:lvl1pPr>
          </a:lstStyle>
          <a:p>
            <a:endParaRPr lang="zh-CN" altLang="en-US"/>
          </a:p>
        </p:txBody>
      </p:sp>
      <p:sp>
        <p:nvSpPr>
          <p:cNvPr id="4" name="Rectangle 27"/>
          <p:cNvSpPr>
            <a:spLocks noGrp="1" noChangeArrowheads="1"/>
          </p:cNvSpPr>
          <p:nvPr>
            <p:ph type="sldNum" sz="quarter" idx="12"/>
          </p:nvPr>
        </p:nvSpPr>
        <p:spPr>
          <a:ln/>
        </p:spPr>
        <p:txBody>
          <a:bodyPr/>
          <a:lstStyle>
            <a:lvl1pPr>
              <a:defRPr/>
            </a:lvl1pPr>
          </a:lstStyle>
          <a:p>
            <a:fld id="{778C9E16-8CEC-4BEE-B626-B6AA2EAE8283}" type="slidenum">
              <a:rPr lang="zh-CN" altLang="en-US" smtClean="0"/>
              <a:t>‹#›</a:t>
            </a:fld>
            <a:endParaRPr lang="zh-CN" altLang="en-US"/>
          </a:p>
        </p:txBody>
      </p:sp>
    </p:spTree>
    <p:extLst>
      <p:ext uri="{BB962C8B-B14F-4D97-AF65-F5344CB8AC3E}">
        <p14:creationId xmlns:p14="http://schemas.microsoft.com/office/powerpoint/2010/main" val="2815041954"/>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dt" sz="half" idx="10"/>
          </p:nvPr>
        </p:nvSpPr>
        <p:spPr>
          <a:ln/>
        </p:spPr>
        <p:txBody>
          <a:bodyPr/>
          <a:lstStyle>
            <a:lvl1pPr>
              <a:defRPr/>
            </a:lvl1pPr>
          </a:lstStyle>
          <a:p>
            <a:fld id="{54556502-55C8-495D-B812-BD854051B7BA}" type="datetimeFigureOut">
              <a:rPr lang="zh-CN" altLang="en-US" smtClean="0"/>
              <a:t>2013/12/11</a:t>
            </a:fld>
            <a:endParaRPr lang="zh-CN" altLang="en-US"/>
          </a:p>
        </p:txBody>
      </p:sp>
      <p:sp>
        <p:nvSpPr>
          <p:cNvPr id="6" name="Rectangle 26"/>
          <p:cNvSpPr>
            <a:spLocks noGrp="1" noChangeArrowheads="1"/>
          </p:cNvSpPr>
          <p:nvPr>
            <p:ph type="ftr" sz="quarter" idx="11"/>
          </p:nvPr>
        </p:nvSpPr>
        <p:spPr>
          <a:ln/>
        </p:spPr>
        <p:txBody>
          <a:bodyPr/>
          <a:lstStyle>
            <a:lvl1pPr>
              <a:defRPr/>
            </a:lvl1pPr>
          </a:lstStyle>
          <a:p>
            <a:endParaRPr lang="zh-CN" altLang="en-US"/>
          </a:p>
        </p:txBody>
      </p:sp>
      <p:sp>
        <p:nvSpPr>
          <p:cNvPr id="7" name="Rectangle 27"/>
          <p:cNvSpPr>
            <a:spLocks noGrp="1" noChangeArrowheads="1"/>
          </p:cNvSpPr>
          <p:nvPr>
            <p:ph type="sldNum" sz="quarter" idx="12"/>
          </p:nvPr>
        </p:nvSpPr>
        <p:spPr>
          <a:ln/>
        </p:spPr>
        <p:txBody>
          <a:bodyPr/>
          <a:lstStyle>
            <a:lvl1pPr>
              <a:defRPr/>
            </a:lvl1pPr>
          </a:lstStyle>
          <a:p>
            <a:fld id="{778C9E16-8CEC-4BEE-B626-B6AA2EAE8283}" type="slidenum">
              <a:rPr lang="zh-CN" altLang="en-US" smtClean="0"/>
              <a:t>‹#›</a:t>
            </a:fld>
            <a:endParaRPr lang="zh-CN" altLang="en-US"/>
          </a:p>
        </p:txBody>
      </p:sp>
    </p:spTree>
    <p:extLst>
      <p:ext uri="{BB962C8B-B14F-4D97-AF65-F5344CB8AC3E}">
        <p14:creationId xmlns:p14="http://schemas.microsoft.com/office/powerpoint/2010/main" val="377587904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fld id="{54556502-55C8-495D-B812-BD854051B7BA}" type="datetimeFigureOut">
              <a:rPr lang="zh-CN" altLang="en-US" smtClean="0"/>
              <a:t>2013/12/11</a:t>
            </a:fld>
            <a:endParaRPr lang="zh-CN" altLang="en-US"/>
          </a:p>
        </p:txBody>
      </p:sp>
      <p:sp>
        <p:nvSpPr>
          <p:cNvPr id="5" name="Rectangle 26"/>
          <p:cNvSpPr>
            <a:spLocks noGrp="1" noChangeArrowheads="1"/>
          </p:cNvSpPr>
          <p:nvPr>
            <p:ph type="ftr" sz="quarter" idx="11"/>
          </p:nvPr>
        </p:nvSpPr>
        <p:spPr>
          <a:ln/>
        </p:spPr>
        <p:txBody>
          <a:bodyPr/>
          <a:lstStyle>
            <a:lvl1pPr>
              <a:defRPr/>
            </a:lvl1pPr>
          </a:lstStyle>
          <a:p>
            <a:endParaRPr lang="zh-CN" altLang="en-US"/>
          </a:p>
        </p:txBody>
      </p:sp>
      <p:sp>
        <p:nvSpPr>
          <p:cNvPr id="6" name="Rectangle 27"/>
          <p:cNvSpPr>
            <a:spLocks noGrp="1" noChangeArrowheads="1"/>
          </p:cNvSpPr>
          <p:nvPr>
            <p:ph type="sldNum" sz="quarter" idx="12"/>
          </p:nvPr>
        </p:nvSpPr>
        <p:spPr>
          <a:ln/>
        </p:spPr>
        <p:txBody>
          <a:bodyPr/>
          <a:lstStyle>
            <a:lvl1pPr>
              <a:defRPr/>
            </a:lvl1pPr>
          </a:lstStyle>
          <a:p>
            <a:fld id="{778C9E16-8CEC-4BEE-B626-B6AA2EAE8283}" type="slidenum">
              <a:rPr lang="zh-CN" altLang="en-US" smtClean="0"/>
              <a:t>‹#›</a:t>
            </a:fld>
            <a:endParaRPr lang="zh-CN" altLang="en-US"/>
          </a:p>
        </p:txBody>
      </p:sp>
    </p:spTree>
    <p:extLst>
      <p:ext uri="{BB962C8B-B14F-4D97-AF65-F5344CB8AC3E}">
        <p14:creationId xmlns:p14="http://schemas.microsoft.com/office/powerpoint/2010/main" val="300307493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title"/>
          </p:nvPr>
        </p:nvSpPr>
        <p:spPr bwMode="auto">
          <a:xfrm>
            <a:off x="2095472" y="368268"/>
            <a:ext cx="9486928"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1289" name="Rectangle 25"/>
          <p:cNvSpPr>
            <a:spLocks noGrp="1" noChangeArrowheads="1"/>
          </p:cNvSpPr>
          <p:nvPr>
            <p:ph type="dt" sz="half" idx="2"/>
          </p:nvPr>
        </p:nvSpPr>
        <p:spPr bwMode="auto">
          <a:xfrm>
            <a:off x="476211" y="6481763"/>
            <a:ext cx="28448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smtClean="0">
                <a:solidFill>
                  <a:srgbClr val="808080"/>
                </a:solidFill>
                <a:latin typeface="+mj-lt"/>
                <a:ea typeface="+mj-ea"/>
              </a:defRPr>
            </a:lvl1pPr>
          </a:lstStyle>
          <a:p>
            <a:fld id="{54556502-55C8-495D-B812-BD854051B7BA}" type="datetimeFigureOut">
              <a:rPr lang="zh-CN" altLang="en-US" smtClean="0"/>
              <a:t>2013/12/11</a:t>
            </a:fld>
            <a:endParaRPr lang="zh-CN" altLang="en-US"/>
          </a:p>
        </p:txBody>
      </p:sp>
      <p:sp>
        <p:nvSpPr>
          <p:cNvPr id="11290" name="Rectangle 26"/>
          <p:cNvSpPr>
            <a:spLocks noGrp="1" noChangeArrowheads="1"/>
          </p:cNvSpPr>
          <p:nvPr>
            <p:ph type="ftr" sz="quarter" idx="3"/>
          </p:nvPr>
        </p:nvSpPr>
        <p:spPr bwMode="auto">
          <a:xfrm>
            <a:off x="4104217" y="6481763"/>
            <a:ext cx="38608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smtClean="0">
                <a:solidFill>
                  <a:srgbClr val="808080"/>
                </a:solidFill>
                <a:latin typeface="+mj-lt"/>
                <a:ea typeface="+mj-ea"/>
              </a:defRPr>
            </a:lvl1pPr>
          </a:lstStyle>
          <a:p>
            <a:endParaRPr lang="zh-CN" altLang="en-US"/>
          </a:p>
        </p:txBody>
      </p:sp>
      <p:sp>
        <p:nvSpPr>
          <p:cNvPr id="11291" name="Rectangle 27"/>
          <p:cNvSpPr>
            <a:spLocks noGrp="1" noChangeArrowheads="1"/>
          </p:cNvSpPr>
          <p:nvPr>
            <p:ph type="sldNum" sz="quarter" idx="4"/>
          </p:nvPr>
        </p:nvSpPr>
        <p:spPr bwMode="auto">
          <a:xfrm>
            <a:off x="8737600" y="6481763"/>
            <a:ext cx="28448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smtClean="0">
                <a:solidFill>
                  <a:srgbClr val="808080"/>
                </a:solidFill>
                <a:latin typeface="+mj-lt"/>
                <a:ea typeface="+mj-ea"/>
              </a:defRPr>
            </a:lvl1pPr>
          </a:lstStyle>
          <a:p>
            <a:fld id="{778C9E16-8CEC-4BEE-B626-B6AA2EAE8283}" type="slidenum">
              <a:rPr lang="zh-CN" altLang="en-US" smtClean="0"/>
              <a:t>‹#›</a:t>
            </a:fld>
            <a:endParaRPr lang="zh-CN" altLang="en-US"/>
          </a:p>
        </p:txBody>
      </p:sp>
      <p:sp>
        <p:nvSpPr>
          <p:cNvPr id="11293" name="Rectangle 29"/>
          <p:cNvSpPr>
            <a:spLocks noGrp="1" noChangeArrowheads="1"/>
          </p:cNvSpPr>
          <p:nvPr>
            <p:ph type="body" idx="1"/>
          </p:nvPr>
        </p:nvSpPr>
        <p:spPr bwMode="auto">
          <a:xfrm>
            <a:off x="476211" y="1214422"/>
            <a:ext cx="11106189" cy="50006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8" name="图片 7" descr="SKY-MOBI New Logo Slogan.emf"/>
          <p:cNvPicPr>
            <a:picLocks noChangeAspect="1"/>
          </p:cNvPicPr>
          <p:nvPr/>
        </p:nvPicPr>
        <p:blipFill>
          <a:blip r:embed="rId12" cstate="print"/>
          <a:stretch>
            <a:fillRect/>
          </a:stretch>
        </p:blipFill>
        <p:spPr>
          <a:xfrm>
            <a:off x="380960" y="466740"/>
            <a:ext cx="1524011" cy="461930"/>
          </a:xfrm>
          <a:prstGeom prst="rect">
            <a:avLst/>
          </a:prstGeom>
        </p:spPr>
      </p:pic>
    </p:spTree>
    <p:extLst>
      <p:ext uri="{BB962C8B-B14F-4D97-AF65-F5344CB8AC3E}">
        <p14:creationId xmlns:p14="http://schemas.microsoft.com/office/powerpoint/2010/main" val="934568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random/>
  </p:transition>
  <p:timing>
    <p:tnLst>
      <p:par>
        <p:cTn id="1" dur="indefinite" restart="never" nodeType="tmRoot"/>
      </p:par>
    </p:tnLst>
  </p:timing>
  <p:txStyles>
    <p:titleStyle>
      <a:lvl1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2pPr>
      <a:lvl3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3pPr>
      <a:lvl4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4pPr>
      <a:lvl5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5pPr>
      <a:lvl6pPr marL="4572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6pPr>
      <a:lvl7pPr marL="9144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7pPr>
      <a:lvl8pPr marL="13716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8pPr>
      <a:lvl9pPr marL="18288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9pPr>
    </p:titleStyle>
    <p:bodyStyle>
      <a:lvl1pPr marL="342900" indent="-342900" algn="l" rtl="0" eaLnBrk="1" fontAlgn="base" hangingPunct="1">
        <a:lnSpc>
          <a:spcPct val="120000"/>
        </a:lnSpc>
        <a:spcBef>
          <a:spcPct val="20000"/>
        </a:spcBef>
        <a:spcAft>
          <a:spcPct val="0"/>
        </a:spcAft>
        <a:buClr>
          <a:srgbClr val="FF9900"/>
        </a:buClr>
        <a:buSzPct val="9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lnSpc>
          <a:spcPct val="120000"/>
        </a:lnSpc>
        <a:spcBef>
          <a:spcPct val="20000"/>
        </a:spcBef>
        <a:spcAft>
          <a:spcPct val="0"/>
        </a:spcAft>
        <a:buClr>
          <a:srgbClr val="A886E0"/>
        </a:buClr>
        <a:buSzPct val="80000"/>
        <a:buFont typeface="Wingdings" pitchFamily="2" charset="2"/>
        <a:buChar char="n"/>
        <a:defRPr sz="2800">
          <a:solidFill>
            <a:srgbClr val="0000FF"/>
          </a:solidFill>
          <a:latin typeface="+mj-lt"/>
          <a:ea typeface="华文楷体" pitchFamily="2" charset="-122"/>
        </a:defRPr>
      </a:lvl2pPr>
      <a:lvl3pPr marL="1143000" indent="-228600" algn="l" rtl="0" eaLnBrk="1" fontAlgn="base" hangingPunct="1">
        <a:lnSpc>
          <a:spcPct val="120000"/>
        </a:lnSpc>
        <a:spcBef>
          <a:spcPct val="20000"/>
        </a:spcBef>
        <a:spcAft>
          <a:spcPct val="0"/>
        </a:spcAft>
        <a:buClr>
          <a:srgbClr val="3399FF"/>
        </a:buClr>
        <a:buSzPct val="70000"/>
        <a:buFont typeface="Wingdings" pitchFamily="2" charset="2"/>
        <a:buChar char="n"/>
        <a:defRPr sz="2400">
          <a:solidFill>
            <a:schemeClr val="tx1"/>
          </a:solidFill>
          <a:latin typeface="+mn-lt"/>
          <a:ea typeface="+mn-ea"/>
        </a:defRPr>
      </a:lvl3pPr>
      <a:lvl4pPr marL="1600200" indent="-228600" algn="l" rtl="0" eaLnBrk="1" fontAlgn="base" hangingPunct="1">
        <a:lnSpc>
          <a:spcPct val="120000"/>
        </a:lnSpc>
        <a:spcBef>
          <a:spcPct val="20000"/>
        </a:spcBef>
        <a:spcAft>
          <a:spcPct val="0"/>
        </a:spcAft>
        <a:buClr>
          <a:srgbClr val="A886E0"/>
        </a:buClr>
        <a:buFont typeface="Wingdings" pitchFamily="2" charset="2"/>
        <a:buChar char="§"/>
        <a:defRPr sz="2000">
          <a:solidFill>
            <a:srgbClr val="0000FF"/>
          </a:solidFill>
          <a:latin typeface="+mj-lt"/>
          <a:ea typeface="华文楷体" pitchFamily="2" charset="-122"/>
        </a:defRPr>
      </a:lvl4pPr>
      <a:lvl5pPr marL="20574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5pPr>
      <a:lvl6pPr marL="25146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6pPr>
      <a:lvl7pPr marL="29718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7pPr>
      <a:lvl8pPr marL="34290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8pPr>
      <a:lvl9pPr marL="38862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blog.163.com/digoal@126/blog/static/16387704020115825612145/"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git.postgresql.org/gitweb/?p=pgbouncer.git;a=summary"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http://monkey.org/~provos/libevent/"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hyperlink" Target="http://git.postgresql.org/gitweb/?p=pgfincore.git;a=blob_plain;f=pgfincore.c;hb=b371336cce59e51dbe7325622c953ce6028b1cbb" TargetMode="External"/><Relationship Id="rId2" Type="http://schemas.openxmlformats.org/officeDocument/2006/relationships/hyperlink" Target="http://git.postgresql.org/gitweb/?p=pgfincore.git;a=summary" TargetMode="External"/><Relationship Id="rId1" Type="http://schemas.openxmlformats.org/officeDocument/2006/relationships/slideLayout" Target="../slideLayouts/slideLayout2.xml"/><Relationship Id="rId4" Type="http://schemas.openxmlformats.org/officeDocument/2006/relationships/hyperlink" Target="https://github.com/siavashg/pgredis"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http://blog.163.com/digoal@126/blog/static/163877040201210172341257/"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hyperlink" Target="http://pgfoundry.org/frs/download.php/3018/pgmemcache_2.0.6.tar.bz2"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hyperlink" Target="http://blog.163.com/digoal@126/blog/static/16387704020123261422581/"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hyperlink" Target="http://blog.163.com/digoal@126/blog/static/163877040201303082942271/" TargetMode="Externa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1.xml"/><Relationship Id="rId7" Type="http://schemas.openxmlformats.org/officeDocument/2006/relationships/image" Target="../media/image4.w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hyperlink" Target="http://blog.163.com/digoal@126/blog/static/163877040201321125220134/" TargetMode="External"/><Relationship Id="rId2" Type="http://schemas.openxmlformats.org/officeDocument/2006/relationships/hyperlink" Target="http://blog.163.com/digoal@126/blog/static/1638770402012731944439/" TargetMode="Externa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hyperlink" Target="http://blog.163.com/digoal@126/blog/static/163877040201362383382/" TargetMode="Externa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6.xml.rels><?xml version="1.0" encoding="UTF-8" standalone="yes"?>
<Relationships xmlns="http://schemas.openxmlformats.org/package/2006/relationships"><Relationship Id="rId8" Type="http://schemas.openxmlformats.org/officeDocument/2006/relationships/hyperlink" Target="http://blog.163.com/digoal@126/blog/static/1638770402011111233524987/" TargetMode="External"/><Relationship Id="rId3" Type="http://schemas.openxmlformats.org/officeDocument/2006/relationships/hyperlink" Target="http://blog.163.com/digoal@126/blog/static/163877040201181505331588/" TargetMode="External"/><Relationship Id="rId7" Type="http://schemas.openxmlformats.org/officeDocument/2006/relationships/hyperlink" Target="http://blog.163.com/digoal@126/blog/static/16387704020119181188247/" TargetMode="External"/><Relationship Id="rId2" Type="http://schemas.openxmlformats.org/officeDocument/2006/relationships/hyperlink" Target="http://blog.163.com/digoal@126/blog/static/163877040201231514057303/" TargetMode="External"/><Relationship Id="rId1" Type="http://schemas.openxmlformats.org/officeDocument/2006/relationships/slideLayout" Target="../slideLayouts/slideLayout2.xml"/><Relationship Id="rId6" Type="http://schemas.openxmlformats.org/officeDocument/2006/relationships/hyperlink" Target="http://blog.163.com/digoal@126/blog/static/163877040201141641148311/" TargetMode="External"/><Relationship Id="rId5" Type="http://schemas.openxmlformats.org/officeDocument/2006/relationships/hyperlink" Target="http://blog.163.com/digoal@126/blog/static/16387704020118951953408/" TargetMode="External"/><Relationship Id="rId4" Type="http://schemas.openxmlformats.org/officeDocument/2006/relationships/hyperlink" Target="http://blog.163.com/digoal@126/blog/static/16387704020118151162340/" TargetMode="External"/><Relationship Id="rId9" Type="http://schemas.openxmlformats.org/officeDocument/2006/relationships/hyperlink" Target="http://blog.163.com/digoal@126/blog/static/16387704020121108551698/" TargetMode="External"/></Relationships>
</file>

<file path=ppt/slides/_rels/slide187.xml.rels><?xml version="1.0" encoding="UTF-8" standalone="yes"?>
<Relationships xmlns="http://schemas.openxmlformats.org/package/2006/relationships"><Relationship Id="rId3" Type="http://schemas.openxmlformats.org/officeDocument/2006/relationships/hyperlink" Target="http://blog.163.com/digoal@126/blog/static/163877040201312544919858/" TargetMode="External"/><Relationship Id="rId2" Type="http://schemas.openxmlformats.org/officeDocument/2006/relationships/hyperlink" Target="http://blog.163.com/digoal@126/blog/static/1638770402013214103144414/" TargetMode="Externa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hyperlink" Target="http://blog.163.com/digoal@126/blog/static/163877040201243051338137/" TargetMode="External"/><Relationship Id="rId2" Type="http://schemas.openxmlformats.org/officeDocument/2006/relationships/hyperlink" Target="http://blog.163.com/digoal@126/blog/static/163877040201242945632912/" TargetMode="External"/><Relationship Id="rId1" Type="http://schemas.openxmlformats.org/officeDocument/2006/relationships/slideLayout" Target="../slideLayouts/slideLayout2.xml"/><Relationship Id="rId4" Type="http://schemas.openxmlformats.org/officeDocument/2006/relationships/hyperlink" Target="http://blog.163.com/digoal@126/blog/static/1638770402012431102448951/"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hyperlink" Target="http://blog.163.com/digoal@126/" TargetMode="External"/><Relationship Id="rId2" Type="http://schemas.openxmlformats.org/officeDocument/2006/relationships/hyperlink" Target="mailto:digoal@126.com"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blog.163.com/digoal@126/blog/static/1638770402012112452432251/"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blog.163.com/digoal@126/blog/static/16387704020114273265960/"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postgresql.org/docs/9.3/static/textsearch.html" TargetMode="External"/><Relationship Id="rId2" Type="http://schemas.openxmlformats.org/officeDocument/2006/relationships/hyperlink" Target="http://www.postgresql.org/docs/9.3/static/datatype-textsearch.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postgresql.org/docs/9.3/static/functions-geometry.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ostgresql.org/docs/9.3/static/functions-textsearch.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blog.163.com/digoal@126/blog/static/16387704020125214101069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www.postgresql.org/docs/9.3/static/pgtrgm.html" TargetMode="External"/><Relationship Id="rId2" Type="http://schemas.openxmlformats.org/officeDocument/2006/relationships/hyperlink" Target="http://blog.163.com/digoal@126/blog/static/163877040201341610214180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blog.163.com/digoal@126/blog/static/163877040201310255717379/"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PostgreSQL</a:t>
            </a:r>
            <a:r>
              <a:rPr lang="en-US" altLang="zh-CN" dirty="0"/>
              <a:t> 9.3 </a:t>
            </a:r>
            <a:r>
              <a:rPr lang="zh-CN" altLang="en-US" dirty="0"/>
              <a:t>培训</a:t>
            </a:r>
            <a:r>
              <a:rPr lang="en-US" altLang="zh-CN" dirty="0"/>
              <a:t/>
            </a:r>
            <a:br>
              <a:rPr lang="en-US" altLang="zh-CN" dirty="0"/>
            </a:br>
            <a:r>
              <a:rPr lang="en-US" altLang="zh-CN" dirty="0"/>
              <a:t>Day </a:t>
            </a:r>
            <a:r>
              <a:rPr lang="en-US" altLang="zh-CN" dirty="0" smtClean="0"/>
              <a:t>2</a:t>
            </a:r>
            <a:endParaRPr lang="zh-CN" altLang="en-US" dirty="0"/>
          </a:p>
        </p:txBody>
      </p:sp>
      <p:sp>
        <p:nvSpPr>
          <p:cNvPr id="3" name="副标题 2"/>
          <p:cNvSpPr>
            <a:spLocks noGrp="1"/>
          </p:cNvSpPr>
          <p:nvPr>
            <p:ph type="subTitle" idx="1"/>
          </p:nvPr>
        </p:nvSpPr>
        <p:spPr/>
        <p:txBody>
          <a:bodyPr/>
          <a:lstStyle/>
          <a:p>
            <a:r>
              <a:rPr lang="en-US" altLang="zh-CN" dirty="0" err="1"/>
              <a:t>digoal.zhou</a:t>
            </a:r>
            <a:endParaRPr lang="en-US" altLang="zh-CN" dirty="0"/>
          </a:p>
          <a:p>
            <a:r>
              <a:rPr lang="en-US" altLang="zh-CN" dirty="0" smtClean="0"/>
              <a:t>2013/12/5</a:t>
            </a:r>
            <a:endParaRPr lang="zh-CN" altLang="en-US" dirty="0"/>
          </a:p>
        </p:txBody>
      </p:sp>
    </p:spTree>
    <p:extLst>
      <p:ext uri="{BB962C8B-B14F-4D97-AF65-F5344CB8AC3E}">
        <p14:creationId xmlns:p14="http://schemas.microsoft.com/office/powerpoint/2010/main" val="3628623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zh-CN" altLang="en-US" sz="1400" dirty="0"/>
              <a:t>利用索引进行排序减少</a:t>
            </a:r>
            <a:r>
              <a:rPr lang="en-US" altLang="zh-CN" sz="1400" dirty="0"/>
              <a:t>CPU</a:t>
            </a:r>
            <a:r>
              <a:rPr lang="zh-CN" altLang="en-US" sz="1400" dirty="0"/>
              <a:t>开销</a:t>
            </a:r>
          </a:p>
          <a:p>
            <a:r>
              <a:rPr lang="en-US" altLang="zh-CN" sz="1400" dirty="0" smtClean="0"/>
              <a:t>2. </a:t>
            </a:r>
            <a:r>
              <a:rPr lang="zh-CN" altLang="en-US" sz="1400" dirty="0" smtClean="0"/>
              <a:t>查询条件不是索引列</a:t>
            </a:r>
            <a:endParaRPr lang="en-US" altLang="zh-CN" sz="1400" dirty="0" smtClean="0"/>
          </a:p>
          <a:p>
            <a:r>
              <a:rPr lang="en-US" altLang="zh-CN" sz="1400" dirty="0"/>
              <a:t>digoal=# set </a:t>
            </a:r>
            <a:r>
              <a:rPr lang="en-US" altLang="zh-CN" sz="1400" dirty="0" err="1"/>
              <a:t>enable_seqscan</a:t>
            </a:r>
            <a:r>
              <a:rPr lang="en-US" altLang="zh-CN" sz="1400" dirty="0"/>
              <a:t>=off;</a:t>
            </a:r>
          </a:p>
          <a:p>
            <a:r>
              <a:rPr lang="en-US" altLang="zh-CN" sz="1400" dirty="0"/>
              <a:t>SET</a:t>
            </a:r>
          </a:p>
          <a:p>
            <a:r>
              <a:rPr lang="en-US" altLang="zh-CN" sz="1400" dirty="0"/>
              <a:t>digoal=# explain analyze select * from test where info='620f5eaeaf0d7cf48cd1fa6c410bad49' order by id;</a:t>
            </a:r>
          </a:p>
          <a:p>
            <a:r>
              <a:rPr lang="en-US" altLang="zh-CN" sz="1400" dirty="0"/>
              <a:t>                                                     QUERY PLAN                                                     </a:t>
            </a:r>
          </a:p>
          <a:p>
            <a:r>
              <a:rPr lang="en-US" altLang="zh-CN" sz="1400" dirty="0"/>
              <a:t>--------------------------------------------------------------------------------------------------------------------</a:t>
            </a:r>
          </a:p>
          <a:p>
            <a:r>
              <a:rPr lang="en-US" altLang="zh-CN" sz="1400" dirty="0"/>
              <a:t> Index Scan using idx_test_1 on test  (cost=0.29..299.29 rows=1 width=45) (actual time=0.027..3.628 rows=1 loops=1)</a:t>
            </a:r>
          </a:p>
          <a:p>
            <a:r>
              <a:rPr lang="en-US" altLang="zh-CN" sz="1400" dirty="0"/>
              <a:t>   Filter: (info = '620f5eaeaf0d7cf48cd1fa6c410bad49'::text)</a:t>
            </a:r>
          </a:p>
          <a:p>
            <a:r>
              <a:rPr lang="en-US" altLang="zh-CN" sz="1400" dirty="0"/>
              <a:t>   Rows Removed by Filter: 9999</a:t>
            </a:r>
          </a:p>
          <a:p>
            <a:r>
              <a:rPr lang="en-US" altLang="zh-CN" sz="1400" dirty="0"/>
              <a:t> Total runtime: 3.661 </a:t>
            </a:r>
            <a:r>
              <a:rPr lang="en-US" altLang="zh-CN" sz="1400" dirty="0" err="1"/>
              <a:t>ms</a:t>
            </a:r>
            <a:endParaRPr lang="en-US" altLang="zh-CN" sz="1400" dirty="0"/>
          </a:p>
          <a:p>
            <a:r>
              <a:rPr lang="en-US" altLang="zh-CN" sz="1400" dirty="0"/>
              <a:t>(4 rows</a:t>
            </a:r>
            <a:r>
              <a:rPr lang="en-US" altLang="zh-CN" sz="1400" dirty="0" smtClean="0"/>
              <a:t>)</a:t>
            </a:r>
          </a:p>
          <a:p>
            <a:r>
              <a:rPr lang="zh-CN" altLang="en-US" sz="1400" dirty="0" smtClean="0"/>
              <a:t>这个只是例子</a:t>
            </a:r>
            <a:r>
              <a:rPr lang="en-US" altLang="zh-CN" sz="1400" dirty="0" smtClean="0"/>
              <a:t>, </a:t>
            </a:r>
            <a:r>
              <a:rPr lang="zh-CN" altLang="en-US" sz="1400" dirty="0" smtClean="0"/>
              <a:t>不一定适合实际应用场景</a:t>
            </a:r>
            <a:r>
              <a:rPr lang="en-US" altLang="zh-CN" sz="1400" dirty="0" smtClean="0"/>
              <a:t>.</a:t>
            </a:r>
          </a:p>
          <a:p>
            <a:r>
              <a:rPr lang="zh-CN" altLang="en-US" sz="1400" dirty="0" smtClean="0"/>
              <a:t>如果</a:t>
            </a:r>
            <a:r>
              <a:rPr lang="en-US" altLang="zh-CN" sz="1400" dirty="0" smtClean="0"/>
              <a:t>info</a:t>
            </a:r>
            <a:r>
              <a:rPr lang="zh-CN" altLang="en-US" sz="1400" dirty="0" smtClean="0"/>
              <a:t>的选择性好的话</a:t>
            </a:r>
            <a:r>
              <a:rPr lang="en-US" altLang="zh-CN" sz="1400" dirty="0" smtClean="0"/>
              <a:t>, </a:t>
            </a:r>
            <a:r>
              <a:rPr lang="zh-CN" altLang="en-US" sz="1400" dirty="0" smtClean="0"/>
              <a:t>在</a:t>
            </a:r>
            <a:r>
              <a:rPr lang="en-US" altLang="zh-CN" sz="1400" dirty="0" smtClean="0"/>
              <a:t>info</a:t>
            </a:r>
            <a:r>
              <a:rPr lang="zh-CN" altLang="en-US" sz="1400" dirty="0" smtClean="0"/>
              <a:t>上面加索引时比较妥当的</a:t>
            </a:r>
            <a:r>
              <a:rPr lang="en-US" altLang="zh-CN" sz="1400" dirty="0" smtClean="0"/>
              <a:t>.</a:t>
            </a:r>
            <a:endParaRPr lang="en-US" altLang="zh-CN" sz="1400" dirty="0"/>
          </a:p>
          <a:p>
            <a:endParaRPr lang="en-US" altLang="zh-CN" sz="1400" dirty="0"/>
          </a:p>
          <a:p>
            <a:endParaRPr lang="en-US" altLang="zh-CN" sz="1400" dirty="0" err="1" smtClean="0"/>
          </a:p>
        </p:txBody>
      </p:sp>
    </p:spTree>
    <p:extLst>
      <p:ext uri="{BB962C8B-B14F-4D97-AF65-F5344CB8AC3E}">
        <p14:creationId xmlns:p14="http://schemas.microsoft.com/office/powerpoint/2010/main" val="9743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en-US" altLang="zh-CN" sz="1400" dirty="0"/>
              <a:t> </a:t>
            </a:r>
            <a:r>
              <a:rPr lang="en-US" altLang="zh-CN" sz="1400" dirty="0" err="1"/>
              <a:t>println</a:t>
            </a:r>
            <a:r>
              <a:rPr lang="en-US" altLang="zh-CN" sz="1400" dirty="0"/>
              <a:t>(@</a:t>
            </a:r>
            <a:r>
              <a:rPr lang="en-US" altLang="zh-CN" sz="1400" dirty="0" err="1"/>
              <a:t>hist_log</a:t>
            </a:r>
            <a:r>
              <a:rPr lang="en-US" altLang="zh-CN" sz="1400" dirty="0"/>
              <a:t>(a[</a:t>
            </a:r>
            <a:r>
              <a:rPr lang="en-US" altLang="zh-CN" sz="1400" dirty="0" err="1"/>
              <a:t>pid</a:t>
            </a:r>
            <a:r>
              <a:rPr lang="en-US" altLang="zh-CN" sz="1400" dirty="0"/>
              <a:t>()]))</a:t>
            </a:r>
          </a:p>
          <a:p>
            <a:r>
              <a:rPr lang="en-US" altLang="zh-CN" sz="1400" dirty="0"/>
              <a:t>    #</a:t>
            </a:r>
            <a:r>
              <a:rPr lang="en-US" altLang="zh-CN" sz="1400" dirty="0" err="1"/>
              <a:t>println</a:t>
            </a:r>
            <a:r>
              <a:rPr lang="en-US" altLang="zh-CN" sz="1400" dirty="0"/>
              <a:t>(@</a:t>
            </a:r>
            <a:r>
              <a:rPr lang="en-US" altLang="zh-CN" sz="1400" dirty="0" err="1"/>
              <a:t>hist_linear</a:t>
            </a:r>
            <a:r>
              <a:rPr lang="en-US" altLang="zh-CN" sz="1400" dirty="0"/>
              <a:t>(a[</a:t>
            </a:r>
            <a:r>
              <a:rPr lang="en-US" altLang="zh-CN" sz="1400" dirty="0" err="1"/>
              <a:t>pid</a:t>
            </a:r>
            <a:r>
              <a:rPr lang="en-US" altLang="zh-CN" sz="1400" dirty="0"/>
              <a:t>()],1024,4096,100))</a:t>
            </a:r>
          </a:p>
          <a:p>
            <a:r>
              <a:rPr lang="en-US" altLang="zh-CN" sz="1400" dirty="0"/>
              <a:t>  }</a:t>
            </a:r>
          </a:p>
          <a:p>
            <a:r>
              <a:rPr lang="en-US" altLang="zh-CN" sz="1400" dirty="0"/>
              <a:t>  delete a</a:t>
            </a:r>
          </a:p>
          <a:p>
            <a:r>
              <a:rPr lang="en-US" altLang="zh-CN" sz="1400" dirty="0"/>
              <a:t>}' -x </a:t>
            </a:r>
            <a:r>
              <a:rPr lang="en-US" altLang="zh-CN" sz="1400" dirty="0" smtClean="0"/>
              <a:t>5727</a:t>
            </a:r>
          </a:p>
          <a:p>
            <a:endParaRPr lang="en-US" altLang="zh-CN" sz="1400" dirty="0"/>
          </a:p>
          <a:p>
            <a:r>
              <a:rPr lang="zh-CN" altLang="en-US" sz="1400" dirty="0"/>
              <a:t>执行</a:t>
            </a:r>
            <a:r>
              <a:rPr lang="en-US" altLang="zh-CN" sz="1400" dirty="0"/>
              <a:t>SQL</a:t>
            </a:r>
          </a:p>
          <a:p>
            <a:r>
              <a:rPr lang="en-US" altLang="zh-CN" sz="1400" dirty="0"/>
              <a:t>digoal=# explain (</a:t>
            </a:r>
            <a:r>
              <a:rPr lang="en-US" altLang="zh-CN" sz="1400" dirty="0" err="1"/>
              <a:t>analyze,verbose,costs,buffers,timing</a:t>
            </a:r>
            <a:r>
              <a:rPr lang="en-US" altLang="zh-CN" sz="1400" dirty="0"/>
              <a:t>) select * from </a:t>
            </a:r>
            <a:r>
              <a:rPr lang="en-US" altLang="zh-CN" sz="1400" dirty="0" err="1"/>
              <a:t>tbl_cost_align</a:t>
            </a:r>
            <a:r>
              <a:rPr lang="en-US" altLang="zh-CN" sz="1400" dirty="0"/>
              <a:t>;</a:t>
            </a:r>
          </a:p>
          <a:p>
            <a:r>
              <a:rPr lang="en-US" altLang="zh-CN" sz="1400" dirty="0"/>
              <a:t>                                                               QUERY PLAN                                                           </a:t>
            </a:r>
          </a:p>
          <a:p>
            <a:r>
              <a:rPr lang="en-US" altLang="zh-CN" sz="1400" dirty="0"/>
              <a:t>    </a:t>
            </a:r>
          </a:p>
          <a:p>
            <a:r>
              <a:rPr lang="en-US" altLang="zh-CN" sz="1400" dirty="0"/>
              <a:t>------------------------------------------------------------------------------------------------------------------------------------</a:t>
            </a:r>
          </a:p>
          <a:p>
            <a:r>
              <a:rPr lang="en-US" altLang="zh-CN" sz="1400" dirty="0"/>
              <a:t> </a:t>
            </a:r>
            <a:r>
              <a:rPr lang="en-US" altLang="zh-CN" sz="1400" dirty="0" err="1"/>
              <a:t>Seq</a:t>
            </a:r>
            <a:r>
              <a:rPr lang="en-US" altLang="zh-CN" sz="1400" dirty="0"/>
              <a:t> Scan on postgres.tbl_cost_align  (cost=0.00..195393.00 rows=10100000 width=45) (actual time=0.839..3260.695 rows=10100000 loops=1)</a:t>
            </a:r>
          </a:p>
          <a:p>
            <a:r>
              <a:rPr lang="en-US" altLang="zh-CN" sz="1400" dirty="0"/>
              <a:t>   Output: id, info, crt_time</a:t>
            </a:r>
          </a:p>
          <a:p>
            <a:r>
              <a:rPr lang="en-US" altLang="zh-CN" sz="1400" dirty="0"/>
              <a:t>   Buffers: shared read=94393  -- </a:t>
            </a:r>
            <a:r>
              <a:rPr lang="zh-CN" altLang="en-US" sz="1400" dirty="0"/>
              <a:t>注意这个</a:t>
            </a:r>
            <a:r>
              <a:rPr lang="en-US" altLang="zh-CN" sz="1400" dirty="0"/>
              <a:t>read</a:t>
            </a:r>
            <a:r>
              <a:rPr lang="zh-CN" altLang="en-US" sz="1400" dirty="0"/>
              <a:t>指的是未命中</a:t>
            </a:r>
            <a:r>
              <a:rPr lang="en-US" altLang="zh-CN" sz="1400" dirty="0"/>
              <a:t>shared buffer, </a:t>
            </a:r>
            <a:r>
              <a:rPr lang="zh-CN" altLang="en-US" sz="1400" dirty="0"/>
              <a:t>如果是命中的话会有</a:t>
            </a:r>
            <a:r>
              <a:rPr lang="en-US" altLang="zh-CN" sz="1400" dirty="0"/>
              <a:t>hit=?</a:t>
            </a:r>
          </a:p>
          <a:p>
            <a:r>
              <a:rPr lang="en-US" altLang="zh-CN" sz="1400" dirty="0"/>
              <a:t> Total runtime: 4325.885 </a:t>
            </a:r>
            <a:r>
              <a:rPr lang="en-US" altLang="zh-CN" sz="1400" dirty="0" err="1"/>
              <a:t>ms</a:t>
            </a:r>
            <a:endParaRPr lang="en-US" altLang="zh-CN" sz="1400" dirty="0"/>
          </a:p>
          <a:p>
            <a:r>
              <a:rPr lang="en-US" altLang="zh-CN" sz="1400" dirty="0"/>
              <a:t>(4 rows)</a:t>
            </a:r>
          </a:p>
        </p:txBody>
      </p:sp>
    </p:spTree>
    <p:extLst>
      <p:ext uri="{BB962C8B-B14F-4D97-AF65-F5344CB8AC3E}">
        <p14:creationId xmlns:p14="http://schemas.microsoft.com/office/powerpoint/2010/main" val="2426194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en-US" altLang="zh-CN" sz="1400" dirty="0" err="1"/>
              <a:t>stap</a:t>
            </a:r>
            <a:r>
              <a:rPr lang="zh-CN" altLang="en-US" sz="1400" dirty="0"/>
              <a:t>的输出</a:t>
            </a:r>
          </a:p>
          <a:p>
            <a:r>
              <a:rPr lang="en-US" altLang="zh-CN" sz="1400" dirty="0" err="1"/>
              <a:t>query__start</a:t>
            </a:r>
            <a:r>
              <a:rPr lang="en-US" altLang="zh-CN" sz="1400" dirty="0"/>
              <a:t> explain (</a:t>
            </a:r>
            <a:r>
              <a:rPr lang="en-US" altLang="zh-CN" sz="1400" dirty="0" err="1"/>
              <a:t>analyze,verbose,costs,buffers,timing</a:t>
            </a:r>
            <a:r>
              <a:rPr lang="en-US" altLang="zh-CN" sz="1400" dirty="0"/>
              <a:t>) select * from tbl_cost_align;pid:5727</a:t>
            </a:r>
          </a:p>
          <a:p>
            <a:r>
              <a:rPr lang="en-US" altLang="zh-CN" sz="1400" dirty="0"/>
              <a:t>5727**94417**14329</a:t>
            </a:r>
          </a:p>
          <a:p>
            <a:r>
              <a:rPr lang="en-US" altLang="zh-CN" sz="1400" dirty="0" err="1"/>
              <a:t>query__done</a:t>
            </a:r>
            <a:r>
              <a:rPr lang="en-US" altLang="zh-CN" sz="1400" dirty="0"/>
              <a:t> explain (</a:t>
            </a:r>
            <a:r>
              <a:rPr lang="en-US" altLang="zh-CN" sz="1400" dirty="0" err="1"/>
              <a:t>analyze,verbose,costs,buffers,timing</a:t>
            </a:r>
            <a:r>
              <a:rPr lang="en-US" altLang="zh-CN" sz="1400" dirty="0"/>
              <a:t>) select * from tbl_cost_align;pid:5727</a:t>
            </a:r>
          </a:p>
          <a:p>
            <a:r>
              <a:rPr lang="en-US" altLang="zh-CN" sz="1400" dirty="0"/>
              <a:t>  value |-------------------------------------------------- count</a:t>
            </a:r>
          </a:p>
          <a:p>
            <a:r>
              <a:rPr lang="en-US" altLang="zh-CN" sz="1400" dirty="0"/>
              <a:t>   1024 |                                                       0</a:t>
            </a:r>
          </a:p>
          <a:p>
            <a:r>
              <a:rPr lang="en-US" altLang="zh-CN" sz="1400" dirty="0"/>
              <a:t>   2048 |                                                       0</a:t>
            </a:r>
          </a:p>
          <a:p>
            <a:r>
              <a:rPr lang="en-US" altLang="zh-CN" sz="1400" dirty="0"/>
              <a:t>   4096 |                                                     153</a:t>
            </a:r>
          </a:p>
          <a:p>
            <a:r>
              <a:rPr lang="en-US" altLang="zh-CN" sz="1400" dirty="0"/>
              <a:t>   8192 |@@@@@@@@@@@@@@@@@@@@@@@@@@@@@@@@@@@@@@@@@@@@@@@@@  86293</a:t>
            </a:r>
          </a:p>
          <a:p>
            <a:r>
              <a:rPr lang="en-US" altLang="zh-CN" sz="1400" dirty="0"/>
              <a:t>  16384 |@                                                   1864</a:t>
            </a:r>
          </a:p>
          <a:p>
            <a:r>
              <a:rPr lang="en-US" altLang="zh-CN" sz="1400" dirty="0"/>
              <a:t>  32768 |                                                     116</a:t>
            </a:r>
          </a:p>
          <a:p>
            <a:r>
              <a:rPr lang="en-US" altLang="zh-CN" sz="1400" dirty="0"/>
              <a:t>  65536 |@@@                                                 </a:t>
            </a:r>
            <a:r>
              <a:rPr lang="en-US" altLang="zh-CN" sz="1400" dirty="0" smtClean="0"/>
              <a:t>5918     -- </a:t>
            </a:r>
            <a:r>
              <a:rPr lang="zh-CN" altLang="en-US" sz="1400" dirty="0" smtClean="0"/>
              <a:t>接近块设备</a:t>
            </a:r>
            <a:r>
              <a:rPr lang="en-US" altLang="zh-CN" sz="1400" dirty="0" err="1" smtClean="0"/>
              <a:t>readahead</a:t>
            </a:r>
            <a:r>
              <a:rPr lang="zh-CN" altLang="en-US" sz="1400" dirty="0" smtClean="0"/>
              <a:t>次数</a:t>
            </a:r>
            <a:endParaRPr lang="en-US" altLang="zh-CN" sz="1400" dirty="0"/>
          </a:p>
          <a:p>
            <a:r>
              <a:rPr lang="en-US" altLang="zh-CN" sz="1400" dirty="0"/>
              <a:t> 131072 |                                                      59</a:t>
            </a:r>
          </a:p>
          <a:p>
            <a:r>
              <a:rPr lang="en-US" altLang="zh-CN" sz="1400" dirty="0"/>
              <a:t> 262144 |                                                       7</a:t>
            </a:r>
          </a:p>
          <a:p>
            <a:r>
              <a:rPr lang="en-US" altLang="zh-CN" sz="1400" dirty="0"/>
              <a:t> 524288 |                                                       3</a:t>
            </a:r>
          </a:p>
          <a:p>
            <a:r>
              <a:rPr lang="en-US" altLang="zh-CN" sz="1400" dirty="0"/>
              <a:t>1048576 |                                                       2</a:t>
            </a:r>
          </a:p>
          <a:p>
            <a:r>
              <a:rPr lang="en-US" altLang="zh-CN" sz="1400" dirty="0"/>
              <a:t>2097152 |                                                       2</a:t>
            </a:r>
          </a:p>
          <a:p>
            <a:r>
              <a:rPr lang="en-US" altLang="zh-CN" sz="1400" dirty="0"/>
              <a:t>4194304 |                                                       0</a:t>
            </a:r>
          </a:p>
          <a:p>
            <a:r>
              <a:rPr lang="en-US" altLang="zh-CN" sz="1400" dirty="0"/>
              <a:t>8388608 |                                                       0</a:t>
            </a:r>
          </a:p>
        </p:txBody>
      </p:sp>
    </p:spTree>
    <p:extLst>
      <p:ext uri="{BB962C8B-B14F-4D97-AF65-F5344CB8AC3E}">
        <p14:creationId xmlns:p14="http://schemas.microsoft.com/office/powerpoint/2010/main" val="1965439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zh-CN" altLang="en-US" sz="1400" dirty="0"/>
              <a:t>验证</a:t>
            </a:r>
            <a:r>
              <a:rPr lang="zh-CN" altLang="en-US" sz="1400" dirty="0" smtClean="0"/>
              <a:t>公式正确性</a:t>
            </a:r>
            <a:endParaRPr lang="zh-CN" altLang="en-US" sz="1400" dirty="0"/>
          </a:p>
          <a:p>
            <a:r>
              <a:rPr lang="en-US" altLang="zh-CN" sz="1400" dirty="0"/>
              <a:t>digoal=# show </a:t>
            </a:r>
            <a:r>
              <a:rPr lang="en-US" altLang="zh-CN" sz="1400" dirty="0" err="1"/>
              <a:t>seq_page_cost</a:t>
            </a:r>
            <a:r>
              <a:rPr lang="en-US" altLang="zh-CN" sz="1400" dirty="0"/>
              <a:t>;</a:t>
            </a:r>
          </a:p>
          <a:p>
            <a:r>
              <a:rPr lang="en-US" altLang="zh-CN" sz="1400" dirty="0"/>
              <a:t> </a:t>
            </a:r>
            <a:r>
              <a:rPr lang="en-US" altLang="zh-CN" sz="1400" dirty="0" err="1"/>
              <a:t>seq_page_cost</a:t>
            </a:r>
            <a:r>
              <a:rPr lang="en-US" altLang="zh-CN" sz="1400" dirty="0"/>
              <a:t> </a:t>
            </a:r>
          </a:p>
          <a:p>
            <a:r>
              <a:rPr lang="en-US" altLang="zh-CN" sz="1400" dirty="0"/>
              <a:t>---------------</a:t>
            </a:r>
          </a:p>
          <a:p>
            <a:r>
              <a:rPr lang="en-US" altLang="zh-CN" sz="1400" dirty="0"/>
              <a:t> 1</a:t>
            </a:r>
          </a:p>
          <a:p>
            <a:r>
              <a:rPr lang="en-US" altLang="zh-CN" sz="1400" dirty="0"/>
              <a:t>(1 row)</a:t>
            </a:r>
          </a:p>
          <a:p>
            <a:r>
              <a:rPr lang="en-US" altLang="zh-CN" sz="1400" dirty="0"/>
              <a:t>digoal=# show </a:t>
            </a:r>
            <a:r>
              <a:rPr lang="en-US" altLang="zh-CN" sz="1400" dirty="0" err="1"/>
              <a:t>cpu_tuple_cost</a:t>
            </a:r>
            <a:r>
              <a:rPr lang="en-US" altLang="zh-CN" sz="1400" dirty="0"/>
              <a:t>;</a:t>
            </a:r>
          </a:p>
          <a:p>
            <a:r>
              <a:rPr lang="en-US" altLang="zh-CN" sz="1400" dirty="0"/>
              <a:t> </a:t>
            </a:r>
            <a:r>
              <a:rPr lang="en-US" altLang="zh-CN" sz="1400" dirty="0" err="1"/>
              <a:t>cpu_tuple_cost</a:t>
            </a:r>
            <a:r>
              <a:rPr lang="en-US" altLang="zh-CN" sz="1400" dirty="0"/>
              <a:t> </a:t>
            </a:r>
          </a:p>
          <a:p>
            <a:r>
              <a:rPr lang="en-US" altLang="zh-CN" sz="1400" dirty="0"/>
              <a:t>----------------</a:t>
            </a:r>
          </a:p>
          <a:p>
            <a:r>
              <a:rPr lang="en-US" altLang="zh-CN" sz="1400" dirty="0"/>
              <a:t> 0.01</a:t>
            </a:r>
          </a:p>
          <a:p>
            <a:r>
              <a:rPr lang="en-US" altLang="zh-CN" sz="1400" dirty="0"/>
              <a:t>(1 row)</a:t>
            </a:r>
          </a:p>
          <a:p>
            <a:r>
              <a:rPr lang="en-US" altLang="zh-CN" sz="1400" dirty="0"/>
              <a:t>195393 = (shared read=)94393*1(</a:t>
            </a:r>
            <a:r>
              <a:rPr lang="en-US" altLang="zh-CN" sz="1400" dirty="0" err="1"/>
              <a:t>seq_page_cost</a:t>
            </a:r>
            <a:r>
              <a:rPr lang="en-US" altLang="zh-CN" sz="1400" dirty="0"/>
              <a:t>) + (rows=)10100000*0.01(</a:t>
            </a:r>
            <a:r>
              <a:rPr lang="en-US" altLang="zh-CN" sz="1400" dirty="0" err="1"/>
              <a:t>cpu_tuple_cost</a:t>
            </a:r>
            <a:r>
              <a:rPr lang="en-US" altLang="zh-CN" sz="1400" dirty="0"/>
              <a:t>)</a:t>
            </a:r>
          </a:p>
          <a:p>
            <a:r>
              <a:rPr lang="en-US" altLang="zh-CN" sz="1400" dirty="0"/>
              <a:t>digoal=# select 94393+10100000*0.01;</a:t>
            </a:r>
          </a:p>
          <a:p>
            <a:r>
              <a:rPr lang="en-US" altLang="zh-CN" sz="1400" dirty="0"/>
              <a:t> ?column?  </a:t>
            </a:r>
          </a:p>
          <a:p>
            <a:r>
              <a:rPr lang="en-US" altLang="zh-CN" sz="1400" dirty="0"/>
              <a:t>-----------</a:t>
            </a:r>
          </a:p>
          <a:p>
            <a:r>
              <a:rPr lang="en-US" altLang="zh-CN" sz="1400" dirty="0"/>
              <a:t> 195393.00</a:t>
            </a:r>
          </a:p>
          <a:p>
            <a:r>
              <a:rPr lang="en-US" altLang="zh-CN" sz="1400" dirty="0"/>
              <a:t>(1 row)</a:t>
            </a:r>
          </a:p>
        </p:txBody>
      </p:sp>
    </p:spTree>
    <p:extLst>
      <p:ext uri="{BB962C8B-B14F-4D97-AF65-F5344CB8AC3E}">
        <p14:creationId xmlns:p14="http://schemas.microsoft.com/office/powerpoint/2010/main" val="1802661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zh-CN" altLang="en-US" sz="1400" dirty="0" smtClean="0"/>
              <a:t>从</a:t>
            </a:r>
            <a:r>
              <a:rPr lang="en-US" altLang="zh-CN" sz="1400" dirty="0" err="1"/>
              <a:t>stap</a:t>
            </a:r>
            <a:r>
              <a:rPr lang="zh-CN" altLang="en-US" sz="1400" dirty="0"/>
              <a:t>中我们得到</a:t>
            </a:r>
            <a:r>
              <a:rPr lang="en-US" altLang="zh-CN" sz="1400" dirty="0" err="1"/>
              <a:t>io</a:t>
            </a:r>
            <a:r>
              <a:rPr lang="zh-CN" altLang="en-US" sz="1400" dirty="0"/>
              <a:t>的平均响应时间是</a:t>
            </a:r>
            <a:r>
              <a:rPr lang="en-US" altLang="zh-CN" sz="1400" dirty="0"/>
              <a:t>14329</a:t>
            </a:r>
            <a:r>
              <a:rPr lang="zh-CN" altLang="en-US" sz="1400" dirty="0"/>
              <a:t>纳秒</a:t>
            </a:r>
            <a:r>
              <a:rPr lang="en-US" altLang="zh-CN" sz="1400" dirty="0"/>
              <a:t>(0.014329</a:t>
            </a:r>
            <a:r>
              <a:rPr lang="zh-CN" altLang="en-US" sz="1400" dirty="0"/>
              <a:t>毫秒</a:t>
            </a:r>
            <a:r>
              <a:rPr lang="en-US" altLang="zh-CN" sz="1400" dirty="0"/>
              <a:t>). </a:t>
            </a:r>
            <a:r>
              <a:rPr lang="zh-CN" altLang="en-US" sz="1400" dirty="0"/>
              <a:t>得到了</a:t>
            </a:r>
            <a:r>
              <a:rPr lang="en-US" altLang="zh-CN" sz="1400" dirty="0" err="1"/>
              <a:t>seq_page_cost</a:t>
            </a:r>
            <a:r>
              <a:rPr lang="en-US" altLang="zh-CN" sz="1400" dirty="0"/>
              <a:t>.</a:t>
            </a:r>
          </a:p>
          <a:p>
            <a:r>
              <a:rPr lang="zh-CN" altLang="en-US" sz="1400" dirty="0"/>
              <a:t>真实的执行时间是</a:t>
            </a:r>
            <a:r>
              <a:rPr lang="en-US" altLang="zh-CN" sz="1400" dirty="0"/>
              <a:t>(3260.695 - 0.839</a:t>
            </a:r>
            <a:r>
              <a:rPr lang="en-US" altLang="zh-CN" sz="1400" dirty="0" smtClean="0"/>
              <a:t>). </a:t>
            </a:r>
            <a:r>
              <a:rPr lang="zh-CN" altLang="en-US" sz="1400" dirty="0" smtClean="0"/>
              <a:t>套用</a:t>
            </a:r>
            <a:r>
              <a:rPr lang="zh-CN" altLang="en-US" sz="1400" dirty="0"/>
              <a:t>到公式中</a:t>
            </a:r>
            <a:r>
              <a:rPr lang="en-US" altLang="zh-CN" sz="1400" dirty="0"/>
              <a:t>, </a:t>
            </a:r>
            <a:r>
              <a:rPr lang="zh-CN" altLang="en-US" sz="1400" dirty="0"/>
              <a:t>求得</a:t>
            </a:r>
            <a:r>
              <a:rPr lang="en-US" altLang="zh-CN" sz="1400" dirty="0" err="1"/>
              <a:t>cpu_tuple_cost</a:t>
            </a:r>
            <a:r>
              <a:rPr lang="en-US" altLang="zh-CN" sz="1400" dirty="0"/>
              <a:t> : </a:t>
            </a:r>
          </a:p>
          <a:p>
            <a:r>
              <a:rPr lang="en-US" altLang="zh-CN" sz="1400" dirty="0"/>
              <a:t>3260.695 -0.839 = 94393*0.014329 + </a:t>
            </a:r>
            <a:r>
              <a:rPr lang="en-US" altLang="zh-CN" sz="1400" dirty="0" smtClean="0"/>
              <a:t>10100000*</a:t>
            </a:r>
            <a:r>
              <a:rPr lang="en-US" altLang="zh-CN" sz="1400" dirty="0" err="1" smtClean="0"/>
              <a:t>cpu_tuple_cost</a:t>
            </a:r>
            <a:endParaRPr lang="en-US" altLang="zh-CN" sz="1400" dirty="0"/>
          </a:p>
          <a:p>
            <a:r>
              <a:rPr lang="en-US" altLang="zh-CN" sz="1400" dirty="0" err="1"/>
              <a:t>cpu_tuple_cost</a:t>
            </a:r>
            <a:r>
              <a:rPr lang="en-US" altLang="zh-CN" sz="1400" dirty="0" smtClean="0"/>
              <a:t> </a:t>
            </a:r>
            <a:r>
              <a:rPr lang="en-US" altLang="zh-CN" sz="1400" dirty="0"/>
              <a:t>= 0.00018884145574257426</a:t>
            </a:r>
          </a:p>
          <a:p>
            <a:r>
              <a:rPr lang="zh-CN" altLang="en-US" sz="1400" dirty="0"/>
              <a:t>重启数据库</a:t>
            </a:r>
            <a:r>
              <a:rPr lang="en-US" altLang="zh-CN" sz="1400" dirty="0"/>
              <a:t>, </a:t>
            </a:r>
            <a:r>
              <a:rPr lang="zh-CN" altLang="en-US" sz="1400" dirty="0"/>
              <a:t>并刷系统缓存后</a:t>
            </a:r>
            <a:r>
              <a:rPr lang="en-US" altLang="zh-CN" sz="1400" dirty="0"/>
              <a:t>, </a:t>
            </a:r>
            <a:r>
              <a:rPr lang="zh-CN" altLang="en-US" sz="1400" dirty="0"/>
              <a:t>调整这两个代价因子</a:t>
            </a:r>
          </a:p>
          <a:p>
            <a:r>
              <a:rPr lang="en-US" altLang="zh-CN" sz="1400" dirty="0"/>
              <a:t>digoal=# set </a:t>
            </a:r>
            <a:r>
              <a:rPr lang="en-US" altLang="zh-CN" sz="1400" dirty="0" err="1"/>
              <a:t>seq_page_cost</a:t>
            </a:r>
            <a:r>
              <a:rPr lang="en-US" altLang="zh-CN" sz="1400" dirty="0"/>
              <a:t>=0.014329;</a:t>
            </a:r>
          </a:p>
          <a:p>
            <a:r>
              <a:rPr lang="en-US" altLang="zh-CN" sz="1400" dirty="0"/>
              <a:t>SET</a:t>
            </a:r>
          </a:p>
          <a:p>
            <a:r>
              <a:rPr lang="en-US" altLang="zh-CN" sz="1400" dirty="0"/>
              <a:t>digoal=# set </a:t>
            </a:r>
            <a:r>
              <a:rPr lang="en-US" altLang="zh-CN" sz="1400" dirty="0" err="1"/>
              <a:t>cpu_tuple_cost</a:t>
            </a:r>
            <a:r>
              <a:rPr lang="en-US" altLang="zh-CN" sz="1400" dirty="0"/>
              <a:t>=0.00018884145574257426;</a:t>
            </a:r>
          </a:p>
          <a:p>
            <a:r>
              <a:rPr lang="en-US" altLang="zh-CN" sz="1400" dirty="0"/>
              <a:t>SET</a:t>
            </a:r>
          </a:p>
          <a:p>
            <a:r>
              <a:rPr lang="zh-CN" altLang="en-US" sz="1400" dirty="0"/>
              <a:t>得到的</a:t>
            </a:r>
            <a:r>
              <a:rPr lang="en-US" altLang="zh-CN" sz="1400" dirty="0"/>
              <a:t>cost</a:t>
            </a:r>
            <a:r>
              <a:rPr lang="zh-CN" altLang="en-US" sz="1400" dirty="0"/>
              <a:t>和实际执行时间基本一致</a:t>
            </a:r>
            <a:r>
              <a:rPr lang="en-US" altLang="zh-CN" sz="1400" dirty="0" smtClean="0"/>
              <a:t>.</a:t>
            </a:r>
          </a:p>
          <a:p>
            <a:r>
              <a:rPr lang="en-US" altLang="zh-CN" sz="1400" dirty="0"/>
              <a:t>digoal=# explain (</a:t>
            </a:r>
            <a:r>
              <a:rPr lang="en-US" altLang="zh-CN" sz="1400" dirty="0" err="1"/>
              <a:t>analyze,verbose,costs,buffers,timing</a:t>
            </a:r>
            <a:r>
              <a:rPr lang="en-US" altLang="zh-CN" sz="1400" dirty="0"/>
              <a:t>) select * from </a:t>
            </a:r>
            <a:r>
              <a:rPr lang="en-US" altLang="zh-CN" sz="1400" dirty="0" err="1"/>
              <a:t>tbl_cost_align</a:t>
            </a:r>
            <a:r>
              <a:rPr lang="en-US" altLang="zh-CN" sz="1400" dirty="0"/>
              <a:t>;</a:t>
            </a:r>
          </a:p>
          <a:p>
            <a:r>
              <a:rPr lang="en-US" altLang="zh-CN" sz="1400" dirty="0"/>
              <a:t>                                                              QUERY PLAN                                                            </a:t>
            </a:r>
          </a:p>
          <a:p>
            <a:r>
              <a:rPr lang="en-US" altLang="zh-CN" sz="1400" dirty="0"/>
              <a:t>  </a:t>
            </a:r>
          </a:p>
          <a:p>
            <a:r>
              <a:rPr lang="en-US" altLang="zh-CN" sz="1400" dirty="0"/>
              <a:t>------------------------------------------------------------------------------------------------------------------------------------</a:t>
            </a:r>
          </a:p>
          <a:p>
            <a:r>
              <a:rPr lang="en-US" altLang="zh-CN" sz="1400" dirty="0"/>
              <a:t> </a:t>
            </a:r>
            <a:r>
              <a:rPr lang="en-US" altLang="zh-CN" sz="1400" dirty="0" err="1"/>
              <a:t>Seq</a:t>
            </a:r>
            <a:r>
              <a:rPr lang="en-US" altLang="zh-CN" sz="1400" dirty="0"/>
              <a:t> Scan on postgres.tbl_cost_align  (cost=0.00</a:t>
            </a:r>
            <a:r>
              <a:rPr lang="en-US" altLang="zh-CN" sz="1400" dirty="0">
                <a:solidFill>
                  <a:srgbClr val="FF0000"/>
                </a:solidFill>
              </a:rPr>
              <a:t>..3259.86 </a:t>
            </a:r>
            <a:r>
              <a:rPr lang="en-US" altLang="zh-CN" sz="1400" dirty="0"/>
              <a:t>rows=10100000 width=45) (actual time=0.915</a:t>
            </a:r>
            <a:r>
              <a:rPr lang="en-US" altLang="zh-CN" sz="1400" dirty="0">
                <a:solidFill>
                  <a:srgbClr val="FF0000"/>
                </a:solidFill>
              </a:rPr>
              <a:t>..3318.443 </a:t>
            </a:r>
            <a:r>
              <a:rPr lang="en-US" altLang="zh-CN" sz="1400" dirty="0"/>
              <a:t>rows=10100000 loops=1)</a:t>
            </a:r>
          </a:p>
          <a:p>
            <a:r>
              <a:rPr lang="en-US" altLang="zh-CN" sz="1400" dirty="0"/>
              <a:t>   Output: id, info, crt_time</a:t>
            </a:r>
          </a:p>
          <a:p>
            <a:r>
              <a:rPr lang="en-US" altLang="zh-CN" sz="1400" dirty="0"/>
              <a:t>   Buffers: shared read=94393</a:t>
            </a:r>
          </a:p>
          <a:p>
            <a:r>
              <a:rPr lang="en-US" altLang="zh-CN" sz="1400" dirty="0"/>
              <a:t> Total runtime: 4380.828 </a:t>
            </a:r>
            <a:r>
              <a:rPr lang="en-US" altLang="zh-CN" sz="1400" dirty="0" err="1" smtClean="0"/>
              <a:t>ms</a:t>
            </a:r>
            <a:endParaRPr lang="en-US" altLang="zh-CN" sz="1400" dirty="0"/>
          </a:p>
        </p:txBody>
      </p:sp>
    </p:spTree>
    <p:extLst>
      <p:ext uri="{BB962C8B-B14F-4D97-AF65-F5344CB8AC3E}">
        <p14:creationId xmlns:p14="http://schemas.microsoft.com/office/powerpoint/2010/main" val="175151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en-US" altLang="zh-CN" sz="1400" dirty="0" err="1"/>
              <a:t>random_page_cost</a:t>
            </a:r>
            <a:r>
              <a:rPr lang="en-US" altLang="zh-CN" sz="1400" dirty="0"/>
              <a:t>, </a:t>
            </a:r>
            <a:r>
              <a:rPr lang="en-US" altLang="zh-CN" sz="1400" dirty="0" err="1"/>
              <a:t>cpu_index_tuple_cost</a:t>
            </a:r>
            <a:r>
              <a:rPr lang="en-US" altLang="zh-CN" sz="1400" dirty="0"/>
              <a:t>, </a:t>
            </a:r>
            <a:r>
              <a:rPr lang="en-US" altLang="zh-CN" sz="1400" dirty="0" err="1"/>
              <a:t>cpu_operator_cost</a:t>
            </a:r>
            <a:r>
              <a:rPr lang="zh-CN" altLang="en-US" sz="1400" dirty="0"/>
              <a:t>的校准</a:t>
            </a:r>
            <a:r>
              <a:rPr lang="en-US" altLang="zh-CN" sz="1400" dirty="0" smtClean="0"/>
              <a:t>.</a:t>
            </a:r>
          </a:p>
          <a:p>
            <a:r>
              <a:rPr lang="en-US" altLang="zh-CN" sz="1400" dirty="0" err="1"/>
              <a:t>random_page_cost</a:t>
            </a:r>
            <a:r>
              <a:rPr lang="en-US" altLang="zh-CN" sz="1400" dirty="0"/>
              <a:t> </a:t>
            </a:r>
            <a:r>
              <a:rPr lang="zh-CN" altLang="en-US" sz="1400" dirty="0"/>
              <a:t>本文还是通过</a:t>
            </a:r>
            <a:r>
              <a:rPr lang="en-US" altLang="zh-CN" sz="1400" dirty="0" err="1"/>
              <a:t>stap</a:t>
            </a:r>
            <a:r>
              <a:rPr lang="zh-CN" altLang="en-US" sz="1400" dirty="0"/>
              <a:t>跟踪来获得</a:t>
            </a:r>
            <a:r>
              <a:rPr lang="en-US" altLang="zh-CN" sz="1400" dirty="0"/>
              <a:t>.</a:t>
            </a:r>
          </a:p>
          <a:p>
            <a:r>
              <a:rPr lang="en-US" altLang="zh-CN" sz="1400" dirty="0" err="1"/>
              <a:t>cpu_index_tuple_cost</a:t>
            </a:r>
            <a:r>
              <a:rPr lang="en-US" altLang="zh-CN" sz="1400" dirty="0"/>
              <a:t> </a:t>
            </a:r>
            <a:r>
              <a:rPr lang="zh-CN" altLang="en-US" sz="1400" dirty="0"/>
              <a:t>和 </a:t>
            </a:r>
            <a:r>
              <a:rPr lang="en-US" altLang="zh-CN" sz="1400" dirty="0" err="1"/>
              <a:t>cpu_operator_cost</a:t>
            </a:r>
            <a:r>
              <a:rPr lang="en-US" altLang="zh-CN" sz="1400" dirty="0"/>
              <a:t> </a:t>
            </a:r>
            <a:r>
              <a:rPr lang="zh-CN" altLang="en-US" sz="1400" dirty="0"/>
              <a:t>两个未知数需要两个等式求得</a:t>
            </a:r>
            <a:r>
              <a:rPr lang="en-US" altLang="zh-CN" sz="1400" dirty="0"/>
              <a:t>, </a:t>
            </a:r>
          </a:p>
          <a:p>
            <a:r>
              <a:rPr lang="zh-CN" altLang="en-US" sz="1400" dirty="0"/>
              <a:t>除了公式以外</a:t>
            </a:r>
            <a:r>
              <a:rPr lang="en-US" altLang="zh-CN" sz="1400" dirty="0"/>
              <a:t>, </a:t>
            </a:r>
            <a:r>
              <a:rPr lang="zh-CN" altLang="en-US" sz="1400" dirty="0"/>
              <a:t>本文利用</a:t>
            </a:r>
            <a:r>
              <a:rPr lang="en-US" altLang="zh-CN" sz="1400" dirty="0" err="1"/>
              <a:t>cpu_index_tuple_cost</a:t>
            </a:r>
            <a:r>
              <a:rPr lang="en-US" altLang="zh-CN" sz="1400" dirty="0"/>
              <a:t> </a:t>
            </a:r>
            <a:r>
              <a:rPr lang="zh-CN" altLang="en-US" sz="1400" dirty="0"/>
              <a:t>和 </a:t>
            </a:r>
            <a:r>
              <a:rPr lang="en-US" altLang="zh-CN" sz="1400" dirty="0" err="1"/>
              <a:t>cpu_operator_cost</a:t>
            </a:r>
            <a:r>
              <a:rPr lang="zh-CN" altLang="en-US" sz="1400" dirty="0"/>
              <a:t>的比例得到第二个等式</a:t>
            </a:r>
            <a:r>
              <a:rPr lang="en-US" altLang="zh-CN" sz="1400" dirty="0"/>
              <a:t>.</a:t>
            </a:r>
          </a:p>
          <a:p>
            <a:r>
              <a:rPr lang="zh-CN" altLang="en-US" sz="1400" dirty="0"/>
              <a:t>首先我们还是要确定公式准确性</a:t>
            </a:r>
            <a:r>
              <a:rPr lang="en-US" altLang="zh-CN" sz="1400" dirty="0"/>
              <a:t>, </a:t>
            </a:r>
            <a:r>
              <a:rPr lang="zh-CN" altLang="en-US" sz="1400" dirty="0"/>
              <a:t>为了方便公式验证</a:t>
            </a:r>
            <a:r>
              <a:rPr lang="en-US" altLang="zh-CN" sz="1400" dirty="0"/>
              <a:t>, </a:t>
            </a:r>
            <a:r>
              <a:rPr lang="zh-CN" altLang="en-US" sz="1400" dirty="0"/>
              <a:t>把所有的常量都设置为</a:t>
            </a:r>
            <a:r>
              <a:rPr lang="en-US" altLang="zh-CN" sz="1400" dirty="0"/>
              <a:t>1.</a:t>
            </a:r>
          </a:p>
          <a:p>
            <a:r>
              <a:rPr lang="en-US" altLang="zh-CN" sz="1400" dirty="0"/>
              <a:t>digoal=# set </a:t>
            </a:r>
            <a:r>
              <a:rPr lang="en-US" altLang="zh-CN" sz="1400" dirty="0" err="1"/>
              <a:t>random_page_cost</a:t>
            </a:r>
            <a:r>
              <a:rPr lang="en-US" altLang="zh-CN" sz="1400" dirty="0"/>
              <a:t>=1;</a:t>
            </a:r>
          </a:p>
          <a:p>
            <a:r>
              <a:rPr lang="en-US" altLang="zh-CN" sz="1400" dirty="0"/>
              <a:t>SET</a:t>
            </a:r>
          </a:p>
          <a:p>
            <a:r>
              <a:rPr lang="en-US" altLang="zh-CN" sz="1400" dirty="0"/>
              <a:t>digoal=# set </a:t>
            </a:r>
            <a:r>
              <a:rPr lang="en-US" altLang="zh-CN" sz="1400" dirty="0" err="1"/>
              <a:t>cpu_tuple_cost</a:t>
            </a:r>
            <a:r>
              <a:rPr lang="en-US" altLang="zh-CN" sz="1400" dirty="0"/>
              <a:t>=1;</a:t>
            </a:r>
          </a:p>
          <a:p>
            <a:r>
              <a:rPr lang="en-US" altLang="zh-CN" sz="1400" dirty="0"/>
              <a:t>SET</a:t>
            </a:r>
          </a:p>
          <a:p>
            <a:r>
              <a:rPr lang="en-US" altLang="zh-CN" sz="1400" dirty="0"/>
              <a:t>digoal=# set </a:t>
            </a:r>
            <a:r>
              <a:rPr lang="en-US" altLang="zh-CN" sz="1400" dirty="0" err="1"/>
              <a:t>cpu_index_tuple_cost</a:t>
            </a:r>
            <a:r>
              <a:rPr lang="en-US" altLang="zh-CN" sz="1400" dirty="0"/>
              <a:t>=1;</a:t>
            </a:r>
          </a:p>
          <a:p>
            <a:r>
              <a:rPr lang="en-US" altLang="zh-CN" sz="1400" dirty="0"/>
              <a:t>SET</a:t>
            </a:r>
          </a:p>
          <a:p>
            <a:r>
              <a:rPr lang="en-US" altLang="zh-CN" sz="1400" dirty="0"/>
              <a:t>digoal=# set </a:t>
            </a:r>
            <a:r>
              <a:rPr lang="en-US" altLang="zh-CN" sz="1400" dirty="0" err="1"/>
              <a:t>cpu_operator_cost</a:t>
            </a:r>
            <a:r>
              <a:rPr lang="en-US" altLang="zh-CN" sz="1400" dirty="0"/>
              <a:t>=1;</a:t>
            </a:r>
          </a:p>
          <a:p>
            <a:r>
              <a:rPr lang="en-US" altLang="zh-CN" sz="1400" dirty="0" smtClean="0"/>
              <a:t>SET</a:t>
            </a:r>
            <a:endParaRPr lang="en-US" altLang="zh-CN" sz="1400" dirty="0"/>
          </a:p>
        </p:txBody>
      </p:sp>
    </p:spTree>
    <p:extLst>
      <p:ext uri="{BB962C8B-B14F-4D97-AF65-F5344CB8AC3E}">
        <p14:creationId xmlns:p14="http://schemas.microsoft.com/office/powerpoint/2010/main" val="2422871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en-US" altLang="zh-CN" sz="1400" dirty="0"/>
              <a:t>digoal=# set </a:t>
            </a:r>
            <a:r>
              <a:rPr lang="en-US" altLang="zh-CN" sz="1400" dirty="0" err="1"/>
              <a:t>enable_seqscan</a:t>
            </a:r>
            <a:r>
              <a:rPr lang="en-US" altLang="zh-CN" sz="1400" dirty="0"/>
              <a:t>=off; set </a:t>
            </a:r>
            <a:r>
              <a:rPr lang="en-US" altLang="zh-CN" sz="1400" dirty="0" err="1"/>
              <a:t>enable_bitmapscan</a:t>
            </a:r>
            <a:r>
              <a:rPr lang="en-US" altLang="zh-CN" sz="1400" dirty="0"/>
              <a:t>=off; explain (</a:t>
            </a:r>
            <a:r>
              <a:rPr lang="en-US" altLang="zh-CN" sz="1400" dirty="0" err="1"/>
              <a:t>analyze,verbose,costs,buffers,timing</a:t>
            </a:r>
            <a:r>
              <a:rPr lang="en-US" altLang="zh-CN" sz="1400" dirty="0"/>
              <a:t>) select * from </a:t>
            </a:r>
            <a:r>
              <a:rPr lang="en-US" altLang="zh-CN" sz="1400" dirty="0" err="1"/>
              <a:t>tbl_cost_align</a:t>
            </a:r>
            <a:r>
              <a:rPr lang="en-US" altLang="zh-CN" sz="1400" dirty="0"/>
              <a:t> where id&gt;1998999963</a:t>
            </a:r>
            <a:r>
              <a:rPr lang="en-US" altLang="zh-CN" sz="1400" dirty="0" smtClean="0"/>
              <a:t>;</a:t>
            </a:r>
          </a:p>
          <a:p>
            <a:r>
              <a:rPr lang="en-US" altLang="zh-CN" sz="1400" dirty="0"/>
              <a:t> QUERY PLAN                                                 </a:t>
            </a:r>
          </a:p>
          <a:p>
            <a:r>
              <a:rPr lang="en-US" altLang="zh-CN" sz="1400" dirty="0"/>
              <a:t>                         </a:t>
            </a:r>
          </a:p>
          <a:p>
            <a:r>
              <a:rPr lang="en-US" altLang="zh-CN" sz="1400" dirty="0"/>
              <a:t>------------------------------------------------------------------------------------------------------------------------------------</a:t>
            </a:r>
          </a:p>
          <a:p>
            <a:r>
              <a:rPr lang="en-US" altLang="zh-CN" sz="1400" dirty="0"/>
              <a:t> Index Scan using </a:t>
            </a:r>
            <a:r>
              <a:rPr lang="en-US" altLang="zh-CN" sz="1400" dirty="0" err="1"/>
              <a:t>idx_tbl_cost_align_id</a:t>
            </a:r>
            <a:r>
              <a:rPr lang="en-US" altLang="zh-CN" sz="1400" dirty="0"/>
              <a:t> on postgres.tbl_cost_align  (cost=174.00..20181.67 rows=5031 width=45) (actual time=0.029..17.773 rows=5037 loops=1)</a:t>
            </a:r>
          </a:p>
          <a:p>
            <a:r>
              <a:rPr lang="en-US" altLang="zh-CN" sz="1400" dirty="0"/>
              <a:t>   Output: id, info, crt_time</a:t>
            </a:r>
          </a:p>
          <a:p>
            <a:r>
              <a:rPr lang="en-US" altLang="zh-CN" sz="1400" dirty="0"/>
              <a:t>   Index Cond: (tbl_cost_align.id &gt; 1998999963)</a:t>
            </a:r>
          </a:p>
          <a:p>
            <a:r>
              <a:rPr lang="en-US" altLang="zh-CN" sz="1400" dirty="0"/>
              <a:t>   Buffers: shared hit=5054</a:t>
            </a:r>
          </a:p>
          <a:p>
            <a:r>
              <a:rPr lang="en-US" altLang="zh-CN" sz="1400" dirty="0"/>
              <a:t> Total runtime: 18.477 </a:t>
            </a:r>
            <a:r>
              <a:rPr lang="en-US" altLang="zh-CN" sz="1400" dirty="0" err="1"/>
              <a:t>ms</a:t>
            </a:r>
            <a:endParaRPr lang="en-US" altLang="zh-CN" sz="1400" dirty="0"/>
          </a:p>
          <a:p>
            <a:r>
              <a:rPr lang="en-US" altLang="zh-CN" sz="1400" dirty="0"/>
              <a:t>(5 rows</a:t>
            </a:r>
            <a:r>
              <a:rPr lang="en-US" altLang="zh-CN" sz="1400" dirty="0" smtClean="0"/>
              <a:t>)</a:t>
            </a:r>
          </a:p>
          <a:p>
            <a:r>
              <a:rPr lang="zh-CN" altLang="en-US" sz="1400" dirty="0"/>
              <a:t>执行计划表明这是个索引扫描</a:t>
            </a:r>
            <a:r>
              <a:rPr lang="en-US" altLang="zh-CN" sz="1400" dirty="0"/>
              <a:t>, </a:t>
            </a:r>
            <a:r>
              <a:rPr lang="zh-CN" altLang="en-US" sz="1400" dirty="0"/>
              <a:t>至于扫了多少个数据块是未知的</a:t>
            </a:r>
            <a:r>
              <a:rPr lang="en-US" altLang="zh-CN" sz="1400" dirty="0"/>
              <a:t>, </a:t>
            </a:r>
            <a:r>
              <a:rPr lang="zh-CN" altLang="en-US" sz="1400" dirty="0"/>
              <a:t>索引的</a:t>
            </a:r>
            <a:r>
              <a:rPr lang="en-US" altLang="zh-CN" sz="1400" dirty="0"/>
              <a:t>tuples</a:t>
            </a:r>
            <a:r>
              <a:rPr lang="zh-CN" altLang="en-US" sz="1400" dirty="0"/>
              <a:t>也是未知的</a:t>
            </a:r>
            <a:r>
              <a:rPr lang="en-US" altLang="zh-CN" sz="1400" dirty="0"/>
              <a:t>, </a:t>
            </a:r>
            <a:r>
              <a:rPr lang="zh-CN" altLang="en-US" sz="1400" dirty="0"/>
              <a:t>已知的是</a:t>
            </a:r>
            <a:r>
              <a:rPr lang="en-US" altLang="zh-CN" sz="1400" dirty="0"/>
              <a:t>cost</a:t>
            </a:r>
            <a:r>
              <a:rPr lang="zh-CN" altLang="en-US" sz="1400" dirty="0"/>
              <a:t>和</a:t>
            </a:r>
            <a:r>
              <a:rPr lang="en-US" altLang="zh-CN" sz="1400" dirty="0"/>
              <a:t>rows.</a:t>
            </a:r>
          </a:p>
          <a:p>
            <a:r>
              <a:rPr lang="en-US" altLang="zh-CN" sz="1400" dirty="0"/>
              <a:t>20181.67 = blocks*</a:t>
            </a:r>
            <a:r>
              <a:rPr lang="en-US" altLang="zh-CN" sz="1400" dirty="0" err="1"/>
              <a:t>random_page_cost</a:t>
            </a:r>
            <a:r>
              <a:rPr lang="en-US" altLang="zh-CN" sz="1400" dirty="0"/>
              <a:t> + </a:t>
            </a:r>
            <a:r>
              <a:rPr lang="en-US" altLang="zh-CN" sz="1400" dirty="0" err="1"/>
              <a:t>cpu_tuple_cost</a:t>
            </a:r>
            <a:r>
              <a:rPr lang="en-US" altLang="zh-CN" sz="1400" dirty="0"/>
              <a:t>*5031 + </a:t>
            </a:r>
            <a:r>
              <a:rPr lang="en-US" altLang="zh-CN" sz="1400" dirty="0" err="1"/>
              <a:t>cpu_index_tuple_cost</a:t>
            </a:r>
            <a:r>
              <a:rPr lang="en-US" altLang="zh-CN" sz="1400" dirty="0"/>
              <a:t>*5031 + </a:t>
            </a:r>
            <a:r>
              <a:rPr lang="en-US" altLang="zh-CN" sz="1400" dirty="0" err="1"/>
              <a:t>cpu_operator_cost</a:t>
            </a:r>
            <a:r>
              <a:rPr lang="en-US" altLang="zh-CN" sz="1400" dirty="0"/>
              <a:t>*?</a:t>
            </a:r>
          </a:p>
        </p:txBody>
      </p:sp>
    </p:spTree>
    <p:extLst>
      <p:ext uri="{BB962C8B-B14F-4D97-AF65-F5344CB8AC3E}">
        <p14:creationId xmlns:p14="http://schemas.microsoft.com/office/powerpoint/2010/main" val="1640446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zh-CN" altLang="en-US" sz="1400" dirty="0"/>
              <a:t>求这个问号</a:t>
            </a:r>
            <a:r>
              <a:rPr lang="en-US" altLang="zh-CN" sz="1400" dirty="0"/>
              <a:t>, </a:t>
            </a:r>
            <a:r>
              <a:rPr lang="zh-CN" altLang="en-US" sz="1400" dirty="0"/>
              <a:t>可以通过更改</a:t>
            </a:r>
            <a:r>
              <a:rPr lang="en-US" altLang="zh-CN" sz="1400" dirty="0" err="1"/>
              <a:t>cpu_operator_cost</a:t>
            </a:r>
            <a:r>
              <a:rPr lang="zh-CN" altLang="en-US" sz="1400" dirty="0"/>
              <a:t>来得到</a:t>
            </a:r>
            <a:r>
              <a:rPr lang="en-US" altLang="zh-CN" sz="1400" dirty="0"/>
              <a:t>.</a:t>
            </a:r>
          </a:p>
          <a:p>
            <a:r>
              <a:rPr lang="en-US" altLang="zh-CN" sz="1400" dirty="0"/>
              <a:t>digoal=# set </a:t>
            </a:r>
            <a:r>
              <a:rPr lang="en-US" altLang="zh-CN" sz="1400" dirty="0" err="1"/>
              <a:t>cpu_operator_cost</a:t>
            </a:r>
            <a:r>
              <a:rPr lang="en-US" altLang="zh-CN" sz="1400" dirty="0"/>
              <a:t>=2;</a:t>
            </a:r>
          </a:p>
          <a:p>
            <a:r>
              <a:rPr lang="en-US" altLang="zh-CN" sz="1400" dirty="0"/>
              <a:t>SET</a:t>
            </a:r>
          </a:p>
          <a:p>
            <a:r>
              <a:rPr lang="en-US" altLang="zh-CN" sz="1400" dirty="0"/>
              <a:t>digoal=# set </a:t>
            </a:r>
            <a:r>
              <a:rPr lang="en-US" altLang="zh-CN" sz="1400" dirty="0" err="1"/>
              <a:t>enable_seqscan</a:t>
            </a:r>
            <a:r>
              <a:rPr lang="en-US" altLang="zh-CN" sz="1400" dirty="0"/>
              <a:t>=off; set </a:t>
            </a:r>
            <a:r>
              <a:rPr lang="en-US" altLang="zh-CN" sz="1400" dirty="0" err="1"/>
              <a:t>enable_bitmapscan</a:t>
            </a:r>
            <a:r>
              <a:rPr lang="en-US" altLang="zh-CN" sz="1400" dirty="0"/>
              <a:t>=off; explain (</a:t>
            </a:r>
            <a:r>
              <a:rPr lang="en-US" altLang="zh-CN" sz="1400" dirty="0" err="1"/>
              <a:t>analyze,verbose,costs,buffers,timing</a:t>
            </a:r>
            <a:r>
              <a:rPr lang="en-US" altLang="zh-CN" sz="1400" dirty="0"/>
              <a:t>) select * from </a:t>
            </a:r>
            <a:r>
              <a:rPr lang="en-US" altLang="zh-CN" sz="1400" dirty="0" err="1"/>
              <a:t>tbl_cost_align</a:t>
            </a:r>
            <a:r>
              <a:rPr lang="en-US" altLang="zh-CN" sz="1400" dirty="0"/>
              <a:t> where id&gt;1998999963;</a:t>
            </a:r>
          </a:p>
          <a:p>
            <a:r>
              <a:rPr lang="en-US" altLang="zh-CN" sz="1400" dirty="0"/>
              <a:t>SET</a:t>
            </a:r>
          </a:p>
          <a:p>
            <a:r>
              <a:rPr lang="en-US" altLang="zh-CN" sz="1400" dirty="0"/>
              <a:t>SET</a:t>
            </a:r>
          </a:p>
          <a:p>
            <a:r>
              <a:rPr lang="en-US" altLang="zh-CN" sz="1400" dirty="0"/>
              <a:t>                                                                         QUERY PLAN                                                 </a:t>
            </a:r>
          </a:p>
          <a:p>
            <a:r>
              <a:rPr lang="en-US" altLang="zh-CN" sz="1400" dirty="0"/>
              <a:t>                        </a:t>
            </a:r>
          </a:p>
          <a:p>
            <a:r>
              <a:rPr lang="en-US" altLang="zh-CN" sz="1400" dirty="0"/>
              <a:t>------------------------------------------------------------------------------------------------------------------------------------</a:t>
            </a:r>
          </a:p>
          <a:p>
            <a:r>
              <a:rPr lang="en-US" altLang="zh-CN" sz="1400" dirty="0"/>
              <a:t> Index Scan using </a:t>
            </a:r>
            <a:r>
              <a:rPr lang="en-US" altLang="zh-CN" sz="1400" dirty="0" err="1"/>
              <a:t>idx_tbl_cost_align_id</a:t>
            </a:r>
            <a:r>
              <a:rPr lang="en-US" altLang="zh-CN" sz="1400" dirty="0"/>
              <a:t> on postgres.tbl_cost_align  (cost=348.00..25386.67 rows=5031 width=45) (actual time=0.013..5.785 rows=5037 loops=1)</a:t>
            </a:r>
          </a:p>
          <a:p>
            <a:r>
              <a:rPr lang="en-US" altLang="zh-CN" sz="1400" dirty="0"/>
              <a:t>   Output: id, info, crt_time</a:t>
            </a:r>
          </a:p>
          <a:p>
            <a:r>
              <a:rPr lang="en-US" altLang="zh-CN" sz="1400" dirty="0"/>
              <a:t>   Index Cond: (tbl_cost_align.id &gt; 1998999963)</a:t>
            </a:r>
          </a:p>
          <a:p>
            <a:r>
              <a:rPr lang="en-US" altLang="zh-CN" sz="1400" dirty="0"/>
              <a:t>   Buffers: shared hit=5054</a:t>
            </a:r>
          </a:p>
          <a:p>
            <a:r>
              <a:rPr lang="en-US" altLang="zh-CN" sz="1400" dirty="0"/>
              <a:t> Total runtime: 6.336 </a:t>
            </a:r>
            <a:r>
              <a:rPr lang="en-US" altLang="zh-CN" sz="1400" dirty="0" err="1"/>
              <a:t>ms</a:t>
            </a:r>
            <a:endParaRPr lang="en-US" altLang="zh-CN" sz="1400" dirty="0"/>
          </a:p>
          <a:p>
            <a:r>
              <a:rPr lang="en-US" altLang="zh-CN" sz="1400" dirty="0"/>
              <a:t>(5 rows)</a:t>
            </a:r>
          </a:p>
          <a:p>
            <a:r>
              <a:rPr lang="en-US" altLang="zh-CN" sz="1400" dirty="0"/>
              <a:t>25386.67-20181.67 = 5205 </a:t>
            </a:r>
            <a:r>
              <a:rPr lang="zh-CN" altLang="en-US" sz="1400" dirty="0"/>
              <a:t>得到本例通过索引扫描的条数</a:t>
            </a:r>
            <a:r>
              <a:rPr lang="en-US" altLang="zh-CN" sz="1400" dirty="0"/>
              <a:t>. </a:t>
            </a:r>
            <a:r>
              <a:rPr lang="zh-CN" altLang="en-US" sz="1400" dirty="0"/>
              <a:t>等式就变成了</a:t>
            </a:r>
          </a:p>
          <a:p>
            <a:r>
              <a:rPr lang="en-US" altLang="zh-CN" sz="1400" dirty="0"/>
              <a:t>20181.67 = blocks*</a:t>
            </a:r>
            <a:r>
              <a:rPr lang="en-US" altLang="zh-CN" sz="1400" dirty="0" err="1"/>
              <a:t>random_page_cost</a:t>
            </a:r>
            <a:r>
              <a:rPr lang="en-US" altLang="zh-CN" sz="1400" dirty="0"/>
              <a:t> + </a:t>
            </a:r>
            <a:r>
              <a:rPr lang="en-US" altLang="zh-CN" sz="1400" dirty="0" err="1"/>
              <a:t>cpu_tuple_cost</a:t>
            </a:r>
            <a:r>
              <a:rPr lang="en-US" altLang="zh-CN" sz="1400" dirty="0"/>
              <a:t>*5031 + </a:t>
            </a:r>
            <a:r>
              <a:rPr lang="en-US" altLang="zh-CN" sz="1400" dirty="0" err="1"/>
              <a:t>cpu_index_tuple_cost</a:t>
            </a:r>
            <a:r>
              <a:rPr lang="en-US" altLang="zh-CN" sz="1400" dirty="0"/>
              <a:t>*5031 + </a:t>
            </a:r>
            <a:r>
              <a:rPr lang="en-US" altLang="zh-CN" sz="1400" dirty="0" err="1"/>
              <a:t>cpu_operator_cost</a:t>
            </a:r>
            <a:r>
              <a:rPr lang="en-US" altLang="zh-CN" sz="1400" dirty="0"/>
              <a:t>*5205</a:t>
            </a:r>
          </a:p>
        </p:txBody>
      </p:sp>
    </p:spTree>
    <p:extLst>
      <p:ext uri="{BB962C8B-B14F-4D97-AF65-F5344CB8AC3E}">
        <p14:creationId xmlns:p14="http://schemas.microsoft.com/office/powerpoint/2010/main" val="3299946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zh-CN" altLang="en-US" sz="1400" dirty="0"/>
              <a:t>接下来要求</a:t>
            </a:r>
            <a:r>
              <a:rPr lang="en-US" altLang="zh-CN" sz="1400" dirty="0"/>
              <a:t>blocks, </a:t>
            </a:r>
            <a:r>
              <a:rPr lang="zh-CN" altLang="en-US" sz="1400" dirty="0"/>
              <a:t>也就是扫描的随机页数</a:t>
            </a:r>
            <a:r>
              <a:rPr lang="en-US" altLang="zh-CN" sz="1400" dirty="0"/>
              <a:t>.</a:t>
            </a:r>
          </a:p>
          <a:p>
            <a:r>
              <a:rPr lang="zh-CN" altLang="en-US" sz="1400" dirty="0"/>
              <a:t>通过调整</a:t>
            </a:r>
            <a:r>
              <a:rPr lang="en-US" altLang="zh-CN" sz="1400" dirty="0" err="1"/>
              <a:t>random_page_cost</a:t>
            </a:r>
            <a:r>
              <a:rPr lang="zh-CN" altLang="en-US" sz="1400" dirty="0"/>
              <a:t>得到</a:t>
            </a:r>
            <a:r>
              <a:rPr lang="en-US" altLang="zh-CN" sz="1400" dirty="0"/>
              <a:t>.</a:t>
            </a:r>
          </a:p>
          <a:p>
            <a:r>
              <a:rPr lang="en-US" altLang="zh-CN" sz="1400" dirty="0"/>
              <a:t>digoal=# set </a:t>
            </a:r>
            <a:r>
              <a:rPr lang="en-US" altLang="zh-CN" sz="1400" dirty="0" err="1"/>
              <a:t>random_page_cost</a:t>
            </a:r>
            <a:r>
              <a:rPr lang="en-US" altLang="zh-CN" sz="1400" dirty="0"/>
              <a:t> = 2;</a:t>
            </a:r>
          </a:p>
          <a:p>
            <a:r>
              <a:rPr lang="en-US" altLang="zh-CN" sz="1400" dirty="0"/>
              <a:t>SET</a:t>
            </a:r>
          </a:p>
          <a:p>
            <a:r>
              <a:rPr lang="en-US" altLang="zh-CN" sz="1400" dirty="0"/>
              <a:t>digoal=# set </a:t>
            </a:r>
            <a:r>
              <a:rPr lang="en-US" altLang="zh-CN" sz="1400" dirty="0" err="1"/>
              <a:t>enable_seqscan</a:t>
            </a:r>
            <a:r>
              <a:rPr lang="en-US" altLang="zh-CN" sz="1400" dirty="0"/>
              <a:t>=off; set </a:t>
            </a:r>
            <a:r>
              <a:rPr lang="en-US" altLang="zh-CN" sz="1400" dirty="0" err="1"/>
              <a:t>enable_bitmapscan</a:t>
            </a:r>
            <a:r>
              <a:rPr lang="en-US" altLang="zh-CN" sz="1400" dirty="0"/>
              <a:t>=off; explain (</a:t>
            </a:r>
            <a:r>
              <a:rPr lang="en-US" altLang="zh-CN" sz="1400" dirty="0" err="1"/>
              <a:t>analyze,verbose,costs,buffers,timing</a:t>
            </a:r>
            <a:r>
              <a:rPr lang="en-US" altLang="zh-CN" sz="1400" dirty="0"/>
              <a:t>) select * from </a:t>
            </a:r>
            <a:r>
              <a:rPr lang="en-US" altLang="zh-CN" sz="1400" dirty="0" err="1"/>
              <a:t>tbl_cost_align</a:t>
            </a:r>
            <a:r>
              <a:rPr lang="en-US" altLang="zh-CN" sz="1400" dirty="0"/>
              <a:t> where id&gt;1998999963;</a:t>
            </a:r>
          </a:p>
          <a:p>
            <a:r>
              <a:rPr lang="en-US" altLang="zh-CN" sz="1400" dirty="0"/>
              <a:t>SET</a:t>
            </a:r>
          </a:p>
          <a:p>
            <a:r>
              <a:rPr lang="en-US" altLang="zh-CN" sz="1400" dirty="0"/>
              <a:t>SET</a:t>
            </a:r>
          </a:p>
          <a:p>
            <a:r>
              <a:rPr lang="en-US" altLang="zh-CN" sz="1400" dirty="0"/>
              <a:t>                                                                         QUERY PLAN                                                 </a:t>
            </a:r>
          </a:p>
          <a:p>
            <a:r>
              <a:rPr lang="en-US" altLang="zh-CN" sz="1400" dirty="0"/>
              <a:t>                        </a:t>
            </a:r>
          </a:p>
          <a:p>
            <a:r>
              <a:rPr lang="en-US" altLang="zh-CN" sz="1400" dirty="0"/>
              <a:t>------------------------------------------------------------------------------------------------------------------------------------------------------------</a:t>
            </a:r>
          </a:p>
          <a:p>
            <a:r>
              <a:rPr lang="en-US" altLang="zh-CN" sz="1400" dirty="0"/>
              <a:t> Index Scan using </a:t>
            </a:r>
            <a:r>
              <a:rPr lang="en-US" altLang="zh-CN" sz="1400" dirty="0" err="1"/>
              <a:t>idx_tbl_cost_align_id</a:t>
            </a:r>
            <a:r>
              <a:rPr lang="en-US" altLang="zh-CN" sz="1400" dirty="0"/>
              <a:t> on postgres.tbl_cost_align  (cost=348.00..30301.33 rows=5031 width=45) (actual time=0.013..5.778 rows=5037 loops=1)</a:t>
            </a:r>
          </a:p>
          <a:p>
            <a:r>
              <a:rPr lang="en-US" altLang="zh-CN" sz="1400" dirty="0"/>
              <a:t>   Output: id, info, crt_time</a:t>
            </a:r>
          </a:p>
          <a:p>
            <a:r>
              <a:rPr lang="en-US" altLang="zh-CN" sz="1400" dirty="0"/>
              <a:t>   Index Cond: (tbl_cost_align.id &gt; 1998999963)</a:t>
            </a:r>
          </a:p>
          <a:p>
            <a:r>
              <a:rPr lang="en-US" altLang="zh-CN" sz="1400" dirty="0"/>
              <a:t>   Buffers: shared hit=5054</a:t>
            </a:r>
          </a:p>
          <a:p>
            <a:r>
              <a:rPr lang="en-US" altLang="zh-CN" sz="1400" dirty="0"/>
              <a:t> Total runtime: 6.331 </a:t>
            </a:r>
            <a:r>
              <a:rPr lang="en-US" altLang="zh-CN" sz="1400" dirty="0" err="1"/>
              <a:t>ms</a:t>
            </a:r>
            <a:endParaRPr lang="en-US" altLang="zh-CN" sz="1400" dirty="0"/>
          </a:p>
          <a:p>
            <a:r>
              <a:rPr lang="en-US" altLang="zh-CN" sz="1400" dirty="0"/>
              <a:t>(5 rows)</a:t>
            </a:r>
          </a:p>
          <a:p>
            <a:r>
              <a:rPr lang="en-US" altLang="zh-CN" sz="1400" dirty="0"/>
              <a:t>30301.33-25386.67 = </a:t>
            </a:r>
            <a:r>
              <a:rPr lang="en-US" altLang="zh-CN" sz="1400" dirty="0" smtClean="0"/>
              <a:t>4914.66    --</a:t>
            </a:r>
            <a:r>
              <a:rPr lang="zh-CN" altLang="en-US" sz="1400" dirty="0"/>
              <a:t>得到</a:t>
            </a:r>
            <a:r>
              <a:rPr lang="en-US" altLang="zh-CN" sz="1400" dirty="0"/>
              <a:t>blocks = 4914.66.</a:t>
            </a:r>
          </a:p>
          <a:p>
            <a:endParaRPr lang="en-US" altLang="zh-CN" sz="1400" dirty="0"/>
          </a:p>
        </p:txBody>
      </p:sp>
    </p:spTree>
    <p:extLst>
      <p:ext uri="{BB962C8B-B14F-4D97-AF65-F5344CB8AC3E}">
        <p14:creationId xmlns:p14="http://schemas.microsoft.com/office/powerpoint/2010/main" val="1747716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zh-CN" altLang="en-US" sz="1400" dirty="0"/>
              <a:t>更新等式  </a:t>
            </a:r>
            <a:r>
              <a:rPr lang="en-US" altLang="zh-CN" sz="1400" dirty="0"/>
              <a:t>:</a:t>
            </a:r>
          </a:p>
          <a:p>
            <a:r>
              <a:rPr lang="en-US" altLang="zh-CN" sz="1400" dirty="0"/>
              <a:t>20181.67 = 4914.66*</a:t>
            </a:r>
            <a:r>
              <a:rPr lang="en-US" altLang="zh-CN" sz="1400" dirty="0" err="1"/>
              <a:t>random_page_cost</a:t>
            </a:r>
            <a:r>
              <a:rPr lang="en-US" altLang="zh-CN" sz="1400" dirty="0"/>
              <a:t> + </a:t>
            </a:r>
            <a:r>
              <a:rPr lang="en-US" altLang="zh-CN" sz="1400" dirty="0" err="1"/>
              <a:t>cpu_tuple_cost</a:t>
            </a:r>
            <a:r>
              <a:rPr lang="en-US" altLang="zh-CN" sz="1400" dirty="0"/>
              <a:t>*5031 + </a:t>
            </a:r>
            <a:r>
              <a:rPr lang="en-US" altLang="zh-CN" sz="1400" dirty="0" err="1"/>
              <a:t>cpu_index_tuple_cost</a:t>
            </a:r>
            <a:r>
              <a:rPr lang="en-US" altLang="zh-CN" sz="1400" dirty="0"/>
              <a:t>*5031 + </a:t>
            </a:r>
            <a:r>
              <a:rPr lang="en-US" altLang="zh-CN" sz="1400" dirty="0" err="1"/>
              <a:t>cpu_operator_cost</a:t>
            </a:r>
            <a:r>
              <a:rPr lang="en-US" altLang="zh-CN" sz="1400" dirty="0"/>
              <a:t>*5205</a:t>
            </a:r>
          </a:p>
          <a:p>
            <a:endParaRPr lang="en-US" altLang="zh-CN" sz="1400" dirty="0"/>
          </a:p>
          <a:p>
            <a:r>
              <a:rPr lang="zh-CN" altLang="en-US" sz="1400" dirty="0"/>
              <a:t>接下来要做的是通过</a:t>
            </a:r>
            <a:r>
              <a:rPr lang="en-US" altLang="zh-CN" sz="1400" dirty="0" err="1"/>
              <a:t>stap</a:t>
            </a:r>
            <a:r>
              <a:rPr lang="zh-CN" altLang="en-US" sz="1400" dirty="0"/>
              <a:t>统计出</a:t>
            </a:r>
            <a:r>
              <a:rPr lang="en-US" altLang="zh-CN" sz="1400" dirty="0" err="1"/>
              <a:t>random_page_cost</a:t>
            </a:r>
            <a:r>
              <a:rPr lang="en-US" altLang="zh-CN" sz="1400" dirty="0"/>
              <a:t>.</a:t>
            </a:r>
          </a:p>
          <a:p>
            <a:r>
              <a:rPr lang="en-US" altLang="zh-CN" sz="1400" dirty="0"/>
              <a:t>pg93@db-172-16-3-150-&gt; </a:t>
            </a:r>
            <a:r>
              <a:rPr lang="en-US" altLang="zh-CN" sz="1400" dirty="0" err="1"/>
              <a:t>taskset</a:t>
            </a:r>
            <a:r>
              <a:rPr lang="en-US" altLang="zh-CN" sz="1400" dirty="0"/>
              <a:t> -c 1 /home/pg93/pgsql9.3.1/bin/</a:t>
            </a:r>
            <a:r>
              <a:rPr lang="en-US" altLang="zh-CN" sz="1400" dirty="0" err="1"/>
              <a:t>postgres</a:t>
            </a:r>
            <a:r>
              <a:rPr lang="en-US" altLang="zh-CN" sz="1400" dirty="0"/>
              <a:t> &gt;/</a:t>
            </a:r>
            <a:r>
              <a:rPr lang="en-US" altLang="zh-CN" sz="1400" dirty="0" err="1"/>
              <a:t>dev</a:t>
            </a:r>
            <a:r>
              <a:rPr lang="en-US" altLang="zh-CN" sz="1400" dirty="0"/>
              <a:t>/null 2&gt;&amp;1</a:t>
            </a:r>
          </a:p>
          <a:p>
            <a:r>
              <a:rPr lang="en-US" altLang="zh-CN" sz="1400" dirty="0"/>
              <a:t>[root@db-172-16-3-150 ~]# sync; echo 3 &gt; /</a:t>
            </a:r>
            <a:r>
              <a:rPr lang="en-US" altLang="zh-CN" sz="1400" dirty="0" err="1"/>
              <a:t>proc</a:t>
            </a:r>
            <a:r>
              <a:rPr lang="en-US" altLang="zh-CN" sz="1400" dirty="0"/>
              <a:t>/sys/</a:t>
            </a:r>
            <a:r>
              <a:rPr lang="en-US" altLang="zh-CN" sz="1400" dirty="0" err="1"/>
              <a:t>vm</a:t>
            </a:r>
            <a:r>
              <a:rPr lang="en-US" altLang="zh-CN" sz="1400" dirty="0"/>
              <a:t>/</a:t>
            </a:r>
            <a:r>
              <a:rPr lang="en-US" altLang="zh-CN" sz="1400" dirty="0" err="1"/>
              <a:t>drop_caches</a:t>
            </a:r>
            <a:endParaRPr lang="en-US" altLang="zh-CN" sz="1400" dirty="0"/>
          </a:p>
          <a:p>
            <a:r>
              <a:rPr lang="en-US" altLang="zh-CN" sz="1400" dirty="0"/>
              <a:t>digoal=# select </a:t>
            </a:r>
            <a:r>
              <a:rPr lang="en-US" altLang="zh-CN" sz="1400" dirty="0" err="1"/>
              <a:t>pg_backend_pid</a:t>
            </a:r>
            <a:r>
              <a:rPr lang="en-US" altLang="zh-CN" sz="1400" dirty="0"/>
              <a:t>();</a:t>
            </a:r>
          </a:p>
          <a:p>
            <a:r>
              <a:rPr lang="en-US" altLang="zh-CN" sz="1400" dirty="0"/>
              <a:t> </a:t>
            </a:r>
            <a:r>
              <a:rPr lang="en-US" altLang="zh-CN" sz="1400" dirty="0" err="1"/>
              <a:t>pg_backend_pid</a:t>
            </a:r>
            <a:r>
              <a:rPr lang="en-US" altLang="zh-CN" sz="1400" dirty="0"/>
              <a:t> </a:t>
            </a:r>
          </a:p>
          <a:p>
            <a:r>
              <a:rPr lang="en-US" altLang="zh-CN" sz="1400" dirty="0"/>
              <a:t>----------------</a:t>
            </a:r>
          </a:p>
          <a:p>
            <a:r>
              <a:rPr lang="en-US" altLang="zh-CN" sz="1400" dirty="0"/>
              <a:t>          10009</a:t>
            </a:r>
          </a:p>
          <a:p>
            <a:r>
              <a:rPr lang="en-US" altLang="zh-CN" sz="1400" dirty="0"/>
              <a:t>(1 row)</a:t>
            </a:r>
          </a:p>
        </p:txBody>
      </p:sp>
    </p:spTree>
    <p:extLst>
      <p:ext uri="{BB962C8B-B14F-4D97-AF65-F5344CB8AC3E}">
        <p14:creationId xmlns:p14="http://schemas.microsoft.com/office/powerpoint/2010/main" val="3552795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en-US" altLang="zh-CN" sz="1400" dirty="0"/>
              <a:t>[root@db-172-16-3-150 ~]# </a:t>
            </a:r>
            <a:r>
              <a:rPr lang="en-US" altLang="zh-CN" sz="1400" dirty="0" err="1"/>
              <a:t>taskset</a:t>
            </a:r>
            <a:r>
              <a:rPr lang="en-US" altLang="zh-CN" sz="1400" dirty="0"/>
              <a:t> -c 2 </a:t>
            </a:r>
            <a:r>
              <a:rPr lang="en-US" altLang="zh-CN" sz="1400" dirty="0" err="1"/>
              <a:t>stap</a:t>
            </a:r>
            <a:r>
              <a:rPr lang="en-US" altLang="zh-CN" sz="1400" dirty="0"/>
              <a:t> -e '</a:t>
            </a:r>
          </a:p>
          <a:p>
            <a:r>
              <a:rPr lang="en-US" altLang="zh-CN" sz="1400" dirty="0"/>
              <a:t>global a</a:t>
            </a:r>
          </a:p>
          <a:p>
            <a:r>
              <a:rPr lang="en-US" altLang="zh-CN" sz="1400" dirty="0"/>
              <a:t>probe process("/home/pg93/pgsql9.3.1/bin/</a:t>
            </a:r>
            <a:r>
              <a:rPr lang="en-US" altLang="zh-CN" sz="1400" dirty="0" err="1"/>
              <a:t>postgres</a:t>
            </a:r>
            <a:r>
              <a:rPr lang="en-US" altLang="zh-CN" sz="1400" dirty="0"/>
              <a:t>").mark("</a:t>
            </a:r>
            <a:r>
              <a:rPr lang="en-US" altLang="zh-CN" sz="1400" dirty="0" err="1"/>
              <a:t>query__start</a:t>
            </a:r>
            <a:r>
              <a:rPr lang="en-US" altLang="zh-CN" sz="1400" dirty="0"/>
              <a:t>") {</a:t>
            </a:r>
          </a:p>
          <a:p>
            <a:r>
              <a:rPr lang="en-US" altLang="zh-CN" sz="1400" dirty="0"/>
              <a:t>  delete a</a:t>
            </a:r>
          </a:p>
          <a:p>
            <a:r>
              <a:rPr lang="en-US" altLang="zh-CN" sz="1400" dirty="0"/>
              <a:t>  </a:t>
            </a:r>
            <a:r>
              <a:rPr lang="en-US" altLang="zh-CN" sz="1400" dirty="0" err="1"/>
              <a:t>println</a:t>
            </a:r>
            <a:r>
              <a:rPr lang="en-US" altLang="zh-CN" sz="1400" dirty="0"/>
              <a:t>("</a:t>
            </a:r>
            <a:r>
              <a:rPr lang="en-US" altLang="zh-CN" sz="1400" dirty="0" err="1"/>
              <a:t>query__start</a:t>
            </a:r>
            <a:r>
              <a:rPr lang="en-US" altLang="zh-CN" sz="1400" dirty="0"/>
              <a:t> ", </a:t>
            </a:r>
            <a:r>
              <a:rPr lang="en-US" altLang="zh-CN" sz="1400" dirty="0" err="1"/>
              <a:t>user_string</a:t>
            </a:r>
            <a:r>
              <a:rPr lang="en-US" altLang="zh-CN" sz="1400" dirty="0"/>
              <a:t>($arg1), "</a:t>
            </a:r>
            <a:r>
              <a:rPr lang="en-US" altLang="zh-CN" sz="1400" dirty="0" err="1"/>
              <a:t>pid</a:t>
            </a:r>
            <a:r>
              <a:rPr lang="en-US" altLang="zh-CN" sz="1400" dirty="0"/>
              <a:t>:", </a:t>
            </a:r>
            <a:r>
              <a:rPr lang="en-US" altLang="zh-CN" sz="1400" dirty="0" err="1"/>
              <a:t>pid</a:t>
            </a:r>
            <a:r>
              <a:rPr lang="en-US" altLang="zh-CN" sz="1400" dirty="0"/>
              <a:t>())</a:t>
            </a:r>
          </a:p>
          <a:p>
            <a:r>
              <a:rPr lang="en-US" altLang="zh-CN" sz="1400" dirty="0"/>
              <a:t>}</a:t>
            </a:r>
          </a:p>
          <a:p>
            <a:r>
              <a:rPr lang="en-US" altLang="zh-CN" sz="1400" dirty="0"/>
              <a:t>probe </a:t>
            </a:r>
            <a:r>
              <a:rPr lang="en-US" altLang="zh-CN" sz="1400" dirty="0" err="1"/>
              <a:t>vfs.read.return</a:t>
            </a:r>
            <a:r>
              <a:rPr lang="en-US" altLang="zh-CN" sz="1400" dirty="0"/>
              <a:t> {</a:t>
            </a:r>
          </a:p>
          <a:p>
            <a:r>
              <a:rPr lang="en-US" altLang="zh-CN" sz="1400" dirty="0"/>
              <a:t>  t = </a:t>
            </a:r>
            <a:r>
              <a:rPr lang="en-US" altLang="zh-CN" sz="1400" dirty="0" err="1"/>
              <a:t>gettimeofday_ns</a:t>
            </a:r>
            <a:r>
              <a:rPr lang="en-US" altLang="zh-CN" sz="1400" dirty="0"/>
              <a:t>() - @entry(</a:t>
            </a:r>
            <a:r>
              <a:rPr lang="en-US" altLang="zh-CN" sz="1400" dirty="0" err="1"/>
              <a:t>gettimeofday_ns</a:t>
            </a:r>
            <a:r>
              <a:rPr lang="en-US" altLang="zh-CN" sz="1400" dirty="0"/>
              <a:t>())</a:t>
            </a:r>
          </a:p>
          <a:p>
            <a:r>
              <a:rPr lang="en-US" altLang="zh-CN" sz="1400" dirty="0"/>
              <a:t>  # if (</a:t>
            </a:r>
            <a:r>
              <a:rPr lang="en-US" altLang="zh-CN" sz="1400" dirty="0" err="1"/>
              <a:t>execname</a:t>
            </a:r>
            <a:r>
              <a:rPr lang="en-US" altLang="zh-CN" sz="1400" dirty="0"/>
              <a:t>() == "</a:t>
            </a:r>
            <a:r>
              <a:rPr lang="en-US" altLang="zh-CN" sz="1400" dirty="0" err="1"/>
              <a:t>postgres</a:t>
            </a:r>
            <a:r>
              <a:rPr lang="en-US" altLang="zh-CN" sz="1400" dirty="0"/>
              <a:t>" &amp;&amp; </a:t>
            </a:r>
            <a:r>
              <a:rPr lang="en-US" altLang="zh-CN" sz="1400" dirty="0" err="1"/>
              <a:t>devname</a:t>
            </a:r>
            <a:r>
              <a:rPr lang="en-US" altLang="zh-CN" sz="1400" dirty="0"/>
              <a:t> != "N/A")</a:t>
            </a:r>
          </a:p>
          <a:p>
            <a:r>
              <a:rPr lang="en-US" altLang="zh-CN" sz="1400" dirty="0"/>
              <a:t>    a[</a:t>
            </a:r>
            <a:r>
              <a:rPr lang="en-US" altLang="zh-CN" sz="1400" dirty="0" err="1"/>
              <a:t>pid</a:t>
            </a:r>
            <a:r>
              <a:rPr lang="en-US" altLang="zh-CN" sz="1400" dirty="0"/>
              <a:t>()] &lt;&lt;&lt; t</a:t>
            </a:r>
          </a:p>
          <a:p>
            <a:r>
              <a:rPr lang="en-US" altLang="zh-CN" sz="1400" dirty="0"/>
              <a:t>}</a:t>
            </a:r>
          </a:p>
          <a:p>
            <a:r>
              <a:rPr lang="en-US" altLang="zh-CN" sz="1400" dirty="0"/>
              <a:t>probe process("/home/pg93/pgsql9.3.1/bin/</a:t>
            </a:r>
            <a:r>
              <a:rPr lang="en-US" altLang="zh-CN" sz="1400" dirty="0" err="1"/>
              <a:t>postgres</a:t>
            </a:r>
            <a:r>
              <a:rPr lang="en-US" altLang="zh-CN" sz="1400" dirty="0"/>
              <a:t>").mark("</a:t>
            </a:r>
            <a:r>
              <a:rPr lang="en-US" altLang="zh-CN" sz="1400" dirty="0" err="1"/>
              <a:t>query__done</a:t>
            </a:r>
            <a:r>
              <a:rPr lang="en-US" altLang="zh-CN" sz="1400" dirty="0"/>
              <a:t>") {</a:t>
            </a:r>
          </a:p>
          <a:p>
            <a:r>
              <a:rPr lang="en-US" altLang="zh-CN" sz="1400" dirty="0"/>
              <a:t>  if (@count(a[</a:t>
            </a:r>
            <a:r>
              <a:rPr lang="en-US" altLang="zh-CN" sz="1400" dirty="0" err="1"/>
              <a:t>pid</a:t>
            </a:r>
            <a:r>
              <a:rPr lang="en-US" altLang="zh-CN" sz="1400" dirty="0"/>
              <a:t>()])) </a:t>
            </a:r>
          </a:p>
          <a:p>
            <a:r>
              <a:rPr lang="en-US" altLang="zh-CN" sz="1400" dirty="0"/>
              <a:t>    </a:t>
            </a:r>
            <a:r>
              <a:rPr lang="en-US" altLang="zh-CN" sz="1400" dirty="0" err="1"/>
              <a:t>printdln</a:t>
            </a:r>
            <a:r>
              <a:rPr lang="en-US" altLang="zh-CN" sz="1400" dirty="0"/>
              <a:t>("**", </a:t>
            </a:r>
            <a:r>
              <a:rPr lang="en-US" altLang="zh-CN" sz="1400" dirty="0" err="1"/>
              <a:t>pid</a:t>
            </a:r>
            <a:r>
              <a:rPr lang="en-US" altLang="zh-CN" sz="1400" dirty="0"/>
              <a:t>(), @count(a[</a:t>
            </a:r>
            <a:r>
              <a:rPr lang="en-US" altLang="zh-CN" sz="1400" dirty="0" err="1"/>
              <a:t>pid</a:t>
            </a:r>
            <a:r>
              <a:rPr lang="en-US" altLang="zh-CN" sz="1400" dirty="0"/>
              <a:t>()]), @</a:t>
            </a:r>
            <a:r>
              <a:rPr lang="en-US" altLang="zh-CN" sz="1400" dirty="0" err="1"/>
              <a:t>avg</a:t>
            </a:r>
            <a:r>
              <a:rPr lang="en-US" altLang="zh-CN" sz="1400" dirty="0"/>
              <a:t>(a[</a:t>
            </a:r>
            <a:r>
              <a:rPr lang="en-US" altLang="zh-CN" sz="1400" dirty="0" err="1"/>
              <a:t>pid</a:t>
            </a:r>
            <a:r>
              <a:rPr lang="en-US" altLang="zh-CN" sz="1400" dirty="0"/>
              <a:t>()]))</a:t>
            </a:r>
          </a:p>
          <a:p>
            <a:r>
              <a:rPr lang="en-US" altLang="zh-CN" sz="1400" dirty="0"/>
              <a:t>  </a:t>
            </a:r>
            <a:r>
              <a:rPr lang="en-US" altLang="zh-CN" sz="1400" dirty="0" err="1"/>
              <a:t>println</a:t>
            </a:r>
            <a:r>
              <a:rPr lang="en-US" altLang="zh-CN" sz="1400" dirty="0"/>
              <a:t>("</a:t>
            </a:r>
            <a:r>
              <a:rPr lang="en-US" altLang="zh-CN" sz="1400" dirty="0" err="1"/>
              <a:t>query__done</a:t>
            </a:r>
            <a:r>
              <a:rPr lang="en-US" altLang="zh-CN" sz="1400" dirty="0"/>
              <a:t> ", </a:t>
            </a:r>
            <a:r>
              <a:rPr lang="en-US" altLang="zh-CN" sz="1400" dirty="0" err="1"/>
              <a:t>user_string</a:t>
            </a:r>
            <a:r>
              <a:rPr lang="en-US" altLang="zh-CN" sz="1400" dirty="0"/>
              <a:t>($arg1), "</a:t>
            </a:r>
            <a:r>
              <a:rPr lang="en-US" altLang="zh-CN" sz="1400" dirty="0" err="1"/>
              <a:t>pid</a:t>
            </a:r>
            <a:r>
              <a:rPr lang="en-US" altLang="zh-CN" sz="1400" dirty="0"/>
              <a:t>:", </a:t>
            </a:r>
            <a:r>
              <a:rPr lang="en-US" altLang="zh-CN" sz="1400" dirty="0" err="1"/>
              <a:t>pid</a:t>
            </a:r>
            <a:r>
              <a:rPr lang="en-US" altLang="zh-CN" sz="1400" dirty="0"/>
              <a:t>())</a:t>
            </a:r>
          </a:p>
          <a:p>
            <a:r>
              <a:rPr lang="en-US" altLang="zh-CN" sz="1400" dirty="0"/>
              <a:t>  if (@count(a[</a:t>
            </a:r>
            <a:r>
              <a:rPr lang="en-US" altLang="zh-CN" sz="1400" dirty="0" err="1"/>
              <a:t>pid</a:t>
            </a:r>
            <a:r>
              <a:rPr lang="en-US" altLang="zh-CN" sz="1400" dirty="0"/>
              <a:t>()])) </a:t>
            </a:r>
            <a:r>
              <a:rPr lang="en-US" altLang="zh-CN" sz="1400" dirty="0" smtClean="0"/>
              <a:t>{</a:t>
            </a:r>
          </a:p>
          <a:p>
            <a:r>
              <a:rPr lang="en-US" altLang="zh-CN" sz="1400" dirty="0" smtClean="0"/>
              <a:t># </a:t>
            </a:r>
            <a:r>
              <a:rPr lang="zh-CN" altLang="en-US" sz="1400" dirty="0" smtClean="0"/>
              <a:t>未完</a:t>
            </a:r>
            <a:endParaRPr lang="en-US" altLang="zh-CN" sz="1400" dirty="0"/>
          </a:p>
        </p:txBody>
      </p:sp>
    </p:spTree>
    <p:extLst>
      <p:ext uri="{BB962C8B-B14F-4D97-AF65-F5344CB8AC3E}">
        <p14:creationId xmlns:p14="http://schemas.microsoft.com/office/powerpoint/2010/main" val="507343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zh-CN" altLang="en-US" sz="1400" dirty="0"/>
              <a:t>加速带条件的查询</a:t>
            </a:r>
            <a:r>
              <a:rPr lang="en-US" altLang="zh-CN" sz="1400" dirty="0"/>
              <a:t>, </a:t>
            </a:r>
            <a:r>
              <a:rPr lang="zh-CN" altLang="en-US" sz="1400" dirty="0"/>
              <a:t>删除</a:t>
            </a:r>
            <a:r>
              <a:rPr lang="en-US" altLang="zh-CN" sz="1400" dirty="0"/>
              <a:t>, </a:t>
            </a:r>
            <a:r>
              <a:rPr lang="zh-CN" altLang="en-US" sz="1400" dirty="0" smtClean="0"/>
              <a:t>更新</a:t>
            </a:r>
            <a:endParaRPr lang="en-US" altLang="zh-CN" sz="1400" dirty="0" smtClean="0"/>
          </a:p>
          <a:p>
            <a:r>
              <a:rPr lang="en-US" altLang="zh-CN" sz="1400" dirty="0"/>
              <a:t>digoal=# explain analyze select * from test where id=1;</a:t>
            </a:r>
          </a:p>
          <a:p>
            <a:r>
              <a:rPr lang="en-US" altLang="zh-CN" sz="1400" dirty="0"/>
              <a:t>                                                    QUERY PLAN                                                    </a:t>
            </a:r>
          </a:p>
          <a:p>
            <a:r>
              <a:rPr lang="en-US" altLang="zh-CN" sz="1400" dirty="0"/>
              <a:t>------------------------------------------------------------------------------------------------------------------</a:t>
            </a:r>
          </a:p>
          <a:p>
            <a:r>
              <a:rPr lang="en-US" altLang="zh-CN" sz="1400" dirty="0"/>
              <a:t> Index Scan using idx_test_1 on test  (cost=0.29..2.30 rows=1 width=45) (actual time=0.014..0.015 rows=1 loops=1)</a:t>
            </a:r>
          </a:p>
          <a:p>
            <a:r>
              <a:rPr lang="en-US" altLang="zh-CN" sz="1400" dirty="0"/>
              <a:t>   Index Cond: (id = 1)</a:t>
            </a:r>
          </a:p>
          <a:p>
            <a:r>
              <a:rPr lang="en-US" altLang="zh-CN" sz="1400" dirty="0"/>
              <a:t> Total runtime: 0.039 </a:t>
            </a:r>
            <a:r>
              <a:rPr lang="en-US" altLang="zh-CN" sz="1400" dirty="0" err="1"/>
              <a:t>ms</a:t>
            </a:r>
            <a:endParaRPr lang="en-US" altLang="zh-CN" sz="1400" dirty="0"/>
          </a:p>
          <a:p>
            <a:r>
              <a:rPr lang="en-US" altLang="zh-CN" sz="1400" dirty="0"/>
              <a:t>(3 rows</a:t>
            </a:r>
            <a:r>
              <a:rPr lang="en-US" altLang="zh-CN" sz="1400" dirty="0" smtClean="0"/>
              <a:t>)</a:t>
            </a:r>
          </a:p>
          <a:p>
            <a:r>
              <a:rPr lang="zh-CN" altLang="en-US" sz="1400" dirty="0" smtClean="0"/>
              <a:t>在没有索引的情况下的查询效率 </a:t>
            </a:r>
            <a:r>
              <a:rPr lang="en-US" altLang="zh-CN" sz="1400" dirty="0" smtClean="0"/>
              <a:t>: </a:t>
            </a:r>
          </a:p>
          <a:p>
            <a:r>
              <a:rPr lang="en-US" altLang="zh-CN" sz="1400" dirty="0"/>
              <a:t>set </a:t>
            </a:r>
            <a:r>
              <a:rPr lang="en-US" altLang="zh-CN" sz="1400" dirty="0" err="1"/>
              <a:t>enable_indexscan</a:t>
            </a:r>
            <a:r>
              <a:rPr lang="en-US" altLang="zh-CN" sz="1400" dirty="0"/>
              <a:t>=off</a:t>
            </a:r>
            <a:r>
              <a:rPr lang="en-US" altLang="zh-CN" sz="1400" dirty="0" smtClean="0"/>
              <a:t>;</a:t>
            </a:r>
          </a:p>
          <a:p>
            <a:r>
              <a:rPr lang="en-US" altLang="zh-CN" sz="1400" dirty="0"/>
              <a:t>set </a:t>
            </a:r>
            <a:r>
              <a:rPr lang="en-US" altLang="zh-CN" sz="1400" dirty="0" err="1"/>
              <a:t>enable_bitmapscan</a:t>
            </a:r>
            <a:r>
              <a:rPr lang="en-US" altLang="zh-CN" sz="1400" dirty="0"/>
              <a:t>=off;</a:t>
            </a:r>
            <a:endParaRPr lang="en-US" altLang="zh-CN" sz="1400" dirty="0" smtClean="0"/>
          </a:p>
          <a:p>
            <a:r>
              <a:rPr lang="en-US" altLang="zh-CN" sz="1400" dirty="0"/>
              <a:t>digoal=# explain analyze select * from test where id=1;</a:t>
            </a:r>
          </a:p>
          <a:p>
            <a:r>
              <a:rPr lang="en-US" altLang="zh-CN" sz="1400" dirty="0"/>
              <a:t>                                           QUERY PLAN                                            </a:t>
            </a:r>
          </a:p>
          <a:p>
            <a:r>
              <a:rPr lang="en-US" altLang="zh-CN" sz="1400" dirty="0"/>
              <a:t>-------------------------------------------------------------------------------------------------</a:t>
            </a:r>
          </a:p>
          <a:p>
            <a:r>
              <a:rPr lang="en-US" altLang="zh-CN" sz="1400" dirty="0"/>
              <a:t> </a:t>
            </a:r>
            <a:r>
              <a:rPr lang="en-US" altLang="zh-CN" sz="1400" dirty="0" err="1"/>
              <a:t>Seq</a:t>
            </a:r>
            <a:r>
              <a:rPr lang="en-US" altLang="zh-CN" sz="1400" dirty="0"/>
              <a:t> Scan on test  (cost=0.00..219.00 rows=1 width=45) (actual time=0.017..1.744 rows=1 loops=1)</a:t>
            </a:r>
          </a:p>
          <a:p>
            <a:r>
              <a:rPr lang="en-US" altLang="zh-CN" sz="1400" dirty="0"/>
              <a:t>   Filter: (id = 1)</a:t>
            </a:r>
          </a:p>
          <a:p>
            <a:r>
              <a:rPr lang="en-US" altLang="zh-CN" sz="1400" dirty="0"/>
              <a:t>   Rows Removed by Filter: 9999</a:t>
            </a:r>
          </a:p>
          <a:p>
            <a:r>
              <a:rPr lang="en-US" altLang="zh-CN" sz="1400" dirty="0"/>
              <a:t> Total runtime: 1.773 </a:t>
            </a:r>
            <a:r>
              <a:rPr lang="en-US" altLang="zh-CN" sz="1400" dirty="0" err="1"/>
              <a:t>ms</a:t>
            </a:r>
            <a:endParaRPr lang="en-US" altLang="zh-CN" sz="1400" dirty="0"/>
          </a:p>
          <a:p>
            <a:r>
              <a:rPr lang="en-US" altLang="zh-CN" sz="1400" dirty="0"/>
              <a:t>(4 rows</a:t>
            </a:r>
            <a:r>
              <a:rPr lang="en-US" altLang="zh-CN" sz="1400" dirty="0" smtClean="0"/>
              <a:t>)</a:t>
            </a:r>
          </a:p>
          <a:p>
            <a:endParaRPr lang="en-US" altLang="zh-CN" sz="1400" dirty="0"/>
          </a:p>
          <a:p>
            <a:endParaRPr lang="en-US" altLang="zh-CN" sz="1400" dirty="0" smtClean="0"/>
          </a:p>
          <a:p>
            <a:endParaRPr lang="en-US" altLang="zh-CN" sz="1400" dirty="0"/>
          </a:p>
          <a:p>
            <a:endParaRPr lang="zh-CN" altLang="en-US" sz="1400" dirty="0"/>
          </a:p>
        </p:txBody>
      </p:sp>
    </p:spTree>
    <p:extLst>
      <p:ext uri="{BB962C8B-B14F-4D97-AF65-F5344CB8AC3E}">
        <p14:creationId xmlns:p14="http://schemas.microsoft.com/office/powerpoint/2010/main" val="1696448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en-US" altLang="zh-CN" sz="1400" dirty="0"/>
              <a:t> </a:t>
            </a:r>
            <a:r>
              <a:rPr lang="en-US" altLang="zh-CN" sz="1400" dirty="0" err="1"/>
              <a:t>println</a:t>
            </a:r>
            <a:r>
              <a:rPr lang="en-US" altLang="zh-CN" sz="1400" dirty="0"/>
              <a:t>(@</a:t>
            </a:r>
            <a:r>
              <a:rPr lang="en-US" altLang="zh-CN" sz="1400" dirty="0" err="1"/>
              <a:t>hist_log</a:t>
            </a:r>
            <a:r>
              <a:rPr lang="en-US" altLang="zh-CN" sz="1400" dirty="0"/>
              <a:t>(a[</a:t>
            </a:r>
            <a:r>
              <a:rPr lang="en-US" altLang="zh-CN" sz="1400" dirty="0" err="1"/>
              <a:t>pid</a:t>
            </a:r>
            <a:r>
              <a:rPr lang="en-US" altLang="zh-CN" sz="1400" dirty="0"/>
              <a:t>()]))</a:t>
            </a:r>
          </a:p>
          <a:p>
            <a:r>
              <a:rPr lang="en-US" altLang="zh-CN" sz="1400" dirty="0"/>
              <a:t>    #</a:t>
            </a:r>
            <a:r>
              <a:rPr lang="en-US" altLang="zh-CN" sz="1400" dirty="0" err="1"/>
              <a:t>println</a:t>
            </a:r>
            <a:r>
              <a:rPr lang="en-US" altLang="zh-CN" sz="1400" dirty="0"/>
              <a:t>(@</a:t>
            </a:r>
            <a:r>
              <a:rPr lang="en-US" altLang="zh-CN" sz="1400" dirty="0" err="1"/>
              <a:t>hist_linear</a:t>
            </a:r>
            <a:r>
              <a:rPr lang="en-US" altLang="zh-CN" sz="1400" dirty="0"/>
              <a:t>(a[</a:t>
            </a:r>
            <a:r>
              <a:rPr lang="en-US" altLang="zh-CN" sz="1400" dirty="0" err="1"/>
              <a:t>pid</a:t>
            </a:r>
            <a:r>
              <a:rPr lang="en-US" altLang="zh-CN" sz="1400" dirty="0"/>
              <a:t>()],1024,4096,100))</a:t>
            </a:r>
          </a:p>
          <a:p>
            <a:r>
              <a:rPr lang="en-US" altLang="zh-CN" sz="1400" dirty="0"/>
              <a:t>  }</a:t>
            </a:r>
          </a:p>
          <a:p>
            <a:r>
              <a:rPr lang="en-US" altLang="zh-CN" sz="1400" dirty="0"/>
              <a:t>  delete a</a:t>
            </a:r>
          </a:p>
          <a:p>
            <a:r>
              <a:rPr lang="en-US" altLang="zh-CN" sz="1400" dirty="0"/>
              <a:t>}' -x </a:t>
            </a:r>
            <a:r>
              <a:rPr lang="en-US" altLang="zh-CN" sz="1400" dirty="0" smtClean="0"/>
              <a:t>10009</a:t>
            </a:r>
          </a:p>
          <a:p>
            <a:endParaRPr lang="en-US" altLang="zh-CN" sz="1400" dirty="0" smtClean="0"/>
          </a:p>
          <a:p>
            <a:r>
              <a:rPr lang="zh-CN" altLang="en-US" sz="1400" dirty="0" smtClean="0"/>
              <a:t>执行</a:t>
            </a:r>
            <a:r>
              <a:rPr lang="en-US" altLang="zh-CN" sz="1400" dirty="0" smtClean="0"/>
              <a:t>SQL :</a:t>
            </a:r>
            <a:endParaRPr lang="en-US" altLang="zh-CN" sz="1400" dirty="0"/>
          </a:p>
          <a:p>
            <a:r>
              <a:rPr lang="en-US" altLang="zh-CN" sz="1400" dirty="0"/>
              <a:t>digoal=# set </a:t>
            </a:r>
            <a:r>
              <a:rPr lang="en-US" altLang="zh-CN" sz="1400" dirty="0" err="1"/>
              <a:t>enable_seqscan</a:t>
            </a:r>
            <a:r>
              <a:rPr lang="en-US" altLang="zh-CN" sz="1400" dirty="0"/>
              <a:t>=off; set </a:t>
            </a:r>
            <a:r>
              <a:rPr lang="en-US" altLang="zh-CN" sz="1400" dirty="0" err="1"/>
              <a:t>enable_bitmapscan</a:t>
            </a:r>
            <a:r>
              <a:rPr lang="en-US" altLang="zh-CN" sz="1400" dirty="0"/>
              <a:t>=off; explain (</a:t>
            </a:r>
            <a:r>
              <a:rPr lang="en-US" altLang="zh-CN" sz="1400" dirty="0" err="1"/>
              <a:t>analyze,verbose,costs,buffers,timing</a:t>
            </a:r>
            <a:r>
              <a:rPr lang="en-US" altLang="zh-CN" sz="1400" dirty="0"/>
              <a:t>) select * from </a:t>
            </a:r>
            <a:r>
              <a:rPr lang="en-US" altLang="zh-CN" sz="1400" dirty="0" err="1"/>
              <a:t>tbl_cost_align</a:t>
            </a:r>
            <a:r>
              <a:rPr lang="en-US" altLang="zh-CN" sz="1400" dirty="0"/>
              <a:t> where id&gt;1998999963;</a:t>
            </a:r>
          </a:p>
          <a:p>
            <a:r>
              <a:rPr lang="en-US" altLang="zh-CN" sz="1400" dirty="0" smtClean="0"/>
              <a:t>                                                  QUERY </a:t>
            </a:r>
            <a:r>
              <a:rPr lang="en-US" altLang="zh-CN" sz="1400" dirty="0"/>
              <a:t>PLAN                                                 </a:t>
            </a:r>
          </a:p>
          <a:p>
            <a:r>
              <a:rPr lang="en-US" altLang="zh-CN" sz="1400" dirty="0"/>
              <a:t>                        </a:t>
            </a:r>
          </a:p>
          <a:p>
            <a:r>
              <a:rPr lang="en-US" altLang="zh-CN" sz="1400" dirty="0"/>
              <a:t>------------------------------------------------------------------------------------------------------------------------------------</a:t>
            </a:r>
          </a:p>
          <a:p>
            <a:r>
              <a:rPr lang="en-US" altLang="zh-CN" sz="1400" dirty="0"/>
              <a:t> Index Scan using </a:t>
            </a:r>
            <a:r>
              <a:rPr lang="en-US" altLang="zh-CN" sz="1400" dirty="0" err="1"/>
              <a:t>idx_tbl_cost_align_id</a:t>
            </a:r>
            <a:r>
              <a:rPr lang="en-US" altLang="zh-CN" sz="1400" dirty="0"/>
              <a:t> on postgres.tbl_cost_align  (cost=0.43..5003.15 rows=5031 width=45) (actual time=0.609..1844.415 rows=5037 loops=1)</a:t>
            </a:r>
          </a:p>
          <a:p>
            <a:r>
              <a:rPr lang="en-US" altLang="zh-CN" sz="1400" dirty="0"/>
              <a:t>   Output: id, info, crt_time</a:t>
            </a:r>
          </a:p>
          <a:p>
            <a:r>
              <a:rPr lang="en-US" altLang="zh-CN" sz="1400" dirty="0"/>
              <a:t>   Index Cond: (tbl_cost_align.id &gt; 1998999963)</a:t>
            </a:r>
          </a:p>
          <a:p>
            <a:r>
              <a:rPr lang="en-US" altLang="zh-CN" sz="1400" dirty="0"/>
              <a:t>   Buffers: shared hit=152 read=4902</a:t>
            </a:r>
          </a:p>
          <a:p>
            <a:r>
              <a:rPr lang="en-US" altLang="zh-CN" sz="1400" dirty="0"/>
              <a:t> Total runtime: 1846.683 </a:t>
            </a:r>
            <a:r>
              <a:rPr lang="en-US" altLang="zh-CN" sz="1400" dirty="0" err="1"/>
              <a:t>ms</a:t>
            </a:r>
            <a:endParaRPr lang="en-US" altLang="zh-CN" sz="1400" dirty="0"/>
          </a:p>
          <a:p>
            <a:r>
              <a:rPr lang="en-US" altLang="zh-CN" sz="1400" dirty="0"/>
              <a:t>(5 rows)</a:t>
            </a:r>
          </a:p>
        </p:txBody>
      </p:sp>
    </p:spTree>
    <p:extLst>
      <p:ext uri="{BB962C8B-B14F-4D97-AF65-F5344CB8AC3E}">
        <p14:creationId xmlns:p14="http://schemas.microsoft.com/office/powerpoint/2010/main" val="4086237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en-US" altLang="zh-CN" sz="1400" dirty="0" err="1"/>
              <a:t>query__start</a:t>
            </a:r>
            <a:r>
              <a:rPr lang="en-US" altLang="zh-CN" sz="1400" dirty="0"/>
              <a:t> explain (</a:t>
            </a:r>
            <a:r>
              <a:rPr lang="en-US" altLang="zh-CN" sz="1400" dirty="0" err="1"/>
              <a:t>analyze,verbose,costs,buffers,timing</a:t>
            </a:r>
            <a:r>
              <a:rPr lang="en-US" altLang="zh-CN" sz="1400" dirty="0"/>
              <a:t>) select * from </a:t>
            </a:r>
            <a:r>
              <a:rPr lang="en-US" altLang="zh-CN" sz="1400" dirty="0" err="1"/>
              <a:t>tbl_cost_align</a:t>
            </a:r>
            <a:r>
              <a:rPr lang="en-US" altLang="zh-CN" sz="1400" dirty="0"/>
              <a:t> where id&gt;1998999963;pid:10009</a:t>
            </a:r>
          </a:p>
          <a:p>
            <a:r>
              <a:rPr lang="en-US" altLang="zh-CN" sz="1400" dirty="0"/>
              <a:t>10009**4946**</a:t>
            </a:r>
            <a:r>
              <a:rPr lang="en-US" altLang="zh-CN" sz="1400" dirty="0" smtClean="0"/>
              <a:t>368362    -- </a:t>
            </a:r>
            <a:r>
              <a:rPr lang="zh-CN" altLang="en-US" sz="1400" dirty="0" smtClean="0"/>
              <a:t>得到</a:t>
            </a:r>
            <a:r>
              <a:rPr lang="en-US" altLang="zh-CN" sz="1400" dirty="0" err="1" smtClean="0"/>
              <a:t>random_page_cost</a:t>
            </a:r>
            <a:endParaRPr lang="en-US" altLang="zh-CN" sz="1400" dirty="0"/>
          </a:p>
          <a:p>
            <a:r>
              <a:rPr lang="en-US" altLang="zh-CN" sz="1400" dirty="0" err="1"/>
              <a:t>query__done</a:t>
            </a:r>
            <a:r>
              <a:rPr lang="en-US" altLang="zh-CN" sz="1400" dirty="0"/>
              <a:t> explain (</a:t>
            </a:r>
            <a:r>
              <a:rPr lang="en-US" altLang="zh-CN" sz="1400" dirty="0" err="1"/>
              <a:t>analyze,verbose,costs,buffers,timing</a:t>
            </a:r>
            <a:r>
              <a:rPr lang="en-US" altLang="zh-CN" sz="1400" dirty="0"/>
              <a:t>) select * from </a:t>
            </a:r>
            <a:r>
              <a:rPr lang="en-US" altLang="zh-CN" sz="1400" dirty="0" err="1"/>
              <a:t>tbl_cost_align</a:t>
            </a:r>
            <a:r>
              <a:rPr lang="en-US" altLang="zh-CN" sz="1400" dirty="0"/>
              <a:t> where id&gt;1998999963;pid:10009</a:t>
            </a:r>
          </a:p>
          <a:p>
            <a:r>
              <a:rPr lang="en-US" altLang="zh-CN" sz="1400" dirty="0"/>
              <a:t>   value |-------------------------------------------------- count</a:t>
            </a:r>
          </a:p>
          <a:p>
            <a:r>
              <a:rPr lang="en-US" altLang="zh-CN" sz="1400" dirty="0"/>
              <a:t>    2048 |                                                      0</a:t>
            </a:r>
          </a:p>
          <a:p>
            <a:r>
              <a:rPr lang="en-US" altLang="zh-CN" sz="1400" dirty="0"/>
              <a:t>    4096 |                                                      0</a:t>
            </a:r>
          </a:p>
          <a:p>
            <a:r>
              <a:rPr lang="en-US" altLang="zh-CN" sz="1400" dirty="0"/>
              <a:t>    8192 |                                                     33</a:t>
            </a:r>
          </a:p>
          <a:p>
            <a:r>
              <a:rPr lang="en-US" altLang="zh-CN" sz="1400" dirty="0"/>
              <a:t>   16384 |                                                      2</a:t>
            </a:r>
          </a:p>
          <a:p>
            <a:r>
              <a:rPr lang="en-US" altLang="zh-CN" sz="1400" dirty="0"/>
              <a:t>   32768 |                                                      6</a:t>
            </a:r>
          </a:p>
          <a:p>
            <a:r>
              <a:rPr lang="en-US" altLang="zh-CN" sz="1400" dirty="0"/>
              <a:t>   65536 |                                                      4</a:t>
            </a:r>
          </a:p>
          <a:p>
            <a:r>
              <a:rPr lang="en-US" altLang="zh-CN" sz="1400" dirty="0"/>
              <a:t>  131072 |@@@@@@@@@@@@@@@@@@@                                1193</a:t>
            </a:r>
          </a:p>
          <a:p>
            <a:r>
              <a:rPr lang="en-US" altLang="zh-CN" sz="1400" dirty="0"/>
              <a:t>  262144 |@@@@@@@@@@@@@@@@@@@@@@@@@@@@@@@@@@@@@@@@@@@@@@@@@  2971</a:t>
            </a:r>
          </a:p>
          <a:p>
            <a:r>
              <a:rPr lang="en-US" altLang="zh-CN" sz="1400" dirty="0"/>
              <a:t>  524288 |@@@@@@@@@@@@                                        729</a:t>
            </a:r>
          </a:p>
          <a:p>
            <a:r>
              <a:rPr lang="en-US" altLang="zh-CN" sz="1400" dirty="0"/>
              <a:t> 1048576 |                                                      2</a:t>
            </a:r>
          </a:p>
          <a:p>
            <a:r>
              <a:rPr lang="en-US" altLang="zh-CN" sz="1400" dirty="0"/>
              <a:t> 2097152 |                                                      5</a:t>
            </a:r>
          </a:p>
          <a:p>
            <a:r>
              <a:rPr lang="en-US" altLang="zh-CN" sz="1400" dirty="0"/>
              <a:t> 4194304 |                                                      0</a:t>
            </a:r>
          </a:p>
          <a:p>
            <a:r>
              <a:rPr lang="en-US" altLang="zh-CN" sz="1400" dirty="0"/>
              <a:t> 8388608 |                                                      1</a:t>
            </a:r>
          </a:p>
          <a:p>
            <a:r>
              <a:rPr lang="en-US" altLang="zh-CN" sz="1400" dirty="0"/>
              <a:t>16777216 |                                                      0</a:t>
            </a:r>
          </a:p>
          <a:p>
            <a:r>
              <a:rPr lang="en-US" altLang="zh-CN" sz="1400" dirty="0"/>
              <a:t>33554432 |                                                      0</a:t>
            </a:r>
          </a:p>
        </p:txBody>
      </p:sp>
    </p:spTree>
    <p:extLst>
      <p:ext uri="{BB962C8B-B14F-4D97-AF65-F5344CB8AC3E}">
        <p14:creationId xmlns:p14="http://schemas.microsoft.com/office/powerpoint/2010/main" val="2178318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zh-CN" altLang="en-US" sz="1400" dirty="0"/>
              <a:t>更新等式</a:t>
            </a:r>
            <a:r>
              <a:rPr lang="en-US" altLang="zh-CN" sz="1400" dirty="0"/>
              <a:t>, </a:t>
            </a:r>
            <a:r>
              <a:rPr lang="zh-CN" altLang="en-US" sz="1400" dirty="0"/>
              <a:t>使用时间等式 </a:t>
            </a:r>
            <a:r>
              <a:rPr lang="en-US" altLang="zh-CN" sz="1400" dirty="0"/>
              <a:t>: </a:t>
            </a:r>
          </a:p>
          <a:p>
            <a:r>
              <a:rPr lang="zh-CN" altLang="en-US" sz="1400" dirty="0"/>
              <a:t>等式</a:t>
            </a:r>
            <a:r>
              <a:rPr lang="en-US" altLang="zh-CN" sz="1400" dirty="0"/>
              <a:t>1 :</a:t>
            </a:r>
          </a:p>
          <a:p>
            <a:r>
              <a:rPr lang="en-US" altLang="zh-CN" sz="1400" dirty="0"/>
              <a:t>1844.415 = 4914.66*0.368362 + 0.00018884145574257426*5031 + </a:t>
            </a:r>
            <a:r>
              <a:rPr lang="en-US" altLang="zh-CN" sz="1400" dirty="0" err="1"/>
              <a:t>cpu_index_tuple_cost</a:t>
            </a:r>
            <a:r>
              <a:rPr lang="en-US" altLang="zh-CN" sz="1400" dirty="0"/>
              <a:t>*5031 + </a:t>
            </a:r>
            <a:r>
              <a:rPr lang="en-US" altLang="zh-CN" sz="1400" dirty="0" err="1"/>
              <a:t>cpu_operator_cost</a:t>
            </a:r>
            <a:r>
              <a:rPr lang="en-US" altLang="zh-CN" sz="1400" dirty="0"/>
              <a:t>*5205</a:t>
            </a:r>
          </a:p>
          <a:p>
            <a:r>
              <a:rPr lang="en-US" altLang="zh-CN" sz="1400" dirty="0" err="1"/>
              <a:t>cpu_tuple_cost</a:t>
            </a:r>
            <a:r>
              <a:rPr lang="zh-CN" altLang="en-US" sz="1400" dirty="0"/>
              <a:t>用例子</a:t>
            </a:r>
            <a:r>
              <a:rPr lang="en-US" altLang="zh-CN" sz="1400" dirty="0"/>
              <a:t>1</a:t>
            </a:r>
            <a:r>
              <a:rPr lang="zh-CN" altLang="en-US" sz="1400" dirty="0"/>
              <a:t>中计算得到的</a:t>
            </a:r>
            <a:r>
              <a:rPr lang="en-US" altLang="zh-CN" sz="1400" dirty="0"/>
              <a:t>0.00018884145574257426</a:t>
            </a:r>
          </a:p>
          <a:p>
            <a:r>
              <a:rPr lang="en-US" altLang="zh-CN" sz="1400" dirty="0" err="1"/>
              <a:t>cpu_index_tuple_cost</a:t>
            </a:r>
            <a:r>
              <a:rPr lang="zh-CN" altLang="en-US" sz="1400" dirty="0"/>
              <a:t>和</a:t>
            </a:r>
            <a:r>
              <a:rPr lang="en-US" altLang="zh-CN" sz="1400" dirty="0" err="1"/>
              <a:t>cpu_operator_cost</a:t>
            </a:r>
            <a:r>
              <a:rPr lang="zh-CN" altLang="en-US" sz="1400" dirty="0"/>
              <a:t>的比例用系统默认的</a:t>
            </a:r>
            <a:r>
              <a:rPr lang="en-US" altLang="zh-CN" sz="1400" dirty="0"/>
              <a:t>2 : 1.</a:t>
            </a:r>
          </a:p>
          <a:p>
            <a:r>
              <a:rPr lang="zh-CN" altLang="en-US" sz="1400" dirty="0"/>
              <a:t>等式</a:t>
            </a:r>
            <a:r>
              <a:rPr lang="en-US" altLang="zh-CN" sz="1400" dirty="0"/>
              <a:t>2 : </a:t>
            </a:r>
          </a:p>
          <a:p>
            <a:r>
              <a:rPr lang="en-US" altLang="zh-CN" sz="1400" dirty="0" err="1"/>
              <a:t>cpu_index_tuple_cost</a:t>
            </a:r>
            <a:r>
              <a:rPr lang="en-US" altLang="zh-CN" sz="1400" dirty="0"/>
              <a:t>/</a:t>
            </a:r>
            <a:r>
              <a:rPr lang="en-US" altLang="zh-CN" sz="1400" dirty="0" err="1"/>
              <a:t>cpu_operator_cost</a:t>
            </a:r>
            <a:r>
              <a:rPr lang="en-US" altLang="zh-CN" sz="1400" dirty="0"/>
              <a:t> = 2</a:t>
            </a:r>
          </a:p>
          <a:p>
            <a:r>
              <a:rPr lang="zh-CN" altLang="en-US" sz="1400" dirty="0"/>
              <a:t>最终得到 </a:t>
            </a:r>
            <a:r>
              <a:rPr lang="en-US" altLang="zh-CN" sz="1400" dirty="0"/>
              <a:t>: </a:t>
            </a:r>
          </a:p>
          <a:p>
            <a:r>
              <a:rPr lang="en-US" altLang="zh-CN" sz="1400" dirty="0" err="1"/>
              <a:t>cpu_index_tuple_cost</a:t>
            </a:r>
            <a:r>
              <a:rPr lang="en-US" altLang="zh-CN" sz="1400" dirty="0"/>
              <a:t> = 0.00433497085216479990</a:t>
            </a:r>
          </a:p>
          <a:p>
            <a:r>
              <a:rPr lang="en-US" altLang="zh-CN" sz="1400" dirty="0" err="1"/>
              <a:t>cpu_operator_cost</a:t>
            </a:r>
            <a:r>
              <a:rPr lang="en-US" altLang="zh-CN" sz="1400" dirty="0"/>
              <a:t> = 0.00216748542608239995</a:t>
            </a:r>
          </a:p>
        </p:txBody>
      </p:sp>
    </p:spTree>
    <p:extLst>
      <p:ext uri="{BB962C8B-B14F-4D97-AF65-F5344CB8AC3E}">
        <p14:creationId xmlns:p14="http://schemas.microsoft.com/office/powerpoint/2010/main" val="119379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zh-CN" altLang="en-US" sz="1400" dirty="0"/>
              <a:t>结合例子</a:t>
            </a:r>
            <a:r>
              <a:rPr lang="en-US" altLang="zh-CN" sz="1400" dirty="0"/>
              <a:t>1 </a:t>
            </a:r>
            <a:r>
              <a:rPr lang="zh-CN" altLang="en-US" sz="1400" dirty="0"/>
              <a:t>得到的两个常量</a:t>
            </a:r>
            <a:r>
              <a:rPr lang="en-US" altLang="zh-CN" sz="1400" dirty="0"/>
              <a:t>, </a:t>
            </a:r>
            <a:r>
              <a:rPr lang="zh-CN" altLang="en-US" sz="1400" dirty="0"/>
              <a:t>所有的</a:t>
            </a:r>
            <a:r>
              <a:rPr lang="en-US" altLang="zh-CN" sz="1400" dirty="0"/>
              <a:t>5</a:t>
            </a:r>
            <a:r>
              <a:rPr lang="zh-CN" altLang="en-US" sz="1400" dirty="0"/>
              <a:t>个常量值就调整好了</a:t>
            </a:r>
            <a:r>
              <a:rPr lang="en-US" altLang="zh-CN" sz="1400" dirty="0"/>
              <a:t>.</a:t>
            </a:r>
          </a:p>
          <a:p>
            <a:r>
              <a:rPr lang="en-US" altLang="zh-CN" sz="1400" dirty="0"/>
              <a:t>digoal=# set </a:t>
            </a:r>
            <a:r>
              <a:rPr lang="en-US" altLang="zh-CN" sz="1400" dirty="0" err="1"/>
              <a:t>cpu_tuple_cost</a:t>
            </a:r>
            <a:r>
              <a:rPr lang="en-US" altLang="zh-CN" sz="1400" dirty="0"/>
              <a:t>=0.00018884145574257426;</a:t>
            </a:r>
          </a:p>
          <a:p>
            <a:r>
              <a:rPr lang="en-US" altLang="zh-CN" sz="1400" dirty="0"/>
              <a:t>SET</a:t>
            </a:r>
          </a:p>
          <a:p>
            <a:r>
              <a:rPr lang="en-US" altLang="zh-CN" sz="1400" dirty="0"/>
              <a:t>digoal=# set </a:t>
            </a:r>
            <a:r>
              <a:rPr lang="en-US" altLang="zh-CN" sz="1400" dirty="0" err="1"/>
              <a:t>cpu_index_tuple_cost</a:t>
            </a:r>
            <a:r>
              <a:rPr lang="en-US" altLang="zh-CN" sz="1400" dirty="0"/>
              <a:t> = 0.00433497085216479990;</a:t>
            </a:r>
          </a:p>
          <a:p>
            <a:r>
              <a:rPr lang="en-US" altLang="zh-CN" sz="1400" dirty="0"/>
              <a:t>SET</a:t>
            </a:r>
          </a:p>
          <a:p>
            <a:r>
              <a:rPr lang="en-US" altLang="zh-CN" sz="1400" dirty="0"/>
              <a:t>digoal=# set </a:t>
            </a:r>
            <a:r>
              <a:rPr lang="en-US" altLang="zh-CN" sz="1400" dirty="0" err="1"/>
              <a:t>cpu_operator_cost</a:t>
            </a:r>
            <a:r>
              <a:rPr lang="en-US" altLang="zh-CN" sz="1400" dirty="0"/>
              <a:t> = 0.00216748542608239995;</a:t>
            </a:r>
          </a:p>
          <a:p>
            <a:r>
              <a:rPr lang="en-US" altLang="zh-CN" sz="1400" dirty="0"/>
              <a:t>SET</a:t>
            </a:r>
          </a:p>
          <a:p>
            <a:r>
              <a:rPr lang="en-US" altLang="zh-CN" sz="1400" dirty="0"/>
              <a:t>digoal=# set </a:t>
            </a:r>
            <a:r>
              <a:rPr lang="en-US" altLang="zh-CN" sz="1400" dirty="0" err="1"/>
              <a:t>seq_page_cost</a:t>
            </a:r>
            <a:r>
              <a:rPr lang="en-US" altLang="zh-CN" sz="1400" dirty="0"/>
              <a:t>=0.014329;</a:t>
            </a:r>
          </a:p>
          <a:p>
            <a:r>
              <a:rPr lang="en-US" altLang="zh-CN" sz="1400" dirty="0"/>
              <a:t>SET</a:t>
            </a:r>
          </a:p>
          <a:p>
            <a:r>
              <a:rPr lang="en-US" altLang="zh-CN" sz="1400" dirty="0"/>
              <a:t>digoal=# set </a:t>
            </a:r>
            <a:r>
              <a:rPr lang="en-US" altLang="zh-CN" sz="1400" dirty="0" err="1"/>
              <a:t>random_page_cost</a:t>
            </a:r>
            <a:r>
              <a:rPr lang="en-US" altLang="zh-CN" sz="1400" dirty="0"/>
              <a:t> = 0.368362;</a:t>
            </a:r>
          </a:p>
          <a:p>
            <a:r>
              <a:rPr lang="en-US" altLang="zh-CN" sz="1400" dirty="0" smtClean="0"/>
              <a:t>SET</a:t>
            </a:r>
          </a:p>
          <a:p>
            <a:endParaRPr lang="en-US" altLang="zh-CN" sz="1400" dirty="0"/>
          </a:p>
          <a:p>
            <a:r>
              <a:rPr lang="zh-CN" altLang="en-US" sz="1400" dirty="0" smtClean="0"/>
              <a:t>校准</a:t>
            </a:r>
            <a:r>
              <a:rPr lang="zh-CN" altLang="en-US" sz="1400" dirty="0"/>
              <a:t>代价</a:t>
            </a:r>
            <a:r>
              <a:rPr lang="zh-CN" altLang="en-US" sz="1400" dirty="0" smtClean="0"/>
              <a:t>因子练习</a:t>
            </a:r>
            <a:endParaRPr lang="en-US" altLang="zh-CN" sz="1400" dirty="0"/>
          </a:p>
        </p:txBody>
      </p:sp>
    </p:spTree>
    <p:extLst>
      <p:ext uri="{BB962C8B-B14F-4D97-AF65-F5344CB8AC3E}">
        <p14:creationId xmlns:p14="http://schemas.microsoft.com/office/powerpoint/2010/main" val="797800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auto_explain</a:t>
            </a:r>
            <a:r>
              <a:rPr lang="zh-CN" altLang="en-US" smtClean="0"/>
              <a:t>插件的使用</a:t>
            </a:r>
            <a:endParaRPr lang="zh-CN" altLang="en-US" dirty="0"/>
          </a:p>
        </p:txBody>
      </p:sp>
      <p:sp>
        <p:nvSpPr>
          <p:cNvPr id="3" name="内容占位符 2"/>
          <p:cNvSpPr>
            <a:spLocks noGrp="1"/>
          </p:cNvSpPr>
          <p:nvPr>
            <p:ph idx="1"/>
          </p:nvPr>
        </p:nvSpPr>
        <p:spPr/>
        <p:txBody>
          <a:bodyPr/>
          <a:lstStyle/>
          <a:p>
            <a:r>
              <a:rPr lang="en-US" altLang="zh-CN" sz="1600" dirty="0">
                <a:hlinkClick r:id="rId2"/>
              </a:rPr>
              <a:t>http://blog.163.com/digoal@126/blog/static/16387704020115825612145</a:t>
            </a:r>
            <a:r>
              <a:rPr lang="en-US" altLang="zh-CN" sz="1600" dirty="0" smtClean="0">
                <a:hlinkClick r:id="rId2"/>
              </a:rPr>
              <a:t>/</a:t>
            </a:r>
            <a:endParaRPr lang="en-US" altLang="zh-CN" sz="1600" dirty="0" smtClean="0"/>
          </a:p>
          <a:p>
            <a:r>
              <a:rPr lang="en-US" altLang="zh-CN" sz="1600" dirty="0" err="1" smtClean="0"/>
              <a:t>auto_explain</a:t>
            </a:r>
            <a:r>
              <a:rPr lang="zh-CN" altLang="en-US" sz="1600" dirty="0" smtClean="0"/>
              <a:t>的目的是给数据库中执行的</a:t>
            </a:r>
            <a:r>
              <a:rPr lang="en-US" altLang="zh-CN" sz="1600" dirty="0" smtClean="0"/>
              <a:t>SQL</a:t>
            </a:r>
            <a:r>
              <a:rPr lang="zh-CN" altLang="en-US" sz="1600" dirty="0" smtClean="0"/>
              <a:t>语句一个执行时间阈值</a:t>
            </a:r>
            <a:r>
              <a:rPr lang="en-US" altLang="zh-CN" sz="1600" dirty="0" smtClean="0"/>
              <a:t>, </a:t>
            </a:r>
            <a:r>
              <a:rPr lang="zh-CN" altLang="en-US" sz="1600" dirty="0" smtClean="0"/>
              <a:t>超过阈值的话</a:t>
            </a:r>
            <a:r>
              <a:rPr lang="en-US" altLang="zh-CN" sz="1600" dirty="0" smtClean="0"/>
              <a:t>, </a:t>
            </a:r>
            <a:r>
              <a:rPr lang="zh-CN" altLang="en-US" sz="1600" dirty="0" smtClean="0"/>
              <a:t>记录下当时这个</a:t>
            </a:r>
            <a:r>
              <a:rPr lang="en-US" altLang="zh-CN" sz="1600" dirty="0" smtClean="0"/>
              <a:t>SQL</a:t>
            </a:r>
            <a:r>
              <a:rPr lang="zh-CN" altLang="en-US" sz="1600" dirty="0" smtClean="0"/>
              <a:t>的执行计划到日志中</a:t>
            </a:r>
            <a:r>
              <a:rPr lang="en-US" altLang="zh-CN" sz="1600" dirty="0" smtClean="0"/>
              <a:t>, </a:t>
            </a:r>
            <a:r>
              <a:rPr lang="zh-CN" altLang="en-US" sz="1600" dirty="0" smtClean="0"/>
              <a:t>便于未来查看这个</a:t>
            </a:r>
            <a:r>
              <a:rPr lang="en-US" altLang="zh-CN" sz="1600" dirty="0" smtClean="0"/>
              <a:t>SQL</a:t>
            </a:r>
            <a:r>
              <a:rPr lang="zh-CN" altLang="en-US" sz="1600" dirty="0" smtClean="0"/>
              <a:t>执行计划有没有问题</a:t>
            </a:r>
            <a:r>
              <a:rPr lang="en-US" altLang="zh-CN" sz="1600" dirty="0" smtClean="0"/>
              <a:t>.</a:t>
            </a:r>
          </a:p>
          <a:p>
            <a:r>
              <a:rPr lang="zh-CN" altLang="en-US" sz="1600" dirty="0" smtClean="0"/>
              <a:t>编译安装</a:t>
            </a:r>
            <a:endParaRPr lang="en-US" altLang="zh-CN" sz="1600" dirty="0" smtClean="0"/>
          </a:p>
          <a:p>
            <a:r>
              <a:rPr lang="en-US" altLang="zh-CN" sz="1600" dirty="0"/>
              <a:t>[root@db-172-16-3-150 ~]# export PAHT=/home/pg93/</a:t>
            </a:r>
            <a:r>
              <a:rPr lang="en-US" altLang="zh-CN" sz="1600" dirty="0" err="1"/>
              <a:t>pgsql</a:t>
            </a:r>
            <a:r>
              <a:rPr lang="en-US" altLang="zh-CN" sz="1600" dirty="0"/>
              <a:t>/bin:$PATH</a:t>
            </a:r>
          </a:p>
          <a:p>
            <a:r>
              <a:rPr lang="en-US" altLang="zh-CN" sz="1600" dirty="0"/>
              <a:t>[root@db-172-16-3-150 ~]# which </a:t>
            </a:r>
            <a:r>
              <a:rPr lang="en-US" altLang="zh-CN" sz="1600" dirty="0" err="1"/>
              <a:t>pg_config</a:t>
            </a:r>
            <a:endParaRPr lang="en-US" altLang="zh-CN" sz="1600" dirty="0"/>
          </a:p>
          <a:p>
            <a:r>
              <a:rPr lang="en-US" altLang="zh-CN" sz="1600" dirty="0"/>
              <a:t>/</a:t>
            </a:r>
            <a:r>
              <a:rPr lang="en-US" altLang="zh-CN" sz="1600" dirty="0" err="1"/>
              <a:t>usr</a:t>
            </a:r>
            <a:r>
              <a:rPr lang="en-US" altLang="zh-CN" sz="1600" dirty="0"/>
              <a:t>/bin/</a:t>
            </a:r>
            <a:r>
              <a:rPr lang="en-US" altLang="zh-CN" sz="1600" dirty="0" err="1"/>
              <a:t>pg_config</a:t>
            </a:r>
            <a:endParaRPr lang="en-US" altLang="zh-CN" sz="1600" dirty="0"/>
          </a:p>
          <a:p>
            <a:r>
              <a:rPr lang="en-US" altLang="zh-CN" sz="1600" dirty="0"/>
              <a:t>[root@db-172-16-3-150 ~]# cd /opt/</a:t>
            </a:r>
            <a:r>
              <a:rPr lang="en-US" altLang="zh-CN" sz="1600" dirty="0" err="1"/>
              <a:t>soft_bak</a:t>
            </a:r>
            <a:r>
              <a:rPr lang="en-US" altLang="zh-CN" sz="1600" dirty="0"/>
              <a:t>/postgresql-9.3.1/</a:t>
            </a:r>
            <a:r>
              <a:rPr lang="en-US" altLang="zh-CN" sz="1600" dirty="0" err="1"/>
              <a:t>contrib</a:t>
            </a:r>
            <a:r>
              <a:rPr lang="en-US" altLang="zh-CN" sz="1600" dirty="0"/>
              <a:t>/</a:t>
            </a:r>
            <a:r>
              <a:rPr lang="en-US" altLang="zh-CN" sz="1600" dirty="0" err="1"/>
              <a:t>auto_explain</a:t>
            </a:r>
            <a:r>
              <a:rPr lang="en-US" altLang="zh-CN" sz="1600" dirty="0"/>
              <a:t>/</a:t>
            </a:r>
          </a:p>
          <a:p>
            <a:r>
              <a:rPr lang="en-US" altLang="zh-CN" sz="1600" dirty="0"/>
              <a:t>[root@db-172-16-3-150 </a:t>
            </a:r>
            <a:r>
              <a:rPr lang="en-US" altLang="zh-CN" sz="1600" dirty="0" err="1"/>
              <a:t>auto_explain</a:t>
            </a:r>
            <a:r>
              <a:rPr lang="en-US" altLang="zh-CN" sz="1600" dirty="0"/>
              <a:t>]# </a:t>
            </a:r>
            <a:r>
              <a:rPr lang="en-US" altLang="zh-CN" sz="1600" dirty="0" err="1"/>
              <a:t>gmake</a:t>
            </a:r>
            <a:r>
              <a:rPr lang="en-US" altLang="zh-CN" sz="1600" dirty="0"/>
              <a:t> </a:t>
            </a:r>
            <a:r>
              <a:rPr lang="en-US" altLang="zh-CN" sz="1600" dirty="0" smtClean="0"/>
              <a:t>clean</a:t>
            </a:r>
          </a:p>
          <a:p>
            <a:r>
              <a:rPr lang="en-US" altLang="zh-CN" sz="1600" dirty="0"/>
              <a:t>[root@db-172-16-3-150 </a:t>
            </a:r>
            <a:r>
              <a:rPr lang="en-US" altLang="zh-CN" sz="1600" dirty="0" err="1"/>
              <a:t>auto_explain</a:t>
            </a:r>
            <a:r>
              <a:rPr lang="en-US" altLang="zh-CN" sz="1600" dirty="0"/>
              <a:t>]# </a:t>
            </a:r>
            <a:r>
              <a:rPr lang="en-US" altLang="zh-CN" sz="1600" dirty="0" err="1" smtClean="0"/>
              <a:t>gmake</a:t>
            </a:r>
            <a:endParaRPr lang="en-US" altLang="zh-CN" sz="1600" dirty="0" smtClean="0"/>
          </a:p>
          <a:p>
            <a:r>
              <a:rPr lang="en-US" altLang="zh-CN" sz="1600" dirty="0"/>
              <a:t>[root@db-172-16-3-150 </a:t>
            </a:r>
            <a:r>
              <a:rPr lang="en-US" altLang="zh-CN" sz="1600" dirty="0" err="1"/>
              <a:t>auto_explain</a:t>
            </a:r>
            <a:r>
              <a:rPr lang="en-US" altLang="zh-CN" sz="1600" dirty="0"/>
              <a:t>]# </a:t>
            </a:r>
            <a:r>
              <a:rPr lang="en-US" altLang="zh-CN" sz="1600" dirty="0" err="1"/>
              <a:t>gmake</a:t>
            </a:r>
            <a:r>
              <a:rPr lang="en-US" altLang="zh-CN" sz="1600" dirty="0"/>
              <a:t> </a:t>
            </a:r>
            <a:r>
              <a:rPr lang="en-US" altLang="zh-CN" sz="1600" dirty="0" smtClean="0"/>
              <a:t>install</a:t>
            </a:r>
          </a:p>
          <a:p>
            <a:endParaRPr lang="en-US" altLang="zh-CN" sz="1600" dirty="0"/>
          </a:p>
          <a:p>
            <a:r>
              <a:rPr lang="en-US" altLang="zh-CN" sz="1600" dirty="0" err="1" smtClean="0"/>
              <a:t>auto_explain</a:t>
            </a:r>
            <a:r>
              <a:rPr lang="en-US" altLang="zh-CN" sz="1600" dirty="0" smtClean="0"/>
              <a:t> </a:t>
            </a:r>
            <a:r>
              <a:rPr lang="zh-CN" altLang="en-US" sz="1600" dirty="0" smtClean="0"/>
              <a:t>有两种使用方法</a:t>
            </a:r>
            <a:endParaRPr lang="en-US" altLang="zh-CN" sz="1600" dirty="0" smtClean="0"/>
          </a:p>
          <a:p>
            <a:r>
              <a:rPr lang="zh-CN" altLang="en-US" sz="1600" dirty="0" smtClean="0"/>
              <a:t>会话级使用</a:t>
            </a:r>
            <a:endParaRPr lang="en-US" altLang="zh-CN" sz="1600" dirty="0" smtClean="0"/>
          </a:p>
          <a:p>
            <a:r>
              <a:rPr lang="zh-CN" altLang="en-US" sz="1600" dirty="0" smtClean="0"/>
              <a:t>数据库级使用</a:t>
            </a:r>
            <a:endParaRPr lang="en-US" altLang="zh-CN" sz="1600" dirty="0"/>
          </a:p>
        </p:txBody>
      </p:sp>
    </p:spTree>
    <p:extLst>
      <p:ext uri="{BB962C8B-B14F-4D97-AF65-F5344CB8AC3E}">
        <p14:creationId xmlns:p14="http://schemas.microsoft.com/office/powerpoint/2010/main" val="1660543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auto_explain</a:t>
            </a:r>
            <a:r>
              <a:rPr lang="zh-CN" altLang="en-US" smtClean="0"/>
              <a:t>插件的使用</a:t>
            </a:r>
            <a:endParaRPr lang="zh-CN" altLang="en-US" dirty="0"/>
          </a:p>
        </p:txBody>
      </p:sp>
      <p:sp>
        <p:nvSpPr>
          <p:cNvPr id="3" name="内容占位符 2"/>
          <p:cNvSpPr>
            <a:spLocks noGrp="1"/>
          </p:cNvSpPr>
          <p:nvPr>
            <p:ph idx="1"/>
          </p:nvPr>
        </p:nvSpPr>
        <p:spPr/>
        <p:txBody>
          <a:bodyPr/>
          <a:lstStyle/>
          <a:p>
            <a:r>
              <a:rPr lang="zh-CN" altLang="en-US" sz="1600" dirty="0" smtClean="0"/>
              <a:t>会话级使用举例</a:t>
            </a:r>
            <a:endParaRPr lang="en-US" altLang="zh-CN" sz="1600" dirty="0" smtClean="0"/>
          </a:p>
          <a:p>
            <a:r>
              <a:rPr lang="en-US" altLang="zh-CN" sz="1600" dirty="0"/>
              <a:t>digoal=# load '</a:t>
            </a:r>
            <a:r>
              <a:rPr lang="en-US" altLang="zh-CN" sz="1600" dirty="0" err="1"/>
              <a:t>auto_explain</a:t>
            </a:r>
            <a:r>
              <a:rPr lang="en-US" altLang="zh-CN" sz="1600" dirty="0"/>
              <a:t>';</a:t>
            </a:r>
          </a:p>
          <a:p>
            <a:r>
              <a:rPr lang="en-US" altLang="zh-CN" sz="1600" dirty="0"/>
              <a:t>LOAD</a:t>
            </a:r>
          </a:p>
          <a:p>
            <a:r>
              <a:rPr lang="en-US" altLang="zh-CN" sz="1600" dirty="0"/>
              <a:t>digoal=# set </a:t>
            </a:r>
            <a:r>
              <a:rPr lang="en-US" altLang="zh-CN" sz="1600" dirty="0" err="1"/>
              <a:t>auto_explain.log_min_duration</a:t>
            </a:r>
            <a:r>
              <a:rPr lang="en-US" altLang="zh-CN" sz="1600" dirty="0"/>
              <a:t>=0</a:t>
            </a:r>
            <a:r>
              <a:rPr lang="en-US" altLang="zh-CN" sz="1600" dirty="0" smtClean="0"/>
              <a:t>;  </a:t>
            </a:r>
            <a:r>
              <a:rPr lang="zh-CN" altLang="en-US" sz="1600" dirty="0" smtClean="0"/>
              <a:t>设置</a:t>
            </a:r>
            <a:r>
              <a:rPr lang="en-US" altLang="zh-CN" sz="1600" dirty="0" smtClean="0"/>
              <a:t>SQL</a:t>
            </a:r>
            <a:r>
              <a:rPr lang="zh-CN" altLang="en-US" sz="1600" dirty="0" smtClean="0"/>
              <a:t>执行时间阈值</a:t>
            </a:r>
            <a:endParaRPr lang="en-US" altLang="zh-CN" sz="1600" dirty="0"/>
          </a:p>
          <a:p>
            <a:r>
              <a:rPr lang="en-US" altLang="zh-CN" sz="1600" dirty="0" smtClean="0"/>
              <a:t>SET</a:t>
            </a:r>
          </a:p>
          <a:p>
            <a:r>
              <a:rPr lang="en-US" altLang="zh-CN" sz="1600" dirty="0"/>
              <a:t>digoal=# select * from t limit 1</a:t>
            </a:r>
            <a:r>
              <a:rPr lang="en-US" altLang="zh-CN" sz="1600" dirty="0" smtClean="0"/>
              <a:t>;</a:t>
            </a:r>
          </a:p>
          <a:p>
            <a:r>
              <a:rPr lang="zh-CN" altLang="en-US" sz="1600" dirty="0" smtClean="0"/>
              <a:t>查看日志</a:t>
            </a:r>
            <a:endParaRPr lang="en-US" altLang="zh-CN" sz="1600" dirty="0" smtClean="0"/>
          </a:p>
          <a:p>
            <a:r>
              <a:rPr lang="en-US" altLang="zh-CN" sz="1600" dirty="0"/>
              <a:t>2013-12-10 14:32:15.587 CST,"postgres","digoal",12933,"[local]",52a6b506.3285,11,"SELECT",2013-12-10 14:30:30 CST,2/180059,0,LOG,00000,"duration: 0.043 </a:t>
            </a:r>
            <a:r>
              <a:rPr lang="en-US" altLang="zh-CN" sz="1600" dirty="0" err="1"/>
              <a:t>ms</a:t>
            </a:r>
            <a:r>
              <a:rPr lang="en-US" altLang="zh-CN" sz="1600" dirty="0"/>
              <a:t>  plan:</a:t>
            </a:r>
          </a:p>
          <a:p>
            <a:r>
              <a:rPr lang="en-US" altLang="zh-CN" sz="1600" dirty="0"/>
              <a:t>Query Text: select * from t limit 1;</a:t>
            </a:r>
          </a:p>
          <a:p>
            <a:r>
              <a:rPr lang="en-US" altLang="zh-CN" sz="1600" dirty="0"/>
              <a:t>Limit  (cost=0.00..0.03 rows=1 width=108)</a:t>
            </a:r>
          </a:p>
          <a:p>
            <a:r>
              <a:rPr lang="en-US" altLang="zh-CN" sz="1600" dirty="0"/>
              <a:t>  -&gt;  </a:t>
            </a:r>
            <a:r>
              <a:rPr lang="en-US" altLang="zh-CN" sz="1600" dirty="0" err="1"/>
              <a:t>Seq</a:t>
            </a:r>
            <a:r>
              <a:rPr lang="en-US" altLang="zh-CN" sz="1600" dirty="0"/>
              <a:t> Scan on t  (cost=0.00..1409091.04 rows=50000004 width=108)",,,,,,,,"</a:t>
            </a:r>
            <a:r>
              <a:rPr lang="en-US" altLang="zh-CN" sz="1600" dirty="0" err="1"/>
              <a:t>explain_ExecutorEnd</a:t>
            </a:r>
            <a:r>
              <a:rPr lang="en-US" altLang="zh-CN" sz="1600" dirty="0"/>
              <a:t>, auto_explain.c:320","psql"</a:t>
            </a:r>
          </a:p>
          <a:p>
            <a:endParaRPr lang="en-US" altLang="zh-CN" sz="1600" dirty="0" smtClean="0"/>
          </a:p>
        </p:txBody>
      </p:sp>
    </p:spTree>
    <p:extLst>
      <p:ext uri="{BB962C8B-B14F-4D97-AF65-F5344CB8AC3E}">
        <p14:creationId xmlns:p14="http://schemas.microsoft.com/office/powerpoint/2010/main" val="2083670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auto_explain</a:t>
            </a:r>
            <a:r>
              <a:rPr lang="zh-CN" altLang="en-US" smtClean="0"/>
              <a:t>插件的使用</a:t>
            </a:r>
            <a:endParaRPr lang="zh-CN" altLang="en-US" dirty="0"/>
          </a:p>
        </p:txBody>
      </p:sp>
      <p:sp>
        <p:nvSpPr>
          <p:cNvPr id="3" name="内容占位符 2"/>
          <p:cNvSpPr>
            <a:spLocks noGrp="1"/>
          </p:cNvSpPr>
          <p:nvPr>
            <p:ph idx="1"/>
          </p:nvPr>
        </p:nvSpPr>
        <p:spPr/>
        <p:txBody>
          <a:bodyPr/>
          <a:lstStyle/>
          <a:p>
            <a:r>
              <a:rPr lang="zh-CN" altLang="en-US" sz="1600" dirty="0" smtClean="0"/>
              <a:t>数据库级使用</a:t>
            </a:r>
            <a:endParaRPr lang="en-US" altLang="zh-CN" sz="1600" dirty="0" smtClean="0"/>
          </a:p>
          <a:p>
            <a:r>
              <a:rPr lang="en-US" altLang="zh-CN" sz="1600" dirty="0" smtClean="0"/>
              <a:t>vi $PGDATA/</a:t>
            </a:r>
            <a:r>
              <a:rPr lang="en-US" altLang="zh-CN" sz="1600" dirty="0" err="1" smtClean="0"/>
              <a:t>postgresql.conf</a:t>
            </a:r>
            <a:endParaRPr lang="en-US" altLang="zh-CN" sz="1600" dirty="0" smtClean="0"/>
          </a:p>
          <a:p>
            <a:r>
              <a:rPr lang="en-US" altLang="zh-CN" sz="1600" dirty="0" err="1"/>
              <a:t>shared_preload_libraries</a:t>
            </a:r>
            <a:r>
              <a:rPr lang="en-US" altLang="zh-CN" sz="1600" dirty="0"/>
              <a:t> = '</a:t>
            </a:r>
            <a:r>
              <a:rPr lang="en-US" altLang="zh-CN" sz="1600" dirty="0" err="1"/>
              <a:t>pg_stat_statements</a:t>
            </a:r>
            <a:r>
              <a:rPr lang="en-US" altLang="zh-CN" sz="1600" dirty="0" smtClean="0"/>
              <a:t>, </a:t>
            </a:r>
            <a:r>
              <a:rPr lang="en-US" altLang="zh-CN" sz="1600" dirty="0" err="1" smtClean="0"/>
              <a:t>auto_explain</a:t>
            </a:r>
            <a:r>
              <a:rPr lang="en-US" altLang="zh-CN" sz="1600" dirty="0"/>
              <a:t>'</a:t>
            </a:r>
          </a:p>
          <a:p>
            <a:r>
              <a:rPr lang="en-US" altLang="zh-CN" sz="1600" dirty="0" err="1" smtClean="0"/>
              <a:t>auto_explain.log_min_duration</a:t>
            </a:r>
            <a:r>
              <a:rPr lang="en-US" altLang="zh-CN" sz="1600" dirty="0" smtClean="0"/>
              <a:t> </a:t>
            </a:r>
            <a:r>
              <a:rPr lang="en-US" altLang="zh-CN" sz="1600" dirty="0"/>
              <a:t>= </a:t>
            </a:r>
            <a:r>
              <a:rPr lang="en-US" altLang="zh-CN" sz="1600" dirty="0" smtClean="0"/>
              <a:t>100ms</a:t>
            </a:r>
          </a:p>
          <a:p>
            <a:r>
              <a:rPr lang="zh-CN" altLang="en-US" sz="1600" dirty="0" smtClean="0"/>
              <a:t>修改</a:t>
            </a:r>
            <a:r>
              <a:rPr lang="en-US" altLang="zh-CN" sz="1600" dirty="0" err="1" smtClean="0"/>
              <a:t>shared_preload_libraries</a:t>
            </a:r>
            <a:r>
              <a:rPr lang="zh-CN" altLang="en-US" sz="1600" dirty="0" smtClean="0"/>
              <a:t>需要重启数据库</a:t>
            </a:r>
            <a:endParaRPr lang="en-US" altLang="zh-CN" sz="1600" dirty="0"/>
          </a:p>
          <a:p>
            <a:r>
              <a:rPr lang="en-US" altLang="zh-CN" sz="1600" dirty="0"/>
              <a:t>pg93@db-172-16-3-150-&gt; </a:t>
            </a:r>
            <a:r>
              <a:rPr lang="en-US" altLang="zh-CN" sz="1600" dirty="0" err="1"/>
              <a:t>pg_ctl</a:t>
            </a:r>
            <a:r>
              <a:rPr lang="en-US" altLang="zh-CN" sz="1600" dirty="0"/>
              <a:t> restart -m </a:t>
            </a:r>
            <a:r>
              <a:rPr lang="en-US" altLang="zh-CN" sz="1600" dirty="0" smtClean="0"/>
              <a:t>fast</a:t>
            </a:r>
          </a:p>
          <a:p>
            <a:endParaRPr lang="en-US" altLang="zh-CN" sz="1600" dirty="0"/>
          </a:p>
          <a:p>
            <a:endParaRPr lang="en-US" altLang="zh-CN" sz="1600" dirty="0"/>
          </a:p>
        </p:txBody>
      </p:sp>
    </p:spTree>
    <p:extLst>
      <p:ext uri="{BB962C8B-B14F-4D97-AF65-F5344CB8AC3E}">
        <p14:creationId xmlns:p14="http://schemas.microsoft.com/office/powerpoint/2010/main" val="835587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endParaRPr lang="zh-CN" altLang="en-US" dirty="0"/>
          </a:p>
        </p:txBody>
      </p:sp>
      <p:sp>
        <p:nvSpPr>
          <p:cNvPr id="3" name="内容占位符 2"/>
          <p:cNvSpPr>
            <a:spLocks noGrp="1"/>
          </p:cNvSpPr>
          <p:nvPr>
            <p:ph idx="1"/>
          </p:nvPr>
        </p:nvSpPr>
        <p:spPr/>
        <p:txBody>
          <a:bodyPr/>
          <a:lstStyle/>
          <a:p>
            <a:r>
              <a:rPr lang="zh-CN" altLang="en-US" sz="1600" dirty="0"/>
              <a:t>使</a:t>
            </a:r>
            <a:r>
              <a:rPr lang="zh-CN" altLang="en-US" sz="1600" dirty="0" smtClean="0"/>
              <a:t>用</a:t>
            </a:r>
            <a:r>
              <a:rPr lang="en-US" altLang="zh-CN" sz="1600" dirty="0" err="1" smtClean="0"/>
              <a:t>auto_explain</a:t>
            </a:r>
            <a:r>
              <a:rPr lang="zh-CN" altLang="en-US" sz="1600" dirty="0" smtClean="0"/>
              <a:t>跟踪慢</a:t>
            </a:r>
            <a:r>
              <a:rPr lang="en-US" altLang="zh-CN" sz="1600" dirty="0" smtClean="0"/>
              <a:t>SQL</a:t>
            </a:r>
            <a:r>
              <a:rPr lang="zh-CN" altLang="en-US" sz="1600" dirty="0" smtClean="0"/>
              <a:t>的执行计划</a:t>
            </a:r>
            <a:endParaRPr lang="en-US" altLang="zh-CN" sz="1600" dirty="0" smtClean="0"/>
          </a:p>
          <a:p>
            <a:r>
              <a:rPr lang="en-US" altLang="zh-CN" sz="1600" dirty="0" smtClean="0"/>
              <a:t>explain</a:t>
            </a:r>
            <a:r>
              <a:rPr lang="zh-CN" altLang="en-US" sz="1600" dirty="0" smtClean="0"/>
              <a:t>代价因子的校准</a:t>
            </a:r>
            <a:endParaRPr lang="en-US" altLang="zh-CN" sz="1600" dirty="0" smtClean="0"/>
          </a:p>
          <a:p>
            <a:endParaRPr lang="en-US" altLang="zh-CN" sz="1600" dirty="0" smtClean="0"/>
          </a:p>
          <a:p>
            <a:endParaRPr lang="en-US" altLang="zh-CN" sz="1600" dirty="0"/>
          </a:p>
        </p:txBody>
      </p:sp>
    </p:spTree>
    <p:extLst>
      <p:ext uri="{BB962C8B-B14F-4D97-AF65-F5344CB8AC3E}">
        <p14:creationId xmlns:p14="http://schemas.microsoft.com/office/powerpoint/2010/main" val="3131674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连接池及数据库高速缓存</a:t>
            </a:r>
            <a:endParaRPr lang="en-US" altLang="zh-CN" dirty="0"/>
          </a:p>
        </p:txBody>
      </p:sp>
      <p:sp>
        <p:nvSpPr>
          <p:cNvPr id="3" name="内容占位符 2"/>
          <p:cNvSpPr>
            <a:spLocks noGrp="1"/>
          </p:cNvSpPr>
          <p:nvPr>
            <p:ph idx="1"/>
          </p:nvPr>
        </p:nvSpPr>
        <p:spPr/>
        <p:txBody>
          <a:bodyPr/>
          <a:lstStyle/>
          <a:p>
            <a:r>
              <a:rPr lang="zh-CN" altLang="en-US" sz="1600" dirty="0"/>
              <a:t>连接池及数据库高速缓存</a:t>
            </a:r>
            <a:endParaRPr lang="en-US" altLang="zh-CN" sz="1600" dirty="0"/>
          </a:p>
          <a:p>
            <a:r>
              <a:rPr lang="zh-CN" altLang="en-US" sz="1600" dirty="0"/>
              <a:t>目标</a:t>
            </a:r>
            <a:r>
              <a:rPr lang="en-US" altLang="zh-CN" sz="1600" dirty="0"/>
              <a:t>:</a:t>
            </a:r>
          </a:p>
          <a:p>
            <a:pPr lvl="1"/>
            <a:r>
              <a:rPr lang="zh-CN" altLang="en-US" sz="1600" dirty="0"/>
              <a:t>以</a:t>
            </a:r>
            <a:r>
              <a:rPr lang="en-US" altLang="zh-CN" sz="1600" dirty="0" err="1"/>
              <a:t>pgbouncer</a:t>
            </a:r>
            <a:r>
              <a:rPr lang="zh-CN" altLang="en-US" sz="1600" dirty="0"/>
              <a:t>为例</a:t>
            </a:r>
            <a:r>
              <a:rPr lang="en-US" altLang="zh-CN" sz="1600" dirty="0"/>
              <a:t>, </a:t>
            </a:r>
            <a:r>
              <a:rPr lang="zh-CN" altLang="en-US" sz="1600" dirty="0"/>
              <a:t>理解数据库连接池在短连接环境下的好处</a:t>
            </a:r>
            <a:r>
              <a:rPr lang="en-US" altLang="zh-CN" sz="1600" dirty="0"/>
              <a:t>, </a:t>
            </a:r>
            <a:r>
              <a:rPr lang="zh-CN" altLang="en-US" sz="1600" dirty="0"/>
              <a:t>连接池的几种模式和使用场景</a:t>
            </a:r>
            <a:endParaRPr lang="en-US" altLang="zh-CN" sz="1600" dirty="0"/>
          </a:p>
          <a:p>
            <a:pPr lvl="1"/>
            <a:r>
              <a:rPr lang="zh-CN" altLang="en-US" sz="1600" dirty="0"/>
              <a:t>几种外部高速缓存的介绍</a:t>
            </a:r>
            <a:r>
              <a:rPr lang="en-US" altLang="zh-CN" sz="1600" dirty="0"/>
              <a:t>, </a:t>
            </a:r>
            <a:r>
              <a:rPr lang="zh-CN" altLang="en-US" sz="1600" dirty="0"/>
              <a:t>如</a:t>
            </a:r>
            <a:r>
              <a:rPr lang="en-US" altLang="zh-CN" sz="1600" dirty="0" err="1"/>
              <a:t>os</a:t>
            </a:r>
            <a:r>
              <a:rPr lang="en-US" altLang="zh-CN" sz="1600" dirty="0"/>
              <a:t> </a:t>
            </a:r>
            <a:r>
              <a:rPr lang="zh-CN" altLang="en-US" sz="1600" dirty="0"/>
              <a:t>层缓存</a:t>
            </a:r>
            <a:r>
              <a:rPr lang="en-US" altLang="zh-CN" sz="1600" dirty="0" err="1"/>
              <a:t>pgfincore</a:t>
            </a:r>
            <a:r>
              <a:rPr lang="en-US" altLang="zh-CN" sz="1600" dirty="0"/>
              <a:t>, K-V</a:t>
            </a:r>
            <a:r>
              <a:rPr lang="zh-CN" altLang="en-US" sz="1600" dirty="0"/>
              <a:t>缓存</a:t>
            </a:r>
            <a:r>
              <a:rPr lang="en-US" altLang="zh-CN" sz="1600" dirty="0" err="1"/>
              <a:t>pgmemcached</a:t>
            </a:r>
            <a:r>
              <a:rPr lang="zh-CN" altLang="en-US" sz="1600" dirty="0"/>
              <a:t>的使用</a:t>
            </a:r>
            <a:r>
              <a:rPr lang="en-US" altLang="zh-CN" sz="1600" dirty="0"/>
              <a:t>.</a:t>
            </a:r>
          </a:p>
          <a:p>
            <a:endParaRPr lang="en-US" altLang="zh-CN" sz="1600" dirty="0" smtClean="0"/>
          </a:p>
        </p:txBody>
      </p:sp>
    </p:spTree>
    <p:extLst>
      <p:ext uri="{BB962C8B-B14F-4D97-AF65-F5344CB8AC3E}">
        <p14:creationId xmlns:p14="http://schemas.microsoft.com/office/powerpoint/2010/main" val="807716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zh-CN" altLang="en-US" sz="1400" dirty="0" smtClean="0"/>
              <a:t>为什么要使用连接池</a:t>
            </a:r>
            <a:r>
              <a:rPr lang="en-US" altLang="zh-CN" sz="1400" dirty="0" smtClean="0"/>
              <a:t>?</a:t>
            </a:r>
          </a:p>
          <a:p>
            <a:r>
              <a:rPr lang="zh-CN" altLang="en-US" sz="1400" dirty="0" smtClean="0"/>
              <a:t>理由一</a:t>
            </a:r>
            <a:r>
              <a:rPr lang="en-US" altLang="zh-CN" sz="1400" dirty="0" smtClean="0"/>
              <a:t>, </a:t>
            </a:r>
            <a:r>
              <a:rPr lang="zh-CN" altLang="en-US" sz="1400" dirty="0" smtClean="0"/>
              <a:t>由于</a:t>
            </a:r>
            <a:r>
              <a:rPr lang="en-US" altLang="zh-CN" sz="1400" dirty="0" err="1" smtClean="0"/>
              <a:t>PostgreSQL</a:t>
            </a:r>
            <a:r>
              <a:rPr lang="zh-CN" altLang="en-US" sz="1400" dirty="0" smtClean="0"/>
              <a:t>是进程模式</a:t>
            </a:r>
            <a:r>
              <a:rPr lang="en-US" altLang="zh-CN" sz="1400" dirty="0" smtClean="0"/>
              <a:t>, </a:t>
            </a:r>
            <a:r>
              <a:rPr lang="zh-CN" altLang="en-US" sz="1400" dirty="0" smtClean="0"/>
              <a:t>短连接会带来性能问题</a:t>
            </a:r>
            <a:r>
              <a:rPr lang="en-US" altLang="zh-CN" sz="1400" dirty="0" smtClean="0"/>
              <a:t>. </a:t>
            </a:r>
            <a:r>
              <a:rPr lang="zh-CN" altLang="en-US" sz="1400" dirty="0" smtClean="0"/>
              <a:t>看几个测试结果 </a:t>
            </a:r>
            <a:r>
              <a:rPr lang="en-US" altLang="zh-CN" sz="1400" dirty="0" smtClean="0"/>
              <a:t>:  </a:t>
            </a:r>
          </a:p>
          <a:p>
            <a:r>
              <a:rPr lang="en-US" altLang="zh-CN" sz="1400" dirty="0"/>
              <a:t>pg93@db-172-16-3-150-&gt; vi </a:t>
            </a:r>
            <a:r>
              <a:rPr lang="en-US" altLang="zh-CN" sz="1400" dirty="0" err="1" smtClean="0"/>
              <a:t>test.sql</a:t>
            </a:r>
            <a:endParaRPr lang="en-US" altLang="zh-CN" sz="1400" dirty="0"/>
          </a:p>
          <a:p>
            <a:r>
              <a:rPr lang="en-US" altLang="zh-CN" sz="1400" dirty="0"/>
              <a:t>select 1</a:t>
            </a:r>
            <a:r>
              <a:rPr lang="en-US" altLang="zh-CN" sz="1400" dirty="0" smtClean="0"/>
              <a:t>;</a:t>
            </a:r>
          </a:p>
          <a:p>
            <a:r>
              <a:rPr lang="zh-CN" altLang="en-US" sz="1400" dirty="0"/>
              <a:t>短</a:t>
            </a:r>
            <a:r>
              <a:rPr lang="zh-CN" altLang="en-US" sz="1400" dirty="0" smtClean="0"/>
              <a:t>连接模式的</a:t>
            </a:r>
            <a:r>
              <a:rPr lang="en-US" altLang="zh-CN" sz="1400" dirty="0" err="1" smtClean="0"/>
              <a:t>tps</a:t>
            </a:r>
            <a:r>
              <a:rPr lang="en-US" altLang="zh-CN" sz="1400" dirty="0" smtClean="0"/>
              <a:t>.</a:t>
            </a:r>
          </a:p>
          <a:p>
            <a:r>
              <a:rPr lang="en-US" altLang="zh-CN" sz="1400" dirty="0"/>
              <a:t>pg93@db-172-16-3-150-&gt; </a:t>
            </a:r>
            <a:r>
              <a:rPr lang="en-US" altLang="zh-CN" sz="1400" dirty="0" err="1"/>
              <a:t>pgbench</a:t>
            </a:r>
            <a:r>
              <a:rPr lang="en-US" altLang="zh-CN" sz="1400" dirty="0"/>
              <a:t> -M extended -n -r -f ./</a:t>
            </a:r>
            <a:r>
              <a:rPr lang="en-US" altLang="zh-CN" sz="1400" dirty="0" err="1"/>
              <a:t>test.sql</a:t>
            </a:r>
            <a:r>
              <a:rPr lang="en-US" altLang="zh-CN" sz="1400" dirty="0"/>
              <a:t> -c 16 -j 4 -C -T 30</a:t>
            </a:r>
          </a:p>
          <a:p>
            <a:r>
              <a:rPr lang="en-US" altLang="zh-CN" sz="1400" dirty="0"/>
              <a:t>transaction type: Custom query</a:t>
            </a:r>
          </a:p>
          <a:p>
            <a:r>
              <a:rPr lang="en-US" altLang="zh-CN" sz="1400" dirty="0"/>
              <a:t>scaling factor: 1</a:t>
            </a:r>
          </a:p>
          <a:p>
            <a:r>
              <a:rPr lang="en-US" altLang="zh-CN" sz="1400" dirty="0"/>
              <a:t>query mode: extended</a:t>
            </a:r>
          </a:p>
          <a:p>
            <a:r>
              <a:rPr lang="en-US" altLang="zh-CN" sz="1400" dirty="0"/>
              <a:t>number of clients: 16</a:t>
            </a:r>
          </a:p>
          <a:p>
            <a:r>
              <a:rPr lang="en-US" altLang="zh-CN" sz="1400" dirty="0"/>
              <a:t>number of threads: 4</a:t>
            </a:r>
          </a:p>
          <a:p>
            <a:r>
              <a:rPr lang="en-US" altLang="zh-CN" sz="1400" dirty="0"/>
              <a:t>duration: 30 s</a:t>
            </a:r>
          </a:p>
          <a:p>
            <a:r>
              <a:rPr lang="en-US" altLang="zh-CN" sz="1400" dirty="0"/>
              <a:t>number of transactions actually processed: 36100</a:t>
            </a:r>
          </a:p>
          <a:p>
            <a:r>
              <a:rPr lang="en-US" altLang="zh-CN" sz="1400" dirty="0" err="1"/>
              <a:t>tps</a:t>
            </a:r>
            <a:r>
              <a:rPr lang="en-US" altLang="zh-CN" sz="1400" dirty="0"/>
              <a:t> = </a:t>
            </a:r>
            <a:r>
              <a:rPr lang="en-US" altLang="zh-CN" sz="1400" dirty="0">
                <a:solidFill>
                  <a:srgbClr val="FF0000"/>
                </a:solidFill>
              </a:rPr>
              <a:t>1203.128160</a:t>
            </a:r>
            <a:r>
              <a:rPr lang="en-US" altLang="zh-CN" sz="1400" dirty="0"/>
              <a:t> (including connections establishing)</a:t>
            </a:r>
          </a:p>
          <a:p>
            <a:r>
              <a:rPr lang="en-US" altLang="zh-CN" sz="1400" dirty="0" err="1"/>
              <a:t>tps</a:t>
            </a:r>
            <a:r>
              <a:rPr lang="en-US" altLang="zh-CN" sz="1400" dirty="0"/>
              <a:t> = 97264.142873 (excluding connections establishing)</a:t>
            </a:r>
          </a:p>
          <a:p>
            <a:r>
              <a:rPr lang="en-US" altLang="zh-CN" sz="1400" dirty="0"/>
              <a:t>statement latencies in milliseconds:</a:t>
            </a:r>
          </a:p>
          <a:p>
            <a:r>
              <a:rPr lang="en-US" altLang="zh-CN" sz="1400" dirty="0"/>
              <a:t>        9.993634        select 1;</a:t>
            </a:r>
          </a:p>
          <a:p>
            <a:endParaRPr lang="zh-CN" altLang="en-US" sz="1400" dirty="0"/>
          </a:p>
        </p:txBody>
      </p:sp>
    </p:spTree>
    <p:extLst>
      <p:ext uri="{BB962C8B-B14F-4D97-AF65-F5344CB8AC3E}">
        <p14:creationId xmlns:p14="http://schemas.microsoft.com/office/powerpoint/2010/main" val="3182870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zh-CN" altLang="en-US" sz="1400" dirty="0"/>
              <a:t>加速</a:t>
            </a:r>
            <a:r>
              <a:rPr lang="en-US" altLang="zh-CN" sz="1400" dirty="0"/>
              <a:t>JOIN</a:t>
            </a:r>
            <a:r>
              <a:rPr lang="zh-CN" altLang="en-US" sz="1400" dirty="0" smtClean="0"/>
              <a:t>操作</a:t>
            </a:r>
            <a:endParaRPr lang="en-US" altLang="zh-CN" sz="1400" dirty="0" smtClean="0"/>
          </a:p>
          <a:p>
            <a:r>
              <a:rPr lang="en-US" altLang="zh-CN" sz="1400" dirty="0"/>
              <a:t>digoal=# create table test1(id </a:t>
            </a:r>
            <a:r>
              <a:rPr lang="en-US" altLang="zh-CN" sz="1400" dirty="0" err="1"/>
              <a:t>int</a:t>
            </a:r>
            <a:r>
              <a:rPr lang="en-US" altLang="zh-CN" sz="1400" dirty="0"/>
              <a:t>, info text, </a:t>
            </a:r>
            <a:r>
              <a:rPr lang="en-US" altLang="zh-CN" sz="1400" dirty="0" err="1"/>
              <a:t>crt_time</a:t>
            </a:r>
            <a:r>
              <a:rPr lang="en-US" altLang="zh-CN" sz="1400" dirty="0"/>
              <a:t> timestamp);</a:t>
            </a:r>
          </a:p>
          <a:p>
            <a:r>
              <a:rPr lang="en-US" altLang="zh-CN" sz="1400" dirty="0"/>
              <a:t>CREATE </a:t>
            </a:r>
            <a:r>
              <a:rPr lang="en-US" altLang="zh-CN" sz="1400" dirty="0" smtClean="0"/>
              <a:t>TABLE</a:t>
            </a:r>
          </a:p>
          <a:p>
            <a:r>
              <a:rPr lang="en-US" altLang="zh-CN" sz="1400" dirty="0"/>
              <a:t>digoal=# insert into test1 select </a:t>
            </a:r>
            <a:r>
              <a:rPr lang="en-US" altLang="zh-CN" sz="1400" dirty="0" err="1"/>
              <a:t>generate_series</a:t>
            </a:r>
            <a:r>
              <a:rPr lang="en-US" altLang="zh-CN" sz="1400" dirty="0"/>
              <a:t>(1,10000), md5(random()::text),</a:t>
            </a:r>
            <a:r>
              <a:rPr lang="en-US" altLang="zh-CN" sz="1400" dirty="0" err="1"/>
              <a:t>clock_timestamp</a:t>
            </a:r>
            <a:r>
              <a:rPr lang="en-US" altLang="zh-CN" sz="1400" dirty="0"/>
              <a:t>();</a:t>
            </a:r>
          </a:p>
          <a:p>
            <a:r>
              <a:rPr lang="en-US" altLang="zh-CN" sz="1400" dirty="0"/>
              <a:t>INSERT 0 </a:t>
            </a:r>
            <a:r>
              <a:rPr lang="en-US" altLang="zh-CN" sz="1400" dirty="0" smtClean="0"/>
              <a:t>10000</a:t>
            </a:r>
          </a:p>
          <a:p>
            <a:r>
              <a:rPr lang="en-US" altLang="zh-CN" sz="1400" dirty="0" smtClean="0"/>
              <a:t>test1</a:t>
            </a:r>
            <a:r>
              <a:rPr lang="zh-CN" altLang="en-US" sz="1400" dirty="0" smtClean="0"/>
              <a:t>表没有索引时</a:t>
            </a:r>
            <a:endParaRPr lang="en-US" altLang="zh-CN" sz="1400" dirty="0" smtClean="0"/>
          </a:p>
          <a:p>
            <a:r>
              <a:rPr lang="en-US" altLang="zh-CN" sz="1400" dirty="0"/>
              <a:t>digoal=# explain analyze select t1.*,t2.* from test t1 join test1 t2 on (t1.id=t2.id and t2.id=1);</a:t>
            </a:r>
          </a:p>
          <a:p>
            <a:r>
              <a:rPr lang="en-US" altLang="zh-CN" sz="1400" dirty="0"/>
              <a:t>                                                        QUERY PLAN                                                         </a:t>
            </a:r>
          </a:p>
          <a:p>
            <a:r>
              <a:rPr lang="en-US" altLang="zh-CN" sz="1400" dirty="0"/>
              <a:t>---------------------------------------------------------------------------------------------------------------------------</a:t>
            </a:r>
          </a:p>
          <a:p>
            <a:r>
              <a:rPr lang="en-US" altLang="zh-CN" sz="1400" dirty="0"/>
              <a:t> Nested Loop  (cost=0.29..221.31 rows=1 width=90) (actual time=0.028..1.708 rows=1 loops=1)</a:t>
            </a:r>
          </a:p>
          <a:p>
            <a:r>
              <a:rPr lang="en-US" altLang="zh-CN" sz="1400" dirty="0"/>
              <a:t>   -&gt;  Index Scan using idx_test_1 on test t1  (cost=0.29..2.30 rows=1 width=45) (actual time=0.015..0.016 rows=1 loops=1)</a:t>
            </a:r>
          </a:p>
          <a:p>
            <a:r>
              <a:rPr lang="en-US" altLang="zh-CN" sz="1400" dirty="0"/>
              <a:t>         Index Cond: (id = 1)</a:t>
            </a:r>
          </a:p>
          <a:p>
            <a:r>
              <a:rPr lang="en-US" altLang="zh-CN" sz="1400" dirty="0"/>
              <a:t>   -&gt;  </a:t>
            </a:r>
            <a:r>
              <a:rPr lang="en-US" altLang="zh-CN" sz="1400" dirty="0" err="1"/>
              <a:t>Seq</a:t>
            </a:r>
            <a:r>
              <a:rPr lang="en-US" altLang="zh-CN" sz="1400" dirty="0"/>
              <a:t> Scan on test1 t2  (cost=0.00..219.00 rows=1 width=45) (actual time=0.010..1.686 rows=1 loops=1)</a:t>
            </a:r>
          </a:p>
          <a:p>
            <a:r>
              <a:rPr lang="en-US" altLang="zh-CN" sz="1400" dirty="0"/>
              <a:t>         Filter: (id = 1)</a:t>
            </a:r>
          </a:p>
          <a:p>
            <a:r>
              <a:rPr lang="en-US" altLang="zh-CN" sz="1400" dirty="0"/>
              <a:t>         Rows Removed by Filter: 9999</a:t>
            </a:r>
          </a:p>
          <a:p>
            <a:r>
              <a:rPr lang="en-US" altLang="zh-CN" sz="1400" dirty="0"/>
              <a:t> Total runtime: 1.768 </a:t>
            </a:r>
            <a:r>
              <a:rPr lang="en-US" altLang="zh-CN" sz="1400" dirty="0" err="1"/>
              <a:t>ms</a:t>
            </a:r>
            <a:endParaRPr lang="en-US" altLang="zh-CN" sz="1400" dirty="0"/>
          </a:p>
          <a:p>
            <a:r>
              <a:rPr lang="en-US" altLang="zh-CN" sz="1400" dirty="0"/>
              <a:t>(7 rows)</a:t>
            </a:r>
          </a:p>
          <a:p>
            <a:endParaRPr lang="en-US" altLang="zh-CN" sz="1400" dirty="0"/>
          </a:p>
          <a:p>
            <a:endParaRPr lang="zh-CN" altLang="en-US" sz="1400" dirty="0"/>
          </a:p>
        </p:txBody>
      </p:sp>
    </p:spTree>
    <p:extLst>
      <p:ext uri="{BB962C8B-B14F-4D97-AF65-F5344CB8AC3E}">
        <p14:creationId xmlns:p14="http://schemas.microsoft.com/office/powerpoint/2010/main" val="532958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zh-CN" altLang="en-US" sz="1400" dirty="0" smtClean="0"/>
              <a:t>长连接模式</a:t>
            </a:r>
            <a:r>
              <a:rPr lang="zh-CN" altLang="en-US" sz="1400" dirty="0"/>
              <a:t>的</a:t>
            </a:r>
            <a:r>
              <a:rPr lang="en-US" altLang="zh-CN" sz="1400" dirty="0" err="1"/>
              <a:t>tps</a:t>
            </a:r>
            <a:endParaRPr lang="en-US" altLang="zh-CN" sz="1400" dirty="0" smtClean="0"/>
          </a:p>
          <a:p>
            <a:r>
              <a:rPr lang="en-US" altLang="zh-CN" sz="1400" dirty="0" smtClean="0"/>
              <a:t>pg93@db-172-16-3-150-</a:t>
            </a:r>
            <a:r>
              <a:rPr lang="en-US" altLang="zh-CN" sz="1400" dirty="0"/>
              <a:t>&gt; </a:t>
            </a:r>
            <a:r>
              <a:rPr lang="en-US" altLang="zh-CN" sz="1400" dirty="0" err="1"/>
              <a:t>pgbench</a:t>
            </a:r>
            <a:r>
              <a:rPr lang="en-US" altLang="zh-CN" sz="1400" dirty="0"/>
              <a:t> -M extended -n -r -f ./</a:t>
            </a:r>
            <a:r>
              <a:rPr lang="en-US" altLang="zh-CN" sz="1400" dirty="0" err="1"/>
              <a:t>test.sql</a:t>
            </a:r>
            <a:r>
              <a:rPr lang="en-US" altLang="zh-CN" sz="1400" dirty="0"/>
              <a:t> -c 16 -j 4 -T 30</a:t>
            </a:r>
          </a:p>
          <a:p>
            <a:r>
              <a:rPr lang="en-US" altLang="zh-CN" sz="1400" dirty="0"/>
              <a:t>transaction type: Custom query</a:t>
            </a:r>
          </a:p>
          <a:p>
            <a:r>
              <a:rPr lang="en-US" altLang="zh-CN" sz="1400" dirty="0"/>
              <a:t>scaling factor: 1</a:t>
            </a:r>
          </a:p>
          <a:p>
            <a:r>
              <a:rPr lang="en-US" altLang="zh-CN" sz="1400" dirty="0"/>
              <a:t>query mode: extended</a:t>
            </a:r>
          </a:p>
          <a:p>
            <a:r>
              <a:rPr lang="en-US" altLang="zh-CN" sz="1400" dirty="0"/>
              <a:t>number of clients: 16</a:t>
            </a:r>
          </a:p>
          <a:p>
            <a:r>
              <a:rPr lang="en-US" altLang="zh-CN" sz="1400" dirty="0"/>
              <a:t>number of threads: 4</a:t>
            </a:r>
          </a:p>
          <a:p>
            <a:r>
              <a:rPr lang="en-US" altLang="zh-CN" sz="1400" dirty="0"/>
              <a:t>duration: 30 s</a:t>
            </a:r>
          </a:p>
          <a:p>
            <a:r>
              <a:rPr lang="en-US" altLang="zh-CN" sz="1400" dirty="0"/>
              <a:t>number of transactions actually processed: 2571870</a:t>
            </a:r>
          </a:p>
          <a:p>
            <a:r>
              <a:rPr lang="en-US" altLang="zh-CN" sz="1400" dirty="0" err="1"/>
              <a:t>tps</a:t>
            </a:r>
            <a:r>
              <a:rPr lang="en-US" altLang="zh-CN" sz="1400" dirty="0"/>
              <a:t> = </a:t>
            </a:r>
            <a:r>
              <a:rPr lang="en-US" altLang="zh-CN" sz="1400" dirty="0">
                <a:solidFill>
                  <a:srgbClr val="FF0000"/>
                </a:solidFill>
              </a:rPr>
              <a:t>85724.228018</a:t>
            </a:r>
            <a:r>
              <a:rPr lang="en-US" altLang="zh-CN" sz="1400" dirty="0"/>
              <a:t> (including connections establishing)</a:t>
            </a:r>
          </a:p>
          <a:p>
            <a:r>
              <a:rPr lang="en-US" altLang="zh-CN" sz="1400" dirty="0" err="1"/>
              <a:t>tps</a:t>
            </a:r>
            <a:r>
              <a:rPr lang="en-US" altLang="zh-CN" sz="1400" dirty="0"/>
              <a:t> = 85767.412365 (excluding connections establishing)</a:t>
            </a:r>
          </a:p>
          <a:p>
            <a:r>
              <a:rPr lang="en-US" altLang="zh-CN" sz="1400" dirty="0"/>
              <a:t>statement latencies in milliseconds:</a:t>
            </a:r>
          </a:p>
          <a:p>
            <a:r>
              <a:rPr lang="en-US" altLang="zh-CN" sz="1400" dirty="0"/>
              <a:t>        0.185190        select 1;</a:t>
            </a:r>
            <a:endParaRPr lang="zh-CN" altLang="en-US" sz="1400" dirty="0"/>
          </a:p>
        </p:txBody>
      </p:sp>
    </p:spTree>
    <p:extLst>
      <p:ext uri="{BB962C8B-B14F-4D97-AF65-F5344CB8AC3E}">
        <p14:creationId xmlns:p14="http://schemas.microsoft.com/office/powerpoint/2010/main" val="964406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zh-CN" altLang="en-US" sz="1400" dirty="0" smtClean="0"/>
              <a:t>使用</a:t>
            </a:r>
            <a:r>
              <a:rPr lang="en-US" altLang="zh-CN" sz="1400" dirty="0" smtClean="0"/>
              <a:t>prepared</a:t>
            </a:r>
            <a:r>
              <a:rPr lang="zh-CN" altLang="en-US" sz="1400" dirty="0"/>
              <a:t>模式</a:t>
            </a:r>
            <a:r>
              <a:rPr lang="zh-CN" altLang="en-US" sz="1400" dirty="0" smtClean="0"/>
              <a:t>的</a:t>
            </a:r>
            <a:r>
              <a:rPr lang="en-US" altLang="zh-CN" sz="1400" dirty="0" err="1"/>
              <a:t>tps</a:t>
            </a:r>
            <a:endParaRPr lang="en-US" altLang="zh-CN" sz="1400" dirty="0" smtClean="0"/>
          </a:p>
          <a:p>
            <a:r>
              <a:rPr lang="en-US" altLang="zh-CN" sz="1400" dirty="0" smtClean="0"/>
              <a:t>pg93@db-172-16-3-150-</a:t>
            </a:r>
            <a:r>
              <a:rPr lang="en-US" altLang="zh-CN" sz="1400" dirty="0"/>
              <a:t>&gt; </a:t>
            </a:r>
            <a:r>
              <a:rPr lang="en-US" altLang="zh-CN" sz="1400" dirty="0" err="1"/>
              <a:t>pgbench</a:t>
            </a:r>
            <a:r>
              <a:rPr lang="en-US" altLang="zh-CN" sz="1400" dirty="0"/>
              <a:t> -M prepared -n -r -f ./</a:t>
            </a:r>
            <a:r>
              <a:rPr lang="en-US" altLang="zh-CN" sz="1400" dirty="0" err="1"/>
              <a:t>test.sql</a:t>
            </a:r>
            <a:r>
              <a:rPr lang="en-US" altLang="zh-CN" sz="1400" dirty="0"/>
              <a:t> -c 16 -j 4 -T 30</a:t>
            </a:r>
          </a:p>
          <a:p>
            <a:r>
              <a:rPr lang="en-US" altLang="zh-CN" sz="1400" dirty="0"/>
              <a:t>transaction type: Custom query</a:t>
            </a:r>
          </a:p>
          <a:p>
            <a:r>
              <a:rPr lang="en-US" altLang="zh-CN" sz="1400" dirty="0"/>
              <a:t>scaling factor: 1</a:t>
            </a:r>
          </a:p>
          <a:p>
            <a:r>
              <a:rPr lang="en-US" altLang="zh-CN" sz="1400" dirty="0"/>
              <a:t>query mode: prepared</a:t>
            </a:r>
          </a:p>
          <a:p>
            <a:r>
              <a:rPr lang="en-US" altLang="zh-CN" sz="1400" dirty="0"/>
              <a:t>number of clients: 16</a:t>
            </a:r>
          </a:p>
          <a:p>
            <a:r>
              <a:rPr lang="en-US" altLang="zh-CN" sz="1400" dirty="0"/>
              <a:t>number of threads: 4</a:t>
            </a:r>
          </a:p>
          <a:p>
            <a:r>
              <a:rPr lang="en-US" altLang="zh-CN" sz="1400" dirty="0"/>
              <a:t>duration: 30 s</a:t>
            </a:r>
          </a:p>
          <a:p>
            <a:r>
              <a:rPr lang="en-US" altLang="zh-CN" sz="1400" dirty="0"/>
              <a:t>number of transactions actually processed: 3695465</a:t>
            </a:r>
          </a:p>
          <a:p>
            <a:r>
              <a:rPr lang="en-US" altLang="zh-CN" sz="1400" dirty="0" err="1"/>
              <a:t>tps</a:t>
            </a:r>
            <a:r>
              <a:rPr lang="en-US" altLang="zh-CN" sz="1400" dirty="0"/>
              <a:t> = </a:t>
            </a:r>
            <a:r>
              <a:rPr lang="en-US" altLang="zh-CN" sz="1400" dirty="0">
                <a:solidFill>
                  <a:srgbClr val="FF0000"/>
                </a:solidFill>
              </a:rPr>
              <a:t>123176.163882</a:t>
            </a:r>
            <a:r>
              <a:rPr lang="en-US" altLang="zh-CN" sz="1400" dirty="0"/>
              <a:t> (including connections establishing)</a:t>
            </a:r>
          </a:p>
          <a:p>
            <a:r>
              <a:rPr lang="en-US" altLang="zh-CN" sz="1400" dirty="0" err="1"/>
              <a:t>tps</a:t>
            </a:r>
            <a:r>
              <a:rPr lang="en-US" altLang="zh-CN" sz="1400" dirty="0"/>
              <a:t> = 123233.120481 (excluding connections establishing)</a:t>
            </a:r>
          </a:p>
          <a:p>
            <a:r>
              <a:rPr lang="en-US" altLang="zh-CN" sz="1400" dirty="0"/>
              <a:t>statement latencies in milliseconds:</a:t>
            </a:r>
          </a:p>
          <a:p>
            <a:r>
              <a:rPr lang="en-US" altLang="zh-CN" sz="1400" dirty="0"/>
              <a:t>        0.128769        select 1;</a:t>
            </a:r>
            <a:endParaRPr lang="zh-CN" altLang="en-US" sz="1400" dirty="0"/>
          </a:p>
        </p:txBody>
      </p:sp>
    </p:spTree>
    <p:extLst>
      <p:ext uri="{BB962C8B-B14F-4D97-AF65-F5344CB8AC3E}">
        <p14:creationId xmlns:p14="http://schemas.microsoft.com/office/powerpoint/2010/main" val="3701541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zh-CN" altLang="en-US" sz="1400" dirty="0" smtClean="0"/>
              <a:t>理由二</a:t>
            </a:r>
            <a:r>
              <a:rPr lang="en-US" altLang="zh-CN" sz="1400" dirty="0" smtClean="0"/>
              <a:t>, </a:t>
            </a:r>
            <a:r>
              <a:rPr lang="zh-CN" altLang="en-US" sz="1400" dirty="0" smtClean="0"/>
              <a:t>当客户端非常多时</a:t>
            </a:r>
            <a:r>
              <a:rPr lang="en-US" altLang="zh-CN" sz="1400" dirty="0" smtClean="0"/>
              <a:t>, </a:t>
            </a:r>
            <a:r>
              <a:rPr lang="zh-CN" altLang="en-US" sz="1400" dirty="0" smtClean="0"/>
              <a:t>大多数连接可能空闲</a:t>
            </a:r>
            <a:r>
              <a:rPr lang="en-US" altLang="zh-CN" sz="1400" dirty="0" smtClean="0"/>
              <a:t>, </a:t>
            </a:r>
            <a:r>
              <a:rPr lang="zh-CN" altLang="en-US" sz="1400" dirty="0" smtClean="0"/>
              <a:t>但是长时间占据一个连接</a:t>
            </a:r>
            <a:r>
              <a:rPr lang="en-US" altLang="zh-CN" sz="1400" dirty="0" smtClean="0"/>
              <a:t>, </a:t>
            </a:r>
            <a:r>
              <a:rPr lang="zh-CN" altLang="en-US" sz="1400" dirty="0" smtClean="0"/>
              <a:t>可能导致连接数超出数据库最大连接数配置</a:t>
            </a:r>
            <a:r>
              <a:rPr lang="en-US" altLang="zh-CN" sz="1400" dirty="0" smtClean="0"/>
              <a:t>, </a:t>
            </a:r>
            <a:r>
              <a:rPr lang="zh-CN" altLang="en-US" sz="1400" dirty="0" smtClean="0"/>
              <a:t>正常发起的请求无法获得连接</a:t>
            </a:r>
            <a:r>
              <a:rPr lang="en-US" altLang="zh-CN" sz="1400" dirty="0" smtClean="0"/>
              <a:t>.</a:t>
            </a:r>
          </a:p>
          <a:p>
            <a:endParaRPr lang="en-US" altLang="zh-CN" sz="1400" dirty="0"/>
          </a:p>
          <a:p>
            <a:r>
              <a:rPr lang="zh-CN" altLang="en-US" sz="1400" dirty="0" smtClean="0"/>
              <a:t>理由三</a:t>
            </a:r>
            <a:r>
              <a:rPr lang="en-US" altLang="zh-CN" sz="1400" dirty="0" smtClean="0"/>
              <a:t>, </a:t>
            </a:r>
            <a:r>
              <a:rPr lang="zh-CN" altLang="en-US" sz="1400" dirty="0"/>
              <a:t>连接</a:t>
            </a:r>
            <a:r>
              <a:rPr lang="zh-CN" altLang="en-US" sz="1400" dirty="0" smtClean="0"/>
              <a:t>池可以挡掉一些非法请求</a:t>
            </a:r>
            <a:r>
              <a:rPr lang="en-US" altLang="zh-CN" sz="1400" dirty="0" smtClean="0"/>
              <a:t>, </a:t>
            </a:r>
            <a:r>
              <a:rPr lang="zh-CN" altLang="en-US" sz="1400" dirty="0" smtClean="0"/>
              <a:t>例如非法的访问非业务数据库的请求</a:t>
            </a:r>
            <a:r>
              <a:rPr lang="en-US" altLang="zh-CN" sz="1400" dirty="0" smtClean="0"/>
              <a:t>.</a:t>
            </a:r>
          </a:p>
          <a:p>
            <a:endParaRPr lang="en-US" altLang="zh-CN" sz="1400" dirty="0"/>
          </a:p>
          <a:p>
            <a:r>
              <a:rPr lang="zh-CN" altLang="en-US" sz="1400" dirty="0" smtClean="0"/>
              <a:t>理由四</a:t>
            </a:r>
            <a:r>
              <a:rPr lang="en-US" altLang="zh-CN" sz="1400" dirty="0" smtClean="0"/>
              <a:t>, </a:t>
            </a:r>
            <a:r>
              <a:rPr lang="zh-CN" altLang="en-US" sz="1400" dirty="0" smtClean="0"/>
              <a:t>连接池位于数据库和应用程序之间</a:t>
            </a:r>
            <a:r>
              <a:rPr lang="en-US" altLang="zh-CN" sz="1400" dirty="0" smtClean="0"/>
              <a:t>, </a:t>
            </a:r>
            <a:r>
              <a:rPr lang="zh-CN" altLang="en-US" sz="1400" dirty="0" smtClean="0"/>
              <a:t>比较容易实现负载均衡的功能</a:t>
            </a:r>
            <a:r>
              <a:rPr lang="en-US" altLang="zh-CN" sz="1400" dirty="0" smtClean="0"/>
              <a:t>, </a:t>
            </a:r>
            <a:r>
              <a:rPr lang="zh-CN" altLang="en-US" sz="1400" dirty="0" smtClean="0"/>
              <a:t>对应用程序透明</a:t>
            </a:r>
            <a:r>
              <a:rPr lang="en-US" altLang="zh-CN" sz="1400" dirty="0" smtClean="0"/>
              <a:t>.</a:t>
            </a:r>
            <a:endParaRPr lang="zh-CN" altLang="en-US" sz="1400" dirty="0"/>
          </a:p>
        </p:txBody>
      </p:sp>
    </p:spTree>
    <p:extLst>
      <p:ext uri="{BB962C8B-B14F-4D97-AF65-F5344CB8AC3E}">
        <p14:creationId xmlns:p14="http://schemas.microsoft.com/office/powerpoint/2010/main" val="1541041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en-US" altLang="zh-CN" sz="1600" dirty="0" err="1" smtClean="0"/>
              <a:t>pgbouncer</a:t>
            </a:r>
            <a:r>
              <a:rPr lang="zh-CN" altLang="en-US" sz="1600" dirty="0" smtClean="0"/>
              <a:t>连接池介绍</a:t>
            </a:r>
            <a:endParaRPr lang="en-US" altLang="zh-CN" sz="1600" dirty="0" smtClean="0"/>
          </a:p>
          <a:p>
            <a:r>
              <a:rPr lang="zh-CN" altLang="en-US" sz="1600" dirty="0" smtClean="0"/>
              <a:t>源码地址</a:t>
            </a:r>
            <a:endParaRPr lang="en-US" altLang="zh-CN" sz="1600" dirty="0" smtClean="0"/>
          </a:p>
          <a:p>
            <a:r>
              <a:rPr lang="en-US" altLang="zh-CN" sz="1600" dirty="0">
                <a:hlinkClick r:id="rId2"/>
              </a:rPr>
              <a:t>http://git.postgresql.org/gitweb/?</a:t>
            </a:r>
            <a:r>
              <a:rPr lang="en-US" altLang="zh-CN" sz="1600" dirty="0" smtClean="0">
                <a:hlinkClick r:id="rId2"/>
              </a:rPr>
              <a:t>p=pgbouncer.git;a=summary</a:t>
            </a:r>
            <a:endParaRPr lang="en-US" altLang="zh-CN" sz="1600" dirty="0" smtClean="0"/>
          </a:p>
          <a:p>
            <a:r>
              <a:rPr lang="en-US" altLang="zh-CN" sz="1600" dirty="0" err="1"/>
              <a:t>p</a:t>
            </a:r>
            <a:r>
              <a:rPr lang="en-US" altLang="zh-CN" sz="1600" dirty="0" err="1" smtClean="0"/>
              <a:t>gbouncer</a:t>
            </a:r>
            <a:r>
              <a:rPr lang="zh-CN" altLang="en-US" sz="1600" dirty="0" smtClean="0"/>
              <a:t>是一个比较小巧的</a:t>
            </a:r>
            <a:r>
              <a:rPr lang="en-US" altLang="zh-CN" sz="1600" dirty="0" err="1" smtClean="0"/>
              <a:t>PostgreSQL</a:t>
            </a:r>
            <a:r>
              <a:rPr lang="zh-CN" altLang="en-US" sz="1600" dirty="0" smtClean="0"/>
              <a:t>连接池插件</a:t>
            </a:r>
            <a:r>
              <a:rPr lang="en-US" altLang="zh-CN" sz="1600" dirty="0" smtClean="0"/>
              <a:t>, </a:t>
            </a:r>
            <a:r>
              <a:rPr lang="zh-CN" altLang="en-US" sz="1600" dirty="0" smtClean="0"/>
              <a:t>采用线程模式</a:t>
            </a:r>
            <a:r>
              <a:rPr lang="en-US" altLang="zh-CN" sz="1600" dirty="0" smtClean="0"/>
              <a:t>, </a:t>
            </a:r>
            <a:r>
              <a:rPr lang="zh-CN" altLang="en-US" sz="1600" dirty="0" smtClean="0"/>
              <a:t>每个连接仅需</a:t>
            </a:r>
            <a:r>
              <a:rPr lang="en-US" altLang="zh-CN" sz="1600" dirty="0" smtClean="0"/>
              <a:t>2K</a:t>
            </a:r>
            <a:r>
              <a:rPr lang="zh-CN" altLang="en-US" sz="1600" dirty="0" smtClean="0"/>
              <a:t>内存</a:t>
            </a:r>
            <a:r>
              <a:rPr lang="en-US" altLang="zh-CN" sz="1600" dirty="0" smtClean="0"/>
              <a:t>, </a:t>
            </a:r>
            <a:r>
              <a:rPr lang="zh-CN" altLang="en-US" sz="1600" dirty="0" smtClean="0"/>
              <a:t>非常适合短连接的场景</a:t>
            </a:r>
            <a:r>
              <a:rPr lang="en-US" altLang="zh-CN" sz="1600" dirty="0" smtClean="0"/>
              <a:t>.</a:t>
            </a:r>
          </a:p>
          <a:p>
            <a:r>
              <a:rPr lang="en-US" altLang="zh-CN" sz="1600" dirty="0" err="1"/>
              <a:t>p</a:t>
            </a:r>
            <a:r>
              <a:rPr lang="en-US" altLang="zh-CN" sz="1600" dirty="0" err="1" smtClean="0"/>
              <a:t>gbouncer</a:t>
            </a:r>
            <a:r>
              <a:rPr lang="zh-CN" altLang="en-US" sz="1600" dirty="0" smtClean="0"/>
              <a:t>支持三种连接复用模式</a:t>
            </a:r>
            <a:r>
              <a:rPr lang="en-US" altLang="zh-CN" sz="1600" dirty="0" smtClean="0"/>
              <a:t>: </a:t>
            </a:r>
          </a:p>
          <a:p>
            <a:pPr lvl="1"/>
            <a:r>
              <a:rPr lang="zh-CN" altLang="en-US" sz="1600" dirty="0" smtClean="0"/>
              <a:t>会话模式</a:t>
            </a:r>
            <a:r>
              <a:rPr lang="en-US" altLang="zh-CN" sz="1600" dirty="0" smtClean="0"/>
              <a:t>, </a:t>
            </a:r>
            <a:r>
              <a:rPr lang="zh-CN" altLang="en-US" sz="1600" dirty="0" smtClean="0"/>
              <a:t>当客户端与</a:t>
            </a:r>
            <a:r>
              <a:rPr lang="en-US" altLang="zh-CN" sz="1600" dirty="0" err="1" smtClean="0"/>
              <a:t>pgbouncer</a:t>
            </a:r>
            <a:r>
              <a:rPr lang="zh-CN" altLang="en-US" sz="1600" dirty="0" smtClean="0"/>
              <a:t>会话断开时</a:t>
            </a:r>
            <a:r>
              <a:rPr lang="en-US" altLang="zh-CN" sz="1600" dirty="0" smtClean="0"/>
              <a:t>, </a:t>
            </a:r>
            <a:r>
              <a:rPr lang="zh-CN" altLang="en-US" sz="1600" dirty="0" smtClean="0"/>
              <a:t>服务端的连接才可以被复用</a:t>
            </a:r>
            <a:r>
              <a:rPr lang="en-US" altLang="zh-CN" sz="1600" dirty="0" smtClean="0"/>
              <a:t>.</a:t>
            </a:r>
          </a:p>
          <a:p>
            <a:pPr lvl="1"/>
            <a:r>
              <a:rPr lang="zh-CN" altLang="en-US" sz="1600" dirty="0" smtClean="0"/>
              <a:t>事务模式</a:t>
            </a:r>
            <a:r>
              <a:rPr lang="en-US" altLang="zh-CN" sz="1600" dirty="0"/>
              <a:t>, </a:t>
            </a:r>
            <a:r>
              <a:rPr lang="zh-CN" altLang="en-US" sz="1600" dirty="0"/>
              <a:t>当客户端</a:t>
            </a:r>
            <a:r>
              <a:rPr lang="zh-CN" altLang="en-US" sz="1600" dirty="0" smtClean="0"/>
              <a:t>与事务提交后</a:t>
            </a:r>
            <a:r>
              <a:rPr lang="en-US" altLang="zh-CN" sz="1600" dirty="0" smtClean="0"/>
              <a:t>, </a:t>
            </a:r>
            <a:r>
              <a:rPr lang="zh-CN" altLang="en-US" sz="1600" dirty="0"/>
              <a:t>服务端的连接才可以被复用</a:t>
            </a:r>
            <a:r>
              <a:rPr lang="en-US" altLang="zh-CN" sz="1600" dirty="0"/>
              <a:t>.</a:t>
            </a:r>
            <a:endParaRPr lang="en-US" altLang="zh-CN" sz="1600" dirty="0" smtClean="0"/>
          </a:p>
          <a:p>
            <a:pPr lvl="1"/>
            <a:r>
              <a:rPr lang="zh-CN" altLang="en-US" sz="1600" dirty="0" smtClean="0"/>
              <a:t>语句模式</a:t>
            </a:r>
            <a:r>
              <a:rPr lang="en-US" altLang="zh-CN" sz="1600" dirty="0"/>
              <a:t>, </a:t>
            </a:r>
            <a:r>
              <a:rPr lang="zh-CN" altLang="en-US" sz="1600" dirty="0"/>
              <a:t>当</a:t>
            </a:r>
            <a:r>
              <a:rPr lang="zh-CN" altLang="en-US" sz="1600" dirty="0" smtClean="0"/>
              <a:t>客户端语句执行完后</a:t>
            </a:r>
            <a:r>
              <a:rPr lang="en-US" altLang="zh-CN" sz="1600" dirty="0" smtClean="0"/>
              <a:t>, </a:t>
            </a:r>
            <a:r>
              <a:rPr lang="zh-CN" altLang="en-US" sz="1600" dirty="0"/>
              <a:t>服务端的连接才可以被复用</a:t>
            </a:r>
            <a:r>
              <a:rPr lang="en-US" altLang="zh-CN" sz="1600" dirty="0"/>
              <a:t>.</a:t>
            </a:r>
            <a:endParaRPr lang="en-US" altLang="zh-CN" sz="1600" dirty="0" smtClean="0"/>
          </a:p>
          <a:p>
            <a:r>
              <a:rPr lang="zh-CN" altLang="en-US" sz="1600" dirty="0" smtClean="0"/>
              <a:t>使用注意 </a:t>
            </a:r>
            <a:r>
              <a:rPr lang="en-US" altLang="zh-CN" sz="1600" dirty="0" smtClean="0"/>
              <a:t>: </a:t>
            </a:r>
          </a:p>
          <a:p>
            <a:pPr lvl="1"/>
            <a:r>
              <a:rPr lang="zh-CN" altLang="en-US" sz="1600" dirty="0" smtClean="0"/>
              <a:t>对于使用了绑定变量的客户端</a:t>
            </a:r>
            <a:r>
              <a:rPr lang="en-US" altLang="zh-CN" sz="1600" dirty="0" smtClean="0"/>
              <a:t>, </a:t>
            </a:r>
            <a:r>
              <a:rPr lang="zh-CN" altLang="en-US" sz="1600" dirty="0" smtClean="0"/>
              <a:t>请使用会话模式</a:t>
            </a:r>
            <a:r>
              <a:rPr lang="en-US" altLang="zh-CN" sz="1600" dirty="0"/>
              <a:t>,</a:t>
            </a:r>
            <a:r>
              <a:rPr lang="en-US" altLang="zh-CN" sz="1600" dirty="0" smtClean="0"/>
              <a:t> </a:t>
            </a:r>
            <a:r>
              <a:rPr lang="zh-CN" altLang="en-US" sz="1600" dirty="0" smtClean="0"/>
              <a:t>因为会话中需要保存并复用</a:t>
            </a:r>
            <a:r>
              <a:rPr lang="en-US" altLang="zh-CN" sz="1600" dirty="0" smtClean="0"/>
              <a:t>named prepared statement</a:t>
            </a:r>
            <a:r>
              <a:rPr lang="zh-CN" altLang="en-US" sz="1600" dirty="0" smtClean="0"/>
              <a:t>的信息</a:t>
            </a:r>
            <a:r>
              <a:rPr lang="en-US" altLang="zh-CN" sz="1600" dirty="0" smtClean="0"/>
              <a:t>.</a:t>
            </a:r>
            <a:endParaRPr lang="en-US" altLang="zh-CN" sz="1600" dirty="0"/>
          </a:p>
          <a:p>
            <a:endParaRPr lang="en-US" altLang="zh-CN" sz="1600" dirty="0" smtClean="0"/>
          </a:p>
        </p:txBody>
      </p:sp>
      <p:sp>
        <p:nvSpPr>
          <p:cNvPr id="4" name="圆柱形 3"/>
          <p:cNvSpPr/>
          <p:nvPr/>
        </p:nvSpPr>
        <p:spPr>
          <a:xfrm>
            <a:off x="9299714" y="4863148"/>
            <a:ext cx="669236" cy="5429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DB1</a:t>
            </a:r>
            <a:endParaRPr lang="zh-CN" altLang="en-US" dirty="0"/>
          </a:p>
        </p:txBody>
      </p:sp>
      <p:sp>
        <p:nvSpPr>
          <p:cNvPr id="5" name="椭圆 4"/>
          <p:cNvSpPr/>
          <p:nvPr/>
        </p:nvSpPr>
        <p:spPr>
          <a:xfrm>
            <a:off x="6917637" y="5406111"/>
            <a:ext cx="1431234" cy="397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pgbouncer</a:t>
            </a:r>
            <a:endParaRPr lang="zh-CN" altLang="en-US" sz="1400" dirty="0"/>
          </a:p>
        </p:txBody>
      </p:sp>
      <p:sp>
        <p:nvSpPr>
          <p:cNvPr id="6" name="圆柱形 5"/>
          <p:cNvSpPr/>
          <p:nvPr/>
        </p:nvSpPr>
        <p:spPr>
          <a:xfrm>
            <a:off x="9326220" y="6215082"/>
            <a:ext cx="642730" cy="5828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DBn</a:t>
            </a:r>
            <a:endParaRPr lang="zh-CN" altLang="en-US" dirty="0"/>
          </a:p>
        </p:txBody>
      </p:sp>
      <p:cxnSp>
        <p:nvCxnSpPr>
          <p:cNvPr id="8" name="直接连接符 7"/>
          <p:cNvCxnSpPr>
            <a:stCxn id="5" idx="6"/>
            <a:endCxn id="4" idx="2"/>
          </p:cNvCxnSpPr>
          <p:nvPr/>
        </p:nvCxnSpPr>
        <p:spPr>
          <a:xfrm flipV="1">
            <a:off x="8348871" y="5134630"/>
            <a:ext cx="950843" cy="470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 idx="6"/>
            <a:endCxn id="6" idx="2"/>
          </p:cNvCxnSpPr>
          <p:nvPr/>
        </p:nvCxnSpPr>
        <p:spPr>
          <a:xfrm>
            <a:off x="8348871" y="5604894"/>
            <a:ext cx="977349" cy="901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6"/>
          </p:cNvCxnSpPr>
          <p:nvPr/>
        </p:nvCxnSpPr>
        <p:spPr>
          <a:xfrm>
            <a:off x="8348871" y="5604894"/>
            <a:ext cx="1126435" cy="198782"/>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300384" y="5196236"/>
            <a:ext cx="2890535" cy="830997"/>
          </a:xfrm>
          <a:prstGeom prst="rect">
            <a:avLst/>
          </a:prstGeom>
          <a:noFill/>
        </p:spPr>
        <p:txBody>
          <a:bodyPr wrap="none" rtlCol="0">
            <a:spAutoFit/>
          </a:bodyPr>
          <a:lstStyle/>
          <a:p>
            <a:r>
              <a:rPr lang="en-US" altLang="zh-CN" sz="1600" dirty="0" smtClean="0"/>
              <a:t>POOL1 = user1+Aliasdbname1</a:t>
            </a:r>
          </a:p>
          <a:p>
            <a:r>
              <a:rPr lang="en-US" altLang="zh-CN" sz="1600" dirty="0" err="1" smtClean="0"/>
              <a:t>POOLn</a:t>
            </a:r>
            <a:r>
              <a:rPr lang="en-US" altLang="zh-CN" sz="1600" dirty="0" smtClean="0"/>
              <a:t> = user1+Aliasdbnamen</a:t>
            </a:r>
          </a:p>
          <a:p>
            <a:r>
              <a:rPr lang="en-US" altLang="zh-CN" sz="1600" dirty="0" err="1" smtClean="0"/>
              <a:t>POOLxn</a:t>
            </a:r>
            <a:r>
              <a:rPr lang="en-US" altLang="zh-CN" sz="1600" dirty="0" smtClean="0"/>
              <a:t> = </a:t>
            </a:r>
            <a:r>
              <a:rPr lang="en-US" altLang="zh-CN" sz="1600" dirty="0" err="1" smtClean="0"/>
              <a:t>userx+Aliasdbnamen</a:t>
            </a:r>
            <a:endParaRPr lang="zh-CN" altLang="en-US" sz="1600" dirty="0"/>
          </a:p>
        </p:txBody>
      </p:sp>
      <p:sp>
        <p:nvSpPr>
          <p:cNvPr id="14" name="流程图: 顺序访问存储器 13"/>
          <p:cNvSpPr/>
          <p:nvPr/>
        </p:nvSpPr>
        <p:spPr>
          <a:xfrm>
            <a:off x="1705811" y="4871746"/>
            <a:ext cx="874644" cy="542963"/>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APP</a:t>
            </a:r>
            <a:endParaRPr lang="zh-CN" altLang="en-US" sz="1400" dirty="0"/>
          </a:p>
        </p:txBody>
      </p:sp>
      <p:sp>
        <p:nvSpPr>
          <p:cNvPr id="15" name="左大括号 14"/>
          <p:cNvSpPr/>
          <p:nvPr/>
        </p:nvSpPr>
        <p:spPr>
          <a:xfrm>
            <a:off x="4151296" y="5247861"/>
            <a:ext cx="149086" cy="8078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连接符 16"/>
          <p:cNvCxnSpPr>
            <a:stCxn id="14" idx="3"/>
            <a:endCxn id="15" idx="1"/>
          </p:cNvCxnSpPr>
          <p:nvPr/>
        </p:nvCxnSpPr>
        <p:spPr>
          <a:xfrm>
            <a:off x="2580455" y="5143228"/>
            <a:ext cx="1570841" cy="508554"/>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9507285" y="5591305"/>
            <a:ext cx="461665" cy="438582"/>
          </a:xfrm>
          <a:prstGeom prst="rect">
            <a:avLst/>
          </a:prstGeom>
          <a:noFill/>
        </p:spPr>
        <p:txBody>
          <a:bodyPr vert="eaVert" wrap="none" rtlCol="0">
            <a:spAutoFit/>
          </a:bodyPr>
          <a:lstStyle/>
          <a:p>
            <a:r>
              <a:rPr lang="en-US" altLang="zh-CN" dirty="0" smtClean="0"/>
              <a:t>…..</a:t>
            </a:r>
            <a:endParaRPr lang="zh-CN" altLang="en-US" dirty="0"/>
          </a:p>
        </p:txBody>
      </p:sp>
      <p:sp>
        <p:nvSpPr>
          <p:cNvPr id="19" name="圆角矩形 18"/>
          <p:cNvSpPr/>
          <p:nvPr/>
        </p:nvSpPr>
        <p:spPr>
          <a:xfrm>
            <a:off x="4096155" y="4863148"/>
            <a:ext cx="4449365" cy="1643364"/>
          </a:xfrm>
          <a:prstGeom prst="roundRect">
            <a:avLst/>
          </a:prstGeom>
          <a:noFill/>
          <a:ln w="3175">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99495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zh-CN" altLang="en-US" sz="1600" dirty="0" smtClean="0"/>
              <a:t>安装</a:t>
            </a:r>
            <a:r>
              <a:rPr lang="en-US" altLang="zh-CN" sz="1600" dirty="0" err="1" smtClean="0"/>
              <a:t>pgbouncer</a:t>
            </a:r>
            <a:endParaRPr lang="en-US" altLang="zh-CN" sz="1600" dirty="0" smtClean="0"/>
          </a:p>
          <a:p>
            <a:r>
              <a:rPr lang="zh-CN" altLang="en-US" sz="1600" dirty="0"/>
              <a:t>需求</a:t>
            </a:r>
          </a:p>
          <a:p>
            <a:r>
              <a:rPr lang="en-US" altLang="zh-CN" sz="1600" dirty="0"/>
              <a:t>GNU Make 3.81+</a:t>
            </a:r>
          </a:p>
          <a:p>
            <a:r>
              <a:rPr lang="en-US" altLang="zh-CN" sz="1600" dirty="0" err="1"/>
              <a:t>libevent</a:t>
            </a:r>
            <a:r>
              <a:rPr lang="en-US" altLang="zh-CN" sz="1600" dirty="0"/>
              <a:t> 2.x</a:t>
            </a:r>
          </a:p>
          <a:p>
            <a:r>
              <a:rPr lang="en-US" altLang="zh-CN" sz="1600" dirty="0">
                <a:hlinkClick r:id="rId2"/>
              </a:rPr>
              <a:t>http://monkey.org/~provos/libevent</a:t>
            </a:r>
            <a:r>
              <a:rPr lang="en-US" altLang="zh-CN" sz="1600" dirty="0" smtClean="0">
                <a:hlinkClick r:id="rId2"/>
              </a:rPr>
              <a:t>/</a:t>
            </a:r>
            <a:endParaRPr lang="en-US" altLang="zh-CN" sz="1600" dirty="0" smtClean="0"/>
          </a:p>
          <a:p>
            <a:r>
              <a:rPr lang="zh-CN" altLang="en-US" sz="1600" dirty="0" smtClean="0"/>
              <a:t>可选</a:t>
            </a:r>
            <a:endParaRPr lang="en-US" altLang="zh-CN" sz="1600" dirty="0" smtClean="0"/>
          </a:p>
          <a:p>
            <a:r>
              <a:rPr lang="zh-CN" altLang="en-US" sz="1600" dirty="0" smtClean="0"/>
              <a:t>异步</a:t>
            </a:r>
            <a:r>
              <a:rPr lang="en-US" altLang="zh-CN" sz="1600" dirty="0" smtClean="0"/>
              <a:t>DNS</a:t>
            </a:r>
            <a:r>
              <a:rPr lang="zh-CN" altLang="en-US" sz="1600" dirty="0" smtClean="0"/>
              <a:t>请求库</a:t>
            </a:r>
            <a:r>
              <a:rPr lang="en-US" altLang="zh-CN" sz="1600" dirty="0" smtClean="0"/>
              <a:t>, c-</a:t>
            </a:r>
            <a:r>
              <a:rPr lang="en-US" altLang="zh-CN" sz="1600" dirty="0" err="1" smtClean="0"/>
              <a:t>areq</a:t>
            </a:r>
            <a:endParaRPr lang="en-US" altLang="zh-CN" sz="1600" dirty="0"/>
          </a:p>
          <a:p>
            <a:endParaRPr lang="en-US" altLang="zh-CN" sz="1600" dirty="0" smtClean="0"/>
          </a:p>
          <a:p>
            <a:r>
              <a:rPr lang="zh-CN" altLang="en-US" sz="1600" dirty="0" smtClean="0"/>
              <a:t>安装</a:t>
            </a:r>
            <a:r>
              <a:rPr lang="en-US" altLang="zh-CN" sz="1600" dirty="0" err="1" smtClean="0"/>
              <a:t>libevent</a:t>
            </a:r>
            <a:r>
              <a:rPr lang="en-US" altLang="zh-CN" sz="1600" dirty="0" smtClean="0"/>
              <a:t> 2.x</a:t>
            </a:r>
            <a:endParaRPr lang="en-US" altLang="zh-CN" sz="1600" dirty="0"/>
          </a:p>
          <a:p>
            <a:r>
              <a:rPr lang="en-US" altLang="zh-CN" sz="1600" dirty="0" err="1"/>
              <a:t>wget</a:t>
            </a:r>
            <a:r>
              <a:rPr lang="en-US" altLang="zh-CN" sz="1600" dirty="0"/>
              <a:t> https://github.com/downloads/libevent/libevent/libevent-2.0.21-stable.tar.gz</a:t>
            </a:r>
          </a:p>
          <a:p>
            <a:r>
              <a:rPr lang="en-US" altLang="zh-CN" sz="1600" dirty="0"/>
              <a:t>tar -</a:t>
            </a:r>
            <a:r>
              <a:rPr lang="en-US" altLang="zh-CN" sz="1600" dirty="0" err="1"/>
              <a:t>zxvf</a:t>
            </a:r>
            <a:r>
              <a:rPr lang="en-US" altLang="zh-CN" sz="1600" dirty="0"/>
              <a:t> libevent-2.0.21-stable.tar.gz</a:t>
            </a:r>
          </a:p>
          <a:p>
            <a:r>
              <a:rPr lang="en-US" altLang="zh-CN" sz="1600" dirty="0"/>
              <a:t>cd libevent-2.0.21-stable</a:t>
            </a:r>
          </a:p>
          <a:p>
            <a:r>
              <a:rPr lang="en-US" altLang="zh-CN" sz="1600" dirty="0"/>
              <a:t>./configure &amp;&amp; make &amp;&amp; make install</a:t>
            </a:r>
          </a:p>
          <a:p>
            <a:r>
              <a:rPr lang="en-US" altLang="zh-CN" sz="1600" dirty="0"/>
              <a:t>echo "/</a:t>
            </a:r>
            <a:r>
              <a:rPr lang="en-US" altLang="zh-CN" sz="1600" dirty="0" err="1"/>
              <a:t>usr</a:t>
            </a:r>
            <a:r>
              <a:rPr lang="en-US" altLang="zh-CN" sz="1600" dirty="0"/>
              <a:t>/local/lib" &gt;&gt; /</a:t>
            </a:r>
            <a:r>
              <a:rPr lang="en-US" altLang="zh-CN" sz="1600" dirty="0" err="1"/>
              <a:t>etc</a:t>
            </a:r>
            <a:r>
              <a:rPr lang="en-US" altLang="zh-CN" sz="1600" dirty="0"/>
              <a:t>/</a:t>
            </a:r>
            <a:r>
              <a:rPr lang="en-US" altLang="zh-CN" sz="1600" dirty="0" err="1"/>
              <a:t>ld.so.conf</a:t>
            </a:r>
            <a:endParaRPr lang="en-US" altLang="zh-CN" sz="1600" dirty="0"/>
          </a:p>
          <a:p>
            <a:endParaRPr lang="en-US" altLang="zh-CN" sz="1600" dirty="0" smtClean="0"/>
          </a:p>
        </p:txBody>
      </p:sp>
    </p:spTree>
    <p:extLst>
      <p:ext uri="{BB962C8B-B14F-4D97-AF65-F5344CB8AC3E}">
        <p14:creationId xmlns:p14="http://schemas.microsoft.com/office/powerpoint/2010/main" val="2973079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zh-CN" altLang="en-US" sz="1600" dirty="0" smtClean="0"/>
              <a:t>配置</a:t>
            </a:r>
            <a:r>
              <a:rPr lang="en-US" altLang="zh-CN" sz="1600" dirty="0" smtClean="0"/>
              <a:t>lib</a:t>
            </a:r>
            <a:r>
              <a:rPr lang="zh-CN" altLang="en-US" sz="1600" dirty="0" smtClean="0"/>
              <a:t>库路径</a:t>
            </a:r>
            <a:endParaRPr lang="en-US" altLang="zh-CN" sz="1600" dirty="0"/>
          </a:p>
          <a:p>
            <a:r>
              <a:rPr lang="en-US" altLang="zh-CN" sz="1600" dirty="0"/>
              <a:t>[root@db-172-16-3-150 libevent-2.0.21-stable]# </a:t>
            </a:r>
            <a:r>
              <a:rPr lang="en-US" altLang="zh-CN" sz="1600" dirty="0" err="1"/>
              <a:t>ldconfig</a:t>
            </a:r>
            <a:endParaRPr lang="en-US" altLang="zh-CN" sz="1600" dirty="0"/>
          </a:p>
          <a:p>
            <a:r>
              <a:rPr lang="en-US" altLang="zh-CN" sz="1600" dirty="0"/>
              <a:t>[root@db-172-16-3-150 libevent-2.0.21-stable]# </a:t>
            </a:r>
            <a:r>
              <a:rPr lang="en-US" altLang="zh-CN" sz="1600" dirty="0" err="1"/>
              <a:t>ldconfig</a:t>
            </a:r>
            <a:r>
              <a:rPr lang="en-US" altLang="zh-CN" sz="1600" dirty="0"/>
              <a:t> -</a:t>
            </a:r>
            <a:r>
              <a:rPr lang="en-US" altLang="zh-CN" sz="1600" dirty="0" err="1"/>
              <a:t>p|grep</a:t>
            </a:r>
            <a:r>
              <a:rPr lang="en-US" altLang="zh-CN" sz="1600" dirty="0"/>
              <a:t> </a:t>
            </a:r>
            <a:r>
              <a:rPr lang="en-US" altLang="zh-CN" sz="1600" dirty="0" err="1"/>
              <a:t>libevent</a:t>
            </a:r>
            <a:endParaRPr lang="en-US" altLang="zh-CN" sz="1600" dirty="0"/>
          </a:p>
          <a:p>
            <a:r>
              <a:rPr lang="en-US" altLang="zh-CN" sz="1600" dirty="0"/>
              <a:t>        libevent_pthreads-2.0.so.5 (libc6,x86-64) =&gt; /</a:t>
            </a:r>
            <a:r>
              <a:rPr lang="en-US" altLang="zh-CN" sz="1600" dirty="0" err="1"/>
              <a:t>usr</a:t>
            </a:r>
            <a:r>
              <a:rPr lang="en-US" altLang="zh-CN" sz="1600" dirty="0"/>
              <a:t>/local/lib/libevent_pthreads-2.0.so.5</a:t>
            </a:r>
          </a:p>
          <a:p>
            <a:r>
              <a:rPr lang="en-US" altLang="zh-CN" sz="1600" dirty="0"/>
              <a:t>        libevent_openssl-2.0.so.5 (libc6,x86-64) =&gt; /</a:t>
            </a:r>
            <a:r>
              <a:rPr lang="en-US" altLang="zh-CN" sz="1600" dirty="0" err="1"/>
              <a:t>usr</a:t>
            </a:r>
            <a:r>
              <a:rPr lang="en-US" altLang="zh-CN" sz="1600" dirty="0"/>
              <a:t>/local/lib/libevent_openssl-2.0.so.5</a:t>
            </a:r>
          </a:p>
          <a:p>
            <a:r>
              <a:rPr lang="en-US" altLang="zh-CN" sz="1600" dirty="0"/>
              <a:t>        libevent_extra-2.0.so.5 (libc6,x86-64) =&gt; /</a:t>
            </a:r>
            <a:r>
              <a:rPr lang="en-US" altLang="zh-CN" sz="1600" dirty="0" err="1"/>
              <a:t>usr</a:t>
            </a:r>
            <a:r>
              <a:rPr lang="en-US" altLang="zh-CN" sz="1600" dirty="0"/>
              <a:t>/local/lib/libevent_extra-2.0.so.5</a:t>
            </a:r>
          </a:p>
          <a:p>
            <a:r>
              <a:rPr lang="en-US" altLang="zh-CN" sz="1600" dirty="0"/>
              <a:t>        libevent_extra-1.4.so.2 (libc6,x86-64) =&gt; /</a:t>
            </a:r>
            <a:r>
              <a:rPr lang="en-US" altLang="zh-CN" sz="1600" dirty="0" err="1"/>
              <a:t>usr</a:t>
            </a:r>
            <a:r>
              <a:rPr lang="en-US" altLang="zh-CN" sz="1600" dirty="0"/>
              <a:t>/lib64/libevent_extra-1.4.so.2</a:t>
            </a:r>
          </a:p>
          <a:p>
            <a:r>
              <a:rPr lang="en-US" altLang="zh-CN" sz="1600" dirty="0"/>
              <a:t>        libevent_core-2.0.so.5 (libc6,x86-64) =&gt; /</a:t>
            </a:r>
            <a:r>
              <a:rPr lang="en-US" altLang="zh-CN" sz="1600" dirty="0" err="1"/>
              <a:t>usr</a:t>
            </a:r>
            <a:r>
              <a:rPr lang="en-US" altLang="zh-CN" sz="1600" dirty="0"/>
              <a:t>/local/lib/libevent_core-2.0.so.5</a:t>
            </a:r>
          </a:p>
          <a:p>
            <a:r>
              <a:rPr lang="en-US" altLang="zh-CN" sz="1600" dirty="0"/>
              <a:t>        libevent_core-1.4.so.2 (libc6,x86-64) =&gt; /</a:t>
            </a:r>
            <a:r>
              <a:rPr lang="en-US" altLang="zh-CN" sz="1600" dirty="0" err="1"/>
              <a:t>usr</a:t>
            </a:r>
            <a:r>
              <a:rPr lang="en-US" altLang="zh-CN" sz="1600" dirty="0"/>
              <a:t>/lib64/libevent_core-1.4.so.2</a:t>
            </a:r>
          </a:p>
          <a:p>
            <a:r>
              <a:rPr lang="en-US" altLang="zh-CN" sz="1600" dirty="0"/>
              <a:t>        libevent-2.0.so.5 (libc6,x86-64) =&gt; /</a:t>
            </a:r>
            <a:r>
              <a:rPr lang="en-US" altLang="zh-CN" sz="1600" dirty="0" err="1"/>
              <a:t>usr</a:t>
            </a:r>
            <a:r>
              <a:rPr lang="en-US" altLang="zh-CN" sz="1600" dirty="0"/>
              <a:t>/local/lib/libevent-2.0.so.5</a:t>
            </a:r>
          </a:p>
          <a:p>
            <a:r>
              <a:rPr lang="en-US" altLang="zh-CN" sz="1600" dirty="0"/>
              <a:t>        libevent-1.4.so.2 (libc6,x86-64) =&gt; /</a:t>
            </a:r>
            <a:r>
              <a:rPr lang="en-US" altLang="zh-CN" sz="1600" dirty="0" err="1"/>
              <a:t>usr</a:t>
            </a:r>
            <a:r>
              <a:rPr lang="en-US" altLang="zh-CN" sz="1600" dirty="0"/>
              <a:t>/lib64/libevent-1.4.so.2</a:t>
            </a:r>
            <a:endParaRPr lang="en-US" altLang="zh-CN" sz="1600" dirty="0" smtClean="0"/>
          </a:p>
        </p:txBody>
      </p:sp>
    </p:spTree>
    <p:extLst>
      <p:ext uri="{BB962C8B-B14F-4D97-AF65-F5344CB8AC3E}">
        <p14:creationId xmlns:p14="http://schemas.microsoft.com/office/powerpoint/2010/main" val="2918567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zh-CN" altLang="en-US" sz="1600" dirty="0" smtClean="0"/>
              <a:t>安装异步</a:t>
            </a:r>
            <a:r>
              <a:rPr lang="en-US" altLang="zh-CN" sz="1600" dirty="0" smtClean="0"/>
              <a:t>DNS</a:t>
            </a:r>
            <a:r>
              <a:rPr lang="zh-CN" altLang="en-US" sz="1600" dirty="0" smtClean="0"/>
              <a:t>请求</a:t>
            </a:r>
            <a:r>
              <a:rPr lang="en-US" altLang="zh-CN" sz="1600" dirty="0" smtClean="0"/>
              <a:t>LIB</a:t>
            </a:r>
            <a:r>
              <a:rPr lang="zh-CN" altLang="en-US" sz="1600" dirty="0" smtClean="0"/>
              <a:t>库</a:t>
            </a:r>
            <a:endParaRPr lang="en-US" altLang="zh-CN" sz="1600" dirty="0" smtClean="0"/>
          </a:p>
          <a:p>
            <a:r>
              <a:rPr lang="en-US" altLang="zh-CN" sz="1600" dirty="0" err="1" smtClean="0"/>
              <a:t>wget</a:t>
            </a:r>
            <a:r>
              <a:rPr lang="en-US" altLang="zh-CN" sz="1600" dirty="0" smtClean="0"/>
              <a:t> </a:t>
            </a:r>
            <a:r>
              <a:rPr lang="en-US" altLang="zh-CN" sz="1600" dirty="0"/>
              <a:t>http://c-ares.haxx.se/download/c-ares-1.10.0.tar.gz</a:t>
            </a:r>
          </a:p>
          <a:p>
            <a:r>
              <a:rPr lang="en-US" altLang="zh-CN" sz="1600" dirty="0"/>
              <a:t>tar -</a:t>
            </a:r>
            <a:r>
              <a:rPr lang="en-US" altLang="zh-CN" sz="1600" dirty="0" err="1"/>
              <a:t>zxvf</a:t>
            </a:r>
            <a:r>
              <a:rPr lang="en-US" altLang="zh-CN" sz="1600" dirty="0"/>
              <a:t> c-ares-1.10.0.tar.gz</a:t>
            </a:r>
          </a:p>
          <a:p>
            <a:r>
              <a:rPr lang="en-US" altLang="zh-CN" sz="1600" dirty="0"/>
              <a:t>cd c-ares-1.10.0</a:t>
            </a:r>
          </a:p>
          <a:p>
            <a:r>
              <a:rPr lang="en-US" altLang="zh-CN" sz="1600" dirty="0"/>
              <a:t>./configure &amp;&amp; </a:t>
            </a:r>
            <a:r>
              <a:rPr lang="en-US" altLang="zh-CN" sz="1600" dirty="0" err="1"/>
              <a:t>gmake</a:t>
            </a:r>
            <a:r>
              <a:rPr lang="en-US" altLang="zh-CN" sz="1600" dirty="0"/>
              <a:t> &amp;&amp; </a:t>
            </a:r>
            <a:r>
              <a:rPr lang="en-US" altLang="zh-CN" sz="1600" dirty="0" err="1"/>
              <a:t>gmake</a:t>
            </a:r>
            <a:r>
              <a:rPr lang="en-US" altLang="zh-CN" sz="1600" dirty="0"/>
              <a:t> install</a:t>
            </a:r>
          </a:p>
          <a:p>
            <a:r>
              <a:rPr lang="en-US" altLang="zh-CN" sz="1600" dirty="0"/>
              <a:t>[root@db-172-16-3-150 c-ares-1.10.0]# </a:t>
            </a:r>
            <a:r>
              <a:rPr lang="en-US" altLang="zh-CN" sz="1600" dirty="0" err="1"/>
              <a:t>ldconfig</a:t>
            </a:r>
            <a:endParaRPr lang="en-US" altLang="zh-CN" sz="1600" dirty="0"/>
          </a:p>
          <a:p>
            <a:r>
              <a:rPr lang="en-US" altLang="zh-CN" sz="1600" dirty="0"/>
              <a:t>[root@db-172-16-3-150 c-ares-1.10.0]# </a:t>
            </a:r>
            <a:r>
              <a:rPr lang="en-US" altLang="zh-CN" sz="1600" dirty="0" err="1"/>
              <a:t>ldconfig</a:t>
            </a:r>
            <a:r>
              <a:rPr lang="en-US" altLang="zh-CN" sz="1600" dirty="0"/>
              <a:t> -</a:t>
            </a:r>
            <a:r>
              <a:rPr lang="en-US" altLang="zh-CN" sz="1600" dirty="0" err="1"/>
              <a:t>p|grep</a:t>
            </a:r>
            <a:r>
              <a:rPr lang="en-US" altLang="zh-CN" sz="1600" dirty="0"/>
              <a:t> </a:t>
            </a:r>
            <a:r>
              <a:rPr lang="en-US" altLang="zh-CN" sz="1600" dirty="0" err="1"/>
              <a:t>ares</a:t>
            </a:r>
            <a:endParaRPr lang="en-US" altLang="zh-CN" sz="1600" dirty="0"/>
          </a:p>
          <a:p>
            <a:r>
              <a:rPr lang="en-US" altLang="zh-CN" sz="1600" dirty="0"/>
              <a:t>        libcares.so.2 (libc6,x86-64) =&gt; /</a:t>
            </a:r>
            <a:r>
              <a:rPr lang="en-US" altLang="zh-CN" sz="1600" dirty="0" err="1"/>
              <a:t>usr</a:t>
            </a:r>
            <a:r>
              <a:rPr lang="en-US" altLang="zh-CN" sz="1600" dirty="0"/>
              <a:t>/local/lib/libcares.so.2</a:t>
            </a:r>
          </a:p>
          <a:p>
            <a:r>
              <a:rPr lang="en-US" altLang="zh-CN" sz="1600" dirty="0"/>
              <a:t>        libcares.so.2 (libc6,x86-64) =&gt; /</a:t>
            </a:r>
            <a:r>
              <a:rPr lang="en-US" altLang="zh-CN" sz="1600" dirty="0" err="1"/>
              <a:t>usr</a:t>
            </a:r>
            <a:r>
              <a:rPr lang="en-US" altLang="zh-CN" sz="1600" dirty="0"/>
              <a:t>/lib64/libcares.so.2</a:t>
            </a:r>
          </a:p>
          <a:p>
            <a:r>
              <a:rPr lang="en-US" altLang="zh-CN" sz="1600" dirty="0"/>
              <a:t>        libcares.so (libc6,x86-64) =&gt; /usr/local/lib/libcares.so</a:t>
            </a:r>
            <a:endParaRPr lang="en-US" altLang="zh-CN" sz="1600" dirty="0" smtClean="0"/>
          </a:p>
        </p:txBody>
      </p:sp>
    </p:spTree>
    <p:extLst>
      <p:ext uri="{BB962C8B-B14F-4D97-AF65-F5344CB8AC3E}">
        <p14:creationId xmlns:p14="http://schemas.microsoft.com/office/powerpoint/2010/main" val="1601767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zh-CN" altLang="en-US" sz="1400" dirty="0" smtClean="0"/>
              <a:t>安装</a:t>
            </a:r>
            <a:r>
              <a:rPr lang="en-US" altLang="zh-CN" sz="1400" dirty="0" err="1" smtClean="0"/>
              <a:t>pgbouncer</a:t>
            </a:r>
            <a:endParaRPr lang="en-US" altLang="zh-CN" sz="1400" dirty="0" smtClean="0"/>
          </a:p>
          <a:p>
            <a:r>
              <a:rPr lang="en-US" altLang="zh-CN" sz="1400" dirty="0" err="1"/>
              <a:t>git</a:t>
            </a:r>
            <a:r>
              <a:rPr lang="en-US" altLang="zh-CN" sz="1400" dirty="0"/>
              <a:t> clone git://git.postgresql.org/git/pgbouncer.git</a:t>
            </a:r>
          </a:p>
          <a:p>
            <a:r>
              <a:rPr lang="en-US" altLang="zh-CN" sz="1400" dirty="0"/>
              <a:t>cd </a:t>
            </a:r>
            <a:r>
              <a:rPr lang="en-US" altLang="zh-CN" sz="1400" dirty="0" err="1"/>
              <a:t>pgbouncer</a:t>
            </a:r>
            <a:endParaRPr lang="en-US" altLang="zh-CN" sz="1400" dirty="0"/>
          </a:p>
          <a:p>
            <a:r>
              <a:rPr lang="en-US" altLang="zh-CN" sz="1400" dirty="0" err="1"/>
              <a:t>git</a:t>
            </a:r>
            <a:r>
              <a:rPr lang="en-US" altLang="zh-CN" sz="1400" dirty="0"/>
              <a:t> </a:t>
            </a:r>
            <a:r>
              <a:rPr lang="en-US" altLang="zh-CN" sz="1400" dirty="0" err="1"/>
              <a:t>submodule</a:t>
            </a:r>
            <a:r>
              <a:rPr lang="en-US" altLang="zh-CN" sz="1400" dirty="0"/>
              <a:t> </a:t>
            </a:r>
            <a:r>
              <a:rPr lang="en-US" altLang="zh-CN" sz="1400" dirty="0" err="1"/>
              <a:t>init</a:t>
            </a:r>
            <a:endParaRPr lang="en-US" altLang="zh-CN" sz="1400" dirty="0"/>
          </a:p>
          <a:p>
            <a:r>
              <a:rPr lang="en-US" altLang="zh-CN" sz="1400" dirty="0" err="1"/>
              <a:t>git</a:t>
            </a:r>
            <a:r>
              <a:rPr lang="en-US" altLang="zh-CN" sz="1400" dirty="0"/>
              <a:t> </a:t>
            </a:r>
            <a:r>
              <a:rPr lang="en-US" altLang="zh-CN" sz="1400" dirty="0" err="1"/>
              <a:t>submodule</a:t>
            </a:r>
            <a:r>
              <a:rPr lang="en-US" altLang="zh-CN" sz="1400" dirty="0"/>
              <a:t> update</a:t>
            </a:r>
          </a:p>
          <a:p>
            <a:r>
              <a:rPr lang="en-US" altLang="zh-CN" sz="1400" dirty="0"/>
              <a:t>./autogen.sh</a:t>
            </a:r>
          </a:p>
          <a:p>
            <a:r>
              <a:rPr lang="en-US" altLang="zh-CN" sz="1400" dirty="0"/>
              <a:t>./configure --prefix=/opt/</a:t>
            </a:r>
            <a:r>
              <a:rPr lang="en-US" altLang="zh-CN" sz="1400" dirty="0" err="1"/>
              <a:t>pgbouncer</a:t>
            </a:r>
            <a:r>
              <a:rPr lang="en-US" altLang="zh-CN" sz="1400" dirty="0"/>
              <a:t> --with-</a:t>
            </a:r>
            <a:r>
              <a:rPr lang="en-US" altLang="zh-CN" sz="1400" dirty="0" err="1"/>
              <a:t>libevent</a:t>
            </a:r>
            <a:r>
              <a:rPr lang="en-US" altLang="zh-CN" sz="1400" dirty="0"/>
              <a:t>=/</a:t>
            </a:r>
            <a:r>
              <a:rPr lang="en-US" altLang="zh-CN" sz="1400" dirty="0" err="1"/>
              <a:t>usr</a:t>
            </a:r>
            <a:r>
              <a:rPr lang="en-US" altLang="zh-CN" sz="1400" dirty="0"/>
              <a:t>/local/lib --with-cares=/</a:t>
            </a:r>
            <a:r>
              <a:rPr lang="en-US" altLang="zh-CN" sz="1400" dirty="0" err="1"/>
              <a:t>usr</a:t>
            </a:r>
            <a:r>
              <a:rPr lang="en-US" altLang="zh-CN" sz="1400" dirty="0"/>
              <a:t>/local/lib</a:t>
            </a:r>
          </a:p>
          <a:p>
            <a:r>
              <a:rPr lang="en-US" altLang="zh-CN" sz="1400" dirty="0" smtClean="0"/>
              <a:t>make</a:t>
            </a:r>
            <a:endParaRPr lang="en-US" altLang="zh-CN" sz="1400" dirty="0"/>
          </a:p>
          <a:p>
            <a:r>
              <a:rPr lang="en-US" altLang="zh-CN" sz="1400" dirty="0"/>
              <a:t>make </a:t>
            </a:r>
            <a:r>
              <a:rPr lang="en-US" altLang="zh-CN" sz="1400" dirty="0" smtClean="0"/>
              <a:t>install</a:t>
            </a:r>
          </a:p>
          <a:p>
            <a:r>
              <a:rPr lang="zh-CN" altLang="en-US" sz="1400" dirty="0" smtClean="0"/>
              <a:t>命令行参数</a:t>
            </a:r>
            <a:endParaRPr lang="en-US" altLang="zh-CN" sz="1400" dirty="0" smtClean="0"/>
          </a:p>
          <a:p>
            <a:r>
              <a:rPr lang="en-US" altLang="zh-CN" sz="1400" dirty="0"/>
              <a:t>[root@db-172-16-3-150 opt]# /opt/</a:t>
            </a:r>
            <a:r>
              <a:rPr lang="en-US" altLang="zh-CN" sz="1400" dirty="0" err="1"/>
              <a:t>pgbouncer</a:t>
            </a:r>
            <a:r>
              <a:rPr lang="en-US" altLang="zh-CN" sz="1400" dirty="0"/>
              <a:t>/bin/</a:t>
            </a:r>
            <a:r>
              <a:rPr lang="en-US" altLang="zh-CN" sz="1400" dirty="0" err="1"/>
              <a:t>pgbouncer</a:t>
            </a:r>
            <a:r>
              <a:rPr lang="en-US" altLang="zh-CN" sz="1400" dirty="0"/>
              <a:t> --help</a:t>
            </a:r>
          </a:p>
          <a:p>
            <a:r>
              <a:rPr lang="en-US" altLang="zh-CN" sz="1400" dirty="0"/>
              <a:t>Usage: </a:t>
            </a:r>
            <a:r>
              <a:rPr lang="en-US" altLang="zh-CN" sz="1400" dirty="0" err="1"/>
              <a:t>pgbouncer</a:t>
            </a:r>
            <a:r>
              <a:rPr lang="en-US" altLang="zh-CN" sz="1400" dirty="0"/>
              <a:t> [OPTION]... config.ini</a:t>
            </a:r>
          </a:p>
          <a:p>
            <a:r>
              <a:rPr lang="en-US" altLang="zh-CN" sz="1400" dirty="0"/>
              <a:t>  -d, --daemon           Run in background (as a daemon)</a:t>
            </a:r>
          </a:p>
          <a:p>
            <a:r>
              <a:rPr lang="en-US" altLang="zh-CN" sz="1400" dirty="0"/>
              <a:t>  -R, --restart          Do a online restart</a:t>
            </a:r>
          </a:p>
          <a:p>
            <a:r>
              <a:rPr lang="en-US" altLang="zh-CN" sz="1400" dirty="0"/>
              <a:t>  -q, --quiet            Run quietly</a:t>
            </a:r>
          </a:p>
          <a:p>
            <a:r>
              <a:rPr lang="en-US" altLang="zh-CN" sz="1400" dirty="0"/>
              <a:t>  -v, --verbose          Increase verbosity</a:t>
            </a:r>
          </a:p>
          <a:p>
            <a:r>
              <a:rPr lang="en-US" altLang="zh-CN" sz="1400" dirty="0"/>
              <a:t>  -u, --user=&lt;username&gt;  Assume identity of &lt;username&gt;</a:t>
            </a:r>
          </a:p>
          <a:p>
            <a:r>
              <a:rPr lang="en-US" altLang="zh-CN" sz="1400" dirty="0"/>
              <a:t>  -V, --version          Show version</a:t>
            </a:r>
          </a:p>
          <a:p>
            <a:r>
              <a:rPr lang="en-US" altLang="zh-CN" sz="1400" dirty="0"/>
              <a:t>  -h, --help             Show this help screen and exit</a:t>
            </a:r>
            <a:endParaRPr lang="en-US" altLang="zh-CN" sz="1400" dirty="0" smtClean="0"/>
          </a:p>
        </p:txBody>
      </p:sp>
    </p:spTree>
    <p:extLst>
      <p:ext uri="{BB962C8B-B14F-4D97-AF65-F5344CB8AC3E}">
        <p14:creationId xmlns:p14="http://schemas.microsoft.com/office/powerpoint/2010/main" val="1025062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zh-CN" altLang="en-US" sz="1600" dirty="0" smtClean="0"/>
              <a:t>配置</a:t>
            </a:r>
            <a:r>
              <a:rPr lang="en-US" altLang="zh-CN" sz="1600" dirty="0" err="1" smtClean="0"/>
              <a:t>pgbouncer</a:t>
            </a:r>
            <a:endParaRPr lang="en-US" altLang="zh-CN" sz="1600" dirty="0" smtClean="0"/>
          </a:p>
          <a:p>
            <a:r>
              <a:rPr lang="en-US" altLang="zh-CN" sz="1600" dirty="0" smtClean="0"/>
              <a:t>1. </a:t>
            </a:r>
            <a:r>
              <a:rPr lang="zh-CN" altLang="en-US" sz="1600" dirty="0" smtClean="0"/>
              <a:t>主配置文件</a:t>
            </a:r>
            <a:endParaRPr lang="en-US" altLang="zh-CN" sz="1600" dirty="0" smtClean="0"/>
          </a:p>
          <a:p>
            <a:r>
              <a:rPr lang="en-US" altLang="zh-CN" sz="1600" dirty="0" err="1"/>
              <a:t>mkdir</a:t>
            </a:r>
            <a:r>
              <a:rPr lang="en-US" altLang="zh-CN" sz="1600" dirty="0"/>
              <a:t> -p /</a:t>
            </a:r>
            <a:r>
              <a:rPr lang="en-US" altLang="zh-CN" sz="1600" dirty="0" smtClean="0"/>
              <a:t>opt/</a:t>
            </a:r>
            <a:r>
              <a:rPr lang="en-US" altLang="zh-CN" sz="1600" dirty="0" err="1" smtClean="0"/>
              <a:t>pgbouncer</a:t>
            </a:r>
            <a:r>
              <a:rPr lang="en-US" altLang="zh-CN" sz="1600" dirty="0" smtClean="0"/>
              <a:t>/</a:t>
            </a:r>
            <a:r>
              <a:rPr lang="en-US" altLang="zh-CN" sz="1600" dirty="0" err="1" smtClean="0"/>
              <a:t>etc</a:t>
            </a:r>
            <a:endParaRPr lang="en-US" altLang="zh-CN" sz="1600" dirty="0" smtClean="0"/>
          </a:p>
          <a:p>
            <a:r>
              <a:rPr lang="en-US" altLang="zh-CN" sz="1600" dirty="0"/>
              <a:t>cd /opt/</a:t>
            </a:r>
            <a:r>
              <a:rPr lang="en-US" altLang="zh-CN" sz="1600" dirty="0" err="1"/>
              <a:t>pgbouncer</a:t>
            </a:r>
            <a:r>
              <a:rPr lang="en-US" altLang="zh-CN" sz="1600" dirty="0"/>
              <a:t>/</a:t>
            </a:r>
            <a:r>
              <a:rPr lang="en-US" altLang="zh-CN" sz="1600" dirty="0" err="1"/>
              <a:t>etc</a:t>
            </a:r>
            <a:r>
              <a:rPr lang="en-US" altLang="zh-CN" sz="1600" dirty="0" smtClean="0"/>
              <a:t>/</a:t>
            </a:r>
          </a:p>
          <a:p>
            <a:r>
              <a:rPr lang="en-US" altLang="zh-CN" sz="1600" dirty="0"/>
              <a:t>vi config.ini</a:t>
            </a:r>
            <a:endParaRPr lang="en-US" altLang="zh-CN" sz="1600" dirty="0" smtClean="0"/>
          </a:p>
          <a:p>
            <a:r>
              <a:rPr lang="en-US" altLang="zh-CN" sz="1600" dirty="0"/>
              <a:t>[databases]</a:t>
            </a:r>
          </a:p>
          <a:p>
            <a:r>
              <a:rPr lang="en-US" altLang="zh-CN" sz="1600" dirty="0"/>
              <a:t>aliasdb1 = host=172.16.3.150 port=1921 </a:t>
            </a:r>
            <a:r>
              <a:rPr lang="en-US" altLang="zh-CN" sz="1600" dirty="0" err="1"/>
              <a:t>dbname</a:t>
            </a:r>
            <a:r>
              <a:rPr lang="en-US" altLang="zh-CN" sz="1600" dirty="0"/>
              <a:t>=digoal </a:t>
            </a:r>
            <a:r>
              <a:rPr lang="en-US" altLang="zh-CN" sz="1600" dirty="0" err="1"/>
              <a:t>client_encoding</a:t>
            </a:r>
            <a:r>
              <a:rPr lang="en-US" altLang="zh-CN" sz="1600" dirty="0"/>
              <a:t>=</a:t>
            </a:r>
            <a:r>
              <a:rPr lang="en-US" altLang="zh-CN" sz="1600" dirty="0" err="1"/>
              <a:t>sql_ascii</a:t>
            </a:r>
            <a:r>
              <a:rPr lang="en-US" altLang="zh-CN" sz="1600" dirty="0"/>
              <a:t> </a:t>
            </a:r>
            <a:r>
              <a:rPr lang="en-US" altLang="zh-CN" sz="1600" dirty="0" err="1"/>
              <a:t>datestyle</a:t>
            </a:r>
            <a:r>
              <a:rPr lang="en-US" altLang="zh-CN" sz="1600" dirty="0"/>
              <a:t>=ISO </a:t>
            </a:r>
            <a:r>
              <a:rPr lang="en-US" altLang="zh-CN" sz="1600" dirty="0" err="1" smtClean="0"/>
              <a:t>pool_size</a:t>
            </a:r>
            <a:r>
              <a:rPr lang="en-US" altLang="zh-CN" sz="1600" dirty="0" smtClean="0"/>
              <a:t>=20</a:t>
            </a:r>
            <a:endParaRPr lang="en-US" altLang="zh-CN" sz="1600" dirty="0"/>
          </a:p>
          <a:p>
            <a:endParaRPr lang="en-US" altLang="zh-CN" sz="1600" dirty="0"/>
          </a:p>
          <a:p>
            <a:r>
              <a:rPr lang="en-US" altLang="zh-CN" sz="1600" dirty="0"/>
              <a:t>[</a:t>
            </a:r>
            <a:r>
              <a:rPr lang="en-US" altLang="zh-CN" sz="1600" dirty="0" err="1"/>
              <a:t>pgbouncer</a:t>
            </a:r>
            <a:r>
              <a:rPr lang="en-US" altLang="zh-CN" sz="1600" dirty="0"/>
              <a:t>]</a:t>
            </a:r>
          </a:p>
          <a:p>
            <a:r>
              <a:rPr lang="en-US" altLang="zh-CN" sz="1600" dirty="0" err="1"/>
              <a:t>pool_mode</a:t>
            </a:r>
            <a:r>
              <a:rPr lang="en-US" altLang="zh-CN" sz="1600" dirty="0"/>
              <a:t> = transaction</a:t>
            </a:r>
          </a:p>
          <a:p>
            <a:r>
              <a:rPr lang="en-US" altLang="zh-CN" sz="1600" dirty="0" err="1"/>
              <a:t>listen_port</a:t>
            </a:r>
            <a:r>
              <a:rPr lang="en-US" altLang="zh-CN" sz="1600" dirty="0"/>
              <a:t> = 6543</a:t>
            </a:r>
          </a:p>
          <a:p>
            <a:r>
              <a:rPr lang="en-US" altLang="zh-CN" sz="1600" dirty="0" err="1"/>
              <a:t>listen_addr</a:t>
            </a:r>
            <a:r>
              <a:rPr lang="en-US" altLang="zh-CN" sz="1600" dirty="0"/>
              <a:t> = 0.0.0.0</a:t>
            </a:r>
          </a:p>
          <a:p>
            <a:r>
              <a:rPr lang="en-US" altLang="zh-CN" sz="1600" dirty="0" err="1"/>
              <a:t>auth_type</a:t>
            </a:r>
            <a:r>
              <a:rPr lang="en-US" altLang="zh-CN" sz="1600" dirty="0"/>
              <a:t> = md5</a:t>
            </a:r>
          </a:p>
          <a:p>
            <a:r>
              <a:rPr lang="en-US" altLang="zh-CN" sz="1600" dirty="0" err="1"/>
              <a:t>auth_file</a:t>
            </a:r>
            <a:r>
              <a:rPr lang="en-US" altLang="zh-CN" sz="1600" dirty="0"/>
              <a:t> = /opt/</a:t>
            </a:r>
            <a:r>
              <a:rPr lang="en-US" altLang="zh-CN" sz="1600" dirty="0" err="1"/>
              <a:t>pgbouncer</a:t>
            </a:r>
            <a:r>
              <a:rPr lang="en-US" altLang="zh-CN" sz="1600" dirty="0"/>
              <a:t>/</a:t>
            </a:r>
            <a:r>
              <a:rPr lang="en-US" altLang="zh-CN" sz="1600" dirty="0" err="1"/>
              <a:t>etc</a:t>
            </a:r>
            <a:r>
              <a:rPr lang="en-US" altLang="zh-CN" sz="1600" dirty="0"/>
              <a:t>/users.txt</a:t>
            </a:r>
          </a:p>
          <a:p>
            <a:r>
              <a:rPr lang="en-US" altLang="zh-CN" sz="1600" dirty="0" err="1"/>
              <a:t>logfile</a:t>
            </a:r>
            <a:r>
              <a:rPr lang="en-US" altLang="zh-CN" sz="1600" dirty="0"/>
              <a:t> = /opt/</a:t>
            </a:r>
            <a:r>
              <a:rPr lang="en-US" altLang="zh-CN" sz="1600" dirty="0" err="1"/>
              <a:t>pgbouncer</a:t>
            </a:r>
            <a:r>
              <a:rPr lang="en-US" altLang="zh-CN" sz="1600" dirty="0"/>
              <a:t>/</a:t>
            </a:r>
            <a:r>
              <a:rPr lang="en-US" altLang="zh-CN" sz="1600" dirty="0" err="1"/>
              <a:t>etc</a:t>
            </a:r>
            <a:r>
              <a:rPr lang="en-US" altLang="zh-CN" sz="1600" dirty="0"/>
              <a:t>/pgbouncer.log</a:t>
            </a:r>
          </a:p>
          <a:p>
            <a:r>
              <a:rPr lang="zh-CN" altLang="en-US" sz="1600" dirty="0" smtClean="0"/>
              <a:t>未完</a:t>
            </a:r>
            <a:endParaRPr lang="en-US" altLang="zh-CN" sz="1600" dirty="0" smtClean="0"/>
          </a:p>
        </p:txBody>
      </p:sp>
    </p:spTree>
    <p:extLst>
      <p:ext uri="{BB962C8B-B14F-4D97-AF65-F5344CB8AC3E}">
        <p14:creationId xmlns:p14="http://schemas.microsoft.com/office/powerpoint/2010/main" val="83194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en-US" altLang="zh-CN" sz="1600" dirty="0" err="1"/>
              <a:t>pidfile</a:t>
            </a:r>
            <a:r>
              <a:rPr lang="en-US" altLang="zh-CN" sz="1600" dirty="0"/>
              <a:t> = /opt/</a:t>
            </a:r>
            <a:r>
              <a:rPr lang="en-US" altLang="zh-CN" sz="1600" dirty="0" err="1"/>
              <a:t>pgbouncer</a:t>
            </a:r>
            <a:r>
              <a:rPr lang="en-US" altLang="zh-CN" sz="1600" dirty="0"/>
              <a:t>/</a:t>
            </a:r>
            <a:r>
              <a:rPr lang="en-US" altLang="zh-CN" sz="1600" dirty="0" err="1"/>
              <a:t>etc</a:t>
            </a:r>
            <a:r>
              <a:rPr lang="en-US" altLang="zh-CN" sz="1600" dirty="0"/>
              <a:t>/</a:t>
            </a:r>
            <a:r>
              <a:rPr lang="en-US" altLang="zh-CN" sz="1600" dirty="0" err="1"/>
              <a:t>pgbouncer.pid</a:t>
            </a:r>
            <a:endParaRPr lang="en-US" altLang="zh-CN" sz="1600" dirty="0"/>
          </a:p>
          <a:p>
            <a:r>
              <a:rPr lang="en-US" altLang="zh-CN" sz="1600" dirty="0" err="1"/>
              <a:t>unix_socket_dir</a:t>
            </a:r>
            <a:r>
              <a:rPr lang="en-US" altLang="zh-CN" sz="1600" dirty="0"/>
              <a:t> = /opt/</a:t>
            </a:r>
            <a:r>
              <a:rPr lang="en-US" altLang="zh-CN" sz="1600" dirty="0" err="1"/>
              <a:t>pgbouncer</a:t>
            </a:r>
            <a:r>
              <a:rPr lang="en-US" altLang="zh-CN" sz="1600" dirty="0"/>
              <a:t>/</a:t>
            </a:r>
            <a:r>
              <a:rPr lang="en-US" altLang="zh-CN" sz="1600" dirty="0" err="1"/>
              <a:t>etc</a:t>
            </a:r>
            <a:endParaRPr lang="en-US" altLang="zh-CN" sz="1600" dirty="0"/>
          </a:p>
          <a:p>
            <a:r>
              <a:rPr lang="en-US" altLang="zh-CN" sz="1600" dirty="0" err="1"/>
              <a:t>admin_users</a:t>
            </a:r>
            <a:r>
              <a:rPr lang="en-US" altLang="zh-CN" sz="1600" dirty="0"/>
              <a:t> = </a:t>
            </a:r>
            <a:r>
              <a:rPr lang="en-US" altLang="zh-CN" sz="1600" dirty="0" err="1"/>
              <a:t>pgadmin</a:t>
            </a:r>
            <a:endParaRPr lang="en-US" altLang="zh-CN" sz="1600" dirty="0"/>
          </a:p>
          <a:p>
            <a:r>
              <a:rPr lang="en-US" altLang="zh-CN" sz="1600" dirty="0" err="1"/>
              <a:t>stats_users</a:t>
            </a:r>
            <a:r>
              <a:rPr lang="en-US" altLang="zh-CN" sz="1600" dirty="0"/>
              <a:t> = </a:t>
            </a:r>
            <a:r>
              <a:rPr lang="en-US" altLang="zh-CN" sz="1600" dirty="0" err="1"/>
              <a:t>pgmon</a:t>
            </a:r>
            <a:endParaRPr lang="en-US" altLang="zh-CN" sz="1600" dirty="0"/>
          </a:p>
          <a:p>
            <a:r>
              <a:rPr lang="en-US" altLang="zh-CN" sz="1600" dirty="0" err="1"/>
              <a:t>server_reset_query</a:t>
            </a:r>
            <a:r>
              <a:rPr lang="en-US" altLang="zh-CN" sz="1600" dirty="0"/>
              <a:t> = DISCARD ALL</a:t>
            </a:r>
          </a:p>
          <a:p>
            <a:r>
              <a:rPr lang="en-US" altLang="zh-CN" sz="1600" dirty="0" err="1"/>
              <a:t>server_check_query</a:t>
            </a:r>
            <a:r>
              <a:rPr lang="en-US" altLang="zh-CN" sz="1600" dirty="0"/>
              <a:t> = select 1</a:t>
            </a:r>
          </a:p>
          <a:p>
            <a:r>
              <a:rPr lang="en-US" altLang="zh-CN" sz="1600" dirty="0" err="1"/>
              <a:t>server_check_delay</a:t>
            </a:r>
            <a:r>
              <a:rPr lang="en-US" altLang="zh-CN" sz="1600" dirty="0"/>
              <a:t> = 30</a:t>
            </a:r>
          </a:p>
          <a:p>
            <a:r>
              <a:rPr lang="en-US" altLang="zh-CN" sz="1600" dirty="0" err="1"/>
              <a:t>max_client_conn</a:t>
            </a:r>
            <a:r>
              <a:rPr lang="en-US" altLang="zh-CN" sz="1600" dirty="0"/>
              <a:t> = 50000</a:t>
            </a:r>
          </a:p>
          <a:p>
            <a:r>
              <a:rPr lang="en-US" altLang="zh-CN" sz="1600" dirty="0" err="1"/>
              <a:t>default_pool_size</a:t>
            </a:r>
            <a:r>
              <a:rPr lang="en-US" altLang="zh-CN" sz="1600" dirty="0"/>
              <a:t> = 20</a:t>
            </a:r>
          </a:p>
          <a:p>
            <a:r>
              <a:rPr lang="en-US" altLang="zh-CN" sz="1600" dirty="0" err="1"/>
              <a:t>reserve_pool_size</a:t>
            </a:r>
            <a:r>
              <a:rPr lang="en-US" altLang="zh-CN" sz="1600" dirty="0"/>
              <a:t> = 5</a:t>
            </a:r>
          </a:p>
          <a:p>
            <a:r>
              <a:rPr lang="en-US" altLang="zh-CN" sz="1600" dirty="0" err="1"/>
              <a:t>dns_max_ttl</a:t>
            </a:r>
            <a:r>
              <a:rPr lang="en-US" altLang="zh-CN" sz="1600" dirty="0"/>
              <a:t> = 15</a:t>
            </a:r>
            <a:endParaRPr lang="en-US" altLang="zh-CN" sz="1600" dirty="0" smtClean="0"/>
          </a:p>
        </p:txBody>
      </p:sp>
    </p:spTree>
    <p:extLst>
      <p:ext uri="{BB962C8B-B14F-4D97-AF65-F5344CB8AC3E}">
        <p14:creationId xmlns:p14="http://schemas.microsoft.com/office/powerpoint/2010/main" val="2824697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zh-CN" altLang="en-US" sz="1400" dirty="0"/>
              <a:t>加速</a:t>
            </a:r>
            <a:r>
              <a:rPr lang="en-US" altLang="zh-CN" sz="1400" dirty="0"/>
              <a:t>JOIN</a:t>
            </a:r>
            <a:r>
              <a:rPr lang="zh-CN" altLang="en-US" sz="1400" dirty="0" smtClean="0"/>
              <a:t>操作</a:t>
            </a:r>
            <a:endParaRPr lang="en-US" altLang="zh-CN" sz="1400" dirty="0" smtClean="0"/>
          </a:p>
          <a:p>
            <a:r>
              <a:rPr lang="en-US" altLang="zh-CN" sz="1400" dirty="0"/>
              <a:t>digoal=# create index idx_test1_1 on test1(id);</a:t>
            </a:r>
          </a:p>
          <a:p>
            <a:r>
              <a:rPr lang="en-US" altLang="zh-CN" sz="1400" dirty="0"/>
              <a:t>CREATE INDEX</a:t>
            </a:r>
          </a:p>
          <a:p>
            <a:r>
              <a:rPr lang="en-US" altLang="zh-CN" sz="1400" dirty="0"/>
              <a:t>digoal=# explain analyze select t1.*,t2.* from test t1 join test1 t2 on (t1.id=t2.id and t2.id=1);</a:t>
            </a:r>
          </a:p>
          <a:p>
            <a:r>
              <a:rPr lang="en-US" altLang="zh-CN" sz="1400" dirty="0"/>
              <a:t>                                                         QUERY PLAN                                                          </a:t>
            </a:r>
          </a:p>
          <a:p>
            <a:r>
              <a:rPr lang="en-US" altLang="zh-CN" sz="1400" dirty="0"/>
              <a:t>-----------------------------------------------------------------------------------------------------------------------------</a:t>
            </a:r>
          </a:p>
          <a:p>
            <a:r>
              <a:rPr lang="en-US" altLang="zh-CN" sz="1400" dirty="0"/>
              <a:t> Nested Loop  (cost=0.57..4.61 rows=1 width=90) (actual time=0.045..0.046 rows=1 loops=1)</a:t>
            </a:r>
          </a:p>
          <a:p>
            <a:r>
              <a:rPr lang="en-US" altLang="zh-CN" sz="1400" dirty="0"/>
              <a:t>   -&gt;  Index Scan using idx_test_1 on test t1  (cost=0.29..2.30 rows=1 width=45) (actual time=0.012..0.012 rows=1 loops=1)</a:t>
            </a:r>
          </a:p>
          <a:p>
            <a:r>
              <a:rPr lang="en-US" altLang="zh-CN" sz="1400" dirty="0"/>
              <a:t>         Index Cond: (id = 1)</a:t>
            </a:r>
          </a:p>
          <a:p>
            <a:r>
              <a:rPr lang="en-US" altLang="zh-CN" sz="1400" dirty="0"/>
              <a:t>   -&gt;  Index Scan using idx_test1_1 on test1 t2  (cost=0.29..2.30 rows=1 width=45) (actual time=0.029..0.030 rows=1 loops=1)</a:t>
            </a:r>
          </a:p>
          <a:p>
            <a:r>
              <a:rPr lang="en-US" altLang="zh-CN" sz="1400" dirty="0"/>
              <a:t>         Index Cond: (id = 1)</a:t>
            </a:r>
          </a:p>
          <a:p>
            <a:r>
              <a:rPr lang="en-US" altLang="zh-CN" sz="1400" dirty="0"/>
              <a:t> Total runtime: 0.089 </a:t>
            </a:r>
            <a:r>
              <a:rPr lang="en-US" altLang="zh-CN" sz="1400" dirty="0" err="1"/>
              <a:t>ms</a:t>
            </a:r>
            <a:endParaRPr lang="en-US" altLang="zh-CN" sz="1400" dirty="0"/>
          </a:p>
          <a:p>
            <a:r>
              <a:rPr lang="en-US" altLang="zh-CN" sz="1400" dirty="0"/>
              <a:t>(6 rows)</a:t>
            </a:r>
          </a:p>
          <a:p>
            <a:endParaRPr lang="zh-CN" altLang="en-US" sz="1400" dirty="0"/>
          </a:p>
        </p:txBody>
      </p:sp>
    </p:spTree>
    <p:extLst>
      <p:ext uri="{BB962C8B-B14F-4D97-AF65-F5344CB8AC3E}">
        <p14:creationId xmlns:p14="http://schemas.microsoft.com/office/powerpoint/2010/main" val="2359333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en-US" altLang="zh-CN" sz="1600" dirty="0"/>
              <a:t>2. </a:t>
            </a:r>
            <a:r>
              <a:rPr lang="zh-CN" altLang="en-US" sz="1600" dirty="0"/>
              <a:t>用户密码</a:t>
            </a:r>
            <a:r>
              <a:rPr lang="zh-CN" altLang="en-US" sz="1600" dirty="0" smtClean="0"/>
              <a:t>配置文件</a:t>
            </a:r>
            <a:endParaRPr lang="en-US" altLang="zh-CN" sz="1600" dirty="0" smtClean="0"/>
          </a:p>
          <a:p>
            <a:r>
              <a:rPr lang="en-US" altLang="zh-CN" sz="1600"/>
              <a:t>cd /opt/pgbouncer/etc</a:t>
            </a:r>
            <a:r>
              <a:rPr lang="en-US" altLang="zh-CN" sz="1600" smtClean="0"/>
              <a:t>/</a:t>
            </a:r>
          </a:p>
          <a:p>
            <a:r>
              <a:rPr lang="en-US" altLang="zh-CN" sz="1600" smtClean="0"/>
              <a:t>vi users.txt</a:t>
            </a:r>
            <a:endParaRPr lang="en-US" altLang="zh-CN" sz="1600"/>
          </a:p>
          <a:p>
            <a:r>
              <a:rPr lang="en-US" altLang="zh-CN" sz="1600"/>
              <a:t>"postgres" "md53175bce1d3201d16594cebf9d7eb3f9d"</a:t>
            </a:r>
          </a:p>
          <a:p>
            <a:r>
              <a:rPr lang="en-US" altLang="zh-CN" sz="1600"/>
              <a:t>"pgadmin" </a:t>
            </a:r>
            <a:r>
              <a:rPr lang="en-US" altLang="zh-CN" sz="1600" smtClean="0"/>
              <a:t>"md5</a:t>
            </a:r>
            <a:r>
              <a:rPr lang="pt-BR" altLang="zh-CN" sz="1600" smtClean="0"/>
              <a:t>5bde83786c10fc0f383464f6e56a6d6e</a:t>
            </a:r>
            <a:r>
              <a:rPr lang="en-US" altLang="zh-CN" sz="1600" smtClean="0"/>
              <a:t>"</a:t>
            </a:r>
            <a:endParaRPr lang="en-US" altLang="zh-CN" sz="1600"/>
          </a:p>
          <a:p>
            <a:r>
              <a:rPr lang="en-US" altLang="zh-CN" sz="1600"/>
              <a:t>"pgmon" </a:t>
            </a:r>
            <a:r>
              <a:rPr lang="en-US" altLang="zh-CN" sz="1600" smtClean="0"/>
              <a:t>"123abc"</a:t>
            </a:r>
          </a:p>
          <a:p>
            <a:endParaRPr lang="en-US" altLang="zh-CN" sz="1600" smtClean="0"/>
          </a:p>
          <a:p>
            <a:r>
              <a:rPr lang="en-US" altLang="zh-CN" sz="1600" smtClean="0"/>
              <a:t>MD5</a:t>
            </a:r>
            <a:r>
              <a:rPr lang="zh-CN" altLang="en-US" sz="1600" smtClean="0"/>
              <a:t>密码封装规则</a:t>
            </a:r>
            <a:r>
              <a:rPr lang="en-US" altLang="zh-CN" sz="1600" smtClean="0"/>
              <a:t>md5(</a:t>
            </a:r>
            <a:r>
              <a:rPr lang="zh-CN" altLang="en-US" sz="1600" smtClean="0"/>
              <a:t>密码</a:t>
            </a:r>
            <a:r>
              <a:rPr lang="en-US" altLang="zh-CN" sz="1600" smtClean="0"/>
              <a:t>+</a:t>
            </a:r>
            <a:r>
              <a:rPr lang="zh-CN" altLang="en-US" sz="1600" smtClean="0"/>
              <a:t>用户名</a:t>
            </a:r>
            <a:r>
              <a:rPr lang="en-US" altLang="zh-CN" sz="1600" smtClean="0"/>
              <a:t>), </a:t>
            </a:r>
            <a:r>
              <a:rPr lang="zh-CN" altLang="en-US" sz="1600" smtClean="0"/>
              <a:t>与</a:t>
            </a:r>
            <a:r>
              <a:rPr lang="en-US" altLang="zh-CN" sz="1600" smtClean="0"/>
              <a:t>PostgreSQL</a:t>
            </a:r>
            <a:r>
              <a:rPr lang="zh-CN" altLang="en-US" sz="1600" smtClean="0"/>
              <a:t>中存储的</a:t>
            </a:r>
            <a:r>
              <a:rPr lang="en-US" altLang="zh-CN" sz="1600" smtClean="0"/>
              <a:t>md5</a:t>
            </a:r>
            <a:r>
              <a:rPr lang="zh-CN" altLang="en-US" sz="1600" smtClean="0"/>
              <a:t>一致</a:t>
            </a:r>
            <a:r>
              <a:rPr lang="en-US" altLang="zh-CN" sz="1600" smtClean="0"/>
              <a:t>.</a:t>
            </a:r>
          </a:p>
          <a:p>
            <a:r>
              <a:rPr lang="zh-CN" altLang="en-US" sz="1600"/>
              <a:t>例</a:t>
            </a:r>
            <a:r>
              <a:rPr lang="zh-CN" altLang="en-US" sz="1600" smtClean="0"/>
              <a:t>如</a:t>
            </a:r>
            <a:r>
              <a:rPr lang="en-US" altLang="zh-CN" sz="1600" smtClean="0"/>
              <a:t>pgadmin</a:t>
            </a:r>
            <a:r>
              <a:rPr lang="zh-CN" altLang="en-US" sz="1600" smtClean="0"/>
              <a:t>的密码</a:t>
            </a:r>
            <a:r>
              <a:rPr lang="en-US" altLang="zh-CN" sz="1600" smtClean="0"/>
              <a:t>123abc, </a:t>
            </a:r>
            <a:r>
              <a:rPr lang="zh-CN" altLang="en-US" sz="1600" smtClean="0"/>
              <a:t>封装成</a:t>
            </a:r>
            <a:r>
              <a:rPr lang="en-US" altLang="zh-CN" sz="1600" smtClean="0"/>
              <a:t>md5</a:t>
            </a:r>
            <a:r>
              <a:rPr lang="zh-CN" altLang="en-US" sz="1600" smtClean="0"/>
              <a:t>为</a:t>
            </a:r>
            <a:r>
              <a:rPr lang="en-US" altLang="zh-CN" sz="1600" smtClean="0"/>
              <a:t>: md5</a:t>
            </a:r>
            <a:r>
              <a:rPr lang="pt-BR" altLang="zh-CN" sz="1600" smtClean="0"/>
              <a:t>5bde83786c10fc0f383464f6e56a6d6e</a:t>
            </a:r>
            <a:endParaRPr lang="en-US" altLang="zh-CN" sz="1600" smtClean="0"/>
          </a:p>
          <a:p>
            <a:r>
              <a:rPr lang="pt-BR" altLang="zh-CN" sz="1600"/>
              <a:t>digoal=# select md5('123abcpgadmin');</a:t>
            </a:r>
          </a:p>
          <a:p>
            <a:r>
              <a:rPr lang="pt-BR" altLang="zh-CN" sz="1600"/>
              <a:t>               md5                </a:t>
            </a:r>
          </a:p>
          <a:p>
            <a:r>
              <a:rPr lang="pt-BR" altLang="zh-CN" sz="1600"/>
              <a:t>----------------------------------</a:t>
            </a:r>
          </a:p>
          <a:p>
            <a:r>
              <a:rPr lang="pt-BR" altLang="zh-CN" sz="1600"/>
              <a:t> 5bde83786c10fc0f383464f6e56a6d6e</a:t>
            </a:r>
          </a:p>
          <a:p>
            <a:r>
              <a:rPr lang="pt-BR" altLang="zh-CN" sz="1600"/>
              <a:t>(1 row</a:t>
            </a:r>
            <a:r>
              <a:rPr lang="pt-BR" altLang="zh-CN" sz="1600" smtClean="0"/>
              <a:t>)</a:t>
            </a:r>
          </a:p>
          <a:p>
            <a:endParaRPr lang="en-US" altLang="zh-CN" sz="1600"/>
          </a:p>
        </p:txBody>
      </p:sp>
    </p:spTree>
    <p:extLst>
      <p:ext uri="{BB962C8B-B14F-4D97-AF65-F5344CB8AC3E}">
        <p14:creationId xmlns:p14="http://schemas.microsoft.com/office/powerpoint/2010/main" val="4034216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en-US" altLang="zh-CN" sz="1600"/>
              <a:t>digoal=# alter role postgres encrypted password 'hello';</a:t>
            </a:r>
          </a:p>
          <a:p>
            <a:r>
              <a:rPr lang="en-US" altLang="zh-CN" sz="1600"/>
              <a:t>ALTER ROLE</a:t>
            </a:r>
          </a:p>
          <a:p>
            <a:r>
              <a:rPr lang="en-US" altLang="zh-CN" sz="1600"/>
              <a:t>digoal=# select md5('hellopostgres');</a:t>
            </a:r>
          </a:p>
          <a:p>
            <a:r>
              <a:rPr lang="en-US" altLang="zh-CN" sz="1600"/>
              <a:t>               md5                </a:t>
            </a:r>
          </a:p>
          <a:p>
            <a:r>
              <a:rPr lang="en-US" altLang="zh-CN" sz="1600"/>
              <a:t>----------------------------------</a:t>
            </a:r>
          </a:p>
          <a:p>
            <a:r>
              <a:rPr lang="en-US" altLang="zh-CN" sz="1600"/>
              <a:t> 0cfe8da07c510ab414c7da9b1acc8fbd</a:t>
            </a:r>
          </a:p>
          <a:p>
            <a:r>
              <a:rPr lang="en-US" altLang="zh-CN" sz="1600"/>
              <a:t>(1 row</a:t>
            </a:r>
            <a:r>
              <a:rPr lang="en-US" altLang="zh-CN" sz="1600" smtClean="0"/>
              <a:t>)</a:t>
            </a:r>
          </a:p>
          <a:p>
            <a:endParaRPr lang="en-US" altLang="zh-CN" sz="1600"/>
          </a:p>
          <a:p>
            <a:r>
              <a:rPr lang="en-US" altLang="zh-CN" sz="1600"/>
              <a:t>digoal=# select passwd from pg_shadow where usename='postgres';</a:t>
            </a:r>
          </a:p>
          <a:p>
            <a:r>
              <a:rPr lang="en-US" altLang="zh-CN" sz="1600"/>
              <a:t>               passwd                </a:t>
            </a:r>
          </a:p>
          <a:p>
            <a:r>
              <a:rPr lang="en-US" altLang="zh-CN" sz="1600"/>
              <a:t>-------------------------------------</a:t>
            </a:r>
          </a:p>
          <a:p>
            <a:r>
              <a:rPr lang="en-US" altLang="zh-CN" sz="1600"/>
              <a:t> md50cfe8da07c510ab414c7da9b1acc8fbd</a:t>
            </a:r>
          </a:p>
          <a:p>
            <a:r>
              <a:rPr lang="en-US" altLang="zh-CN" sz="1600"/>
              <a:t>(1 row)</a:t>
            </a:r>
          </a:p>
        </p:txBody>
      </p:sp>
    </p:spTree>
    <p:extLst>
      <p:ext uri="{BB962C8B-B14F-4D97-AF65-F5344CB8AC3E}">
        <p14:creationId xmlns:p14="http://schemas.microsoft.com/office/powerpoint/2010/main" val="202133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en-US" altLang="zh-CN" sz="1600" smtClean="0"/>
              <a:t>3</a:t>
            </a:r>
            <a:r>
              <a:rPr lang="en-US" altLang="zh-CN" sz="1600" dirty="0" smtClean="0"/>
              <a:t>. </a:t>
            </a:r>
            <a:r>
              <a:rPr lang="zh-CN" altLang="en-US" sz="1600" dirty="0" smtClean="0"/>
              <a:t>启动</a:t>
            </a:r>
            <a:endParaRPr lang="en-US" altLang="zh-CN" sz="1600" dirty="0" smtClean="0"/>
          </a:p>
          <a:p>
            <a:r>
              <a:rPr lang="en-US" altLang="zh-CN" sz="1600" dirty="0" err="1"/>
              <a:t>chown</a:t>
            </a:r>
            <a:r>
              <a:rPr lang="en-US" altLang="zh-CN" sz="1600" dirty="0"/>
              <a:t> -R pg93:pg93 /opt/</a:t>
            </a:r>
            <a:r>
              <a:rPr lang="en-US" altLang="zh-CN" sz="1600" dirty="0" err="1"/>
              <a:t>pgbouncer</a:t>
            </a:r>
            <a:endParaRPr lang="en-US" altLang="zh-CN" sz="1600" dirty="0"/>
          </a:p>
          <a:p>
            <a:r>
              <a:rPr lang="en-US" altLang="zh-CN" sz="1600" dirty="0"/>
              <a:t>/opt/</a:t>
            </a:r>
            <a:r>
              <a:rPr lang="en-US" altLang="zh-CN" sz="1600" dirty="0" err="1"/>
              <a:t>pgbouncer</a:t>
            </a:r>
            <a:r>
              <a:rPr lang="en-US" altLang="zh-CN" sz="1600" dirty="0"/>
              <a:t>/bin/</a:t>
            </a:r>
            <a:r>
              <a:rPr lang="en-US" altLang="zh-CN" sz="1600" dirty="0" err="1"/>
              <a:t>pgbouncer</a:t>
            </a:r>
            <a:r>
              <a:rPr lang="en-US" altLang="zh-CN" sz="1600" dirty="0"/>
              <a:t> -d -u pg93 /opt/</a:t>
            </a:r>
            <a:r>
              <a:rPr lang="en-US" altLang="zh-CN" sz="1600" dirty="0" err="1"/>
              <a:t>pgbouncer</a:t>
            </a:r>
            <a:r>
              <a:rPr lang="en-US" altLang="zh-CN" sz="1600" dirty="0"/>
              <a:t>/</a:t>
            </a:r>
            <a:r>
              <a:rPr lang="en-US" altLang="zh-CN" sz="1600" dirty="0" err="1"/>
              <a:t>etc</a:t>
            </a:r>
            <a:r>
              <a:rPr lang="en-US" altLang="zh-CN" sz="1600" dirty="0"/>
              <a:t>/config.ini</a:t>
            </a:r>
          </a:p>
          <a:p>
            <a:endParaRPr lang="en-US" altLang="zh-CN" sz="1600" smtClean="0"/>
          </a:p>
          <a:p>
            <a:r>
              <a:rPr lang="en-US" altLang="zh-CN" sz="1600" smtClean="0"/>
              <a:t>4. </a:t>
            </a:r>
            <a:r>
              <a:rPr lang="zh-CN" altLang="en-US" sz="1600" smtClean="0"/>
              <a:t>日</a:t>
            </a:r>
            <a:r>
              <a:rPr lang="zh-CN" altLang="en-US" sz="1600" dirty="0"/>
              <a:t>志</a:t>
            </a:r>
            <a:endParaRPr lang="en-US" altLang="zh-CN" sz="1600" dirty="0"/>
          </a:p>
          <a:p>
            <a:r>
              <a:rPr lang="en-US" altLang="zh-CN" sz="1600" dirty="0"/>
              <a:t>2013-12-10 17:22:15.570 20185 LOG listening on 0.0.0.0:6543</a:t>
            </a:r>
          </a:p>
          <a:p>
            <a:r>
              <a:rPr lang="en-US" altLang="zh-CN" sz="1600" dirty="0"/>
              <a:t>2013-12-10 17:22:15.570 20185 LOG listening on </a:t>
            </a:r>
            <a:r>
              <a:rPr lang="en-US" altLang="zh-CN" sz="1600" dirty="0" err="1"/>
              <a:t>unix</a:t>
            </a:r>
            <a:r>
              <a:rPr lang="en-US" altLang="zh-CN" sz="1600" dirty="0"/>
              <a:t>:/</a:t>
            </a:r>
            <a:r>
              <a:rPr lang="en-US" altLang="zh-CN" sz="1600" dirty="0" err="1"/>
              <a:t>tmp</a:t>
            </a:r>
            <a:r>
              <a:rPr lang="en-US" altLang="zh-CN" sz="1600" dirty="0"/>
              <a:t>/.s.PGSQL.6543</a:t>
            </a:r>
          </a:p>
          <a:p>
            <a:r>
              <a:rPr lang="en-US" altLang="zh-CN" sz="1600" dirty="0"/>
              <a:t>2013-12-10 17:22:15.570 20185 LOG process up: </a:t>
            </a:r>
            <a:r>
              <a:rPr lang="en-US" altLang="zh-CN" sz="1600" dirty="0" err="1"/>
              <a:t>pgbouncer</a:t>
            </a:r>
            <a:r>
              <a:rPr lang="en-US" altLang="zh-CN" sz="1600" dirty="0"/>
              <a:t> 1.6dev, </a:t>
            </a:r>
            <a:r>
              <a:rPr lang="en-US" altLang="zh-CN" sz="1600" dirty="0" err="1"/>
              <a:t>libevent</a:t>
            </a:r>
            <a:r>
              <a:rPr lang="en-US" altLang="zh-CN" sz="1600" dirty="0"/>
              <a:t> 2.0.21-stable (</a:t>
            </a:r>
            <a:r>
              <a:rPr lang="en-US" altLang="zh-CN" sz="1600" dirty="0" err="1"/>
              <a:t>epoll</a:t>
            </a:r>
            <a:r>
              <a:rPr lang="en-US" altLang="zh-CN" sz="1600" dirty="0"/>
              <a:t>), </a:t>
            </a:r>
            <a:r>
              <a:rPr lang="en-US" altLang="zh-CN" sz="1600" dirty="0" err="1"/>
              <a:t>adns</a:t>
            </a:r>
            <a:r>
              <a:rPr lang="en-US" altLang="zh-CN" sz="1600" dirty="0"/>
              <a:t>: c-</a:t>
            </a:r>
            <a:r>
              <a:rPr lang="en-US" altLang="zh-CN" sz="1600" dirty="0" err="1"/>
              <a:t>ares</a:t>
            </a:r>
            <a:r>
              <a:rPr lang="en-US" altLang="zh-CN" sz="1600" dirty="0"/>
              <a:t> 1.10.0</a:t>
            </a:r>
          </a:p>
        </p:txBody>
      </p:sp>
    </p:spTree>
    <p:extLst>
      <p:ext uri="{BB962C8B-B14F-4D97-AF65-F5344CB8AC3E}">
        <p14:creationId xmlns:p14="http://schemas.microsoft.com/office/powerpoint/2010/main" val="2426741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en-US" altLang="zh-CN" sz="1600" dirty="0" err="1"/>
              <a:t>p</a:t>
            </a:r>
            <a:r>
              <a:rPr lang="en-US" altLang="zh-CN" sz="1600" dirty="0" err="1" smtClean="0"/>
              <a:t>gbouncer</a:t>
            </a:r>
            <a:r>
              <a:rPr lang="zh-CN" altLang="en-US" sz="1600" dirty="0" smtClean="0"/>
              <a:t>命令行管理</a:t>
            </a:r>
            <a:endParaRPr lang="en-US" altLang="zh-CN" sz="1600" dirty="0" smtClean="0"/>
          </a:p>
          <a:p>
            <a:r>
              <a:rPr lang="en-US" altLang="zh-CN" sz="1600"/>
              <a:t>pg93@db-172-16-3-150-&gt; psql -h 127.0.0.1 -p 6543 -U pgadmin pgbouncer</a:t>
            </a:r>
          </a:p>
          <a:p>
            <a:r>
              <a:rPr lang="en-US" altLang="zh-CN" sz="1600"/>
              <a:t>Password for user pgadmin: </a:t>
            </a:r>
            <a:endParaRPr lang="en-US" altLang="zh-CN" sz="1600" smtClean="0"/>
          </a:p>
          <a:p>
            <a:r>
              <a:rPr lang="zh-CN" altLang="en-US" sz="1600"/>
              <a:t>这</a:t>
            </a:r>
            <a:r>
              <a:rPr lang="zh-CN" altLang="en-US" sz="1600" smtClean="0"/>
              <a:t>里输入</a:t>
            </a:r>
            <a:r>
              <a:rPr lang="en-US" altLang="zh-CN" sz="1600" smtClean="0"/>
              <a:t>pgadmin</a:t>
            </a:r>
            <a:r>
              <a:rPr lang="zh-CN" altLang="en-US" sz="1600" smtClean="0"/>
              <a:t>用户的密码</a:t>
            </a:r>
            <a:r>
              <a:rPr lang="en-US" altLang="zh-CN" sz="1600" smtClean="0"/>
              <a:t>.</a:t>
            </a:r>
            <a:endParaRPr lang="en-US" altLang="zh-CN" sz="1600"/>
          </a:p>
          <a:p>
            <a:r>
              <a:rPr lang="en-US" altLang="zh-CN" sz="1600"/>
              <a:t>psql (9.3.1, server 1.6dev/bouncer)</a:t>
            </a:r>
          </a:p>
          <a:p>
            <a:r>
              <a:rPr lang="en-US" altLang="zh-CN" sz="1600"/>
              <a:t>Type "help" for help</a:t>
            </a:r>
            <a:r>
              <a:rPr lang="en-US" altLang="zh-CN" sz="1600" smtClean="0"/>
              <a:t>.</a:t>
            </a:r>
          </a:p>
          <a:p>
            <a:endParaRPr lang="en-US" altLang="zh-CN" sz="1600"/>
          </a:p>
          <a:p>
            <a:r>
              <a:rPr lang="en-US" altLang="zh-CN" sz="1600"/>
              <a:t>pgbouncer=# show help;</a:t>
            </a:r>
          </a:p>
          <a:p>
            <a:r>
              <a:rPr lang="en-US" altLang="zh-CN" sz="1600"/>
              <a:t>NOTICE:  Console usage</a:t>
            </a:r>
          </a:p>
          <a:p>
            <a:r>
              <a:rPr lang="en-US" altLang="zh-CN" sz="1600"/>
              <a:t>DETAIL:  </a:t>
            </a:r>
          </a:p>
          <a:p>
            <a:r>
              <a:rPr lang="en-US" altLang="zh-CN" sz="1600"/>
              <a:t>        SHOW HELP|CONFIG|DATABASES|POOLS|CLIENTS|SERVERS|VERSION</a:t>
            </a:r>
          </a:p>
          <a:p>
            <a:r>
              <a:rPr lang="en-US" altLang="zh-CN" sz="1600"/>
              <a:t>        SHOW STATS|FDS|SOCKETS|ACTIVE_SOCKETS|LISTS|MEM</a:t>
            </a:r>
          </a:p>
          <a:p>
            <a:r>
              <a:rPr lang="en-US" altLang="zh-CN" sz="1600"/>
              <a:t>        SHOW DNS_HOSTS|DNS_ZONES</a:t>
            </a:r>
          </a:p>
          <a:p>
            <a:r>
              <a:rPr lang="en-US" altLang="zh-CN" sz="1600"/>
              <a:t>        SET key = arg</a:t>
            </a:r>
          </a:p>
          <a:p>
            <a:r>
              <a:rPr lang="zh-CN" altLang="en-US" sz="1600" smtClean="0"/>
              <a:t>未完</a:t>
            </a:r>
            <a:endParaRPr lang="en-US" altLang="zh-CN" sz="1600" dirty="0" smtClean="0"/>
          </a:p>
        </p:txBody>
      </p:sp>
    </p:spTree>
    <p:extLst>
      <p:ext uri="{BB962C8B-B14F-4D97-AF65-F5344CB8AC3E}">
        <p14:creationId xmlns:p14="http://schemas.microsoft.com/office/powerpoint/2010/main" val="1798176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en-US" altLang="zh-CN" sz="1600"/>
              <a:t> RELOAD</a:t>
            </a:r>
          </a:p>
          <a:p>
            <a:r>
              <a:rPr lang="en-US" altLang="zh-CN" sz="1600"/>
              <a:t>        PAUSE [&lt;db&gt;]</a:t>
            </a:r>
          </a:p>
          <a:p>
            <a:r>
              <a:rPr lang="en-US" altLang="zh-CN" sz="1600"/>
              <a:t>        RESUME [&lt;db&gt;]</a:t>
            </a:r>
          </a:p>
          <a:p>
            <a:r>
              <a:rPr lang="en-US" altLang="zh-CN" sz="1600"/>
              <a:t>        DISABLE &lt;db&gt;</a:t>
            </a:r>
          </a:p>
          <a:p>
            <a:r>
              <a:rPr lang="en-US" altLang="zh-CN" sz="1600"/>
              <a:t>        ENABLE &lt;db&gt;</a:t>
            </a:r>
          </a:p>
          <a:p>
            <a:r>
              <a:rPr lang="en-US" altLang="zh-CN" sz="1600"/>
              <a:t>        KILL &lt;db&gt;</a:t>
            </a:r>
          </a:p>
          <a:p>
            <a:r>
              <a:rPr lang="en-US" altLang="zh-CN" sz="1600"/>
              <a:t>        SUSPEND</a:t>
            </a:r>
          </a:p>
          <a:p>
            <a:r>
              <a:rPr lang="en-US" altLang="zh-CN" sz="1600"/>
              <a:t>        SHUTDOWN</a:t>
            </a:r>
          </a:p>
          <a:p>
            <a:r>
              <a:rPr lang="en-US" altLang="zh-CN" sz="1600" smtClean="0"/>
              <a:t>SHOW</a:t>
            </a:r>
          </a:p>
          <a:p>
            <a:endParaRPr lang="en-US" altLang="zh-CN" sz="1600" smtClean="0"/>
          </a:p>
          <a:p>
            <a:r>
              <a:rPr lang="en-US" altLang="zh-CN" sz="1600"/>
              <a:t>pgbouncer=# show config</a:t>
            </a:r>
            <a:r>
              <a:rPr lang="en-US" altLang="zh-CN" sz="1600" smtClean="0"/>
              <a:t>;  -- </a:t>
            </a:r>
            <a:r>
              <a:rPr lang="zh-CN" altLang="en-US" sz="1600" smtClean="0"/>
              <a:t>列出当前所有的配置</a:t>
            </a:r>
            <a:endParaRPr lang="en-US" altLang="zh-CN" sz="1600" smtClean="0"/>
          </a:p>
          <a:p>
            <a:r>
              <a:rPr lang="en-US" altLang="zh-CN" sz="1600" smtClean="0"/>
              <a:t>...</a:t>
            </a:r>
          </a:p>
          <a:p>
            <a:r>
              <a:rPr lang="zh-CN" altLang="en-US" sz="1600"/>
              <a:t>其他</a:t>
            </a:r>
            <a:endParaRPr lang="en-US" altLang="zh-CN" sz="1600" dirty="0" smtClean="0"/>
          </a:p>
        </p:txBody>
      </p:sp>
    </p:spTree>
    <p:extLst>
      <p:ext uri="{BB962C8B-B14F-4D97-AF65-F5344CB8AC3E}">
        <p14:creationId xmlns:p14="http://schemas.microsoft.com/office/powerpoint/2010/main" val="2299457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zh-CN" altLang="en-US" sz="1600" dirty="0"/>
              <a:t>短连接的</a:t>
            </a:r>
            <a:r>
              <a:rPr lang="zh-CN" altLang="en-US" sz="1600"/>
              <a:t>测</a:t>
            </a:r>
            <a:r>
              <a:rPr lang="zh-CN" altLang="en-US" sz="1600" smtClean="0"/>
              <a:t>试结果</a:t>
            </a:r>
            <a:endParaRPr lang="en-US" altLang="zh-CN" sz="1600" smtClean="0"/>
          </a:p>
          <a:p>
            <a:r>
              <a:rPr lang="en-US" altLang="zh-CN" sz="1600"/>
              <a:t>pg93@db-172-16-3-150-&gt; pgbench -M extended -n -r -f ./test.sql -h /tmp -p 6543 -U postgres -c 16 -j 4 -C -T 30 aliasdb1</a:t>
            </a:r>
          </a:p>
          <a:p>
            <a:r>
              <a:rPr lang="en-US" altLang="zh-CN" sz="1600"/>
              <a:t>transaction type: Custom query</a:t>
            </a:r>
          </a:p>
          <a:p>
            <a:r>
              <a:rPr lang="en-US" altLang="zh-CN" sz="1600"/>
              <a:t>scaling factor: 1</a:t>
            </a:r>
          </a:p>
          <a:p>
            <a:r>
              <a:rPr lang="en-US" altLang="zh-CN" sz="1600"/>
              <a:t>query mode: extended</a:t>
            </a:r>
          </a:p>
          <a:p>
            <a:r>
              <a:rPr lang="en-US" altLang="zh-CN" sz="1600"/>
              <a:t>number of clients: 16</a:t>
            </a:r>
          </a:p>
          <a:p>
            <a:r>
              <a:rPr lang="en-US" altLang="zh-CN" sz="1600"/>
              <a:t>number of threads: 4</a:t>
            </a:r>
          </a:p>
          <a:p>
            <a:r>
              <a:rPr lang="en-US" altLang="zh-CN" sz="1600"/>
              <a:t>duration: 30 s</a:t>
            </a:r>
          </a:p>
          <a:p>
            <a:r>
              <a:rPr lang="en-US" altLang="zh-CN" sz="1600"/>
              <a:t>number of transactions actually processed: 213378</a:t>
            </a:r>
          </a:p>
          <a:p>
            <a:r>
              <a:rPr lang="en-US" altLang="zh-CN" sz="1600">
                <a:solidFill>
                  <a:srgbClr val="FF0000"/>
                </a:solidFill>
              </a:rPr>
              <a:t>tps = 7110.818977 (including connections establishing)</a:t>
            </a:r>
          </a:p>
          <a:p>
            <a:r>
              <a:rPr lang="en-US" altLang="zh-CN" sz="1600"/>
              <a:t>tps = 181282.711671 (excluding connections establishing)</a:t>
            </a:r>
          </a:p>
          <a:p>
            <a:r>
              <a:rPr lang="en-US" altLang="zh-CN" sz="1600"/>
              <a:t>statement latencies in milliseconds:</a:t>
            </a:r>
          </a:p>
          <a:p>
            <a:r>
              <a:rPr lang="en-US" altLang="zh-CN" sz="1600"/>
              <a:t>        1.698879        select 1;</a:t>
            </a:r>
          </a:p>
          <a:p>
            <a:endParaRPr lang="zh-CN" altLang="en-US" sz="1600" dirty="0"/>
          </a:p>
          <a:p>
            <a:endParaRPr lang="en-US" altLang="zh-CN" sz="1600" dirty="0" smtClean="0"/>
          </a:p>
        </p:txBody>
      </p:sp>
    </p:spTree>
    <p:extLst>
      <p:ext uri="{BB962C8B-B14F-4D97-AF65-F5344CB8AC3E}">
        <p14:creationId xmlns:p14="http://schemas.microsoft.com/office/powerpoint/2010/main" val="1021260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a:t>
            </a:r>
            <a:r>
              <a:rPr lang="zh-CN" altLang="en-US" dirty="0" smtClean="0"/>
              <a:t>池</a:t>
            </a:r>
            <a:endParaRPr lang="en-US" altLang="zh-CN" dirty="0"/>
          </a:p>
        </p:txBody>
      </p:sp>
      <p:sp>
        <p:nvSpPr>
          <p:cNvPr id="3" name="内容占位符 2"/>
          <p:cNvSpPr>
            <a:spLocks noGrp="1"/>
          </p:cNvSpPr>
          <p:nvPr>
            <p:ph idx="1"/>
          </p:nvPr>
        </p:nvSpPr>
        <p:spPr/>
        <p:txBody>
          <a:bodyPr/>
          <a:lstStyle/>
          <a:p>
            <a:r>
              <a:rPr lang="en-US" altLang="zh-CN" sz="1600" dirty="0" err="1"/>
              <a:t>p</a:t>
            </a:r>
            <a:r>
              <a:rPr lang="en-US" altLang="zh-CN" sz="1600" dirty="0" err="1" smtClean="0"/>
              <a:t>gbouncer</a:t>
            </a:r>
            <a:r>
              <a:rPr lang="zh-CN" altLang="en-US" sz="1600" dirty="0" smtClean="0"/>
              <a:t>各参数介绍</a:t>
            </a:r>
            <a:endParaRPr lang="zh-CN" altLang="en-US" sz="1600" dirty="0"/>
          </a:p>
          <a:p>
            <a:r>
              <a:rPr lang="zh-CN" altLang="en-US" sz="1600" smtClean="0"/>
              <a:t>查看</a:t>
            </a:r>
            <a:r>
              <a:rPr lang="en-US" altLang="zh-CN" sz="1600" smtClean="0"/>
              <a:t>doc/config.txt</a:t>
            </a:r>
            <a:endParaRPr lang="en-US" altLang="zh-CN" sz="1600"/>
          </a:p>
        </p:txBody>
      </p:sp>
    </p:spTree>
    <p:extLst>
      <p:ext uri="{BB962C8B-B14F-4D97-AF65-F5344CB8AC3E}">
        <p14:creationId xmlns:p14="http://schemas.microsoft.com/office/powerpoint/2010/main" val="4192744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数据库高速缓存</a:t>
            </a:r>
            <a:endParaRPr lang="en-US" altLang="zh-CN" dirty="0"/>
          </a:p>
        </p:txBody>
      </p:sp>
      <p:sp>
        <p:nvSpPr>
          <p:cNvPr id="3" name="内容占位符 2"/>
          <p:cNvSpPr>
            <a:spLocks noGrp="1"/>
          </p:cNvSpPr>
          <p:nvPr>
            <p:ph idx="1"/>
          </p:nvPr>
        </p:nvSpPr>
        <p:spPr/>
        <p:txBody>
          <a:bodyPr/>
          <a:lstStyle/>
          <a:p>
            <a:r>
              <a:rPr lang="zh-CN" altLang="en-US" sz="1600" dirty="0"/>
              <a:t>本地</a:t>
            </a:r>
            <a:r>
              <a:rPr lang="zh-CN" altLang="en-US" sz="1600" dirty="0" smtClean="0"/>
              <a:t>高速缓存</a:t>
            </a:r>
            <a:r>
              <a:rPr lang="en-US" altLang="zh-CN" sz="1600" dirty="0" err="1" smtClean="0"/>
              <a:t>pgfincore</a:t>
            </a:r>
            <a:endParaRPr lang="en-US" altLang="zh-CN" sz="1600" dirty="0" smtClean="0"/>
          </a:p>
          <a:p>
            <a:pPr lvl="1"/>
            <a:r>
              <a:rPr lang="en-US" altLang="zh-CN" sz="1600" dirty="0" smtClean="0"/>
              <a:t>OS Cache</a:t>
            </a:r>
          </a:p>
          <a:p>
            <a:pPr lvl="1"/>
            <a:r>
              <a:rPr lang="en-US" altLang="zh-CN" sz="1600" dirty="0">
                <a:hlinkClick r:id="rId2"/>
              </a:rPr>
              <a:t>http://git.postgresql.org/gitweb/?</a:t>
            </a:r>
            <a:r>
              <a:rPr lang="en-US" altLang="zh-CN" sz="1600" dirty="0" smtClean="0">
                <a:hlinkClick r:id="rId2"/>
              </a:rPr>
              <a:t>p=pgfincore.git;a=summary</a:t>
            </a:r>
            <a:endParaRPr lang="en-US" altLang="zh-CN" sz="1600" dirty="0" smtClean="0"/>
          </a:p>
          <a:p>
            <a:pPr lvl="1"/>
            <a:r>
              <a:rPr lang="zh-CN" altLang="en-US" sz="1600" dirty="0"/>
              <a:t>利</a:t>
            </a:r>
            <a:r>
              <a:rPr lang="zh-CN" altLang="en-US" sz="1600" dirty="0" smtClean="0"/>
              <a:t>用</a:t>
            </a:r>
            <a:r>
              <a:rPr lang="en-US" altLang="zh-CN" sz="1600" dirty="0" err="1" smtClean="0"/>
              <a:t>posix_fadvise</a:t>
            </a:r>
            <a:r>
              <a:rPr lang="zh-CN" altLang="en-US" sz="1600" dirty="0" smtClean="0"/>
              <a:t>修改文件的</a:t>
            </a:r>
            <a:r>
              <a:rPr lang="en-US" altLang="zh-CN" sz="1600" dirty="0" smtClean="0"/>
              <a:t>advice</a:t>
            </a:r>
            <a:r>
              <a:rPr lang="zh-CN" altLang="en-US" sz="1600" dirty="0" smtClean="0"/>
              <a:t>值</a:t>
            </a:r>
            <a:r>
              <a:rPr lang="en-US" altLang="zh-CN" sz="1600" dirty="0" smtClean="0"/>
              <a:t>. (</a:t>
            </a:r>
            <a:r>
              <a:rPr lang="zh-CN" altLang="en-US" sz="1600" dirty="0" smtClean="0"/>
              <a:t>参见 </a:t>
            </a:r>
            <a:r>
              <a:rPr lang="en-US" altLang="zh-CN" sz="1600" b="1" dirty="0" err="1" smtClean="0">
                <a:hlinkClick r:id="rId3" tooltip="pgfincore.c"/>
              </a:rPr>
              <a:t>pgfincore.c</a:t>
            </a:r>
            <a:r>
              <a:rPr lang="en-US" altLang="zh-CN" sz="1600" b="1" dirty="0" smtClean="0"/>
              <a:t>      </a:t>
            </a:r>
            <a:r>
              <a:rPr lang="en-US" altLang="zh-CN" sz="1600" dirty="0" err="1" smtClean="0"/>
              <a:t>posix_fadvise</a:t>
            </a:r>
            <a:r>
              <a:rPr lang="en-US" altLang="zh-CN" sz="1600" dirty="0" smtClean="0"/>
              <a:t>(</a:t>
            </a:r>
            <a:r>
              <a:rPr lang="en-US" altLang="zh-CN" sz="1600" dirty="0" err="1" smtClean="0"/>
              <a:t>fd</a:t>
            </a:r>
            <a:r>
              <a:rPr lang="en-US" altLang="zh-CN" sz="1600" dirty="0"/>
              <a:t>, 0, 0, </a:t>
            </a:r>
            <a:r>
              <a:rPr lang="en-US" altLang="zh-CN" sz="1600" dirty="0" err="1"/>
              <a:t>adviceFlag</a:t>
            </a:r>
            <a:r>
              <a:rPr lang="en-US" altLang="zh-CN" sz="1600" dirty="0"/>
              <a:t>);</a:t>
            </a:r>
            <a:r>
              <a:rPr lang="en-US" altLang="zh-CN" sz="1600" dirty="0" smtClean="0"/>
              <a:t>)</a:t>
            </a:r>
          </a:p>
          <a:p>
            <a:pPr lvl="1"/>
            <a:r>
              <a:rPr lang="en-US" altLang="zh-CN" sz="1600" dirty="0"/>
              <a:t>man </a:t>
            </a:r>
            <a:r>
              <a:rPr lang="en-US" altLang="zh-CN" sz="1600" dirty="0" err="1"/>
              <a:t>posix_fadvise</a:t>
            </a:r>
            <a:endParaRPr lang="en-US" altLang="zh-CN" sz="1600" dirty="0" smtClean="0"/>
          </a:p>
          <a:p>
            <a:endParaRPr lang="en-US" altLang="zh-CN" sz="1600" dirty="0" smtClean="0"/>
          </a:p>
          <a:p>
            <a:r>
              <a:rPr lang="zh-CN" altLang="en-US" sz="1600" dirty="0" smtClean="0"/>
              <a:t>异</a:t>
            </a:r>
            <a:r>
              <a:rPr lang="zh-CN" altLang="en-US" sz="1600" dirty="0"/>
              <a:t>地</a:t>
            </a:r>
            <a:r>
              <a:rPr lang="zh-CN" altLang="en-US" sz="1600" dirty="0" smtClean="0"/>
              <a:t>高速缓存</a:t>
            </a:r>
            <a:r>
              <a:rPr lang="en-US" altLang="zh-CN" sz="1600" dirty="0" err="1" smtClean="0"/>
              <a:t>pgmemcache</a:t>
            </a:r>
            <a:endParaRPr lang="en-US" altLang="zh-CN" sz="1600" dirty="0" smtClean="0"/>
          </a:p>
          <a:p>
            <a:pPr lvl="1"/>
            <a:r>
              <a:rPr lang="en-US" altLang="zh-CN" sz="1600" dirty="0" err="1" smtClean="0"/>
              <a:t>memcached</a:t>
            </a:r>
            <a:endParaRPr lang="en-US" altLang="zh-CN" sz="1600" dirty="0" smtClean="0"/>
          </a:p>
          <a:p>
            <a:endParaRPr lang="en-US" altLang="zh-CN" sz="1600" dirty="0" smtClean="0"/>
          </a:p>
          <a:p>
            <a:r>
              <a:rPr lang="zh-CN" altLang="en-US" sz="1600" dirty="0">
                <a:effectLst/>
              </a:rPr>
              <a:t>除了</a:t>
            </a:r>
            <a:r>
              <a:rPr lang="en-US" altLang="zh-CN" sz="1600" dirty="0" err="1">
                <a:effectLst/>
              </a:rPr>
              <a:t>pgmemcache</a:t>
            </a:r>
            <a:r>
              <a:rPr lang="zh-CN" altLang="en-US" sz="1600" dirty="0">
                <a:effectLst/>
              </a:rPr>
              <a:t>以外</a:t>
            </a:r>
            <a:r>
              <a:rPr lang="en-US" altLang="zh-CN" sz="1600" dirty="0">
                <a:effectLst/>
              </a:rPr>
              <a:t>, </a:t>
            </a:r>
            <a:r>
              <a:rPr lang="en-US" altLang="zh-CN" sz="1600" dirty="0" err="1">
                <a:effectLst/>
              </a:rPr>
              <a:t>pgredis</a:t>
            </a:r>
            <a:r>
              <a:rPr lang="zh-CN" altLang="en-US" sz="1600" dirty="0">
                <a:effectLst/>
              </a:rPr>
              <a:t>也是类似的项目</a:t>
            </a:r>
            <a:r>
              <a:rPr lang="en-US" altLang="zh-CN" sz="1600" dirty="0">
                <a:effectLst/>
              </a:rPr>
              <a:t>, </a:t>
            </a:r>
            <a:r>
              <a:rPr lang="zh-CN" altLang="en-US" sz="1600" dirty="0">
                <a:effectLst/>
              </a:rPr>
              <a:t>只不过是</a:t>
            </a:r>
            <a:r>
              <a:rPr lang="en-US" altLang="zh-CN" sz="1600" dirty="0" err="1">
                <a:effectLst/>
              </a:rPr>
              <a:t>redis</a:t>
            </a:r>
            <a:r>
              <a:rPr lang="zh-CN" altLang="en-US" sz="1600" dirty="0">
                <a:effectLst/>
              </a:rPr>
              <a:t>的一些封装好的</a:t>
            </a:r>
            <a:r>
              <a:rPr lang="en-US" altLang="zh-CN" sz="1600" dirty="0">
                <a:effectLst/>
              </a:rPr>
              <a:t>API.</a:t>
            </a:r>
          </a:p>
          <a:p>
            <a:r>
              <a:rPr lang="en-US" altLang="zh-CN" sz="1600" dirty="0">
                <a:effectLst/>
              </a:rPr>
              <a:t>    </a:t>
            </a:r>
            <a:r>
              <a:rPr lang="zh-CN" altLang="en-US" sz="1600" dirty="0">
                <a:effectLst/>
              </a:rPr>
              <a:t>参考</a:t>
            </a:r>
            <a:r>
              <a:rPr lang="en-US" altLang="zh-CN" sz="1600" dirty="0">
                <a:effectLst/>
              </a:rPr>
              <a:t>: </a:t>
            </a:r>
            <a:r>
              <a:rPr lang="en-US" altLang="zh-CN" sz="1600" dirty="0">
                <a:effectLst/>
                <a:hlinkClick r:id="rId4"/>
              </a:rPr>
              <a:t>https://github.com/siavashg/pgredis</a:t>
            </a:r>
            <a:endParaRPr lang="en-US" altLang="zh-CN" sz="1600" dirty="0">
              <a:effectLst/>
            </a:endParaRPr>
          </a:p>
          <a:p>
            <a:endParaRPr lang="zh-CN" altLang="en-US" sz="1600" dirty="0"/>
          </a:p>
        </p:txBody>
      </p:sp>
    </p:spTree>
    <p:extLst>
      <p:ext uri="{BB962C8B-B14F-4D97-AF65-F5344CB8AC3E}">
        <p14:creationId xmlns:p14="http://schemas.microsoft.com/office/powerpoint/2010/main" val="174874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本地高速缓存</a:t>
            </a:r>
            <a:r>
              <a:rPr lang="en-US" altLang="zh-CN"/>
              <a:t>pgfincore</a:t>
            </a:r>
            <a:endParaRPr lang="en-US" altLang="zh-CN" dirty="0"/>
          </a:p>
        </p:txBody>
      </p:sp>
      <p:sp>
        <p:nvSpPr>
          <p:cNvPr id="3" name="内容占位符 2"/>
          <p:cNvSpPr>
            <a:spLocks noGrp="1"/>
          </p:cNvSpPr>
          <p:nvPr>
            <p:ph idx="1"/>
          </p:nvPr>
        </p:nvSpPr>
        <p:spPr/>
        <p:txBody>
          <a:bodyPr/>
          <a:lstStyle/>
          <a:p>
            <a:r>
              <a:rPr lang="zh-CN" altLang="en-US" sz="1600" smtClean="0"/>
              <a:t>安装</a:t>
            </a:r>
            <a:endParaRPr lang="en-US" altLang="zh-CN" sz="1600" smtClean="0"/>
          </a:p>
          <a:p>
            <a:r>
              <a:rPr lang="en-US" altLang="zh-CN" sz="1600"/>
              <a:t>tar -zxvf pgfincore-b371336.tar.gz</a:t>
            </a:r>
          </a:p>
          <a:p>
            <a:r>
              <a:rPr lang="en-US" altLang="zh-CN" sz="1600"/>
              <a:t>mv pgfincore-b371336 postgresql-9.3.1/contrib/</a:t>
            </a:r>
          </a:p>
          <a:p>
            <a:r>
              <a:rPr lang="en-US" altLang="zh-CN" sz="1600"/>
              <a:t>cd postgresql-9.3.1/contrib/pgfincore-b371336/</a:t>
            </a:r>
          </a:p>
          <a:p>
            <a:r>
              <a:rPr lang="en-US" altLang="zh-CN" sz="1600"/>
              <a:t>export PATH=/home/pg93/pgsql/bin:$PATH</a:t>
            </a:r>
          </a:p>
          <a:p>
            <a:r>
              <a:rPr lang="en-US" altLang="zh-CN" sz="1600"/>
              <a:t>which pg_config</a:t>
            </a:r>
          </a:p>
          <a:p>
            <a:r>
              <a:rPr lang="en-US" altLang="zh-CN" sz="1600"/>
              <a:t>/home/pg93/pgsql/bin/pg_config</a:t>
            </a:r>
          </a:p>
          <a:p>
            <a:r>
              <a:rPr lang="en-US" altLang="zh-CN" sz="1600"/>
              <a:t>gmake clean</a:t>
            </a:r>
          </a:p>
          <a:p>
            <a:r>
              <a:rPr lang="en-US" altLang="zh-CN" sz="1600"/>
              <a:t>gmake</a:t>
            </a:r>
          </a:p>
          <a:p>
            <a:r>
              <a:rPr lang="en-US" altLang="zh-CN" sz="1600"/>
              <a:t>gmake </a:t>
            </a:r>
            <a:r>
              <a:rPr lang="en-US" altLang="zh-CN" sz="1600" smtClean="0"/>
              <a:t>install</a:t>
            </a:r>
          </a:p>
          <a:p>
            <a:endParaRPr lang="en-US" altLang="zh-CN" sz="1600" smtClean="0"/>
          </a:p>
          <a:p>
            <a:r>
              <a:rPr lang="en-US" altLang="zh-CN" sz="1600"/>
              <a:t>[root@db-172-16-3-150 pgfincore-b371336]# su - pg93</a:t>
            </a:r>
          </a:p>
          <a:p>
            <a:r>
              <a:rPr lang="en-US" altLang="zh-CN" sz="1600"/>
              <a:t>pg93@db-172-16-3-150-&gt; psql</a:t>
            </a:r>
          </a:p>
          <a:p>
            <a:r>
              <a:rPr lang="en-US" altLang="zh-CN" sz="1600" smtClean="0"/>
              <a:t>Type </a:t>
            </a:r>
            <a:r>
              <a:rPr lang="en-US" altLang="zh-CN" sz="1600"/>
              <a:t>"help" for help</a:t>
            </a:r>
            <a:r>
              <a:rPr lang="en-US" altLang="zh-CN" sz="1600" smtClean="0"/>
              <a:t>.</a:t>
            </a:r>
            <a:endParaRPr lang="en-US" altLang="zh-CN" sz="1600"/>
          </a:p>
          <a:p>
            <a:r>
              <a:rPr lang="en-US" altLang="zh-CN" sz="1600"/>
              <a:t>digoal=# create extension pgfincore;</a:t>
            </a:r>
          </a:p>
          <a:p>
            <a:r>
              <a:rPr lang="en-US" altLang="zh-CN" sz="1600"/>
              <a:t>CREATE EXTENSION</a:t>
            </a:r>
          </a:p>
          <a:p>
            <a:endParaRPr lang="zh-CN" altLang="en-US" sz="1600" dirty="0"/>
          </a:p>
        </p:txBody>
      </p:sp>
    </p:spTree>
    <p:extLst>
      <p:ext uri="{BB962C8B-B14F-4D97-AF65-F5344CB8AC3E}">
        <p14:creationId xmlns:p14="http://schemas.microsoft.com/office/powerpoint/2010/main" val="756992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本地高速缓存</a:t>
            </a:r>
            <a:r>
              <a:rPr lang="en-US" altLang="zh-CN"/>
              <a:t>pgfincore</a:t>
            </a:r>
            <a:endParaRPr lang="en-US" altLang="zh-CN" dirty="0"/>
          </a:p>
        </p:txBody>
      </p:sp>
      <p:sp>
        <p:nvSpPr>
          <p:cNvPr id="3" name="内容占位符 2"/>
          <p:cNvSpPr>
            <a:spLocks noGrp="1"/>
          </p:cNvSpPr>
          <p:nvPr>
            <p:ph idx="1"/>
          </p:nvPr>
        </p:nvSpPr>
        <p:spPr/>
        <p:txBody>
          <a:bodyPr/>
          <a:lstStyle/>
          <a:p>
            <a:r>
              <a:rPr lang="zh-CN" altLang="en-US" sz="1600" smtClean="0"/>
              <a:t>测试</a:t>
            </a:r>
            <a:endParaRPr lang="en-US" altLang="zh-CN" sz="1600" smtClean="0"/>
          </a:p>
          <a:p>
            <a:r>
              <a:rPr lang="en-US" altLang="zh-CN" sz="1600"/>
              <a:t>digoal=# create table user_info(id int primary key, info text, crt_time timestamp);</a:t>
            </a:r>
          </a:p>
          <a:p>
            <a:r>
              <a:rPr lang="en-US" altLang="zh-CN" sz="1600"/>
              <a:t>CREATE TABLE</a:t>
            </a:r>
          </a:p>
          <a:p>
            <a:r>
              <a:rPr lang="en-US" altLang="zh-CN" sz="1600"/>
              <a:t>digoal=# insert into user_info select generate_series(1,5000000), md5(random()::text), clock_timestamp</a:t>
            </a:r>
            <a:r>
              <a:rPr lang="en-US" altLang="zh-CN" sz="1600" smtClean="0"/>
              <a:t>();</a:t>
            </a:r>
          </a:p>
          <a:p>
            <a:r>
              <a:rPr lang="zh-CN" altLang="en-US" sz="1600" smtClean="0"/>
              <a:t>改参数</a:t>
            </a:r>
            <a:r>
              <a:rPr lang="en-US" altLang="zh-CN" sz="1600" smtClean="0"/>
              <a:t>, </a:t>
            </a:r>
            <a:r>
              <a:rPr lang="zh-CN" altLang="en-US" sz="1600" smtClean="0"/>
              <a:t>便于观察本地</a:t>
            </a:r>
            <a:r>
              <a:rPr lang="en-US" altLang="zh-CN" sz="1600" smtClean="0"/>
              <a:t>OS</a:t>
            </a:r>
            <a:r>
              <a:rPr lang="zh-CN" altLang="en-US" sz="1600" smtClean="0"/>
              <a:t>缓存</a:t>
            </a:r>
            <a:r>
              <a:rPr lang="en-US" altLang="zh-CN" sz="1600"/>
              <a:t>, </a:t>
            </a:r>
            <a:r>
              <a:rPr lang="zh-CN" altLang="en-US" sz="1600"/>
              <a:t>重</a:t>
            </a:r>
            <a:r>
              <a:rPr lang="zh-CN" altLang="en-US" sz="1600" smtClean="0"/>
              <a:t>启数据库</a:t>
            </a:r>
            <a:r>
              <a:rPr lang="en-US" altLang="zh-CN" sz="1600" smtClean="0"/>
              <a:t>.</a:t>
            </a:r>
          </a:p>
          <a:p>
            <a:r>
              <a:rPr lang="en-US" altLang="zh-CN" sz="1600"/>
              <a:t>shared_buffers = </a:t>
            </a:r>
            <a:r>
              <a:rPr lang="en-US" altLang="zh-CN" sz="1600" smtClean="0"/>
              <a:t>32MB</a:t>
            </a:r>
          </a:p>
          <a:p>
            <a:r>
              <a:rPr lang="en-US" altLang="zh-CN" sz="1600">
                <a:effectLst/>
              </a:rPr>
              <a:t>echo </a:t>
            </a:r>
            <a:r>
              <a:rPr lang="en-US" altLang="zh-CN" sz="1600" smtClean="0">
                <a:effectLst/>
              </a:rPr>
              <a:t>3 &gt; </a:t>
            </a:r>
            <a:r>
              <a:rPr lang="en-US" altLang="zh-CN" sz="1600">
                <a:effectLst/>
              </a:rPr>
              <a:t>/</a:t>
            </a:r>
            <a:r>
              <a:rPr lang="en-US" altLang="zh-CN" sz="1600" smtClean="0">
                <a:effectLst/>
              </a:rPr>
              <a:t>proc/sys/vm/drop_caches</a:t>
            </a:r>
          </a:p>
          <a:p>
            <a:endParaRPr lang="en-US" altLang="zh-CN" sz="1600" smtClean="0"/>
          </a:p>
          <a:p>
            <a:r>
              <a:rPr lang="en-US" altLang="zh-CN" sz="1600" smtClean="0"/>
              <a:t>pgbench</a:t>
            </a:r>
            <a:r>
              <a:rPr lang="zh-CN" altLang="en-US" sz="1600" smtClean="0"/>
              <a:t>测试脚本</a:t>
            </a:r>
            <a:endParaRPr lang="en-US" altLang="zh-CN" sz="1600" smtClean="0"/>
          </a:p>
          <a:p>
            <a:r>
              <a:rPr lang="en-US" altLang="zh-CN" sz="1600" smtClean="0"/>
              <a:t>vi test.sql</a:t>
            </a:r>
          </a:p>
          <a:p>
            <a:r>
              <a:rPr lang="en-US" altLang="zh-CN" sz="1600"/>
              <a:t>\setrandom id 1 5000000</a:t>
            </a:r>
          </a:p>
          <a:p>
            <a:r>
              <a:rPr lang="en-US" altLang="zh-CN" sz="1600"/>
              <a:t>select * from user_info where id=:id;</a:t>
            </a:r>
          </a:p>
          <a:p>
            <a:endParaRPr lang="zh-CN" altLang="en-US" sz="1600" dirty="0"/>
          </a:p>
        </p:txBody>
      </p:sp>
    </p:spTree>
    <p:extLst>
      <p:ext uri="{BB962C8B-B14F-4D97-AF65-F5344CB8AC3E}">
        <p14:creationId xmlns:p14="http://schemas.microsoft.com/office/powerpoint/2010/main" val="1193536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zh-CN" altLang="en-US" sz="1400" dirty="0"/>
              <a:t>加速</a:t>
            </a:r>
            <a:r>
              <a:rPr lang="en-US" altLang="zh-CN" sz="1400" dirty="0"/>
              <a:t>JOIN</a:t>
            </a:r>
            <a:r>
              <a:rPr lang="zh-CN" altLang="en-US" sz="1400" dirty="0" smtClean="0"/>
              <a:t>操作</a:t>
            </a:r>
            <a:endParaRPr lang="en-US" altLang="zh-CN" sz="1400" dirty="0" smtClean="0"/>
          </a:p>
          <a:p>
            <a:r>
              <a:rPr lang="en-US" altLang="zh-CN" sz="1400" dirty="0" smtClean="0"/>
              <a:t>MERGE JOIN</a:t>
            </a:r>
            <a:r>
              <a:rPr lang="zh-CN" altLang="en-US" sz="1400" dirty="0" smtClean="0"/>
              <a:t>也能用到索引</a:t>
            </a:r>
            <a:r>
              <a:rPr lang="en-US" altLang="zh-CN" sz="1400" dirty="0" smtClean="0"/>
              <a:t>.</a:t>
            </a:r>
          </a:p>
          <a:p>
            <a:r>
              <a:rPr lang="en-US" altLang="zh-CN" sz="1400" dirty="0"/>
              <a:t>digoal=# explain analyze select t1.*,t2.* from test t1 join test1 t2 on (t1.id=t2.id);</a:t>
            </a:r>
          </a:p>
          <a:p>
            <a:r>
              <a:rPr lang="en-US" altLang="zh-CN" sz="1400" dirty="0"/>
              <a:t>                                                              QUERY PLAN                                                            </a:t>
            </a:r>
          </a:p>
          <a:p>
            <a:r>
              <a:rPr lang="en-US" altLang="zh-CN" sz="1400" dirty="0"/>
              <a:t>   </a:t>
            </a:r>
          </a:p>
          <a:p>
            <a:r>
              <a:rPr lang="en-US" altLang="zh-CN" sz="1400" dirty="0"/>
              <a:t>------------------------------------------------------------------------------------------------------------------------------------</a:t>
            </a:r>
          </a:p>
          <a:p>
            <a:r>
              <a:rPr lang="en-US" altLang="zh-CN" sz="1400" dirty="0"/>
              <a:t>---</a:t>
            </a:r>
          </a:p>
          <a:p>
            <a:r>
              <a:rPr lang="en-US" altLang="zh-CN" sz="1400" dirty="0"/>
              <a:t> Merge Join  (cost=0.57..698.57 rows=10000 width=90) (actual time=0.024..14.468 rows=10000 loops=1)</a:t>
            </a:r>
          </a:p>
          <a:p>
            <a:r>
              <a:rPr lang="en-US" altLang="zh-CN" sz="1400" dirty="0"/>
              <a:t>   Merge Cond: (t1.id = t2.id)</a:t>
            </a:r>
          </a:p>
          <a:p>
            <a:r>
              <a:rPr lang="en-US" altLang="zh-CN" sz="1400" dirty="0"/>
              <a:t>   -&gt;  Index Scan using idx_test_1 on test t1  (cost=0.29..274.29 rows=10000 width=45) (actual time=0.010..3.754 rows=10000 loops=1)</a:t>
            </a:r>
          </a:p>
          <a:p>
            <a:r>
              <a:rPr lang="en-US" altLang="zh-CN" sz="1400" dirty="0"/>
              <a:t>   -&gt;  Index Scan using idx_test1_1 on test1 t2  (cost=0.29..274.29 rows=10000 width=45) (actual time=0.007..3.715 rows=10000 loops=</a:t>
            </a:r>
          </a:p>
          <a:p>
            <a:r>
              <a:rPr lang="en-US" altLang="zh-CN" sz="1400" dirty="0"/>
              <a:t>1)</a:t>
            </a:r>
          </a:p>
          <a:p>
            <a:r>
              <a:rPr lang="en-US" altLang="zh-CN" sz="1400" dirty="0"/>
              <a:t> Total runtime: 15.429 </a:t>
            </a:r>
            <a:r>
              <a:rPr lang="en-US" altLang="zh-CN" sz="1400" dirty="0" err="1"/>
              <a:t>ms</a:t>
            </a:r>
            <a:endParaRPr lang="en-US" altLang="zh-CN" sz="1400" dirty="0"/>
          </a:p>
          <a:p>
            <a:r>
              <a:rPr lang="en-US" altLang="zh-CN" sz="1400" dirty="0"/>
              <a:t>(5 rows)</a:t>
            </a:r>
            <a:endParaRPr lang="zh-CN" altLang="en-US" sz="1400" dirty="0"/>
          </a:p>
        </p:txBody>
      </p:sp>
    </p:spTree>
    <p:extLst>
      <p:ext uri="{BB962C8B-B14F-4D97-AF65-F5344CB8AC3E}">
        <p14:creationId xmlns:p14="http://schemas.microsoft.com/office/powerpoint/2010/main" val="2577417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本地高速缓存</a:t>
            </a:r>
            <a:r>
              <a:rPr lang="en-US" altLang="zh-CN"/>
              <a:t>pgfincore</a:t>
            </a:r>
            <a:endParaRPr lang="en-US" altLang="zh-CN" dirty="0"/>
          </a:p>
        </p:txBody>
      </p:sp>
      <p:sp>
        <p:nvSpPr>
          <p:cNvPr id="3" name="内容占位符 2"/>
          <p:cNvSpPr>
            <a:spLocks noGrp="1"/>
          </p:cNvSpPr>
          <p:nvPr>
            <p:ph idx="1"/>
          </p:nvPr>
        </p:nvSpPr>
        <p:spPr/>
        <p:txBody>
          <a:bodyPr/>
          <a:lstStyle/>
          <a:p>
            <a:r>
              <a:rPr lang="zh-CN" altLang="en-US" sz="1600" smtClean="0"/>
              <a:t>加载本地缓存前的测试结果</a:t>
            </a:r>
            <a:endParaRPr lang="en-US" altLang="zh-CN" sz="1600" smtClean="0"/>
          </a:p>
          <a:p>
            <a:r>
              <a:rPr lang="en-US" altLang="zh-CN" sz="1600"/>
              <a:t>pg93@db-172-16-3-150-&gt; pgbench -M prepared -n -r -f ./test.sql -c 16 -j 4 -T 10 digoal</a:t>
            </a:r>
          </a:p>
          <a:p>
            <a:r>
              <a:rPr lang="en-US" altLang="zh-CN" sz="1600"/>
              <a:t>transaction type: Custom query</a:t>
            </a:r>
          </a:p>
          <a:p>
            <a:r>
              <a:rPr lang="en-US" altLang="zh-CN" sz="1600"/>
              <a:t>scaling factor: 1</a:t>
            </a:r>
          </a:p>
          <a:p>
            <a:r>
              <a:rPr lang="en-US" altLang="zh-CN" sz="1600"/>
              <a:t>query mode: prepared</a:t>
            </a:r>
          </a:p>
          <a:p>
            <a:r>
              <a:rPr lang="en-US" altLang="zh-CN" sz="1600"/>
              <a:t>number of clients: 16</a:t>
            </a:r>
          </a:p>
          <a:p>
            <a:r>
              <a:rPr lang="en-US" altLang="zh-CN" sz="1600"/>
              <a:t>number of threads: 4</a:t>
            </a:r>
          </a:p>
          <a:p>
            <a:r>
              <a:rPr lang="en-US" altLang="zh-CN" sz="1600"/>
              <a:t>duration: 10 s</a:t>
            </a:r>
          </a:p>
          <a:p>
            <a:r>
              <a:rPr lang="en-US" altLang="zh-CN" sz="1600"/>
              <a:t>number of transactions actually processed: 27743</a:t>
            </a:r>
          </a:p>
          <a:p>
            <a:r>
              <a:rPr lang="en-US" altLang="zh-CN" sz="1600"/>
              <a:t>tps = 2760.238242 (including connections establishing)</a:t>
            </a:r>
          </a:p>
          <a:p>
            <a:r>
              <a:rPr lang="en-US" altLang="zh-CN" sz="1600"/>
              <a:t>tps = 2764.017578 (excluding connections establishing)</a:t>
            </a:r>
          </a:p>
          <a:p>
            <a:r>
              <a:rPr lang="en-US" altLang="zh-CN" sz="1600"/>
              <a:t>statement latencies in milliseconds:</a:t>
            </a:r>
          </a:p>
          <a:p>
            <a:r>
              <a:rPr lang="en-US" altLang="zh-CN" sz="1600"/>
              <a:t>        0.002850        \setrandom id 1 5000000</a:t>
            </a:r>
          </a:p>
          <a:p>
            <a:r>
              <a:rPr lang="en-US" altLang="zh-CN" sz="1600"/>
              <a:t>        5.772589        select * from user_info where id=:id;</a:t>
            </a:r>
          </a:p>
          <a:p>
            <a:endParaRPr lang="en-US" altLang="zh-CN" sz="1600" smtClean="0"/>
          </a:p>
          <a:p>
            <a:endParaRPr lang="zh-CN" altLang="en-US" sz="1600" dirty="0"/>
          </a:p>
        </p:txBody>
      </p:sp>
    </p:spTree>
    <p:extLst>
      <p:ext uri="{BB962C8B-B14F-4D97-AF65-F5344CB8AC3E}">
        <p14:creationId xmlns:p14="http://schemas.microsoft.com/office/powerpoint/2010/main" val="3558268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本地高速缓存</a:t>
            </a:r>
            <a:r>
              <a:rPr lang="en-US" altLang="zh-CN"/>
              <a:t>pgfincore</a:t>
            </a:r>
            <a:endParaRPr lang="en-US" altLang="zh-CN" dirty="0"/>
          </a:p>
        </p:txBody>
      </p:sp>
      <p:sp>
        <p:nvSpPr>
          <p:cNvPr id="3" name="内容占位符 2"/>
          <p:cNvSpPr>
            <a:spLocks noGrp="1"/>
          </p:cNvSpPr>
          <p:nvPr>
            <p:ph idx="1"/>
          </p:nvPr>
        </p:nvSpPr>
        <p:spPr/>
        <p:txBody>
          <a:bodyPr/>
          <a:lstStyle/>
          <a:p>
            <a:r>
              <a:rPr lang="zh-CN" altLang="en-US" sz="1600"/>
              <a:t>加载本地缓</a:t>
            </a:r>
            <a:r>
              <a:rPr lang="zh-CN" altLang="en-US" sz="1600" smtClean="0"/>
              <a:t>存</a:t>
            </a:r>
            <a:endParaRPr lang="en-US" altLang="zh-CN" sz="1600" smtClean="0"/>
          </a:p>
          <a:p>
            <a:r>
              <a:rPr lang="en-US" altLang="zh-CN" sz="1600"/>
              <a:t>digoal=# select pgfadvise_willneed('user_info');</a:t>
            </a:r>
          </a:p>
          <a:p>
            <a:r>
              <a:rPr lang="en-US" altLang="zh-CN" sz="1600"/>
              <a:t>                         pgfadvise_willneed                         </a:t>
            </a:r>
          </a:p>
          <a:p>
            <a:r>
              <a:rPr lang="en-US" altLang="zh-CN" sz="1600"/>
              <a:t>--------------------------------------------------------------------</a:t>
            </a:r>
          </a:p>
          <a:p>
            <a:r>
              <a:rPr lang="en-US" altLang="zh-CN" sz="1600"/>
              <a:t> (pg_tblspc/66422/PG_9.3_201306121/16384/92762,4096,93458,24384631)</a:t>
            </a:r>
          </a:p>
          <a:p>
            <a:r>
              <a:rPr lang="en-US" altLang="zh-CN" sz="1600"/>
              <a:t>(1 row)</a:t>
            </a:r>
          </a:p>
          <a:p>
            <a:endParaRPr lang="en-US" altLang="zh-CN" sz="1600"/>
          </a:p>
          <a:p>
            <a:r>
              <a:rPr lang="en-US" altLang="zh-CN" sz="1600"/>
              <a:t>digoal=# select pgfadvise_willneed('user_info_pkey');</a:t>
            </a:r>
          </a:p>
          <a:p>
            <a:r>
              <a:rPr lang="en-US" altLang="zh-CN" sz="1600"/>
              <a:t>                         pgfadvise_willneed                         </a:t>
            </a:r>
          </a:p>
          <a:p>
            <a:r>
              <a:rPr lang="en-US" altLang="zh-CN" sz="1600"/>
              <a:t>--------------------------------------------------------------------</a:t>
            </a:r>
          </a:p>
          <a:p>
            <a:r>
              <a:rPr lang="en-US" altLang="zh-CN" sz="1600"/>
              <a:t> (pg_tblspc/66422/PG_9.3_201306121/16384/92768,4096,27424,24355374)</a:t>
            </a:r>
          </a:p>
          <a:p>
            <a:r>
              <a:rPr lang="en-US" altLang="zh-CN" sz="1600"/>
              <a:t>(1 row</a:t>
            </a:r>
            <a:r>
              <a:rPr lang="en-US" altLang="zh-CN" sz="1600" smtClean="0"/>
              <a:t>)</a:t>
            </a:r>
          </a:p>
          <a:p>
            <a:r>
              <a:rPr lang="zh-CN" altLang="en-US" sz="1600"/>
              <a:t>如</a:t>
            </a:r>
            <a:r>
              <a:rPr lang="zh-CN" altLang="en-US" sz="1600" smtClean="0"/>
              <a:t>果涉及</a:t>
            </a:r>
            <a:r>
              <a:rPr lang="en-US" altLang="zh-CN" sz="1600" smtClean="0"/>
              <a:t>TOAST</a:t>
            </a:r>
            <a:r>
              <a:rPr lang="zh-CN" altLang="en-US" sz="1600" smtClean="0"/>
              <a:t>表的查询</a:t>
            </a:r>
            <a:r>
              <a:rPr lang="en-US" altLang="zh-CN" sz="1600" smtClean="0"/>
              <a:t>, </a:t>
            </a:r>
            <a:r>
              <a:rPr lang="zh-CN" altLang="en-US" sz="1600" smtClean="0"/>
              <a:t>还需要将</a:t>
            </a:r>
            <a:r>
              <a:rPr lang="en-US" altLang="zh-CN" sz="1600" smtClean="0"/>
              <a:t>toast</a:t>
            </a:r>
            <a:r>
              <a:rPr lang="zh-CN" altLang="en-US" sz="1600" smtClean="0"/>
              <a:t>表加载到缓存中</a:t>
            </a:r>
            <a:r>
              <a:rPr lang="en-US" altLang="zh-CN" sz="1600" smtClean="0"/>
              <a:t>.</a:t>
            </a:r>
            <a:endParaRPr lang="en-US" altLang="zh-CN" sz="1600"/>
          </a:p>
        </p:txBody>
      </p:sp>
    </p:spTree>
    <p:extLst>
      <p:ext uri="{BB962C8B-B14F-4D97-AF65-F5344CB8AC3E}">
        <p14:creationId xmlns:p14="http://schemas.microsoft.com/office/powerpoint/2010/main" val="177701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本地高速缓存</a:t>
            </a:r>
            <a:r>
              <a:rPr lang="en-US" altLang="zh-CN"/>
              <a:t>pgfincore</a:t>
            </a:r>
            <a:endParaRPr lang="en-US" altLang="zh-CN" dirty="0"/>
          </a:p>
        </p:txBody>
      </p:sp>
      <p:sp>
        <p:nvSpPr>
          <p:cNvPr id="3" name="内容占位符 2"/>
          <p:cNvSpPr>
            <a:spLocks noGrp="1"/>
          </p:cNvSpPr>
          <p:nvPr>
            <p:ph idx="1"/>
          </p:nvPr>
        </p:nvSpPr>
        <p:spPr/>
        <p:txBody>
          <a:bodyPr/>
          <a:lstStyle/>
          <a:p>
            <a:r>
              <a:rPr lang="zh-CN" altLang="en-US" sz="1600"/>
              <a:t>加载本地缓存后的测试结</a:t>
            </a:r>
            <a:r>
              <a:rPr lang="zh-CN" altLang="en-US" sz="1600" smtClean="0"/>
              <a:t>果</a:t>
            </a:r>
            <a:r>
              <a:rPr lang="en-US" altLang="zh-CN" sz="1600" smtClean="0"/>
              <a:t>, </a:t>
            </a:r>
            <a:r>
              <a:rPr lang="zh-CN" altLang="en-US" sz="1600" smtClean="0"/>
              <a:t>性能提升是非常明显的</a:t>
            </a:r>
            <a:r>
              <a:rPr lang="en-US" altLang="zh-CN" sz="1600" smtClean="0"/>
              <a:t>.</a:t>
            </a:r>
          </a:p>
          <a:p>
            <a:r>
              <a:rPr lang="en-US" altLang="zh-CN" sz="1600"/>
              <a:t>pg93@db-172-16-3-150-&gt; pgbench -M prepared -n -r -f ./test.sql -c 16 -j 4 -T 10 digoal</a:t>
            </a:r>
          </a:p>
          <a:p>
            <a:r>
              <a:rPr lang="en-US" altLang="zh-CN" sz="1600"/>
              <a:t>transaction type: Custom query</a:t>
            </a:r>
          </a:p>
          <a:p>
            <a:r>
              <a:rPr lang="en-US" altLang="zh-CN" sz="1600"/>
              <a:t>scaling factor: 1</a:t>
            </a:r>
          </a:p>
          <a:p>
            <a:r>
              <a:rPr lang="en-US" altLang="zh-CN" sz="1600"/>
              <a:t>query mode: prepared</a:t>
            </a:r>
          </a:p>
          <a:p>
            <a:r>
              <a:rPr lang="en-US" altLang="zh-CN" sz="1600"/>
              <a:t>number of clients: 16</a:t>
            </a:r>
          </a:p>
          <a:p>
            <a:r>
              <a:rPr lang="en-US" altLang="zh-CN" sz="1600"/>
              <a:t>number of threads: 4</a:t>
            </a:r>
          </a:p>
          <a:p>
            <a:r>
              <a:rPr lang="en-US" altLang="zh-CN" sz="1600"/>
              <a:t>duration: 10 s</a:t>
            </a:r>
          </a:p>
          <a:p>
            <a:r>
              <a:rPr lang="en-US" altLang="zh-CN" sz="1600"/>
              <a:t>number of transactions actually processed: 578719</a:t>
            </a:r>
          </a:p>
          <a:p>
            <a:r>
              <a:rPr lang="en-US" altLang="zh-CN" sz="1600"/>
              <a:t>tps = 57846.754016 (including connections establishing)</a:t>
            </a:r>
          </a:p>
          <a:p>
            <a:r>
              <a:rPr lang="en-US" altLang="zh-CN" sz="1600"/>
              <a:t>tps = 57925.210019 (excluding connections establishing)</a:t>
            </a:r>
          </a:p>
          <a:p>
            <a:r>
              <a:rPr lang="en-US" altLang="zh-CN" sz="1600"/>
              <a:t>statement latencies in milliseconds:</a:t>
            </a:r>
          </a:p>
          <a:p>
            <a:r>
              <a:rPr lang="en-US" altLang="zh-CN" sz="1600"/>
              <a:t>        0.002523        \setrandom id 1 5000000</a:t>
            </a:r>
          </a:p>
          <a:p>
            <a:r>
              <a:rPr lang="en-US" altLang="zh-CN" sz="1600"/>
              <a:t>        0.269790        select * from user_info where id=:id;</a:t>
            </a:r>
          </a:p>
        </p:txBody>
      </p:sp>
    </p:spTree>
    <p:extLst>
      <p:ext uri="{BB962C8B-B14F-4D97-AF65-F5344CB8AC3E}">
        <p14:creationId xmlns:p14="http://schemas.microsoft.com/office/powerpoint/2010/main" val="1642228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zh-CN" altLang="en-US" sz="1600" dirty="0" smtClean="0"/>
              <a:t>异</a:t>
            </a:r>
            <a:r>
              <a:rPr lang="zh-CN" altLang="en-US" sz="1600" dirty="0"/>
              <a:t>地</a:t>
            </a:r>
            <a:r>
              <a:rPr lang="zh-CN" altLang="en-US" sz="1600" dirty="0" smtClean="0"/>
              <a:t>高速缓存</a:t>
            </a:r>
            <a:r>
              <a:rPr lang="en-US" altLang="zh-CN" sz="1600" dirty="0" err="1" smtClean="0"/>
              <a:t>pgmemcache</a:t>
            </a:r>
            <a:endParaRPr lang="en-US" altLang="zh-CN" sz="1600" dirty="0" smtClean="0"/>
          </a:p>
          <a:p>
            <a:r>
              <a:rPr lang="en-US" altLang="zh-CN" sz="1600" dirty="0">
                <a:hlinkClick r:id="rId2"/>
              </a:rPr>
              <a:t>http://blog.163.com/digoal@126/blog/static/163877040201210172341257</a:t>
            </a:r>
            <a:r>
              <a:rPr lang="en-US" altLang="zh-CN" sz="1600" dirty="0" smtClean="0">
                <a:hlinkClick r:id="rId2"/>
              </a:rPr>
              <a:t>/</a:t>
            </a:r>
            <a:endParaRPr lang="en-US" altLang="zh-CN" sz="1600" dirty="0" smtClean="0"/>
          </a:p>
          <a:p>
            <a:endParaRPr lang="en-US" altLang="zh-CN" sz="1600" dirty="0"/>
          </a:p>
          <a:p>
            <a:r>
              <a:rPr lang="en-US" altLang="zh-CN" sz="1600" dirty="0" err="1">
                <a:effectLst/>
              </a:rPr>
              <a:t>pgmemcache</a:t>
            </a:r>
            <a:r>
              <a:rPr lang="zh-CN" altLang="en-US" sz="1600" dirty="0">
                <a:effectLst/>
              </a:rPr>
              <a:t>是一系列的</a:t>
            </a:r>
            <a:r>
              <a:rPr lang="en-US" altLang="zh-CN" sz="1600" dirty="0" err="1">
                <a:effectLst/>
              </a:rPr>
              <a:t>PostgreSQL</a:t>
            </a:r>
            <a:r>
              <a:rPr lang="zh-CN" altLang="en-US" sz="1600" dirty="0">
                <a:effectLst/>
              </a:rPr>
              <a:t>函数</a:t>
            </a:r>
            <a:r>
              <a:rPr lang="en-US" altLang="zh-CN" sz="1600" dirty="0">
                <a:effectLst/>
              </a:rPr>
              <a:t>, </a:t>
            </a:r>
            <a:r>
              <a:rPr lang="zh-CN" altLang="en-US" sz="1600" dirty="0">
                <a:effectLst/>
              </a:rPr>
              <a:t>用于</a:t>
            </a:r>
            <a:r>
              <a:rPr lang="en-US" altLang="zh-CN" sz="1600" dirty="0" err="1">
                <a:effectLst/>
              </a:rPr>
              <a:t>memcache</a:t>
            </a:r>
            <a:r>
              <a:rPr lang="zh-CN" altLang="en-US" sz="1600" dirty="0">
                <a:effectLst/>
              </a:rPr>
              <a:t>的读写操作</a:t>
            </a:r>
            <a:r>
              <a:rPr lang="en-US" altLang="zh-CN" sz="1600" dirty="0">
                <a:effectLst/>
              </a:rPr>
              <a:t>. </a:t>
            </a:r>
          </a:p>
          <a:p>
            <a:r>
              <a:rPr lang="zh-CN" altLang="en-US" sz="1600" dirty="0">
                <a:effectLst/>
              </a:rPr>
              <a:t>通过</a:t>
            </a:r>
            <a:r>
              <a:rPr lang="en-US" altLang="zh-CN" sz="1600" dirty="0" err="1">
                <a:effectLst/>
              </a:rPr>
              <a:t>pgmemcache</a:t>
            </a:r>
            <a:r>
              <a:rPr lang="zh-CN" altLang="en-US" sz="1600" dirty="0">
                <a:effectLst/>
              </a:rPr>
              <a:t>以及</a:t>
            </a:r>
            <a:r>
              <a:rPr lang="en-US" altLang="zh-CN" sz="1600" dirty="0" err="1">
                <a:effectLst/>
              </a:rPr>
              <a:t>PostgreSQL</a:t>
            </a:r>
            <a:r>
              <a:rPr lang="zh-CN" altLang="en-US" sz="1600" dirty="0">
                <a:effectLst/>
              </a:rPr>
              <a:t>的触发器可以方便的对数据库中的数据进行缓存</a:t>
            </a:r>
            <a:r>
              <a:rPr lang="en-US" altLang="zh-CN" sz="1600" dirty="0">
                <a:effectLst/>
              </a:rPr>
              <a:t>. </a:t>
            </a:r>
          </a:p>
          <a:p>
            <a:r>
              <a:rPr lang="zh-CN" altLang="en-US" sz="1600" dirty="0">
                <a:effectLst/>
              </a:rPr>
              <a:t>当然缓存的操作也可以挪至应用程序自己来处理</a:t>
            </a:r>
            <a:r>
              <a:rPr lang="en-US" altLang="zh-CN" sz="1600" dirty="0">
                <a:effectLst/>
              </a:rPr>
              <a:t>. </a:t>
            </a:r>
            <a:r>
              <a:rPr lang="en-US" altLang="zh-CN" sz="1600" dirty="0" err="1">
                <a:effectLst/>
              </a:rPr>
              <a:t>pgmemcache</a:t>
            </a:r>
            <a:r>
              <a:rPr lang="zh-CN" altLang="en-US" sz="1600" dirty="0">
                <a:effectLst/>
              </a:rPr>
              <a:t>只是一种选择</a:t>
            </a:r>
            <a:r>
              <a:rPr lang="en-US" altLang="zh-CN" sz="1600" dirty="0">
                <a:effectLst/>
              </a:rPr>
              <a:t>.</a:t>
            </a:r>
          </a:p>
          <a:p>
            <a:endParaRPr lang="en-US" altLang="zh-CN" sz="1600" dirty="0" smtClean="0"/>
          </a:p>
          <a:p>
            <a:endParaRPr lang="zh-CN" altLang="en-US" sz="1600" dirty="0"/>
          </a:p>
        </p:txBody>
      </p:sp>
    </p:spTree>
    <p:extLst>
      <p:ext uri="{BB962C8B-B14F-4D97-AF65-F5344CB8AC3E}">
        <p14:creationId xmlns:p14="http://schemas.microsoft.com/office/powerpoint/2010/main" val="3827785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en-US" altLang="zh-CN" sz="1600" dirty="0" err="1" smtClean="0"/>
              <a:t>pgmemcache</a:t>
            </a:r>
            <a:r>
              <a:rPr lang="zh-CN" altLang="en-US" sz="1600" dirty="0" smtClean="0"/>
              <a:t>的安装</a:t>
            </a:r>
            <a:endParaRPr lang="en-US" altLang="zh-CN" sz="1600" dirty="0" smtClean="0"/>
          </a:p>
          <a:p>
            <a:endParaRPr lang="en-US" altLang="zh-CN" sz="1600" dirty="0"/>
          </a:p>
          <a:p>
            <a:r>
              <a:rPr lang="en-US" altLang="zh-CN" sz="1600" dirty="0" err="1">
                <a:effectLst/>
              </a:rPr>
              <a:t>pgmemcache</a:t>
            </a:r>
            <a:r>
              <a:rPr lang="en-US" altLang="zh-CN" sz="1600" dirty="0">
                <a:effectLst/>
              </a:rPr>
              <a:t> </a:t>
            </a:r>
            <a:r>
              <a:rPr lang="zh-CN" altLang="en-US" sz="1600" dirty="0">
                <a:effectLst/>
              </a:rPr>
              <a:t>依</a:t>
            </a:r>
            <a:r>
              <a:rPr lang="zh-CN" altLang="en-US" sz="1600" dirty="0" smtClean="0">
                <a:effectLst/>
              </a:rPr>
              <a:t>赖  </a:t>
            </a:r>
            <a:r>
              <a:rPr lang="en-US" altLang="zh-CN" sz="1600" dirty="0" err="1" smtClean="0">
                <a:effectLst/>
              </a:rPr>
              <a:t>libmemcache</a:t>
            </a:r>
            <a:r>
              <a:rPr lang="en-US" altLang="zh-CN" sz="1600" dirty="0" smtClean="0">
                <a:effectLst/>
              </a:rPr>
              <a:t> </a:t>
            </a:r>
            <a:r>
              <a:rPr lang="zh-CN" altLang="en-US" sz="1600" dirty="0" smtClean="0">
                <a:effectLst/>
              </a:rPr>
              <a:t>和 </a:t>
            </a:r>
            <a:r>
              <a:rPr lang="en-US" altLang="zh-CN" sz="1600" dirty="0" err="1" smtClean="0">
                <a:effectLst/>
              </a:rPr>
              <a:t>PostgreSQL</a:t>
            </a:r>
            <a:endParaRPr lang="en-US" altLang="zh-CN" sz="1600" dirty="0">
              <a:effectLst/>
            </a:endParaRPr>
          </a:p>
          <a:p>
            <a:r>
              <a:rPr lang="en-US" altLang="zh-CN" sz="1600" dirty="0" err="1" smtClean="0">
                <a:effectLst/>
              </a:rPr>
              <a:t>libmemcache</a:t>
            </a:r>
            <a:r>
              <a:rPr lang="en-US" altLang="zh-CN" sz="1600" dirty="0" smtClean="0">
                <a:effectLst/>
              </a:rPr>
              <a:t> </a:t>
            </a:r>
            <a:r>
              <a:rPr lang="zh-CN" altLang="en-US" sz="1600" dirty="0" smtClean="0">
                <a:effectLst/>
              </a:rPr>
              <a:t>依赖 </a:t>
            </a:r>
            <a:r>
              <a:rPr lang="en-US" altLang="zh-CN" sz="1600" dirty="0" err="1" smtClean="0">
                <a:effectLst/>
              </a:rPr>
              <a:t>libevent</a:t>
            </a:r>
            <a:r>
              <a:rPr lang="en-US" altLang="zh-CN" sz="1600" dirty="0" smtClean="0">
                <a:effectLst/>
              </a:rPr>
              <a:t> </a:t>
            </a:r>
            <a:r>
              <a:rPr lang="zh-CN" altLang="en-US" sz="1600" dirty="0" smtClean="0">
                <a:effectLst/>
              </a:rPr>
              <a:t>和 </a:t>
            </a:r>
            <a:r>
              <a:rPr lang="en-US" altLang="zh-CN" sz="1600" dirty="0" err="1" smtClean="0">
                <a:effectLst/>
              </a:rPr>
              <a:t>memcached</a:t>
            </a:r>
            <a:endParaRPr lang="en-US" altLang="zh-CN" sz="1600" dirty="0">
              <a:effectLst/>
            </a:endParaRPr>
          </a:p>
          <a:p>
            <a:r>
              <a:rPr lang="en-US" altLang="zh-CN" sz="1600" dirty="0" err="1" smtClean="0">
                <a:effectLst/>
              </a:rPr>
              <a:t>memcached</a:t>
            </a:r>
            <a:r>
              <a:rPr lang="en-US" altLang="zh-CN" sz="1600" dirty="0" smtClean="0">
                <a:effectLst/>
              </a:rPr>
              <a:t> </a:t>
            </a:r>
            <a:r>
              <a:rPr lang="zh-CN" altLang="en-US" sz="1600" dirty="0" smtClean="0">
                <a:effectLst/>
              </a:rPr>
              <a:t>依赖 </a:t>
            </a:r>
            <a:r>
              <a:rPr lang="en-US" altLang="zh-CN" sz="1600" dirty="0" err="1" smtClean="0">
                <a:effectLst/>
              </a:rPr>
              <a:t>libevent</a:t>
            </a:r>
            <a:r>
              <a:rPr lang="en-US" altLang="zh-CN" sz="1600" dirty="0" smtClean="0">
                <a:effectLst/>
              </a:rPr>
              <a:t> </a:t>
            </a:r>
            <a:endParaRPr lang="en-US" altLang="zh-CN" sz="1600" dirty="0">
              <a:effectLst/>
            </a:endParaRPr>
          </a:p>
          <a:p>
            <a:endParaRPr lang="en-US" altLang="zh-CN" sz="1600" dirty="0">
              <a:effectLst/>
            </a:endParaRPr>
          </a:p>
          <a:p>
            <a:r>
              <a:rPr lang="zh-CN" altLang="en-US" sz="1600" dirty="0">
                <a:effectLst/>
              </a:rPr>
              <a:t>依</a:t>
            </a:r>
            <a:r>
              <a:rPr lang="zh-CN" altLang="en-US" sz="1600" dirty="0" smtClean="0">
                <a:effectLst/>
              </a:rPr>
              <a:t>次安装</a:t>
            </a:r>
            <a:endParaRPr lang="en-US" altLang="zh-CN" sz="1600" dirty="0">
              <a:effectLst/>
            </a:endParaRPr>
          </a:p>
          <a:p>
            <a:endParaRPr lang="zh-CN" altLang="en-US" sz="1600" dirty="0"/>
          </a:p>
        </p:txBody>
      </p:sp>
    </p:spTree>
    <p:extLst>
      <p:ext uri="{BB962C8B-B14F-4D97-AF65-F5344CB8AC3E}">
        <p14:creationId xmlns:p14="http://schemas.microsoft.com/office/powerpoint/2010/main" val="3084342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zh-CN" altLang="en-US" sz="1400" dirty="0" smtClean="0"/>
              <a:t>安装</a:t>
            </a:r>
            <a:r>
              <a:rPr lang="en-US" altLang="zh-CN" sz="1400" dirty="0" err="1" smtClean="0"/>
              <a:t>libevent</a:t>
            </a:r>
            <a:endParaRPr lang="en-US" altLang="zh-CN" sz="1400" dirty="0" smtClean="0"/>
          </a:p>
          <a:p>
            <a:r>
              <a:rPr lang="en-US" altLang="zh-CN" sz="1400" dirty="0" err="1"/>
              <a:t>wget</a:t>
            </a:r>
            <a:r>
              <a:rPr lang="en-US" altLang="zh-CN" sz="1400" dirty="0"/>
              <a:t> https://github.com/downloads/libevent/libevent/libevent-2.0.20-stable.tar.gz</a:t>
            </a:r>
          </a:p>
          <a:p>
            <a:r>
              <a:rPr lang="en-US" altLang="zh-CN" sz="1400" dirty="0"/>
              <a:t>tar -</a:t>
            </a:r>
            <a:r>
              <a:rPr lang="en-US" altLang="zh-CN" sz="1400" dirty="0" err="1"/>
              <a:t>zxvf</a:t>
            </a:r>
            <a:r>
              <a:rPr lang="en-US" altLang="zh-CN" sz="1400" dirty="0"/>
              <a:t> libevent-2.0.20-stable.tar.gz</a:t>
            </a:r>
          </a:p>
          <a:p>
            <a:r>
              <a:rPr lang="en-US" altLang="zh-CN" sz="1400" dirty="0"/>
              <a:t>cd libevent-2.0.20-stable</a:t>
            </a:r>
          </a:p>
          <a:p>
            <a:r>
              <a:rPr lang="en-US" altLang="zh-CN" sz="1400" dirty="0"/>
              <a:t>./configure</a:t>
            </a:r>
          </a:p>
          <a:p>
            <a:r>
              <a:rPr lang="en-US" altLang="zh-CN" sz="1400" dirty="0"/>
              <a:t>make</a:t>
            </a:r>
          </a:p>
          <a:p>
            <a:r>
              <a:rPr lang="en-US" altLang="zh-CN" sz="1400" dirty="0"/>
              <a:t>make </a:t>
            </a:r>
            <a:r>
              <a:rPr lang="en-US" altLang="zh-CN" sz="1400" dirty="0" smtClean="0"/>
              <a:t>install</a:t>
            </a:r>
          </a:p>
          <a:p>
            <a:r>
              <a:rPr lang="zh-CN" altLang="en-US" sz="1400" dirty="0"/>
              <a:t>加</a:t>
            </a:r>
            <a:r>
              <a:rPr lang="zh-CN" altLang="en-US" sz="1400" dirty="0" smtClean="0"/>
              <a:t>入</a:t>
            </a:r>
            <a:r>
              <a:rPr lang="en-US" altLang="zh-CN" sz="1400" dirty="0" smtClean="0"/>
              <a:t>lib</a:t>
            </a:r>
            <a:r>
              <a:rPr lang="zh-CN" altLang="en-US" sz="1400" dirty="0" smtClean="0"/>
              <a:t>库路径</a:t>
            </a:r>
            <a:endParaRPr lang="en-US" altLang="zh-CN" sz="1400" dirty="0" smtClean="0"/>
          </a:p>
          <a:p>
            <a:r>
              <a:rPr lang="en-US" altLang="zh-CN" sz="1400" dirty="0"/>
              <a:t>vi /</a:t>
            </a:r>
            <a:r>
              <a:rPr lang="en-US" altLang="zh-CN" sz="1400" dirty="0" err="1"/>
              <a:t>etc</a:t>
            </a:r>
            <a:r>
              <a:rPr lang="en-US" altLang="zh-CN" sz="1400" dirty="0"/>
              <a:t>/</a:t>
            </a:r>
            <a:r>
              <a:rPr lang="en-US" altLang="zh-CN" sz="1400" dirty="0" err="1"/>
              <a:t>ld.so.conf</a:t>
            </a:r>
            <a:endParaRPr lang="en-US" altLang="zh-CN" sz="1400" dirty="0"/>
          </a:p>
          <a:p>
            <a:r>
              <a:rPr lang="en-US" altLang="zh-CN" sz="1400" dirty="0"/>
              <a:t>/</a:t>
            </a:r>
            <a:r>
              <a:rPr lang="en-US" altLang="zh-CN" sz="1400" dirty="0" err="1"/>
              <a:t>usr</a:t>
            </a:r>
            <a:r>
              <a:rPr lang="en-US" altLang="zh-CN" sz="1400" dirty="0"/>
              <a:t>/local/lib</a:t>
            </a:r>
          </a:p>
          <a:p>
            <a:r>
              <a:rPr lang="en-US" altLang="zh-CN" sz="1400" dirty="0" err="1"/>
              <a:t>ldconfig</a:t>
            </a:r>
            <a:endParaRPr lang="en-US" altLang="zh-CN" sz="1400" dirty="0"/>
          </a:p>
          <a:p>
            <a:r>
              <a:rPr lang="en-US" altLang="zh-CN" sz="1400" dirty="0" err="1"/>
              <a:t>ldconfig</a:t>
            </a:r>
            <a:r>
              <a:rPr lang="en-US" altLang="zh-CN" sz="1400" dirty="0"/>
              <a:t> -</a:t>
            </a:r>
            <a:r>
              <a:rPr lang="en-US" altLang="zh-CN" sz="1400" dirty="0" err="1"/>
              <a:t>p|grep</a:t>
            </a:r>
            <a:r>
              <a:rPr lang="en-US" altLang="zh-CN" sz="1400" dirty="0"/>
              <a:t> </a:t>
            </a:r>
            <a:r>
              <a:rPr lang="en-US" altLang="zh-CN" sz="1400" dirty="0" err="1"/>
              <a:t>libevent</a:t>
            </a:r>
            <a:endParaRPr lang="en-US" altLang="zh-CN" sz="1400" dirty="0"/>
          </a:p>
          <a:p>
            <a:r>
              <a:rPr lang="en-US" altLang="zh-CN" sz="1400" dirty="0"/>
              <a:t>        libevent_pthreads-2.0.so.5 (libc6,x86-64) =&gt; /</a:t>
            </a:r>
            <a:r>
              <a:rPr lang="en-US" altLang="zh-CN" sz="1400" dirty="0" err="1"/>
              <a:t>usr</a:t>
            </a:r>
            <a:r>
              <a:rPr lang="en-US" altLang="zh-CN" sz="1400" dirty="0"/>
              <a:t>/local/lib/libevent_pthreads-2.0.so.5</a:t>
            </a:r>
          </a:p>
          <a:p>
            <a:r>
              <a:rPr lang="en-US" altLang="zh-CN" sz="1400" dirty="0"/>
              <a:t>        libevent_openssl-2.0.so.5 (libc6,x86-64) =&gt; /</a:t>
            </a:r>
            <a:r>
              <a:rPr lang="en-US" altLang="zh-CN" sz="1400" dirty="0" err="1"/>
              <a:t>usr</a:t>
            </a:r>
            <a:r>
              <a:rPr lang="en-US" altLang="zh-CN" sz="1400" dirty="0"/>
              <a:t>/local/lib/libevent_openssl-2.0.so.5</a:t>
            </a:r>
          </a:p>
          <a:p>
            <a:r>
              <a:rPr lang="en-US" altLang="zh-CN" sz="1400" dirty="0"/>
              <a:t>        libevent_extra-2.0.so.5 (libc6,x86-64) =&gt; /</a:t>
            </a:r>
            <a:r>
              <a:rPr lang="en-US" altLang="zh-CN" sz="1400" dirty="0" err="1"/>
              <a:t>usr</a:t>
            </a:r>
            <a:r>
              <a:rPr lang="en-US" altLang="zh-CN" sz="1400" dirty="0"/>
              <a:t>/local/lib/libevent_extra-2.0.so.5</a:t>
            </a:r>
          </a:p>
          <a:p>
            <a:r>
              <a:rPr lang="en-US" altLang="zh-CN" sz="1400" dirty="0"/>
              <a:t>        libevent_core-2.0.so.5 (libc6,x86-64) =&gt; /</a:t>
            </a:r>
            <a:r>
              <a:rPr lang="en-US" altLang="zh-CN" sz="1400" dirty="0" err="1"/>
              <a:t>usr</a:t>
            </a:r>
            <a:r>
              <a:rPr lang="en-US" altLang="zh-CN" sz="1400" dirty="0"/>
              <a:t>/local/lib/libevent_core-2.0.so.5</a:t>
            </a:r>
          </a:p>
          <a:p>
            <a:r>
              <a:rPr lang="en-US" altLang="zh-CN" sz="1400" dirty="0"/>
              <a:t>        libevent-2.0.so.5 (libc6,x86-64) =&gt; /</a:t>
            </a:r>
            <a:r>
              <a:rPr lang="en-US" altLang="zh-CN" sz="1400" dirty="0" err="1"/>
              <a:t>usr</a:t>
            </a:r>
            <a:r>
              <a:rPr lang="en-US" altLang="zh-CN" sz="1400" dirty="0"/>
              <a:t>/local/lib/libevent-2.0.so.5</a:t>
            </a:r>
            <a:endParaRPr lang="zh-CN" altLang="en-US" sz="1400" dirty="0"/>
          </a:p>
        </p:txBody>
      </p:sp>
    </p:spTree>
    <p:extLst>
      <p:ext uri="{BB962C8B-B14F-4D97-AF65-F5344CB8AC3E}">
        <p14:creationId xmlns:p14="http://schemas.microsoft.com/office/powerpoint/2010/main" val="1141459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zh-CN" altLang="en-US" sz="1400" dirty="0"/>
              <a:t>安装</a:t>
            </a:r>
            <a:r>
              <a:rPr lang="en-US" altLang="zh-CN" sz="1400" dirty="0" err="1" smtClean="0"/>
              <a:t>memcached</a:t>
            </a:r>
            <a:endParaRPr lang="en-US" altLang="zh-CN" sz="1400" dirty="0" smtClean="0"/>
          </a:p>
          <a:p>
            <a:r>
              <a:rPr lang="en-US" altLang="zh-CN" sz="1400" dirty="0" err="1"/>
              <a:t>wget</a:t>
            </a:r>
            <a:r>
              <a:rPr lang="en-US" altLang="zh-CN" sz="1400" dirty="0"/>
              <a:t> http://memcached.googlecode.com/files/memcached-1.4.15.tar.gz</a:t>
            </a:r>
          </a:p>
          <a:p>
            <a:r>
              <a:rPr lang="en-US" altLang="zh-CN" sz="1400" dirty="0"/>
              <a:t>tar -</a:t>
            </a:r>
            <a:r>
              <a:rPr lang="en-US" altLang="zh-CN" sz="1400" dirty="0" err="1"/>
              <a:t>zxvf</a:t>
            </a:r>
            <a:r>
              <a:rPr lang="en-US" altLang="zh-CN" sz="1400" dirty="0"/>
              <a:t> memcached-1.4.15.tar.gz</a:t>
            </a:r>
          </a:p>
          <a:p>
            <a:r>
              <a:rPr lang="en-US" altLang="zh-CN" sz="1400" dirty="0"/>
              <a:t>cd memcached-1.4.15</a:t>
            </a:r>
          </a:p>
          <a:p>
            <a:r>
              <a:rPr lang="en-US" altLang="zh-CN" sz="1400" dirty="0"/>
              <a:t>./configure --help</a:t>
            </a:r>
          </a:p>
          <a:p>
            <a:r>
              <a:rPr lang="en-US" altLang="zh-CN" sz="1400" dirty="0"/>
              <a:t>./configure --prefix=/opt/memcached-1.4.15 --enable-</a:t>
            </a:r>
            <a:r>
              <a:rPr lang="en-US" altLang="zh-CN" sz="1400" dirty="0" err="1"/>
              <a:t>sasl</a:t>
            </a:r>
            <a:r>
              <a:rPr lang="en-US" altLang="zh-CN" sz="1400" dirty="0"/>
              <a:t> --enable-64bit</a:t>
            </a:r>
          </a:p>
          <a:p>
            <a:r>
              <a:rPr lang="en-US" altLang="zh-CN" sz="1400" dirty="0"/>
              <a:t>make</a:t>
            </a:r>
          </a:p>
          <a:p>
            <a:r>
              <a:rPr lang="en-US" altLang="zh-CN" sz="1400" dirty="0"/>
              <a:t>make install</a:t>
            </a:r>
          </a:p>
          <a:p>
            <a:r>
              <a:rPr lang="en-US" altLang="zh-CN" sz="1400" dirty="0"/>
              <a:t>cd /opt/memcached-1.4.15/share/man/man1</a:t>
            </a:r>
          </a:p>
          <a:p>
            <a:r>
              <a:rPr lang="en-US" altLang="zh-CN" sz="1400" dirty="0"/>
              <a:t>man ./</a:t>
            </a:r>
            <a:r>
              <a:rPr lang="en-US" altLang="zh-CN" sz="1400" dirty="0" smtClean="0"/>
              <a:t>memcached.1</a:t>
            </a:r>
          </a:p>
          <a:p>
            <a:endParaRPr lang="en-US" altLang="zh-CN" sz="1400" dirty="0"/>
          </a:p>
          <a:p>
            <a:r>
              <a:rPr lang="zh-CN" altLang="en-US" sz="1400" dirty="0" smtClean="0"/>
              <a:t>启动</a:t>
            </a:r>
            <a:r>
              <a:rPr lang="en-US" altLang="zh-CN" sz="1400" dirty="0" err="1" smtClean="0"/>
              <a:t>memcached</a:t>
            </a:r>
            <a:endParaRPr lang="en-US" altLang="zh-CN" sz="1400" dirty="0" smtClean="0"/>
          </a:p>
          <a:p>
            <a:r>
              <a:rPr lang="pl-PL" altLang="zh-CN" sz="1400" dirty="0"/>
              <a:t>memcached -d -u pg93 -m </a:t>
            </a:r>
            <a:r>
              <a:rPr lang="pl-PL" altLang="zh-CN" sz="1400" dirty="0" smtClean="0"/>
              <a:t>800</a:t>
            </a:r>
            <a:endParaRPr lang="en-US" altLang="zh-CN" sz="1400" dirty="0" smtClean="0"/>
          </a:p>
          <a:p>
            <a:endParaRPr lang="en-US" altLang="zh-CN" sz="1400" dirty="0"/>
          </a:p>
          <a:p>
            <a:r>
              <a:rPr lang="zh-CN" altLang="en-US" sz="1400" dirty="0" smtClean="0"/>
              <a:t>小提示</a:t>
            </a:r>
            <a:endParaRPr lang="en-US" altLang="zh-CN" sz="1400" dirty="0" smtClean="0"/>
          </a:p>
          <a:p>
            <a:r>
              <a:rPr lang="en-US" altLang="zh-CN" sz="1400" dirty="0">
                <a:effectLst/>
              </a:rPr>
              <a:t>64bit </a:t>
            </a:r>
            <a:r>
              <a:rPr lang="zh-CN" altLang="en-US" sz="1400" dirty="0">
                <a:effectLst/>
              </a:rPr>
              <a:t>对应</a:t>
            </a:r>
            <a:r>
              <a:rPr lang="en-US" altLang="zh-CN" sz="1400" dirty="0" err="1">
                <a:effectLst/>
              </a:rPr>
              <a:t>pointer_size</a:t>
            </a:r>
            <a:r>
              <a:rPr lang="en-US" altLang="zh-CN" sz="1400" dirty="0">
                <a:effectLst/>
              </a:rPr>
              <a:t> : 64, </a:t>
            </a:r>
            <a:r>
              <a:rPr lang="zh-CN" altLang="en-US" sz="1400" dirty="0">
                <a:effectLst/>
              </a:rPr>
              <a:t>所以将占用更多的空间</a:t>
            </a:r>
            <a:r>
              <a:rPr lang="en-US" altLang="zh-CN" sz="1400" dirty="0">
                <a:effectLst/>
              </a:rPr>
              <a:t>. </a:t>
            </a:r>
            <a:r>
              <a:rPr lang="zh-CN" altLang="en-US" sz="1400" dirty="0">
                <a:effectLst/>
              </a:rPr>
              <a:t>如果没有超过</a:t>
            </a:r>
            <a:r>
              <a:rPr lang="en-US" altLang="zh-CN" sz="1400" dirty="0">
                <a:effectLst/>
              </a:rPr>
              <a:t>20</a:t>
            </a:r>
            <a:r>
              <a:rPr lang="zh-CN" altLang="en-US" sz="1400" dirty="0">
                <a:effectLst/>
              </a:rPr>
              <a:t>亿的</a:t>
            </a:r>
            <a:r>
              <a:rPr lang="en-US" altLang="zh-CN" sz="1400" dirty="0">
                <a:effectLst/>
              </a:rPr>
              <a:t>key, </a:t>
            </a:r>
            <a:r>
              <a:rPr lang="zh-CN" altLang="en-US" sz="1400" dirty="0">
                <a:effectLst/>
              </a:rPr>
              <a:t>使用</a:t>
            </a:r>
            <a:r>
              <a:rPr lang="en-US" altLang="zh-CN" sz="1400" dirty="0">
                <a:effectLst/>
              </a:rPr>
              <a:t>32</a:t>
            </a:r>
            <a:r>
              <a:rPr lang="zh-CN" altLang="en-US" sz="1400" dirty="0">
                <a:effectLst/>
              </a:rPr>
              <a:t>位就够了</a:t>
            </a:r>
            <a:r>
              <a:rPr lang="en-US" altLang="zh-CN" sz="1400" dirty="0">
                <a:effectLst/>
              </a:rPr>
              <a:t>.</a:t>
            </a:r>
            <a:endParaRPr lang="zh-CN" altLang="en-US" sz="1400" dirty="0"/>
          </a:p>
        </p:txBody>
      </p:sp>
    </p:spTree>
    <p:extLst>
      <p:ext uri="{BB962C8B-B14F-4D97-AF65-F5344CB8AC3E}">
        <p14:creationId xmlns:p14="http://schemas.microsoft.com/office/powerpoint/2010/main" val="853186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zh-CN" altLang="en-US" sz="1400" dirty="0"/>
              <a:t>安装</a:t>
            </a:r>
            <a:r>
              <a:rPr lang="en-US" altLang="zh-CN" sz="1400" dirty="0" err="1"/>
              <a:t>libmemcached</a:t>
            </a:r>
            <a:endParaRPr lang="en-US" altLang="zh-CN" sz="1400" dirty="0"/>
          </a:p>
          <a:p>
            <a:r>
              <a:rPr lang="en-US" altLang="zh-CN" sz="1400" dirty="0" err="1"/>
              <a:t>wget</a:t>
            </a:r>
            <a:r>
              <a:rPr lang="en-US" altLang="zh-CN" sz="1400" dirty="0"/>
              <a:t> http://download.tangent.org/libmemcached-0.48.tar.gz</a:t>
            </a:r>
          </a:p>
          <a:p>
            <a:r>
              <a:rPr lang="en-US" altLang="zh-CN" sz="1400" dirty="0"/>
              <a:t>tar -</a:t>
            </a:r>
            <a:r>
              <a:rPr lang="en-US" altLang="zh-CN" sz="1400" dirty="0" err="1"/>
              <a:t>zxvf</a:t>
            </a:r>
            <a:r>
              <a:rPr lang="en-US" altLang="zh-CN" sz="1400" dirty="0"/>
              <a:t> libmemcached-0.48.tar.gz</a:t>
            </a:r>
          </a:p>
          <a:p>
            <a:r>
              <a:rPr lang="en-US" altLang="zh-CN" sz="1400" dirty="0"/>
              <a:t>cd libmemcached-0.48</a:t>
            </a:r>
          </a:p>
          <a:p>
            <a:r>
              <a:rPr lang="en-US" altLang="zh-CN" sz="1400" dirty="0"/>
              <a:t>./configure --prefix=/opt/libmemcached-0.48 --with-</a:t>
            </a:r>
            <a:r>
              <a:rPr lang="en-US" altLang="zh-CN" sz="1400" dirty="0" err="1"/>
              <a:t>memcached</a:t>
            </a:r>
            <a:r>
              <a:rPr lang="en-US" altLang="zh-CN" sz="1400" dirty="0"/>
              <a:t>=/opt/memcached-1.4.15/bin/</a:t>
            </a:r>
            <a:r>
              <a:rPr lang="en-US" altLang="zh-CN" sz="1400" dirty="0" err="1"/>
              <a:t>memcached</a:t>
            </a:r>
            <a:endParaRPr lang="en-US" altLang="zh-CN" sz="1400" dirty="0"/>
          </a:p>
          <a:p>
            <a:r>
              <a:rPr lang="en-US" altLang="zh-CN" sz="1400" dirty="0"/>
              <a:t>make</a:t>
            </a:r>
          </a:p>
          <a:p>
            <a:r>
              <a:rPr lang="en-US" altLang="zh-CN" sz="1400" dirty="0"/>
              <a:t>make </a:t>
            </a:r>
            <a:r>
              <a:rPr lang="en-US" altLang="zh-CN" sz="1400" dirty="0" smtClean="0"/>
              <a:t>install</a:t>
            </a:r>
          </a:p>
          <a:p>
            <a:r>
              <a:rPr lang="zh-CN" altLang="en-US" sz="1400" dirty="0"/>
              <a:t>修改动态库配置文件</a:t>
            </a:r>
            <a:r>
              <a:rPr lang="en-US" altLang="zh-CN" sz="1400" dirty="0"/>
              <a:t>, </a:t>
            </a:r>
            <a:r>
              <a:rPr lang="zh-CN" altLang="en-US" sz="1400" dirty="0"/>
              <a:t>并使之生效 </a:t>
            </a:r>
            <a:r>
              <a:rPr lang="en-US" altLang="zh-CN" sz="1400" dirty="0"/>
              <a:t>: </a:t>
            </a:r>
          </a:p>
          <a:p>
            <a:r>
              <a:rPr lang="en-US" altLang="zh-CN" sz="1400" dirty="0"/>
              <a:t>vi /</a:t>
            </a:r>
            <a:r>
              <a:rPr lang="en-US" altLang="zh-CN" sz="1400" dirty="0" err="1"/>
              <a:t>etc</a:t>
            </a:r>
            <a:r>
              <a:rPr lang="en-US" altLang="zh-CN" sz="1400" dirty="0"/>
              <a:t>/</a:t>
            </a:r>
            <a:r>
              <a:rPr lang="en-US" altLang="zh-CN" sz="1400" dirty="0" err="1"/>
              <a:t>ld.so.conf</a:t>
            </a:r>
            <a:endParaRPr lang="en-US" altLang="zh-CN" sz="1400" dirty="0"/>
          </a:p>
          <a:p>
            <a:r>
              <a:rPr lang="en-US" altLang="zh-CN" sz="1400" dirty="0"/>
              <a:t>/opt/libmemcached-0.48/lib</a:t>
            </a:r>
          </a:p>
          <a:p>
            <a:r>
              <a:rPr lang="en-US" altLang="zh-CN" sz="1400" dirty="0" err="1"/>
              <a:t>ldconfig</a:t>
            </a:r>
            <a:endParaRPr lang="en-US" altLang="zh-CN" sz="1400" dirty="0"/>
          </a:p>
          <a:p>
            <a:r>
              <a:rPr lang="zh-CN" altLang="en-US" sz="1400" dirty="0"/>
              <a:t>查看新增的动态库是否生效 </a:t>
            </a:r>
            <a:r>
              <a:rPr lang="en-US" altLang="zh-CN" sz="1400" dirty="0"/>
              <a:t>: </a:t>
            </a:r>
          </a:p>
          <a:p>
            <a:r>
              <a:rPr lang="en-US" altLang="zh-CN" sz="1400" dirty="0" err="1"/>
              <a:t>ldconfig</a:t>
            </a:r>
            <a:r>
              <a:rPr lang="en-US" altLang="zh-CN" sz="1400" dirty="0"/>
              <a:t> -</a:t>
            </a:r>
            <a:r>
              <a:rPr lang="en-US" altLang="zh-CN" sz="1400" dirty="0" err="1"/>
              <a:t>p|grep</a:t>
            </a:r>
            <a:r>
              <a:rPr lang="en-US" altLang="zh-CN" sz="1400" dirty="0"/>
              <a:t> </a:t>
            </a:r>
            <a:r>
              <a:rPr lang="en-US" altLang="zh-CN" sz="1400" dirty="0" err="1"/>
              <a:t>libmemcache</a:t>
            </a:r>
            <a:endParaRPr lang="en-US" altLang="zh-CN" sz="1400" dirty="0"/>
          </a:p>
          <a:p>
            <a:r>
              <a:rPr lang="en-US" altLang="zh-CN" sz="1400" dirty="0"/>
              <a:t>        libmemcachedutil.so.1 (libc6,x86-64) =&gt; /opt/libmemcached-0.48/lib/libmemcachedutil.so.1</a:t>
            </a:r>
          </a:p>
          <a:p>
            <a:r>
              <a:rPr lang="en-US" altLang="zh-CN" sz="1400" dirty="0"/>
              <a:t>        libmemcachedutil.so (libc6,x86-64) =&gt; /opt/libmemcached-0.48/lib/libmemcachedutil.so</a:t>
            </a:r>
          </a:p>
          <a:p>
            <a:r>
              <a:rPr lang="en-US" altLang="zh-CN" sz="1400" dirty="0"/>
              <a:t>        libmemcachedprotocol.so.0 (libc6,x86-64) =&gt; /opt/libmemcached-0.48/lib/libmemcachedprotocol.so.0</a:t>
            </a:r>
          </a:p>
          <a:p>
            <a:r>
              <a:rPr lang="en-US" altLang="zh-CN" sz="1400" dirty="0"/>
              <a:t>        libmemcachedprotocol.so (libc6,x86-64) =&gt; /opt/libmemcached-0.48/lib/libmemcachedprotocol.so</a:t>
            </a:r>
          </a:p>
          <a:p>
            <a:r>
              <a:rPr lang="en-US" altLang="zh-CN" sz="1400" dirty="0"/>
              <a:t>        libmemcached.so.6 (libc6,x86-64) =&gt; /opt/libmemcached-0.48/lib/libmemcached.so.6</a:t>
            </a:r>
          </a:p>
          <a:p>
            <a:r>
              <a:rPr lang="en-US" altLang="zh-CN" sz="1400" dirty="0"/>
              <a:t>        libmemcached.so (libc6,x86-64) =&gt; /</a:t>
            </a:r>
            <a:r>
              <a:rPr lang="en-US" altLang="zh-CN" sz="1400" dirty="0" smtClean="0"/>
              <a:t>opt/libmemcached-0.48/lib/libmemcached.so</a:t>
            </a:r>
            <a:endParaRPr lang="en-US" altLang="zh-CN" sz="1400" dirty="0"/>
          </a:p>
        </p:txBody>
      </p:sp>
    </p:spTree>
    <p:extLst>
      <p:ext uri="{BB962C8B-B14F-4D97-AF65-F5344CB8AC3E}">
        <p14:creationId xmlns:p14="http://schemas.microsoft.com/office/powerpoint/2010/main" val="4288988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zh-CN" altLang="en-US" sz="1400" dirty="0"/>
              <a:t>安装</a:t>
            </a:r>
            <a:r>
              <a:rPr lang="en-US" altLang="zh-CN" sz="1400" dirty="0" err="1"/>
              <a:t>pgmemcache</a:t>
            </a:r>
            <a:endParaRPr lang="en-US" altLang="zh-CN" sz="1400" dirty="0"/>
          </a:p>
          <a:p>
            <a:r>
              <a:rPr lang="en-US" altLang="zh-CN" sz="1400" dirty="0" err="1"/>
              <a:t>wget</a:t>
            </a:r>
            <a:r>
              <a:rPr lang="en-US" altLang="zh-CN" sz="1400" dirty="0"/>
              <a:t> </a:t>
            </a:r>
            <a:r>
              <a:rPr lang="en-US" altLang="zh-CN" sz="1400" dirty="0">
                <a:hlinkClick r:id="rId2"/>
              </a:rPr>
              <a:t>http://</a:t>
            </a:r>
            <a:r>
              <a:rPr lang="en-US" altLang="zh-CN" sz="1400" dirty="0" smtClean="0">
                <a:hlinkClick r:id="rId2"/>
              </a:rPr>
              <a:t>pgfoundry.org/frs/download.php/3018/pgmemcache_2.0.6.tar.bz2</a:t>
            </a:r>
            <a:r>
              <a:rPr lang="en-US" altLang="zh-CN" sz="1400" dirty="0" smtClean="0"/>
              <a:t>      -- </a:t>
            </a:r>
            <a:r>
              <a:rPr lang="zh-CN" altLang="en-US" sz="1400" dirty="0" smtClean="0"/>
              <a:t>或者 </a:t>
            </a:r>
            <a:r>
              <a:rPr lang="en-US" altLang="zh-CN" sz="1400" dirty="0" smtClean="0"/>
              <a:t>https</a:t>
            </a:r>
            <a:r>
              <a:rPr lang="en-US" altLang="zh-CN" sz="1400" dirty="0"/>
              <a:t>://github.com/ohmu/pgmemcache/</a:t>
            </a:r>
            <a:endParaRPr lang="en-US" altLang="zh-CN" sz="1400" dirty="0"/>
          </a:p>
          <a:p>
            <a:r>
              <a:rPr lang="en-US" altLang="zh-CN" sz="1400" dirty="0"/>
              <a:t>tar -</a:t>
            </a:r>
            <a:r>
              <a:rPr lang="en-US" altLang="zh-CN" sz="1400" dirty="0" err="1"/>
              <a:t>jxvf</a:t>
            </a:r>
            <a:r>
              <a:rPr lang="en-US" altLang="zh-CN" sz="1400" dirty="0"/>
              <a:t> pgmemcache_2.0.6.tar.bz2</a:t>
            </a:r>
          </a:p>
          <a:p>
            <a:r>
              <a:rPr lang="en-US" altLang="zh-CN" sz="1400" dirty="0"/>
              <a:t>cd </a:t>
            </a:r>
            <a:r>
              <a:rPr lang="en-US" altLang="zh-CN" sz="1400" dirty="0" err="1"/>
              <a:t>pgmemcache</a:t>
            </a:r>
            <a:endParaRPr lang="en-US" altLang="zh-CN" sz="1400" dirty="0"/>
          </a:p>
          <a:p>
            <a:r>
              <a:rPr lang="zh-CN" altLang="en-US" sz="1400" dirty="0"/>
              <a:t>需要用到</a:t>
            </a:r>
            <a:r>
              <a:rPr lang="en-US" altLang="zh-CN" sz="1400" dirty="0" err="1"/>
              <a:t>pg_config</a:t>
            </a:r>
            <a:r>
              <a:rPr lang="en-US" altLang="zh-CN" sz="1400" dirty="0"/>
              <a:t>, </a:t>
            </a:r>
            <a:r>
              <a:rPr lang="zh-CN" altLang="en-US" sz="1400" dirty="0"/>
              <a:t>所以需要加入到</a:t>
            </a:r>
            <a:r>
              <a:rPr lang="en-US" altLang="zh-CN" sz="1400" dirty="0"/>
              <a:t>PATH</a:t>
            </a:r>
            <a:r>
              <a:rPr lang="zh-CN" altLang="en-US" sz="1400" dirty="0"/>
              <a:t>中</a:t>
            </a:r>
            <a:r>
              <a:rPr lang="en-US" altLang="zh-CN" sz="1400" dirty="0"/>
              <a:t>.</a:t>
            </a:r>
          </a:p>
          <a:p>
            <a:r>
              <a:rPr lang="en-US" altLang="zh-CN" sz="1400" dirty="0"/>
              <a:t>. /home/pg9.2.0/.</a:t>
            </a:r>
            <a:r>
              <a:rPr lang="en-US" altLang="zh-CN" sz="1400" dirty="0" err="1"/>
              <a:t>bash_profile</a:t>
            </a:r>
            <a:endParaRPr lang="en-US" altLang="zh-CN" sz="1400" dirty="0"/>
          </a:p>
          <a:p>
            <a:endParaRPr lang="en-US" altLang="zh-CN" sz="1400" dirty="0"/>
          </a:p>
          <a:p>
            <a:r>
              <a:rPr lang="en-US" altLang="zh-CN" sz="1400" dirty="0" err="1"/>
              <a:t>pgmemcache</a:t>
            </a:r>
            <a:r>
              <a:rPr lang="zh-CN" altLang="en-US" sz="1400" dirty="0"/>
              <a:t>的头文件中包含了</a:t>
            </a:r>
            <a:r>
              <a:rPr lang="en-US" altLang="zh-CN" sz="1400" dirty="0" err="1"/>
              <a:t>libmemcached</a:t>
            </a:r>
            <a:r>
              <a:rPr lang="zh-CN" altLang="en-US" sz="1400" dirty="0"/>
              <a:t>的一些头</a:t>
            </a:r>
            <a:r>
              <a:rPr lang="en-US" altLang="zh-CN" sz="1400" dirty="0"/>
              <a:t>, </a:t>
            </a:r>
            <a:r>
              <a:rPr lang="zh-CN" altLang="en-US" sz="1400" dirty="0"/>
              <a:t>如下</a:t>
            </a:r>
            <a:r>
              <a:rPr lang="en-US" altLang="zh-CN" sz="1400" dirty="0"/>
              <a:t>, </a:t>
            </a:r>
            <a:r>
              <a:rPr lang="zh-CN" altLang="en-US" sz="1400" dirty="0"/>
              <a:t>所以需要将这些头文件拷贝到</a:t>
            </a:r>
            <a:r>
              <a:rPr lang="en-US" altLang="zh-CN" sz="1400" dirty="0" err="1"/>
              <a:t>pgmemcache</a:t>
            </a:r>
            <a:r>
              <a:rPr lang="zh-CN" altLang="en-US" sz="1400" dirty="0"/>
              <a:t>的目录中来</a:t>
            </a:r>
            <a:r>
              <a:rPr lang="en-US" altLang="zh-CN" sz="1400" dirty="0"/>
              <a:t>.</a:t>
            </a:r>
          </a:p>
          <a:p>
            <a:r>
              <a:rPr lang="en-US" altLang="zh-CN" sz="1400" dirty="0"/>
              <a:t>less </a:t>
            </a:r>
            <a:r>
              <a:rPr lang="en-US" altLang="zh-CN" sz="1400" dirty="0" err="1"/>
              <a:t>pgmemcache.h</a:t>
            </a:r>
            <a:endParaRPr lang="en-US" altLang="zh-CN" sz="1400" dirty="0"/>
          </a:p>
          <a:p>
            <a:r>
              <a:rPr lang="en-US" altLang="zh-CN" sz="1400" dirty="0"/>
              <a:t>#include &lt;</a:t>
            </a:r>
            <a:r>
              <a:rPr lang="en-US" altLang="zh-CN" sz="1400" dirty="0" err="1"/>
              <a:t>libmemcached</a:t>
            </a:r>
            <a:r>
              <a:rPr lang="en-US" altLang="zh-CN" sz="1400" dirty="0"/>
              <a:t>/</a:t>
            </a:r>
            <a:r>
              <a:rPr lang="en-US" altLang="zh-CN" sz="1400" dirty="0" err="1"/>
              <a:t>sasl.h</a:t>
            </a:r>
            <a:r>
              <a:rPr lang="en-US" altLang="zh-CN" sz="1400" dirty="0"/>
              <a:t>&gt;</a:t>
            </a:r>
          </a:p>
          <a:p>
            <a:r>
              <a:rPr lang="en-US" altLang="zh-CN" sz="1400" dirty="0"/>
              <a:t>#include &lt;</a:t>
            </a:r>
            <a:r>
              <a:rPr lang="en-US" altLang="zh-CN" sz="1400" dirty="0" err="1"/>
              <a:t>libmemcached</a:t>
            </a:r>
            <a:r>
              <a:rPr lang="en-US" altLang="zh-CN" sz="1400" dirty="0"/>
              <a:t>/</a:t>
            </a:r>
            <a:r>
              <a:rPr lang="en-US" altLang="zh-CN" sz="1400" dirty="0" err="1"/>
              <a:t>memcached.h</a:t>
            </a:r>
            <a:r>
              <a:rPr lang="en-US" altLang="zh-CN" sz="1400" dirty="0"/>
              <a:t>&gt;</a:t>
            </a:r>
          </a:p>
          <a:p>
            <a:r>
              <a:rPr lang="en-US" altLang="zh-CN" sz="1400" dirty="0"/>
              <a:t>#include &lt;</a:t>
            </a:r>
            <a:r>
              <a:rPr lang="en-US" altLang="zh-CN" sz="1400" dirty="0" err="1"/>
              <a:t>libmemcached</a:t>
            </a:r>
            <a:r>
              <a:rPr lang="en-US" altLang="zh-CN" sz="1400" dirty="0"/>
              <a:t>/</a:t>
            </a:r>
            <a:r>
              <a:rPr lang="en-US" altLang="zh-CN" sz="1400" dirty="0" err="1"/>
              <a:t>server.h</a:t>
            </a:r>
            <a:r>
              <a:rPr lang="en-US" altLang="zh-CN" sz="1400" dirty="0"/>
              <a:t>&gt;</a:t>
            </a:r>
          </a:p>
          <a:p>
            <a:r>
              <a:rPr lang="en-US" altLang="zh-CN" sz="1400" dirty="0"/>
              <a:t>#include &lt;</a:t>
            </a:r>
            <a:r>
              <a:rPr lang="en-US" altLang="zh-CN" sz="1400" dirty="0" err="1"/>
              <a:t>sasl</a:t>
            </a:r>
            <a:r>
              <a:rPr lang="en-US" altLang="zh-CN" sz="1400" dirty="0"/>
              <a:t>/</a:t>
            </a:r>
            <a:r>
              <a:rPr lang="en-US" altLang="zh-CN" sz="1400" dirty="0" err="1"/>
              <a:t>sasl.h</a:t>
            </a:r>
            <a:r>
              <a:rPr lang="en-US" altLang="zh-CN" sz="1400" dirty="0"/>
              <a:t>&gt;</a:t>
            </a:r>
          </a:p>
          <a:p>
            <a:endParaRPr lang="en-US" altLang="zh-CN" sz="1400" dirty="0"/>
          </a:p>
          <a:p>
            <a:r>
              <a:rPr lang="zh-CN" altLang="en-US" sz="1400" dirty="0"/>
              <a:t>拷贝这些头文件到本地目录中</a:t>
            </a:r>
            <a:r>
              <a:rPr lang="en-US" altLang="zh-CN" sz="1400" dirty="0"/>
              <a:t>, </a:t>
            </a:r>
          </a:p>
          <a:p>
            <a:r>
              <a:rPr lang="en-US" altLang="zh-CN" sz="1400" dirty="0" err="1"/>
              <a:t>cp</a:t>
            </a:r>
            <a:r>
              <a:rPr lang="en-US" altLang="zh-CN" sz="1400" dirty="0"/>
              <a:t> -r /opt/libmemcached-0.48/include/</a:t>
            </a:r>
            <a:r>
              <a:rPr lang="en-US" altLang="zh-CN" sz="1400" dirty="0" err="1"/>
              <a:t>libhashkit</a:t>
            </a:r>
            <a:r>
              <a:rPr lang="en-US" altLang="zh-CN" sz="1400" dirty="0"/>
              <a:t> ./</a:t>
            </a:r>
          </a:p>
          <a:p>
            <a:r>
              <a:rPr lang="en-US" altLang="zh-CN" sz="1400" dirty="0" err="1"/>
              <a:t>cp</a:t>
            </a:r>
            <a:r>
              <a:rPr lang="en-US" altLang="zh-CN" sz="1400" dirty="0"/>
              <a:t> -r /opt/libmemcached-0.48/include/</a:t>
            </a:r>
            <a:r>
              <a:rPr lang="en-US" altLang="zh-CN" sz="1400" dirty="0" err="1"/>
              <a:t>libmemcached</a:t>
            </a:r>
            <a:r>
              <a:rPr lang="en-US" altLang="zh-CN" sz="1400" dirty="0"/>
              <a:t> ./</a:t>
            </a:r>
          </a:p>
          <a:p>
            <a:endParaRPr lang="en-US" altLang="zh-CN" sz="1400" dirty="0"/>
          </a:p>
          <a:p>
            <a:endParaRPr lang="en-US" altLang="zh-CN" sz="1400" dirty="0"/>
          </a:p>
        </p:txBody>
      </p:sp>
    </p:spTree>
    <p:extLst>
      <p:ext uri="{BB962C8B-B14F-4D97-AF65-F5344CB8AC3E}">
        <p14:creationId xmlns:p14="http://schemas.microsoft.com/office/powerpoint/2010/main" val="3594743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zh-CN" altLang="en-US" sz="1400" dirty="0"/>
              <a:t>同时编译时需要用到</a:t>
            </a:r>
            <a:r>
              <a:rPr lang="en-US" altLang="zh-CN" sz="1400" dirty="0"/>
              <a:t>libmemcached.so, </a:t>
            </a:r>
            <a:r>
              <a:rPr lang="zh-CN" altLang="en-US" sz="1400" dirty="0"/>
              <a:t>如下</a:t>
            </a:r>
            <a:r>
              <a:rPr lang="en-US" altLang="zh-CN" sz="1400" dirty="0" err="1"/>
              <a:t>Makefile</a:t>
            </a:r>
            <a:r>
              <a:rPr lang="en-US" altLang="zh-CN" sz="1400" dirty="0"/>
              <a:t> :</a:t>
            </a:r>
          </a:p>
          <a:p>
            <a:r>
              <a:rPr lang="en-US" altLang="zh-CN" sz="1400" dirty="0"/>
              <a:t>less </a:t>
            </a:r>
            <a:r>
              <a:rPr lang="en-US" altLang="zh-CN" sz="1400" dirty="0" err="1"/>
              <a:t>Makefile</a:t>
            </a:r>
            <a:endParaRPr lang="en-US" altLang="zh-CN" sz="1400" dirty="0"/>
          </a:p>
          <a:p>
            <a:r>
              <a:rPr lang="en-US" altLang="zh-CN" sz="1400" dirty="0"/>
              <a:t>SHLIB_LINK = -</a:t>
            </a:r>
            <a:r>
              <a:rPr lang="en-US" altLang="zh-CN" sz="1400" dirty="0" err="1"/>
              <a:t>lmemcached</a:t>
            </a:r>
            <a:r>
              <a:rPr lang="en-US" altLang="zh-CN" sz="1400" dirty="0"/>
              <a:t> -lsasl2</a:t>
            </a:r>
          </a:p>
          <a:p>
            <a:endParaRPr lang="en-US" altLang="zh-CN" sz="1400" dirty="0"/>
          </a:p>
          <a:p>
            <a:r>
              <a:rPr lang="zh-CN" altLang="en-US" sz="1400" dirty="0"/>
              <a:t>但是没有指定库目录</a:t>
            </a:r>
            <a:r>
              <a:rPr lang="en-US" altLang="zh-CN" sz="1400" dirty="0"/>
              <a:t>, </a:t>
            </a:r>
            <a:r>
              <a:rPr lang="zh-CN" altLang="en-US" sz="1400" dirty="0"/>
              <a:t>所以需要修改一下</a:t>
            </a:r>
          </a:p>
          <a:p>
            <a:r>
              <a:rPr lang="en-US" altLang="zh-CN" sz="1400" dirty="0"/>
              <a:t>vi </a:t>
            </a:r>
            <a:r>
              <a:rPr lang="en-US" altLang="zh-CN" sz="1400" dirty="0" err="1"/>
              <a:t>Makefile</a:t>
            </a:r>
            <a:endParaRPr lang="en-US" altLang="zh-CN" sz="1400" dirty="0"/>
          </a:p>
          <a:p>
            <a:r>
              <a:rPr lang="en-US" altLang="zh-CN" sz="1400" dirty="0"/>
              <a:t>SHLIB_LINK = -L/opt/libmemcached-0.48/lib -</a:t>
            </a:r>
            <a:r>
              <a:rPr lang="en-US" altLang="zh-CN" sz="1400" dirty="0" err="1"/>
              <a:t>lmemcached</a:t>
            </a:r>
            <a:r>
              <a:rPr lang="en-US" altLang="zh-CN" sz="1400" dirty="0"/>
              <a:t> -lsasl2</a:t>
            </a:r>
          </a:p>
          <a:p>
            <a:endParaRPr lang="en-US" altLang="zh-CN" sz="1400" dirty="0"/>
          </a:p>
          <a:p>
            <a:r>
              <a:rPr lang="zh-CN" altLang="en-US" sz="1400" dirty="0"/>
              <a:t>接下来编译安装就可以了</a:t>
            </a:r>
            <a:r>
              <a:rPr lang="en-US" altLang="zh-CN" sz="1400" dirty="0"/>
              <a:t>.</a:t>
            </a:r>
          </a:p>
          <a:p>
            <a:r>
              <a:rPr lang="en-US" altLang="zh-CN" sz="1400" dirty="0" err="1"/>
              <a:t>gmake</a:t>
            </a:r>
            <a:endParaRPr lang="en-US" altLang="zh-CN" sz="1400" dirty="0"/>
          </a:p>
          <a:p>
            <a:r>
              <a:rPr lang="en-US" altLang="zh-CN" sz="1400" dirty="0" err="1"/>
              <a:t>gmake</a:t>
            </a:r>
            <a:r>
              <a:rPr lang="en-US" altLang="zh-CN" sz="1400" dirty="0"/>
              <a:t> install</a:t>
            </a:r>
          </a:p>
        </p:txBody>
      </p:sp>
    </p:spTree>
    <p:extLst>
      <p:ext uri="{BB962C8B-B14F-4D97-AF65-F5344CB8AC3E}">
        <p14:creationId xmlns:p14="http://schemas.microsoft.com/office/powerpoint/2010/main" val="3367492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zh-CN" altLang="en-US" sz="1400" dirty="0"/>
              <a:t>加速</a:t>
            </a:r>
            <a:r>
              <a:rPr lang="en-US" altLang="zh-CN" sz="1400" dirty="0"/>
              <a:t>JOIN</a:t>
            </a:r>
            <a:r>
              <a:rPr lang="zh-CN" altLang="en-US" sz="1400" dirty="0" smtClean="0"/>
              <a:t>操作</a:t>
            </a:r>
            <a:endParaRPr lang="en-US" altLang="zh-CN" sz="1400" dirty="0" smtClean="0"/>
          </a:p>
          <a:p>
            <a:r>
              <a:rPr lang="zh-CN" altLang="en-US" sz="1400" dirty="0" smtClean="0"/>
              <a:t>在没有索引的情况下</a:t>
            </a:r>
            <a:r>
              <a:rPr lang="en-US" altLang="zh-CN" sz="1400" dirty="0" smtClean="0"/>
              <a:t>, merge join</a:t>
            </a:r>
            <a:r>
              <a:rPr lang="zh-CN" altLang="en-US" sz="1400" dirty="0" smtClean="0"/>
              <a:t>增加排序开销</a:t>
            </a:r>
            <a:r>
              <a:rPr lang="en-US" altLang="zh-CN" sz="1400" dirty="0" smtClean="0"/>
              <a:t>.</a:t>
            </a:r>
          </a:p>
          <a:p>
            <a:r>
              <a:rPr lang="en-US" altLang="zh-CN" sz="1400" dirty="0"/>
              <a:t>digoal=# explain analyze select t1.*,t2.* from test t1 join test1 t2 on (t1.id=t2.id);</a:t>
            </a:r>
          </a:p>
          <a:p>
            <a:r>
              <a:rPr lang="en-US" altLang="zh-CN" sz="1400" dirty="0"/>
              <a:t>                                                       QUERY PLAN                                                        </a:t>
            </a:r>
          </a:p>
          <a:p>
            <a:r>
              <a:rPr lang="en-US" altLang="zh-CN" sz="1400" dirty="0"/>
              <a:t>-------------------------------------------------------------------------------------------------------------------------</a:t>
            </a:r>
          </a:p>
          <a:p>
            <a:r>
              <a:rPr lang="en-US" altLang="zh-CN" sz="1400" dirty="0"/>
              <a:t> Merge Join  (cost=1716.77..1916.77 rows=10000 width=90) (actual time=8.220..17.291 rows=10000 loops=1)</a:t>
            </a:r>
          </a:p>
          <a:p>
            <a:r>
              <a:rPr lang="en-US" altLang="zh-CN" sz="1400" dirty="0"/>
              <a:t>   Merge Cond: (t1.id = t2.id)</a:t>
            </a:r>
          </a:p>
          <a:p>
            <a:r>
              <a:rPr lang="en-US" altLang="zh-CN" sz="1400" dirty="0"/>
              <a:t>   -&gt;  Sort  (cost=858.39..883.39 rows=10000 width=45) (actual time=4.177..5.211 rows=10000 loops=1)</a:t>
            </a:r>
          </a:p>
          <a:p>
            <a:r>
              <a:rPr lang="en-US" altLang="zh-CN" sz="1400" dirty="0"/>
              <a:t>         Sort Key: t1.id</a:t>
            </a:r>
          </a:p>
          <a:p>
            <a:r>
              <a:rPr lang="en-US" altLang="zh-CN" sz="1400" dirty="0"/>
              <a:t>         Sort Method: quicksort  Memory: 1018kB</a:t>
            </a:r>
          </a:p>
          <a:p>
            <a:r>
              <a:rPr lang="en-US" altLang="zh-CN" sz="1400" dirty="0"/>
              <a:t>         -&gt;  </a:t>
            </a:r>
            <a:r>
              <a:rPr lang="en-US" altLang="zh-CN" sz="1400" dirty="0" err="1"/>
              <a:t>Seq</a:t>
            </a:r>
            <a:r>
              <a:rPr lang="en-US" altLang="zh-CN" sz="1400" dirty="0"/>
              <a:t> Scan on test t1  (cost=0.00..194.00 rows=10000 width=45) (actual time=0.008..1.757 rows=10000 loops=1)</a:t>
            </a:r>
          </a:p>
          <a:p>
            <a:r>
              <a:rPr lang="en-US" altLang="zh-CN" sz="1400" dirty="0"/>
              <a:t>   -&gt;  Sort  (cost=858.39..883.39 rows=10000 width=45) (actual time=4.035..5.300 rows=10000 loops=1)</a:t>
            </a:r>
          </a:p>
          <a:p>
            <a:r>
              <a:rPr lang="en-US" altLang="zh-CN" sz="1400" dirty="0"/>
              <a:t>         Sort Key: t2.id</a:t>
            </a:r>
          </a:p>
          <a:p>
            <a:r>
              <a:rPr lang="en-US" altLang="zh-CN" sz="1400" dirty="0"/>
              <a:t>         Sort Method: quicksort  Memory: 1018kB</a:t>
            </a:r>
          </a:p>
          <a:p>
            <a:r>
              <a:rPr lang="en-US" altLang="zh-CN" sz="1400" dirty="0"/>
              <a:t>         -&gt;  </a:t>
            </a:r>
            <a:r>
              <a:rPr lang="en-US" altLang="zh-CN" sz="1400" dirty="0" err="1"/>
              <a:t>Seq</a:t>
            </a:r>
            <a:r>
              <a:rPr lang="en-US" altLang="zh-CN" sz="1400" dirty="0"/>
              <a:t> Scan on test1 t2  (cost=0.00..194.00 rows=10000 width=45) (actual time=0.006..1.752 rows=10000 loops=1)</a:t>
            </a:r>
          </a:p>
          <a:p>
            <a:r>
              <a:rPr lang="en-US" altLang="zh-CN" sz="1400" dirty="0"/>
              <a:t> Total runtime: 18.420 </a:t>
            </a:r>
            <a:r>
              <a:rPr lang="en-US" altLang="zh-CN" sz="1400" dirty="0" err="1"/>
              <a:t>ms</a:t>
            </a:r>
            <a:endParaRPr lang="en-US" altLang="zh-CN" sz="1400" dirty="0"/>
          </a:p>
          <a:p>
            <a:r>
              <a:rPr lang="en-US" altLang="zh-CN" sz="1400" dirty="0"/>
              <a:t>(11 rows)</a:t>
            </a:r>
            <a:endParaRPr lang="zh-CN" altLang="en-US" sz="1400" dirty="0"/>
          </a:p>
        </p:txBody>
      </p:sp>
    </p:spTree>
    <p:extLst>
      <p:ext uri="{BB962C8B-B14F-4D97-AF65-F5344CB8AC3E}">
        <p14:creationId xmlns:p14="http://schemas.microsoft.com/office/powerpoint/2010/main" val="37409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zh-CN" altLang="en-US" sz="1400" dirty="0"/>
              <a:t>安装好</a:t>
            </a:r>
            <a:r>
              <a:rPr lang="en-US" altLang="zh-CN" sz="1400" dirty="0" err="1"/>
              <a:t>pgmemcache</a:t>
            </a:r>
            <a:r>
              <a:rPr lang="zh-CN" altLang="en-US" sz="1400" dirty="0"/>
              <a:t>后</a:t>
            </a:r>
            <a:r>
              <a:rPr lang="en-US" altLang="zh-CN" sz="1400" dirty="0"/>
              <a:t>, </a:t>
            </a:r>
            <a:r>
              <a:rPr lang="zh-CN" altLang="en-US" sz="1400" dirty="0"/>
              <a:t>需要修改</a:t>
            </a:r>
            <a:r>
              <a:rPr lang="en-US" altLang="zh-CN" sz="1400" dirty="0" err="1"/>
              <a:t>PostgreSQL</a:t>
            </a:r>
            <a:r>
              <a:rPr lang="zh-CN" altLang="en-US" sz="1400" dirty="0"/>
              <a:t>的配置文件重启数据库</a:t>
            </a:r>
            <a:r>
              <a:rPr lang="en-US" altLang="zh-CN" sz="1400" dirty="0"/>
              <a:t>, </a:t>
            </a:r>
          </a:p>
          <a:p>
            <a:endParaRPr lang="en-US" altLang="zh-CN" sz="1400" dirty="0"/>
          </a:p>
          <a:p>
            <a:r>
              <a:rPr lang="zh-CN" altLang="en-US" sz="1400" dirty="0"/>
              <a:t>这里假设</a:t>
            </a:r>
            <a:r>
              <a:rPr lang="en-US" altLang="zh-CN" sz="1400" dirty="0"/>
              <a:t>172.16.3.150</a:t>
            </a:r>
            <a:r>
              <a:rPr lang="zh-CN" altLang="en-US" sz="1400" dirty="0"/>
              <a:t>上已经启动了</a:t>
            </a:r>
            <a:r>
              <a:rPr lang="en-US" altLang="zh-CN" sz="1400" dirty="0" err="1"/>
              <a:t>memcached</a:t>
            </a:r>
            <a:r>
              <a:rPr lang="en-US" altLang="zh-CN" sz="1400" dirty="0"/>
              <a:t>.</a:t>
            </a:r>
          </a:p>
          <a:p>
            <a:r>
              <a:rPr lang="en-US" altLang="zh-CN" sz="1400" dirty="0" err="1"/>
              <a:t>su</a:t>
            </a:r>
            <a:r>
              <a:rPr lang="en-US" altLang="zh-CN" sz="1400" dirty="0"/>
              <a:t> - pg93</a:t>
            </a:r>
          </a:p>
          <a:p>
            <a:r>
              <a:rPr lang="en-US" altLang="zh-CN" sz="1400" dirty="0"/>
              <a:t>cd $PGDATA</a:t>
            </a:r>
          </a:p>
          <a:p>
            <a:r>
              <a:rPr lang="en-US" altLang="zh-CN" sz="1400" dirty="0"/>
              <a:t>vi </a:t>
            </a:r>
            <a:r>
              <a:rPr lang="en-US" altLang="zh-CN" sz="1400" dirty="0" err="1"/>
              <a:t>postgresql.conf</a:t>
            </a:r>
            <a:endParaRPr lang="en-US" altLang="zh-CN" sz="1400" dirty="0"/>
          </a:p>
          <a:p>
            <a:r>
              <a:rPr lang="en-US" altLang="zh-CN" sz="1400" dirty="0" err="1"/>
              <a:t>shared_preload_libraries</a:t>
            </a:r>
            <a:r>
              <a:rPr lang="en-US" altLang="zh-CN" sz="1400" dirty="0"/>
              <a:t> = '</a:t>
            </a:r>
            <a:r>
              <a:rPr lang="en-US" altLang="zh-CN" sz="1400" dirty="0" err="1"/>
              <a:t>pgmemcache</a:t>
            </a:r>
            <a:r>
              <a:rPr lang="en-US" altLang="zh-CN" sz="1400" dirty="0"/>
              <a:t>'</a:t>
            </a:r>
          </a:p>
          <a:p>
            <a:r>
              <a:rPr lang="en-US" altLang="zh-CN" sz="1400" dirty="0" err="1"/>
              <a:t>pgmemcache.default_servers</a:t>
            </a:r>
            <a:r>
              <a:rPr lang="en-US" altLang="zh-CN" sz="1400" dirty="0"/>
              <a:t> = '172.16.3.150:11211'  #</a:t>
            </a:r>
            <a:r>
              <a:rPr lang="zh-CN" altLang="en-US" sz="1400" dirty="0"/>
              <a:t>多个</a:t>
            </a:r>
            <a:r>
              <a:rPr lang="en-US" altLang="zh-CN" sz="1400" dirty="0" err="1"/>
              <a:t>memcached</a:t>
            </a:r>
            <a:r>
              <a:rPr lang="zh-CN" altLang="en-US" sz="1400" dirty="0"/>
              <a:t>用逗号隔开配置</a:t>
            </a:r>
            <a:r>
              <a:rPr lang="en-US" altLang="zh-CN" sz="1400" dirty="0"/>
              <a:t>.</a:t>
            </a:r>
          </a:p>
          <a:p>
            <a:r>
              <a:rPr lang="en-US" altLang="zh-CN" sz="1400" dirty="0" err="1"/>
              <a:t>pgmemcache.default_behavior</a:t>
            </a:r>
            <a:r>
              <a:rPr lang="en-US" altLang="zh-CN" sz="1400" dirty="0"/>
              <a:t> = 'BINARY_PROTOCOL:1'  #</a:t>
            </a:r>
            <a:r>
              <a:rPr lang="zh-CN" altLang="en-US" sz="1400" dirty="0"/>
              <a:t>多个配置用逗号隔开配置</a:t>
            </a:r>
            <a:r>
              <a:rPr lang="en-US" altLang="zh-CN" sz="1400" dirty="0"/>
              <a:t>. </a:t>
            </a:r>
          </a:p>
          <a:p>
            <a:endParaRPr lang="en-US" altLang="zh-CN" sz="1400" dirty="0"/>
          </a:p>
          <a:p>
            <a:r>
              <a:rPr lang="zh-CN" altLang="en-US" sz="1400" dirty="0"/>
              <a:t>重启数据库 </a:t>
            </a:r>
            <a:r>
              <a:rPr lang="en-US" altLang="zh-CN" sz="1400" dirty="0"/>
              <a:t>: </a:t>
            </a:r>
          </a:p>
          <a:p>
            <a:r>
              <a:rPr lang="en-US" altLang="zh-CN" sz="1400" dirty="0" err="1"/>
              <a:t>pg_ctl</a:t>
            </a:r>
            <a:r>
              <a:rPr lang="en-US" altLang="zh-CN" sz="1400" dirty="0"/>
              <a:t> restart -m fast</a:t>
            </a:r>
          </a:p>
          <a:p>
            <a:endParaRPr lang="en-US" altLang="zh-CN" sz="1400" dirty="0"/>
          </a:p>
          <a:p>
            <a:r>
              <a:rPr lang="zh-CN" altLang="en-US" sz="1400" dirty="0"/>
              <a:t>在加载</a:t>
            </a:r>
            <a:r>
              <a:rPr lang="en-US" altLang="zh-CN" sz="1400" dirty="0" err="1"/>
              <a:t>pgmemcache.sql</a:t>
            </a:r>
            <a:r>
              <a:rPr lang="zh-CN" altLang="en-US" sz="1400" dirty="0"/>
              <a:t>前</a:t>
            </a:r>
            <a:r>
              <a:rPr lang="en-US" altLang="zh-CN" sz="1400" dirty="0"/>
              <a:t>, </a:t>
            </a:r>
            <a:r>
              <a:rPr lang="zh-CN" altLang="en-US" sz="1400" dirty="0"/>
              <a:t>需要对这个脚本修改一下</a:t>
            </a:r>
            <a:r>
              <a:rPr lang="en-US" altLang="zh-CN" sz="1400" dirty="0"/>
              <a:t>, </a:t>
            </a:r>
            <a:r>
              <a:rPr lang="zh-CN" altLang="en-US" sz="1400" dirty="0"/>
              <a:t>否则会报语法错误</a:t>
            </a:r>
            <a:r>
              <a:rPr lang="en-US" altLang="zh-CN" sz="1400" dirty="0"/>
              <a:t>.</a:t>
            </a:r>
          </a:p>
          <a:p>
            <a:r>
              <a:rPr lang="en-US" altLang="zh-CN" sz="1400" dirty="0"/>
              <a:t>cd $PGHOME/share/</a:t>
            </a:r>
            <a:r>
              <a:rPr lang="en-US" altLang="zh-CN" sz="1400" dirty="0" err="1"/>
              <a:t>contrib</a:t>
            </a:r>
            <a:endParaRPr lang="en-US" altLang="zh-CN" sz="1400" dirty="0"/>
          </a:p>
          <a:p>
            <a:r>
              <a:rPr lang="en-US" altLang="zh-CN" sz="1400" dirty="0"/>
              <a:t>vi </a:t>
            </a:r>
            <a:r>
              <a:rPr lang="en-US" altLang="zh-CN" sz="1400" dirty="0" err="1"/>
              <a:t>pgmemcache.sql</a:t>
            </a:r>
            <a:endParaRPr lang="en-US" altLang="zh-CN" sz="1400" dirty="0"/>
          </a:p>
          <a:p>
            <a:r>
              <a:rPr lang="en-US" altLang="zh-CN" sz="1400" dirty="0"/>
              <a:t>:%s/LANGUAGE\ 'C'/LANGUAGE\ C/g</a:t>
            </a:r>
          </a:p>
          <a:p>
            <a:r>
              <a:rPr lang="en-US" altLang="zh-CN" sz="1400" dirty="0"/>
              <a:t>:x!</a:t>
            </a:r>
          </a:p>
          <a:p>
            <a:endParaRPr lang="en-US" altLang="zh-CN" sz="1400" dirty="0"/>
          </a:p>
        </p:txBody>
      </p:sp>
    </p:spTree>
    <p:extLst>
      <p:ext uri="{BB962C8B-B14F-4D97-AF65-F5344CB8AC3E}">
        <p14:creationId xmlns:p14="http://schemas.microsoft.com/office/powerpoint/2010/main" val="811641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zh-CN" altLang="en-US" sz="1400" dirty="0"/>
              <a:t>在需要的库中执行脚本 </a:t>
            </a:r>
            <a:r>
              <a:rPr lang="en-US" altLang="zh-CN" sz="1400" dirty="0"/>
              <a:t>: </a:t>
            </a:r>
          </a:p>
          <a:p>
            <a:r>
              <a:rPr lang="en-US" altLang="zh-CN" sz="1400" dirty="0" err="1"/>
              <a:t>psql</a:t>
            </a:r>
            <a:r>
              <a:rPr lang="en-US" altLang="zh-CN" sz="1400" dirty="0"/>
              <a:t> -h 127.0.0.1 -U </a:t>
            </a:r>
            <a:r>
              <a:rPr lang="en-US" altLang="zh-CN" sz="1400" dirty="0" err="1"/>
              <a:t>postgres</a:t>
            </a:r>
            <a:r>
              <a:rPr lang="en-US" altLang="zh-CN" sz="1400" dirty="0"/>
              <a:t> digoal -f ./</a:t>
            </a:r>
            <a:r>
              <a:rPr lang="en-US" altLang="zh-CN" sz="1400" dirty="0" err="1" smtClean="0"/>
              <a:t>pgmemcache.sql</a:t>
            </a:r>
            <a:endParaRPr lang="en-US" altLang="zh-CN" sz="1400" dirty="0" smtClean="0"/>
          </a:p>
          <a:p>
            <a:endParaRPr lang="en-US" altLang="zh-CN" sz="1400" dirty="0"/>
          </a:p>
          <a:p>
            <a:r>
              <a:rPr lang="zh-CN" altLang="en-US" sz="1400" dirty="0" smtClean="0"/>
              <a:t>测试  </a:t>
            </a:r>
            <a:r>
              <a:rPr lang="en-US" altLang="zh-CN" sz="1400" dirty="0" smtClean="0"/>
              <a:t>: </a:t>
            </a:r>
          </a:p>
          <a:p>
            <a:r>
              <a:rPr lang="en-US" altLang="zh-CN" sz="1400" dirty="0"/>
              <a:t>digoal=&gt; select </a:t>
            </a:r>
            <a:r>
              <a:rPr lang="en-US" altLang="zh-CN" sz="1400" dirty="0" err="1"/>
              <a:t>memcache_set</a:t>
            </a:r>
            <a:r>
              <a:rPr lang="en-US" altLang="zh-CN" sz="1400" dirty="0"/>
              <a:t>('key1', '1');</a:t>
            </a:r>
          </a:p>
          <a:p>
            <a:r>
              <a:rPr lang="en-US" altLang="zh-CN" sz="1400" dirty="0"/>
              <a:t> </a:t>
            </a:r>
            <a:r>
              <a:rPr lang="en-US" altLang="zh-CN" sz="1400" dirty="0" err="1"/>
              <a:t>memcache_set</a:t>
            </a:r>
            <a:r>
              <a:rPr lang="en-US" altLang="zh-CN" sz="1400" dirty="0"/>
              <a:t> </a:t>
            </a:r>
          </a:p>
          <a:p>
            <a:r>
              <a:rPr lang="en-US" altLang="zh-CN" sz="1400" dirty="0"/>
              <a:t>--------------</a:t>
            </a:r>
          </a:p>
          <a:p>
            <a:r>
              <a:rPr lang="en-US" altLang="zh-CN" sz="1400" dirty="0"/>
              <a:t> t</a:t>
            </a:r>
          </a:p>
          <a:p>
            <a:r>
              <a:rPr lang="en-US" altLang="zh-CN" sz="1400" dirty="0"/>
              <a:t>(1 row)</a:t>
            </a:r>
          </a:p>
          <a:p>
            <a:endParaRPr lang="en-US" altLang="zh-CN" sz="1400" dirty="0"/>
          </a:p>
          <a:p>
            <a:r>
              <a:rPr lang="en-US" altLang="zh-CN" sz="1400" dirty="0"/>
              <a:t>digoal=&gt; select </a:t>
            </a:r>
            <a:r>
              <a:rPr lang="en-US" altLang="zh-CN" sz="1400" dirty="0" err="1"/>
              <a:t>memcache_get</a:t>
            </a:r>
            <a:r>
              <a:rPr lang="en-US" altLang="zh-CN" sz="1400" dirty="0"/>
              <a:t>('key1');</a:t>
            </a:r>
          </a:p>
          <a:p>
            <a:r>
              <a:rPr lang="en-US" altLang="zh-CN" sz="1400" dirty="0"/>
              <a:t> </a:t>
            </a:r>
            <a:r>
              <a:rPr lang="en-US" altLang="zh-CN" sz="1400" dirty="0" err="1"/>
              <a:t>memcache_get</a:t>
            </a:r>
            <a:r>
              <a:rPr lang="en-US" altLang="zh-CN" sz="1400" dirty="0"/>
              <a:t> </a:t>
            </a:r>
          </a:p>
          <a:p>
            <a:r>
              <a:rPr lang="en-US" altLang="zh-CN" sz="1400" dirty="0"/>
              <a:t>--------------</a:t>
            </a:r>
          </a:p>
          <a:p>
            <a:r>
              <a:rPr lang="en-US" altLang="zh-CN" sz="1400" dirty="0"/>
              <a:t> 1</a:t>
            </a:r>
          </a:p>
          <a:p>
            <a:r>
              <a:rPr lang="en-US" altLang="zh-CN" sz="1400" dirty="0"/>
              <a:t>(1 row)</a:t>
            </a:r>
          </a:p>
          <a:p>
            <a:endParaRPr lang="en-US" altLang="zh-CN" sz="1400" dirty="0"/>
          </a:p>
          <a:p>
            <a:endParaRPr lang="en-US" altLang="zh-CN" sz="1400" dirty="0"/>
          </a:p>
        </p:txBody>
      </p:sp>
    </p:spTree>
    <p:extLst>
      <p:ext uri="{BB962C8B-B14F-4D97-AF65-F5344CB8AC3E}">
        <p14:creationId xmlns:p14="http://schemas.microsoft.com/office/powerpoint/2010/main" val="220662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en-US" altLang="zh-CN" sz="1400" dirty="0"/>
              <a:t>digoal=&gt; select </a:t>
            </a:r>
            <a:r>
              <a:rPr lang="en-US" altLang="zh-CN" sz="1400" dirty="0" err="1"/>
              <a:t>memcache_incr</a:t>
            </a:r>
            <a:r>
              <a:rPr lang="en-US" altLang="zh-CN" sz="1400" dirty="0"/>
              <a:t>('key1',99);</a:t>
            </a:r>
          </a:p>
          <a:p>
            <a:r>
              <a:rPr lang="en-US" altLang="zh-CN" sz="1400" dirty="0"/>
              <a:t> </a:t>
            </a:r>
            <a:r>
              <a:rPr lang="en-US" altLang="zh-CN" sz="1400" dirty="0" err="1"/>
              <a:t>memcache_incr</a:t>
            </a:r>
            <a:r>
              <a:rPr lang="en-US" altLang="zh-CN" sz="1400" dirty="0"/>
              <a:t> </a:t>
            </a:r>
          </a:p>
          <a:p>
            <a:r>
              <a:rPr lang="en-US" altLang="zh-CN" sz="1400" dirty="0"/>
              <a:t>---------------</a:t>
            </a:r>
          </a:p>
          <a:p>
            <a:r>
              <a:rPr lang="en-US" altLang="zh-CN" sz="1400" dirty="0"/>
              <a:t>           100</a:t>
            </a:r>
          </a:p>
          <a:p>
            <a:r>
              <a:rPr lang="en-US" altLang="zh-CN" sz="1400" dirty="0"/>
              <a:t>(1 row)</a:t>
            </a:r>
          </a:p>
          <a:p>
            <a:endParaRPr lang="en-US" altLang="zh-CN" sz="1400" dirty="0"/>
          </a:p>
          <a:p>
            <a:r>
              <a:rPr lang="en-US" altLang="zh-CN" sz="1400" dirty="0"/>
              <a:t>digoal=&gt; select </a:t>
            </a:r>
            <a:r>
              <a:rPr lang="en-US" altLang="zh-CN" sz="1400" dirty="0" err="1"/>
              <a:t>memcache_incr</a:t>
            </a:r>
            <a:r>
              <a:rPr lang="en-US" altLang="zh-CN" sz="1400" dirty="0"/>
              <a:t>('key1',99);</a:t>
            </a:r>
          </a:p>
          <a:p>
            <a:r>
              <a:rPr lang="en-US" altLang="zh-CN" sz="1400" dirty="0"/>
              <a:t> </a:t>
            </a:r>
            <a:r>
              <a:rPr lang="en-US" altLang="zh-CN" sz="1400" dirty="0" err="1"/>
              <a:t>memcache_incr</a:t>
            </a:r>
            <a:r>
              <a:rPr lang="en-US" altLang="zh-CN" sz="1400" dirty="0"/>
              <a:t> </a:t>
            </a:r>
          </a:p>
          <a:p>
            <a:r>
              <a:rPr lang="en-US" altLang="zh-CN" sz="1400" dirty="0"/>
              <a:t>---------------</a:t>
            </a:r>
          </a:p>
          <a:p>
            <a:r>
              <a:rPr lang="en-US" altLang="zh-CN" sz="1400" dirty="0"/>
              <a:t>           199</a:t>
            </a:r>
          </a:p>
          <a:p>
            <a:r>
              <a:rPr lang="en-US" altLang="zh-CN" sz="1400" dirty="0"/>
              <a:t>(1 row)</a:t>
            </a:r>
          </a:p>
        </p:txBody>
      </p:sp>
    </p:spTree>
    <p:extLst>
      <p:ext uri="{BB962C8B-B14F-4D97-AF65-F5344CB8AC3E}">
        <p14:creationId xmlns:p14="http://schemas.microsoft.com/office/powerpoint/2010/main" val="3406406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en-US" altLang="zh-CN" sz="1400" dirty="0"/>
              <a:t>digoal=&gt; select </a:t>
            </a:r>
            <a:r>
              <a:rPr lang="en-US" altLang="zh-CN" sz="1400" dirty="0" err="1"/>
              <a:t>memcache_stats</a:t>
            </a:r>
            <a:r>
              <a:rPr lang="en-US" altLang="zh-CN" sz="1400" dirty="0"/>
              <a:t>();</a:t>
            </a:r>
          </a:p>
          <a:p>
            <a:r>
              <a:rPr lang="en-US" altLang="zh-CN" sz="1400" dirty="0"/>
              <a:t>        </a:t>
            </a:r>
            <a:r>
              <a:rPr lang="en-US" altLang="zh-CN" sz="1400" dirty="0" err="1"/>
              <a:t>memcache_stats</a:t>
            </a:r>
            <a:r>
              <a:rPr lang="en-US" altLang="zh-CN" sz="1400" dirty="0"/>
              <a:t>        </a:t>
            </a:r>
          </a:p>
          <a:p>
            <a:r>
              <a:rPr lang="en-US" altLang="zh-CN" sz="1400" dirty="0"/>
              <a:t>------------------------------</a:t>
            </a:r>
          </a:p>
          <a:p>
            <a:r>
              <a:rPr lang="en-US" altLang="zh-CN" sz="1400" dirty="0"/>
              <a:t>                             +</a:t>
            </a:r>
          </a:p>
          <a:p>
            <a:r>
              <a:rPr lang="en-US" altLang="zh-CN" sz="1400" dirty="0"/>
              <a:t> Server: 172.16.3.150 (11211)+</a:t>
            </a:r>
          </a:p>
          <a:p>
            <a:r>
              <a:rPr lang="en-US" altLang="zh-CN" sz="1400" dirty="0"/>
              <a:t> </a:t>
            </a:r>
            <a:r>
              <a:rPr lang="en-US" altLang="zh-CN" sz="1400" dirty="0" err="1"/>
              <a:t>pid</a:t>
            </a:r>
            <a:r>
              <a:rPr lang="en-US" altLang="zh-CN" sz="1400" dirty="0"/>
              <a:t>: 1918                   +</a:t>
            </a:r>
          </a:p>
          <a:p>
            <a:r>
              <a:rPr lang="en-US" altLang="zh-CN" sz="1400" dirty="0"/>
              <a:t> uptime: 13140               +</a:t>
            </a:r>
          </a:p>
          <a:p>
            <a:r>
              <a:rPr lang="en-US" altLang="zh-CN" sz="1400" dirty="0"/>
              <a:t> time: 1353222576            +</a:t>
            </a:r>
          </a:p>
          <a:p>
            <a:r>
              <a:rPr lang="en-US" altLang="zh-CN" sz="1400" dirty="0"/>
              <a:t> version: 1.4.15             +</a:t>
            </a:r>
          </a:p>
          <a:p>
            <a:r>
              <a:rPr lang="en-US" altLang="zh-CN" sz="1400" dirty="0"/>
              <a:t> </a:t>
            </a:r>
            <a:r>
              <a:rPr lang="en-US" altLang="zh-CN" sz="1400" dirty="0" err="1"/>
              <a:t>pointer_size</a:t>
            </a:r>
            <a:r>
              <a:rPr lang="en-US" altLang="zh-CN" sz="1400" dirty="0"/>
              <a:t>: 64            +</a:t>
            </a:r>
          </a:p>
          <a:p>
            <a:r>
              <a:rPr lang="en-US" altLang="zh-CN" sz="1400" dirty="0"/>
              <a:t> </a:t>
            </a:r>
            <a:r>
              <a:rPr lang="en-US" altLang="zh-CN" sz="1400" dirty="0" err="1"/>
              <a:t>rusage_user</a:t>
            </a:r>
            <a:r>
              <a:rPr lang="en-US" altLang="zh-CN" sz="1400" dirty="0"/>
              <a:t>: 0.999          +</a:t>
            </a:r>
          </a:p>
          <a:p>
            <a:r>
              <a:rPr lang="en-US" altLang="zh-CN" sz="1400" dirty="0"/>
              <a:t> </a:t>
            </a:r>
            <a:r>
              <a:rPr lang="en-US" altLang="zh-CN" sz="1400" dirty="0" err="1"/>
              <a:t>rusage_system</a:t>
            </a:r>
            <a:r>
              <a:rPr lang="en-US" altLang="zh-CN" sz="1400" dirty="0"/>
              <a:t>: 0.1999       +</a:t>
            </a:r>
          </a:p>
          <a:p>
            <a:r>
              <a:rPr lang="en-US" altLang="zh-CN" sz="1400" dirty="0"/>
              <a:t> </a:t>
            </a:r>
            <a:r>
              <a:rPr lang="en-US" altLang="zh-CN" sz="1400" dirty="0" err="1"/>
              <a:t>curr_items</a:t>
            </a:r>
            <a:r>
              <a:rPr lang="en-US" altLang="zh-CN" sz="1400" dirty="0"/>
              <a:t>: 1               +</a:t>
            </a:r>
          </a:p>
          <a:p>
            <a:r>
              <a:rPr lang="en-US" altLang="zh-CN" sz="1400" dirty="0"/>
              <a:t> </a:t>
            </a:r>
            <a:r>
              <a:rPr lang="en-US" altLang="zh-CN" sz="1400" dirty="0" err="1"/>
              <a:t>total_items</a:t>
            </a:r>
            <a:r>
              <a:rPr lang="en-US" altLang="zh-CN" sz="1400" dirty="0"/>
              <a:t>: 3              +</a:t>
            </a:r>
          </a:p>
          <a:p>
            <a:r>
              <a:rPr lang="en-US" altLang="zh-CN" sz="1400" dirty="0"/>
              <a:t> bytes: 72                   +</a:t>
            </a:r>
          </a:p>
          <a:p>
            <a:r>
              <a:rPr lang="en-US" altLang="zh-CN" sz="1400" dirty="0"/>
              <a:t> </a:t>
            </a:r>
            <a:r>
              <a:rPr lang="en-US" altLang="zh-CN" sz="1400" dirty="0" err="1"/>
              <a:t>curr_connections</a:t>
            </a:r>
            <a:r>
              <a:rPr lang="en-US" altLang="zh-CN" sz="1400" dirty="0"/>
              <a:t>: 6         +</a:t>
            </a:r>
          </a:p>
          <a:p>
            <a:r>
              <a:rPr lang="en-US" altLang="zh-CN" sz="1400" dirty="0"/>
              <a:t> </a:t>
            </a:r>
            <a:r>
              <a:rPr lang="en-US" altLang="zh-CN" sz="1400" dirty="0" err="1"/>
              <a:t>total_connections</a:t>
            </a:r>
            <a:r>
              <a:rPr lang="en-US" altLang="zh-CN" sz="1400" dirty="0"/>
              <a:t>: 10       +</a:t>
            </a:r>
          </a:p>
          <a:p>
            <a:r>
              <a:rPr lang="en-US" altLang="zh-CN" sz="1400" dirty="0"/>
              <a:t> </a:t>
            </a:r>
            <a:r>
              <a:rPr lang="en-US" altLang="zh-CN" sz="1400" dirty="0" err="1"/>
              <a:t>connection_structures</a:t>
            </a:r>
            <a:r>
              <a:rPr lang="en-US" altLang="zh-CN" sz="1400" dirty="0"/>
              <a:t>: 7    +</a:t>
            </a:r>
          </a:p>
          <a:p>
            <a:endParaRPr lang="en-US" altLang="zh-CN" sz="1400" dirty="0"/>
          </a:p>
        </p:txBody>
      </p:sp>
    </p:spTree>
    <p:extLst>
      <p:ext uri="{BB962C8B-B14F-4D97-AF65-F5344CB8AC3E}">
        <p14:creationId xmlns:p14="http://schemas.microsoft.com/office/powerpoint/2010/main" val="1228557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en-US" altLang="zh-CN" sz="1400" dirty="0"/>
              <a:t> </a:t>
            </a:r>
            <a:r>
              <a:rPr lang="en-US" altLang="zh-CN" sz="1400" dirty="0" err="1"/>
              <a:t>cmd_get</a:t>
            </a:r>
            <a:r>
              <a:rPr lang="en-US" altLang="zh-CN" sz="1400" dirty="0"/>
              <a:t>: 1                  +</a:t>
            </a:r>
          </a:p>
          <a:p>
            <a:r>
              <a:rPr lang="en-US" altLang="zh-CN" sz="1400" dirty="0"/>
              <a:t> </a:t>
            </a:r>
            <a:r>
              <a:rPr lang="en-US" altLang="zh-CN" sz="1400" dirty="0" err="1"/>
              <a:t>cmd_set</a:t>
            </a:r>
            <a:r>
              <a:rPr lang="en-US" altLang="zh-CN" sz="1400" dirty="0"/>
              <a:t>: 1                  +</a:t>
            </a:r>
          </a:p>
          <a:p>
            <a:r>
              <a:rPr lang="en-US" altLang="zh-CN" sz="1400" dirty="0"/>
              <a:t> </a:t>
            </a:r>
            <a:r>
              <a:rPr lang="en-US" altLang="zh-CN" sz="1400" dirty="0" err="1"/>
              <a:t>get_hits</a:t>
            </a:r>
            <a:r>
              <a:rPr lang="en-US" altLang="zh-CN" sz="1400" dirty="0"/>
              <a:t>: 1                 +</a:t>
            </a:r>
          </a:p>
          <a:p>
            <a:r>
              <a:rPr lang="en-US" altLang="zh-CN" sz="1400" dirty="0"/>
              <a:t> </a:t>
            </a:r>
            <a:r>
              <a:rPr lang="en-US" altLang="zh-CN" sz="1400" dirty="0" err="1"/>
              <a:t>get_misses</a:t>
            </a:r>
            <a:r>
              <a:rPr lang="en-US" altLang="zh-CN" sz="1400" dirty="0"/>
              <a:t>: 0               +</a:t>
            </a:r>
          </a:p>
          <a:p>
            <a:r>
              <a:rPr lang="en-US" altLang="zh-CN" sz="1400" dirty="0"/>
              <a:t> evictions: 0                +</a:t>
            </a:r>
          </a:p>
          <a:p>
            <a:r>
              <a:rPr lang="en-US" altLang="zh-CN" sz="1400" dirty="0"/>
              <a:t> </a:t>
            </a:r>
            <a:r>
              <a:rPr lang="en-US" altLang="zh-CN" sz="1400" dirty="0" err="1"/>
              <a:t>bytes_read</a:t>
            </a:r>
            <a:r>
              <a:rPr lang="en-US" altLang="zh-CN" sz="1400" dirty="0"/>
              <a:t>: 207             +</a:t>
            </a:r>
          </a:p>
          <a:p>
            <a:r>
              <a:rPr lang="en-US" altLang="zh-CN" sz="1400" dirty="0"/>
              <a:t> </a:t>
            </a:r>
            <a:r>
              <a:rPr lang="en-US" altLang="zh-CN" sz="1400" dirty="0" err="1"/>
              <a:t>bytes_written</a:t>
            </a:r>
            <a:r>
              <a:rPr lang="en-US" altLang="zh-CN" sz="1400" dirty="0"/>
              <a:t>: 3196         +</a:t>
            </a:r>
          </a:p>
          <a:p>
            <a:r>
              <a:rPr lang="en-US" altLang="zh-CN" sz="1400" dirty="0"/>
              <a:t> </a:t>
            </a:r>
            <a:r>
              <a:rPr lang="en-US" altLang="zh-CN" sz="1400" dirty="0" err="1"/>
              <a:t>limit_maxbytes</a:t>
            </a:r>
            <a:r>
              <a:rPr lang="en-US" altLang="zh-CN" sz="1400" dirty="0"/>
              <a:t>: 67108864    +</a:t>
            </a:r>
          </a:p>
          <a:p>
            <a:r>
              <a:rPr lang="en-US" altLang="zh-CN" sz="1400" dirty="0"/>
              <a:t> threads: 4                  +</a:t>
            </a:r>
          </a:p>
        </p:txBody>
      </p:sp>
    </p:spTree>
    <p:extLst>
      <p:ext uri="{BB962C8B-B14F-4D97-AF65-F5344CB8AC3E}">
        <p14:creationId xmlns:p14="http://schemas.microsoft.com/office/powerpoint/2010/main" val="886322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en-US" altLang="zh-CN" sz="1400" dirty="0"/>
              <a:t> </a:t>
            </a:r>
            <a:r>
              <a:rPr lang="en-US" altLang="zh-CN" sz="1400" dirty="0" err="1"/>
              <a:t>cmd_get</a:t>
            </a:r>
            <a:r>
              <a:rPr lang="en-US" altLang="zh-CN" sz="1400" dirty="0"/>
              <a:t>: 1                  +</a:t>
            </a:r>
          </a:p>
          <a:p>
            <a:r>
              <a:rPr lang="en-US" altLang="zh-CN" sz="1400" dirty="0"/>
              <a:t> </a:t>
            </a:r>
            <a:r>
              <a:rPr lang="en-US" altLang="zh-CN" sz="1400" dirty="0" err="1"/>
              <a:t>cmd_set</a:t>
            </a:r>
            <a:r>
              <a:rPr lang="en-US" altLang="zh-CN" sz="1400" dirty="0"/>
              <a:t>: 1                  +</a:t>
            </a:r>
          </a:p>
          <a:p>
            <a:r>
              <a:rPr lang="en-US" altLang="zh-CN" sz="1400" dirty="0"/>
              <a:t> </a:t>
            </a:r>
            <a:r>
              <a:rPr lang="en-US" altLang="zh-CN" sz="1400" dirty="0" err="1"/>
              <a:t>get_hits</a:t>
            </a:r>
            <a:r>
              <a:rPr lang="en-US" altLang="zh-CN" sz="1400" dirty="0"/>
              <a:t>: 1                 +</a:t>
            </a:r>
          </a:p>
          <a:p>
            <a:r>
              <a:rPr lang="en-US" altLang="zh-CN" sz="1400" dirty="0"/>
              <a:t> </a:t>
            </a:r>
            <a:r>
              <a:rPr lang="en-US" altLang="zh-CN" sz="1400" dirty="0" err="1"/>
              <a:t>get_misses</a:t>
            </a:r>
            <a:r>
              <a:rPr lang="en-US" altLang="zh-CN" sz="1400" dirty="0"/>
              <a:t>: 0               +</a:t>
            </a:r>
          </a:p>
          <a:p>
            <a:r>
              <a:rPr lang="en-US" altLang="zh-CN" sz="1400" dirty="0"/>
              <a:t> evictions: 0                +</a:t>
            </a:r>
          </a:p>
          <a:p>
            <a:r>
              <a:rPr lang="en-US" altLang="zh-CN" sz="1400" dirty="0"/>
              <a:t> </a:t>
            </a:r>
            <a:r>
              <a:rPr lang="en-US" altLang="zh-CN" sz="1400" dirty="0" err="1"/>
              <a:t>bytes_read</a:t>
            </a:r>
            <a:r>
              <a:rPr lang="en-US" altLang="zh-CN" sz="1400" dirty="0"/>
              <a:t>: 207             +</a:t>
            </a:r>
          </a:p>
          <a:p>
            <a:r>
              <a:rPr lang="en-US" altLang="zh-CN" sz="1400" dirty="0"/>
              <a:t> </a:t>
            </a:r>
            <a:r>
              <a:rPr lang="en-US" altLang="zh-CN" sz="1400" dirty="0" err="1"/>
              <a:t>bytes_written</a:t>
            </a:r>
            <a:r>
              <a:rPr lang="en-US" altLang="zh-CN" sz="1400" dirty="0"/>
              <a:t>: 3196         +</a:t>
            </a:r>
          </a:p>
          <a:p>
            <a:r>
              <a:rPr lang="en-US" altLang="zh-CN" sz="1400" dirty="0"/>
              <a:t> </a:t>
            </a:r>
            <a:r>
              <a:rPr lang="en-US" altLang="zh-CN" sz="1400" dirty="0" err="1"/>
              <a:t>limit_maxbytes</a:t>
            </a:r>
            <a:r>
              <a:rPr lang="en-US" altLang="zh-CN" sz="1400" dirty="0"/>
              <a:t>: 67108864    +</a:t>
            </a:r>
          </a:p>
          <a:p>
            <a:r>
              <a:rPr lang="en-US" altLang="zh-CN" sz="1400" dirty="0"/>
              <a:t> threads: 4                  +</a:t>
            </a:r>
          </a:p>
        </p:txBody>
      </p:sp>
    </p:spTree>
    <p:extLst>
      <p:ext uri="{BB962C8B-B14F-4D97-AF65-F5344CB8AC3E}">
        <p14:creationId xmlns:p14="http://schemas.microsoft.com/office/powerpoint/2010/main" val="3807465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en-US" altLang="zh-CN" sz="1400" dirty="0"/>
              <a:t>digoal=&gt; select </a:t>
            </a:r>
            <a:r>
              <a:rPr lang="en-US" altLang="zh-CN" sz="1400" dirty="0" err="1"/>
              <a:t>memcache_flush_all</a:t>
            </a:r>
            <a:r>
              <a:rPr lang="en-US" altLang="zh-CN" sz="1400" dirty="0"/>
              <a:t>();</a:t>
            </a:r>
          </a:p>
          <a:p>
            <a:r>
              <a:rPr lang="en-US" altLang="zh-CN" sz="1400" dirty="0"/>
              <a:t> </a:t>
            </a:r>
            <a:r>
              <a:rPr lang="en-US" altLang="zh-CN" sz="1400" dirty="0" err="1"/>
              <a:t>memcache_flush_all</a:t>
            </a:r>
            <a:r>
              <a:rPr lang="en-US" altLang="zh-CN" sz="1400" dirty="0"/>
              <a:t> </a:t>
            </a:r>
          </a:p>
          <a:p>
            <a:r>
              <a:rPr lang="en-US" altLang="zh-CN" sz="1400" dirty="0"/>
              <a:t>--------------------</a:t>
            </a:r>
          </a:p>
          <a:p>
            <a:r>
              <a:rPr lang="en-US" altLang="zh-CN" sz="1400" dirty="0"/>
              <a:t> t</a:t>
            </a:r>
          </a:p>
          <a:p>
            <a:endParaRPr lang="en-US" altLang="zh-CN" sz="1400" dirty="0"/>
          </a:p>
          <a:p>
            <a:r>
              <a:rPr lang="en-US" altLang="zh-CN" sz="1400" dirty="0"/>
              <a:t>digoal=&gt; select </a:t>
            </a:r>
            <a:r>
              <a:rPr lang="en-US" altLang="zh-CN" sz="1400" dirty="0" err="1"/>
              <a:t>memcache_get</a:t>
            </a:r>
            <a:r>
              <a:rPr lang="en-US" altLang="zh-CN" sz="1400" dirty="0"/>
              <a:t>('key1');</a:t>
            </a:r>
          </a:p>
          <a:p>
            <a:r>
              <a:rPr lang="en-US" altLang="zh-CN" sz="1400" dirty="0"/>
              <a:t> </a:t>
            </a:r>
            <a:r>
              <a:rPr lang="en-US" altLang="zh-CN" sz="1400" dirty="0" err="1"/>
              <a:t>memcache_get</a:t>
            </a:r>
            <a:r>
              <a:rPr lang="en-US" altLang="zh-CN" sz="1400" dirty="0"/>
              <a:t> </a:t>
            </a:r>
          </a:p>
          <a:p>
            <a:r>
              <a:rPr lang="en-US" altLang="zh-CN" sz="1400" dirty="0"/>
              <a:t>--------------</a:t>
            </a:r>
          </a:p>
          <a:p>
            <a:r>
              <a:rPr lang="en-US" altLang="zh-CN" sz="1400" dirty="0"/>
              <a:t> </a:t>
            </a:r>
          </a:p>
          <a:p>
            <a:r>
              <a:rPr lang="en-US" altLang="zh-CN" sz="1400" dirty="0"/>
              <a:t>(1 row)</a:t>
            </a:r>
          </a:p>
        </p:txBody>
      </p:sp>
    </p:spTree>
    <p:extLst>
      <p:ext uri="{BB962C8B-B14F-4D97-AF65-F5344CB8AC3E}">
        <p14:creationId xmlns:p14="http://schemas.microsoft.com/office/powerpoint/2010/main" val="4183900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en-US" altLang="zh-CN" sz="1400" dirty="0">
                <a:effectLst/>
              </a:rPr>
              <a:t>cache</a:t>
            </a:r>
            <a:r>
              <a:rPr lang="zh-CN" altLang="en-US" sz="1400" dirty="0">
                <a:effectLst/>
              </a:rPr>
              <a:t>应用场景</a:t>
            </a:r>
            <a:r>
              <a:rPr lang="zh-CN" altLang="en-US" sz="1400" dirty="0" smtClean="0">
                <a:effectLst/>
              </a:rPr>
              <a:t>举例</a:t>
            </a:r>
            <a:r>
              <a:rPr lang="en-US" altLang="zh-CN" sz="1400" dirty="0" smtClean="0">
                <a:effectLst/>
              </a:rPr>
              <a:t>, </a:t>
            </a:r>
            <a:r>
              <a:rPr lang="zh-CN" altLang="en-US" sz="1400" dirty="0" smtClean="0">
                <a:effectLst/>
              </a:rPr>
              <a:t>将用户</a:t>
            </a:r>
            <a:r>
              <a:rPr lang="en-US" altLang="zh-CN" sz="1400" dirty="0" smtClean="0">
                <a:effectLst/>
              </a:rPr>
              <a:t>-</a:t>
            </a:r>
            <a:r>
              <a:rPr lang="zh-CN" altLang="en-US" sz="1400" dirty="0" smtClean="0">
                <a:effectLst/>
              </a:rPr>
              <a:t>密码作为</a:t>
            </a:r>
            <a:r>
              <a:rPr lang="en-US" altLang="zh-CN" sz="1400" dirty="0" smtClean="0">
                <a:effectLst/>
              </a:rPr>
              <a:t>K-V</a:t>
            </a:r>
            <a:r>
              <a:rPr lang="zh-CN" altLang="en-US" sz="1400" dirty="0" smtClean="0">
                <a:effectLst/>
              </a:rPr>
              <a:t>存储到</a:t>
            </a:r>
            <a:r>
              <a:rPr lang="en-US" altLang="zh-CN" sz="1400" dirty="0" smtClean="0">
                <a:effectLst/>
              </a:rPr>
              <a:t>MEMCACHED</a:t>
            </a:r>
            <a:r>
              <a:rPr lang="zh-CN" altLang="en-US" sz="1400" dirty="0" smtClean="0">
                <a:effectLst/>
              </a:rPr>
              <a:t>中</a:t>
            </a:r>
            <a:r>
              <a:rPr lang="en-US" altLang="zh-CN" sz="1400" dirty="0" smtClean="0">
                <a:effectLst/>
              </a:rPr>
              <a:t>, </a:t>
            </a:r>
            <a:r>
              <a:rPr lang="zh-CN" altLang="en-US" sz="1400" dirty="0" smtClean="0">
                <a:effectLst/>
              </a:rPr>
              <a:t>密码校验先从</a:t>
            </a:r>
            <a:r>
              <a:rPr lang="en-US" altLang="zh-CN" sz="1400" dirty="0" err="1" smtClean="0">
                <a:effectLst/>
              </a:rPr>
              <a:t>memcached</a:t>
            </a:r>
            <a:r>
              <a:rPr lang="zh-CN" altLang="en-US" sz="1400" dirty="0" smtClean="0">
                <a:effectLst/>
              </a:rPr>
              <a:t>进行匹配</a:t>
            </a:r>
            <a:r>
              <a:rPr lang="en-US" altLang="zh-CN" sz="1400" dirty="0" smtClean="0">
                <a:effectLst/>
              </a:rPr>
              <a:t>, </a:t>
            </a:r>
            <a:r>
              <a:rPr lang="zh-CN" altLang="en-US" sz="1400" dirty="0" smtClean="0">
                <a:effectLst/>
              </a:rPr>
              <a:t>未匹配到再到数据库中检索</a:t>
            </a:r>
            <a:r>
              <a:rPr lang="en-US" altLang="zh-CN" sz="1400" dirty="0" smtClean="0">
                <a:effectLst/>
              </a:rPr>
              <a:t>.</a:t>
            </a:r>
          </a:p>
          <a:p>
            <a:r>
              <a:rPr lang="en-US" altLang="zh-CN" sz="1400" dirty="0">
                <a:effectLst/>
              </a:rPr>
              <a:t>1. </a:t>
            </a:r>
            <a:r>
              <a:rPr lang="zh-CN" altLang="en-US" sz="1400" dirty="0">
                <a:effectLst/>
              </a:rPr>
              <a:t>测试表</a:t>
            </a:r>
          </a:p>
          <a:p>
            <a:r>
              <a:rPr lang="en-US" altLang="zh-CN" sz="1400" dirty="0">
                <a:effectLst/>
              </a:rPr>
              <a:t>digoal=&gt; create table </a:t>
            </a:r>
            <a:r>
              <a:rPr lang="en-US" altLang="zh-CN" sz="1400" dirty="0" err="1">
                <a:effectLst/>
              </a:rPr>
              <a:t>tbl_user_info</a:t>
            </a:r>
            <a:r>
              <a:rPr lang="en-US" altLang="zh-CN" sz="1400" dirty="0">
                <a:effectLst/>
              </a:rPr>
              <a:t> (</a:t>
            </a:r>
            <a:r>
              <a:rPr lang="en-US" altLang="zh-CN" sz="1400" dirty="0" err="1">
                <a:effectLst/>
              </a:rPr>
              <a:t>userid</a:t>
            </a:r>
            <a:r>
              <a:rPr lang="en-US" altLang="zh-CN" sz="1400" dirty="0">
                <a:effectLst/>
              </a:rPr>
              <a:t> int8 primary key, </a:t>
            </a:r>
            <a:r>
              <a:rPr lang="en-US" altLang="zh-CN" sz="1400" dirty="0" err="1">
                <a:effectLst/>
              </a:rPr>
              <a:t>pwd</a:t>
            </a:r>
            <a:r>
              <a:rPr lang="en-US" altLang="zh-CN" sz="1400" dirty="0">
                <a:effectLst/>
              </a:rPr>
              <a:t> text);</a:t>
            </a:r>
          </a:p>
          <a:p>
            <a:r>
              <a:rPr lang="en-US" altLang="zh-CN" sz="1400" dirty="0">
                <a:effectLst/>
              </a:rPr>
              <a:t>NOTICE:  CREATE TABLE / PRIMARY KEY will create implicit index "</a:t>
            </a:r>
            <a:r>
              <a:rPr lang="en-US" altLang="zh-CN" sz="1400" dirty="0" err="1">
                <a:effectLst/>
              </a:rPr>
              <a:t>tbl_user_info_pkey</a:t>
            </a:r>
            <a:r>
              <a:rPr lang="en-US" altLang="zh-CN" sz="1400" dirty="0">
                <a:effectLst/>
              </a:rPr>
              <a:t>" for table "</a:t>
            </a:r>
            <a:r>
              <a:rPr lang="en-US" altLang="zh-CN" sz="1400" dirty="0" err="1">
                <a:effectLst/>
              </a:rPr>
              <a:t>tbl_user_info</a:t>
            </a:r>
            <a:r>
              <a:rPr lang="en-US" altLang="zh-CN" sz="1400" dirty="0">
                <a:effectLst/>
              </a:rPr>
              <a:t>"</a:t>
            </a:r>
          </a:p>
          <a:p>
            <a:r>
              <a:rPr lang="en-US" altLang="zh-CN" sz="1400" dirty="0">
                <a:effectLst/>
              </a:rPr>
              <a:t>CREATE TABLE</a:t>
            </a:r>
          </a:p>
          <a:p>
            <a:r>
              <a:rPr lang="en-US" altLang="zh-CN" sz="1400" dirty="0">
                <a:effectLst/>
              </a:rPr>
              <a:t>2. </a:t>
            </a:r>
            <a:r>
              <a:rPr lang="zh-CN" altLang="en-US" sz="1400" dirty="0">
                <a:effectLst/>
              </a:rPr>
              <a:t>测试数据</a:t>
            </a:r>
          </a:p>
          <a:p>
            <a:r>
              <a:rPr lang="en-US" altLang="zh-CN" sz="1400" dirty="0">
                <a:effectLst/>
              </a:rPr>
              <a:t>digoal=&gt; insert into </a:t>
            </a:r>
            <a:r>
              <a:rPr lang="en-US" altLang="zh-CN" sz="1400" dirty="0" err="1">
                <a:effectLst/>
              </a:rPr>
              <a:t>tbl_user_info</a:t>
            </a:r>
            <a:r>
              <a:rPr lang="en-US" altLang="zh-CN" sz="1400" dirty="0">
                <a:effectLst/>
              </a:rPr>
              <a:t> select </a:t>
            </a:r>
            <a:r>
              <a:rPr lang="en-US" altLang="zh-CN" sz="1400" dirty="0" err="1">
                <a:effectLst/>
              </a:rPr>
              <a:t>generate_series</a:t>
            </a:r>
            <a:r>
              <a:rPr lang="en-US" altLang="zh-CN" sz="1400" dirty="0">
                <a:effectLst/>
              </a:rPr>
              <a:t>(1,10000000), md5(</a:t>
            </a:r>
            <a:r>
              <a:rPr lang="en-US" altLang="zh-CN" sz="1400" dirty="0" err="1">
                <a:effectLst/>
              </a:rPr>
              <a:t>clock_timestamp</a:t>
            </a:r>
            <a:r>
              <a:rPr lang="en-US" altLang="zh-CN" sz="1400" dirty="0">
                <a:effectLst/>
              </a:rPr>
              <a:t>()::text);</a:t>
            </a:r>
          </a:p>
          <a:p>
            <a:r>
              <a:rPr lang="en-US" altLang="zh-CN" sz="1400" dirty="0">
                <a:effectLst/>
              </a:rPr>
              <a:t>INSERT 0 10000000</a:t>
            </a:r>
          </a:p>
          <a:p>
            <a:r>
              <a:rPr lang="en-US" altLang="zh-CN" sz="1400" dirty="0">
                <a:effectLst/>
              </a:rPr>
              <a:t>3. </a:t>
            </a:r>
            <a:r>
              <a:rPr lang="zh-CN" altLang="en-US" sz="1400" dirty="0">
                <a:effectLst/>
              </a:rPr>
              <a:t>更新触发器</a:t>
            </a:r>
            <a:r>
              <a:rPr lang="en-US" altLang="zh-CN" sz="1400" dirty="0">
                <a:effectLst/>
              </a:rPr>
              <a:t>(</a:t>
            </a:r>
            <a:r>
              <a:rPr lang="zh-CN" altLang="en-US" sz="1400" dirty="0">
                <a:effectLst/>
              </a:rPr>
              <a:t>不安全</a:t>
            </a:r>
            <a:r>
              <a:rPr lang="en-US" altLang="zh-CN" sz="1400" dirty="0">
                <a:effectLst/>
              </a:rPr>
              <a:t>, SQL</a:t>
            </a:r>
            <a:r>
              <a:rPr lang="zh-CN" altLang="en-US" sz="1400" dirty="0">
                <a:effectLst/>
              </a:rPr>
              <a:t>回滚后</a:t>
            </a:r>
            <a:r>
              <a:rPr lang="en-US" altLang="zh-CN" sz="1400" dirty="0" err="1">
                <a:effectLst/>
              </a:rPr>
              <a:t>memcache</a:t>
            </a:r>
            <a:r>
              <a:rPr lang="zh-CN" altLang="en-US" sz="1400" dirty="0">
                <a:effectLst/>
              </a:rPr>
              <a:t>的操作不能自动回滚</a:t>
            </a:r>
            <a:r>
              <a:rPr lang="en-US" altLang="zh-CN" sz="1400" dirty="0">
                <a:effectLst/>
              </a:rPr>
              <a:t>)</a:t>
            </a:r>
          </a:p>
          <a:p>
            <a:r>
              <a:rPr lang="en-US" altLang="zh-CN" sz="1400" dirty="0">
                <a:effectLst/>
              </a:rPr>
              <a:t>CREATE OR REPLACE FUNCTION </a:t>
            </a:r>
            <a:r>
              <a:rPr lang="en-US" altLang="zh-CN" sz="1400" dirty="0" err="1">
                <a:effectLst/>
              </a:rPr>
              <a:t>tbl_user_info_upd</a:t>
            </a:r>
            <a:r>
              <a:rPr lang="en-US" altLang="zh-CN" sz="1400" dirty="0">
                <a:effectLst/>
              </a:rPr>
              <a:t>() RETURNS TRIGGER AS $$</a:t>
            </a:r>
          </a:p>
          <a:p>
            <a:r>
              <a:rPr lang="en-US" altLang="zh-CN" sz="1400" dirty="0">
                <a:effectLst/>
              </a:rPr>
              <a:t>        BEGIN</a:t>
            </a:r>
          </a:p>
          <a:p>
            <a:r>
              <a:rPr lang="en-US" altLang="zh-CN" sz="1400" dirty="0">
                <a:effectLst/>
              </a:rPr>
              <a:t>        IF OLD.pwd != NEW.pwd THEN</a:t>
            </a:r>
          </a:p>
          <a:p>
            <a:r>
              <a:rPr lang="en-US" altLang="zh-CN" sz="1400" dirty="0">
                <a:effectLst/>
              </a:rPr>
              <a:t>                PERFORM </a:t>
            </a:r>
            <a:r>
              <a:rPr lang="en-US" altLang="zh-CN" sz="1400" dirty="0" err="1">
                <a:effectLst/>
              </a:rPr>
              <a:t>memcache_set</a:t>
            </a:r>
            <a:r>
              <a:rPr lang="en-US" altLang="zh-CN" sz="1400" dirty="0">
                <a:effectLst/>
              </a:rPr>
              <a:t>('</a:t>
            </a:r>
            <a:r>
              <a:rPr lang="en-US" altLang="zh-CN" sz="1400" dirty="0" err="1">
                <a:effectLst/>
              </a:rPr>
              <a:t>tbl_user_info</a:t>
            </a:r>
            <a:r>
              <a:rPr lang="en-US" altLang="zh-CN" sz="1400" dirty="0">
                <a:effectLst/>
              </a:rPr>
              <a:t>_' || </a:t>
            </a:r>
            <a:r>
              <a:rPr lang="en-US" altLang="zh-CN" sz="1400" dirty="0" err="1">
                <a:effectLst/>
              </a:rPr>
              <a:t>NEW.userid</a:t>
            </a:r>
            <a:r>
              <a:rPr lang="en-US" altLang="zh-CN" sz="1400" dirty="0">
                <a:effectLst/>
              </a:rPr>
              <a:t> || '_</a:t>
            </a:r>
            <a:r>
              <a:rPr lang="en-US" altLang="zh-CN" sz="1400" dirty="0" err="1">
                <a:effectLst/>
              </a:rPr>
              <a:t>pwd</a:t>
            </a:r>
            <a:r>
              <a:rPr lang="en-US" altLang="zh-CN" sz="1400" dirty="0">
                <a:effectLst/>
              </a:rPr>
              <a:t>', NEW.pwd);</a:t>
            </a:r>
          </a:p>
          <a:p>
            <a:r>
              <a:rPr lang="en-US" altLang="zh-CN" sz="1400" dirty="0">
                <a:effectLst/>
              </a:rPr>
              <a:t>        END IF;</a:t>
            </a:r>
          </a:p>
          <a:p>
            <a:r>
              <a:rPr lang="en-US" altLang="zh-CN" sz="1400" dirty="0">
                <a:effectLst/>
              </a:rPr>
              <a:t>        RETURN NULL;</a:t>
            </a:r>
          </a:p>
          <a:p>
            <a:r>
              <a:rPr lang="en-US" altLang="zh-CN" sz="1400" dirty="0">
                <a:effectLst/>
              </a:rPr>
              <a:t>END;</a:t>
            </a:r>
          </a:p>
          <a:p>
            <a:r>
              <a:rPr lang="en-US" altLang="zh-CN" sz="1400" dirty="0">
                <a:effectLst/>
              </a:rPr>
              <a:t>$$ LANGUAGE '</a:t>
            </a:r>
            <a:r>
              <a:rPr lang="en-US" altLang="zh-CN" sz="1400" dirty="0" err="1">
                <a:effectLst/>
              </a:rPr>
              <a:t>plpgsql</a:t>
            </a:r>
            <a:r>
              <a:rPr lang="en-US" altLang="zh-CN" sz="1400" dirty="0">
                <a:effectLst/>
              </a:rPr>
              <a:t>' STRICT;</a:t>
            </a:r>
          </a:p>
          <a:p>
            <a:r>
              <a:rPr lang="en-US" altLang="zh-CN" sz="1400" dirty="0">
                <a:effectLst/>
              </a:rPr>
              <a:t>CREATE TRIGGER </a:t>
            </a:r>
            <a:r>
              <a:rPr lang="en-US" altLang="zh-CN" sz="1400" dirty="0" err="1">
                <a:effectLst/>
              </a:rPr>
              <a:t>tbl_user_info_upd</a:t>
            </a:r>
            <a:r>
              <a:rPr lang="en-US" altLang="zh-CN" sz="1400" dirty="0">
                <a:effectLst/>
              </a:rPr>
              <a:t> AFTER UPDATE ON </a:t>
            </a:r>
            <a:r>
              <a:rPr lang="en-US" altLang="zh-CN" sz="1400" dirty="0" err="1">
                <a:effectLst/>
              </a:rPr>
              <a:t>tbl_user_info</a:t>
            </a:r>
            <a:r>
              <a:rPr lang="en-US" altLang="zh-CN" sz="1400" dirty="0">
                <a:effectLst/>
              </a:rPr>
              <a:t> FOR EACH ROW EXECUTE PROCEDURE </a:t>
            </a:r>
            <a:r>
              <a:rPr lang="en-US" altLang="zh-CN" sz="1400" dirty="0" err="1">
                <a:effectLst/>
              </a:rPr>
              <a:t>tbl_user_info_upd</a:t>
            </a:r>
            <a:r>
              <a:rPr lang="en-US" altLang="zh-CN" sz="1400" dirty="0">
                <a:effectLst/>
              </a:rPr>
              <a:t>();</a:t>
            </a:r>
            <a:endParaRPr lang="en-US" altLang="zh-CN" sz="1400" dirty="0" smtClean="0">
              <a:effectLst/>
            </a:endParaRPr>
          </a:p>
          <a:p>
            <a:endParaRPr lang="en-US" altLang="zh-CN" sz="1400" dirty="0" smtClean="0">
              <a:effectLst/>
            </a:endParaRPr>
          </a:p>
          <a:p>
            <a:endParaRPr lang="en-US" altLang="zh-CN" sz="1400" dirty="0"/>
          </a:p>
        </p:txBody>
      </p:sp>
    </p:spTree>
    <p:extLst>
      <p:ext uri="{BB962C8B-B14F-4D97-AF65-F5344CB8AC3E}">
        <p14:creationId xmlns:p14="http://schemas.microsoft.com/office/powerpoint/2010/main" val="2263167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en-US" altLang="zh-CN" sz="1400" dirty="0">
                <a:effectLst/>
              </a:rPr>
              <a:t>4. </a:t>
            </a:r>
            <a:r>
              <a:rPr lang="zh-CN" altLang="en-US" sz="1400" dirty="0">
                <a:effectLst/>
              </a:rPr>
              <a:t>插入触发器</a:t>
            </a:r>
            <a:r>
              <a:rPr lang="en-US" altLang="zh-CN" sz="1400" dirty="0">
                <a:effectLst/>
              </a:rPr>
              <a:t>(</a:t>
            </a:r>
            <a:r>
              <a:rPr lang="zh-CN" altLang="en-US" sz="1400" dirty="0">
                <a:effectLst/>
              </a:rPr>
              <a:t>不安全</a:t>
            </a:r>
            <a:r>
              <a:rPr lang="en-US" altLang="zh-CN" sz="1400" dirty="0">
                <a:effectLst/>
              </a:rPr>
              <a:t>, </a:t>
            </a:r>
            <a:r>
              <a:rPr lang="zh-CN" altLang="en-US" sz="1400" dirty="0">
                <a:effectLst/>
              </a:rPr>
              <a:t>同理</a:t>
            </a:r>
            <a:r>
              <a:rPr lang="en-US" altLang="zh-CN" sz="1400" dirty="0">
                <a:effectLst/>
              </a:rPr>
              <a:t>)</a:t>
            </a:r>
          </a:p>
          <a:p>
            <a:r>
              <a:rPr lang="en-US" altLang="zh-CN" sz="1400" dirty="0">
                <a:effectLst/>
              </a:rPr>
              <a:t>CREATE OR REPLACE FUNCTION </a:t>
            </a:r>
            <a:r>
              <a:rPr lang="en-US" altLang="zh-CN" sz="1400" dirty="0" err="1">
                <a:effectLst/>
              </a:rPr>
              <a:t>tbl_user_info_ins</a:t>
            </a:r>
            <a:r>
              <a:rPr lang="en-US" altLang="zh-CN" sz="1400" dirty="0">
                <a:effectLst/>
              </a:rPr>
              <a:t>() RETURNS TRIGGER AS $$</a:t>
            </a:r>
          </a:p>
          <a:p>
            <a:r>
              <a:rPr lang="en-US" altLang="zh-CN" sz="1400" dirty="0">
                <a:effectLst/>
              </a:rPr>
              <a:t>        BEGIN</a:t>
            </a:r>
          </a:p>
          <a:p>
            <a:r>
              <a:rPr lang="en-US" altLang="zh-CN" sz="1400" dirty="0">
                <a:effectLst/>
              </a:rPr>
              <a:t>        PERFORM </a:t>
            </a:r>
            <a:r>
              <a:rPr lang="en-US" altLang="zh-CN" sz="1400" dirty="0" err="1">
                <a:effectLst/>
              </a:rPr>
              <a:t>memcache_set</a:t>
            </a:r>
            <a:r>
              <a:rPr lang="en-US" altLang="zh-CN" sz="1400" dirty="0">
                <a:effectLst/>
              </a:rPr>
              <a:t>('</a:t>
            </a:r>
            <a:r>
              <a:rPr lang="en-US" altLang="zh-CN" sz="1400" dirty="0" err="1">
                <a:effectLst/>
              </a:rPr>
              <a:t>tbl_user_info</a:t>
            </a:r>
            <a:r>
              <a:rPr lang="en-US" altLang="zh-CN" sz="1400" dirty="0">
                <a:effectLst/>
              </a:rPr>
              <a:t>_' || </a:t>
            </a:r>
            <a:r>
              <a:rPr lang="en-US" altLang="zh-CN" sz="1400" dirty="0" err="1">
                <a:effectLst/>
              </a:rPr>
              <a:t>NEW.userid</a:t>
            </a:r>
            <a:r>
              <a:rPr lang="en-US" altLang="zh-CN" sz="1400" dirty="0">
                <a:effectLst/>
              </a:rPr>
              <a:t> || '_</a:t>
            </a:r>
            <a:r>
              <a:rPr lang="en-US" altLang="zh-CN" sz="1400" dirty="0" err="1">
                <a:effectLst/>
              </a:rPr>
              <a:t>pwd</a:t>
            </a:r>
            <a:r>
              <a:rPr lang="en-US" altLang="zh-CN" sz="1400" dirty="0">
                <a:effectLst/>
              </a:rPr>
              <a:t>', NEW.pwd);</a:t>
            </a:r>
          </a:p>
          <a:p>
            <a:r>
              <a:rPr lang="en-US" altLang="zh-CN" sz="1400" dirty="0">
                <a:effectLst/>
              </a:rPr>
              <a:t>        RETURN NULL;</a:t>
            </a:r>
          </a:p>
          <a:p>
            <a:r>
              <a:rPr lang="en-US" altLang="zh-CN" sz="1400" dirty="0">
                <a:effectLst/>
              </a:rPr>
              <a:t>END;</a:t>
            </a:r>
          </a:p>
          <a:p>
            <a:r>
              <a:rPr lang="en-US" altLang="zh-CN" sz="1400" dirty="0">
                <a:effectLst/>
              </a:rPr>
              <a:t>$$ LANGUAGE '</a:t>
            </a:r>
            <a:r>
              <a:rPr lang="en-US" altLang="zh-CN" sz="1400" dirty="0" err="1">
                <a:effectLst/>
              </a:rPr>
              <a:t>plpgsql</a:t>
            </a:r>
            <a:r>
              <a:rPr lang="en-US" altLang="zh-CN" sz="1400" dirty="0">
                <a:effectLst/>
              </a:rPr>
              <a:t>' STRICT;</a:t>
            </a:r>
          </a:p>
          <a:p>
            <a:r>
              <a:rPr lang="en-US" altLang="zh-CN" sz="1400" dirty="0">
                <a:effectLst/>
              </a:rPr>
              <a:t>CREATE TRIGGER </a:t>
            </a:r>
            <a:r>
              <a:rPr lang="en-US" altLang="zh-CN" sz="1400" dirty="0" err="1">
                <a:effectLst/>
              </a:rPr>
              <a:t>tbl_user_info_ins</a:t>
            </a:r>
            <a:r>
              <a:rPr lang="en-US" altLang="zh-CN" sz="1400" dirty="0">
                <a:effectLst/>
              </a:rPr>
              <a:t> AFTER INSERT ON </a:t>
            </a:r>
            <a:r>
              <a:rPr lang="en-US" altLang="zh-CN" sz="1400" dirty="0" err="1">
                <a:effectLst/>
              </a:rPr>
              <a:t>tbl_user_info</a:t>
            </a:r>
            <a:r>
              <a:rPr lang="en-US" altLang="zh-CN" sz="1400" dirty="0">
                <a:effectLst/>
              </a:rPr>
              <a:t> FOR EACH ROW EXECUTE PROCEDURE </a:t>
            </a:r>
            <a:r>
              <a:rPr lang="en-US" altLang="zh-CN" sz="1400" dirty="0" err="1">
                <a:effectLst/>
              </a:rPr>
              <a:t>tbl_user_info_ins</a:t>
            </a:r>
            <a:r>
              <a:rPr lang="en-US" altLang="zh-CN" sz="1400" dirty="0">
                <a:effectLst/>
              </a:rPr>
              <a:t>();</a:t>
            </a:r>
          </a:p>
          <a:p>
            <a:r>
              <a:rPr lang="en-US" altLang="zh-CN" sz="1400" dirty="0">
                <a:effectLst/>
              </a:rPr>
              <a:t>5. </a:t>
            </a:r>
            <a:r>
              <a:rPr lang="zh-CN" altLang="en-US" sz="1400" dirty="0">
                <a:effectLst/>
              </a:rPr>
              <a:t>删除触发器</a:t>
            </a:r>
            <a:r>
              <a:rPr lang="en-US" altLang="zh-CN" sz="1400" dirty="0">
                <a:effectLst/>
              </a:rPr>
              <a:t>(</a:t>
            </a:r>
            <a:r>
              <a:rPr lang="zh-CN" altLang="en-US" sz="1400" dirty="0">
                <a:effectLst/>
              </a:rPr>
              <a:t>安全</a:t>
            </a:r>
            <a:r>
              <a:rPr lang="en-US" altLang="zh-CN" sz="1400" dirty="0">
                <a:effectLst/>
              </a:rPr>
              <a:t>, </a:t>
            </a:r>
            <a:r>
              <a:rPr lang="zh-CN" altLang="en-US" sz="1400" dirty="0">
                <a:effectLst/>
              </a:rPr>
              <a:t>因为无法命中</a:t>
            </a:r>
            <a:r>
              <a:rPr lang="en-US" altLang="zh-CN" sz="1400" dirty="0">
                <a:effectLst/>
              </a:rPr>
              <a:t>cache</a:t>
            </a:r>
            <a:r>
              <a:rPr lang="zh-CN" altLang="en-US" sz="1400" dirty="0">
                <a:effectLst/>
              </a:rPr>
              <a:t>是安全的</a:t>
            </a:r>
            <a:r>
              <a:rPr lang="en-US" altLang="zh-CN" sz="1400" dirty="0">
                <a:effectLst/>
              </a:rPr>
              <a:t>, </a:t>
            </a:r>
            <a:r>
              <a:rPr lang="zh-CN" altLang="en-US" sz="1400" dirty="0">
                <a:effectLst/>
              </a:rPr>
              <a:t>但是</a:t>
            </a:r>
            <a:r>
              <a:rPr lang="en-US" altLang="zh-CN" sz="1400" dirty="0">
                <a:effectLst/>
              </a:rPr>
              <a:t>cache</a:t>
            </a:r>
            <a:r>
              <a:rPr lang="zh-CN" altLang="en-US" sz="1400" dirty="0">
                <a:effectLst/>
              </a:rPr>
              <a:t>数据和</a:t>
            </a:r>
            <a:r>
              <a:rPr lang="en-US" altLang="zh-CN" sz="1400" dirty="0">
                <a:effectLst/>
              </a:rPr>
              <a:t>table</a:t>
            </a:r>
            <a:r>
              <a:rPr lang="zh-CN" altLang="en-US" sz="1400" dirty="0">
                <a:effectLst/>
              </a:rPr>
              <a:t>数据不一致是不安全的</a:t>
            </a:r>
            <a:r>
              <a:rPr lang="en-US" altLang="zh-CN" sz="1400" dirty="0">
                <a:effectLst/>
              </a:rPr>
              <a:t>)</a:t>
            </a:r>
          </a:p>
          <a:p>
            <a:r>
              <a:rPr lang="en-US" altLang="zh-CN" sz="1400" dirty="0">
                <a:effectLst/>
              </a:rPr>
              <a:t>CREATE OR REPLACE FUNCTION </a:t>
            </a:r>
            <a:r>
              <a:rPr lang="en-US" altLang="zh-CN" sz="1400" dirty="0" err="1">
                <a:effectLst/>
              </a:rPr>
              <a:t>tbl_user_info_del</a:t>
            </a:r>
            <a:r>
              <a:rPr lang="en-US" altLang="zh-CN" sz="1400" dirty="0">
                <a:effectLst/>
              </a:rPr>
              <a:t>() RETURNS TRIGGER AS $$</a:t>
            </a:r>
          </a:p>
          <a:p>
            <a:r>
              <a:rPr lang="en-US" altLang="zh-CN" sz="1400" dirty="0">
                <a:effectLst/>
              </a:rPr>
              <a:t>BEGIN</a:t>
            </a:r>
          </a:p>
          <a:p>
            <a:r>
              <a:rPr lang="en-US" altLang="zh-CN" sz="1400" dirty="0">
                <a:effectLst/>
              </a:rPr>
              <a:t>        PERFORM </a:t>
            </a:r>
            <a:r>
              <a:rPr lang="en-US" altLang="zh-CN" sz="1400" dirty="0" err="1">
                <a:effectLst/>
              </a:rPr>
              <a:t>memcache_delete</a:t>
            </a:r>
            <a:r>
              <a:rPr lang="en-US" altLang="zh-CN" sz="1400" dirty="0">
                <a:effectLst/>
              </a:rPr>
              <a:t>('</a:t>
            </a:r>
            <a:r>
              <a:rPr lang="en-US" altLang="zh-CN" sz="1400" dirty="0" err="1">
                <a:effectLst/>
              </a:rPr>
              <a:t>tbl_user_info</a:t>
            </a:r>
            <a:r>
              <a:rPr lang="en-US" altLang="zh-CN" sz="1400" dirty="0">
                <a:effectLst/>
              </a:rPr>
              <a:t>_' || </a:t>
            </a:r>
            <a:r>
              <a:rPr lang="en-US" altLang="zh-CN" sz="1400" dirty="0" err="1">
                <a:effectLst/>
              </a:rPr>
              <a:t>NEW.userid</a:t>
            </a:r>
            <a:r>
              <a:rPr lang="en-US" altLang="zh-CN" sz="1400" dirty="0">
                <a:effectLst/>
              </a:rPr>
              <a:t> || '_</a:t>
            </a:r>
            <a:r>
              <a:rPr lang="en-US" altLang="zh-CN" sz="1400" dirty="0" err="1">
                <a:effectLst/>
              </a:rPr>
              <a:t>pwd</a:t>
            </a:r>
            <a:r>
              <a:rPr lang="en-US" altLang="zh-CN" sz="1400" dirty="0">
                <a:effectLst/>
              </a:rPr>
              <a:t>');</a:t>
            </a:r>
          </a:p>
          <a:p>
            <a:r>
              <a:rPr lang="en-US" altLang="zh-CN" sz="1400" dirty="0">
                <a:effectLst/>
              </a:rPr>
              <a:t>        RETURN NULL;</a:t>
            </a:r>
          </a:p>
          <a:p>
            <a:r>
              <a:rPr lang="en-US" altLang="zh-CN" sz="1400" dirty="0">
                <a:effectLst/>
              </a:rPr>
              <a:t>END;</a:t>
            </a:r>
          </a:p>
          <a:p>
            <a:r>
              <a:rPr lang="en-US" altLang="zh-CN" sz="1400" dirty="0">
                <a:effectLst/>
              </a:rPr>
              <a:t>$$ LANGUAGE '</a:t>
            </a:r>
            <a:r>
              <a:rPr lang="en-US" altLang="zh-CN" sz="1400" dirty="0" err="1">
                <a:effectLst/>
              </a:rPr>
              <a:t>plpgsql</a:t>
            </a:r>
            <a:r>
              <a:rPr lang="en-US" altLang="zh-CN" sz="1400" dirty="0">
                <a:effectLst/>
              </a:rPr>
              <a:t>' STRICT;</a:t>
            </a:r>
          </a:p>
          <a:p>
            <a:r>
              <a:rPr lang="en-US" altLang="zh-CN" sz="1400" dirty="0">
                <a:effectLst/>
              </a:rPr>
              <a:t>CREATE TRIGGER </a:t>
            </a:r>
            <a:r>
              <a:rPr lang="en-US" altLang="zh-CN" sz="1400" dirty="0" err="1">
                <a:effectLst/>
              </a:rPr>
              <a:t>tbl_user_info_del</a:t>
            </a:r>
            <a:r>
              <a:rPr lang="en-US" altLang="zh-CN" sz="1400" dirty="0">
                <a:effectLst/>
              </a:rPr>
              <a:t> AFTER DELETE ON </a:t>
            </a:r>
            <a:r>
              <a:rPr lang="en-US" altLang="zh-CN" sz="1400" dirty="0" err="1">
                <a:effectLst/>
              </a:rPr>
              <a:t>tbl_user_info</a:t>
            </a:r>
            <a:r>
              <a:rPr lang="en-US" altLang="zh-CN" sz="1400" dirty="0">
                <a:effectLst/>
              </a:rPr>
              <a:t> FOR EACH ROW EXECUTE PROCEDURE </a:t>
            </a:r>
            <a:r>
              <a:rPr lang="en-US" altLang="zh-CN" sz="1400" dirty="0" err="1">
                <a:effectLst/>
              </a:rPr>
              <a:t>tbl_user_info_del</a:t>
            </a:r>
            <a:r>
              <a:rPr lang="en-US" altLang="zh-CN" sz="1400" dirty="0">
                <a:effectLst/>
              </a:rPr>
              <a:t>();</a:t>
            </a:r>
            <a:endParaRPr lang="en-US" altLang="zh-CN" sz="1400" dirty="0"/>
          </a:p>
        </p:txBody>
      </p:sp>
    </p:spTree>
    <p:extLst>
      <p:ext uri="{BB962C8B-B14F-4D97-AF65-F5344CB8AC3E}">
        <p14:creationId xmlns:p14="http://schemas.microsoft.com/office/powerpoint/2010/main" val="3782095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en-US" altLang="zh-CN" sz="1400" dirty="0">
                <a:effectLst/>
              </a:rPr>
              <a:t>6. </a:t>
            </a:r>
            <a:r>
              <a:rPr lang="zh-CN" altLang="en-US" sz="1400" dirty="0">
                <a:effectLst/>
              </a:rPr>
              <a:t>用户密码校验函数 </a:t>
            </a:r>
            <a:r>
              <a:rPr lang="en-US" altLang="zh-CN" sz="1400" dirty="0">
                <a:effectLst/>
              </a:rPr>
              <a:t>: </a:t>
            </a:r>
          </a:p>
          <a:p>
            <a:r>
              <a:rPr lang="en-US" altLang="zh-CN" sz="1400" dirty="0">
                <a:effectLst/>
              </a:rPr>
              <a:t>CREATE OR REPLACE FUNCTION </a:t>
            </a:r>
            <a:r>
              <a:rPr lang="en-US" altLang="zh-CN" sz="1400" dirty="0" err="1">
                <a:effectLst/>
              </a:rPr>
              <a:t>auth</a:t>
            </a:r>
            <a:r>
              <a:rPr lang="en-US" altLang="zh-CN" sz="1400" dirty="0">
                <a:effectLst/>
              </a:rPr>
              <a:t> (</a:t>
            </a:r>
            <a:r>
              <a:rPr lang="en-US" altLang="zh-CN" sz="1400" dirty="0" err="1">
                <a:effectLst/>
              </a:rPr>
              <a:t>i_userid</a:t>
            </a:r>
            <a:r>
              <a:rPr lang="en-US" altLang="zh-CN" sz="1400" dirty="0">
                <a:effectLst/>
              </a:rPr>
              <a:t> int8, </a:t>
            </a:r>
            <a:r>
              <a:rPr lang="en-US" altLang="zh-CN" sz="1400" dirty="0" err="1">
                <a:effectLst/>
              </a:rPr>
              <a:t>i_pwd</a:t>
            </a:r>
            <a:r>
              <a:rPr lang="en-US" altLang="zh-CN" sz="1400" dirty="0">
                <a:effectLst/>
              </a:rPr>
              <a:t> text) returns </a:t>
            </a:r>
            <a:r>
              <a:rPr lang="en-US" altLang="zh-CN" sz="1400" dirty="0" err="1">
                <a:effectLst/>
              </a:rPr>
              <a:t>boolean</a:t>
            </a:r>
            <a:r>
              <a:rPr lang="en-US" altLang="zh-CN" sz="1400" dirty="0">
                <a:effectLst/>
              </a:rPr>
              <a:t> as $$</a:t>
            </a:r>
          </a:p>
          <a:p>
            <a:r>
              <a:rPr lang="en-US" altLang="zh-CN" sz="1400" dirty="0">
                <a:effectLst/>
              </a:rPr>
              <a:t>declare</a:t>
            </a:r>
          </a:p>
          <a:p>
            <a:r>
              <a:rPr lang="en-US" altLang="zh-CN" sz="1400" dirty="0">
                <a:effectLst/>
              </a:rPr>
              <a:t>  v_input_pwd_md5 text;</a:t>
            </a:r>
          </a:p>
          <a:p>
            <a:r>
              <a:rPr lang="en-US" altLang="zh-CN" sz="1400" dirty="0">
                <a:effectLst/>
              </a:rPr>
              <a:t>  v_user_pwd_md5 text;</a:t>
            </a:r>
          </a:p>
          <a:p>
            <a:r>
              <a:rPr lang="en-US" altLang="zh-CN" sz="1400" dirty="0">
                <a:effectLst/>
              </a:rPr>
              <a:t>begin</a:t>
            </a:r>
          </a:p>
          <a:p>
            <a:r>
              <a:rPr lang="en-US" altLang="zh-CN" sz="1400" dirty="0">
                <a:effectLst/>
              </a:rPr>
              <a:t>  v_input_pwd_md5 := md5(</a:t>
            </a:r>
            <a:r>
              <a:rPr lang="en-US" altLang="zh-CN" sz="1400" dirty="0" err="1">
                <a:effectLst/>
              </a:rPr>
              <a:t>i_pwd</a:t>
            </a:r>
            <a:r>
              <a:rPr lang="en-US" altLang="zh-CN" sz="1400" dirty="0">
                <a:effectLst/>
              </a:rPr>
              <a:t>);</a:t>
            </a:r>
          </a:p>
          <a:p>
            <a:r>
              <a:rPr lang="en-US" altLang="zh-CN" sz="1400" dirty="0">
                <a:effectLst/>
              </a:rPr>
              <a:t>  select </a:t>
            </a:r>
            <a:r>
              <a:rPr lang="en-US" altLang="zh-CN" sz="1400" dirty="0" err="1">
                <a:effectLst/>
              </a:rPr>
              <a:t>memcache_get</a:t>
            </a:r>
            <a:r>
              <a:rPr lang="en-US" altLang="zh-CN" sz="1400" dirty="0">
                <a:effectLst/>
              </a:rPr>
              <a:t>('</a:t>
            </a:r>
            <a:r>
              <a:rPr lang="en-US" altLang="zh-CN" sz="1400" dirty="0" err="1">
                <a:effectLst/>
              </a:rPr>
              <a:t>tbl_user_info</a:t>
            </a:r>
            <a:r>
              <a:rPr lang="en-US" altLang="zh-CN" sz="1400" dirty="0">
                <a:effectLst/>
              </a:rPr>
              <a:t>_' || </a:t>
            </a:r>
            <a:r>
              <a:rPr lang="en-US" altLang="zh-CN" sz="1400" dirty="0" err="1">
                <a:effectLst/>
              </a:rPr>
              <a:t>i_userid</a:t>
            </a:r>
            <a:r>
              <a:rPr lang="en-US" altLang="zh-CN" sz="1400" dirty="0">
                <a:effectLst/>
              </a:rPr>
              <a:t> || '_</a:t>
            </a:r>
            <a:r>
              <a:rPr lang="en-US" altLang="zh-CN" sz="1400" dirty="0" err="1">
                <a:effectLst/>
              </a:rPr>
              <a:t>pwd</a:t>
            </a:r>
            <a:r>
              <a:rPr lang="en-US" altLang="zh-CN" sz="1400" dirty="0">
                <a:effectLst/>
              </a:rPr>
              <a:t>') into v_user_pwd_md5;</a:t>
            </a:r>
          </a:p>
          <a:p>
            <a:r>
              <a:rPr lang="en-US" altLang="zh-CN" sz="1400" dirty="0">
                <a:effectLst/>
              </a:rPr>
              <a:t>  if (v_user_pwd_md5 &lt;&gt; '' ) then</a:t>
            </a:r>
          </a:p>
          <a:p>
            <a:r>
              <a:rPr lang="en-US" altLang="zh-CN" sz="1400" dirty="0">
                <a:effectLst/>
              </a:rPr>
              <a:t>    raise notice 'hit in </a:t>
            </a:r>
            <a:r>
              <a:rPr lang="en-US" altLang="zh-CN" sz="1400" dirty="0" err="1">
                <a:effectLst/>
              </a:rPr>
              <a:t>memcache</a:t>
            </a:r>
            <a:r>
              <a:rPr lang="en-US" altLang="zh-CN" sz="1400" dirty="0">
                <a:effectLst/>
              </a:rPr>
              <a:t>.';</a:t>
            </a:r>
          </a:p>
          <a:p>
            <a:r>
              <a:rPr lang="en-US" altLang="zh-CN" sz="1400" dirty="0">
                <a:effectLst/>
              </a:rPr>
              <a:t>    if (v_input_pwd_md5 = v_user_pwd_md5) then</a:t>
            </a:r>
          </a:p>
          <a:p>
            <a:r>
              <a:rPr lang="en-US" altLang="zh-CN" sz="1400" dirty="0">
                <a:effectLst/>
              </a:rPr>
              <a:t>      return true;</a:t>
            </a:r>
          </a:p>
          <a:p>
            <a:r>
              <a:rPr lang="en-US" altLang="zh-CN" sz="1400" dirty="0">
                <a:effectLst/>
              </a:rPr>
              <a:t>    else</a:t>
            </a:r>
          </a:p>
          <a:p>
            <a:r>
              <a:rPr lang="en-US" altLang="zh-CN" sz="1400" dirty="0">
                <a:effectLst/>
              </a:rPr>
              <a:t>      return false;</a:t>
            </a:r>
          </a:p>
          <a:p>
            <a:r>
              <a:rPr lang="en-US" altLang="zh-CN" sz="1400" dirty="0">
                <a:effectLst/>
              </a:rPr>
              <a:t>    end if;</a:t>
            </a:r>
          </a:p>
          <a:p>
            <a:r>
              <a:rPr lang="en-US" altLang="zh-CN" sz="1400" dirty="0">
                <a:effectLst/>
              </a:rPr>
              <a:t>  else</a:t>
            </a:r>
          </a:p>
          <a:p>
            <a:r>
              <a:rPr lang="en-US" altLang="zh-CN" sz="1400" dirty="0" smtClean="0"/>
              <a:t>-- </a:t>
            </a:r>
            <a:r>
              <a:rPr lang="zh-CN" altLang="en-US" sz="1400" dirty="0" smtClean="0"/>
              <a:t>未完</a:t>
            </a:r>
            <a:endParaRPr lang="en-US" altLang="zh-CN" sz="1400" dirty="0"/>
          </a:p>
        </p:txBody>
      </p:sp>
    </p:spTree>
    <p:extLst>
      <p:ext uri="{BB962C8B-B14F-4D97-AF65-F5344CB8AC3E}">
        <p14:creationId xmlns:p14="http://schemas.microsoft.com/office/powerpoint/2010/main" val="1425038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zh-CN" altLang="en-US" sz="1400" dirty="0"/>
              <a:t>加速外键约束更新和删除</a:t>
            </a:r>
            <a:r>
              <a:rPr lang="zh-CN" altLang="en-US" sz="1400" dirty="0" smtClean="0"/>
              <a:t>操作</a:t>
            </a:r>
            <a:endParaRPr lang="en-US" altLang="zh-CN" sz="1400" dirty="0" smtClean="0"/>
          </a:p>
          <a:p>
            <a:r>
              <a:rPr lang="en-US" altLang="zh-CN" sz="1400" dirty="0"/>
              <a:t>digoal=# create table p(id </a:t>
            </a:r>
            <a:r>
              <a:rPr lang="en-US" altLang="zh-CN" sz="1400" dirty="0" err="1"/>
              <a:t>int</a:t>
            </a:r>
            <a:r>
              <a:rPr lang="en-US" altLang="zh-CN" sz="1400" dirty="0"/>
              <a:t> primary key, info text, </a:t>
            </a:r>
            <a:r>
              <a:rPr lang="en-US" altLang="zh-CN" sz="1400" dirty="0" err="1"/>
              <a:t>crt_time</a:t>
            </a:r>
            <a:r>
              <a:rPr lang="en-US" altLang="zh-CN" sz="1400" dirty="0"/>
              <a:t> timestamp);</a:t>
            </a:r>
          </a:p>
          <a:p>
            <a:r>
              <a:rPr lang="en-US" altLang="zh-CN" sz="1400" dirty="0"/>
              <a:t>CREATE </a:t>
            </a:r>
            <a:r>
              <a:rPr lang="en-US" altLang="zh-CN" sz="1400" dirty="0" smtClean="0"/>
              <a:t>TABLE</a:t>
            </a:r>
          </a:p>
          <a:p>
            <a:r>
              <a:rPr lang="en-US" altLang="zh-CN" sz="1400" dirty="0"/>
              <a:t>digoal=# create table f(id </a:t>
            </a:r>
            <a:r>
              <a:rPr lang="en-US" altLang="zh-CN" sz="1400" dirty="0" err="1"/>
              <a:t>int</a:t>
            </a:r>
            <a:r>
              <a:rPr lang="en-US" altLang="zh-CN" sz="1400" dirty="0"/>
              <a:t> primary key, </a:t>
            </a:r>
            <a:r>
              <a:rPr lang="en-US" altLang="zh-CN" sz="1400" dirty="0" err="1"/>
              <a:t>p_id</a:t>
            </a:r>
            <a:r>
              <a:rPr lang="en-US" altLang="zh-CN" sz="1400" dirty="0"/>
              <a:t> </a:t>
            </a:r>
            <a:r>
              <a:rPr lang="en-US" altLang="zh-CN" sz="1400" dirty="0" err="1"/>
              <a:t>int</a:t>
            </a:r>
            <a:r>
              <a:rPr lang="en-US" altLang="zh-CN" sz="1400" dirty="0"/>
              <a:t> references p(id) </a:t>
            </a:r>
            <a:r>
              <a:rPr lang="en-US" altLang="zh-CN" sz="1400" dirty="0">
                <a:solidFill>
                  <a:srgbClr val="FF0000"/>
                </a:solidFill>
              </a:rPr>
              <a:t>on delete cascade on update cascade</a:t>
            </a:r>
            <a:r>
              <a:rPr lang="en-US" altLang="zh-CN" sz="1400" dirty="0"/>
              <a:t>, info text, </a:t>
            </a:r>
            <a:r>
              <a:rPr lang="en-US" altLang="zh-CN" sz="1400" dirty="0" err="1"/>
              <a:t>crt_time</a:t>
            </a:r>
            <a:r>
              <a:rPr lang="en-US" altLang="zh-CN" sz="1400" dirty="0"/>
              <a:t> timestamp);</a:t>
            </a:r>
          </a:p>
          <a:p>
            <a:r>
              <a:rPr lang="en-US" altLang="zh-CN" sz="1400" dirty="0"/>
              <a:t>CREATE </a:t>
            </a:r>
            <a:r>
              <a:rPr lang="en-US" altLang="zh-CN" sz="1400" dirty="0" smtClean="0"/>
              <a:t>TABLE</a:t>
            </a:r>
          </a:p>
          <a:p>
            <a:r>
              <a:rPr lang="en-US" altLang="zh-CN" sz="1400" dirty="0" smtClean="0"/>
              <a:t>digoal</a:t>
            </a:r>
            <a:r>
              <a:rPr lang="en-US" altLang="zh-CN" sz="1400" dirty="0"/>
              <a:t>=# insert into p select </a:t>
            </a:r>
            <a:r>
              <a:rPr lang="en-US" altLang="zh-CN" sz="1400" dirty="0" err="1"/>
              <a:t>generate_series</a:t>
            </a:r>
            <a:r>
              <a:rPr lang="en-US" altLang="zh-CN" sz="1400" dirty="0"/>
              <a:t>(1,10000), md5(random()::text), </a:t>
            </a:r>
            <a:r>
              <a:rPr lang="en-US" altLang="zh-CN" sz="1400" dirty="0" err="1"/>
              <a:t>clock_timestamp</a:t>
            </a:r>
            <a:r>
              <a:rPr lang="en-US" altLang="zh-CN" sz="1400" dirty="0"/>
              <a:t>();</a:t>
            </a:r>
          </a:p>
          <a:p>
            <a:r>
              <a:rPr lang="en-US" altLang="zh-CN" sz="1400" dirty="0"/>
              <a:t>INSERT 0 </a:t>
            </a:r>
            <a:r>
              <a:rPr lang="en-US" altLang="zh-CN" sz="1400" dirty="0" smtClean="0"/>
              <a:t>10000</a:t>
            </a:r>
          </a:p>
          <a:p>
            <a:r>
              <a:rPr lang="en-US" altLang="zh-CN" sz="1400" dirty="0"/>
              <a:t>digoal=# insert into f select </a:t>
            </a:r>
            <a:r>
              <a:rPr lang="en-US" altLang="zh-CN" sz="1400" dirty="0" err="1"/>
              <a:t>generate_series</a:t>
            </a:r>
            <a:r>
              <a:rPr lang="en-US" altLang="zh-CN" sz="1400" dirty="0"/>
              <a:t>(1,10000), </a:t>
            </a:r>
            <a:r>
              <a:rPr lang="en-US" altLang="zh-CN" sz="1400" dirty="0" err="1"/>
              <a:t>generate_series</a:t>
            </a:r>
            <a:r>
              <a:rPr lang="en-US" altLang="zh-CN" sz="1400" dirty="0"/>
              <a:t>(1,10000), md5(random()::text), </a:t>
            </a:r>
            <a:r>
              <a:rPr lang="en-US" altLang="zh-CN" sz="1400" dirty="0" err="1"/>
              <a:t>clock_timestamp</a:t>
            </a:r>
            <a:r>
              <a:rPr lang="en-US" altLang="zh-CN" sz="1400" dirty="0"/>
              <a:t>();</a:t>
            </a:r>
          </a:p>
          <a:p>
            <a:r>
              <a:rPr lang="en-US" altLang="zh-CN" sz="1400" dirty="0"/>
              <a:t>INSERT 0 </a:t>
            </a:r>
            <a:r>
              <a:rPr lang="en-US" altLang="zh-CN" sz="1400" dirty="0" smtClean="0"/>
              <a:t>10000</a:t>
            </a:r>
          </a:p>
          <a:p>
            <a:endParaRPr lang="zh-CN" altLang="en-US" sz="1400" dirty="0"/>
          </a:p>
        </p:txBody>
      </p:sp>
    </p:spTree>
    <p:extLst>
      <p:ext uri="{BB962C8B-B14F-4D97-AF65-F5344CB8AC3E}">
        <p14:creationId xmlns:p14="http://schemas.microsoft.com/office/powerpoint/2010/main" val="3845390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异地高速缓存</a:t>
            </a:r>
            <a:r>
              <a:rPr lang="en-US" altLang="zh-CN"/>
              <a:t>pgmemcache</a:t>
            </a:r>
            <a:endParaRPr lang="zh-CN" altLang="en-US" dirty="0"/>
          </a:p>
        </p:txBody>
      </p:sp>
      <p:sp>
        <p:nvSpPr>
          <p:cNvPr id="3" name="内容占位符 2"/>
          <p:cNvSpPr>
            <a:spLocks noGrp="1"/>
          </p:cNvSpPr>
          <p:nvPr>
            <p:ph idx="1"/>
          </p:nvPr>
        </p:nvSpPr>
        <p:spPr/>
        <p:txBody>
          <a:bodyPr/>
          <a:lstStyle/>
          <a:p>
            <a:r>
              <a:rPr lang="en-US" altLang="zh-CN" sz="1400" dirty="0">
                <a:effectLst/>
              </a:rPr>
              <a:t> select </a:t>
            </a:r>
            <a:r>
              <a:rPr lang="en-US" altLang="zh-CN" sz="1400" dirty="0" err="1">
                <a:effectLst/>
              </a:rPr>
              <a:t>pwd</a:t>
            </a:r>
            <a:r>
              <a:rPr lang="en-US" altLang="zh-CN" sz="1400" dirty="0">
                <a:effectLst/>
              </a:rPr>
              <a:t> into v_user_pwd_md5 from </a:t>
            </a:r>
            <a:r>
              <a:rPr lang="en-US" altLang="zh-CN" sz="1400" dirty="0" err="1">
                <a:effectLst/>
              </a:rPr>
              <a:t>tbl_user_info</a:t>
            </a:r>
            <a:r>
              <a:rPr lang="en-US" altLang="zh-CN" sz="1400" dirty="0">
                <a:effectLst/>
              </a:rPr>
              <a:t> where </a:t>
            </a:r>
            <a:r>
              <a:rPr lang="en-US" altLang="zh-CN" sz="1400" dirty="0" err="1">
                <a:effectLst/>
              </a:rPr>
              <a:t>userid</a:t>
            </a:r>
            <a:r>
              <a:rPr lang="en-US" altLang="zh-CN" sz="1400" dirty="0">
                <a:effectLst/>
              </a:rPr>
              <a:t>=</a:t>
            </a:r>
            <a:r>
              <a:rPr lang="en-US" altLang="zh-CN" sz="1400" dirty="0" err="1">
                <a:effectLst/>
              </a:rPr>
              <a:t>i_userid</a:t>
            </a:r>
            <a:r>
              <a:rPr lang="en-US" altLang="zh-CN" sz="1400" dirty="0">
                <a:effectLst/>
              </a:rPr>
              <a:t>;</a:t>
            </a:r>
          </a:p>
          <a:p>
            <a:r>
              <a:rPr lang="en-US" altLang="zh-CN" sz="1400" dirty="0">
                <a:effectLst/>
              </a:rPr>
              <a:t>    if found then</a:t>
            </a:r>
          </a:p>
          <a:p>
            <a:r>
              <a:rPr lang="en-US" altLang="zh-CN" sz="1400" dirty="0">
                <a:effectLst/>
              </a:rPr>
              <a:t>      raise notice 'hit in table.';</a:t>
            </a:r>
          </a:p>
          <a:p>
            <a:r>
              <a:rPr lang="en-US" altLang="zh-CN" sz="1400" dirty="0">
                <a:effectLst/>
              </a:rPr>
              <a:t>      if (v_input_pwd_md5 = v_user_pwd_md5) then</a:t>
            </a:r>
          </a:p>
          <a:p>
            <a:r>
              <a:rPr lang="en-US" altLang="zh-CN" sz="1400" dirty="0">
                <a:effectLst/>
              </a:rPr>
              <a:t>        return true;</a:t>
            </a:r>
          </a:p>
          <a:p>
            <a:r>
              <a:rPr lang="en-US" altLang="zh-CN" sz="1400" dirty="0">
                <a:effectLst/>
              </a:rPr>
              <a:t>      else</a:t>
            </a:r>
          </a:p>
          <a:p>
            <a:r>
              <a:rPr lang="en-US" altLang="zh-CN" sz="1400" dirty="0">
                <a:effectLst/>
              </a:rPr>
              <a:t>        return false;</a:t>
            </a:r>
          </a:p>
          <a:p>
            <a:r>
              <a:rPr lang="en-US" altLang="zh-CN" sz="1400" dirty="0">
                <a:effectLst/>
              </a:rPr>
              <a:t>      end if;</a:t>
            </a:r>
          </a:p>
          <a:p>
            <a:r>
              <a:rPr lang="en-US" altLang="zh-CN" sz="1400" dirty="0">
                <a:effectLst/>
              </a:rPr>
              <a:t>    else</a:t>
            </a:r>
          </a:p>
          <a:p>
            <a:r>
              <a:rPr lang="en-US" altLang="zh-CN" sz="1400" dirty="0">
                <a:effectLst/>
              </a:rPr>
              <a:t>      return false;</a:t>
            </a:r>
          </a:p>
          <a:p>
            <a:r>
              <a:rPr lang="en-US" altLang="zh-CN" sz="1400" dirty="0">
                <a:effectLst/>
              </a:rPr>
              <a:t>    end if;</a:t>
            </a:r>
          </a:p>
          <a:p>
            <a:r>
              <a:rPr lang="en-US" altLang="zh-CN" sz="1400" dirty="0">
                <a:effectLst/>
              </a:rPr>
              <a:t>  end if;</a:t>
            </a:r>
          </a:p>
          <a:p>
            <a:r>
              <a:rPr lang="en-US" altLang="zh-CN" sz="1400" dirty="0">
                <a:effectLst/>
              </a:rPr>
              <a:t>exception</a:t>
            </a:r>
          </a:p>
          <a:p>
            <a:r>
              <a:rPr lang="en-US" altLang="zh-CN" sz="1400" dirty="0">
                <a:effectLst/>
              </a:rPr>
              <a:t>when others then</a:t>
            </a:r>
          </a:p>
          <a:p>
            <a:r>
              <a:rPr lang="en-US" altLang="zh-CN" sz="1400" dirty="0">
                <a:effectLst/>
              </a:rPr>
              <a:t>  return false;</a:t>
            </a:r>
          </a:p>
          <a:p>
            <a:r>
              <a:rPr lang="en-US" altLang="zh-CN" sz="1400" dirty="0">
                <a:effectLst/>
              </a:rPr>
              <a:t>end;</a:t>
            </a:r>
          </a:p>
          <a:p>
            <a:r>
              <a:rPr lang="en-US" altLang="zh-CN" sz="1400" dirty="0">
                <a:effectLst/>
              </a:rPr>
              <a:t>$$ language </a:t>
            </a:r>
            <a:r>
              <a:rPr lang="en-US" altLang="zh-CN" sz="1400" dirty="0" err="1">
                <a:effectLst/>
              </a:rPr>
              <a:t>plpgsql</a:t>
            </a:r>
            <a:r>
              <a:rPr lang="en-US" altLang="zh-CN" sz="1400" dirty="0">
                <a:effectLst/>
              </a:rPr>
              <a:t> strict;</a:t>
            </a:r>
            <a:endParaRPr lang="en-US" altLang="zh-CN" sz="1400" dirty="0"/>
          </a:p>
        </p:txBody>
      </p:sp>
    </p:spTree>
    <p:extLst>
      <p:ext uri="{BB962C8B-B14F-4D97-AF65-F5344CB8AC3E}">
        <p14:creationId xmlns:p14="http://schemas.microsoft.com/office/powerpoint/2010/main" val="3255166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endParaRPr lang="zh-CN" altLang="en-US" dirty="0"/>
          </a:p>
        </p:txBody>
      </p:sp>
      <p:sp>
        <p:nvSpPr>
          <p:cNvPr id="3" name="内容占位符 2"/>
          <p:cNvSpPr>
            <a:spLocks noGrp="1"/>
          </p:cNvSpPr>
          <p:nvPr>
            <p:ph idx="1"/>
          </p:nvPr>
        </p:nvSpPr>
        <p:spPr/>
        <p:txBody>
          <a:bodyPr/>
          <a:lstStyle/>
          <a:p>
            <a:r>
              <a:rPr lang="en-US" altLang="zh-CN" sz="1600" dirty="0" err="1" smtClean="0"/>
              <a:t>pgbouncer</a:t>
            </a:r>
            <a:r>
              <a:rPr lang="zh-CN" altLang="en-US" sz="1600" dirty="0" smtClean="0"/>
              <a:t>连接池搭建</a:t>
            </a:r>
            <a:r>
              <a:rPr lang="en-US" altLang="zh-CN" sz="1600" dirty="0" smtClean="0"/>
              <a:t>, </a:t>
            </a:r>
            <a:r>
              <a:rPr lang="zh-CN" altLang="en-US" sz="1600" dirty="0" smtClean="0"/>
              <a:t>几种模式的使用对比</a:t>
            </a:r>
            <a:endParaRPr lang="en-US" altLang="zh-CN" sz="1600" dirty="0" smtClean="0"/>
          </a:p>
          <a:p>
            <a:endParaRPr lang="en-US" altLang="zh-CN" sz="1600" dirty="0"/>
          </a:p>
          <a:p>
            <a:r>
              <a:rPr lang="en-US" altLang="zh-CN" sz="1600" dirty="0" err="1" smtClean="0"/>
              <a:t>pgbench</a:t>
            </a:r>
            <a:r>
              <a:rPr lang="zh-CN" altLang="en-US" sz="1600" dirty="0" smtClean="0"/>
              <a:t>压力测试</a:t>
            </a:r>
            <a:r>
              <a:rPr lang="en-US" altLang="zh-CN" sz="1600" dirty="0" smtClean="0"/>
              <a:t>, </a:t>
            </a:r>
            <a:r>
              <a:rPr lang="zh-CN" altLang="en-US" sz="1600" dirty="0" smtClean="0"/>
              <a:t>测试短连接</a:t>
            </a:r>
            <a:endParaRPr lang="en-US" altLang="zh-CN" sz="1600" dirty="0" smtClean="0"/>
          </a:p>
          <a:p>
            <a:endParaRPr lang="en-US" altLang="zh-CN" sz="1600" dirty="0" smtClean="0"/>
          </a:p>
          <a:p>
            <a:r>
              <a:rPr lang="zh-CN" altLang="en-US" sz="1600" dirty="0" smtClean="0"/>
              <a:t>本地高速缓存</a:t>
            </a:r>
            <a:r>
              <a:rPr lang="en-US" altLang="zh-CN" sz="1600" dirty="0" err="1" smtClean="0"/>
              <a:t>pgfincore</a:t>
            </a:r>
            <a:r>
              <a:rPr lang="zh-CN" altLang="en-US" sz="1600" dirty="0" smtClean="0"/>
              <a:t>的使用</a:t>
            </a:r>
            <a:r>
              <a:rPr lang="en-US" altLang="zh-CN" sz="1600" dirty="0" smtClean="0"/>
              <a:t>, </a:t>
            </a:r>
            <a:r>
              <a:rPr lang="zh-CN" altLang="en-US" sz="1600" dirty="0" smtClean="0"/>
              <a:t>测试它带来的性能提升</a:t>
            </a:r>
            <a:endParaRPr lang="en-US" altLang="zh-CN" sz="1600" dirty="0"/>
          </a:p>
          <a:p>
            <a:endParaRPr lang="en-US" altLang="zh-CN" sz="1600" dirty="0"/>
          </a:p>
          <a:p>
            <a:r>
              <a:rPr lang="zh-CN" altLang="en-US" sz="1600" dirty="0" smtClean="0"/>
              <a:t>异地高速缓存</a:t>
            </a:r>
            <a:r>
              <a:rPr lang="en-US" altLang="zh-CN" sz="1600" dirty="0" err="1" smtClean="0"/>
              <a:t>pgmemcached</a:t>
            </a:r>
            <a:r>
              <a:rPr lang="zh-CN" altLang="en-US" sz="1600" dirty="0" smtClean="0"/>
              <a:t>的使用</a:t>
            </a:r>
            <a:endParaRPr lang="zh-CN" altLang="en-US" sz="1600" dirty="0"/>
          </a:p>
        </p:txBody>
      </p:sp>
    </p:spTree>
    <p:extLst>
      <p:ext uri="{BB962C8B-B14F-4D97-AF65-F5344CB8AC3E}">
        <p14:creationId xmlns:p14="http://schemas.microsoft.com/office/powerpoint/2010/main" val="2660926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数据库扩展及复制</a:t>
            </a:r>
            <a:endParaRPr lang="en-US" altLang="zh-CN" dirty="0"/>
          </a:p>
        </p:txBody>
      </p:sp>
      <p:sp>
        <p:nvSpPr>
          <p:cNvPr id="3" name="内容占位符 2"/>
          <p:cNvSpPr>
            <a:spLocks noGrp="1"/>
          </p:cNvSpPr>
          <p:nvPr>
            <p:ph idx="1"/>
          </p:nvPr>
        </p:nvSpPr>
        <p:spPr/>
        <p:txBody>
          <a:bodyPr/>
          <a:lstStyle/>
          <a:p>
            <a:r>
              <a:rPr lang="zh-CN" altLang="en-US" sz="1600" dirty="0"/>
              <a:t>数据库扩展及复制</a:t>
            </a:r>
            <a:endParaRPr lang="en-US" altLang="zh-CN" sz="1600" dirty="0"/>
          </a:p>
          <a:p>
            <a:r>
              <a:rPr lang="zh-CN" altLang="en-US" sz="1600" dirty="0"/>
              <a:t>目标</a:t>
            </a:r>
            <a:r>
              <a:rPr lang="en-US" altLang="zh-CN" sz="1600" dirty="0"/>
              <a:t>:</a:t>
            </a:r>
          </a:p>
          <a:p>
            <a:pPr lvl="1"/>
            <a:r>
              <a:rPr lang="zh-CN" altLang="en-US" sz="1600" dirty="0" smtClean="0"/>
              <a:t>了解</a:t>
            </a:r>
            <a:endParaRPr lang="en-US" altLang="zh-CN" sz="1600" dirty="0" smtClean="0"/>
          </a:p>
          <a:p>
            <a:pPr lvl="1"/>
            <a:r>
              <a:rPr lang="zh-CN" altLang="en-US" sz="1600" dirty="0" smtClean="0"/>
              <a:t>数据库</a:t>
            </a:r>
            <a:r>
              <a:rPr lang="zh-CN" altLang="en-US" sz="1600" dirty="0"/>
              <a:t>热</a:t>
            </a:r>
            <a:r>
              <a:rPr lang="zh-CN" altLang="en-US" sz="1600" dirty="0" smtClean="0"/>
              <a:t>备份与还原</a:t>
            </a:r>
            <a:r>
              <a:rPr lang="en-US" altLang="zh-CN" sz="1600" dirty="0" smtClean="0"/>
              <a:t>, </a:t>
            </a:r>
          </a:p>
          <a:p>
            <a:pPr lvl="1"/>
            <a:r>
              <a:rPr lang="zh-CN" altLang="en-US" sz="1600" dirty="0"/>
              <a:t>数据库集群级流复制</a:t>
            </a:r>
            <a:r>
              <a:rPr lang="en-US" altLang="zh-CN" sz="1600" dirty="0"/>
              <a:t>,</a:t>
            </a:r>
            <a:endParaRPr lang="en-US" altLang="zh-CN" sz="1600" dirty="0" smtClean="0"/>
          </a:p>
          <a:p>
            <a:pPr lvl="1"/>
            <a:r>
              <a:rPr lang="zh-CN" altLang="en-US" sz="1600" dirty="0" smtClean="0"/>
              <a:t>表</a:t>
            </a:r>
            <a:r>
              <a:rPr lang="zh-CN" altLang="en-US" sz="1600" dirty="0"/>
              <a:t>级复制</a:t>
            </a:r>
            <a:r>
              <a:rPr lang="en-US" altLang="zh-CN" sz="1600" dirty="0"/>
              <a:t>, </a:t>
            </a:r>
            <a:endParaRPr lang="en-US" altLang="zh-CN" sz="1600" dirty="0" smtClean="0"/>
          </a:p>
          <a:p>
            <a:pPr lvl="1"/>
            <a:r>
              <a:rPr lang="zh-CN" altLang="en-US" sz="1600" dirty="0" smtClean="0"/>
              <a:t>数据库</a:t>
            </a:r>
            <a:r>
              <a:rPr lang="zh-CN" altLang="en-US" sz="1600" dirty="0"/>
              <a:t>在虚拟化环境下的使用注意事项</a:t>
            </a:r>
          </a:p>
        </p:txBody>
      </p:sp>
    </p:spTree>
    <p:extLst>
      <p:ext uri="{BB962C8B-B14F-4D97-AF65-F5344CB8AC3E}">
        <p14:creationId xmlns:p14="http://schemas.microsoft.com/office/powerpoint/2010/main" val="3158427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a:t>
            </a:r>
            <a:r>
              <a:rPr lang="zh-CN" altLang="en-US" dirty="0"/>
              <a:t>热</a:t>
            </a:r>
            <a:r>
              <a:rPr lang="zh-CN" altLang="en-US" dirty="0" smtClean="0"/>
              <a:t>备份与还原</a:t>
            </a:r>
            <a:endParaRPr lang="zh-CN" altLang="en-US" dirty="0"/>
          </a:p>
        </p:txBody>
      </p:sp>
      <p:sp>
        <p:nvSpPr>
          <p:cNvPr id="3" name="内容占位符 2"/>
          <p:cNvSpPr>
            <a:spLocks noGrp="1"/>
          </p:cNvSpPr>
          <p:nvPr>
            <p:ph idx="1"/>
          </p:nvPr>
        </p:nvSpPr>
        <p:spPr/>
        <p:txBody>
          <a:bodyPr/>
          <a:lstStyle/>
          <a:p>
            <a:r>
              <a:rPr lang="zh-CN" altLang="en-US" sz="1600" dirty="0" smtClean="0"/>
              <a:t>数据库热备份与还原</a:t>
            </a:r>
            <a:endParaRPr lang="en-US" altLang="zh-CN" sz="1600" dirty="0" smtClean="0"/>
          </a:p>
          <a:p>
            <a:r>
              <a:rPr lang="zh-CN" altLang="en-US" sz="1600" dirty="0" smtClean="0"/>
              <a:t>物理备份与还原</a:t>
            </a:r>
            <a:endParaRPr lang="en-US" altLang="zh-CN" sz="1600" dirty="0" smtClean="0"/>
          </a:p>
          <a:p>
            <a:pPr lvl="1"/>
            <a:r>
              <a:rPr lang="zh-CN" altLang="en-US" sz="1600" dirty="0" smtClean="0"/>
              <a:t>备份</a:t>
            </a:r>
            <a:r>
              <a:rPr lang="en-US" altLang="zh-CN" sz="1600" dirty="0" smtClean="0"/>
              <a:t>$PGDATA,</a:t>
            </a:r>
            <a:r>
              <a:rPr lang="zh-CN" altLang="en-US" sz="1600" dirty="0" smtClean="0"/>
              <a:t>归档文件</a:t>
            </a:r>
            <a:r>
              <a:rPr lang="en-US" altLang="zh-CN" sz="1600" dirty="0" smtClean="0"/>
              <a:t>,</a:t>
            </a:r>
            <a:r>
              <a:rPr lang="zh-CN" altLang="en-US" sz="1600" dirty="0" smtClean="0"/>
              <a:t>以及所有的表空间目录</a:t>
            </a:r>
            <a:r>
              <a:rPr lang="en-US" altLang="zh-CN" sz="1600" dirty="0"/>
              <a:t>.</a:t>
            </a:r>
            <a:r>
              <a:rPr lang="en-US" altLang="zh-CN" sz="1600" dirty="0" smtClean="0"/>
              <a:t> </a:t>
            </a:r>
            <a:r>
              <a:rPr lang="zh-CN" altLang="en-US" sz="1600" dirty="0" smtClean="0"/>
              <a:t>适用于跨小版本的恢复</a:t>
            </a:r>
            <a:r>
              <a:rPr lang="en-US" altLang="zh-CN" sz="1600" dirty="0" smtClean="0"/>
              <a:t>, </a:t>
            </a:r>
            <a:r>
              <a:rPr lang="zh-CN" altLang="en-US" sz="1600" dirty="0" smtClean="0"/>
              <a:t>但是不能跨平台</a:t>
            </a:r>
            <a:r>
              <a:rPr lang="en-US" altLang="zh-CN" sz="1600" dirty="0" smtClean="0"/>
              <a:t>.</a:t>
            </a:r>
          </a:p>
          <a:p>
            <a:pPr lvl="1"/>
            <a:r>
              <a:rPr lang="zh-CN" altLang="en-US" sz="1600" dirty="0" smtClean="0"/>
              <a:t>需开启归档</a:t>
            </a:r>
            <a:endParaRPr lang="en-US" altLang="zh-CN" sz="1600" dirty="0" smtClean="0"/>
          </a:p>
          <a:p>
            <a:pPr lvl="1"/>
            <a:r>
              <a:rPr lang="zh-CN" altLang="en-US" sz="1600" dirty="0" smtClean="0"/>
              <a:t>目前</a:t>
            </a:r>
            <a:r>
              <a:rPr lang="en-US" altLang="zh-CN" sz="1600" dirty="0" smtClean="0"/>
              <a:t>PG</a:t>
            </a:r>
            <a:r>
              <a:rPr lang="zh-CN" altLang="en-US" sz="1600" dirty="0" smtClean="0"/>
              <a:t>还不支持基于数据文件数据块变更的增量备份</a:t>
            </a:r>
            <a:r>
              <a:rPr lang="en-US" altLang="zh-CN" sz="1600" dirty="0" smtClean="0"/>
              <a:t>, </a:t>
            </a:r>
            <a:r>
              <a:rPr lang="zh-CN" altLang="en-US" sz="1600" dirty="0" smtClean="0"/>
              <a:t>仅仅支持数据文件</a:t>
            </a:r>
            <a:r>
              <a:rPr lang="en-US" altLang="zh-CN" sz="1600" dirty="0" smtClean="0"/>
              <a:t>+</a:t>
            </a:r>
            <a:r>
              <a:rPr lang="zh-CN" altLang="en-US" sz="1600" dirty="0" smtClean="0"/>
              <a:t>归档的备份方式</a:t>
            </a:r>
            <a:endParaRPr lang="en-US" altLang="zh-CN" sz="1600" dirty="0" smtClean="0"/>
          </a:p>
          <a:p>
            <a:pPr lvl="1"/>
            <a:r>
              <a:rPr lang="zh-CN" altLang="en-US" sz="1600" dirty="0" smtClean="0"/>
              <a:t>目前</a:t>
            </a:r>
            <a:r>
              <a:rPr lang="en-US" altLang="zh-CN" sz="1600" dirty="0" smtClean="0"/>
              <a:t>PG</a:t>
            </a:r>
            <a:r>
              <a:rPr lang="zh-CN" altLang="en-US" sz="1600" dirty="0" smtClean="0"/>
              <a:t>官方还不支持基于表空间的备份和还原</a:t>
            </a:r>
            <a:r>
              <a:rPr lang="en-US" altLang="zh-CN" sz="1600" dirty="0" smtClean="0"/>
              <a:t>. </a:t>
            </a:r>
            <a:r>
              <a:rPr lang="zh-CN" altLang="en-US" sz="1600" dirty="0" smtClean="0"/>
              <a:t>但是可模拟</a:t>
            </a:r>
            <a:r>
              <a:rPr lang="en-US" altLang="zh-CN" sz="1600" dirty="0" smtClean="0"/>
              <a:t>.</a:t>
            </a:r>
          </a:p>
          <a:p>
            <a:pPr lvl="2"/>
            <a:r>
              <a:rPr lang="en-US" altLang="zh-CN" sz="1600" dirty="0">
                <a:hlinkClick r:id="rId2"/>
              </a:rPr>
              <a:t>http://blog.163.com/digoal@126/blog/static/16387704020123261422581</a:t>
            </a:r>
            <a:r>
              <a:rPr lang="en-US" altLang="zh-CN" sz="1600" dirty="0" smtClean="0">
                <a:hlinkClick r:id="rId2"/>
              </a:rPr>
              <a:t>/</a:t>
            </a:r>
            <a:endParaRPr lang="en-US" altLang="zh-CN" sz="1600" dirty="0" smtClean="0"/>
          </a:p>
          <a:p>
            <a:pPr lvl="2"/>
            <a:endParaRPr lang="en-US" altLang="zh-CN" sz="1600" dirty="0" smtClean="0"/>
          </a:p>
          <a:p>
            <a:r>
              <a:rPr lang="zh-CN" altLang="en-US" sz="1600" dirty="0" smtClean="0"/>
              <a:t>逻辑备份与还原</a:t>
            </a:r>
            <a:endParaRPr lang="en-US" altLang="zh-CN" sz="1600" dirty="0" smtClean="0"/>
          </a:p>
          <a:p>
            <a:pPr lvl="1"/>
            <a:r>
              <a:rPr lang="zh-CN" altLang="en-US" sz="1600" dirty="0" smtClean="0"/>
              <a:t>备份数据</a:t>
            </a:r>
            <a:r>
              <a:rPr lang="en-US" altLang="zh-CN" sz="1600" dirty="0" smtClean="0"/>
              <a:t>, </a:t>
            </a:r>
            <a:r>
              <a:rPr lang="zh-CN" altLang="en-US" sz="1600" dirty="0" smtClean="0"/>
              <a:t>适用于跨版本和跨平台的恢复</a:t>
            </a:r>
            <a:endParaRPr lang="en-US" altLang="zh-CN" sz="1600" dirty="0" smtClean="0"/>
          </a:p>
          <a:p>
            <a:pPr lvl="1"/>
            <a:endParaRPr lang="en-US" altLang="zh-CN" sz="1600" dirty="0" smtClean="0"/>
          </a:p>
          <a:p>
            <a:endParaRPr lang="en-US" altLang="zh-CN" sz="1600" dirty="0" smtClean="0"/>
          </a:p>
        </p:txBody>
      </p:sp>
    </p:spTree>
    <p:extLst>
      <p:ext uri="{BB962C8B-B14F-4D97-AF65-F5344CB8AC3E}">
        <p14:creationId xmlns:p14="http://schemas.microsoft.com/office/powerpoint/2010/main" val="1931587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数据库物理备份</a:t>
            </a:r>
            <a:endParaRPr lang="zh-CN" altLang="en-US" dirty="0"/>
          </a:p>
        </p:txBody>
      </p:sp>
      <p:sp>
        <p:nvSpPr>
          <p:cNvPr id="3" name="内容占位符 2"/>
          <p:cNvSpPr>
            <a:spLocks noGrp="1"/>
          </p:cNvSpPr>
          <p:nvPr>
            <p:ph idx="1"/>
          </p:nvPr>
        </p:nvSpPr>
        <p:spPr/>
        <p:txBody>
          <a:bodyPr/>
          <a:lstStyle/>
          <a:p>
            <a:r>
              <a:rPr lang="zh-CN" altLang="en-US" sz="1400" dirty="0" smtClean="0"/>
              <a:t>首先要开启归档</a:t>
            </a:r>
            <a:r>
              <a:rPr lang="en-US" altLang="zh-CN" sz="1400" dirty="0" smtClean="0"/>
              <a:t>, </a:t>
            </a:r>
            <a:r>
              <a:rPr lang="zh-CN" altLang="en-US" sz="1400" dirty="0" smtClean="0"/>
              <a:t>日志模式</a:t>
            </a:r>
            <a:r>
              <a:rPr lang="en-US" altLang="zh-CN" sz="1400" dirty="0" smtClean="0"/>
              <a:t>&gt;=archive, </a:t>
            </a:r>
            <a:r>
              <a:rPr lang="zh-CN" altLang="en-US" sz="1400" dirty="0" smtClean="0"/>
              <a:t>步骤如下</a:t>
            </a:r>
            <a:endParaRPr lang="en-US" altLang="zh-CN" sz="1400" dirty="0" smtClean="0"/>
          </a:p>
          <a:p>
            <a:r>
              <a:rPr lang="zh-CN" altLang="en-US" sz="1400" dirty="0" smtClean="0"/>
              <a:t>创建归档目录</a:t>
            </a:r>
            <a:endParaRPr lang="en-US" altLang="zh-CN" sz="1400" dirty="0" smtClean="0"/>
          </a:p>
          <a:p>
            <a:pPr lvl="1"/>
            <a:r>
              <a:rPr lang="en-US" altLang="zh-CN" sz="1400" dirty="0" err="1"/>
              <a:t>mkdir</a:t>
            </a:r>
            <a:r>
              <a:rPr lang="en-US" altLang="zh-CN" sz="1400" dirty="0"/>
              <a:t> -p /</a:t>
            </a:r>
            <a:r>
              <a:rPr lang="en-US" altLang="zh-CN" sz="1400" dirty="0" smtClean="0"/>
              <a:t>ssd4/pg93/arch</a:t>
            </a:r>
          </a:p>
          <a:p>
            <a:pPr lvl="1"/>
            <a:r>
              <a:rPr lang="en-US" altLang="zh-CN" sz="1400" dirty="0" err="1"/>
              <a:t>chown</a:t>
            </a:r>
            <a:r>
              <a:rPr lang="en-US" altLang="zh-CN" sz="1400" dirty="0"/>
              <a:t> -R pg93:pg93 /</a:t>
            </a:r>
            <a:r>
              <a:rPr lang="en-US" altLang="zh-CN" sz="1400" dirty="0" smtClean="0"/>
              <a:t>ssd4/pg93/arch</a:t>
            </a:r>
          </a:p>
          <a:p>
            <a:r>
              <a:rPr lang="zh-CN" altLang="en-US" sz="1400" dirty="0" smtClean="0"/>
              <a:t>配置归档命令</a:t>
            </a:r>
            <a:endParaRPr lang="en-US" altLang="zh-CN" sz="1400" dirty="0" smtClean="0"/>
          </a:p>
          <a:p>
            <a:pPr lvl="1"/>
            <a:r>
              <a:rPr lang="en-US" altLang="zh-CN" sz="1400" dirty="0" smtClean="0"/>
              <a:t>%p </a:t>
            </a:r>
            <a:r>
              <a:rPr lang="zh-CN" altLang="en-US" sz="1400" dirty="0" smtClean="0"/>
              <a:t>表示</a:t>
            </a:r>
            <a:r>
              <a:rPr lang="en-US" altLang="zh-CN" sz="1400" dirty="0" err="1" smtClean="0"/>
              <a:t>xlog</a:t>
            </a:r>
            <a:r>
              <a:rPr lang="zh-CN" altLang="en-US" sz="1400" dirty="0" smtClean="0"/>
              <a:t>文件名</a:t>
            </a:r>
            <a:r>
              <a:rPr lang="en-US" altLang="zh-CN" sz="1400" dirty="0" smtClean="0"/>
              <a:t>$PGDATA</a:t>
            </a:r>
            <a:r>
              <a:rPr lang="zh-CN" altLang="en-US" sz="1400" dirty="0" smtClean="0"/>
              <a:t>的相对路径</a:t>
            </a:r>
            <a:r>
              <a:rPr lang="en-US" altLang="zh-CN" sz="1400" dirty="0" smtClean="0"/>
              <a:t>, </a:t>
            </a:r>
            <a:r>
              <a:rPr lang="zh-CN" altLang="en-US" sz="1400" dirty="0" smtClean="0"/>
              <a:t>如</a:t>
            </a:r>
            <a:r>
              <a:rPr lang="en-US" altLang="zh-CN" sz="1400" dirty="0" err="1"/>
              <a:t>pg_xlog</a:t>
            </a:r>
            <a:r>
              <a:rPr lang="en-US" altLang="zh-CN" sz="1400" dirty="0"/>
              <a:t>/00000001000000190000007D</a:t>
            </a:r>
            <a:endParaRPr lang="en-US" altLang="zh-CN" sz="1400" dirty="0" smtClean="0"/>
          </a:p>
          <a:p>
            <a:pPr lvl="1"/>
            <a:r>
              <a:rPr lang="en-US" altLang="zh-CN" sz="1400" dirty="0" smtClean="0"/>
              <a:t>%f </a:t>
            </a:r>
            <a:r>
              <a:rPr lang="zh-CN" altLang="en-US" sz="1400" dirty="0" smtClean="0"/>
              <a:t>表示</a:t>
            </a:r>
            <a:r>
              <a:rPr lang="en-US" altLang="zh-CN" sz="1400" dirty="0" err="1" smtClean="0"/>
              <a:t>xlog</a:t>
            </a:r>
            <a:r>
              <a:rPr lang="zh-CN" altLang="en-US" sz="1400" dirty="0" smtClean="0"/>
              <a:t>文件名</a:t>
            </a:r>
            <a:r>
              <a:rPr lang="en-US" altLang="zh-CN" sz="1400" dirty="0" smtClean="0"/>
              <a:t>, </a:t>
            </a:r>
            <a:r>
              <a:rPr lang="zh-CN" altLang="en-US" sz="1400" dirty="0" smtClean="0"/>
              <a:t>如</a:t>
            </a:r>
            <a:r>
              <a:rPr lang="en-US" altLang="zh-CN" sz="1400" dirty="0" smtClean="0"/>
              <a:t>00000001000000190000007D</a:t>
            </a:r>
          </a:p>
          <a:p>
            <a:pPr lvl="1"/>
            <a:r>
              <a:rPr lang="en-US" altLang="zh-CN" sz="1400" dirty="0"/>
              <a:t>v</a:t>
            </a:r>
            <a:r>
              <a:rPr lang="en-US" altLang="zh-CN" sz="1400" dirty="0" smtClean="0"/>
              <a:t>i $PGDATA/</a:t>
            </a:r>
            <a:r>
              <a:rPr lang="en-US" altLang="zh-CN" sz="1400" dirty="0" err="1" smtClean="0"/>
              <a:t>postgresql.conf</a:t>
            </a:r>
            <a:endParaRPr lang="en-US" altLang="zh-CN" sz="1400" dirty="0" smtClean="0"/>
          </a:p>
          <a:p>
            <a:pPr lvl="1"/>
            <a:r>
              <a:rPr lang="en-US" altLang="zh-CN" sz="1400" dirty="0" err="1"/>
              <a:t>archive_mode</a:t>
            </a:r>
            <a:r>
              <a:rPr lang="en-US" altLang="zh-CN" sz="1400" dirty="0"/>
              <a:t> = </a:t>
            </a:r>
            <a:r>
              <a:rPr lang="en-US" altLang="zh-CN" sz="1400" dirty="0" smtClean="0"/>
              <a:t>on</a:t>
            </a:r>
          </a:p>
          <a:p>
            <a:pPr lvl="1"/>
            <a:r>
              <a:rPr lang="en-US" altLang="zh-CN" sz="1400" dirty="0" err="1"/>
              <a:t>archive_command</a:t>
            </a:r>
            <a:r>
              <a:rPr lang="en-US" altLang="zh-CN" sz="1400" dirty="0"/>
              <a:t> = 'DATE=`date +%</a:t>
            </a:r>
            <a:r>
              <a:rPr lang="en-US" altLang="zh-CN" sz="1400" dirty="0" err="1"/>
              <a:t>Y%m%d</a:t>
            </a:r>
            <a:r>
              <a:rPr lang="en-US" altLang="zh-CN" sz="1400" dirty="0"/>
              <a:t>`; DIR="/ssd4/pg93/arch/$DATE"; (test -d $DIR || </a:t>
            </a:r>
            <a:r>
              <a:rPr lang="en-US" altLang="zh-CN" sz="1400" dirty="0" err="1"/>
              <a:t>mkdir</a:t>
            </a:r>
            <a:r>
              <a:rPr lang="en-US" altLang="zh-CN" sz="1400" dirty="0"/>
              <a:t> -p $DIR) &amp;&amp; </a:t>
            </a:r>
            <a:r>
              <a:rPr lang="en-US" altLang="zh-CN" sz="1400" dirty="0" err="1"/>
              <a:t>cp</a:t>
            </a:r>
            <a:r>
              <a:rPr lang="en-US" altLang="zh-CN" sz="1400" dirty="0"/>
              <a:t> %p $DIR/%</a:t>
            </a:r>
            <a:r>
              <a:rPr lang="en-US" altLang="zh-CN" sz="1400" dirty="0" smtClean="0"/>
              <a:t>f'</a:t>
            </a:r>
          </a:p>
          <a:p>
            <a:r>
              <a:rPr lang="zh-CN" altLang="en-US" sz="1400" dirty="0" smtClean="0"/>
              <a:t>配置日志模式</a:t>
            </a:r>
            <a:r>
              <a:rPr lang="en-US" altLang="zh-CN" sz="1400" dirty="0"/>
              <a:t>vi $</a:t>
            </a:r>
            <a:r>
              <a:rPr lang="en-US" altLang="zh-CN" sz="1400" dirty="0" smtClean="0"/>
              <a:t>PGDATA/</a:t>
            </a:r>
            <a:r>
              <a:rPr lang="en-US" altLang="zh-CN" sz="1400" dirty="0" err="1" smtClean="0"/>
              <a:t>postgresql.conf</a:t>
            </a:r>
            <a:r>
              <a:rPr lang="en-US" altLang="zh-CN" sz="1400" dirty="0" smtClean="0"/>
              <a:t>;  (</a:t>
            </a:r>
            <a:r>
              <a:rPr lang="zh-CN" altLang="en-US" sz="1400" dirty="0" smtClean="0"/>
              <a:t> </a:t>
            </a:r>
            <a:r>
              <a:rPr lang="en-US" altLang="zh-CN" sz="1400" dirty="0" err="1"/>
              <a:t>wal_level</a:t>
            </a:r>
            <a:r>
              <a:rPr lang="en-US" altLang="zh-CN" sz="1400" dirty="0"/>
              <a:t> = </a:t>
            </a:r>
            <a:r>
              <a:rPr lang="en-US" altLang="zh-CN" sz="1400" dirty="0" err="1"/>
              <a:t>hot_standby</a:t>
            </a:r>
            <a:r>
              <a:rPr lang="en-US" altLang="zh-CN" sz="1400" dirty="0"/>
              <a:t> </a:t>
            </a:r>
            <a:r>
              <a:rPr lang="en-US" altLang="zh-CN" sz="1400" dirty="0" smtClean="0"/>
              <a:t>)</a:t>
            </a:r>
            <a:endParaRPr lang="en-US" altLang="zh-CN" sz="1400" dirty="0"/>
          </a:p>
          <a:p>
            <a:r>
              <a:rPr lang="zh-CN" altLang="en-US" sz="1400" dirty="0" smtClean="0"/>
              <a:t>重启数据库</a:t>
            </a:r>
            <a:r>
              <a:rPr lang="en-US" altLang="zh-CN" sz="1400" dirty="0" smtClean="0"/>
              <a:t>(</a:t>
            </a:r>
            <a:r>
              <a:rPr lang="zh-CN" altLang="en-US" sz="1400" dirty="0" smtClean="0"/>
              <a:t>可选</a:t>
            </a:r>
            <a:r>
              <a:rPr lang="en-US" altLang="zh-CN" sz="1400" dirty="0" smtClean="0"/>
              <a:t>, </a:t>
            </a:r>
            <a:r>
              <a:rPr lang="zh-CN" altLang="en-US" sz="1400" dirty="0" smtClean="0"/>
              <a:t>如果以前已经开启了归档的话则不需要重启数据库</a:t>
            </a:r>
            <a:r>
              <a:rPr lang="en-US" altLang="zh-CN" sz="1400" dirty="0" smtClean="0"/>
              <a:t>)</a:t>
            </a:r>
          </a:p>
          <a:p>
            <a:r>
              <a:rPr lang="zh-CN" altLang="en-US" sz="1400" dirty="0" smtClean="0"/>
              <a:t>测试归档是否正常</a:t>
            </a:r>
            <a:endParaRPr lang="en-US" altLang="zh-CN" sz="1400" dirty="0" smtClean="0"/>
          </a:p>
          <a:p>
            <a:pPr lvl="1"/>
            <a:r>
              <a:rPr lang="en-US" altLang="zh-CN" sz="1400" dirty="0"/>
              <a:t>digoal=# checkpoint</a:t>
            </a:r>
            <a:r>
              <a:rPr lang="en-US" altLang="zh-CN" sz="1400" dirty="0" smtClean="0"/>
              <a:t>;</a:t>
            </a:r>
          </a:p>
          <a:p>
            <a:pPr lvl="1"/>
            <a:r>
              <a:rPr lang="en-US" altLang="zh-CN" sz="1400" dirty="0"/>
              <a:t>digoal=# select </a:t>
            </a:r>
            <a:r>
              <a:rPr lang="en-US" altLang="zh-CN" sz="1400" dirty="0" err="1"/>
              <a:t>pg_switch_xlog</a:t>
            </a:r>
            <a:r>
              <a:rPr lang="en-US" altLang="zh-CN" sz="1400" dirty="0" smtClean="0"/>
              <a:t>();</a:t>
            </a:r>
          </a:p>
          <a:p>
            <a:pPr lvl="1"/>
            <a:r>
              <a:rPr lang="en-US" altLang="zh-CN" sz="1400" dirty="0"/>
              <a:t>pg93@db-172-16-3-150-&gt; cd /ssd4/pg93/arch/20131211/</a:t>
            </a:r>
          </a:p>
          <a:p>
            <a:pPr lvl="1"/>
            <a:r>
              <a:rPr lang="en-US" altLang="zh-CN" sz="1400" dirty="0"/>
              <a:t>pg93@db-172-16-3-150-&gt; </a:t>
            </a:r>
            <a:r>
              <a:rPr lang="en-US" altLang="zh-CN" sz="1400" dirty="0" err="1"/>
              <a:t>ll</a:t>
            </a:r>
            <a:endParaRPr lang="en-US" altLang="zh-CN" sz="1400" dirty="0"/>
          </a:p>
          <a:p>
            <a:pPr lvl="1"/>
            <a:r>
              <a:rPr lang="en-US" altLang="zh-CN" sz="1400" dirty="0" smtClean="0"/>
              <a:t>-</a:t>
            </a:r>
            <a:r>
              <a:rPr lang="en-US" altLang="zh-CN" sz="1400" dirty="0" err="1"/>
              <a:t>rw</a:t>
            </a:r>
            <a:r>
              <a:rPr lang="en-US" altLang="zh-CN" sz="1400" dirty="0"/>
              <a:t>------- 1 pg93 </a:t>
            </a:r>
            <a:r>
              <a:rPr lang="en-US" altLang="zh-CN" sz="1400" dirty="0" err="1"/>
              <a:t>pg93</a:t>
            </a:r>
            <a:r>
              <a:rPr lang="en-US" altLang="zh-CN" sz="1400" dirty="0"/>
              <a:t> 16M Dec 11 09:28 00000001000000180000001F</a:t>
            </a:r>
            <a:endParaRPr lang="en-US" altLang="zh-CN" sz="1400" dirty="0" smtClean="0"/>
          </a:p>
          <a:p>
            <a:endParaRPr lang="en-US" altLang="zh-CN" sz="1400" dirty="0" smtClean="0"/>
          </a:p>
          <a:p>
            <a:endParaRPr lang="en-US" altLang="zh-CN" sz="1400" dirty="0" smtClean="0"/>
          </a:p>
        </p:txBody>
      </p:sp>
    </p:spTree>
    <p:extLst>
      <p:ext uri="{BB962C8B-B14F-4D97-AF65-F5344CB8AC3E}">
        <p14:creationId xmlns:p14="http://schemas.microsoft.com/office/powerpoint/2010/main" val="2489997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数据库物理备份</a:t>
            </a:r>
            <a:endParaRPr lang="zh-CN" altLang="en-US" dirty="0"/>
          </a:p>
        </p:txBody>
      </p:sp>
      <p:sp>
        <p:nvSpPr>
          <p:cNvPr id="3" name="内容占位符 2"/>
          <p:cNvSpPr>
            <a:spLocks noGrp="1"/>
          </p:cNvSpPr>
          <p:nvPr>
            <p:ph idx="1"/>
          </p:nvPr>
        </p:nvSpPr>
        <p:spPr/>
        <p:txBody>
          <a:bodyPr/>
          <a:lstStyle/>
          <a:p>
            <a:r>
              <a:rPr lang="zh-CN" altLang="en-US" sz="1600" dirty="0" smtClean="0"/>
              <a:t>物理备份</a:t>
            </a:r>
            <a:r>
              <a:rPr lang="en-US" altLang="zh-CN" sz="1600" dirty="0" smtClean="0"/>
              <a:t>, </a:t>
            </a:r>
            <a:r>
              <a:rPr lang="zh-CN" altLang="en-US" sz="1600" dirty="0" smtClean="0"/>
              <a:t>方式很多</a:t>
            </a:r>
            <a:r>
              <a:rPr lang="en-US" altLang="zh-CN" sz="1600" dirty="0" smtClean="0"/>
              <a:t>, </a:t>
            </a:r>
            <a:r>
              <a:rPr lang="zh-CN" altLang="en-US" sz="1600" dirty="0" smtClean="0"/>
              <a:t>达到目的即可</a:t>
            </a:r>
            <a:r>
              <a:rPr lang="en-US" altLang="zh-CN" sz="1600" dirty="0" smtClean="0"/>
              <a:t>.</a:t>
            </a:r>
          </a:p>
          <a:p>
            <a:r>
              <a:rPr lang="zh-CN" altLang="en-US" sz="1600" dirty="0" smtClean="0"/>
              <a:t>通过</a:t>
            </a:r>
            <a:r>
              <a:rPr lang="en-US" altLang="zh-CN" sz="1600" dirty="0" err="1" smtClean="0"/>
              <a:t>pg_basebackup</a:t>
            </a:r>
            <a:r>
              <a:rPr lang="en-US" altLang="zh-CN" sz="1600" dirty="0" smtClean="0"/>
              <a:t>, </a:t>
            </a:r>
            <a:r>
              <a:rPr lang="zh-CN" altLang="en-US" sz="1600" dirty="0" smtClean="0"/>
              <a:t>流复制协议备份</a:t>
            </a:r>
            <a:r>
              <a:rPr lang="en-US" altLang="zh-CN" sz="1600" dirty="0" smtClean="0"/>
              <a:t>, (</a:t>
            </a:r>
            <a:r>
              <a:rPr lang="zh-CN" altLang="en-US" sz="1600" dirty="0" smtClean="0"/>
              <a:t>本地使用时必须用</a:t>
            </a:r>
            <a:r>
              <a:rPr lang="en-US" altLang="zh-CN" sz="1600" dirty="0" smtClean="0"/>
              <a:t>tar</a:t>
            </a:r>
            <a:r>
              <a:rPr lang="zh-CN" altLang="en-US" sz="1600" dirty="0" smtClean="0"/>
              <a:t>模式</a:t>
            </a:r>
            <a:r>
              <a:rPr lang="en-US" altLang="zh-CN" sz="1600" dirty="0"/>
              <a:t>.</a:t>
            </a:r>
            <a:r>
              <a:rPr lang="en-US" altLang="zh-CN" sz="1600" dirty="0" smtClean="0"/>
              <a:t> </a:t>
            </a:r>
            <a:r>
              <a:rPr lang="zh-CN" altLang="en-US" sz="1600" dirty="0" smtClean="0"/>
              <a:t>异地无所谓</a:t>
            </a:r>
            <a:r>
              <a:rPr lang="en-US" altLang="zh-CN" sz="1600" dirty="0" smtClean="0"/>
              <a:t>, </a:t>
            </a:r>
            <a:r>
              <a:rPr lang="zh-CN" altLang="en-US" sz="1600" dirty="0" smtClean="0"/>
              <a:t>如果要同目录结构的话使用</a:t>
            </a:r>
            <a:r>
              <a:rPr lang="en-US" altLang="zh-CN" sz="1600" dirty="0" smtClean="0"/>
              <a:t>p</a:t>
            </a:r>
            <a:r>
              <a:rPr lang="zh-CN" altLang="en-US" sz="1600" dirty="0" smtClean="0"/>
              <a:t>模式</a:t>
            </a:r>
            <a:r>
              <a:rPr lang="en-US" altLang="zh-CN" sz="1600" dirty="0" smtClean="0"/>
              <a:t>)</a:t>
            </a:r>
          </a:p>
          <a:p>
            <a:r>
              <a:rPr lang="zh-CN" altLang="en-US" sz="1600" dirty="0" smtClean="0"/>
              <a:t>创建</a:t>
            </a:r>
            <a:r>
              <a:rPr lang="en-US" altLang="zh-CN" sz="1600" dirty="0" smtClean="0"/>
              <a:t>replication</a:t>
            </a:r>
            <a:r>
              <a:rPr lang="zh-CN" altLang="en-US" sz="1600" dirty="0" smtClean="0"/>
              <a:t>权限的角色</a:t>
            </a:r>
            <a:r>
              <a:rPr lang="en-US" altLang="zh-CN" sz="1600" dirty="0" smtClean="0"/>
              <a:t>, </a:t>
            </a:r>
            <a:r>
              <a:rPr lang="zh-CN" altLang="en-US" sz="1600" dirty="0" smtClean="0"/>
              <a:t>或者超级用户的角色</a:t>
            </a:r>
            <a:r>
              <a:rPr lang="en-US" altLang="zh-CN" sz="1600" dirty="0" smtClean="0"/>
              <a:t>.</a:t>
            </a:r>
          </a:p>
          <a:p>
            <a:pPr lvl="1"/>
            <a:r>
              <a:rPr lang="en-US" altLang="zh-CN" sz="1200" dirty="0"/>
              <a:t>digoal=# create role rep </a:t>
            </a:r>
            <a:r>
              <a:rPr lang="en-US" altLang="zh-CN" sz="1200" dirty="0" err="1"/>
              <a:t>nosuperuser</a:t>
            </a:r>
            <a:r>
              <a:rPr lang="en-US" altLang="zh-CN" sz="1200" dirty="0"/>
              <a:t> replication login connection limit 32 encrypted password 'rep123';</a:t>
            </a:r>
          </a:p>
          <a:p>
            <a:pPr lvl="1"/>
            <a:r>
              <a:rPr lang="en-US" altLang="zh-CN" sz="1200" dirty="0"/>
              <a:t>CREATE </a:t>
            </a:r>
            <a:r>
              <a:rPr lang="en-US" altLang="zh-CN" sz="1200" dirty="0" smtClean="0"/>
              <a:t>ROLE</a:t>
            </a:r>
          </a:p>
          <a:p>
            <a:r>
              <a:rPr lang="zh-CN" altLang="en-US" sz="1600" dirty="0" smtClean="0"/>
              <a:t>配置</a:t>
            </a:r>
            <a:r>
              <a:rPr lang="en-US" altLang="zh-CN" sz="1600" dirty="0" err="1" smtClean="0"/>
              <a:t>pg_hba.conf</a:t>
            </a:r>
            <a:endParaRPr lang="en-US" altLang="zh-CN" sz="1600" dirty="0" smtClean="0"/>
          </a:p>
          <a:p>
            <a:pPr lvl="1"/>
            <a:r>
              <a:rPr lang="en-US" altLang="zh-CN" sz="1200" dirty="0"/>
              <a:t>host replication rep 0.0.0.0/0 </a:t>
            </a:r>
            <a:r>
              <a:rPr lang="en-US" altLang="zh-CN" sz="1200" dirty="0" smtClean="0"/>
              <a:t>md5</a:t>
            </a:r>
          </a:p>
          <a:p>
            <a:pPr lvl="1"/>
            <a:r>
              <a:rPr lang="en-US" altLang="zh-CN" sz="1200" dirty="0" err="1"/>
              <a:t>p</a:t>
            </a:r>
            <a:r>
              <a:rPr lang="en-US" altLang="zh-CN" sz="1200" dirty="0" err="1" smtClean="0"/>
              <a:t>g_ctl</a:t>
            </a:r>
            <a:r>
              <a:rPr lang="en-US" altLang="zh-CN" sz="1200" dirty="0" smtClean="0"/>
              <a:t> reload</a:t>
            </a:r>
            <a:endParaRPr lang="en-US" altLang="zh-CN" sz="1200" dirty="0"/>
          </a:p>
          <a:p>
            <a:r>
              <a:rPr lang="zh-CN" altLang="en-US" sz="1600" dirty="0" smtClean="0"/>
              <a:t>备份</a:t>
            </a:r>
            <a:r>
              <a:rPr lang="en-US" altLang="zh-CN" sz="1600" dirty="0" smtClean="0"/>
              <a:t>, </a:t>
            </a:r>
            <a:r>
              <a:rPr lang="zh-CN" altLang="en-US" sz="1600" dirty="0" smtClean="0"/>
              <a:t>因为使用流复制协议</a:t>
            </a:r>
            <a:r>
              <a:rPr lang="en-US" altLang="zh-CN" sz="1600" dirty="0" smtClean="0"/>
              <a:t>, </a:t>
            </a:r>
            <a:r>
              <a:rPr lang="zh-CN" altLang="en-US" sz="1600" dirty="0" smtClean="0"/>
              <a:t>所以支持异地备份</a:t>
            </a:r>
            <a:r>
              <a:rPr lang="en-US" altLang="zh-CN" sz="1600" dirty="0" smtClean="0"/>
              <a:t>.</a:t>
            </a:r>
          </a:p>
          <a:p>
            <a:pPr lvl="1"/>
            <a:r>
              <a:rPr lang="en-US" altLang="zh-CN" sz="1200" dirty="0" err="1" smtClean="0"/>
              <a:t>mkdir</a:t>
            </a:r>
            <a:r>
              <a:rPr lang="en-US" altLang="zh-CN" sz="1200" dirty="0" smtClean="0"/>
              <a:t> </a:t>
            </a:r>
            <a:r>
              <a:rPr lang="en-US" altLang="zh-CN" sz="1200" dirty="0"/>
              <a:t>`date +%F` ; </a:t>
            </a:r>
            <a:r>
              <a:rPr lang="en-US" altLang="zh-CN" sz="1200" dirty="0" err="1"/>
              <a:t>pg_basebackup</a:t>
            </a:r>
            <a:r>
              <a:rPr lang="en-US" altLang="zh-CN" sz="1200" dirty="0"/>
              <a:t> -F t -x -D ./`date +%F` -h 172.16.3.150 -p 1921 -U rep</a:t>
            </a:r>
            <a:endParaRPr lang="en-US" altLang="zh-CN" sz="1200" dirty="0" smtClean="0"/>
          </a:p>
          <a:p>
            <a:r>
              <a:rPr lang="zh-CN" altLang="en-US" sz="1600" dirty="0" smtClean="0"/>
              <a:t>备份目录如下</a:t>
            </a:r>
            <a:endParaRPr lang="en-US" altLang="zh-CN" sz="1600" dirty="0" smtClean="0"/>
          </a:p>
          <a:p>
            <a:r>
              <a:rPr lang="en-US" altLang="zh-CN" sz="1600" dirty="0"/>
              <a:t>pg93@db-172-16-3-150-&gt; </a:t>
            </a:r>
            <a:r>
              <a:rPr lang="en-US" altLang="zh-CN" sz="1600" dirty="0" err="1"/>
              <a:t>ll</a:t>
            </a:r>
            <a:endParaRPr lang="en-US" altLang="zh-CN" sz="1600" dirty="0"/>
          </a:p>
          <a:p>
            <a:r>
              <a:rPr lang="en-US" altLang="zh-CN" sz="1600" dirty="0"/>
              <a:t>total 13G</a:t>
            </a:r>
          </a:p>
          <a:p>
            <a:r>
              <a:rPr lang="en-US" altLang="zh-CN" sz="1600" dirty="0"/>
              <a:t>-</a:t>
            </a:r>
            <a:r>
              <a:rPr lang="en-US" altLang="zh-CN" sz="1600" dirty="0" err="1"/>
              <a:t>rw</a:t>
            </a:r>
            <a:r>
              <a:rPr lang="en-US" altLang="zh-CN" sz="1600" dirty="0"/>
              <a:t>-</a:t>
            </a:r>
            <a:r>
              <a:rPr lang="en-US" altLang="zh-CN" sz="1600" dirty="0" err="1"/>
              <a:t>rw</a:t>
            </a:r>
            <a:r>
              <a:rPr lang="en-US" altLang="zh-CN" sz="1600" dirty="0"/>
              <a:t>-r-- 1 pg93 </a:t>
            </a:r>
            <a:r>
              <a:rPr lang="en-US" altLang="zh-CN" sz="1600" dirty="0" err="1"/>
              <a:t>pg93</a:t>
            </a:r>
            <a:r>
              <a:rPr lang="en-US" altLang="zh-CN" sz="1600" dirty="0"/>
              <a:t> 955M Dec 11 09:45 66372.tar</a:t>
            </a:r>
          </a:p>
          <a:p>
            <a:r>
              <a:rPr lang="en-US" altLang="zh-CN" sz="1600" dirty="0"/>
              <a:t>-</a:t>
            </a:r>
            <a:r>
              <a:rPr lang="en-US" altLang="zh-CN" sz="1600" dirty="0" err="1"/>
              <a:t>rw</a:t>
            </a:r>
            <a:r>
              <a:rPr lang="en-US" altLang="zh-CN" sz="1600" dirty="0"/>
              <a:t>-</a:t>
            </a:r>
            <a:r>
              <a:rPr lang="en-US" altLang="zh-CN" sz="1600" dirty="0" err="1"/>
              <a:t>rw</a:t>
            </a:r>
            <a:r>
              <a:rPr lang="en-US" altLang="zh-CN" sz="1600" dirty="0"/>
              <a:t>-r-- 1 pg93 </a:t>
            </a:r>
            <a:r>
              <a:rPr lang="en-US" altLang="zh-CN" sz="1600" dirty="0" err="1"/>
              <a:t>pg93</a:t>
            </a:r>
            <a:r>
              <a:rPr lang="en-US" altLang="zh-CN" sz="1600" dirty="0"/>
              <a:t>  12G Dec 11 09:45 66422.tar</a:t>
            </a:r>
          </a:p>
          <a:p>
            <a:r>
              <a:rPr lang="en-US" altLang="zh-CN" sz="1600" dirty="0"/>
              <a:t>-</a:t>
            </a:r>
            <a:r>
              <a:rPr lang="en-US" altLang="zh-CN" sz="1600" dirty="0" err="1"/>
              <a:t>rw</a:t>
            </a:r>
            <a:r>
              <a:rPr lang="en-US" altLang="zh-CN" sz="1600" dirty="0"/>
              <a:t>-</a:t>
            </a:r>
            <a:r>
              <a:rPr lang="en-US" altLang="zh-CN" sz="1600" dirty="0" err="1"/>
              <a:t>rw</a:t>
            </a:r>
            <a:r>
              <a:rPr lang="en-US" altLang="zh-CN" sz="1600" dirty="0"/>
              <a:t>-r-- 1 pg93 </a:t>
            </a:r>
            <a:r>
              <a:rPr lang="en-US" altLang="zh-CN" sz="1600" dirty="0" err="1"/>
              <a:t>pg93</a:t>
            </a:r>
            <a:r>
              <a:rPr lang="en-US" altLang="zh-CN" sz="1600" dirty="0"/>
              <a:t> 160M Dec 11 09:46 </a:t>
            </a:r>
            <a:r>
              <a:rPr lang="en-US" altLang="zh-CN" sz="1600" dirty="0" smtClean="0"/>
              <a:t>base.tar</a:t>
            </a:r>
          </a:p>
          <a:p>
            <a:endParaRPr lang="en-US" altLang="zh-CN" sz="1600" dirty="0" smtClean="0"/>
          </a:p>
          <a:p>
            <a:r>
              <a:rPr lang="zh-CN" altLang="en-US" sz="1600" dirty="0" smtClean="0"/>
              <a:t>或者手工拷贝目录的方式备份</a:t>
            </a:r>
            <a:r>
              <a:rPr lang="en-US" altLang="zh-CN" sz="1600" dirty="0" smtClean="0"/>
              <a:t>.</a:t>
            </a:r>
          </a:p>
          <a:p>
            <a:endParaRPr lang="en-US" altLang="zh-CN" sz="1600" dirty="0"/>
          </a:p>
          <a:p>
            <a:endParaRPr lang="en-US" altLang="zh-CN" sz="1600" dirty="0"/>
          </a:p>
          <a:p>
            <a:endParaRPr lang="en-US" altLang="zh-CN" sz="1600" dirty="0" smtClean="0"/>
          </a:p>
        </p:txBody>
      </p:sp>
    </p:spTree>
    <p:extLst>
      <p:ext uri="{BB962C8B-B14F-4D97-AF65-F5344CB8AC3E}">
        <p14:creationId xmlns:p14="http://schemas.microsoft.com/office/powerpoint/2010/main" val="3384323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数据库物理备份</a:t>
            </a:r>
            <a:endParaRPr lang="zh-CN" altLang="en-US" dirty="0"/>
          </a:p>
        </p:txBody>
      </p:sp>
      <p:sp>
        <p:nvSpPr>
          <p:cNvPr id="3" name="内容占位符 2"/>
          <p:cNvSpPr>
            <a:spLocks noGrp="1"/>
          </p:cNvSpPr>
          <p:nvPr>
            <p:ph idx="1"/>
          </p:nvPr>
        </p:nvSpPr>
        <p:spPr/>
        <p:txBody>
          <a:bodyPr/>
          <a:lstStyle/>
          <a:p>
            <a:r>
              <a:rPr lang="zh-CN" altLang="en-US" sz="1600" dirty="0" smtClean="0"/>
              <a:t>数字目录代表表空间的备份包</a:t>
            </a:r>
            <a:endParaRPr lang="en-US" altLang="zh-CN" sz="1600" dirty="0" smtClean="0"/>
          </a:p>
          <a:p>
            <a:r>
              <a:rPr lang="en-US" altLang="zh-CN" sz="1600" dirty="0" smtClean="0"/>
              <a:t>pg93@db-172-16-3-150-</a:t>
            </a:r>
            <a:r>
              <a:rPr lang="en-US" altLang="zh-CN" sz="1600" dirty="0"/>
              <a:t>&gt; cd $PGDATA</a:t>
            </a:r>
          </a:p>
          <a:p>
            <a:r>
              <a:rPr lang="en-US" altLang="zh-CN" sz="1600" dirty="0"/>
              <a:t>pg93@db-172-16-3-150-&gt; cd </a:t>
            </a:r>
            <a:r>
              <a:rPr lang="en-US" altLang="zh-CN" sz="1600" dirty="0" err="1"/>
              <a:t>pg_tblspc</a:t>
            </a:r>
            <a:r>
              <a:rPr lang="en-US" altLang="zh-CN" sz="1600" dirty="0"/>
              <a:t>/</a:t>
            </a:r>
          </a:p>
          <a:p>
            <a:r>
              <a:rPr lang="en-US" altLang="zh-CN" sz="1600" dirty="0"/>
              <a:t>pg93@db-172-16-3-150-&gt; </a:t>
            </a:r>
            <a:r>
              <a:rPr lang="en-US" altLang="zh-CN" sz="1600" dirty="0" err="1"/>
              <a:t>ll</a:t>
            </a:r>
            <a:endParaRPr lang="en-US" altLang="zh-CN" sz="1600" dirty="0"/>
          </a:p>
          <a:p>
            <a:r>
              <a:rPr lang="en-US" altLang="zh-CN" sz="1600" dirty="0"/>
              <a:t>total 0</a:t>
            </a:r>
          </a:p>
          <a:p>
            <a:r>
              <a:rPr lang="en-US" altLang="zh-CN" sz="1600" dirty="0" err="1"/>
              <a:t>lrwxrwxrwx</a:t>
            </a:r>
            <a:r>
              <a:rPr lang="en-US" altLang="zh-CN" sz="1600" dirty="0"/>
              <a:t> 1 pg93 </a:t>
            </a:r>
            <a:r>
              <a:rPr lang="en-US" altLang="zh-CN" sz="1600" dirty="0" err="1"/>
              <a:t>pg93</a:t>
            </a:r>
            <a:r>
              <a:rPr lang="en-US" altLang="zh-CN" sz="1600" dirty="0"/>
              <a:t> 18 Oct 27 07:34 66372 -&gt; /ssd4/pg93/</a:t>
            </a:r>
            <a:r>
              <a:rPr lang="en-US" altLang="zh-CN" sz="1600" dirty="0" err="1"/>
              <a:t>tbs_idx</a:t>
            </a:r>
            <a:endParaRPr lang="en-US" altLang="zh-CN" sz="1600" dirty="0"/>
          </a:p>
          <a:p>
            <a:r>
              <a:rPr lang="en-US" altLang="zh-CN" sz="1600" dirty="0" err="1"/>
              <a:t>lrwxrwxrwx</a:t>
            </a:r>
            <a:r>
              <a:rPr lang="en-US" altLang="zh-CN" sz="1600" dirty="0"/>
              <a:t> 1 pg93 </a:t>
            </a:r>
            <a:r>
              <a:rPr lang="en-US" altLang="zh-CN" sz="1600" dirty="0" err="1"/>
              <a:t>pg93</a:t>
            </a:r>
            <a:r>
              <a:rPr lang="en-US" altLang="zh-CN" sz="1600" dirty="0"/>
              <a:t> 21 Oct 28 09:16 66422 -&gt; /</a:t>
            </a:r>
            <a:r>
              <a:rPr lang="en-US" altLang="zh-CN" sz="1600" dirty="0" smtClean="0"/>
              <a:t>ssd3/pg93/</a:t>
            </a:r>
            <a:r>
              <a:rPr lang="en-US" altLang="zh-CN" sz="1600" dirty="0" err="1" smtClean="0"/>
              <a:t>tbs_digoal</a:t>
            </a:r>
            <a:endParaRPr lang="en-US" altLang="zh-CN" sz="1600" dirty="0" smtClean="0"/>
          </a:p>
          <a:p>
            <a:endParaRPr lang="en-US" altLang="zh-CN" sz="1600" dirty="0"/>
          </a:p>
          <a:p>
            <a:r>
              <a:rPr lang="en-US" altLang="zh-CN" sz="1600" dirty="0" smtClean="0"/>
              <a:t>base</a:t>
            </a:r>
            <a:r>
              <a:rPr lang="zh-CN" altLang="en-US" sz="1600" dirty="0" smtClean="0"/>
              <a:t>目录代表</a:t>
            </a:r>
            <a:r>
              <a:rPr lang="en-US" altLang="zh-CN" sz="1600" dirty="0" smtClean="0"/>
              <a:t>$PGDATA</a:t>
            </a:r>
            <a:r>
              <a:rPr lang="zh-CN" altLang="en-US" sz="1600" dirty="0" smtClean="0"/>
              <a:t>的备份包</a:t>
            </a:r>
            <a:r>
              <a:rPr lang="en-US" altLang="zh-CN" sz="1600" dirty="0" smtClean="0"/>
              <a:t>, </a:t>
            </a:r>
            <a:r>
              <a:rPr lang="zh-CN" altLang="en-US" sz="1600" dirty="0" smtClean="0"/>
              <a:t>查看</a:t>
            </a:r>
            <a:r>
              <a:rPr lang="en-US" altLang="zh-CN" sz="1600" dirty="0" smtClean="0"/>
              <a:t>tar</a:t>
            </a:r>
            <a:r>
              <a:rPr lang="zh-CN" altLang="en-US" sz="1600" dirty="0" smtClean="0"/>
              <a:t>包内容</a:t>
            </a:r>
            <a:r>
              <a:rPr lang="en-US" altLang="zh-CN" sz="1600" dirty="0" smtClean="0"/>
              <a:t>.</a:t>
            </a:r>
          </a:p>
          <a:p>
            <a:r>
              <a:rPr lang="en-US" altLang="zh-CN" sz="1600" dirty="0"/>
              <a:t>pg93@db-172-16-3-150-&gt; tar -</a:t>
            </a:r>
            <a:r>
              <a:rPr lang="en-US" altLang="zh-CN" sz="1600" dirty="0" err="1"/>
              <a:t>tvf</a:t>
            </a:r>
            <a:r>
              <a:rPr lang="en-US" altLang="zh-CN" sz="1600" dirty="0"/>
              <a:t> base.tar |</a:t>
            </a:r>
            <a:r>
              <a:rPr lang="en-US" altLang="zh-CN" sz="1600" dirty="0" smtClean="0"/>
              <a:t>less</a:t>
            </a:r>
          </a:p>
          <a:p>
            <a:endParaRPr lang="en-US" altLang="zh-CN" sz="1600" dirty="0" smtClean="0"/>
          </a:p>
        </p:txBody>
      </p:sp>
    </p:spTree>
    <p:extLst>
      <p:ext uri="{BB962C8B-B14F-4D97-AF65-F5344CB8AC3E}">
        <p14:creationId xmlns:p14="http://schemas.microsoft.com/office/powerpoint/2010/main" val="2278340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数据库物理备份</a:t>
            </a:r>
            <a:endParaRPr lang="zh-CN" altLang="en-US" dirty="0"/>
          </a:p>
        </p:txBody>
      </p:sp>
      <p:sp>
        <p:nvSpPr>
          <p:cNvPr id="3" name="内容占位符 2"/>
          <p:cNvSpPr>
            <a:spLocks noGrp="1"/>
          </p:cNvSpPr>
          <p:nvPr>
            <p:ph idx="1"/>
          </p:nvPr>
        </p:nvSpPr>
        <p:spPr/>
        <p:txBody>
          <a:bodyPr/>
          <a:lstStyle/>
          <a:p>
            <a:r>
              <a:rPr lang="zh-CN" altLang="en-US" sz="1400" dirty="0" smtClean="0"/>
              <a:t>手工拷贝目录的方式备份</a:t>
            </a:r>
            <a:r>
              <a:rPr lang="en-US" altLang="zh-CN" sz="1400" dirty="0" smtClean="0"/>
              <a:t>.</a:t>
            </a:r>
          </a:p>
          <a:p>
            <a:r>
              <a:rPr lang="zh-CN" altLang="en-US" sz="1400" dirty="0" smtClean="0"/>
              <a:t>首先要打开强制检查点</a:t>
            </a:r>
            <a:endParaRPr lang="en-US" altLang="zh-CN" sz="1400" dirty="0" smtClean="0"/>
          </a:p>
          <a:p>
            <a:pPr lvl="1"/>
            <a:r>
              <a:rPr lang="en-US" altLang="zh-CN" sz="1400" dirty="0"/>
              <a:t>pg93@db-172-16-3-150-&gt; </a:t>
            </a:r>
            <a:r>
              <a:rPr lang="en-US" altLang="zh-CN" sz="1400" dirty="0" err="1"/>
              <a:t>psql</a:t>
            </a:r>
            <a:endParaRPr lang="en-US" altLang="zh-CN" sz="1400" dirty="0"/>
          </a:p>
          <a:p>
            <a:pPr lvl="1"/>
            <a:r>
              <a:rPr lang="en-US" altLang="zh-CN" sz="1400" dirty="0" err="1"/>
              <a:t>psql</a:t>
            </a:r>
            <a:r>
              <a:rPr lang="en-US" altLang="zh-CN" sz="1400" dirty="0"/>
              <a:t> (9.3.1)</a:t>
            </a:r>
          </a:p>
          <a:p>
            <a:pPr lvl="1"/>
            <a:r>
              <a:rPr lang="en-US" altLang="zh-CN" sz="1400" dirty="0"/>
              <a:t>Type "help" for help</a:t>
            </a:r>
            <a:r>
              <a:rPr lang="en-US" altLang="zh-CN" sz="1400" dirty="0" smtClean="0"/>
              <a:t>.</a:t>
            </a:r>
            <a:endParaRPr lang="en-US" altLang="zh-CN" sz="1400" dirty="0"/>
          </a:p>
          <a:p>
            <a:pPr lvl="1"/>
            <a:r>
              <a:rPr lang="en-US" altLang="zh-CN" sz="1400" dirty="0"/>
              <a:t>digoal=# select </a:t>
            </a:r>
            <a:r>
              <a:rPr lang="en-US" altLang="zh-CN" sz="1400" dirty="0" err="1"/>
              <a:t>pg_start_backup</a:t>
            </a:r>
            <a:r>
              <a:rPr lang="en-US" altLang="zh-CN" sz="1400" dirty="0"/>
              <a:t>(now()::text);</a:t>
            </a:r>
          </a:p>
          <a:p>
            <a:pPr lvl="1"/>
            <a:r>
              <a:rPr lang="en-US" altLang="zh-CN" sz="1400" dirty="0"/>
              <a:t> </a:t>
            </a:r>
            <a:r>
              <a:rPr lang="en-US" altLang="zh-CN" sz="1400" dirty="0" err="1"/>
              <a:t>pg_start_backup</a:t>
            </a:r>
            <a:r>
              <a:rPr lang="en-US" altLang="zh-CN" sz="1400" dirty="0"/>
              <a:t> </a:t>
            </a:r>
          </a:p>
          <a:p>
            <a:pPr lvl="1"/>
            <a:r>
              <a:rPr lang="en-US" altLang="zh-CN" sz="1400" dirty="0"/>
              <a:t>-----------------</a:t>
            </a:r>
          </a:p>
          <a:p>
            <a:pPr lvl="1"/>
            <a:r>
              <a:rPr lang="en-US" altLang="zh-CN" sz="1400" dirty="0"/>
              <a:t> 18/27000028</a:t>
            </a:r>
          </a:p>
          <a:p>
            <a:pPr lvl="1"/>
            <a:r>
              <a:rPr lang="en-US" altLang="zh-CN" sz="1400" dirty="0"/>
              <a:t>(1 row</a:t>
            </a:r>
            <a:r>
              <a:rPr lang="en-US" altLang="zh-CN" sz="1400" dirty="0" smtClean="0"/>
              <a:t>)</a:t>
            </a:r>
          </a:p>
          <a:p>
            <a:r>
              <a:rPr lang="zh-CN" altLang="en-US" sz="1400" dirty="0" smtClean="0"/>
              <a:t>然后备份</a:t>
            </a:r>
            <a:r>
              <a:rPr lang="en-US" altLang="zh-CN" sz="1400" dirty="0" smtClean="0"/>
              <a:t>$PGDATA</a:t>
            </a:r>
            <a:r>
              <a:rPr lang="zh-CN" altLang="en-US" sz="1400" dirty="0" smtClean="0"/>
              <a:t>和表空间目录</a:t>
            </a:r>
            <a:r>
              <a:rPr lang="en-US" altLang="zh-CN" sz="1400" dirty="0" smtClean="0"/>
              <a:t>, </a:t>
            </a:r>
            <a:r>
              <a:rPr lang="zh-CN" altLang="en-US" sz="1400" dirty="0" smtClean="0"/>
              <a:t>例如拷贝到网络存储</a:t>
            </a:r>
            <a:r>
              <a:rPr lang="en-US" altLang="zh-CN" sz="1400" dirty="0" smtClean="0"/>
              <a:t>.</a:t>
            </a:r>
          </a:p>
          <a:p>
            <a:endParaRPr lang="en-US" altLang="zh-CN" sz="1400" dirty="0" smtClean="0"/>
          </a:p>
          <a:p>
            <a:r>
              <a:rPr lang="zh-CN" altLang="en-US" sz="1400" dirty="0" smtClean="0"/>
              <a:t>拷贝完后后</a:t>
            </a:r>
            <a:r>
              <a:rPr lang="en-US" altLang="zh-CN" sz="1400" dirty="0" smtClean="0"/>
              <a:t>, </a:t>
            </a:r>
            <a:r>
              <a:rPr lang="zh-CN" altLang="en-US" sz="1400" dirty="0" smtClean="0"/>
              <a:t>关闭强制检查点</a:t>
            </a:r>
            <a:endParaRPr lang="en-US" altLang="zh-CN" sz="1400" dirty="0" smtClean="0"/>
          </a:p>
          <a:p>
            <a:pPr lvl="1"/>
            <a:r>
              <a:rPr lang="en-US" altLang="zh-CN" sz="1400" dirty="0"/>
              <a:t>digoal=# select </a:t>
            </a:r>
            <a:r>
              <a:rPr lang="en-US" altLang="zh-CN" sz="1400" dirty="0" err="1"/>
              <a:t>pg_stop_backup</a:t>
            </a:r>
            <a:r>
              <a:rPr lang="en-US" altLang="zh-CN" sz="1400" dirty="0"/>
              <a:t>();</a:t>
            </a:r>
          </a:p>
          <a:p>
            <a:r>
              <a:rPr lang="zh-CN" altLang="en-US" sz="1400" dirty="0" smtClean="0"/>
              <a:t>最后拷贝强制检查点之间的所有归档文件</a:t>
            </a:r>
            <a:r>
              <a:rPr lang="en-US" altLang="zh-CN" sz="1400" dirty="0" smtClean="0"/>
              <a:t>, </a:t>
            </a:r>
            <a:r>
              <a:rPr lang="zh-CN" altLang="en-US" sz="1400" dirty="0" smtClean="0"/>
              <a:t>确保备份有效性</a:t>
            </a:r>
            <a:r>
              <a:rPr lang="en-US" altLang="zh-CN" sz="1400" dirty="0" smtClean="0"/>
              <a:t>.</a:t>
            </a:r>
          </a:p>
          <a:p>
            <a:endParaRPr lang="en-US" altLang="zh-CN" sz="1400" dirty="0"/>
          </a:p>
          <a:p>
            <a:endParaRPr lang="en-US" altLang="zh-CN" sz="1400" dirty="0"/>
          </a:p>
          <a:p>
            <a:endParaRPr lang="en-US" altLang="zh-CN" sz="1400" dirty="0" smtClean="0"/>
          </a:p>
        </p:txBody>
      </p:sp>
    </p:spTree>
    <p:extLst>
      <p:ext uri="{BB962C8B-B14F-4D97-AF65-F5344CB8AC3E}">
        <p14:creationId xmlns:p14="http://schemas.microsoft.com/office/powerpoint/2010/main" val="4185605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数据库物理还原</a:t>
            </a:r>
            <a:endParaRPr lang="zh-CN" altLang="en-US" dirty="0"/>
          </a:p>
        </p:txBody>
      </p:sp>
      <p:sp>
        <p:nvSpPr>
          <p:cNvPr id="3" name="内容占位符 2"/>
          <p:cNvSpPr>
            <a:spLocks noGrp="1"/>
          </p:cNvSpPr>
          <p:nvPr>
            <p:ph idx="1"/>
          </p:nvPr>
        </p:nvSpPr>
        <p:spPr/>
        <p:txBody>
          <a:bodyPr/>
          <a:lstStyle/>
          <a:p>
            <a:r>
              <a:rPr lang="zh-CN" altLang="en-US" sz="1600" dirty="0" smtClean="0"/>
              <a:t>物理还原</a:t>
            </a:r>
            <a:r>
              <a:rPr lang="en-US" altLang="zh-CN" sz="1600" dirty="0" smtClean="0"/>
              <a:t>, </a:t>
            </a:r>
            <a:r>
              <a:rPr lang="zh-CN" altLang="en-US" sz="1600" dirty="0" smtClean="0"/>
              <a:t>顺序读取</a:t>
            </a:r>
            <a:r>
              <a:rPr lang="en-US" altLang="zh-CN" sz="1600" dirty="0" smtClean="0"/>
              <a:t>XLOG</a:t>
            </a:r>
            <a:r>
              <a:rPr lang="zh-CN" altLang="en-US" sz="1600" dirty="0" smtClean="0"/>
              <a:t>的信息进行恢复</a:t>
            </a:r>
            <a:r>
              <a:rPr lang="en-US" altLang="zh-CN" sz="1600" dirty="0" smtClean="0"/>
              <a:t>(</a:t>
            </a:r>
            <a:r>
              <a:rPr lang="en-US" altLang="zh-CN" sz="1600" dirty="0" err="1" smtClean="0"/>
              <a:t>xlog</a:t>
            </a:r>
            <a:r>
              <a:rPr lang="zh-CN" altLang="en-US" sz="1600" dirty="0" smtClean="0"/>
              <a:t>数据块中包含了</a:t>
            </a:r>
            <a:r>
              <a:rPr lang="en-US" altLang="zh-CN" sz="1600" dirty="0" smtClean="0"/>
              <a:t>DB</a:t>
            </a:r>
            <a:r>
              <a:rPr lang="zh-CN" altLang="en-US" sz="1600" dirty="0" smtClean="0"/>
              <a:t>数据块的变更</a:t>
            </a:r>
            <a:r>
              <a:rPr lang="en-US" altLang="zh-CN" sz="1600" dirty="0" smtClean="0"/>
              <a:t>, </a:t>
            </a:r>
            <a:r>
              <a:rPr lang="zh-CN" altLang="en-US" sz="1600" dirty="0" smtClean="0"/>
              <a:t>事务状态信息等</a:t>
            </a:r>
            <a:r>
              <a:rPr lang="en-US" altLang="zh-CN" sz="1600" dirty="0" smtClean="0"/>
              <a:t>, </a:t>
            </a:r>
            <a:r>
              <a:rPr lang="zh-CN" altLang="en-US" sz="1600" dirty="0" smtClean="0"/>
              <a:t>深究可以去看一下</a:t>
            </a:r>
            <a:r>
              <a:rPr lang="en-US" altLang="zh-CN" sz="1600" dirty="0" err="1" smtClean="0"/>
              <a:t>xlog</a:t>
            </a:r>
            <a:r>
              <a:rPr lang="zh-CN" altLang="en-US" sz="1600" dirty="0" smtClean="0"/>
              <a:t>的头文件以及</a:t>
            </a:r>
            <a:r>
              <a:rPr lang="en-US" altLang="zh-CN" sz="1600" dirty="0" err="1" smtClean="0"/>
              <a:t>pg_xlogdump</a:t>
            </a:r>
            <a:r>
              <a:rPr lang="en-US" altLang="zh-CN" sz="1600" dirty="0" smtClean="0"/>
              <a:t>). </a:t>
            </a:r>
          </a:p>
          <a:p>
            <a:r>
              <a:rPr lang="zh-CN" altLang="en-US" sz="1600" dirty="0"/>
              <a:t>还</a:t>
            </a:r>
            <a:r>
              <a:rPr lang="zh-CN" altLang="en-US" sz="1600" dirty="0" smtClean="0"/>
              <a:t>原点介绍</a:t>
            </a:r>
            <a:endParaRPr lang="en-US" altLang="zh-CN" sz="1600" dirty="0" smtClean="0"/>
          </a:p>
          <a:p>
            <a:r>
              <a:rPr lang="en-US" altLang="zh-CN" sz="1600" dirty="0"/>
              <a:t>#</a:t>
            </a:r>
            <a:r>
              <a:rPr lang="en-US" altLang="zh-CN" sz="1600" dirty="0" err="1"/>
              <a:t>recovery_target_name</a:t>
            </a:r>
            <a:r>
              <a:rPr lang="en-US" altLang="zh-CN" sz="1600" dirty="0"/>
              <a:t> = </a:t>
            </a:r>
            <a:r>
              <a:rPr lang="en-US" altLang="zh-CN" sz="1600" dirty="0" smtClean="0"/>
              <a:t>‘’      </a:t>
            </a:r>
            <a:r>
              <a:rPr lang="en-US" altLang="zh-CN" sz="1600" dirty="0"/>
              <a:t># e.g. </a:t>
            </a:r>
            <a:r>
              <a:rPr lang="en-US" altLang="zh-CN" sz="1600" dirty="0" smtClean="0"/>
              <a:t>‘daily </a:t>
            </a:r>
            <a:r>
              <a:rPr lang="en-US" altLang="zh-CN" sz="1600" dirty="0"/>
              <a:t>backup </a:t>
            </a:r>
            <a:r>
              <a:rPr lang="en-US" altLang="zh-CN" sz="1600" dirty="0" smtClean="0"/>
              <a:t>2011-01-26‘  -- </a:t>
            </a:r>
            <a:r>
              <a:rPr lang="zh-CN" altLang="en-US" sz="1600" dirty="0" smtClean="0"/>
              <a:t>不支持</a:t>
            </a:r>
            <a:r>
              <a:rPr lang="en-US" altLang="zh-CN" sz="1600" dirty="0" smtClean="0"/>
              <a:t>inclusive</a:t>
            </a:r>
            <a:r>
              <a:rPr lang="zh-CN" altLang="en-US" sz="1600" dirty="0" smtClean="0"/>
              <a:t>配置</a:t>
            </a:r>
            <a:r>
              <a:rPr lang="en-US" altLang="zh-CN" sz="1600" dirty="0" smtClean="0"/>
              <a:t>. </a:t>
            </a:r>
            <a:r>
              <a:rPr lang="zh-CN" altLang="en-US" sz="1600" dirty="0" smtClean="0"/>
              <a:t>因为它</a:t>
            </a:r>
            <a:r>
              <a:rPr lang="zh-CN" altLang="en-US" sz="1600" dirty="0"/>
              <a:t>不</a:t>
            </a:r>
            <a:r>
              <a:rPr lang="zh-CN" altLang="en-US" sz="1600" dirty="0" smtClean="0"/>
              <a:t>需要从</a:t>
            </a:r>
            <a:r>
              <a:rPr lang="en-US" altLang="zh-CN" sz="1600" dirty="0" smtClean="0"/>
              <a:t>abort</a:t>
            </a:r>
            <a:r>
              <a:rPr lang="zh-CN" altLang="en-US" sz="1600" dirty="0" smtClean="0"/>
              <a:t>或</a:t>
            </a:r>
            <a:r>
              <a:rPr lang="en-US" altLang="zh-CN" sz="1600" dirty="0" smtClean="0"/>
              <a:t>commit</a:t>
            </a:r>
            <a:r>
              <a:rPr lang="zh-CN" altLang="en-US" sz="1600" dirty="0" smtClean="0"/>
              <a:t>判断结束点</a:t>
            </a:r>
            <a:r>
              <a:rPr lang="en-US" altLang="zh-CN" sz="1600" dirty="0" smtClean="0"/>
              <a:t>.</a:t>
            </a:r>
            <a:endParaRPr lang="en-US" altLang="zh-CN" sz="1600" dirty="0"/>
          </a:p>
          <a:p>
            <a:r>
              <a:rPr lang="en-US" altLang="zh-CN" sz="1600" dirty="0" smtClean="0"/>
              <a:t># </a:t>
            </a:r>
            <a:endParaRPr lang="en-US" altLang="zh-CN" sz="1600" dirty="0"/>
          </a:p>
          <a:p>
            <a:r>
              <a:rPr lang="en-US" altLang="zh-CN" sz="1600" dirty="0"/>
              <a:t>#</a:t>
            </a:r>
            <a:r>
              <a:rPr lang="en-US" altLang="zh-CN" sz="1600" dirty="0" err="1"/>
              <a:t>recovery_target_time</a:t>
            </a:r>
            <a:r>
              <a:rPr lang="en-US" altLang="zh-CN" sz="1600" dirty="0"/>
              <a:t> = </a:t>
            </a:r>
            <a:r>
              <a:rPr lang="en-US" altLang="zh-CN" sz="1600" dirty="0" smtClean="0"/>
              <a:t>‘’      </a:t>
            </a:r>
            <a:r>
              <a:rPr lang="en-US" altLang="zh-CN" sz="1600" dirty="0"/>
              <a:t># e.g. </a:t>
            </a:r>
            <a:r>
              <a:rPr lang="en-US" altLang="zh-CN" sz="1600" dirty="0" smtClean="0"/>
              <a:t>‘2004-07-14 </a:t>
            </a:r>
            <a:r>
              <a:rPr lang="en-US" altLang="zh-CN" sz="1600" dirty="0"/>
              <a:t>22:39:00 </a:t>
            </a:r>
            <a:r>
              <a:rPr lang="en-US" altLang="zh-CN" sz="1600" dirty="0" smtClean="0"/>
              <a:t>EST‘   -- </a:t>
            </a:r>
            <a:r>
              <a:rPr lang="zh-CN" altLang="en-US" sz="1600" dirty="0" smtClean="0"/>
              <a:t>时间格式使用当前系统配置的格式</a:t>
            </a:r>
            <a:r>
              <a:rPr lang="en-US" altLang="zh-CN" sz="1600" dirty="0" smtClean="0"/>
              <a:t>, </a:t>
            </a:r>
            <a:r>
              <a:rPr lang="zh-CN" altLang="en-US" sz="1600" dirty="0" smtClean="0"/>
              <a:t>或从时间函数获取</a:t>
            </a:r>
            <a:endParaRPr lang="en-US" altLang="zh-CN" sz="1600" dirty="0"/>
          </a:p>
          <a:p>
            <a:r>
              <a:rPr lang="en-US" altLang="zh-CN" sz="1600" dirty="0"/>
              <a:t>#</a:t>
            </a:r>
          </a:p>
          <a:p>
            <a:r>
              <a:rPr lang="en-US" altLang="zh-CN" sz="1600" dirty="0"/>
              <a:t>#</a:t>
            </a:r>
            <a:r>
              <a:rPr lang="en-US" altLang="zh-CN" sz="1600" dirty="0" err="1"/>
              <a:t>recovery_target_xid</a:t>
            </a:r>
            <a:r>
              <a:rPr lang="en-US" altLang="zh-CN" sz="1600" dirty="0"/>
              <a:t> = ''</a:t>
            </a:r>
          </a:p>
          <a:p>
            <a:r>
              <a:rPr lang="en-US" altLang="zh-CN" sz="1600" dirty="0"/>
              <a:t>#</a:t>
            </a:r>
          </a:p>
          <a:p>
            <a:r>
              <a:rPr lang="en-US" altLang="zh-CN" sz="1600" dirty="0"/>
              <a:t>#</a:t>
            </a:r>
            <a:r>
              <a:rPr lang="en-US" altLang="zh-CN" sz="1600" dirty="0" err="1"/>
              <a:t>recovery_target_inclusive</a:t>
            </a:r>
            <a:r>
              <a:rPr lang="en-US" altLang="zh-CN" sz="1600" dirty="0"/>
              <a:t> = </a:t>
            </a:r>
            <a:r>
              <a:rPr lang="en-US" altLang="zh-CN" sz="1600" dirty="0" smtClean="0"/>
              <a:t>true</a:t>
            </a:r>
          </a:p>
          <a:p>
            <a:r>
              <a:rPr lang="zh-CN" altLang="en-US" sz="1600" dirty="0" smtClean="0"/>
              <a:t>默认支持</a:t>
            </a:r>
            <a:r>
              <a:rPr lang="en-US" altLang="zh-CN" sz="1600" dirty="0" smtClean="0"/>
              <a:t>3</a:t>
            </a:r>
            <a:r>
              <a:rPr lang="zh-CN" altLang="en-US" sz="1600" dirty="0" smtClean="0"/>
              <a:t>种还原点</a:t>
            </a:r>
            <a:r>
              <a:rPr lang="en-US" altLang="zh-CN" sz="1600" dirty="0" smtClean="0"/>
              <a:t>.</a:t>
            </a:r>
          </a:p>
          <a:p>
            <a:r>
              <a:rPr lang="zh-CN" altLang="en-US" sz="1600" dirty="0" smtClean="0"/>
              <a:t>如果不设置还原点则不会停止恢复</a:t>
            </a:r>
            <a:r>
              <a:rPr lang="en-US" altLang="zh-CN" sz="1600" dirty="0" smtClean="0"/>
              <a:t>, </a:t>
            </a:r>
            <a:r>
              <a:rPr lang="zh-CN" altLang="en-US" sz="1600" dirty="0" smtClean="0"/>
              <a:t>一般用于建立流复制或容灾环境</a:t>
            </a:r>
            <a:r>
              <a:rPr lang="en-US" altLang="zh-CN" sz="1600" dirty="0" smtClean="0"/>
              <a:t>.</a:t>
            </a:r>
          </a:p>
          <a:p>
            <a:r>
              <a:rPr lang="en-US" altLang="zh-CN" sz="1600" dirty="0">
                <a:hlinkClick r:id="rId2"/>
              </a:rPr>
              <a:t>http://blog.163.com/digoal@126/blog/static/163877040201303082942271</a:t>
            </a:r>
            <a:r>
              <a:rPr lang="en-US" altLang="zh-CN" sz="1600" dirty="0" smtClean="0">
                <a:hlinkClick r:id="rId2"/>
              </a:rPr>
              <a:t>/</a:t>
            </a:r>
            <a:endParaRPr lang="en-US" altLang="zh-CN" sz="1600" dirty="0" smtClean="0"/>
          </a:p>
          <a:p>
            <a:endParaRPr lang="en-US" altLang="zh-CN" sz="1600" dirty="0" smtClean="0"/>
          </a:p>
          <a:p>
            <a:endParaRPr lang="en-US" altLang="zh-CN" sz="1600" dirty="0" smtClean="0"/>
          </a:p>
          <a:p>
            <a:endParaRPr lang="en-US" altLang="zh-CN" sz="1600" dirty="0" smtClean="0"/>
          </a:p>
        </p:txBody>
      </p:sp>
    </p:spTree>
    <p:extLst>
      <p:ext uri="{BB962C8B-B14F-4D97-AF65-F5344CB8AC3E}">
        <p14:creationId xmlns:p14="http://schemas.microsoft.com/office/powerpoint/2010/main" val="979041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数据库物理还原</a:t>
            </a:r>
            <a:endParaRPr lang="zh-CN" altLang="en-US" dirty="0"/>
          </a:p>
        </p:txBody>
      </p:sp>
      <p:sp>
        <p:nvSpPr>
          <p:cNvPr id="3" name="内容占位符 2"/>
          <p:cNvSpPr>
            <a:spLocks noGrp="1"/>
          </p:cNvSpPr>
          <p:nvPr>
            <p:ph idx="1"/>
          </p:nvPr>
        </p:nvSpPr>
        <p:spPr/>
        <p:txBody>
          <a:bodyPr/>
          <a:lstStyle/>
          <a:p>
            <a:r>
              <a:rPr lang="en-US" altLang="zh-CN" sz="1600" dirty="0" smtClean="0"/>
              <a:t>XID</a:t>
            </a:r>
            <a:r>
              <a:rPr lang="zh-CN" altLang="en-US" sz="1600" dirty="0" smtClean="0"/>
              <a:t>还原点</a:t>
            </a:r>
            <a:r>
              <a:rPr lang="en-US" altLang="zh-CN" sz="1600" dirty="0" smtClean="0"/>
              <a:t>, </a:t>
            </a:r>
            <a:r>
              <a:rPr lang="zh-CN" altLang="en-US" sz="1600" dirty="0" smtClean="0"/>
              <a:t>以</a:t>
            </a:r>
            <a:r>
              <a:rPr lang="en-US" altLang="zh-CN" sz="1600" dirty="0" smtClean="0"/>
              <a:t>commit</a:t>
            </a:r>
            <a:r>
              <a:rPr lang="zh-CN" altLang="en-US" sz="1600" dirty="0" smtClean="0"/>
              <a:t>或</a:t>
            </a:r>
            <a:r>
              <a:rPr lang="en-US" altLang="zh-CN" sz="1600" dirty="0" smtClean="0"/>
              <a:t>abort</a:t>
            </a:r>
            <a:r>
              <a:rPr lang="zh-CN" altLang="en-US" sz="1600" dirty="0" smtClean="0"/>
              <a:t>的</a:t>
            </a:r>
            <a:r>
              <a:rPr lang="en-US" altLang="zh-CN" sz="1600" dirty="0" err="1" smtClean="0"/>
              <a:t>xid</a:t>
            </a:r>
            <a:r>
              <a:rPr lang="zh-CN" altLang="en-US" sz="1600" dirty="0" smtClean="0"/>
              <a:t>到达为准</a:t>
            </a:r>
            <a:r>
              <a:rPr lang="en-US" altLang="zh-CN" sz="1600" dirty="0" smtClean="0"/>
              <a:t>.</a:t>
            </a:r>
          </a:p>
          <a:p>
            <a:endParaRPr lang="en-US" altLang="zh-CN" sz="1600" dirty="0"/>
          </a:p>
          <a:p>
            <a:r>
              <a:rPr lang="en-US" altLang="zh-CN" sz="1600" dirty="0" err="1" smtClean="0"/>
              <a:t>xid</a:t>
            </a:r>
            <a:r>
              <a:rPr lang="zh-CN" altLang="en-US" sz="1600" dirty="0" smtClean="0"/>
              <a:t>按请求顺序分配</a:t>
            </a:r>
            <a:r>
              <a:rPr lang="en-US" altLang="zh-CN" sz="1600" dirty="0" smtClean="0"/>
              <a:t>, </a:t>
            </a:r>
            <a:r>
              <a:rPr lang="zh-CN" altLang="en-US" sz="1600" dirty="0" smtClean="0"/>
              <a:t>但是</a:t>
            </a:r>
            <a:r>
              <a:rPr lang="en-US" altLang="zh-CN" sz="1600" dirty="0" smtClean="0"/>
              <a:t>abort</a:t>
            </a:r>
            <a:r>
              <a:rPr lang="zh-CN" altLang="en-US" sz="1600" dirty="0" smtClean="0"/>
              <a:t>和</a:t>
            </a:r>
            <a:r>
              <a:rPr lang="en-US" altLang="zh-CN" sz="1600" dirty="0" smtClean="0"/>
              <a:t>commit</a:t>
            </a:r>
            <a:r>
              <a:rPr lang="zh-CN" altLang="en-US" sz="1600" dirty="0" smtClean="0"/>
              <a:t>点的</a:t>
            </a:r>
            <a:r>
              <a:rPr lang="en-US" altLang="zh-CN" sz="1600" dirty="0" err="1" smtClean="0"/>
              <a:t>xid</a:t>
            </a:r>
            <a:r>
              <a:rPr lang="zh-CN" altLang="en-US" sz="1600" dirty="0" smtClean="0"/>
              <a:t>在</a:t>
            </a:r>
            <a:r>
              <a:rPr lang="en-US" altLang="zh-CN" sz="1600" dirty="0" smtClean="0"/>
              <a:t>XLOG</a:t>
            </a:r>
            <a:r>
              <a:rPr lang="zh-CN" altLang="en-US" sz="1600" dirty="0" smtClean="0"/>
              <a:t>顺序中是无序的</a:t>
            </a:r>
            <a:r>
              <a:rPr lang="en-US" altLang="zh-CN" sz="1600" dirty="0" smtClean="0"/>
              <a:t>, </a:t>
            </a:r>
            <a:r>
              <a:rPr lang="zh-CN" altLang="en-US" sz="1600" dirty="0" smtClean="0"/>
              <a:t>只要从读取的</a:t>
            </a:r>
            <a:r>
              <a:rPr lang="en-US" altLang="zh-CN" sz="1600" dirty="0" smtClean="0"/>
              <a:t>XLOG abort/commit</a:t>
            </a:r>
            <a:r>
              <a:rPr lang="zh-CN" altLang="en-US" sz="1600" dirty="0" smtClean="0"/>
              <a:t>信息到达指定</a:t>
            </a:r>
            <a:r>
              <a:rPr lang="en-US" altLang="zh-CN" sz="1600" dirty="0" err="1" smtClean="0"/>
              <a:t>xid</a:t>
            </a:r>
            <a:r>
              <a:rPr lang="zh-CN" altLang="en-US" sz="1600" dirty="0" smtClean="0"/>
              <a:t>就停止恢复</a:t>
            </a:r>
            <a:r>
              <a:rPr lang="en-US" altLang="zh-CN" sz="1600" dirty="0" smtClean="0"/>
              <a:t>.</a:t>
            </a:r>
          </a:p>
          <a:p>
            <a:endParaRPr lang="en-US" altLang="zh-CN" sz="1600" dirty="0"/>
          </a:p>
          <a:p>
            <a:r>
              <a:rPr lang="zh-CN" altLang="en-US" sz="1600" dirty="0" smtClean="0"/>
              <a:t>命名的还原点</a:t>
            </a:r>
            <a:r>
              <a:rPr lang="en-US" altLang="zh-CN" sz="1600" dirty="0" smtClean="0"/>
              <a:t>, </a:t>
            </a:r>
          </a:p>
          <a:p>
            <a:r>
              <a:rPr lang="zh-CN" altLang="en-US" sz="1600" dirty="0">
                <a:effectLst/>
              </a:rPr>
              <a:t>如果数据库中有多个重复命名的还原点</a:t>
            </a:r>
            <a:r>
              <a:rPr lang="en-US" altLang="zh-CN" sz="1600" dirty="0">
                <a:effectLst/>
              </a:rPr>
              <a:t>, </a:t>
            </a:r>
            <a:r>
              <a:rPr lang="zh-CN" altLang="en-US" sz="1600" dirty="0">
                <a:effectLst/>
              </a:rPr>
              <a:t>遇到第一个则停止</a:t>
            </a:r>
            <a:r>
              <a:rPr lang="en-US" altLang="zh-CN" sz="1600" dirty="0">
                <a:effectLst/>
              </a:rPr>
              <a:t>. </a:t>
            </a:r>
          </a:p>
          <a:p>
            <a:r>
              <a:rPr lang="zh-CN" altLang="en-US" sz="1600" dirty="0">
                <a:effectLst/>
              </a:rPr>
              <a:t>同时因为还原点的信息写在单独的</a:t>
            </a:r>
            <a:r>
              <a:rPr lang="en-US" altLang="zh-CN" sz="1600" dirty="0" err="1">
                <a:effectLst/>
              </a:rPr>
              <a:t>xlog</a:t>
            </a:r>
            <a:r>
              <a:rPr lang="zh-CN" altLang="en-US" sz="1600" dirty="0">
                <a:effectLst/>
              </a:rPr>
              <a:t>数据块中</a:t>
            </a:r>
            <a:r>
              <a:rPr lang="en-US" altLang="zh-CN" sz="1600" dirty="0">
                <a:effectLst/>
              </a:rPr>
              <a:t>, </a:t>
            </a:r>
            <a:r>
              <a:rPr lang="zh-CN" altLang="en-US" sz="1600" dirty="0">
                <a:effectLst/>
              </a:rPr>
              <a:t>不是一条</a:t>
            </a:r>
            <a:r>
              <a:rPr lang="en-US" altLang="zh-CN" sz="1600" dirty="0">
                <a:effectLst/>
              </a:rPr>
              <a:t>transaction record</a:t>
            </a:r>
            <a:r>
              <a:rPr lang="zh-CN" altLang="en-US" sz="1600" dirty="0">
                <a:effectLst/>
              </a:rPr>
              <a:t>块</a:t>
            </a:r>
            <a:r>
              <a:rPr lang="en-US" altLang="zh-CN" sz="1600" dirty="0">
                <a:effectLst/>
              </a:rPr>
              <a:t>, </a:t>
            </a:r>
            <a:r>
              <a:rPr lang="zh-CN" altLang="en-US" sz="1600" dirty="0">
                <a:effectLst/>
              </a:rPr>
              <a:t>所以也没有包含或不包含的概念</a:t>
            </a:r>
            <a:r>
              <a:rPr lang="en-US" altLang="zh-CN" sz="1600" dirty="0">
                <a:effectLst/>
              </a:rPr>
              <a:t>, </a:t>
            </a:r>
            <a:r>
              <a:rPr lang="zh-CN" altLang="en-US" sz="1600" dirty="0">
                <a:effectLst/>
              </a:rPr>
              <a:t>直接截止</a:t>
            </a:r>
            <a:r>
              <a:rPr lang="en-US" altLang="zh-CN" sz="1600" dirty="0">
                <a:effectLst/>
              </a:rPr>
              <a:t>. </a:t>
            </a:r>
          </a:p>
          <a:p>
            <a:r>
              <a:rPr lang="zh-CN" altLang="en-US" sz="1600" dirty="0">
                <a:effectLst/>
              </a:rPr>
              <a:t>不需要判断</a:t>
            </a:r>
            <a:r>
              <a:rPr lang="en-US" altLang="zh-CN" sz="1600" dirty="0" err="1">
                <a:effectLst/>
              </a:rPr>
              <a:t>recovery_target_inclusive</a:t>
            </a:r>
            <a:r>
              <a:rPr lang="en-US" altLang="zh-CN" sz="1600" dirty="0">
                <a:effectLst/>
              </a:rPr>
              <a:t> .</a:t>
            </a:r>
          </a:p>
          <a:p>
            <a:endParaRPr lang="en-US" altLang="zh-CN" sz="1600" dirty="0" smtClean="0"/>
          </a:p>
          <a:p>
            <a:r>
              <a:rPr lang="zh-CN" altLang="en-US" sz="1600" dirty="0" smtClean="0"/>
              <a:t>时间还原点</a:t>
            </a:r>
            <a:endParaRPr lang="en-US" altLang="zh-CN" sz="1600" dirty="0" smtClean="0"/>
          </a:p>
          <a:p>
            <a:r>
              <a:rPr lang="zh-CN" altLang="en-US" sz="1600" dirty="0">
                <a:effectLst/>
              </a:rPr>
              <a:t>在同一个时间点</a:t>
            </a:r>
            <a:r>
              <a:rPr lang="en-US" altLang="zh-CN" sz="1600" dirty="0">
                <a:effectLst/>
              </a:rPr>
              <a:t>, </a:t>
            </a:r>
            <a:r>
              <a:rPr lang="zh-CN" altLang="en-US" sz="1600" dirty="0">
                <a:effectLst/>
              </a:rPr>
              <a:t>可能有多个事务</a:t>
            </a:r>
            <a:r>
              <a:rPr lang="en-US" altLang="zh-CN" sz="1600" dirty="0">
                <a:effectLst/>
              </a:rPr>
              <a:t>COMMIT/ABORT. </a:t>
            </a:r>
            <a:r>
              <a:rPr lang="zh-CN" altLang="en-US" sz="1600" dirty="0">
                <a:effectLst/>
              </a:rPr>
              <a:t>所以</a:t>
            </a:r>
            <a:r>
              <a:rPr lang="en-US" altLang="zh-CN" sz="1600" dirty="0" err="1">
                <a:effectLst/>
              </a:rPr>
              <a:t>recovery_target_inclusive</a:t>
            </a:r>
            <a:r>
              <a:rPr lang="en-US" altLang="zh-CN" sz="1600" dirty="0">
                <a:effectLst/>
              </a:rPr>
              <a:t> </a:t>
            </a:r>
            <a:r>
              <a:rPr lang="zh-CN" altLang="en-US" sz="1600" dirty="0">
                <a:effectLst/>
              </a:rPr>
              <a:t>在这里起到的作用是 </a:t>
            </a:r>
            <a:r>
              <a:rPr lang="en-US" altLang="zh-CN" sz="1600" dirty="0">
                <a:effectLst/>
              </a:rPr>
              <a:t>: </a:t>
            </a:r>
          </a:p>
          <a:p>
            <a:r>
              <a:rPr lang="zh-CN" altLang="en-US" sz="1600" dirty="0">
                <a:effectLst/>
              </a:rPr>
              <a:t>截止于这个时间点的第一个提交的事务</a:t>
            </a:r>
            <a:r>
              <a:rPr lang="zh-CN" altLang="en-US" sz="1600" dirty="0" smtClean="0">
                <a:effectLst/>
              </a:rPr>
              <a:t>后 </a:t>
            </a:r>
            <a:r>
              <a:rPr lang="en-US" altLang="zh-CN" sz="1600" dirty="0" smtClean="0">
                <a:effectLst/>
              </a:rPr>
              <a:t>(</a:t>
            </a:r>
            <a:r>
              <a:rPr lang="zh-CN" altLang="en-US" sz="1600" dirty="0">
                <a:effectLst/>
              </a:rPr>
              <a:t>包含这个时间点第一个遇到的提交</a:t>
            </a:r>
            <a:r>
              <a:rPr lang="en-US" altLang="zh-CN" sz="1600" dirty="0">
                <a:effectLst/>
              </a:rPr>
              <a:t>/</a:t>
            </a:r>
            <a:r>
              <a:rPr lang="zh-CN" altLang="en-US" sz="1600" dirty="0">
                <a:effectLst/>
              </a:rPr>
              <a:t>回滚的事务</a:t>
            </a:r>
            <a:r>
              <a:rPr lang="en-US" altLang="zh-CN" sz="1600" dirty="0">
                <a:effectLst/>
              </a:rPr>
              <a:t>);</a:t>
            </a:r>
          </a:p>
          <a:p>
            <a:r>
              <a:rPr lang="zh-CN" altLang="en-US" sz="1600" dirty="0">
                <a:effectLst/>
              </a:rPr>
              <a:t>或者截止于这个时间点提交的最后一个事务</a:t>
            </a:r>
            <a:r>
              <a:rPr lang="zh-CN" altLang="en-US" sz="1600" dirty="0" smtClean="0">
                <a:effectLst/>
              </a:rPr>
              <a:t>后 </a:t>
            </a:r>
            <a:r>
              <a:rPr lang="en-US" altLang="zh-CN" sz="1600" dirty="0" smtClean="0">
                <a:effectLst/>
              </a:rPr>
              <a:t>(</a:t>
            </a:r>
            <a:r>
              <a:rPr lang="zh-CN" altLang="en-US" sz="1600" dirty="0">
                <a:effectLst/>
              </a:rPr>
              <a:t>包括这个时间点提交</a:t>
            </a:r>
            <a:r>
              <a:rPr lang="en-US" altLang="zh-CN" sz="1600" dirty="0">
                <a:effectLst/>
              </a:rPr>
              <a:t>/</a:t>
            </a:r>
            <a:r>
              <a:rPr lang="zh-CN" altLang="en-US" sz="1600" dirty="0">
                <a:effectLst/>
              </a:rPr>
              <a:t>回滚的所有事务</a:t>
            </a:r>
            <a:r>
              <a:rPr lang="en-US" altLang="zh-CN" sz="1600" dirty="0" smtClean="0">
                <a:effectLst/>
              </a:rPr>
              <a:t>) .</a:t>
            </a:r>
            <a:endParaRPr lang="en-US" altLang="zh-CN" sz="1600" dirty="0">
              <a:effectLst/>
            </a:endParaRPr>
          </a:p>
          <a:p>
            <a:endParaRPr lang="en-US" altLang="zh-CN" sz="1600" dirty="0" smtClean="0"/>
          </a:p>
        </p:txBody>
      </p:sp>
    </p:spTree>
    <p:extLst>
      <p:ext uri="{BB962C8B-B14F-4D97-AF65-F5344CB8AC3E}">
        <p14:creationId xmlns:p14="http://schemas.microsoft.com/office/powerpoint/2010/main" val="2590709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zh-CN" altLang="en-US" sz="1400" dirty="0"/>
              <a:t>加速外键约束更新和删除</a:t>
            </a:r>
            <a:r>
              <a:rPr lang="zh-CN" altLang="en-US" sz="1400" dirty="0" smtClean="0"/>
              <a:t>操作</a:t>
            </a:r>
            <a:endParaRPr lang="en-US" altLang="zh-CN" sz="1400" dirty="0" smtClean="0"/>
          </a:p>
          <a:p>
            <a:r>
              <a:rPr lang="zh-CN" altLang="en-US" sz="1400" dirty="0" smtClean="0"/>
              <a:t>在</a:t>
            </a:r>
            <a:r>
              <a:rPr lang="en-US" altLang="zh-CN" sz="1400" dirty="0" smtClean="0"/>
              <a:t>f</a:t>
            </a:r>
            <a:r>
              <a:rPr lang="zh-CN" altLang="en-US" sz="1400" dirty="0" smtClean="0"/>
              <a:t>表的</a:t>
            </a:r>
            <a:r>
              <a:rPr lang="en-US" altLang="zh-CN" sz="1400" dirty="0" err="1" smtClean="0"/>
              <a:t>p_id</a:t>
            </a:r>
            <a:r>
              <a:rPr lang="zh-CN" altLang="en-US" sz="1400" dirty="0" smtClean="0"/>
              <a:t>未加索引时</a:t>
            </a:r>
            <a:r>
              <a:rPr lang="en-US" altLang="zh-CN" sz="1400" dirty="0" smtClean="0"/>
              <a:t>, </a:t>
            </a:r>
            <a:r>
              <a:rPr lang="zh-CN" altLang="en-US" sz="1400" dirty="0" smtClean="0"/>
              <a:t>更新</a:t>
            </a:r>
            <a:r>
              <a:rPr lang="en-US" altLang="zh-CN" sz="1400" dirty="0" smtClean="0"/>
              <a:t>p.id</a:t>
            </a:r>
            <a:endParaRPr lang="en-US" altLang="zh-CN" sz="1400" dirty="0"/>
          </a:p>
          <a:p>
            <a:r>
              <a:rPr lang="en-US" altLang="zh-CN" sz="1400" dirty="0"/>
              <a:t>digoal=# explain (</a:t>
            </a:r>
            <a:r>
              <a:rPr lang="en-US" altLang="zh-CN" sz="1400" dirty="0" err="1"/>
              <a:t>analyze,verbose,costs,buffers,timing</a:t>
            </a:r>
            <a:r>
              <a:rPr lang="en-US" altLang="zh-CN" sz="1400" dirty="0"/>
              <a:t>) update p set id=0 where id=1;</a:t>
            </a:r>
          </a:p>
          <a:p>
            <a:r>
              <a:rPr lang="en-US" altLang="zh-CN" sz="1400" dirty="0"/>
              <a:t>                                                        QUERY PLAN                                                        </a:t>
            </a:r>
          </a:p>
          <a:p>
            <a:r>
              <a:rPr lang="en-US" altLang="zh-CN" sz="1400" dirty="0"/>
              <a:t>--------------------------------------------------------------------------------------------------------------------------</a:t>
            </a:r>
          </a:p>
          <a:p>
            <a:r>
              <a:rPr lang="en-US" altLang="zh-CN" sz="1400" dirty="0"/>
              <a:t> Update on </a:t>
            </a:r>
            <a:r>
              <a:rPr lang="en-US" altLang="zh-CN" sz="1400" dirty="0" err="1"/>
              <a:t>postgres.p</a:t>
            </a:r>
            <a:r>
              <a:rPr lang="en-US" altLang="zh-CN" sz="1400" dirty="0"/>
              <a:t>  (cost=0.29..2.30 rows=1 width=47) (actual time=0.082..0.082 rows=0 loops=1)</a:t>
            </a:r>
          </a:p>
          <a:p>
            <a:r>
              <a:rPr lang="en-US" altLang="zh-CN" sz="1400" dirty="0"/>
              <a:t>   Buffers: shared hit=8</a:t>
            </a:r>
          </a:p>
          <a:p>
            <a:r>
              <a:rPr lang="en-US" altLang="zh-CN" sz="1400" dirty="0"/>
              <a:t>   -&gt;  Index Scan using </a:t>
            </a:r>
            <a:r>
              <a:rPr lang="en-US" altLang="zh-CN" sz="1400" dirty="0" err="1"/>
              <a:t>p_pkey</a:t>
            </a:r>
            <a:r>
              <a:rPr lang="en-US" altLang="zh-CN" sz="1400" dirty="0"/>
              <a:t> on </a:t>
            </a:r>
            <a:r>
              <a:rPr lang="en-US" altLang="zh-CN" sz="1400" dirty="0" err="1"/>
              <a:t>postgres.p</a:t>
            </a:r>
            <a:r>
              <a:rPr lang="en-US" altLang="zh-CN" sz="1400" dirty="0"/>
              <a:t>  (cost=0.29..2.30 rows=1 width=47) (actual time=0.021..0.022 rows=1 loops=1)</a:t>
            </a:r>
          </a:p>
          <a:p>
            <a:r>
              <a:rPr lang="en-US" altLang="zh-CN" sz="1400" dirty="0"/>
              <a:t>         Output: 0, info, </a:t>
            </a:r>
            <a:r>
              <a:rPr lang="en-US" altLang="zh-CN" sz="1400" dirty="0" err="1"/>
              <a:t>crt_time</a:t>
            </a:r>
            <a:r>
              <a:rPr lang="en-US" altLang="zh-CN" sz="1400" dirty="0"/>
              <a:t>, </a:t>
            </a:r>
            <a:r>
              <a:rPr lang="en-US" altLang="zh-CN" sz="1400" dirty="0" err="1"/>
              <a:t>ctid</a:t>
            </a:r>
            <a:endParaRPr lang="en-US" altLang="zh-CN" sz="1400" dirty="0"/>
          </a:p>
          <a:p>
            <a:r>
              <a:rPr lang="en-US" altLang="zh-CN" sz="1400" dirty="0"/>
              <a:t>         Index Cond: (p.id = 1)</a:t>
            </a:r>
          </a:p>
          <a:p>
            <a:r>
              <a:rPr lang="en-US" altLang="zh-CN" sz="1400" dirty="0"/>
              <a:t>         Buffers: shared hit=3</a:t>
            </a:r>
          </a:p>
          <a:p>
            <a:r>
              <a:rPr lang="en-US" altLang="zh-CN" sz="1400" dirty="0"/>
              <a:t> Trigger RI_ConstraintTrigger_a_92560 for constraint </a:t>
            </a:r>
            <a:r>
              <a:rPr lang="en-US" altLang="zh-CN" sz="1400" dirty="0" err="1"/>
              <a:t>f_p_id_fkey</a:t>
            </a:r>
            <a:r>
              <a:rPr lang="en-US" altLang="zh-CN" sz="1400" dirty="0"/>
              <a:t> on p: </a:t>
            </a:r>
            <a:r>
              <a:rPr lang="en-US" altLang="zh-CN" sz="1400" dirty="0">
                <a:solidFill>
                  <a:srgbClr val="FF0000"/>
                </a:solidFill>
              </a:rPr>
              <a:t>time=2.630</a:t>
            </a:r>
            <a:r>
              <a:rPr lang="en-US" altLang="zh-CN" sz="1400" dirty="0"/>
              <a:t> calls=1</a:t>
            </a:r>
          </a:p>
          <a:p>
            <a:r>
              <a:rPr lang="en-US" altLang="zh-CN" sz="1400" dirty="0"/>
              <a:t> Trigger RI_ConstraintTrigger_c_92562 for constraint </a:t>
            </a:r>
            <a:r>
              <a:rPr lang="en-US" altLang="zh-CN" sz="1400" dirty="0" err="1"/>
              <a:t>f_p_id_fkey</a:t>
            </a:r>
            <a:r>
              <a:rPr lang="en-US" altLang="zh-CN" sz="1400" dirty="0"/>
              <a:t> on f: time=0.059 calls=1</a:t>
            </a:r>
          </a:p>
          <a:p>
            <a:r>
              <a:rPr lang="en-US" altLang="zh-CN" sz="1400" dirty="0">
                <a:solidFill>
                  <a:srgbClr val="FF0000"/>
                </a:solidFill>
              </a:rPr>
              <a:t> Total runtime: 2.820 </a:t>
            </a:r>
            <a:r>
              <a:rPr lang="en-US" altLang="zh-CN" sz="1400" dirty="0" err="1">
                <a:solidFill>
                  <a:srgbClr val="FF0000"/>
                </a:solidFill>
              </a:rPr>
              <a:t>ms</a:t>
            </a:r>
            <a:endParaRPr lang="en-US" altLang="zh-CN" sz="1400" dirty="0">
              <a:solidFill>
                <a:srgbClr val="FF0000"/>
              </a:solidFill>
            </a:endParaRPr>
          </a:p>
          <a:p>
            <a:r>
              <a:rPr lang="en-US" altLang="zh-CN" sz="1400" dirty="0"/>
              <a:t>(9 rows)</a:t>
            </a:r>
            <a:endParaRPr lang="zh-CN" altLang="en-US" sz="1400" dirty="0"/>
          </a:p>
        </p:txBody>
      </p:sp>
    </p:spTree>
    <p:extLst>
      <p:ext uri="{BB962C8B-B14F-4D97-AF65-F5344CB8AC3E}">
        <p14:creationId xmlns:p14="http://schemas.microsoft.com/office/powerpoint/2010/main" val="4287687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数据库物理还原</a:t>
            </a:r>
            <a:endParaRPr lang="zh-CN" altLang="en-US" dirty="0"/>
          </a:p>
        </p:txBody>
      </p:sp>
      <p:sp>
        <p:nvSpPr>
          <p:cNvPr id="3" name="内容占位符 2"/>
          <p:cNvSpPr>
            <a:spLocks noGrp="1"/>
          </p:cNvSpPr>
          <p:nvPr>
            <p:ph idx="1"/>
          </p:nvPr>
        </p:nvSpPr>
        <p:spPr/>
        <p:txBody>
          <a:bodyPr/>
          <a:lstStyle/>
          <a:p>
            <a:r>
              <a:rPr lang="zh-CN" altLang="en-US" sz="1600" dirty="0" smtClean="0"/>
              <a:t>物理还原</a:t>
            </a:r>
            <a:endParaRPr lang="en-US" altLang="zh-CN" sz="1600" dirty="0" smtClean="0"/>
          </a:p>
          <a:p>
            <a:r>
              <a:rPr lang="zh-CN" altLang="en-US" sz="1600" dirty="0" smtClean="0"/>
              <a:t>配置还原参数</a:t>
            </a:r>
            <a:endParaRPr lang="en-US" altLang="zh-CN" sz="1600" dirty="0" smtClean="0"/>
          </a:p>
          <a:p>
            <a:pPr lvl="1"/>
            <a:r>
              <a:rPr lang="zh-CN" altLang="en-US" sz="1600" dirty="0" smtClean="0"/>
              <a:t>模板文件</a:t>
            </a:r>
            <a:endParaRPr lang="en-US" altLang="zh-CN" sz="1600" dirty="0" smtClean="0"/>
          </a:p>
          <a:p>
            <a:pPr lvl="1"/>
            <a:r>
              <a:rPr lang="en-US" altLang="zh-CN" sz="1600" dirty="0"/>
              <a:t>$</a:t>
            </a:r>
            <a:r>
              <a:rPr lang="en-US" altLang="zh-CN" sz="1600" dirty="0" smtClean="0"/>
              <a:t>PGHOME/share/</a:t>
            </a:r>
            <a:r>
              <a:rPr lang="en-US" altLang="zh-CN" sz="1600" dirty="0" err="1" smtClean="0"/>
              <a:t>recovery.conf.sample</a:t>
            </a:r>
            <a:endParaRPr lang="en-US" altLang="zh-CN" sz="1600" dirty="0" smtClean="0"/>
          </a:p>
          <a:p>
            <a:pPr lvl="1"/>
            <a:r>
              <a:rPr lang="en-US" altLang="zh-CN" sz="1600" dirty="0" smtClean="0"/>
              <a:t>vi $PGDATA/</a:t>
            </a:r>
            <a:r>
              <a:rPr lang="en-US" altLang="zh-CN" sz="1600" dirty="0" err="1" smtClean="0"/>
              <a:t>recovery.conf</a:t>
            </a:r>
            <a:endParaRPr lang="en-US" altLang="zh-CN" sz="1600" dirty="0" smtClean="0"/>
          </a:p>
          <a:p>
            <a:pPr lvl="1"/>
            <a:r>
              <a:rPr lang="en-US" altLang="zh-CN" sz="1600" dirty="0" err="1"/>
              <a:t>restore_command</a:t>
            </a:r>
            <a:r>
              <a:rPr lang="en-US" altLang="zh-CN" sz="1600" dirty="0"/>
              <a:t> = '</a:t>
            </a:r>
            <a:r>
              <a:rPr lang="en-US" altLang="zh-CN" sz="1600" dirty="0" err="1"/>
              <a:t>cp</a:t>
            </a:r>
            <a:r>
              <a:rPr lang="en-US" altLang="zh-CN" sz="1600" dirty="0"/>
              <a:t> /</a:t>
            </a:r>
            <a:r>
              <a:rPr lang="en-US" altLang="zh-CN" sz="1600" dirty="0" err="1"/>
              <a:t>mnt</a:t>
            </a:r>
            <a:r>
              <a:rPr lang="en-US" altLang="zh-CN" sz="1600" dirty="0"/>
              <a:t>/server/</a:t>
            </a:r>
            <a:r>
              <a:rPr lang="en-US" altLang="zh-CN" sz="1600" dirty="0" err="1"/>
              <a:t>archivedir</a:t>
            </a:r>
            <a:r>
              <a:rPr lang="en-US" altLang="zh-CN" sz="1600" dirty="0"/>
              <a:t>/%f %p'</a:t>
            </a:r>
          </a:p>
          <a:p>
            <a:pPr lvl="1"/>
            <a:r>
              <a:rPr lang="en-US" altLang="zh-CN" sz="1600" dirty="0" err="1"/>
              <a:t>recovery_target_timeline</a:t>
            </a:r>
            <a:r>
              <a:rPr lang="en-US" altLang="zh-CN" sz="1600" dirty="0"/>
              <a:t> = 'latest'</a:t>
            </a:r>
            <a:endParaRPr lang="en-US" altLang="zh-CN" sz="1600" dirty="0" smtClean="0"/>
          </a:p>
          <a:p>
            <a:r>
              <a:rPr lang="zh-CN" altLang="en-US" sz="1600" dirty="0" smtClean="0"/>
              <a:t>启动数据库</a:t>
            </a:r>
            <a:endParaRPr lang="en-US" altLang="zh-CN" sz="1600" dirty="0"/>
          </a:p>
          <a:p>
            <a:pPr lvl="1"/>
            <a:r>
              <a:rPr lang="en-US" altLang="zh-CN" sz="1600" dirty="0" err="1" smtClean="0"/>
              <a:t>pg_ctl</a:t>
            </a:r>
            <a:r>
              <a:rPr lang="en-US" altLang="zh-CN" sz="1600" dirty="0" smtClean="0"/>
              <a:t> start</a:t>
            </a:r>
          </a:p>
          <a:p>
            <a:r>
              <a:rPr lang="zh-CN" altLang="en-US" sz="1600" dirty="0" smtClean="0"/>
              <a:t>配置</a:t>
            </a:r>
            <a:r>
              <a:rPr lang="en-US" altLang="zh-CN" sz="1600" dirty="0" err="1" smtClean="0"/>
              <a:t>hot_standby</a:t>
            </a:r>
            <a:r>
              <a:rPr lang="zh-CN" altLang="en-US" sz="1600" dirty="0" smtClean="0"/>
              <a:t>参数</a:t>
            </a:r>
            <a:r>
              <a:rPr lang="en-US" altLang="zh-CN" sz="1600" dirty="0" smtClean="0"/>
              <a:t>, </a:t>
            </a:r>
            <a:r>
              <a:rPr lang="zh-CN" altLang="en-US" sz="1600" dirty="0" smtClean="0"/>
              <a:t>便于判断是否已经到达还原点</a:t>
            </a:r>
            <a:r>
              <a:rPr lang="en-US" altLang="zh-CN" sz="1600" dirty="0" smtClean="0"/>
              <a:t>. (</a:t>
            </a:r>
            <a:r>
              <a:rPr lang="zh-CN" altLang="en-US" sz="1600" dirty="0" smtClean="0"/>
              <a:t>可选</a:t>
            </a:r>
            <a:r>
              <a:rPr lang="en-US" altLang="zh-CN" sz="1600" dirty="0" smtClean="0"/>
              <a:t>, </a:t>
            </a:r>
            <a:r>
              <a:rPr lang="zh-CN" altLang="en-US" sz="1600" dirty="0" smtClean="0"/>
              <a:t>仅做</a:t>
            </a:r>
            <a:r>
              <a:rPr lang="en-US" altLang="zh-CN" sz="1600" dirty="0" smtClean="0"/>
              <a:t>PITR</a:t>
            </a:r>
            <a:r>
              <a:rPr lang="zh-CN" altLang="en-US" sz="1600" dirty="0" smtClean="0"/>
              <a:t>时需要</a:t>
            </a:r>
            <a:r>
              <a:rPr lang="en-US" altLang="zh-CN" sz="1600" dirty="0"/>
              <a:t>.</a:t>
            </a:r>
            <a:r>
              <a:rPr lang="zh-CN" altLang="en-US" sz="1600" dirty="0" smtClean="0"/>
              <a:t>一般都是恢复到最后</a:t>
            </a:r>
            <a:r>
              <a:rPr lang="en-US" altLang="zh-CN" sz="1600" dirty="0" smtClean="0"/>
              <a:t>)</a:t>
            </a:r>
          </a:p>
          <a:p>
            <a:endParaRPr lang="en-US" altLang="zh-CN" sz="1600" dirty="0" smtClean="0"/>
          </a:p>
          <a:p>
            <a:r>
              <a:rPr lang="zh-CN" altLang="en-US" sz="1600" dirty="0" smtClean="0"/>
              <a:t>检查是否到达指定还原点</a:t>
            </a:r>
            <a:r>
              <a:rPr lang="en-US" altLang="zh-CN" sz="1600" dirty="0" smtClean="0"/>
              <a:t>. </a:t>
            </a:r>
            <a:r>
              <a:rPr lang="en-US" altLang="zh-CN" sz="1600" dirty="0"/>
              <a:t>(</a:t>
            </a:r>
            <a:r>
              <a:rPr lang="zh-CN" altLang="en-US" sz="1600" dirty="0"/>
              <a:t>可选</a:t>
            </a:r>
            <a:r>
              <a:rPr lang="en-US" altLang="zh-CN" sz="1600" dirty="0"/>
              <a:t>, </a:t>
            </a:r>
            <a:r>
              <a:rPr lang="zh-CN" altLang="en-US" sz="1600" dirty="0"/>
              <a:t>仅做</a:t>
            </a:r>
            <a:r>
              <a:rPr lang="en-US" altLang="zh-CN" sz="1600" dirty="0"/>
              <a:t>PITR</a:t>
            </a:r>
            <a:r>
              <a:rPr lang="zh-CN" altLang="en-US" sz="1600" dirty="0"/>
              <a:t>时需要</a:t>
            </a:r>
            <a:r>
              <a:rPr lang="en-US" altLang="zh-CN" sz="1600" dirty="0"/>
              <a:t>.</a:t>
            </a:r>
            <a:r>
              <a:rPr lang="zh-CN" altLang="en-US" sz="1600" dirty="0"/>
              <a:t>一般都是恢复到最后</a:t>
            </a:r>
            <a:r>
              <a:rPr lang="en-US" altLang="zh-CN" sz="1600" dirty="0"/>
              <a:t>)</a:t>
            </a:r>
          </a:p>
          <a:p>
            <a:endParaRPr lang="en-US" altLang="zh-CN" sz="1600" dirty="0" smtClean="0"/>
          </a:p>
          <a:p>
            <a:r>
              <a:rPr lang="zh-CN" altLang="en-US" sz="1600" dirty="0" smtClean="0"/>
              <a:t>激活数据库</a:t>
            </a:r>
            <a:endParaRPr lang="en-US" altLang="zh-CN" sz="1600" dirty="0" smtClean="0"/>
          </a:p>
          <a:p>
            <a:endParaRPr lang="en-US" altLang="zh-CN" sz="1600" dirty="0"/>
          </a:p>
          <a:p>
            <a:r>
              <a:rPr lang="zh-CN" altLang="en-US" sz="1600" dirty="0" smtClean="0"/>
              <a:t>自由练习</a:t>
            </a:r>
            <a:endParaRPr lang="en-US" altLang="zh-CN" sz="1600" dirty="0"/>
          </a:p>
          <a:p>
            <a:endParaRPr lang="en-US" altLang="zh-CN" sz="1600" dirty="0" smtClean="0"/>
          </a:p>
          <a:p>
            <a:endParaRPr lang="en-US" altLang="zh-CN" sz="1600" dirty="0" smtClean="0"/>
          </a:p>
          <a:p>
            <a:endParaRPr lang="en-US" altLang="zh-CN" sz="1600" dirty="0" smtClean="0"/>
          </a:p>
        </p:txBody>
      </p:sp>
    </p:spTree>
    <p:extLst>
      <p:ext uri="{BB962C8B-B14F-4D97-AF65-F5344CB8AC3E}">
        <p14:creationId xmlns:p14="http://schemas.microsoft.com/office/powerpoint/2010/main" val="208168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数据库物理还原</a:t>
            </a:r>
            <a:endParaRPr lang="zh-CN" altLang="en-US" dirty="0"/>
          </a:p>
        </p:txBody>
      </p:sp>
      <p:cxnSp>
        <p:nvCxnSpPr>
          <p:cNvPr id="5" name="直接箭头连接符 4"/>
          <p:cNvCxnSpPr>
            <a:endCxn id="29" idx="0"/>
          </p:cNvCxnSpPr>
          <p:nvPr/>
        </p:nvCxnSpPr>
        <p:spPr>
          <a:xfrm rot="10800000" flipH="1" flipV="1">
            <a:off x="3635895" y="3767696"/>
            <a:ext cx="120893" cy="1101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6" name="图示 5"/>
          <p:cNvGraphicFramePr/>
          <p:nvPr>
            <p:extLst>
              <p:ext uri="{D42A27DB-BD31-4B8C-83A1-F6EECF244321}">
                <p14:modId xmlns:p14="http://schemas.microsoft.com/office/powerpoint/2010/main" val="292358738"/>
              </p:ext>
            </p:extLst>
          </p:nvPr>
        </p:nvGraphicFramePr>
        <p:xfrm>
          <a:off x="2771800" y="3186167"/>
          <a:ext cx="2471936" cy="1383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圆角矩形 6"/>
          <p:cNvSpPr/>
          <p:nvPr/>
        </p:nvSpPr>
        <p:spPr>
          <a:xfrm>
            <a:off x="899592" y="2348880"/>
            <a:ext cx="2088232" cy="864096"/>
          </a:xfrm>
          <a:prstGeom prst="roundRect">
            <a:avLst/>
          </a:prstGeom>
          <a:ln w="1270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smtClean="0"/>
              <a:t>Data Changed</a:t>
            </a:r>
            <a:endParaRPr lang="zh-CN" altLang="en-US" sz="1200" dirty="0"/>
          </a:p>
        </p:txBody>
      </p:sp>
      <p:sp>
        <p:nvSpPr>
          <p:cNvPr id="8" name="圆柱形 7"/>
          <p:cNvSpPr/>
          <p:nvPr/>
        </p:nvSpPr>
        <p:spPr>
          <a:xfrm>
            <a:off x="251520" y="2420888"/>
            <a:ext cx="576064" cy="504056"/>
          </a:xfrm>
          <a:prstGeom prst="ca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nvGrpSpPr>
          <p:cNvPr id="9" name="组合 8"/>
          <p:cNvGrpSpPr/>
          <p:nvPr/>
        </p:nvGrpSpPr>
        <p:grpSpPr>
          <a:xfrm>
            <a:off x="323528" y="1844824"/>
            <a:ext cx="8496944" cy="432048"/>
            <a:chOff x="1763688" y="4509120"/>
            <a:chExt cx="5472608" cy="432048"/>
          </a:xfrm>
          <a:solidFill>
            <a:schemeClr val="accent1">
              <a:alpha val="50000"/>
            </a:schemeClr>
          </a:solidFill>
        </p:grpSpPr>
        <p:sp>
          <p:nvSpPr>
            <p:cNvPr id="10" name="右箭头 9"/>
            <p:cNvSpPr/>
            <p:nvPr/>
          </p:nvSpPr>
          <p:spPr>
            <a:xfrm>
              <a:off x="1763688" y="4725144"/>
              <a:ext cx="5472608" cy="216024"/>
            </a:xfrm>
            <a:prstGeom prst="rightArrow">
              <a:avLst/>
            </a:prstGeom>
            <a:grp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TextBox 9"/>
            <p:cNvSpPr txBox="1"/>
            <p:nvPr/>
          </p:nvSpPr>
          <p:spPr>
            <a:xfrm>
              <a:off x="6084168" y="4509120"/>
              <a:ext cx="1032655" cy="307777"/>
            </a:xfrm>
            <a:prstGeom prst="rect">
              <a:avLst/>
            </a:prstGeom>
            <a:noFill/>
          </p:spPr>
          <p:txBody>
            <a:bodyPr wrap="none" rtlCol="0">
              <a:spAutoFit/>
            </a:bodyPr>
            <a:lstStyle/>
            <a:p>
              <a:r>
                <a:rPr lang="en-US" altLang="zh-CN" sz="1400" dirty="0" smtClean="0"/>
                <a:t>Time Line</a:t>
              </a:r>
              <a:endParaRPr lang="zh-CN" altLang="en-US" sz="1400" dirty="0"/>
            </a:p>
          </p:txBody>
        </p:sp>
      </p:grpSp>
      <p:cxnSp>
        <p:nvCxnSpPr>
          <p:cNvPr id="12" name="直接连接符 11"/>
          <p:cNvCxnSpPr/>
          <p:nvPr/>
        </p:nvCxnSpPr>
        <p:spPr>
          <a:xfrm rot="5400000">
            <a:off x="107504" y="2636912"/>
            <a:ext cx="144016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3" name="线形标注 2 12"/>
          <p:cNvSpPr/>
          <p:nvPr/>
        </p:nvSpPr>
        <p:spPr>
          <a:xfrm>
            <a:off x="1403648" y="1556792"/>
            <a:ext cx="1224136" cy="288032"/>
          </a:xfrm>
          <a:prstGeom prst="borderCallout2">
            <a:avLst/>
          </a:prstGeom>
          <a:ln w="12700">
            <a:prstDash val="lgDashDo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Checkpoint</a:t>
            </a:r>
            <a:endParaRPr lang="zh-CN" altLang="en-US" sz="1400" dirty="0"/>
          </a:p>
        </p:txBody>
      </p:sp>
      <p:sp>
        <p:nvSpPr>
          <p:cNvPr id="14" name="立方体 13"/>
          <p:cNvSpPr/>
          <p:nvPr/>
        </p:nvSpPr>
        <p:spPr>
          <a:xfrm>
            <a:off x="1043608" y="2420888"/>
            <a:ext cx="360040" cy="720080"/>
          </a:xfrm>
          <a:prstGeom prst="cube">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nvGrpSpPr>
          <p:cNvPr id="15" name="组合 14"/>
          <p:cNvGrpSpPr/>
          <p:nvPr/>
        </p:nvGrpSpPr>
        <p:grpSpPr>
          <a:xfrm>
            <a:off x="3635896" y="3429000"/>
            <a:ext cx="792088" cy="853063"/>
            <a:chOff x="5292080" y="5733256"/>
            <a:chExt cx="792088" cy="853063"/>
          </a:xfrm>
        </p:grpSpPr>
        <p:pic>
          <p:nvPicPr>
            <p:cNvPr id="16" name="Picture 5" descr="G:\Internet 临时文件\Content.IE5\WRBZUYLD\MC900290524[1].wmf"/>
            <p:cNvPicPr>
              <a:picLocks noChangeAspect="1" noChangeArrowheads="1"/>
            </p:cNvPicPr>
            <p:nvPr/>
          </p:nvPicPr>
          <p:blipFill>
            <a:blip r:embed="rId7" cstate="print"/>
            <a:srcRect/>
            <a:stretch>
              <a:fillRect/>
            </a:stretch>
          </p:blipFill>
          <p:spPr bwMode="auto">
            <a:xfrm>
              <a:off x="5292080" y="5733256"/>
              <a:ext cx="792088" cy="677394"/>
            </a:xfrm>
            <a:prstGeom prst="rect">
              <a:avLst/>
            </a:prstGeom>
            <a:noFill/>
          </p:spPr>
        </p:pic>
        <p:sp>
          <p:nvSpPr>
            <p:cNvPr id="17" name="TextBox 15"/>
            <p:cNvSpPr txBox="1"/>
            <p:nvPr/>
          </p:nvSpPr>
          <p:spPr>
            <a:xfrm>
              <a:off x="5364480" y="6309320"/>
              <a:ext cx="503664" cy="276999"/>
            </a:xfrm>
            <a:prstGeom prst="rect">
              <a:avLst/>
            </a:prstGeom>
            <a:noFill/>
          </p:spPr>
          <p:txBody>
            <a:bodyPr wrap="none" rtlCol="0">
              <a:spAutoFit/>
            </a:bodyPr>
            <a:lstStyle/>
            <a:p>
              <a:r>
                <a:rPr lang="en-US" altLang="zh-CN" sz="1200" dirty="0" smtClean="0"/>
                <a:t>WAL</a:t>
              </a:r>
              <a:endParaRPr lang="zh-CN" altLang="en-US" sz="1200" dirty="0"/>
            </a:p>
          </p:txBody>
        </p:sp>
      </p:grpSp>
      <p:grpSp>
        <p:nvGrpSpPr>
          <p:cNvPr id="18" name="组合 17"/>
          <p:cNvGrpSpPr/>
          <p:nvPr/>
        </p:nvGrpSpPr>
        <p:grpSpPr>
          <a:xfrm>
            <a:off x="2483768" y="2420888"/>
            <a:ext cx="360040" cy="720080"/>
            <a:chOff x="3851920" y="4509120"/>
            <a:chExt cx="360040" cy="720080"/>
          </a:xfrm>
        </p:grpSpPr>
        <p:sp>
          <p:nvSpPr>
            <p:cNvPr id="19" name="立方体 18"/>
            <p:cNvSpPr/>
            <p:nvPr/>
          </p:nvSpPr>
          <p:spPr>
            <a:xfrm>
              <a:off x="3851920" y="4509120"/>
              <a:ext cx="360040" cy="720080"/>
            </a:xfrm>
            <a:prstGeom prst="cub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立方体 19"/>
            <p:cNvSpPr/>
            <p:nvPr/>
          </p:nvSpPr>
          <p:spPr>
            <a:xfrm>
              <a:off x="3851920" y="4869160"/>
              <a:ext cx="360040" cy="360040"/>
            </a:xfrm>
            <a:prstGeom prst="cube">
              <a:avLst/>
            </a:prstGeom>
            <a:blipFill>
              <a:blip r:embed="rId8" cstate="print"/>
              <a:tile tx="0" ty="0" sx="100000" sy="100000" flip="none" algn="tl"/>
            </a:blip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21" name="组合 20"/>
          <p:cNvGrpSpPr/>
          <p:nvPr/>
        </p:nvGrpSpPr>
        <p:grpSpPr>
          <a:xfrm>
            <a:off x="649103" y="3563934"/>
            <a:ext cx="2050689" cy="646331"/>
            <a:chOff x="2161271" y="5404574"/>
            <a:chExt cx="2050689" cy="646331"/>
          </a:xfrm>
        </p:grpSpPr>
        <p:sp>
          <p:nvSpPr>
            <p:cNvPr id="22" name="圆角矩形 21"/>
            <p:cNvSpPr/>
            <p:nvPr/>
          </p:nvSpPr>
          <p:spPr>
            <a:xfrm>
              <a:off x="2195736" y="5445223"/>
              <a:ext cx="2016224" cy="605681"/>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TextBox 21"/>
            <p:cNvSpPr txBox="1"/>
            <p:nvPr/>
          </p:nvSpPr>
          <p:spPr>
            <a:xfrm>
              <a:off x="2161271" y="5404574"/>
              <a:ext cx="1830950" cy="646331"/>
            </a:xfrm>
            <a:prstGeom prst="rect">
              <a:avLst/>
            </a:prstGeom>
            <a:noFill/>
          </p:spPr>
          <p:txBody>
            <a:bodyPr wrap="none" rtlCol="0">
              <a:spAutoFit/>
            </a:bodyPr>
            <a:lstStyle/>
            <a:p>
              <a:r>
                <a:rPr lang="en-US" altLang="zh-CN" sz="1200" dirty="0" smtClean="0"/>
                <a:t>Which Page the first </a:t>
              </a:r>
            </a:p>
            <a:p>
              <a:r>
                <a:rPr lang="en-US" altLang="zh-CN" sz="1200" dirty="0" smtClean="0"/>
                <a:t>Modified after Checkpoint</a:t>
              </a:r>
            </a:p>
            <a:p>
              <a:r>
                <a:rPr lang="en-US" altLang="zh-CN" sz="1200" dirty="0" smtClean="0"/>
                <a:t>Write full page to WAL.</a:t>
              </a:r>
            </a:p>
          </p:txBody>
        </p:sp>
      </p:grpSp>
      <p:cxnSp>
        <p:nvCxnSpPr>
          <p:cNvPr id="24" name="直接箭头连接符 23"/>
          <p:cNvCxnSpPr/>
          <p:nvPr/>
        </p:nvCxnSpPr>
        <p:spPr>
          <a:xfrm>
            <a:off x="1691680" y="2635324"/>
            <a:ext cx="504056" cy="158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4" idx="3"/>
            <a:endCxn id="23" idx="0"/>
          </p:cNvCxnSpPr>
          <p:nvPr/>
        </p:nvCxnSpPr>
        <p:spPr>
          <a:xfrm>
            <a:off x="1178623" y="3140968"/>
            <a:ext cx="385955" cy="422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753798" y="3005953"/>
            <a:ext cx="882098" cy="761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圆柱形 26"/>
          <p:cNvSpPr/>
          <p:nvPr/>
        </p:nvSpPr>
        <p:spPr>
          <a:xfrm>
            <a:off x="4572000" y="2420888"/>
            <a:ext cx="576064" cy="504056"/>
          </a:xfrm>
          <a:prstGeom prst="ca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28" name="直接连接符 27"/>
          <p:cNvCxnSpPr/>
          <p:nvPr/>
        </p:nvCxnSpPr>
        <p:spPr>
          <a:xfrm rot="5400000">
            <a:off x="2663788" y="4257092"/>
            <a:ext cx="496855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pic>
        <p:nvPicPr>
          <p:cNvPr id="29" name="Picture 3"/>
          <p:cNvPicPr>
            <a:picLocks noChangeAspect="1" noChangeArrowheads="1"/>
          </p:cNvPicPr>
          <p:nvPr/>
        </p:nvPicPr>
        <p:blipFill>
          <a:blip r:embed="rId9" cstate="print"/>
          <a:srcRect/>
          <a:stretch>
            <a:fillRect/>
          </a:stretch>
        </p:blipFill>
        <p:spPr bwMode="auto">
          <a:xfrm>
            <a:off x="3059832" y="4869160"/>
            <a:ext cx="1393913" cy="357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TextBox 28"/>
          <p:cNvSpPr txBox="1"/>
          <p:nvPr/>
        </p:nvSpPr>
        <p:spPr>
          <a:xfrm>
            <a:off x="3347864" y="4520153"/>
            <a:ext cx="737702" cy="276999"/>
          </a:xfrm>
          <a:prstGeom prst="rect">
            <a:avLst/>
          </a:prstGeom>
          <a:noFill/>
        </p:spPr>
        <p:txBody>
          <a:bodyPr wrap="none" rtlCol="0">
            <a:spAutoFit/>
          </a:bodyPr>
          <a:lstStyle/>
          <a:p>
            <a:r>
              <a:rPr lang="en-US" altLang="zh-CN" sz="1200" dirty="0" smtClean="0"/>
              <a:t>Archive</a:t>
            </a:r>
            <a:endParaRPr lang="zh-CN" altLang="en-US" sz="1200" dirty="0"/>
          </a:p>
        </p:txBody>
      </p:sp>
      <p:cxnSp>
        <p:nvCxnSpPr>
          <p:cNvPr id="31" name="直接连接符 30"/>
          <p:cNvCxnSpPr>
            <a:stCxn id="8" idx="3"/>
          </p:cNvCxnSpPr>
          <p:nvPr/>
        </p:nvCxnSpPr>
        <p:spPr>
          <a:xfrm rot="5400000">
            <a:off x="-540568" y="4005064"/>
            <a:ext cx="2160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539552" y="5047756"/>
            <a:ext cx="2520280" cy="37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1"/>
          <p:cNvSpPr txBox="1"/>
          <p:nvPr/>
        </p:nvSpPr>
        <p:spPr>
          <a:xfrm>
            <a:off x="583761" y="5373216"/>
            <a:ext cx="1592103" cy="307777"/>
          </a:xfrm>
          <a:prstGeom prst="rect">
            <a:avLst/>
          </a:prstGeom>
          <a:noFill/>
        </p:spPr>
        <p:txBody>
          <a:bodyPr wrap="none" rtlCol="0">
            <a:spAutoFit/>
          </a:bodyPr>
          <a:lstStyle/>
          <a:p>
            <a:r>
              <a:rPr lang="en-US" altLang="zh-CN" sz="1400" dirty="0" smtClean="0"/>
              <a:t>Online Backup File</a:t>
            </a:r>
            <a:endParaRPr lang="zh-CN" altLang="en-US" sz="1400" dirty="0"/>
          </a:p>
        </p:txBody>
      </p:sp>
      <p:sp>
        <p:nvSpPr>
          <p:cNvPr id="34" name="圆柱形 33"/>
          <p:cNvSpPr/>
          <p:nvPr/>
        </p:nvSpPr>
        <p:spPr>
          <a:xfrm>
            <a:off x="1115616" y="4797152"/>
            <a:ext cx="576064" cy="504056"/>
          </a:xfrm>
          <a:prstGeom prst="can">
            <a:avLst/>
          </a:prstGeom>
          <a:ln>
            <a:prstDash val="lgDash"/>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5" name="圆柱形 34"/>
          <p:cNvSpPr/>
          <p:nvPr/>
        </p:nvSpPr>
        <p:spPr>
          <a:xfrm>
            <a:off x="3491880" y="5877272"/>
            <a:ext cx="576064" cy="504056"/>
          </a:xfrm>
          <a:prstGeom prst="can">
            <a:avLst/>
          </a:prstGeom>
          <a:ln>
            <a:prstDash val="lgDash"/>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36" name="直接箭头连接符 35"/>
          <p:cNvCxnSpPr>
            <a:stCxn id="29" idx="2"/>
            <a:endCxn id="35" idx="1"/>
          </p:cNvCxnSpPr>
          <p:nvPr/>
        </p:nvCxnSpPr>
        <p:spPr>
          <a:xfrm rot="16200000" flipH="1">
            <a:off x="3442889" y="5540249"/>
            <a:ext cx="650922" cy="23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上弧形箭头 36"/>
          <p:cNvSpPr/>
          <p:nvPr/>
        </p:nvSpPr>
        <p:spPr>
          <a:xfrm>
            <a:off x="3995936" y="5373216"/>
            <a:ext cx="1152128" cy="504056"/>
          </a:xfrm>
          <a:prstGeom prst="curvedDownArrow">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8" name="圆柱形 37"/>
          <p:cNvSpPr/>
          <p:nvPr/>
        </p:nvSpPr>
        <p:spPr>
          <a:xfrm>
            <a:off x="4572000" y="5877272"/>
            <a:ext cx="576064" cy="504056"/>
          </a:xfrm>
          <a:prstGeom prst="ca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9" name="TextBox 37"/>
          <p:cNvSpPr txBox="1"/>
          <p:nvPr/>
        </p:nvSpPr>
        <p:spPr>
          <a:xfrm>
            <a:off x="4211960" y="5445224"/>
            <a:ext cx="670376" cy="369332"/>
          </a:xfrm>
          <a:prstGeom prst="rect">
            <a:avLst/>
          </a:prstGeom>
          <a:noFill/>
        </p:spPr>
        <p:txBody>
          <a:bodyPr wrap="none" rtlCol="0">
            <a:spAutoFit/>
          </a:bodyPr>
          <a:lstStyle/>
          <a:p>
            <a:r>
              <a:rPr lang="en-US" altLang="zh-CN" dirty="0" smtClean="0"/>
              <a:t>PITR</a:t>
            </a:r>
            <a:endParaRPr lang="zh-CN" altLang="en-US" dirty="0"/>
          </a:p>
        </p:txBody>
      </p:sp>
      <p:sp>
        <p:nvSpPr>
          <p:cNvPr id="40" name="线形标注 2 39"/>
          <p:cNvSpPr/>
          <p:nvPr/>
        </p:nvSpPr>
        <p:spPr>
          <a:xfrm>
            <a:off x="5796136" y="1412776"/>
            <a:ext cx="1224136" cy="288032"/>
          </a:xfrm>
          <a:prstGeom prst="borderCallout2">
            <a:avLst/>
          </a:prstGeom>
          <a:ln w="12700">
            <a:prstDash val="lgDashDo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Mistake</a:t>
            </a:r>
            <a:endParaRPr lang="zh-CN" altLang="en-US" sz="1400" dirty="0"/>
          </a:p>
        </p:txBody>
      </p:sp>
      <p:cxnSp>
        <p:nvCxnSpPr>
          <p:cNvPr id="41" name="直接箭头连接符 40"/>
          <p:cNvCxnSpPr/>
          <p:nvPr/>
        </p:nvCxnSpPr>
        <p:spPr>
          <a:xfrm>
            <a:off x="3131840" y="2564904"/>
            <a:ext cx="1368152" cy="158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2" name="TextBox 40"/>
          <p:cNvSpPr txBox="1"/>
          <p:nvPr/>
        </p:nvSpPr>
        <p:spPr>
          <a:xfrm>
            <a:off x="3059832" y="2791961"/>
            <a:ext cx="1287532" cy="276999"/>
          </a:xfrm>
          <a:prstGeom prst="rect">
            <a:avLst/>
          </a:prstGeom>
          <a:noFill/>
        </p:spPr>
        <p:txBody>
          <a:bodyPr wrap="none" rtlCol="0">
            <a:spAutoFit/>
          </a:bodyPr>
          <a:lstStyle/>
          <a:p>
            <a:r>
              <a:rPr lang="en-US" altLang="zh-CN" sz="1200" dirty="0" smtClean="0"/>
              <a:t>2. </a:t>
            </a:r>
            <a:r>
              <a:rPr lang="en-US" altLang="zh-CN" sz="1200" dirty="0" err="1" smtClean="0"/>
              <a:t>Dumpd</a:t>
            </a:r>
            <a:r>
              <a:rPr lang="en-US" altLang="zh-CN" sz="1200" dirty="0" smtClean="0"/>
              <a:t> to Disk</a:t>
            </a:r>
            <a:endParaRPr lang="zh-CN" altLang="en-US" sz="1200" dirty="0"/>
          </a:p>
        </p:txBody>
      </p:sp>
      <p:sp>
        <p:nvSpPr>
          <p:cNvPr id="43" name="TextBox 41"/>
          <p:cNvSpPr txBox="1"/>
          <p:nvPr/>
        </p:nvSpPr>
        <p:spPr>
          <a:xfrm>
            <a:off x="3059832" y="2575937"/>
            <a:ext cx="1353256" cy="276999"/>
          </a:xfrm>
          <a:prstGeom prst="rect">
            <a:avLst/>
          </a:prstGeom>
          <a:noFill/>
        </p:spPr>
        <p:txBody>
          <a:bodyPr wrap="none" rtlCol="0">
            <a:spAutoFit/>
          </a:bodyPr>
          <a:lstStyle/>
          <a:p>
            <a:r>
              <a:rPr lang="en-US" altLang="zh-CN" sz="1200" dirty="0" smtClean="0"/>
              <a:t>1. Compare </a:t>
            </a:r>
            <a:r>
              <a:rPr lang="en-US" altLang="zh-CN" sz="1200" dirty="0" err="1" smtClean="0"/>
              <a:t>pd_lsn</a:t>
            </a:r>
            <a:endParaRPr lang="zh-CN" altLang="en-US" sz="1200" dirty="0"/>
          </a:p>
        </p:txBody>
      </p:sp>
      <p:sp>
        <p:nvSpPr>
          <p:cNvPr id="44" name="矩形 43"/>
          <p:cNvSpPr/>
          <p:nvPr/>
        </p:nvSpPr>
        <p:spPr>
          <a:xfrm>
            <a:off x="2987824" y="3212976"/>
            <a:ext cx="415498" cy="369332"/>
          </a:xfrm>
          <a:prstGeom prst="rect">
            <a:avLst/>
          </a:prstGeom>
        </p:spPr>
        <p:txBody>
          <a:bodyPr wrap="none">
            <a:spAutoFit/>
          </a:bodyPr>
          <a:lstStyle/>
          <a:p>
            <a:r>
              <a:rPr lang="zh-CN" altLang="en-US" dirty="0" smtClean="0"/>
              <a:t>⑴</a:t>
            </a:r>
            <a:endParaRPr lang="zh-CN" altLang="en-US" dirty="0"/>
          </a:p>
        </p:txBody>
      </p:sp>
      <p:sp>
        <p:nvSpPr>
          <p:cNvPr id="45" name="矩形 44"/>
          <p:cNvSpPr/>
          <p:nvPr/>
        </p:nvSpPr>
        <p:spPr>
          <a:xfrm>
            <a:off x="3508430" y="2267580"/>
            <a:ext cx="415498" cy="369332"/>
          </a:xfrm>
          <a:prstGeom prst="rect">
            <a:avLst/>
          </a:prstGeom>
        </p:spPr>
        <p:txBody>
          <a:bodyPr wrap="none">
            <a:spAutoFit/>
          </a:bodyPr>
          <a:lstStyle/>
          <a:p>
            <a:r>
              <a:rPr lang="zh-CN" altLang="en-US" dirty="0" smtClean="0"/>
              <a:t>⑵</a:t>
            </a:r>
            <a:endParaRPr lang="zh-CN" altLang="en-US" dirty="0"/>
          </a:p>
        </p:txBody>
      </p:sp>
      <p:sp>
        <p:nvSpPr>
          <p:cNvPr id="46" name="圆柱形 45"/>
          <p:cNvSpPr/>
          <p:nvPr/>
        </p:nvSpPr>
        <p:spPr>
          <a:xfrm>
            <a:off x="7452320" y="2420888"/>
            <a:ext cx="576064" cy="504056"/>
          </a:xfrm>
          <a:prstGeom prst="can">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47" name="TextBox 45"/>
          <p:cNvSpPr txBox="1"/>
          <p:nvPr/>
        </p:nvSpPr>
        <p:spPr>
          <a:xfrm>
            <a:off x="2915816" y="6402814"/>
            <a:ext cx="1941557" cy="338554"/>
          </a:xfrm>
          <a:prstGeom prst="rect">
            <a:avLst/>
          </a:prstGeom>
          <a:noFill/>
        </p:spPr>
        <p:txBody>
          <a:bodyPr wrap="none" rtlCol="0">
            <a:spAutoFit/>
          </a:bodyPr>
          <a:lstStyle/>
          <a:p>
            <a:r>
              <a:rPr lang="zh-CN" altLang="en-US" sz="1600" smtClean="0"/>
              <a:t>基础备份</a:t>
            </a:r>
            <a:r>
              <a:rPr lang="en-US" altLang="zh-CN" sz="1600" smtClean="0"/>
              <a:t>+</a:t>
            </a:r>
            <a:r>
              <a:rPr lang="zh-CN" altLang="en-US" sz="1600" smtClean="0"/>
              <a:t>归档日志</a:t>
            </a:r>
            <a:endParaRPr lang="zh-CN" altLang="en-US" sz="1600"/>
          </a:p>
        </p:txBody>
      </p:sp>
      <p:sp>
        <p:nvSpPr>
          <p:cNvPr id="48" name="圆角矩形 47"/>
          <p:cNvSpPr/>
          <p:nvPr/>
        </p:nvSpPr>
        <p:spPr>
          <a:xfrm>
            <a:off x="5580112" y="3140968"/>
            <a:ext cx="3240360" cy="3431123"/>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solidFill>
                  <a:schemeClr val="tx1"/>
                </a:solidFill>
              </a:rPr>
              <a:t>1.</a:t>
            </a:r>
            <a:r>
              <a:rPr lang="zh-CN" altLang="en-US" sz="1200" smtClean="0">
                <a:solidFill>
                  <a:schemeClr val="tx1"/>
                </a:solidFill>
              </a:rPr>
              <a:t>写</a:t>
            </a:r>
            <a:r>
              <a:rPr lang="en-US" altLang="zh-CN" sz="1200" smtClean="0">
                <a:solidFill>
                  <a:schemeClr val="tx1"/>
                </a:solidFill>
              </a:rPr>
              <a:t>WAL(</a:t>
            </a:r>
            <a:r>
              <a:rPr lang="zh-CN" altLang="en-US" sz="1200" smtClean="0">
                <a:solidFill>
                  <a:schemeClr val="tx1"/>
                </a:solidFill>
              </a:rPr>
              <a:t>或叫</a:t>
            </a:r>
            <a:r>
              <a:rPr lang="en-US" altLang="zh-CN" sz="1200" smtClean="0">
                <a:solidFill>
                  <a:schemeClr val="tx1"/>
                </a:solidFill>
              </a:rPr>
              <a:t>XLOG)</a:t>
            </a:r>
          </a:p>
          <a:p>
            <a:r>
              <a:rPr lang="en-US" altLang="zh-CN" sz="1200" smtClean="0">
                <a:solidFill>
                  <a:schemeClr val="tx1"/>
                </a:solidFill>
              </a:rPr>
              <a:t>2.</a:t>
            </a:r>
            <a:r>
              <a:rPr lang="zh-CN" altLang="en-US" sz="1200" smtClean="0">
                <a:solidFill>
                  <a:schemeClr val="tx1"/>
                </a:solidFill>
              </a:rPr>
              <a:t>为了确保数据库在</a:t>
            </a:r>
            <a:r>
              <a:rPr lang="en-US" altLang="zh-CN" sz="1200" smtClean="0">
                <a:solidFill>
                  <a:schemeClr val="tx1"/>
                </a:solidFill>
              </a:rPr>
              <a:t>recovery</a:t>
            </a:r>
            <a:r>
              <a:rPr lang="zh-CN" altLang="en-US" sz="1200" smtClean="0">
                <a:solidFill>
                  <a:schemeClr val="tx1"/>
                </a:solidFill>
              </a:rPr>
              <a:t>的时候</a:t>
            </a:r>
            <a:r>
              <a:rPr lang="en-US" altLang="zh-CN" sz="1200" smtClean="0">
                <a:solidFill>
                  <a:schemeClr val="tx1"/>
                </a:solidFill>
              </a:rPr>
              <a:t>,</a:t>
            </a:r>
            <a:r>
              <a:rPr lang="zh-CN" altLang="en-US" sz="1200" smtClean="0">
                <a:solidFill>
                  <a:schemeClr val="tx1"/>
                </a:solidFill>
              </a:rPr>
              <a:t>可以恢复到一个一致的状态</a:t>
            </a:r>
            <a:r>
              <a:rPr lang="en-US" altLang="zh-CN" sz="1200" smtClean="0">
                <a:solidFill>
                  <a:schemeClr val="tx1"/>
                </a:solidFill>
              </a:rPr>
              <a:t>,shared buffer</a:t>
            </a:r>
            <a:r>
              <a:rPr lang="zh-CN" altLang="en-US" sz="1200" smtClean="0">
                <a:solidFill>
                  <a:schemeClr val="tx1"/>
                </a:solidFill>
              </a:rPr>
              <a:t>中的脏数据页在</a:t>
            </a:r>
            <a:r>
              <a:rPr lang="en-US" altLang="zh-CN" sz="1200" smtClean="0">
                <a:solidFill>
                  <a:schemeClr val="tx1"/>
                </a:solidFill>
              </a:rPr>
              <a:t>flush</a:t>
            </a:r>
            <a:r>
              <a:rPr lang="zh-CN" altLang="en-US" sz="1200" smtClean="0">
                <a:solidFill>
                  <a:schemeClr val="tx1"/>
                </a:solidFill>
              </a:rPr>
              <a:t>到磁盘数据文件中之前</a:t>
            </a:r>
            <a:r>
              <a:rPr lang="en-US" altLang="zh-CN" sz="1200" smtClean="0">
                <a:solidFill>
                  <a:schemeClr val="tx1"/>
                </a:solidFill>
              </a:rPr>
              <a:t>, </a:t>
            </a:r>
            <a:r>
              <a:rPr lang="zh-CN" altLang="en-US" sz="1200" smtClean="0">
                <a:solidFill>
                  <a:schemeClr val="tx1"/>
                </a:solidFill>
              </a:rPr>
              <a:t>应该确保这个脏页的改变量已经</a:t>
            </a:r>
            <a:r>
              <a:rPr lang="en-US" altLang="zh-CN" sz="1200" smtClean="0">
                <a:solidFill>
                  <a:schemeClr val="tx1"/>
                </a:solidFill>
              </a:rPr>
              <a:t>write through </a:t>
            </a:r>
            <a:r>
              <a:rPr lang="zh-CN" altLang="en-US" sz="1200" smtClean="0">
                <a:solidFill>
                  <a:schemeClr val="tx1"/>
                </a:solidFill>
              </a:rPr>
              <a:t>到</a:t>
            </a:r>
            <a:r>
              <a:rPr lang="en-US" altLang="zh-CN" sz="1200" smtClean="0">
                <a:solidFill>
                  <a:schemeClr val="tx1"/>
                </a:solidFill>
              </a:rPr>
              <a:t>XLOG</a:t>
            </a:r>
            <a:r>
              <a:rPr lang="zh-CN" altLang="en-US" sz="1200" smtClean="0">
                <a:solidFill>
                  <a:schemeClr val="tx1"/>
                </a:solidFill>
              </a:rPr>
              <a:t>文件了</a:t>
            </a:r>
            <a:r>
              <a:rPr lang="en-US" altLang="zh-CN" sz="1200" smtClean="0">
                <a:solidFill>
                  <a:schemeClr val="tx1"/>
                </a:solidFill>
              </a:rPr>
              <a:t>.</a:t>
            </a:r>
          </a:p>
          <a:p>
            <a:r>
              <a:rPr lang="en-US" altLang="zh-CN" sz="1200" smtClean="0">
                <a:solidFill>
                  <a:schemeClr val="tx1"/>
                </a:solidFill>
              </a:rPr>
              <a:t>3.</a:t>
            </a:r>
            <a:r>
              <a:rPr lang="zh-CN" altLang="en-US" sz="1200" smtClean="0">
                <a:solidFill>
                  <a:schemeClr val="tx1"/>
                </a:solidFill>
              </a:rPr>
              <a:t>如何确保先写</a:t>
            </a:r>
            <a:r>
              <a:rPr lang="en-US" altLang="zh-CN" sz="1200" smtClean="0">
                <a:solidFill>
                  <a:schemeClr val="tx1"/>
                </a:solidFill>
              </a:rPr>
              <a:t>XLOG</a:t>
            </a:r>
            <a:r>
              <a:rPr lang="zh-CN" altLang="en-US" sz="1200" smtClean="0">
                <a:solidFill>
                  <a:schemeClr val="tx1"/>
                </a:solidFill>
              </a:rPr>
              <a:t>再改变</a:t>
            </a:r>
            <a:r>
              <a:rPr lang="en-US" altLang="zh-CN" sz="1200" smtClean="0">
                <a:solidFill>
                  <a:schemeClr val="tx1"/>
                </a:solidFill>
              </a:rPr>
              <a:t>DATA-PAGE</a:t>
            </a:r>
            <a:r>
              <a:rPr lang="zh-CN" altLang="en-US" sz="1200" smtClean="0">
                <a:solidFill>
                  <a:schemeClr val="tx1"/>
                </a:solidFill>
              </a:rPr>
              <a:t>呢</a:t>
            </a:r>
            <a:r>
              <a:rPr lang="en-US" altLang="zh-CN" sz="1200" smtClean="0">
                <a:solidFill>
                  <a:schemeClr val="tx1"/>
                </a:solidFill>
              </a:rPr>
              <a:t>?PAGE</a:t>
            </a:r>
            <a:r>
              <a:rPr lang="zh-CN" altLang="en-US" sz="1200" smtClean="0">
                <a:solidFill>
                  <a:schemeClr val="tx1"/>
                </a:solidFill>
              </a:rPr>
              <a:t>头信息里面包含了一个</a:t>
            </a:r>
            <a:r>
              <a:rPr lang="en-US" altLang="zh-CN" sz="1200" smtClean="0">
                <a:solidFill>
                  <a:schemeClr val="tx1"/>
                </a:solidFill>
              </a:rPr>
              <a:t>pd_lsn</a:t>
            </a:r>
            <a:r>
              <a:rPr lang="zh-CN" altLang="en-US" sz="1200" smtClean="0">
                <a:solidFill>
                  <a:schemeClr val="tx1"/>
                </a:solidFill>
              </a:rPr>
              <a:t>位</a:t>
            </a:r>
            <a:r>
              <a:rPr lang="en-US" altLang="zh-CN" sz="1200" smtClean="0">
                <a:solidFill>
                  <a:schemeClr val="tx1"/>
                </a:solidFill>
              </a:rPr>
              <a:t>, </a:t>
            </a:r>
            <a:r>
              <a:rPr lang="zh-CN" altLang="en-US" sz="1200" smtClean="0">
                <a:solidFill>
                  <a:schemeClr val="tx1"/>
                </a:solidFill>
              </a:rPr>
              <a:t>用于记录</a:t>
            </a:r>
            <a:r>
              <a:rPr lang="en-US" altLang="zh-CN" sz="1200" smtClean="0">
                <a:solidFill>
                  <a:schemeClr val="tx1"/>
                </a:solidFill>
              </a:rPr>
              <a:t>XLOG</a:t>
            </a:r>
            <a:r>
              <a:rPr lang="zh-CN" altLang="en-US" sz="1200" smtClean="0">
                <a:solidFill>
                  <a:schemeClr val="tx1"/>
                </a:solidFill>
              </a:rPr>
              <a:t>写该</a:t>
            </a:r>
            <a:r>
              <a:rPr lang="en-US" altLang="zh-CN" sz="1200" smtClean="0">
                <a:solidFill>
                  <a:schemeClr val="tx1"/>
                </a:solidFill>
              </a:rPr>
              <a:t>PAGE</a:t>
            </a:r>
            <a:r>
              <a:rPr lang="zh-CN" altLang="en-US" sz="1200" smtClean="0">
                <a:solidFill>
                  <a:schemeClr val="tx1"/>
                </a:solidFill>
              </a:rPr>
              <a:t>信息的最后一个字节的下一个字节</a:t>
            </a:r>
            <a:r>
              <a:rPr lang="en-US" altLang="zh-CN" sz="1200" smtClean="0">
                <a:solidFill>
                  <a:schemeClr val="tx1"/>
                </a:solidFill>
              </a:rPr>
              <a:t>.</a:t>
            </a:r>
          </a:p>
          <a:p>
            <a:r>
              <a:rPr lang="en-US" altLang="zh-CN" sz="1200" smtClean="0">
                <a:solidFill>
                  <a:schemeClr val="tx1"/>
                </a:solidFill>
              </a:rPr>
              <a:t>4. </a:t>
            </a:r>
            <a:r>
              <a:rPr lang="zh-CN" altLang="en-US" sz="1200" smtClean="0">
                <a:solidFill>
                  <a:schemeClr val="tx1"/>
                </a:solidFill>
              </a:rPr>
              <a:t>在写脏页到数据文件前只要确保大于或等于</a:t>
            </a:r>
            <a:r>
              <a:rPr lang="en-US" altLang="zh-CN" sz="1200" smtClean="0">
                <a:solidFill>
                  <a:schemeClr val="tx1"/>
                </a:solidFill>
              </a:rPr>
              <a:t>pd_lsn</a:t>
            </a:r>
            <a:r>
              <a:rPr lang="zh-CN" altLang="en-US" sz="1200" smtClean="0">
                <a:solidFill>
                  <a:schemeClr val="tx1"/>
                </a:solidFill>
              </a:rPr>
              <a:t>的</a:t>
            </a:r>
            <a:r>
              <a:rPr lang="en-US" altLang="zh-CN" sz="1200" smtClean="0">
                <a:solidFill>
                  <a:schemeClr val="tx1"/>
                </a:solidFill>
              </a:rPr>
              <a:t>XLOG</a:t>
            </a:r>
            <a:r>
              <a:rPr lang="zh-CN" altLang="en-US" sz="1200" smtClean="0">
                <a:solidFill>
                  <a:schemeClr val="tx1"/>
                </a:solidFill>
              </a:rPr>
              <a:t>已经</a:t>
            </a:r>
            <a:r>
              <a:rPr lang="en-US" altLang="zh-CN" sz="1200" smtClean="0">
                <a:solidFill>
                  <a:schemeClr val="tx1"/>
                </a:solidFill>
              </a:rPr>
              <a:t>write through</a:t>
            </a:r>
            <a:r>
              <a:rPr lang="zh-CN" altLang="en-US" sz="1200" smtClean="0">
                <a:solidFill>
                  <a:schemeClr val="tx1"/>
                </a:solidFill>
              </a:rPr>
              <a:t>到磁盘了就行</a:t>
            </a:r>
            <a:r>
              <a:rPr lang="en-US" altLang="zh-CN" sz="1200" smtClean="0">
                <a:solidFill>
                  <a:schemeClr val="tx1"/>
                </a:solidFill>
              </a:rPr>
              <a:t>.</a:t>
            </a:r>
          </a:p>
          <a:p>
            <a:r>
              <a:rPr lang="en-US" altLang="zh-CN" sz="1200" smtClean="0">
                <a:solidFill>
                  <a:schemeClr val="tx1"/>
                </a:solidFill>
              </a:rPr>
              <a:t>lsn : </a:t>
            </a:r>
          </a:p>
          <a:p>
            <a:r>
              <a:rPr lang="en-US" altLang="zh-CN" sz="1200">
                <a:solidFill>
                  <a:schemeClr val="tx1"/>
                </a:solidFill>
              </a:rPr>
              <a:t>log sequence number --- in</a:t>
            </a:r>
          </a:p>
          <a:p>
            <a:r>
              <a:rPr lang="en-US" altLang="zh-CN" sz="1200">
                <a:solidFill>
                  <a:schemeClr val="tx1"/>
                </a:solidFill>
              </a:rPr>
              <a:t>practice, a WAL file location</a:t>
            </a:r>
          </a:p>
          <a:p>
            <a:endParaRPr lang="zh-CN" altLang="en-US" sz="1200">
              <a:solidFill>
                <a:schemeClr val="tx1"/>
              </a:solidFill>
            </a:endParaRPr>
          </a:p>
        </p:txBody>
      </p:sp>
    </p:spTree>
    <p:extLst>
      <p:ext uri="{BB962C8B-B14F-4D97-AF65-F5344CB8AC3E}">
        <p14:creationId xmlns:p14="http://schemas.microsoft.com/office/powerpoint/2010/main" val="438566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数据库逻辑备份</a:t>
            </a:r>
            <a:endParaRPr lang="zh-CN" altLang="en-US" dirty="0"/>
          </a:p>
        </p:txBody>
      </p:sp>
      <p:sp>
        <p:nvSpPr>
          <p:cNvPr id="3" name="内容占位符 2"/>
          <p:cNvSpPr>
            <a:spLocks noGrp="1"/>
          </p:cNvSpPr>
          <p:nvPr>
            <p:ph idx="1"/>
          </p:nvPr>
        </p:nvSpPr>
        <p:spPr/>
        <p:txBody>
          <a:bodyPr/>
          <a:lstStyle/>
          <a:p>
            <a:r>
              <a:rPr lang="en-US" altLang="zh-CN" sz="1600" dirty="0" err="1" smtClean="0"/>
              <a:t>pg_dump</a:t>
            </a:r>
            <a:endParaRPr lang="en-US" altLang="zh-CN" sz="1600" dirty="0" smtClean="0"/>
          </a:p>
          <a:p>
            <a:pPr lvl="1"/>
            <a:r>
              <a:rPr lang="en-US" altLang="zh-CN" sz="1600" dirty="0" smtClean="0"/>
              <a:t>-F c  </a:t>
            </a:r>
            <a:r>
              <a:rPr lang="zh-CN" altLang="en-US" sz="1600" dirty="0" smtClean="0"/>
              <a:t>备份为二进制格式</a:t>
            </a:r>
            <a:r>
              <a:rPr lang="en-US" altLang="zh-CN" sz="1600" dirty="0" smtClean="0"/>
              <a:t>, </a:t>
            </a:r>
            <a:r>
              <a:rPr lang="zh-CN" altLang="en-US" sz="1600" dirty="0" smtClean="0"/>
              <a:t>压缩存储</a:t>
            </a:r>
            <a:r>
              <a:rPr lang="en-US" altLang="zh-CN" sz="1600" dirty="0" smtClean="0"/>
              <a:t>. </a:t>
            </a:r>
            <a:r>
              <a:rPr lang="zh-CN" altLang="en-US" sz="1600" dirty="0" smtClean="0"/>
              <a:t>并且可被</a:t>
            </a:r>
            <a:r>
              <a:rPr lang="en-US" altLang="zh-CN" sz="1600" dirty="0" err="1" smtClean="0"/>
              <a:t>pg_restore</a:t>
            </a:r>
            <a:r>
              <a:rPr lang="zh-CN" altLang="en-US" sz="1600" dirty="0" smtClean="0"/>
              <a:t>用于精细还原</a:t>
            </a:r>
            <a:endParaRPr lang="en-US" altLang="zh-CN" sz="1600" dirty="0" smtClean="0"/>
          </a:p>
          <a:p>
            <a:pPr lvl="1"/>
            <a:r>
              <a:rPr lang="en-US" altLang="zh-CN" sz="1600" dirty="0" smtClean="0"/>
              <a:t>-F p </a:t>
            </a:r>
            <a:r>
              <a:rPr lang="zh-CN" altLang="en-US" sz="1600" dirty="0" smtClean="0"/>
              <a:t>备份为文本</a:t>
            </a:r>
            <a:r>
              <a:rPr lang="en-US" altLang="zh-CN" sz="1600" dirty="0" smtClean="0"/>
              <a:t>, </a:t>
            </a:r>
            <a:r>
              <a:rPr lang="zh-CN" altLang="en-US" sz="1600" dirty="0" smtClean="0"/>
              <a:t>大库不推荐</a:t>
            </a:r>
            <a:r>
              <a:rPr lang="en-US" altLang="zh-CN" sz="1600" dirty="0" smtClean="0"/>
              <a:t>.</a:t>
            </a:r>
          </a:p>
          <a:p>
            <a:r>
              <a:rPr lang="en-US" altLang="zh-CN" sz="1600" dirty="0" err="1" smtClean="0"/>
              <a:t>pg_dumpall</a:t>
            </a:r>
            <a:endParaRPr lang="en-US" altLang="zh-CN" sz="1600" dirty="0" smtClean="0"/>
          </a:p>
          <a:p>
            <a:pPr lvl="1"/>
            <a:r>
              <a:rPr lang="zh-CN" altLang="en-US" sz="1600" dirty="0" smtClean="0"/>
              <a:t>可以备份全局元数据对象</a:t>
            </a:r>
            <a:r>
              <a:rPr lang="en-US" altLang="zh-CN" sz="1600" dirty="0" smtClean="0"/>
              <a:t>, </a:t>
            </a:r>
            <a:r>
              <a:rPr lang="zh-CN" altLang="en-US" sz="1600" dirty="0" smtClean="0"/>
              <a:t>例如用户密码</a:t>
            </a:r>
            <a:r>
              <a:rPr lang="en-US" altLang="zh-CN" sz="1600" dirty="0" smtClean="0"/>
              <a:t>, </a:t>
            </a:r>
            <a:r>
              <a:rPr lang="zh-CN" altLang="en-US" sz="1600" dirty="0" smtClean="0"/>
              <a:t>数据库</a:t>
            </a:r>
            <a:r>
              <a:rPr lang="en-US" altLang="zh-CN" sz="1600" dirty="0" smtClean="0"/>
              <a:t>, </a:t>
            </a:r>
            <a:r>
              <a:rPr lang="zh-CN" altLang="en-US" sz="1600" dirty="0" smtClean="0"/>
              <a:t>表空间</a:t>
            </a:r>
            <a:r>
              <a:rPr lang="en-US" altLang="zh-CN" sz="1600" dirty="0" smtClean="0"/>
              <a:t>.</a:t>
            </a:r>
          </a:p>
          <a:p>
            <a:pPr lvl="1"/>
            <a:r>
              <a:rPr lang="en-US" altLang="zh-CN" sz="1600" dirty="0" err="1" smtClean="0"/>
              <a:t>pg_dumpall</a:t>
            </a:r>
            <a:r>
              <a:rPr lang="en-US" altLang="zh-CN" sz="1600" dirty="0" smtClean="0"/>
              <a:t> </a:t>
            </a:r>
            <a:r>
              <a:rPr lang="zh-CN" altLang="en-US" sz="1600" dirty="0" smtClean="0"/>
              <a:t>只支持文本格式</a:t>
            </a:r>
            <a:r>
              <a:rPr lang="en-US" altLang="zh-CN" sz="1600" dirty="0" smtClean="0"/>
              <a:t>.</a:t>
            </a:r>
            <a:endParaRPr lang="en-US" altLang="zh-CN" sz="1600" dirty="0"/>
          </a:p>
          <a:p>
            <a:r>
              <a:rPr lang="en-US" altLang="zh-CN" sz="1600" dirty="0" smtClean="0"/>
              <a:t>COPY</a:t>
            </a:r>
            <a:r>
              <a:rPr lang="zh-CN" altLang="en-US" sz="1600" dirty="0" smtClean="0"/>
              <a:t>命令</a:t>
            </a:r>
            <a:r>
              <a:rPr lang="en-US" altLang="zh-CN" sz="1600" dirty="0" smtClean="0"/>
              <a:t>, </a:t>
            </a:r>
            <a:r>
              <a:rPr lang="zh-CN" altLang="en-US" sz="1600" dirty="0" smtClean="0"/>
              <a:t>在数据库库中执行</a:t>
            </a:r>
            <a:r>
              <a:rPr lang="en-US" altLang="zh-CN" sz="1600" dirty="0" smtClean="0"/>
              <a:t>COPY, </a:t>
            </a:r>
            <a:r>
              <a:rPr lang="zh-CN" altLang="en-US" sz="1600" dirty="0" smtClean="0"/>
              <a:t>用于</a:t>
            </a:r>
            <a:r>
              <a:rPr lang="en-US" altLang="zh-CN" sz="1600" dirty="0" smtClean="0"/>
              <a:t>SQL</a:t>
            </a:r>
            <a:r>
              <a:rPr lang="zh-CN" altLang="en-US" sz="1600" dirty="0" smtClean="0"/>
              <a:t>子集或表的备份</a:t>
            </a:r>
            <a:r>
              <a:rPr lang="en-US" altLang="zh-CN" sz="1600" dirty="0" smtClean="0"/>
              <a:t>, </a:t>
            </a:r>
            <a:r>
              <a:rPr lang="zh-CN" altLang="en-US" sz="1600" dirty="0" smtClean="0"/>
              <a:t>表的还原</a:t>
            </a:r>
            <a:r>
              <a:rPr lang="en-US" altLang="zh-CN" sz="1600" dirty="0" smtClean="0"/>
              <a:t>.</a:t>
            </a:r>
          </a:p>
          <a:p>
            <a:endParaRPr lang="en-US" altLang="zh-CN" sz="1600" dirty="0" smtClean="0"/>
          </a:p>
          <a:p>
            <a:r>
              <a:rPr lang="zh-CN" altLang="en-US" sz="1600" dirty="0" smtClean="0"/>
              <a:t>自由练习</a:t>
            </a:r>
            <a:endParaRPr lang="en-US" altLang="zh-CN" sz="1600" dirty="0" smtClean="0"/>
          </a:p>
          <a:p>
            <a:endParaRPr lang="en-US" altLang="zh-CN" sz="1600" dirty="0" smtClean="0"/>
          </a:p>
          <a:p>
            <a:endParaRPr lang="en-US" altLang="zh-CN" sz="1600" dirty="0" smtClean="0"/>
          </a:p>
        </p:txBody>
      </p:sp>
    </p:spTree>
    <p:extLst>
      <p:ext uri="{BB962C8B-B14F-4D97-AF65-F5344CB8AC3E}">
        <p14:creationId xmlns:p14="http://schemas.microsoft.com/office/powerpoint/2010/main" val="3250091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数据库逻辑还原</a:t>
            </a:r>
            <a:endParaRPr lang="zh-CN" altLang="en-US" dirty="0"/>
          </a:p>
        </p:txBody>
      </p:sp>
      <p:sp>
        <p:nvSpPr>
          <p:cNvPr id="3" name="内容占位符 2"/>
          <p:cNvSpPr>
            <a:spLocks noGrp="1"/>
          </p:cNvSpPr>
          <p:nvPr>
            <p:ph idx="1"/>
          </p:nvPr>
        </p:nvSpPr>
        <p:spPr/>
        <p:txBody>
          <a:bodyPr/>
          <a:lstStyle/>
          <a:p>
            <a:r>
              <a:rPr lang="zh-CN" altLang="en-US" sz="1600" dirty="0" smtClean="0"/>
              <a:t>二进制格式的备份只能使用</a:t>
            </a:r>
            <a:r>
              <a:rPr lang="en-US" altLang="zh-CN" sz="1600" dirty="0" err="1" smtClean="0"/>
              <a:t>pg_restore</a:t>
            </a:r>
            <a:r>
              <a:rPr lang="zh-CN" altLang="en-US" sz="1600" dirty="0" smtClean="0"/>
              <a:t>来还原</a:t>
            </a:r>
            <a:r>
              <a:rPr lang="en-US" altLang="zh-CN" sz="1600" dirty="0" smtClean="0"/>
              <a:t>, </a:t>
            </a:r>
            <a:r>
              <a:rPr lang="zh-CN" altLang="en-US" sz="1600" dirty="0" smtClean="0"/>
              <a:t>可以指定还原的表</a:t>
            </a:r>
            <a:r>
              <a:rPr lang="en-US" altLang="zh-CN" sz="1600" dirty="0" smtClean="0"/>
              <a:t>, </a:t>
            </a:r>
            <a:r>
              <a:rPr lang="zh-CN" altLang="en-US" sz="1600" dirty="0" smtClean="0"/>
              <a:t>编辑</a:t>
            </a:r>
            <a:r>
              <a:rPr lang="en-US" altLang="zh-CN" sz="1600" dirty="0" smtClean="0"/>
              <a:t>TOC</a:t>
            </a:r>
            <a:r>
              <a:rPr lang="zh-CN" altLang="en-US" sz="1600" dirty="0" smtClean="0"/>
              <a:t>文件</a:t>
            </a:r>
            <a:r>
              <a:rPr lang="en-US" altLang="zh-CN" sz="1600" dirty="0" smtClean="0"/>
              <a:t>, </a:t>
            </a:r>
            <a:r>
              <a:rPr lang="zh-CN" altLang="en-US" sz="1600" dirty="0" smtClean="0"/>
              <a:t>定制还原的顺序</a:t>
            </a:r>
            <a:r>
              <a:rPr lang="en-US" altLang="zh-CN" sz="1600" dirty="0" smtClean="0"/>
              <a:t>, </a:t>
            </a:r>
            <a:r>
              <a:rPr lang="zh-CN" altLang="en-US" sz="1600" dirty="0" smtClean="0"/>
              <a:t>表</a:t>
            </a:r>
            <a:r>
              <a:rPr lang="en-US" altLang="zh-CN" sz="1600" dirty="0" smtClean="0"/>
              <a:t>, </a:t>
            </a:r>
            <a:r>
              <a:rPr lang="zh-CN" altLang="en-US" sz="1600" dirty="0" smtClean="0"/>
              <a:t>索引等</a:t>
            </a:r>
            <a:r>
              <a:rPr lang="en-US" altLang="zh-CN" sz="1600" dirty="0" smtClean="0"/>
              <a:t>.</a:t>
            </a:r>
          </a:p>
          <a:p>
            <a:endParaRPr lang="en-US" altLang="zh-CN" sz="1600" dirty="0"/>
          </a:p>
          <a:p>
            <a:r>
              <a:rPr lang="zh-CN" altLang="en-US" sz="1600" dirty="0" smtClean="0"/>
              <a:t>文本格式的备份还原</a:t>
            </a:r>
            <a:r>
              <a:rPr lang="en-US" altLang="zh-CN" sz="1600" dirty="0" smtClean="0"/>
              <a:t>, </a:t>
            </a:r>
            <a:r>
              <a:rPr lang="zh-CN" altLang="en-US" sz="1600" dirty="0" smtClean="0"/>
              <a:t>直接使用用户连接到对应的数据库执行备份文本即可</a:t>
            </a:r>
            <a:r>
              <a:rPr lang="en-US" altLang="zh-CN" sz="1600" dirty="0" smtClean="0"/>
              <a:t>, </a:t>
            </a:r>
            <a:r>
              <a:rPr lang="zh-CN" altLang="en-US" sz="1600" dirty="0" smtClean="0"/>
              <a:t>例如</a:t>
            </a:r>
            <a:r>
              <a:rPr lang="en-US" altLang="zh-CN" sz="1600" dirty="0" err="1" smtClean="0"/>
              <a:t>psql</a:t>
            </a:r>
            <a:r>
              <a:rPr lang="en-US" altLang="zh-CN" sz="1600" dirty="0" smtClean="0"/>
              <a:t> </a:t>
            </a:r>
            <a:r>
              <a:rPr lang="en-US" altLang="zh-CN" sz="1600" dirty="0" err="1" smtClean="0"/>
              <a:t>dbname</a:t>
            </a:r>
            <a:r>
              <a:rPr lang="en-US" altLang="zh-CN" sz="1600" dirty="0" smtClean="0"/>
              <a:t> -f </a:t>
            </a:r>
            <a:r>
              <a:rPr lang="en-US" altLang="zh-CN" sz="1600" dirty="0" err="1" smtClean="0"/>
              <a:t>bak.sql</a:t>
            </a:r>
            <a:endParaRPr lang="en-US" altLang="zh-CN" sz="1600" dirty="0" smtClean="0"/>
          </a:p>
          <a:p>
            <a:endParaRPr lang="en-US" altLang="zh-CN" sz="1600" dirty="0" smtClean="0"/>
          </a:p>
          <a:p>
            <a:r>
              <a:rPr lang="zh-CN" altLang="en-US" sz="1600" dirty="0" smtClean="0"/>
              <a:t>自由练习</a:t>
            </a:r>
            <a:endParaRPr lang="en-US" altLang="zh-CN" sz="1600" dirty="0" smtClean="0"/>
          </a:p>
          <a:p>
            <a:endParaRPr lang="en-US" altLang="zh-CN" sz="1600" dirty="0" smtClean="0"/>
          </a:p>
        </p:txBody>
      </p:sp>
    </p:spTree>
    <p:extLst>
      <p:ext uri="{BB962C8B-B14F-4D97-AF65-F5344CB8AC3E}">
        <p14:creationId xmlns:p14="http://schemas.microsoft.com/office/powerpoint/2010/main" val="3807090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数据库流复制</a:t>
            </a:r>
            <a:endParaRPr lang="zh-CN" altLang="en-US" dirty="0"/>
          </a:p>
        </p:txBody>
      </p:sp>
      <p:sp>
        <p:nvSpPr>
          <p:cNvPr id="3" name="内容占位符 2"/>
          <p:cNvSpPr>
            <a:spLocks noGrp="1"/>
          </p:cNvSpPr>
          <p:nvPr>
            <p:ph idx="1"/>
          </p:nvPr>
        </p:nvSpPr>
        <p:spPr/>
        <p:txBody>
          <a:bodyPr/>
          <a:lstStyle/>
          <a:p>
            <a:r>
              <a:rPr lang="zh-CN" altLang="en-US" sz="1600" dirty="0" smtClean="0"/>
              <a:t>数据库流复制</a:t>
            </a:r>
            <a:endParaRPr lang="en-US" altLang="zh-CN" sz="1600" dirty="0"/>
          </a:p>
          <a:p>
            <a:pPr lvl="1"/>
            <a:r>
              <a:rPr lang="en-US" altLang="zh-CN" sz="1600" dirty="0" smtClean="0"/>
              <a:t>9.0</a:t>
            </a:r>
            <a:r>
              <a:rPr lang="zh-CN" altLang="en-US" sz="1600" dirty="0" smtClean="0"/>
              <a:t>开始支持</a:t>
            </a:r>
            <a:r>
              <a:rPr lang="en-US" altLang="zh-CN" sz="1600" dirty="0" smtClean="0"/>
              <a:t>1+n</a:t>
            </a:r>
            <a:r>
              <a:rPr lang="zh-CN" altLang="en-US" sz="1600" dirty="0" smtClean="0"/>
              <a:t>的异步流复制</a:t>
            </a:r>
            <a:r>
              <a:rPr lang="en-US" altLang="zh-CN" sz="1600" dirty="0" smtClean="0"/>
              <a:t>.</a:t>
            </a:r>
          </a:p>
          <a:p>
            <a:pPr lvl="1"/>
            <a:r>
              <a:rPr lang="en-US" altLang="zh-CN" sz="1600" dirty="0" smtClean="0"/>
              <a:t>9.1</a:t>
            </a:r>
            <a:r>
              <a:rPr lang="zh-CN" altLang="en-US" sz="1600" dirty="0" smtClean="0"/>
              <a:t>支持</a:t>
            </a:r>
            <a:r>
              <a:rPr lang="en-US" altLang="zh-CN" sz="1600" dirty="0" smtClean="0"/>
              <a:t>1+1+n</a:t>
            </a:r>
            <a:r>
              <a:rPr lang="zh-CN" altLang="en-US" sz="1600" dirty="0" smtClean="0"/>
              <a:t>的同步和异步流复制</a:t>
            </a:r>
            <a:endParaRPr lang="en-US" altLang="zh-CN" sz="1600" dirty="0" smtClean="0"/>
          </a:p>
          <a:p>
            <a:pPr lvl="1"/>
            <a:r>
              <a:rPr lang="en-US" altLang="zh-CN" sz="1600" dirty="0" smtClean="0"/>
              <a:t>9.2</a:t>
            </a:r>
            <a:r>
              <a:rPr lang="zh-CN" altLang="en-US" sz="1600" dirty="0" smtClean="0"/>
              <a:t>开始支持级联流复制</a:t>
            </a:r>
            <a:endParaRPr lang="en-US" altLang="zh-CN" sz="1600" dirty="0" smtClean="0"/>
          </a:p>
          <a:p>
            <a:pPr lvl="1"/>
            <a:r>
              <a:rPr lang="en-US" altLang="zh-CN" sz="1600" dirty="0" smtClean="0"/>
              <a:t>9.3</a:t>
            </a:r>
            <a:r>
              <a:rPr lang="zh-CN" altLang="en-US" sz="1600" dirty="0" smtClean="0"/>
              <a:t>开始支持跨平台的流复制协议</a:t>
            </a:r>
            <a:r>
              <a:rPr lang="en-US" altLang="zh-CN" sz="1600" dirty="0" smtClean="0"/>
              <a:t>(</a:t>
            </a:r>
            <a:r>
              <a:rPr lang="zh-CN" altLang="en-US" sz="1600" dirty="0" smtClean="0"/>
              <a:t>目前可用于接收</a:t>
            </a:r>
            <a:r>
              <a:rPr lang="en-US" altLang="zh-CN" sz="1600" dirty="0" err="1" smtClean="0"/>
              <a:t>xlog</a:t>
            </a:r>
            <a:r>
              <a:rPr lang="en-US" altLang="zh-CN" sz="1600" dirty="0" smtClean="0"/>
              <a:t>).</a:t>
            </a:r>
          </a:p>
          <a:p>
            <a:pPr lvl="1"/>
            <a:r>
              <a:rPr lang="en-US" altLang="zh-CN" sz="1600" dirty="0" smtClean="0"/>
              <a:t>9.3</a:t>
            </a:r>
            <a:r>
              <a:rPr lang="zh-CN" altLang="en-US" sz="1600" dirty="0" smtClean="0"/>
              <a:t>开始流复制协议增加了时间线文件传输的协议</a:t>
            </a:r>
            <a:r>
              <a:rPr lang="en-US" altLang="zh-CN" sz="1600" dirty="0" smtClean="0"/>
              <a:t>, </a:t>
            </a:r>
            <a:r>
              <a:rPr lang="zh-CN" altLang="en-US" sz="1600" dirty="0" smtClean="0"/>
              <a:t>支持自动切换时间线</a:t>
            </a:r>
            <a:r>
              <a:rPr lang="en-US" altLang="zh-CN" sz="1600" dirty="0" smtClean="0"/>
              <a:t>.</a:t>
            </a:r>
          </a:p>
          <a:p>
            <a:endParaRPr lang="en-US" altLang="zh-CN" sz="1600" dirty="0"/>
          </a:p>
          <a:p>
            <a:endParaRPr lang="en-US" altLang="zh-CN" sz="1600" dirty="0"/>
          </a:p>
          <a:p>
            <a:endParaRPr lang="en-US" altLang="zh-CN" sz="1600" dirty="0" smtClean="0"/>
          </a:p>
        </p:txBody>
      </p:sp>
    </p:spTree>
    <p:extLst>
      <p:ext uri="{BB962C8B-B14F-4D97-AF65-F5344CB8AC3E}">
        <p14:creationId xmlns:p14="http://schemas.microsoft.com/office/powerpoint/2010/main" val="2364411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数据库流复制</a:t>
            </a:r>
            <a:endParaRPr lang="zh-CN" altLang="en-US" dirty="0"/>
          </a:p>
        </p:txBody>
      </p:sp>
      <p:sp>
        <p:nvSpPr>
          <p:cNvPr id="5" name="内容占位符 2"/>
          <p:cNvSpPr>
            <a:spLocks noGrp="1"/>
          </p:cNvSpPr>
          <p:nvPr>
            <p:ph idx="1"/>
          </p:nvPr>
        </p:nvSpPr>
        <p:spPr>
          <a:xfrm>
            <a:off x="357158" y="1214422"/>
            <a:ext cx="8329642" cy="5000660"/>
          </a:xfrm>
        </p:spPr>
        <p:txBody>
          <a:bodyPr/>
          <a:lstStyle/>
          <a:p>
            <a:r>
              <a:rPr lang="zh-CN" altLang="en-US" sz="1600" smtClean="0"/>
              <a:t>异步流复制原理</a:t>
            </a:r>
            <a:endParaRPr lang="zh-CN" altLang="en-US" sz="1600"/>
          </a:p>
        </p:txBody>
      </p:sp>
      <p:sp>
        <p:nvSpPr>
          <p:cNvPr id="6" name="TextBox 3"/>
          <p:cNvSpPr txBox="1"/>
          <p:nvPr/>
        </p:nvSpPr>
        <p:spPr>
          <a:xfrm>
            <a:off x="395536" y="1628800"/>
            <a:ext cx="941283" cy="369332"/>
          </a:xfrm>
          <a:prstGeom prst="rect">
            <a:avLst/>
          </a:prstGeom>
          <a:noFill/>
        </p:spPr>
        <p:txBody>
          <a:bodyPr wrap="none" rtlCol="0">
            <a:spAutoFit/>
          </a:bodyPr>
          <a:lstStyle/>
          <a:p>
            <a:r>
              <a:rPr lang="en-US" altLang="zh-CN" dirty="0" smtClean="0"/>
              <a:t>Standby</a:t>
            </a:r>
            <a:endParaRPr lang="zh-CN" altLang="en-US" dirty="0"/>
          </a:p>
        </p:txBody>
      </p:sp>
      <p:sp>
        <p:nvSpPr>
          <p:cNvPr id="7" name="TextBox 4"/>
          <p:cNvSpPr txBox="1"/>
          <p:nvPr/>
        </p:nvSpPr>
        <p:spPr>
          <a:xfrm>
            <a:off x="539552" y="3275692"/>
            <a:ext cx="877163" cy="646331"/>
          </a:xfrm>
          <a:prstGeom prst="rect">
            <a:avLst/>
          </a:prstGeom>
          <a:noFill/>
        </p:spPr>
        <p:txBody>
          <a:bodyPr wrap="none" rtlCol="0">
            <a:spAutoFit/>
          </a:bodyPr>
          <a:lstStyle/>
          <a:p>
            <a:r>
              <a:rPr lang="en-US" altLang="zh-CN" dirty="0" smtClean="0"/>
              <a:t>startup</a:t>
            </a:r>
          </a:p>
          <a:p>
            <a:r>
              <a:rPr lang="en-US" altLang="zh-CN" dirty="0" smtClean="0"/>
              <a:t>process</a:t>
            </a:r>
            <a:endParaRPr lang="zh-CN" altLang="en-US" dirty="0"/>
          </a:p>
        </p:txBody>
      </p:sp>
      <p:sp>
        <p:nvSpPr>
          <p:cNvPr id="8" name="圆角矩形 7"/>
          <p:cNvSpPr/>
          <p:nvPr/>
        </p:nvSpPr>
        <p:spPr>
          <a:xfrm>
            <a:off x="467544" y="4653136"/>
            <a:ext cx="1080120" cy="864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datafiles</a:t>
            </a:r>
            <a:endParaRPr lang="zh-CN" altLang="en-US" dirty="0">
              <a:solidFill>
                <a:schemeClr val="tx1"/>
              </a:solidFill>
            </a:endParaRPr>
          </a:p>
        </p:txBody>
      </p:sp>
      <p:sp>
        <p:nvSpPr>
          <p:cNvPr id="9" name="TextBox 6"/>
          <p:cNvSpPr txBox="1"/>
          <p:nvPr/>
        </p:nvSpPr>
        <p:spPr>
          <a:xfrm>
            <a:off x="2483768" y="3419708"/>
            <a:ext cx="1184940" cy="369332"/>
          </a:xfrm>
          <a:prstGeom prst="rect">
            <a:avLst/>
          </a:prstGeom>
          <a:noFill/>
        </p:spPr>
        <p:txBody>
          <a:bodyPr wrap="none" rtlCol="0">
            <a:spAutoFit/>
          </a:bodyPr>
          <a:lstStyle/>
          <a:p>
            <a:r>
              <a:rPr lang="en-US" altLang="zh-CN" dirty="0" smtClean="0"/>
              <a:t>postmaster</a:t>
            </a:r>
            <a:endParaRPr lang="zh-CN" altLang="en-US" dirty="0"/>
          </a:p>
        </p:txBody>
      </p:sp>
      <p:sp>
        <p:nvSpPr>
          <p:cNvPr id="10" name="TextBox 7"/>
          <p:cNvSpPr txBox="1"/>
          <p:nvPr/>
        </p:nvSpPr>
        <p:spPr>
          <a:xfrm>
            <a:off x="4211960" y="3429000"/>
            <a:ext cx="1352422" cy="369332"/>
          </a:xfrm>
          <a:prstGeom prst="rect">
            <a:avLst/>
          </a:prstGeom>
          <a:noFill/>
        </p:spPr>
        <p:txBody>
          <a:bodyPr wrap="none" rtlCol="0">
            <a:spAutoFit/>
          </a:bodyPr>
          <a:lstStyle/>
          <a:p>
            <a:r>
              <a:rPr lang="en-US" altLang="zh-CN" dirty="0" err="1" smtClean="0"/>
              <a:t>wal</a:t>
            </a:r>
            <a:r>
              <a:rPr lang="en-US" altLang="zh-CN" dirty="0" smtClean="0"/>
              <a:t> receiver</a:t>
            </a:r>
            <a:endParaRPr lang="zh-CN" altLang="en-US" dirty="0"/>
          </a:p>
        </p:txBody>
      </p:sp>
      <p:sp>
        <p:nvSpPr>
          <p:cNvPr id="11" name="TextBox 8"/>
          <p:cNvSpPr txBox="1"/>
          <p:nvPr/>
        </p:nvSpPr>
        <p:spPr>
          <a:xfrm>
            <a:off x="4443714" y="2060848"/>
            <a:ext cx="595035" cy="369332"/>
          </a:xfrm>
          <a:prstGeom prst="rect">
            <a:avLst/>
          </a:prstGeom>
          <a:noFill/>
        </p:spPr>
        <p:txBody>
          <a:bodyPr wrap="none" rtlCol="0">
            <a:spAutoFit/>
          </a:bodyPr>
          <a:lstStyle/>
          <a:p>
            <a:r>
              <a:rPr lang="en-US" altLang="zh-CN" dirty="0" err="1" smtClean="0"/>
              <a:t>xlog</a:t>
            </a:r>
            <a:endParaRPr lang="zh-CN" altLang="en-US" dirty="0"/>
          </a:p>
        </p:txBody>
      </p:sp>
      <p:sp>
        <p:nvSpPr>
          <p:cNvPr id="12" name="TextBox 9"/>
          <p:cNvSpPr txBox="1"/>
          <p:nvPr/>
        </p:nvSpPr>
        <p:spPr>
          <a:xfrm>
            <a:off x="2104757" y="2060848"/>
            <a:ext cx="877163" cy="369332"/>
          </a:xfrm>
          <a:prstGeom prst="rect">
            <a:avLst/>
          </a:prstGeom>
          <a:noFill/>
        </p:spPr>
        <p:txBody>
          <a:bodyPr wrap="none" rtlCol="0">
            <a:spAutoFit/>
          </a:bodyPr>
          <a:lstStyle/>
          <a:p>
            <a:r>
              <a:rPr lang="en-US" altLang="zh-CN" dirty="0" err="1" smtClean="0"/>
              <a:t>archlog</a:t>
            </a:r>
            <a:endParaRPr lang="zh-CN" altLang="en-US" dirty="0"/>
          </a:p>
        </p:txBody>
      </p:sp>
      <p:cxnSp>
        <p:nvCxnSpPr>
          <p:cNvPr id="13" name="曲线连接符 12"/>
          <p:cNvCxnSpPr>
            <a:stCxn id="7" idx="2"/>
            <a:endCxn id="9" idx="2"/>
          </p:cNvCxnSpPr>
          <p:nvPr/>
        </p:nvCxnSpPr>
        <p:spPr>
          <a:xfrm rot="5400000" flipH="1" flipV="1">
            <a:off x="1960694" y="2806480"/>
            <a:ext cx="132983" cy="2098104"/>
          </a:xfrm>
          <a:prstGeom prst="curvedConnector3">
            <a:avLst>
              <a:gd name="adj1" fmla="val -22530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9" idx="2"/>
            <a:endCxn id="10" idx="2"/>
          </p:cNvCxnSpPr>
          <p:nvPr/>
        </p:nvCxnSpPr>
        <p:spPr>
          <a:xfrm rot="16200000" flipH="1">
            <a:off x="3977558" y="2887719"/>
            <a:ext cx="9292" cy="1811933"/>
          </a:xfrm>
          <a:prstGeom prst="curvedConnector3">
            <a:avLst>
              <a:gd name="adj1" fmla="val 256018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2"/>
          <p:cNvSpPr txBox="1"/>
          <p:nvPr/>
        </p:nvSpPr>
        <p:spPr>
          <a:xfrm>
            <a:off x="2195736" y="3933056"/>
            <a:ext cx="1847493" cy="461665"/>
          </a:xfrm>
          <a:prstGeom prst="rect">
            <a:avLst/>
          </a:prstGeom>
          <a:noFill/>
        </p:spPr>
        <p:txBody>
          <a:bodyPr wrap="none" rtlCol="0">
            <a:spAutoFit/>
          </a:bodyPr>
          <a:lstStyle/>
          <a:p>
            <a:r>
              <a:rPr lang="en-US" altLang="zh-CN" sz="1200" dirty="0" err="1" smtClean="0"/>
              <a:t>WalRcvData</a:t>
            </a:r>
            <a:r>
              <a:rPr lang="en-US" altLang="zh-CN" sz="1200" dirty="0" smtClean="0"/>
              <a:t>-&gt;</a:t>
            </a:r>
            <a:r>
              <a:rPr lang="en-US" altLang="zh-CN" sz="1200" dirty="0" err="1" smtClean="0"/>
              <a:t>conninfo</a:t>
            </a:r>
            <a:endParaRPr lang="en-US" altLang="zh-CN" sz="1200" dirty="0" smtClean="0"/>
          </a:p>
          <a:p>
            <a:r>
              <a:rPr lang="en-US" altLang="zh-CN" sz="1200" dirty="0" err="1" smtClean="0"/>
              <a:t>WalRcvData</a:t>
            </a:r>
            <a:r>
              <a:rPr lang="en-US" altLang="zh-CN" sz="1200" dirty="0" smtClean="0"/>
              <a:t>-&gt;</a:t>
            </a:r>
            <a:r>
              <a:rPr lang="en-US" altLang="zh-CN" sz="1200" dirty="0" err="1" smtClean="0"/>
              <a:t>receiveStart</a:t>
            </a:r>
            <a:endParaRPr lang="zh-CN" altLang="en-US" sz="1200" dirty="0"/>
          </a:p>
        </p:txBody>
      </p:sp>
      <p:cxnSp>
        <p:nvCxnSpPr>
          <p:cNvPr id="16" name="曲线连接符 15"/>
          <p:cNvCxnSpPr>
            <a:stCxn id="10" idx="0"/>
            <a:endCxn id="7" idx="0"/>
          </p:cNvCxnSpPr>
          <p:nvPr/>
        </p:nvCxnSpPr>
        <p:spPr>
          <a:xfrm rot="16200000" flipV="1">
            <a:off x="2856499" y="1397327"/>
            <a:ext cx="153308" cy="3910037"/>
          </a:xfrm>
          <a:prstGeom prst="curvedConnector3">
            <a:avLst>
              <a:gd name="adj1" fmla="val 24911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4"/>
          <p:cNvSpPr txBox="1"/>
          <p:nvPr/>
        </p:nvSpPr>
        <p:spPr>
          <a:xfrm>
            <a:off x="1979712" y="2708920"/>
            <a:ext cx="1940468" cy="276999"/>
          </a:xfrm>
          <a:prstGeom prst="rect">
            <a:avLst/>
          </a:prstGeom>
          <a:noFill/>
        </p:spPr>
        <p:txBody>
          <a:bodyPr wrap="none" rtlCol="0">
            <a:spAutoFit/>
          </a:bodyPr>
          <a:lstStyle/>
          <a:p>
            <a:r>
              <a:rPr lang="en-US" altLang="zh-CN" sz="1200" dirty="0" err="1" smtClean="0"/>
              <a:t>WalRcvData</a:t>
            </a:r>
            <a:r>
              <a:rPr lang="en-US" altLang="zh-CN" sz="1200" dirty="0" smtClean="0"/>
              <a:t>-&gt;</a:t>
            </a:r>
            <a:r>
              <a:rPr lang="en-US" altLang="zh-CN" sz="1200" dirty="0" err="1" smtClean="0"/>
              <a:t>receivedUpto</a:t>
            </a:r>
            <a:endParaRPr lang="zh-CN" altLang="en-US" sz="1200" dirty="0"/>
          </a:p>
        </p:txBody>
      </p:sp>
      <p:sp>
        <p:nvSpPr>
          <p:cNvPr id="18" name="TextBox 15"/>
          <p:cNvSpPr txBox="1"/>
          <p:nvPr/>
        </p:nvSpPr>
        <p:spPr>
          <a:xfrm>
            <a:off x="4572000" y="4797152"/>
            <a:ext cx="1184940" cy="369332"/>
          </a:xfrm>
          <a:prstGeom prst="rect">
            <a:avLst/>
          </a:prstGeom>
          <a:noFill/>
        </p:spPr>
        <p:txBody>
          <a:bodyPr wrap="none" rtlCol="0">
            <a:spAutoFit/>
          </a:bodyPr>
          <a:lstStyle/>
          <a:p>
            <a:r>
              <a:rPr lang="en-US" altLang="zh-CN" dirty="0" smtClean="0"/>
              <a:t>postmaster</a:t>
            </a:r>
            <a:endParaRPr lang="zh-CN" altLang="en-US" dirty="0"/>
          </a:p>
        </p:txBody>
      </p:sp>
      <p:sp>
        <p:nvSpPr>
          <p:cNvPr id="19" name="TextBox 16"/>
          <p:cNvSpPr txBox="1"/>
          <p:nvPr/>
        </p:nvSpPr>
        <p:spPr>
          <a:xfrm>
            <a:off x="7164288" y="3933056"/>
            <a:ext cx="1178528" cy="369332"/>
          </a:xfrm>
          <a:prstGeom prst="rect">
            <a:avLst/>
          </a:prstGeom>
          <a:noFill/>
        </p:spPr>
        <p:txBody>
          <a:bodyPr wrap="none" rtlCol="0">
            <a:spAutoFit/>
          </a:bodyPr>
          <a:lstStyle/>
          <a:p>
            <a:r>
              <a:rPr lang="en-US" altLang="zh-CN" dirty="0" err="1" smtClean="0"/>
              <a:t>wal</a:t>
            </a:r>
            <a:r>
              <a:rPr lang="en-US" altLang="zh-CN" dirty="0" smtClean="0"/>
              <a:t> sender</a:t>
            </a:r>
            <a:endParaRPr lang="zh-CN" altLang="en-US" dirty="0"/>
          </a:p>
        </p:txBody>
      </p:sp>
      <p:sp>
        <p:nvSpPr>
          <p:cNvPr id="20" name="TextBox 17"/>
          <p:cNvSpPr txBox="1"/>
          <p:nvPr/>
        </p:nvSpPr>
        <p:spPr>
          <a:xfrm>
            <a:off x="7220566" y="6165304"/>
            <a:ext cx="1127232" cy="369332"/>
          </a:xfrm>
          <a:prstGeom prst="rect">
            <a:avLst/>
          </a:prstGeom>
          <a:noFill/>
        </p:spPr>
        <p:txBody>
          <a:bodyPr wrap="none" rtlCol="0">
            <a:spAutoFit/>
          </a:bodyPr>
          <a:lstStyle/>
          <a:p>
            <a:r>
              <a:rPr lang="en-US" altLang="zh-CN" dirty="0" err="1" smtClean="0"/>
              <a:t>wal</a:t>
            </a:r>
            <a:r>
              <a:rPr lang="en-US" altLang="zh-CN" dirty="0" smtClean="0"/>
              <a:t> writer</a:t>
            </a:r>
            <a:endParaRPr lang="zh-CN" altLang="en-US" dirty="0"/>
          </a:p>
        </p:txBody>
      </p:sp>
      <p:sp>
        <p:nvSpPr>
          <p:cNvPr id="21" name="TextBox 18"/>
          <p:cNvSpPr txBox="1"/>
          <p:nvPr/>
        </p:nvSpPr>
        <p:spPr>
          <a:xfrm>
            <a:off x="5870216" y="5445224"/>
            <a:ext cx="1294072" cy="369332"/>
          </a:xfrm>
          <a:prstGeom prst="rect">
            <a:avLst/>
          </a:prstGeom>
          <a:noFill/>
        </p:spPr>
        <p:txBody>
          <a:bodyPr wrap="none" rtlCol="0">
            <a:spAutoFit/>
          </a:bodyPr>
          <a:lstStyle/>
          <a:p>
            <a:r>
              <a:rPr lang="en-US" altLang="zh-CN" dirty="0" smtClean="0"/>
              <a:t>WAL buffer</a:t>
            </a:r>
            <a:endParaRPr lang="zh-CN" altLang="en-US" dirty="0"/>
          </a:p>
        </p:txBody>
      </p:sp>
      <p:sp>
        <p:nvSpPr>
          <p:cNvPr id="22" name="TextBox 19"/>
          <p:cNvSpPr txBox="1"/>
          <p:nvPr/>
        </p:nvSpPr>
        <p:spPr>
          <a:xfrm>
            <a:off x="3635896" y="6237312"/>
            <a:ext cx="2467342" cy="369332"/>
          </a:xfrm>
          <a:prstGeom prst="rect">
            <a:avLst/>
          </a:prstGeom>
          <a:noFill/>
        </p:spPr>
        <p:txBody>
          <a:bodyPr wrap="none" rtlCol="0">
            <a:spAutoFit/>
          </a:bodyPr>
          <a:lstStyle/>
          <a:p>
            <a:r>
              <a:rPr lang="en-US" altLang="zh-CN" dirty="0" smtClean="0"/>
              <a:t>Other backend processes</a:t>
            </a:r>
            <a:endParaRPr lang="zh-CN" altLang="en-US" dirty="0"/>
          </a:p>
        </p:txBody>
      </p:sp>
      <p:sp>
        <p:nvSpPr>
          <p:cNvPr id="23" name="TextBox 20"/>
          <p:cNvSpPr txBox="1"/>
          <p:nvPr/>
        </p:nvSpPr>
        <p:spPr>
          <a:xfrm>
            <a:off x="2740005" y="6237312"/>
            <a:ext cx="607859" cy="369332"/>
          </a:xfrm>
          <a:prstGeom prst="rect">
            <a:avLst/>
          </a:prstGeom>
          <a:noFill/>
        </p:spPr>
        <p:txBody>
          <a:bodyPr wrap="none" rtlCol="0">
            <a:spAutoFit/>
          </a:bodyPr>
          <a:lstStyle/>
          <a:p>
            <a:r>
              <a:rPr lang="en-US" altLang="zh-CN" dirty="0" smtClean="0"/>
              <a:t>APP</a:t>
            </a:r>
            <a:endParaRPr lang="zh-CN" altLang="en-US" dirty="0"/>
          </a:p>
        </p:txBody>
      </p:sp>
      <p:cxnSp>
        <p:nvCxnSpPr>
          <p:cNvPr id="24" name="直接箭头连接符 23"/>
          <p:cNvCxnSpPr>
            <a:stCxn id="23" idx="3"/>
            <a:endCxn id="22" idx="1"/>
          </p:cNvCxnSpPr>
          <p:nvPr/>
        </p:nvCxnSpPr>
        <p:spPr>
          <a:xfrm>
            <a:off x="3347864" y="6421978"/>
            <a:ext cx="2880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3" idx="0"/>
            <a:endCxn id="18" idx="2"/>
          </p:cNvCxnSpPr>
          <p:nvPr/>
        </p:nvCxnSpPr>
        <p:spPr>
          <a:xfrm rot="5400000" flipH="1" flipV="1">
            <a:off x="3568788" y="4641631"/>
            <a:ext cx="1070828" cy="2120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8" idx="2"/>
            <a:endCxn id="22" idx="0"/>
          </p:cNvCxnSpPr>
          <p:nvPr/>
        </p:nvCxnSpPr>
        <p:spPr>
          <a:xfrm rot="5400000">
            <a:off x="4481605" y="5554447"/>
            <a:ext cx="1070828" cy="294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4"/>
          <p:cNvSpPr txBox="1"/>
          <p:nvPr/>
        </p:nvSpPr>
        <p:spPr>
          <a:xfrm>
            <a:off x="4788024" y="5589240"/>
            <a:ext cx="441146" cy="276999"/>
          </a:xfrm>
          <a:prstGeom prst="rect">
            <a:avLst/>
          </a:prstGeom>
          <a:noFill/>
        </p:spPr>
        <p:txBody>
          <a:bodyPr wrap="none" rtlCol="0">
            <a:spAutoFit/>
          </a:bodyPr>
          <a:lstStyle/>
          <a:p>
            <a:r>
              <a:rPr lang="en-US" altLang="zh-CN" sz="1200" dirty="0" smtClean="0"/>
              <a:t>fork</a:t>
            </a:r>
            <a:endParaRPr lang="zh-CN" altLang="en-US" sz="1200" dirty="0"/>
          </a:p>
        </p:txBody>
      </p:sp>
      <p:sp>
        <p:nvSpPr>
          <p:cNvPr id="28" name="TextBox 25"/>
          <p:cNvSpPr txBox="1"/>
          <p:nvPr/>
        </p:nvSpPr>
        <p:spPr>
          <a:xfrm>
            <a:off x="6228184" y="4509120"/>
            <a:ext cx="441146" cy="276999"/>
          </a:xfrm>
          <a:prstGeom prst="rect">
            <a:avLst/>
          </a:prstGeom>
          <a:noFill/>
        </p:spPr>
        <p:txBody>
          <a:bodyPr wrap="none" rtlCol="0">
            <a:spAutoFit/>
          </a:bodyPr>
          <a:lstStyle/>
          <a:p>
            <a:r>
              <a:rPr lang="en-US" altLang="zh-CN" sz="1200" dirty="0" smtClean="0"/>
              <a:t>fork</a:t>
            </a:r>
            <a:endParaRPr lang="zh-CN" altLang="en-US" sz="1200" dirty="0"/>
          </a:p>
        </p:txBody>
      </p:sp>
      <p:cxnSp>
        <p:nvCxnSpPr>
          <p:cNvPr id="29" name="直接箭头连接符 28"/>
          <p:cNvCxnSpPr>
            <a:stCxn id="18" idx="3"/>
            <a:endCxn id="19" idx="1"/>
          </p:cNvCxnSpPr>
          <p:nvPr/>
        </p:nvCxnSpPr>
        <p:spPr>
          <a:xfrm flipV="1">
            <a:off x="5756940" y="4117722"/>
            <a:ext cx="140734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9" idx="0"/>
            <a:endCxn id="10" idx="3"/>
          </p:cNvCxnSpPr>
          <p:nvPr/>
        </p:nvCxnSpPr>
        <p:spPr>
          <a:xfrm rot="16200000" flipV="1">
            <a:off x="6499272" y="2678776"/>
            <a:ext cx="319390" cy="218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2" idx="3"/>
            <a:endCxn id="21" idx="2"/>
          </p:cNvCxnSpPr>
          <p:nvPr/>
        </p:nvCxnSpPr>
        <p:spPr>
          <a:xfrm flipV="1">
            <a:off x="6103238" y="5814556"/>
            <a:ext cx="414014" cy="607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29"/>
          <p:cNvSpPr txBox="1"/>
          <p:nvPr/>
        </p:nvSpPr>
        <p:spPr>
          <a:xfrm>
            <a:off x="7308304" y="4869160"/>
            <a:ext cx="825867" cy="369332"/>
          </a:xfrm>
          <a:prstGeom prst="rect">
            <a:avLst/>
          </a:prstGeom>
          <a:noFill/>
        </p:spPr>
        <p:txBody>
          <a:bodyPr wrap="none" rtlCol="0">
            <a:spAutoFit/>
          </a:bodyPr>
          <a:lstStyle/>
          <a:p>
            <a:r>
              <a:rPr lang="en-US" altLang="zh-CN" dirty="0" smtClean="0"/>
              <a:t>XLOG</a:t>
            </a:r>
            <a:endParaRPr lang="zh-CN" altLang="en-US" dirty="0"/>
          </a:p>
        </p:txBody>
      </p:sp>
      <p:cxnSp>
        <p:nvCxnSpPr>
          <p:cNvPr id="33" name="直接箭头连接符 32"/>
          <p:cNvCxnSpPr>
            <a:stCxn id="20" idx="0"/>
            <a:endCxn id="21" idx="3"/>
          </p:cNvCxnSpPr>
          <p:nvPr/>
        </p:nvCxnSpPr>
        <p:spPr>
          <a:xfrm rot="16200000" flipV="1">
            <a:off x="7206528" y="5587650"/>
            <a:ext cx="535414" cy="6198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0" idx="0"/>
            <a:endCxn id="32" idx="2"/>
          </p:cNvCxnSpPr>
          <p:nvPr/>
        </p:nvCxnSpPr>
        <p:spPr>
          <a:xfrm rot="16200000" flipV="1">
            <a:off x="7289304" y="5670426"/>
            <a:ext cx="926812" cy="62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9" idx="2"/>
            <a:endCxn id="32" idx="0"/>
          </p:cNvCxnSpPr>
          <p:nvPr/>
        </p:nvCxnSpPr>
        <p:spPr>
          <a:xfrm rot="5400000">
            <a:off x="7454009" y="4569617"/>
            <a:ext cx="566772" cy="3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3"/>
          <p:cNvSpPr txBox="1"/>
          <p:nvPr/>
        </p:nvSpPr>
        <p:spPr>
          <a:xfrm>
            <a:off x="7515230" y="4437112"/>
            <a:ext cx="450764" cy="276999"/>
          </a:xfrm>
          <a:prstGeom prst="rect">
            <a:avLst/>
          </a:prstGeom>
          <a:noFill/>
        </p:spPr>
        <p:txBody>
          <a:bodyPr wrap="none" rtlCol="0">
            <a:spAutoFit/>
          </a:bodyPr>
          <a:lstStyle/>
          <a:p>
            <a:r>
              <a:rPr lang="en-US" altLang="zh-CN" sz="1200" dirty="0" smtClean="0"/>
              <a:t>read</a:t>
            </a:r>
            <a:endParaRPr lang="zh-CN" altLang="en-US" sz="1200" dirty="0"/>
          </a:p>
        </p:txBody>
      </p:sp>
      <p:sp>
        <p:nvSpPr>
          <p:cNvPr id="37" name="TextBox 34"/>
          <p:cNvSpPr txBox="1"/>
          <p:nvPr/>
        </p:nvSpPr>
        <p:spPr>
          <a:xfrm>
            <a:off x="7524328" y="5456257"/>
            <a:ext cx="502061" cy="276999"/>
          </a:xfrm>
          <a:prstGeom prst="rect">
            <a:avLst/>
          </a:prstGeom>
          <a:noFill/>
        </p:spPr>
        <p:txBody>
          <a:bodyPr wrap="none" rtlCol="0">
            <a:spAutoFit/>
          </a:bodyPr>
          <a:lstStyle/>
          <a:p>
            <a:r>
              <a:rPr lang="en-US" altLang="zh-CN" sz="1200" dirty="0" smtClean="0"/>
              <a:t>write</a:t>
            </a:r>
            <a:endParaRPr lang="zh-CN" altLang="en-US" sz="1200" dirty="0"/>
          </a:p>
        </p:txBody>
      </p:sp>
      <p:sp>
        <p:nvSpPr>
          <p:cNvPr id="38" name="TextBox 35"/>
          <p:cNvSpPr txBox="1"/>
          <p:nvPr/>
        </p:nvSpPr>
        <p:spPr>
          <a:xfrm>
            <a:off x="7164288" y="5733256"/>
            <a:ext cx="450764" cy="276999"/>
          </a:xfrm>
          <a:prstGeom prst="rect">
            <a:avLst/>
          </a:prstGeom>
          <a:noFill/>
        </p:spPr>
        <p:txBody>
          <a:bodyPr wrap="none" rtlCol="0">
            <a:spAutoFit/>
          </a:bodyPr>
          <a:lstStyle/>
          <a:p>
            <a:r>
              <a:rPr lang="en-US" altLang="zh-CN" sz="1200" dirty="0" smtClean="0"/>
              <a:t>read</a:t>
            </a:r>
            <a:endParaRPr lang="zh-CN" altLang="en-US" sz="1200" dirty="0"/>
          </a:p>
        </p:txBody>
      </p:sp>
      <p:sp>
        <p:nvSpPr>
          <p:cNvPr id="39" name="TextBox 36"/>
          <p:cNvSpPr txBox="1"/>
          <p:nvPr/>
        </p:nvSpPr>
        <p:spPr>
          <a:xfrm>
            <a:off x="6372200" y="3645024"/>
            <a:ext cx="466794" cy="276999"/>
          </a:xfrm>
          <a:prstGeom prst="rect">
            <a:avLst/>
          </a:prstGeom>
          <a:noFill/>
        </p:spPr>
        <p:txBody>
          <a:bodyPr wrap="none" rtlCol="0">
            <a:spAutoFit/>
          </a:bodyPr>
          <a:lstStyle/>
          <a:p>
            <a:r>
              <a:rPr lang="en-US" altLang="zh-CN" sz="1200" dirty="0" smtClean="0"/>
              <a:t>send</a:t>
            </a:r>
            <a:endParaRPr lang="zh-CN" altLang="en-US" sz="1200" dirty="0"/>
          </a:p>
        </p:txBody>
      </p:sp>
      <p:sp>
        <p:nvSpPr>
          <p:cNvPr id="40" name="TextBox 37"/>
          <p:cNvSpPr txBox="1"/>
          <p:nvPr/>
        </p:nvSpPr>
        <p:spPr>
          <a:xfrm>
            <a:off x="6084168" y="6021288"/>
            <a:ext cx="502061" cy="276999"/>
          </a:xfrm>
          <a:prstGeom prst="rect">
            <a:avLst/>
          </a:prstGeom>
          <a:noFill/>
        </p:spPr>
        <p:txBody>
          <a:bodyPr wrap="none" rtlCol="0">
            <a:spAutoFit/>
          </a:bodyPr>
          <a:lstStyle/>
          <a:p>
            <a:r>
              <a:rPr lang="en-US" altLang="zh-CN" sz="1200" dirty="0" smtClean="0"/>
              <a:t>write</a:t>
            </a:r>
            <a:endParaRPr lang="zh-CN" altLang="en-US" sz="1200" dirty="0"/>
          </a:p>
        </p:txBody>
      </p:sp>
      <p:cxnSp>
        <p:nvCxnSpPr>
          <p:cNvPr id="41" name="直接箭头连接符 40"/>
          <p:cNvCxnSpPr>
            <a:stCxn id="7" idx="0"/>
            <a:endCxn id="12" idx="1"/>
          </p:cNvCxnSpPr>
          <p:nvPr/>
        </p:nvCxnSpPr>
        <p:spPr>
          <a:xfrm rot="5400000" flipH="1" flipV="1">
            <a:off x="1026356" y="2197292"/>
            <a:ext cx="1030178" cy="1126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曲线连接符 41"/>
          <p:cNvCxnSpPr>
            <a:stCxn id="7" idx="0"/>
            <a:endCxn id="11" idx="0"/>
          </p:cNvCxnSpPr>
          <p:nvPr/>
        </p:nvCxnSpPr>
        <p:spPr>
          <a:xfrm rot="5400000" flipH="1" flipV="1">
            <a:off x="2252261" y="786721"/>
            <a:ext cx="1214844" cy="3763098"/>
          </a:xfrm>
          <a:prstGeom prst="curvedConnector3">
            <a:avLst>
              <a:gd name="adj1" fmla="val 134163"/>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0"/>
          <p:cNvSpPr txBox="1"/>
          <p:nvPr/>
        </p:nvSpPr>
        <p:spPr>
          <a:xfrm>
            <a:off x="1403648" y="2564904"/>
            <a:ext cx="300082" cy="369332"/>
          </a:xfrm>
          <a:prstGeom prst="rect">
            <a:avLst/>
          </a:prstGeom>
          <a:noFill/>
        </p:spPr>
        <p:txBody>
          <a:bodyPr wrap="none" rtlCol="0">
            <a:spAutoFit/>
          </a:bodyPr>
          <a:lstStyle/>
          <a:p>
            <a:r>
              <a:rPr lang="en-US" altLang="zh-CN" dirty="0" smtClean="0"/>
              <a:t>1</a:t>
            </a:r>
            <a:endParaRPr lang="zh-CN" altLang="en-US" dirty="0"/>
          </a:p>
        </p:txBody>
      </p:sp>
      <p:sp>
        <p:nvSpPr>
          <p:cNvPr id="44" name="TextBox 41"/>
          <p:cNvSpPr txBox="1"/>
          <p:nvPr/>
        </p:nvSpPr>
        <p:spPr>
          <a:xfrm>
            <a:off x="2555776" y="1484784"/>
            <a:ext cx="300082" cy="369332"/>
          </a:xfrm>
          <a:prstGeom prst="rect">
            <a:avLst/>
          </a:prstGeom>
          <a:noFill/>
        </p:spPr>
        <p:txBody>
          <a:bodyPr wrap="none" rtlCol="0">
            <a:spAutoFit/>
          </a:bodyPr>
          <a:lstStyle/>
          <a:p>
            <a:r>
              <a:rPr lang="en-US" altLang="zh-CN" dirty="0" smtClean="0"/>
              <a:t>2</a:t>
            </a:r>
            <a:endParaRPr lang="zh-CN" altLang="en-US" dirty="0"/>
          </a:p>
        </p:txBody>
      </p:sp>
      <p:sp>
        <p:nvSpPr>
          <p:cNvPr id="45" name="TextBox 42"/>
          <p:cNvSpPr txBox="1"/>
          <p:nvPr/>
        </p:nvSpPr>
        <p:spPr>
          <a:xfrm>
            <a:off x="1763688" y="4005064"/>
            <a:ext cx="300082" cy="369332"/>
          </a:xfrm>
          <a:prstGeom prst="rect">
            <a:avLst/>
          </a:prstGeom>
          <a:noFill/>
        </p:spPr>
        <p:txBody>
          <a:bodyPr wrap="none" rtlCol="0">
            <a:spAutoFit/>
          </a:bodyPr>
          <a:lstStyle/>
          <a:p>
            <a:r>
              <a:rPr lang="en-US" altLang="zh-CN" dirty="0" smtClean="0"/>
              <a:t>3</a:t>
            </a:r>
            <a:endParaRPr lang="zh-CN" altLang="en-US" dirty="0"/>
          </a:p>
        </p:txBody>
      </p:sp>
      <p:cxnSp>
        <p:nvCxnSpPr>
          <p:cNvPr id="46" name="直接箭头连接符 45"/>
          <p:cNvCxnSpPr>
            <a:stCxn id="7" idx="2"/>
            <a:endCxn id="8" idx="0"/>
          </p:cNvCxnSpPr>
          <p:nvPr/>
        </p:nvCxnSpPr>
        <p:spPr>
          <a:xfrm rot="16200000" flipH="1">
            <a:off x="627313" y="4272844"/>
            <a:ext cx="731113" cy="29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539552" y="4221088"/>
            <a:ext cx="877163" cy="369332"/>
          </a:xfrm>
          <a:prstGeom prst="rect">
            <a:avLst/>
          </a:prstGeom>
          <a:noFill/>
        </p:spPr>
        <p:txBody>
          <a:bodyPr wrap="none" rtlCol="0">
            <a:spAutoFit/>
          </a:bodyPr>
          <a:lstStyle/>
          <a:p>
            <a:r>
              <a:rPr lang="en-US" altLang="zh-CN" dirty="0" smtClean="0"/>
              <a:t>recover</a:t>
            </a:r>
            <a:endParaRPr lang="zh-CN" altLang="en-US" dirty="0"/>
          </a:p>
        </p:txBody>
      </p:sp>
      <p:sp>
        <p:nvSpPr>
          <p:cNvPr id="48" name="TextBox 45"/>
          <p:cNvSpPr txBox="1"/>
          <p:nvPr/>
        </p:nvSpPr>
        <p:spPr>
          <a:xfrm>
            <a:off x="7668344" y="2996952"/>
            <a:ext cx="928459" cy="369332"/>
          </a:xfrm>
          <a:prstGeom prst="rect">
            <a:avLst/>
          </a:prstGeom>
          <a:noFill/>
        </p:spPr>
        <p:txBody>
          <a:bodyPr wrap="none" rtlCol="0">
            <a:spAutoFit/>
          </a:bodyPr>
          <a:lstStyle/>
          <a:p>
            <a:r>
              <a:rPr lang="en-US" altLang="zh-CN" dirty="0" smtClean="0"/>
              <a:t>Primary</a:t>
            </a:r>
            <a:endParaRPr lang="zh-CN" altLang="en-US" dirty="0"/>
          </a:p>
        </p:txBody>
      </p:sp>
      <p:cxnSp>
        <p:nvCxnSpPr>
          <p:cNvPr id="49" name="直接连接符 48"/>
          <p:cNvCxnSpPr/>
          <p:nvPr/>
        </p:nvCxnSpPr>
        <p:spPr>
          <a:xfrm flipV="1">
            <a:off x="755576" y="2420888"/>
            <a:ext cx="7776864" cy="403244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10" idx="2"/>
            <a:endCxn id="18" idx="0"/>
          </p:cNvCxnSpPr>
          <p:nvPr/>
        </p:nvCxnSpPr>
        <p:spPr>
          <a:xfrm rot="16200000" flipH="1">
            <a:off x="4526910" y="4159592"/>
            <a:ext cx="998820" cy="2762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48"/>
          <p:cNvSpPr txBox="1"/>
          <p:nvPr/>
        </p:nvSpPr>
        <p:spPr>
          <a:xfrm>
            <a:off x="7628842" y="3501008"/>
            <a:ext cx="1515158" cy="461665"/>
          </a:xfrm>
          <a:prstGeom prst="rect">
            <a:avLst/>
          </a:prstGeom>
          <a:noFill/>
        </p:spPr>
        <p:txBody>
          <a:bodyPr wrap="square" rtlCol="0">
            <a:spAutoFit/>
          </a:bodyPr>
          <a:lstStyle/>
          <a:p>
            <a:r>
              <a:rPr lang="en-US" altLang="zh-CN" sz="1200" dirty="0" smtClean="0"/>
              <a:t>PM_SHUTDOWN_2</a:t>
            </a:r>
          </a:p>
          <a:p>
            <a:r>
              <a:rPr lang="en-US" altLang="zh-CN" sz="1200" dirty="0" err="1" smtClean="0"/>
              <a:t>PMSignal</a:t>
            </a:r>
            <a:endParaRPr lang="zh-CN" altLang="en-US" sz="1200" dirty="0"/>
          </a:p>
        </p:txBody>
      </p:sp>
      <p:cxnSp>
        <p:nvCxnSpPr>
          <p:cNvPr id="52" name="直接箭头连接符 51"/>
          <p:cNvCxnSpPr/>
          <p:nvPr/>
        </p:nvCxnSpPr>
        <p:spPr>
          <a:xfrm rot="16200000" flipV="1">
            <a:off x="4315292" y="2856120"/>
            <a:ext cx="998820" cy="146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795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数据库流复制</a:t>
            </a:r>
            <a:endParaRPr lang="zh-CN" altLang="en-US" dirty="0"/>
          </a:p>
        </p:txBody>
      </p:sp>
      <p:sp>
        <p:nvSpPr>
          <p:cNvPr id="3" name="TextBox 3"/>
          <p:cNvSpPr txBox="1"/>
          <p:nvPr/>
        </p:nvSpPr>
        <p:spPr>
          <a:xfrm>
            <a:off x="107504" y="1124744"/>
            <a:ext cx="8343694" cy="5601533"/>
          </a:xfrm>
          <a:prstGeom prst="rect">
            <a:avLst/>
          </a:prstGeom>
          <a:noFill/>
        </p:spPr>
        <p:txBody>
          <a:bodyPr wrap="none" rtlCol="0">
            <a:spAutoFit/>
          </a:bodyPr>
          <a:lstStyle/>
          <a:p>
            <a:r>
              <a:rPr lang="en-US" altLang="zh-CN" dirty="0" smtClean="0"/>
              <a:t>Parameter Tuning : </a:t>
            </a:r>
          </a:p>
          <a:p>
            <a:r>
              <a:rPr lang="en-US" altLang="zh-CN" dirty="0" smtClean="0"/>
              <a:t>Primary</a:t>
            </a:r>
          </a:p>
          <a:p>
            <a:r>
              <a:rPr lang="en-US" altLang="zh-CN" sz="1600" dirty="0" smtClean="0"/>
              <a:t>    </a:t>
            </a:r>
            <a:r>
              <a:rPr lang="en-US" altLang="zh-CN" sz="1600" dirty="0" err="1" smtClean="0"/>
              <a:t>max_wal_senders</a:t>
            </a:r>
            <a:r>
              <a:rPr lang="en-US" altLang="zh-CN" sz="1600" dirty="0" smtClean="0"/>
              <a:t>  </a:t>
            </a:r>
          </a:p>
          <a:p>
            <a:r>
              <a:rPr lang="en-US" altLang="zh-CN" sz="1600" dirty="0" smtClean="0"/>
              <a:t>    </a:t>
            </a:r>
            <a:r>
              <a:rPr lang="en-US" altLang="zh-CN" sz="1600" dirty="0" err="1" smtClean="0"/>
              <a:t>wal_sender_delay</a:t>
            </a:r>
            <a:r>
              <a:rPr lang="en-US" altLang="zh-CN" sz="1600" dirty="0" smtClean="0"/>
              <a:t>  ( The sleep is interrupted by transaction commit )</a:t>
            </a:r>
          </a:p>
          <a:p>
            <a:r>
              <a:rPr lang="en-US" altLang="zh-CN" sz="1600" dirty="0" smtClean="0"/>
              <a:t>    </a:t>
            </a:r>
            <a:r>
              <a:rPr lang="en-US" altLang="zh-CN" sz="1600" dirty="0" err="1" smtClean="0"/>
              <a:t>wal_keep_segments</a:t>
            </a:r>
            <a:r>
              <a:rPr lang="en-US" altLang="zh-CN" sz="1600" dirty="0" smtClean="0"/>
              <a:t>  </a:t>
            </a:r>
          </a:p>
          <a:p>
            <a:r>
              <a:rPr lang="en-US" altLang="zh-CN" sz="1600" dirty="0" smtClean="0">
                <a:solidFill>
                  <a:srgbClr val="FF0000"/>
                </a:solidFill>
              </a:rPr>
              <a:t>    </a:t>
            </a:r>
            <a:r>
              <a:rPr lang="en-US" altLang="zh-CN" sz="1600" dirty="0" err="1" smtClean="0">
                <a:solidFill>
                  <a:srgbClr val="FF0000"/>
                </a:solidFill>
              </a:rPr>
              <a:t>vacuum_defer_cleanup_age</a:t>
            </a:r>
            <a:r>
              <a:rPr lang="en-US" altLang="zh-CN" sz="1600" dirty="0" smtClean="0">
                <a:solidFill>
                  <a:srgbClr val="FF0000"/>
                </a:solidFill>
              </a:rPr>
              <a:t> ( the number of transactions by which VACUUM and HOT updates </a:t>
            </a:r>
          </a:p>
          <a:p>
            <a:r>
              <a:rPr lang="en-US" altLang="zh-CN" sz="1600" dirty="0" smtClean="0">
                <a:solidFill>
                  <a:srgbClr val="FF0000"/>
                </a:solidFill>
              </a:rPr>
              <a:t>                                          will defer cleanup of dead row versions. )</a:t>
            </a:r>
          </a:p>
          <a:p>
            <a:r>
              <a:rPr lang="en-US" altLang="zh-CN" dirty="0" smtClean="0"/>
              <a:t>Standby </a:t>
            </a:r>
          </a:p>
          <a:p>
            <a:r>
              <a:rPr lang="en-US" altLang="zh-CN" sz="1600" dirty="0" smtClean="0"/>
              <a:t>    </a:t>
            </a:r>
            <a:r>
              <a:rPr lang="en-US" altLang="zh-CN" sz="1600" dirty="0" err="1" smtClean="0"/>
              <a:t>hot_standby</a:t>
            </a:r>
            <a:endParaRPr lang="en-US" altLang="zh-CN" sz="1600" dirty="0" smtClean="0"/>
          </a:p>
          <a:p>
            <a:r>
              <a:rPr lang="en-US" altLang="zh-CN" sz="1600" dirty="0" smtClean="0"/>
              <a:t>    # </a:t>
            </a:r>
            <a:r>
              <a:rPr lang="en-US" altLang="zh-CN" sz="1600" dirty="0" err="1" smtClean="0"/>
              <a:t>wal</a:t>
            </a:r>
            <a:r>
              <a:rPr lang="en-US" altLang="zh-CN" sz="1600" dirty="0" smtClean="0"/>
              <a:t> apply &amp; SQL on standby conflict reference parameter</a:t>
            </a:r>
          </a:p>
          <a:p>
            <a:r>
              <a:rPr lang="en-US" altLang="zh-CN" sz="1600" dirty="0" smtClean="0"/>
              <a:t>    </a:t>
            </a:r>
            <a:r>
              <a:rPr lang="en-US" altLang="zh-CN" sz="1600" dirty="0" err="1" smtClean="0"/>
              <a:t>max_standby_archive_delay</a:t>
            </a:r>
            <a:endParaRPr lang="en-US" altLang="zh-CN" sz="1600" dirty="0" smtClean="0"/>
          </a:p>
          <a:p>
            <a:r>
              <a:rPr lang="en-US" altLang="zh-CN" sz="1600" dirty="0" smtClean="0"/>
              <a:t>        ( the maximum total time allowed to apply any one WAL segment's data. )</a:t>
            </a:r>
          </a:p>
          <a:p>
            <a:r>
              <a:rPr lang="en-US" altLang="zh-CN" sz="1600" dirty="0" smtClean="0"/>
              <a:t>    </a:t>
            </a:r>
            <a:r>
              <a:rPr lang="en-US" altLang="zh-CN" sz="1600" dirty="0" err="1" smtClean="0"/>
              <a:t>max_standby_streaming_delay</a:t>
            </a:r>
            <a:endParaRPr lang="en-US" altLang="zh-CN" sz="1600" dirty="0" smtClean="0"/>
          </a:p>
          <a:p>
            <a:r>
              <a:rPr lang="en-US" altLang="zh-CN" sz="1600" dirty="0" smtClean="0"/>
              <a:t>        ( the maximum total time allowed to apply WAL data once </a:t>
            </a:r>
          </a:p>
          <a:p>
            <a:r>
              <a:rPr lang="en-US" altLang="zh-CN" sz="1600" dirty="0" smtClean="0"/>
              <a:t>          it has been received from the primary server )</a:t>
            </a:r>
          </a:p>
          <a:p>
            <a:r>
              <a:rPr lang="en-US" altLang="zh-CN" sz="1600" dirty="0" smtClean="0"/>
              <a:t>    </a:t>
            </a:r>
            <a:r>
              <a:rPr lang="en-US" altLang="zh-CN" sz="1600" dirty="0" err="1" smtClean="0"/>
              <a:t>wal_receiver_status_interval</a:t>
            </a:r>
            <a:endParaRPr lang="en-US" altLang="zh-CN" sz="1600" dirty="0" smtClean="0"/>
          </a:p>
          <a:p>
            <a:r>
              <a:rPr lang="en-US" altLang="zh-CN" sz="1600" dirty="0" smtClean="0"/>
              <a:t>        ( minimum frequency, The standby will report the last transaction log position </a:t>
            </a:r>
          </a:p>
          <a:p>
            <a:r>
              <a:rPr lang="en-US" altLang="zh-CN" sz="1600" dirty="0" smtClean="0"/>
              <a:t>           it has written, the last position it has flushed to disk, and the last position it has applied.) </a:t>
            </a:r>
          </a:p>
          <a:p>
            <a:r>
              <a:rPr lang="en-US" altLang="zh-CN" sz="1600" dirty="0" smtClean="0"/>
              <a:t>    </a:t>
            </a:r>
            <a:r>
              <a:rPr lang="en-US" altLang="zh-CN" sz="1600" dirty="0" err="1" smtClean="0">
                <a:solidFill>
                  <a:srgbClr val="FF0000"/>
                </a:solidFill>
              </a:rPr>
              <a:t>hot_standby_feedback</a:t>
            </a:r>
            <a:endParaRPr lang="en-US" altLang="zh-CN" sz="1600" dirty="0" smtClean="0">
              <a:solidFill>
                <a:srgbClr val="FF0000"/>
              </a:solidFill>
            </a:endParaRPr>
          </a:p>
          <a:p>
            <a:r>
              <a:rPr lang="en-US" altLang="zh-CN" sz="1600" dirty="0" smtClean="0">
                <a:solidFill>
                  <a:srgbClr val="FF0000"/>
                </a:solidFill>
              </a:rPr>
              <a:t>        (</a:t>
            </a:r>
            <a:r>
              <a:rPr lang="en-US" altLang="zh-CN" sz="1600" dirty="0" smtClean="0"/>
              <a:t>send feedback to the primary about queries currently executing on the standby.</a:t>
            </a:r>
            <a:r>
              <a:rPr lang="en-US" altLang="zh-CN" sz="1600" dirty="0" smtClean="0">
                <a:solidFill>
                  <a:srgbClr val="FF0000"/>
                </a:solidFill>
              </a:rPr>
              <a:t> )</a:t>
            </a:r>
          </a:p>
          <a:p>
            <a:endParaRPr lang="en-US" altLang="zh-CN" sz="1600" dirty="0" smtClean="0"/>
          </a:p>
          <a:p>
            <a:endParaRPr lang="zh-CN" altLang="en-US" sz="1600" dirty="0"/>
          </a:p>
        </p:txBody>
      </p:sp>
    </p:spTree>
    <p:extLst>
      <p:ext uri="{BB962C8B-B14F-4D97-AF65-F5344CB8AC3E}">
        <p14:creationId xmlns:p14="http://schemas.microsoft.com/office/powerpoint/2010/main" val="1077611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数据库流复制</a:t>
            </a:r>
            <a:endParaRPr lang="zh-CN" altLang="en-US" dirty="0"/>
          </a:p>
        </p:txBody>
      </p:sp>
      <p:sp>
        <p:nvSpPr>
          <p:cNvPr id="3" name="内容占位符 2"/>
          <p:cNvSpPr>
            <a:spLocks noGrp="1"/>
          </p:cNvSpPr>
          <p:nvPr>
            <p:ph idx="1"/>
          </p:nvPr>
        </p:nvSpPr>
        <p:spPr>
          <a:xfrm>
            <a:off x="357158" y="1214422"/>
            <a:ext cx="8329642" cy="5000660"/>
          </a:xfrm>
        </p:spPr>
        <p:txBody>
          <a:bodyPr/>
          <a:lstStyle/>
          <a:p>
            <a:r>
              <a:rPr lang="zh-CN" altLang="en-US" sz="1600"/>
              <a:t>同步</a:t>
            </a:r>
            <a:r>
              <a:rPr lang="zh-CN" altLang="en-US" sz="1600" smtClean="0"/>
              <a:t>流复制原理</a:t>
            </a:r>
            <a:endParaRPr lang="zh-CN" altLang="en-US" sz="1600"/>
          </a:p>
        </p:txBody>
      </p:sp>
      <p:sp>
        <p:nvSpPr>
          <p:cNvPr id="4" name="TextBox 50"/>
          <p:cNvSpPr txBox="1"/>
          <p:nvPr/>
        </p:nvSpPr>
        <p:spPr>
          <a:xfrm>
            <a:off x="395536" y="1628800"/>
            <a:ext cx="1184940" cy="369332"/>
          </a:xfrm>
          <a:prstGeom prst="rect">
            <a:avLst/>
          </a:prstGeom>
          <a:noFill/>
        </p:spPr>
        <p:txBody>
          <a:bodyPr wrap="none" rtlCol="0">
            <a:spAutoFit/>
          </a:bodyPr>
          <a:lstStyle/>
          <a:p>
            <a:r>
              <a:rPr lang="en-US" altLang="zh-CN" dirty="0" smtClean="0"/>
              <a:t>Standby(s)</a:t>
            </a:r>
            <a:endParaRPr lang="zh-CN" altLang="en-US" dirty="0"/>
          </a:p>
        </p:txBody>
      </p:sp>
      <p:sp>
        <p:nvSpPr>
          <p:cNvPr id="5" name="TextBox 51"/>
          <p:cNvSpPr txBox="1"/>
          <p:nvPr/>
        </p:nvSpPr>
        <p:spPr>
          <a:xfrm>
            <a:off x="539552" y="3275692"/>
            <a:ext cx="877163" cy="646331"/>
          </a:xfrm>
          <a:prstGeom prst="rect">
            <a:avLst/>
          </a:prstGeom>
          <a:noFill/>
        </p:spPr>
        <p:txBody>
          <a:bodyPr wrap="none" rtlCol="0">
            <a:spAutoFit/>
          </a:bodyPr>
          <a:lstStyle/>
          <a:p>
            <a:r>
              <a:rPr lang="en-US" altLang="zh-CN" dirty="0" smtClean="0"/>
              <a:t>startup</a:t>
            </a:r>
          </a:p>
          <a:p>
            <a:r>
              <a:rPr lang="en-US" altLang="zh-CN" dirty="0" smtClean="0"/>
              <a:t>process</a:t>
            </a:r>
            <a:endParaRPr lang="zh-CN" altLang="en-US" dirty="0"/>
          </a:p>
        </p:txBody>
      </p:sp>
      <p:sp>
        <p:nvSpPr>
          <p:cNvPr id="6" name="圆角矩形 5"/>
          <p:cNvSpPr/>
          <p:nvPr/>
        </p:nvSpPr>
        <p:spPr>
          <a:xfrm>
            <a:off x="467544" y="4653136"/>
            <a:ext cx="1080120" cy="864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datafiles</a:t>
            </a:r>
            <a:endParaRPr lang="zh-CN" altLang="en-US" dirty="0">
              <a:solidFill>
                <a:schemeClr val="tx1"/>
              </a:solidFill>
            </a:endParaRPr>
          </a:p>
        </p:txBody>
      </p:sp>
      <p:sp>
        <p:nvSpPr>
          <p:cNvPr id="7" name="TextBox 53"/>
          <p:cNvSpPr txBox="1"/>
          <p:nvPr/>
        </p:nvSpPr>
        <p:spPr>
          <a:xfrm>
            <a:off x="2483768" y="3419708"/>
            <a:ext cx="1184940" cy="369332"/>
          </a:xfrm>
          <a:prstGeom prst="rect">
            <a:avLst/>
          </a:prstGeom>
          <a:noFill/>
        </p:spPr>
        <p:txBody>
          <a:bodyPr wrap="none" rtlCol="0">
            <a:spAutoFit/>
          </a:bodyPr>
          <a:lstStyle/>
          <a:p>
            <a:r>
              <a:rPr lang="en-US" altLang="zh-CN" dirty="0" smtClean="0"/>
              <a:t>postmaster</a:t>
            </a:r>
            <a:endParaRPr lang="zh-CN" altLang="en-US" dirty="0"/>
          </a:p>
        </p:txBody>
      </p:sp>
      <p:sp>
        <p:nvSpPr>
          <p:cNvPr id="8" name="TextBox 54"/>
          <p:cNvSpPr txBox="1"/>
          <p:nvPr/>
        </p:nvSpPr>
        <p:spPr>
          <a:xfrm>
            <a:off x="4211960" y="3429000"/>
            <a:ext cx="1352422" cy="369332"/>
          </a:xfrm>
          <a:prstGeom prst="rect">
            <a:avLst/>
          </a:prstGeom>
          <a:noFill/>
        </p:spPr>
        <p:txBody>
          <a:bodyPr wrap="none" rtlCol="0">
            <a:spAutoFit/>
          </a:bodyPr>
          <a:lstStyle/>
          <a:p>
            <a:r>
              <a:rPr lang="en-US" altLang="zh-CN" dirty="0" err="1" smtClean="0"/>
              <a:t>wal</a:t>
            </a:r>
            <a:r>
              <a:rPr lang="en-US" altLang="zh-CN" dirty="0" smtClean="0"/>
              <a:t> receiver</a:t>
            </a:r>
            <a:endParaRPr lang="zh-CN" altLang="en-US" dirty="0"/>
          </a:p>
        </p:txBody>
      </p:sp>
      <p:sp>
        <p:nvSpPr>
          <p:cNvPr id="9" name="TextBox 55"/>
          <p:cNvSpPr txBox="1"/>
          <p:nvPr/>
        </p:nvSpPr>
        <p:spPr>
          <a:xfrm>
            <a:off x="4443714" y="2060848"/>
            <a:ext cx="595035" cy="369332"/>
          </a:xfrm>
          <a:prstGeom prst="rect">
            <a:avLst/>
          </a:prstGeom>
          <a:noFill/>
        </p:spPr>
        <p:txBody>
          <a:bodyPr wrap="none" rtlCol="0">
            <a:spAutoFit/>
          </a:bodyPr>
          <a:lstStyle/>
          <a:p>
            <a:r>
              <a:rPr lang="en-US" altLang="zh-CN" dirty="0" err="1" smtClean="0"/>
              <a:t>xlog</a:t>
            </a:r>
            <a:endParaRPr lang="zh-CN" altLang="en-US" dirty="0"/>
          </a:p>
        </p:txBody>
      </p:sp>
      <p:sp>
        <p:nvSpPr>
          <p:cNvPr id="10" name="TextBox 56"/>
          <p:cNvSpPr txBox="1"/>
          <p:nvPr/>
        </p:nvSpPr>
        <p:spPr>
          <a:xfrm>
            <a:off x="2104757" y="2060848"/>
            <a:ext cx="877163" cy="369332"/>
          </a:xfrm>
          <a:prstGeom prst="rect">
            <a:avLst/>
          </a:prstGeom>
          <a:noFill/>
        </p:spPr>
        <p:txBody>
          <a:bodyPr wrap="none" rtlCol="0">
            <a:spAutoFit/>
          </a:bodyPr>
          <a:lstStyle/>
          <a:p>
            <a:r>
              <a:rPr lang="en-US" altLang="zh-CN" dirty="0" err="1" smtClean="0"/>
              <a:t>archlog</a:t>
            </a:r>
            <a:endParaRPr lang="zh-CN" altLang="en-US" dirty="0"/>
          </a:p>
        </p:txBody>
      </p:sp>
      <p:cxnSp>
        <p:nvCxnSpPr>
          <p:cNvPr id="11" name="曲线连接符 10"/>
          <p:cNvCxnSpPr>
            <a:stCxn id="5" idx="2"/>
            <a:endCxn id="7" idx="2"/>
          </p:cNvCxnSpPr>
          <p:nvPr/>
        </p:nvCxnSpPr>
        <p:spPr>
          <a:xfrm rot="5400000" flipH="1" flipV="1">
            <a:off x="1960694" y="2806480"/>
            <a:ext cx="132983" cy="2098104"/>
          </a:xfrm>
          <a:prstGeom prst="curvedConnector3">
            <a:avLst>
              <a:gd name="adj1" fmla="val -22530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7" idx="2"/>
            <a:endCxn id="8" idx="2"/>
          </p:cNvCxnSpPr>
          <p:nvPr/>
        </p:nvCxnSpPr>
        <p:spPr>
          <a:xfrm rot="16200000" flipH="1">
            <a:off x="3977558" y="2887719"/>
            <a:ext cx="9292" cy="1811933"/>
          </a:xfrm>
          <a:prstGeom prst="curvedConnector3">
            <a:avLst>
              <a:gd name="adj1" fmla="val 256018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59"/>
          <p:cNvSpPr txBox="1"/>
          <p:nvPr/>
        </p:nvSpPr>
        <p:spPr>
          <a:xfrm>
            <a:off x="2195736" y="3933056"/>
            <a:ext cx="1847493" cy="461665"/>
          </a:xfrm>
          <a:prstGeom prst="rect">
            <a:avLst/>
          </a:prstGeom>
          <a:noFill/>
        </p:spPr>
        <p:txBody>
          <a:bodyPr wrap="none" rtlCol="0">
            <a:spAutoFit/>
          </a:bodyPr>
          <a:lstStyle/>
          <a:p>
            <a:r>
              <a:rPr lang="en-US" altLang="zh-CN" sz="1200" dirty="0" err="1" smtClean="0"/>
              <a:t>WalRcvData</a:t>
            </a:r>
            <a:r>
              <a:rPr lang="en-US" altLang="zh-CN" sz="1200" dirty="0" smtClean="0"/>
              <a:t>-&gt;</a:t>
            </a:r>
            <a:r>
              <a:rPr lang="en-US" altLang="zh-CN" sz="1200" dirty="0" err="1" smtClean="0"/>
              <a:t>conninfo</a:t>
            </a:r>
            <a:endParaRPr lang="en-US" altLang="zh-CN" sz="1200" dirty="0" smtClean="0"/>
          </a:p>
          <a:p>
            <a:r>
              <a:rPr lang="en-US" altLang="zh-CN" sz="1200" dirty="0" err="1" smtClean="0"/>
              <a:t>WalRcvData</a:t>
            </a:r>
            <a:r>
              <a:rPr lang="en-US" altLang="zh-CN" sz="1200" dirty="0" smtClean="0"/>
              <a:t>-&gt;</a:t>
            </a:r>
            <a:r>
              <a:rPr lang="en-US" altLang="zh-CN" sz="1200" dirty="0" err="1" smtClean="0"/>
              <a:t>receiveStart</a:t>
            </a:r>
            <a:endParaRPr lang="zh-CN" altLang="en-US" sz="1200" dirty="0"/>
          </a:p>
        </p:txBody>
      </p:sp>
      <p:cxnSp>
        <p:nvCxnSpPr>
          <p:cNvPr id="14" name="曲线连接符 13"/>
          <p:cNvCxnSpPr>
            <a:stCxn id="8" idx="0"/>
            <a:endCxn id="5" idx="0"/>
          </p:cNvCxnSpPr>
          <p:nvPr/>
        </p:nvCxnSpPr>
        <p:spPr>
          <a:xfrm rot="16200000" flipV="1">
            <a:off x="2856499" y="1397327"/>
            <a:ext cx="153308" cy="3910037"/>
          </a:xfrm>
          <a:prstGeom prst="curvedConnector3">
            <a:avLst>
              <a:gd name="adj1" fmla="val 24911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61"/>
          <p:cNvSpPr txBox="1"/>
          <p:nvPr/>
        </p:nvSpPr>
        <p:spPr>
          <a:xfrm>
            <a:off x="1979712" y="2708920"/>
            <a:ext cx="1940468" cy="276999"/>
          </a:xfrm>
          <a:prstGeom prst="rect">
            <a:avLst/>
          </a:prstGeom>
          <a:noFill/>
        </p:spPr>
        <p:txBody>
          <a:bodyPr wrap="none" rtlCol="0">
            <a:spAutoFit/>
          </a:bodyPr>
          <a:lstStyle/>
          <a:p>
            <a:r>
              <a:rPr lang="en-US" altLang="zh-CN" sz="1200" dirty="0" err="1" smtClean="0"/>
              <a:t>WalRcvData</a:t>
            </a:r>
            <a:r>
              <a:rPr lang="en-US" altLang="zh-CN" sz="1200" dirty="0" smtClean="0"/>
              <a:t>-&gt;</a:t>
            </a:r>
            <a:r>
              <a:rPr lang="en-US" altLang="zh-CN" sz="1200" dirty="0" err="1" smtClean="0"/>
              <a:t>receivedUpto</a:t>
            </a:r>
            <a:endParaRPr lang="zh-CN" altLang="en-US" sz="1200" dirty="0"/>
          </a:p>
        </p:txBody>
      </p:sp>
      <p:sp>
        <p:nvSpPr>
          <p:cNvPr id="16" name="TextBox 62"/>
          <p:cNvSpPr txBox="1"/>
          <p:nvPr/>
        </p:nvSpPr>
        <p:spPr>
          <a:xfrm>
            <a:off x="4572000" y="4797152"/>
            <a:ext cx="1184940" cy="369332"/>
          </a:xfrm>
          <a:prstGeom prst="rect">
            <a:avLst/>
          </a:prstGeom>
          <a:noFill/>
        </p:spPr>
        <p:txBody>
          <a:bodyPr wrap="none" rtlCol="0">
            <a:spAutoFit/>
          </a:bodyPr>
          <a:lstStyle/>
          <a:p>
            <a:r>
              <a:rPr lang="en-US" altLang="zh-CN" dirty="0" smtClean="0"/>
              <a:t>postmaster</a:t>
            </a:r>
            <a:endParaRPr lang="zh-CN" altLang="en-US" dirty="0"/>
          </a:p>
        </p:txBody>
      </p:sp>
      <p:sp>
        <p:nvSpPr>
          <p:cNvPr id="17" name="TextBox 63"/>
          <p:cNvSpPr txBox="1"/>
          <p:nvPr/>
        </p:nvSpPr>
        <p:spPr>
          <a:xfrm>
            <a:off x="7164288" y="3933056"/>
            <a:ext cx="1178528" cy="369332"/>
          </a:xfrm>
          <a:prstGeom prst="rect">
            <a:avLst/>
          </a:prstGeom>
          <a:noFill/>
        </p:spPr>
        <p:txBody>
          <a:bodyPr wrap="none" rtlCol="0">
            <a:spAutoFit/>
          </a:bodyPr>
          <a:lstStyle/>
          <a:p>
            <a:r>
              <a:rPr lang="en-US" altLang="zh-CN" dirty="0" err="1" smtClean="0"/>
              <a:t>wal</a:t>
            </a:r>
            <a:r>
              <a:rPr lang="en-US" altLang="zh-CN" dirty="0" smtClean="0"/>
              <a:t> sender</a:t>
            </a:r>
            <a:endParaRPr lang="zh-CN" altLang="en-US" dirty="0"/>
          </a:p>
        </p:txBody>
      </p:sp>
      <p:sp>
        <p:nvSpPr>
          <p:cNvPr id="18" name="TextBox 64"/>
          <p:cNvSpPr txBox="1"/>
          <p:nvPr/>
        </p:nvSpPr>
        <p:spPr>
          <a:xfrm>
            <a:off x="7220566" y="6165304"/>
            <a:ext cx="1127232" cy="369332"/>
          </a:xfrm>
          <a:prstGeom prst="rect">
            <a:avLst/>
          </a:prstGeom>
          <a:noFill/>
        </p:spPr>
        <p:txBody>
          <a:bodyPr wrap="none" rtlCol="0">
            <a:spAutoFit/>
          </a:bodyPr>
          <a:lstStyle/>
          <a:p>
            <a:r>
              <a:rPr lang="en-US" altLang="zh-CN" dirty="0" err="1" smtClean="0"/>
              <a:t>wal</a:t>
            </a:r>
            <a:r>
              <a:rPr lang="en-US" altLang="zh-CN" dirty="0" smtClean="0"/>
              <a:t> writer</a:t>
            </a:r>
            <a:endParaRPr lang="zh-CN" altLang="en-US" dirty="0"/>
          </a:p>
        </p:txBody>
      </p:sp>
      <p:sp>
        <p:nvSpPr>
          <p:cNvPr id="19" name="TextBox 65"/>
          <p:cNvSpPr txBox="1"/>
          <p:nvPr/>
        </p:nvSpPr>
        <p:spPr>
          <a:xfrm>
            <a:off x="5870216" y="5445224"/>
            <a:ext cx="1294072" cy="369332"/>
          </a:xfrm>
          <a:prstGeom prst="rect">
            <a:avLst/>
          </a:prstGeom>
          <a:noFill/>
        </p:spPr>
        <p:txBody>
          <a:bodyPr wrap="none" rtlCol="0">
            <a:spAutoFit/>
          </a:bodyPr>
          <a:lstStyle/>
          <a:p>
            <a:r>
              <a:rPr lang="en-US" altLang="zh-CN" dirty="0" smtClean="0"/>
              <a:t>WAL buffer</a:t>
            </a:r>
            <a:endParaRPr lang="zh-CN" altLang="en-US" dirty="0"/>
          </a:p>
        </p:txBody>
      </p:sp>
      <p:sp>
        <p:nvSpPr>
          <p:cNvPr id="20" name="TextBox 66"/>
          <p:cNvSpPr txBox="1"/>
          <p:nvPr/>
        </p:nvSpPr>
        <p:spPr>
          <a:xfrm>
            <a:off x="3635896" y="6237312"/>
            <a:ext cx="2467342" cy="369332"/>
          </a:xfrm>
          <a:prstGeom prst="rect">
            <a:avLst/>
          </a:prstGeom>
          <a:noFill/>
        </p:spPr>
        <p:txBody>
          <a:bodyPr wrap="none" rtlCol="0">
            <a:spAutoFit/>
          </a:bodyPr>
          <a:lstStyle/>
          <a:p>
            <a:r>
              <a:rPr lang="en-US" altLang="zh-CN" dirty="0" smtClean="0"/>
              <a:t>Other backend processes</a:t>
            </a:r>
            <a:endParaRPr lang="zh-CN" altLang="en-US" dirty="0"/>
          </a:p>
        </p:txBody>
      </p:sp>
      <p:sp>
        <p:nvSpPr>
          <p:cNvPr id="21" name="TextBox 67"/>
          <p:cNvSpPr txBox="1"/>
          <p:nvPr/>
        </p:nvSpPr>
        <p:spPr>
          <a:xfrm>
            <a:off x="2740005" y="6237312"/>
            <a:ext cx="607859" cy="369332"/>
          </a:xfrm>
          <a:prstGeom prst="rect">
            <a:avLst/>
          </a:prstGeom>
          <a:noFill/>
        </p:spPr>
        <p:txBody>
          <a:bodyPr wrap="none" rtlCol="0">
            <a:spAutoFit/>
          </a:bodyPr>
          <a:lstStyle/>
          <a:p>
            <a:r>
              <a:rPr lang="en-US" altLang="zh-CN" dirty="0" smtClean="0"/>
              <a:t>APP</a:t>
            </a:r>
            <a:endParaRPr lang="zh-CN" altLang="en-US" dirty="0"/>
          </a:p>
        </p:txBody>
      </p:sp>
      <p:cxnSp>
        <p:nvCxnSpPr>
          <p:cNvPr id="22" name="直接箭头连接符 21"/>
          <p:cNvCxnSpPr>
            <a:stCxn id="21" idx="3"/>
            <a:endCxn id="20" idx="1"/>
          </p:cNvCxnSpPr>
          <p:nvPr/>
        </p:nvCxnSpPr>
        <p:spPr>
          <a:xfrm>
            <a:off x="3347864" y="6421978"/>
            <a:ext cx="2880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21" idx="0"/>
            <a:endCxn id="16" idx="2"/>
          </p:cNvCxnSpPr>
          <p:nvPr/>
        </p:nvCxnSpPr>
        <p:spPr>
          <a:xfrm rot="5400000" flipH="1" flipV="1">
            <a:off x="3568788" y="4641631"/>
            <a:ext cx="1070828" cy="2120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2"/>
            <a:endCxn id="20" idx="0"/>
          </p:cNvCxnSpPr>
          <p:nvPr/>
        </p:nvCxnSpPr>
        <p:spPr>
          <a:xfrm rot="5400000">
            <a:off x="4481605" y="5554447"/>
            <a:ext cx="1070828" cy="294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71"/>
          <p:cNvSpPr txBox="1"/>
          <p:nvPr/>
        </p:nvSpPr>
        <p:spPr>
          <a:xfrm>
            <a:off x="4788024" y="5589240"/>
            <a:ext cx="441146" cy="276999"/>
          </a:xfrm>
          <a:prstGeom prst="rect">
            <a:avLst/>
          </a:prstGeom>
          <a:noFill/>
        </p:spPr>
        <p:txBody>
          <a:bodyPr wrap="none" rtlCol="0">
            <a:spAutoFit/>
          </a:bodyPr>
          <a:lstStyle/>
          <a:p>
            <a:r>
              <a:rPr lang="en-US" altLang="zh-CN" sz="1200" dirty="0" smtClean="0"/>
              <a:t>fork</a:t>
            </a:r>
            <a:endParaRPr lang="zh-CN" altLang="en-US" sz="1200" dirty="0"/>
          </a:p>
        </p:txBody>
      </p:sp>
      <p:sp>
        <p:nvSpPr>
          <p:cNvPr id="26" name="TextBox 72"/>
          <p:cNvSpPr txBox="1"/>
          <p:nvPr/>
        </p:nvSpPr>
        <p:spPr>
          <a:xfrm>
            <a:off x="6228184" y="4509120"/>
            <a:ext cx="441146" cy="276999"/>
          </a:xfrm>
          <a:prstGeom prst="rect">
            <a:avLst/>
          </a:prstGeom>
          <a:noFill/>
        </p:spPr>
        <p:txBody>
          <a:bodyPr wrap="none" rtlCol="0">
            <a:spAutoFit/>
          </a:bodyPr>
          <a:lstStyle/>
          <a:p>
            <a:r>
              <a:rPr lang="en-US" altLang="zh-CN" sz="1200" dirty="0" smtClean="0"/>
              <a:t>fork</a:t>
            </a:r>
            <a:endParaRPr lang="zh-CN" altLang="en-US" sz="1200" dirty="0"/>
          </a:p>
        </p:txBody>
      </p:sp>
      <p:cxnSp>
        <p:nvCxnSpPr>
          <p:cNvPr id="27" name="直接箭头连接符 26"/>
          <p:cNvCxnSpPr>
            <a:stCxn id="16" idx="3"/>
            <a:endCxn id="17" idx="1"/>
          </p:cNvCxnSpPr>
          <p:nvPr/>
        </p:nvCxnSpPr>
        <p:spPr>
          <a:xfrm flipV="1">
            <a:off x="5756940" y="4117722"/>
            <a:ext cx="140734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0" idx="3"/>
            <a:endCxn id="19" idx="2"/>
          </p:cNvCxnSpPr>
          <p:nvPr/>
        </p:nvCxnSpPr>
        <p:spPr>
          <a:xfrm flipV="1">
            <a:off x="6103238" y="5814556"/>
            <a:ext cx="414014" cy="607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75"/>
          <p:cNvSpPr txBox="1"/>
          <p:nvPr/>
        </p:nvSpPr>
        <p:spPr>
          <a:xfrm>
            <a:off x="7308304" y="4869160"/>
            <a:ext cx="825867" cy="369332"/>
          </a:xfrm>
          <a:prstGeom prst="rect">
            <a:avLst/>
          </a:prstGeom>
          <a:noFill/>
        </p:spPr>
        <p:txBody>
          <a:bodyPr wrap="none" rtlCol="0">
            <a:spAutoFit/>
          </a:bodyPr>
          <a:lstStyle/>
          <a:p>
            <a:r>
              <a:rPr lang="en-US" altLang="zh-CN" dirty="0" smtClean="0"/>
              <a:t>XLOG</a:t>
            </a:r>
            <a:endParaRPr lang="zh-CN" altLang="en-US" dirty="0"/>
          </a:p>
        </p:txBody>
      </p:sp>
      <p:cxnSp>
        <p:nvCxnSpPr>
          <p:cNvPr id="30" name="直接箭头连接符 29"/>
          <p:cNvCxnSpPr>
            <a:stCxn id="18" idx="0"/>
            <a:endCxn id="19" idx="3"/>
          </p:cNvCxnSpPr>
          <p:nvPr/>
        </p:nvCxnSpPr>
        <p:spPr>
          <a:xfrm rot="16200000" flipV="1">
            <a:off x="7206528" y="5587650"/>
            <a:ext cx="535414" cy="6198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8" idx="0"/>
            <a:endCxn id="29" idx="2"/>
          </p:cNvCxnSpPr>
          <p:nvPr/>
        </p:nvCxnSpPr>
        <p:spPr>
          <a:xfrm rot="16200000" flipV="1">
            <a:off x="7289304" y="5670426"/>
            <a:ext cx="926812" cy="62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7" idx="2"/>
            <a:endCxn id="29" idx="0"/>
          </p:cNvCxnSpPr>
          <p:nvPr/>
        </p:nvCxnSpPr>
        <p:spPr>
          <a:xfrm rot="5400000">
            <a:off x="7454009" y="4569617"/>
            <a:ext cx="566772" cy="3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79"/>
          <p:cNvSpPr txBox="1"/>
          <p:nvPr/>
        </p:nvSpPr>
        <p:spPr>
          <a:xfrm>
            <a:off x="7515230" y="4437112"/>
            <a:ext cx="450764" cy="276999"/>
          </a:xfrm>
          <a:prstGeom prst="rect">
            <a:avLst/>
          </a:prstGeom>
          <a:noFill/>
        </p:spPr>
        <p:txBody>
          <a:bodyPr wrap="none" rtlCol="0">
            <a:spAutoFit/>
          </a:bodyPr>
          <a:lstStyle/>
          <a:p>
            <a:r>
              <a:rPr lang="en-US" altLang="zh-CN" sz="1200" dirty="0" smtClean="0"/>
              <a:t>read</a:t>
            </a:r>
            <a:endParaRPr lang="zh-CN" altLang="en-US" sz="1200" dirty="0"/>
          </a:p>
        </p:txBody>
      </p:sp>
      <p:sp>
        <p:nvSpPr>
          <p:cNvPr id="34" name="TextBox 80"/>
          <p:cNvSpPr txBox="1"/>
          <p:nvPr/>
        </p:nvSpPr>
        <p:spPr>
          <a:xfrm>
            <a:off x="7524328" y="5456257"/>
            <a:ext cx="502061" cy="276999"/>
          </a:xfrm>
          <a:prstGeom prst="rect">
            <a:avLst/>
          </a:prstGeom>
          <a:noFill/>
        </p:spPr>
        <p:txBody>
          <a:bodyPr wrap="none" rtlCol="0">
            <a:spAutoFit/>
          </a:bodyPr>
          <a:lstStyle/>
          <a:p>
            <a:r>
              <a:rPr lang="en-US" altLang="zh-CN" sz="1200" dirty="0" smtClean="0"/>
              <a:t>write</a:t>
            </a:r>
            <a:endParaRPr lang="zh-CN" altLang="en-US" sz="1200" dirty="0"/>
          </a:p>
        </p:txBody>
      </p:sp>
      <p:sp>
        <p:nvSpPr>
          <p:cNvPr id="35" name="TextBox 81"/>
          <p:cNvSpPr txBox="1"/>
          <p:nvPr/>
        </p:nvSpPr>
        <p:spPr>
          <a:xfrm>
            <a:off x="7164288" y="5733256"/>
            <a:ext cx="450764" cy="276999"/>
          </a:xfrm>
          <a:prstGeom prst="rect">
            <a:avLst/>
          </a:prstGeom>
          <a:noFill/>
        </p:spPr>
        <p:txBody>
          <a:bodyPr wrap="none" rtlCol="0">
            <a:spAutoFit/>
          </a:bodyPr>
          <a:lstStyle/>
          <a:p>
            <a:r>
              <a:rPr lang="en-US" altLang="zh-CN" sz="1200" dirty="0" smtClean="0"/>
              <a:t>read</a:t>
            </a:r>
            <a:endParaRPr lang="zh-CN" altLang="en-US" sz="1200" dirty="0"/>
          </a:p>
        </p:txBody>
      </p:sp>
      <p:sp>
        <p:nvSpPr>
          <p:cNvPr id="36" name="TextBox 82"/>
          <p:cNvSpPr txBox="1"/>
          <p:nvPr/>
        </p:nvSpPr>
        <p:spPr>
          <a:xfrm rot="1039338">
            <a:off x="5969959" y="3857798"/>
            <a:ext cx="504056" cy="276999"/>
          </a:xfrm>
          <a:prstGeom prst="rect">
            <a:avLst/>
          </a:prstGeom>
          <a:noFill/>
        </p:spPr>
        <p:txBody>
          <a:bodyPr wrap="square" rtlCol="0">
            <a:spAutoFit/>
          </a:bodyPr>
          <a:lstStyle/>
          <a:p>
            <a:r>
              <a:rPr lang="en-US" altLang="zh-CN" sz="1200" dirty="0" smtClean="0"/>
              <a:t>send</a:t>
            </a:r>
            <a:endParaRPr lang="zh-CN" altLang="en-US" sz="1200" dirty="0"/>
          </a:p>
        </p:txBody>
      </p:sp>
      <p:sp>
        <p:nvSpPr>
          <p:cNvPr id="37" name="TextBox 83"/>
          <p:cNvSpPr txBox="1"/>
          <p:nvPr/>
        </p:nvSpPr>
        <p:spPr>
          <a:xfrm>
            <a:off x="6084168" y="6021288"/>
            <a:ext cx="502061" cy="276999"/>
          </a:xfrm>
          <a:prstGeom prst="rect">
            <a:avLst/>
          </a:prstGeom>
          <a:noFill/>
        </p:spPr>
        <p:txBody>
          <a:bodyPr wrap="none" rtlCol="0">
            <a:spAutoFit/>
          </a:bodyPr>
          <a:lstStyle/>
          <a:p>
            <a:r>
              <a:rPr lang="en-US" altLang="zh-CN" sz="1200" dirty="0" smtClean="0"/>
              <a:t>write</a:t>
            </a:r>
            <a:endParaRPr lang="zh-CN" altLang="en-US" sz="1200" dirty="0"/>
          </a:p>
        </p:txBody>
      </p:sp>
      <p:cxnSp>
        <p:nvCxnSpPr>
          <p:cNvPr id="38" name="直接箭头连接符 37"/>
          <p:cNvCxnSpPr>
            <a:stCxn id="5" idx="0"/>
            <a:endCxn id="10" idx="1"/>
          </p:cNvCxnSpPr>
          <p:nvPr/>
        </p:nvCxnSpPr>
        <p:spPr>
          <a:xfrm rot="5400000" flipH="1" flipV="1">
            <a:off x="1026356" y="2197292"/>
            <a:ext cx="1030178" cy="1126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5" idx="0"/>
            <a:endCxn id="9" idx="0"/>
          </p:cNvCxnSpPr>
          <p:nvPr/>
        </p:nvCxnSpPr>
        <p:spPr>
          <a:xfrm rot="5400000" flipH="1" flipV="1">
            <a:off x="2252261" y="786721"/>
            <a:ext cx="1214844" cy="3763098"/>
          </a:xfrm>
          <a:prstGeom prst="curvedConnector3">
            <a:avLst>
              <a:gd name="adj1" fmla="val 134163"/>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86"/>
          <p:cNvSpPr txBox="1"/>
          <p:nvPr/>
        </p:nvSpPr>
        <p:spPr>
          <a:xfrm>
            <a:off x="1403648" y="2564904"/>
            <a:ext cx="300082" cy="369332"/>
          </a:xfrm>
          <a:prstGeom prst="rect">
            <a:avLst/>
          </a:prstGeom>
          <a:noFill/>
        </p:spPr>
        <p:txBody>
          <a:bodyPr wrap="none" rtlCol="0">
            <a:spAutoFit/>
          </a:bodyPr>
          <a:lstStyle/>
          <a:p>
            <a:r>
              <a:rPr lang="en-US" altLang="zh-CN" dirty="0" smtClean="0"/>
              <a:t>1</a:t>
            </a:r>
            <a:endParaRPr lang="zh-CN" altLang="en-US" dirty="0"/>
          </a:p>
        </p:txBody>
      </p:sp>
      <p:sp>
        <p:nvSpPr>
          <p:cNvPr id="41" name="TextBox 87"/>
          <p:cNvSpPr txBox="1"/>
          <p:nvPr/>
        </p:nvSpPr>
        <p:spPr>
          <a:xfrm>
            <a:off x="2555776" y="1484784"/>
            <a:ext cx="300082" cy="369332"/>
          </a:xfrm>
          <a:prstGeom prst="rect">
            <a:avLst/>
          </a:prstGeom>
          <a:noFill/>
        </p:spPr>
        <p:txBody>
          <a:bodyPr wrap="none" rtlCol="0">
            <a:spAutoFit/>
          </a:bodyPr>
          <a:lstStyle/>
          <a:p>
            <a:r>
              <a:rPr lang="en-US" altLang="zh-CN" dirty="0" smtClean="0"/>
              <a:t>2</a:t>
            </a:r>
            <a:endParaRPr lang="zh-CN" altLang="en-US" dirty="0"/>
          </a:p>
        </p:txBody>
      </p:sp>
      <p:sp>
        <p:nvSpPr>
          <p:cNvPr id="42" name="TextBox 88"/>
          <p:cNvSpPr txBox="1"/>
          <p:nvPr/>
        </p:nvSpPr>
        <p:spPr>
          <a:xfrm>
            <a:off x="1763688" y="4005064"/>
            <a:ext cx="300082" cy="369332"/>
          </a:xfrm>
          <a:prstGeom prst="rect">
            <a:avLst/>
          </a:prstGeom>
          <a:noFill/>
        </p:spPr>
        <p:txBody>
          <a:bodyPr wrap="none" rtlCol="0">
            <a:spAutoFit/>
          </a:bodyPr>
          <a:lstStyle/>
          <a:p>
            <a:r>
              <a:rPr lang="en-US" altLang="zh-CN" dirty="0" smtClean="0"/>
              <a:t>3</a:t>
            </a:r>
            <a:endParaRPr lang="zh-CN" altLang="en-US" dirty="0"/>
          </a:p>
        </p:txBody>
      </p:sp>
      <p:cxnSp>
        <p:nvCxnSpPr>
          <p:cNvPr id="43" name="直接箭头连接符 42"/>
          <p:cNvCxnSpPr>
            <a:stCxn id="5" idx="2"/>
            <a:endCxn id="6" idx="0"/>
          </p:cNvCxnSpPr>
          <p:nvPr/>
        </p:nvCxnSpPr>
        <p:spPr>
          <a:xfrm rot="16200000" flipH="1">
            <a:off x="627313" y="4272844"/>
            <a:ext cx="731113" cy="29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90"/>
          <p:cNvSpPr txBox="1"/>
          <p:nvPr/>
        </p:nvSpPr>
        <p:spPr>
          <a:xfrm>
            <a:off x="539552" y="4221088"/>
            <a:ext cx="877163" cy="369332"/>
          </a:xfrm>
          <a:prstGeom prst="rect">
            <a:avLst/>
          </a:prstGeom>
          <a:noFill/>
        </p:spPr>
        <p:txBody>
          <a:bodyPr wrap="none" rtlCol="0">
            <a:spAutoFit/>
          </a:bodyPr>
          <a:lstStyle/>
          <a:p>
            <a:r>
              <a:rPr lang="en-US" altLang="zh-CN" dirty="0" smtClean="0"/>
              <a:t>recover</a:t>
            </a:r>
            <a:endParaRPr lang="zh-CN" altLang="en-US" dirty="0"/>
          </a:p>
        </p:txBody>
      </p:sp>
      <p:sp>
        <p:nvSpPr>
          <p:cNvPr id="45" name="TextBox 91"/>
          <p:cNvSpPr txBox="1"/>
          <p:nvPr/>
        </p:nvSpPr>
        <p:spPr>
          <a:xfrm>
            <a:off x="7668344" y="2996952"/>
            <a:ext cx="928459" cy="369332"/>
          </a:xfrm>
          <a:prstGeom prst="rect">
            <a:avLst/>
          </a:prstGeom>
          <a:noFill/>
        </p:spPr>
        <p:txBody>
          <a:bodyPr wrap="none" rtlCol="0">
            <a:spAutoFit/>
          </a:bodyPr>
          <a:lstStyle/>
          <a:p>
            <a:r>
              <a:rPr lang="en-US" altLang="zh-CN" dirty="0" smtClean="0"/>
              <a:t>Primary</a:t>
            </a:r>
            <a:endParaRPr lang="zh-CN" altLang="en-US" dirty="0"/>
          </a:p>
        </p:txBody>
      </p:sp>
      <p:cxnSp>
        <p:nvCxnSpPr>
          <p:cNvPr id="46" name="直接连接符 45"/>
          <p:cNvCxnSpPr/>
          <p:nvPr/>
        </p:nvCxnSpPr>
        <p:spPr>
          <a:xfrm flipV="1">
            <a:off x="755576" y="2420888"/>
            <a:ext cx="7776864" cy="403244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8" idx="2"/>
            <a:endCxn id="16" idx="0"/>
          </p:cNvCxnSpPr>
          <p:nvPr/>
        </p:nvCxnSpPr>
        <p:spPr>
          <a:xfrm rot="16200000" flipH="1">
            <a:off x="4526910" y="4159592"/>
            <a:ext cx="998820" cy="2762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94"/>
          <p:cNvSpPr txBox="1"/>
          <p:nvPr/>
        </p:nvSpPr>
        <p:spPr>
          <a:xfrm>
            <a:off x="7628842" y="3501008"/>
            <a:ext cx="1515158" cy="461665"/>
          </a:xfrm>
          <a:prstGeom prst="rect">
            <a:avLst/>
          </a:prstGeom>
          <a:noFill/>
        </p:spPr>
        <p:txBody>
          <a:bodyPr wrap="square" rtlCol="0">
            <a:spAutoFit/>
          </a:bodyPr>
          <a:lstStyle/>
          <a:p>
            <a:r>
              <a:rPr lang="en-US" altLang="zh-CN" sz="1200" dirty="0" smtClean="0"/>
              <a:t>PM_SHUTDOWN_2</a:t>
            </a:r>
          </a:p>
          <a:p>
            <a:r>
              <a:rPr lang="en-US" altLang="zh-CN" sz="1200" dirty="0" err="1" smtClean="0"/>
              <a:t>PMSignal</a:t>
            </a:r>
            <a:endParaRPr lang="zh-CN" altLang="en-US" sz="1200" dirty="0"/>
          </a:p>
        </p:txBody>
      </p:sp>
      <p:sp>
        <p:nvSpPr>
          <p:cNvPr id="49" name="TextBox 95"/>
          <p:cNvSpPr txBox="1"/>
          <p:nvPr/>
        </p:nvSpPr>
        <p:spPr>
          <a:xfrm>
            <a:off x="4283968" y="6536377"/>
            <a:ext cx="1249060" cy="276999"/>
          </a:xfrm>
          <a:prstGeom prst="rect">
            <a:avLst/>
          </a:prstGeom>
          <a:noFill/>
        </p:spPr>
        <p:txBody>
          <a:bodyPr wrap="none" rtlCol="0">
            <a:spAutoFit/>
          </a:bodyPr>
          <a:lstStyle/>
          <a:p>
            <a:r>
              <a:rPr lang="en-US" altLang="zh-CN" sz="1200" dirty="0" smtClean="0"/>
              <a:t>waiting/releasing</a:t>
            </a:r>
            <a:endParaRPr lang="zh-CN" altLang="en-US" sz="1200" dirty="0"/>
          </a:p>
        </p:txBody>
      </p:sp>
      <p:sp>
        <p:nvSpPr>
          <p:cNvPr id="50" name="TextBox 96"/>
          <p:cNvSpPr txBox="1"/>
          <p:nvPr/>
        </p:nvSpPr>
        <p:spPr>
          <a:xfrm>
            <a:off x="5796136" y="1268760"/>
            <a:ext cx="2794355" cy="1569660"/>
          </a:xfrm>
          <a:prstGeom prst="rect">
            <a:avLst/>
          </a:prstGeom>
          <a:noFill/>
        </p:spPr>
        <p:txBody>
          <a:bodyPr wrap="none" rtlCol="0">
            <a:spAutoFit/>
          </a:bodyPr>
          <a:lstStyle/>
          <a:p>
            <a:r>
              <a:rPr lang="en-US" altLang="zh-CN" sz="1200" dirty="0" smtClean="0"/>
              <a:t>1. Many standbys</a:t>
            </a:r>
          </a:p>
          <a:p>
            <a:r>
              <a:rPr lang="en-US" altLang="zh-CN" sz="1200" dirty="0" smtClean="0"/>
              <a:t>2. Only one sync standby at the same time</a:t>
            </a:r>
          </a:p>
          <a:p>
            <a:r>
              <a:rPr lang="en-US" altLang="zh-CN" sz="1200" dirty="0" smtClean="0"/>
              <a:t>3. Sync wide:</a:t>
            </a:r>
          </a:p>
          <a:p>
            <a:r>
              <a:rPr lang="en-US" altLang="zh-CN" sz="1200" dirty="0" smtClean="0"/>
              <a:t>    Cluster</a:t>
            </a:r>
          </a:p>
          <a:p>
            <a:r>
              <a:rPr lang="en-US" altLang="zh-CN" sz="1200" dirty="0" smtClean="0"/>
              <a:t>    Database</a:t>
            </a:r>
          </a:p>
          <a:p>
            <a:r>
              <a:rPr lang="en-US" altLang="zh-CN" sz="1200" dirty="0" smtClean="0"/>
              <a:t>    User</a:t>
            </a:r>
          </a:p>
          <a:p>
            <a:r>
              <a:rPr lang="en-US" altLang="zh-CN" sz="1200" dirty="0" smtClean="0"/>
              <a:t>    Session</a:t>
            </a:r>
          </a:p>
          <a:p>
            <a:r>
              <a:rPr lang="en-US" altLang="zh-CN" sz="1200" dirty="0" smtClean="0"/>
              <a:t>    Transaction</a:t>
            </a:r>
          </a:p>
        </p:txBody>
      </p:sp>
      <p:cxnSp>
        <p:nvCxnSpPr>
          <p:cNvPr id="51" name="直接箭头连接符 50"/>
          <p:cNvCxnSpPr>
            <a:stCxn id="8" idx="3"/>
            <a:endCxn id="17" idx="1"/>
          </p:cNvCxnSpPr>
          <p:nvPr/>
        </p:nvCxnSpPr>
        <p:spPr>
          <a:xfrm>
            <a:off x="5564382" y="3613666"/>
            <a:ext cx="1599906" cy="5040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2" name="TextBox 98"/>
          <p:cNvSpPr txBox="1"/>
          <p:nvPr/>
        </p:nvSpPr>
        <p:spPr>
          <a:xfrm rot="971978">
            <a:off x="5536224" y="3415829"/>
            <a:ext cx="2036135" cy="461665"/>
          </a:xfrm>
          <a:prstGeom prst="rect">
            <a:avLst/>
          </a:prstGeom>
          <a:noFill/>
        </p:spPr>
        <p:txBody>
          <a:bodyPr wrap="none" rtlCol="0">
            <a:spAutoFit/>
          </a:bodyPr>
          <a:lstStyle/>
          <a:p>
            <a:r>
              <a:rPr lang="en-US" altLang="zh-CN" sz="1200" dirty="0" smtClean="0"/>
              <a:t>Feedback replication progress</a:t>
            </a:r>
          </a:p>
          <a:p>
            <a:r>
              <a:rPr lang="en-US" altLang="zh-CN" sz="1200" dirty="0" err="1" smtClean="0"/>
              <a:t>wal</a:t>
            </a:r>
            <a:r>
              <a:rPr lang="en-US" altLang="zh-CN" sz="1200" dirty="0" smtClean="0"/>
              <a:t> flush position</a:t>
            </a:r>
            <a:endParaRPr lang="zh-CN" altLang="en-US" sz="1200" dirty="0"/>
          </a:p>
        </p:txBody>
      </p:sp>
      <p:cxnSp>
        <p:nvCxnSpPr>
          <p:cNvPr id="53" name="直接箭头连接符 52"/>
          <p:cNvCxnSpPr>
            <a:stCxn id="8" idx="0"/>
            <a:endCxn id="9" idx="2"/>
          </p:cNvCxnSpPr>
          <p:nvPr/>
        </p:nvCxnSpPr>
        <p:spPr>
          <a:xfrm rot="16200000" flipV="1">
            <a:off x="4315292" y="2856120"/>
            <a:ext cx="998820" cy="146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818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数据库流复制</a:t>
            </a:r>
            <a:endParaRPr lang="zh-CN" altLang="en-US" dirty="0"/>
          </a:p>
        </p:txBody>
      </p:sp>
      <p:sp>
        <p:nvSpPr>
          <p:cNvPr id="3" name="TextBox 3"/>
          <p:cNvSpPr txBox="1"/>
          <p:nvPr/>
        </p:nvSpPr>
        <p:spPr>
          <a:xfrm>
            <a:off x="107504" y="1124744"/>
            <a:ext cx="4898970" cy="4647426"/>
          </a:xfrm>
          <a:prstGeom prst="rect">
            <a:avLst/>
          </a:prstGeom>
          <a:noFill/>
        </p:spPr>
        <p:txBody>
          <a:bodyPr wrap="none" rtlCol="0">
            <a:spAutoFit/>
          </a:bodyPr>
          <a:lstStyle/>
          <a:p>
            <a:r>
              <a:rPr lang="en-US" altLang="zh-CN" dirty="0" smtClean="0"/>
              <a:t>Parameter Tuning : </a:t>
            </a:r>
          </a:p>
          <a:p>
            <a:r>
              <a:rPr lang="en-US" altLang="zh-CN" dirty="0" smtClean="0"/>
              <a:t>Primary</a:t>
            </a:r>
          </a:p>
          <a:p>
            <a:r>
              <a:rPr lang="en-US" altLang="zh-CN" sz="1600" dirty="0" smtClean="0"/>
              <a:t>    </a:t>
            </a:r>
            <a:r>
              <a:rPr lang="en-US" altLang="zh-CN" sz="1600" dirty="0" err="1" smtClean="0"/>
              <a:t>max_wal_senders</a:t>
            </a:r>
            <a:endParaRPr lang="en-US" altLang="zh-CN" sz="1600" dirty="0" smtClean="0"/>
          </a:p>
          <a:p>
            <a:r>
              <a:rPr lang="en-US" altLang="zh-CN" sz="1600" dirty="0" smtClean="0"/>
              <a:t>    </a:t>
            </a:r>
            <a:r>
              <a:rPr lang="en-US" altLang="zh-CN" sz="1600" dirty="0" err="1" smtClean="0"/>
              <a:t>wal_sender_delay</a:t>
            </a:r>
            <a:endParaRPr lang="en-US" altLang="zh-CN" sz="1600" dirty="0" smtClean="0"/>
          </a:p>
          <a:p>
            <a:r>
              <a:rPr lang="en-US" altLang="zh-CN" sz="1600" dirty="0" smtClean="0"/>
              <a:t>    </a:t>
            </a:r>
            <a:r>
              <a:rPr lang="en-US" altLang="zh-CN" sz="1600" dirty="0" err="1" smtClean="0"/>
              <a:t>wal_keep_segments</a:t>
            </a:r>
            <a:endParaRPr lang="en-US" altLang="zh-CN" sz="1600" dirty="0" smtClean="0"/>
          </a:p>
          <a:p>
            <a:r>
              <a:rPr lang="en-US" altLang="zh-CN" sz="1600" dirty="0" smtClean="0"/>
              <a:t>    </a:t>
            </a:r>
            <a:r>
              <a:rPr lang="en-US" altLang="zh-CN" sz="1600" dirty="0" err="1" smtClean="0"/>
              <a:t>vacuum_defer_cleanup_age</a:t>
            </a:r>
            <a:endParaRPr lang="en-US" altLang="zh-CN" sz="1600" dirty="0" smtClean="0"/>
          </a:p>
          <a:p>
            <a:r>
              <a:rPr lang="en-US" altLang="zh-CN" sz="1600" dirty="0" smtClean="0">
                <a:solidFill>
                  <a:srgbClr val="FF0000"/>
                </a:solidFill>
              </a:rPr>
              <a:t>    </a:t>
            </a:r>
            <a:r>
              <a:rPr lang="en-US" altLang="zh-CN" sz="1600" dirty="0" err="1" smtClean="0">
                <a:solidFill>
                  <a:srgbClr val="FF0000"/>
                </a:solidFill>
              </a:rPr>
              <a:t>synchronous_replication</a:t>
            </a:r>
            <a:endParaRPr lang="en-US" altLang="zh-CN" sz="1600" dirty="0" smtClean="0">
              <a:solidFill>
                <a:srgbClr val="FF0000"/>
              </a:solidFill>
            </a:endParaRPr>
          </a:p>
          <a:p>
            <a:r>
              <a:rPr lang="en-US" altLang="zh-CN" sz="1600" dirty="0" smtClean="0">
                <a:solidFill>
                  <a:srgbClr val="FF0000"/>
                </a:solidFill>
              </a:rPr>
              <a:t>    </a:t>
            </a:r>
            <a:r>
              <a:rPr lang="en-US" altLang="zh-CN" sz="1600" dirty="0" err="1" smtClean="0">
                <a:solidFill>
                  <a:srgbClr val="FF0000"/>
                </a:solidFill>
              </a:rPr>
              <a:t>synchronous_standby_names</a:t>
            </a:r>
            <a:endParaRPr lang="en-US" altLang="zh-CN" sz="1600" dirty="0" smtClean="0">
              <a:solidFill>
                <a:srgbClr val="FF0000"/>
              </a:solidFill>
            </a:endParaRPr>
          </a:p>
          <a:p>
            <a:r>
              <a:rPr lang="en-US" altLang="zh-CN" sz="1600" dirty="0" smtClean="0">
                <a:solidFill>
                  <a:srgbClr val="FF0000"/>
                </a:solidFill>
              </a:rPr>
              <a:t>        ( </a:t>
            </a:r>
            <a:r>
              <a:rPr lang="en-US" altLang="zh-CN" sz="1600" dirty="0" err="1" smtClean="0">
                <a:solidFill>
                  <a:srgbClr val="FF0000"/>
                </a:solidFill>
              </a:rPr>
              <a:t>primary_conninfo</a:t>
            </a:r>
            <a:r>
              <a:rPr lang="en-US" altLang="zh-CN" sz="1600" dirty="0" smtClean="0">
                <a:solidFill>
                  <a:srgbClr val="FF0000"/>
                </a:solidFill>
              </a:rPr>
              <a:t> in standby’s </a:t>
            </a:r>
            <a:r>
              <a:rPr lang="en-US" altLang="zh-CN" sz="1600" dirty="0" err="1" smtClean="0">
                <a:solidFill>
                  <a:srgbClr val="FF0000"/>
                </a:solidFill>
              </a:rPr>
              <a:t>primary_conninfo</a:t>
            </a:r>
            <a:r>
              <a:rPr lang="en-US" altLang="zh-CN" sz="1600" dirty="0" smtClean="0">
                <a:solidFill>
                  <a:srgbClr val="FF0000"/>
                </a:solidFill>
              </a:rPr>
              <a:t> )</a:t>
            </a:r>
          </a:p>
          <a:p>
            <a:endParaRPr lang="en-US" altLang="zh-CN" dirty="0" smtClean="0"/>
          </a:p>
          <a:p>
            <a:r>
              <a:rPr lang="en-US" altLang="zh-CN" dirty="0" smtClean="0"/>
              <a:t>Standby </a:t>
            </a:r>
          </a:p>
          <a:p>
            <a:r>
              <a:rPr lang="en-US" altLang="zh-CN" sz="1600" dirty="0" smtClean="0"/>
              <a:t>    </a:t>
            </a:r>
            <a:r>
              <a:rPr lang="en-US" altLang="zh-CN" sz="1600" dirty="0" err="1" smtClean="0"/>
              <a:t>hot_standby</a:t>
            </a:r>
            <a:endParaRPr lang="en-US" altLang="zh-CN" sz="1600" dirty="0" smtClean="0"/>
          </a:p>
          <a:p>
            <a:r>
              <a:rPr lang="en-US" altLang="zh-CN" sz="1600" dirty="0" smtClean="0"/>
              <a:t>    </a:t>
            </a:r>
            <a:r>
              <a:rPr lang="en-US" altLang="zh-CN" sz="1600" dirty="0" err="1" smtClean="0"/>
              <a:t>max_standby_archive_delay</a:t>
            </a:r>
            <a:endParaRPr lang="en-US" altLang="zh-CN" sz="1600" dirty="0" smtClean="0"/>
          </a:p>
          <a:p>
            <a:r>
              <a:rPr lang="en-US" altLang="zh-CN" sz="1600" dirty="0" smtClean="0"/>
              <a:t>    </a:t>
            </a:r>
            <a:r>
              <a:rPr lang="en-US" altLang="zh-CN" sz="1600" dirty="0" err="1" smtClean="0"/>
              <a:t>max_standby_streaming_delay</a:t>
            </a:r>
            <a:endParaRPr lang="en-US" altLang="zh-CN" sz="1600" dirty="0" smtClean="0"/>
          </a:p>
          <a:p>
            <a:r>
              <a:rPr lang="en-US" altLang="zh-CN" sz="1600" dirty="0" smtClean="0"/>
              <a:t>    </a:t>
            </a:r>
            <a:r>
              <a:rPr lang="en-US" altLang="zh-CN" sz="1600" dirty="0" err="1" smtClean="0"/>
              <a:t>wal_receiver_status_interval</a:t>
            </a:r>
            <a:endParaRPr lang="en-US" altLang="zh-CN" sz="1600" dirty="0" smtClean="0"/>
          </a:p>
          <a:p>
            <a:r>
              <a:rPr lang="en-US" altLang="zh-CN" sz="1600" dirty="0" smtClean="0"/>
              <a:t>    </a:t>
            </a:r>
            <a:r>
              <a:rPr lang="en-US" altLang="zh-CN" sz="1600" dirty="0" err="1" smtClean="0"/>
              <a:t>hot_standby_feedback</a:t>
            </a:r>
            <a:endParaRPr lang="en-US" altLang="zh-CN" sz="1600" dirty="0" smtClean="0"/>
          </a:p>
          <a:p>
            <a:endParaRPr lang="en-US" altLang="zh-CN" sz="1600" dirty="0" smtClean="0"/>
          </a:p>
          <a:p>
            <a:endParaRPr lang="zh-CN" altLang="en-US" sz="1600" dirty="0"/>
          </a:p>
        </p:txBody>
      </p:sp>
    </p:spTree>
    <p:extLst>
      <p:ext uri="{BB962C8B-B14F-4D97-AF65-F5344CB8AC3E}">
        <p14:creationId xmlns:p14="http://schemas.microsoft.com/office/powerpoint/2010/main" val="599670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数据库流复制</a:t>
            </a:r>
            <a:endParaRPr lang="zh-CN" altLang="en-US" dirty="0"/>
          </a:p>
        </p:txBody>
      </p:sp>
      <p:sp>
        <p:nvSpPr>
          <p:cNvPr id="3" name="内容占位符 2"/>
          <p:cNvSpPr>
            <a:spLocks noGrp="1"/>
          </p:cNvSpPr>
          <p:nvPr>
            <p:ph idx="1"/>
          </p:nvPr>
        </p:nvSpPr>
        <p:spPr>
          <a:xfrm>
            <a:off x="357158" y="1214422"/>
            <a:ext cx="8329642" cy="5000660"/>
          </a:xfrm>
        </p:spPr>
        <p:txBody>
          <a:bodyPr/>
          <a:lstStyle/>
          <a:p>
            <a:r>
              <a:rPr lang="zh-CN" altLang="en-US" sz="1600" dirty="0" smtClean="0"/>
              <a:t>流复制</a:t>
            </a:r>
            <a:r>
              <a:rPr lang="en-US" altLang="zh-CN" sz="1600" dirty="0" err="1" smtClean="0"/>
              <a:t>hot_standby</a:t>
            </a:r>
            <a:r>
              <a:rPr lang="zh-CN" altLang="en-US" sz="1600" dirty="0"/>
              <a:t>演示</a:t>
            </a:r>
            <a:endParaRPr lang="en-US" altLang="zh-CN" sz="1600" dirty="0" smtClean="0"/>
          </a:p>
          <a:p>
            <a:pPr lvl="1"/>
            <a:r>
              <a:rPr lang="zh-CN" altLang="en-US" sz="1600" dirty="0" smtClean="0"/>
              <a:t>规划主机</a:t>
            </a:r>
            <a:r>
              <a:rPr lang="en-US" altLang="zh-CN" sz="1600" dirty="0" smtClean="0"/>
              <a:t>, </a:t>
            </a:r>
            <a:r>
              <a:rPr lang="zh-CN" altLang="en-US" sz="1600" dirty="0" smtClean="0"/>
              <a:t>网络</a:t>
            </a:r>
            <a:r>
              <a:rPr lang="en-US" altLang="zh-CN" sz="1600" dirty="0" smtClean="0"/>
              <a:t>, </a:t>
            </a:r>
            <a:r>
              <a:rPr lang="zh-CN" altLang="en-US" sz="1600" dirty="0" smtClean="0"/>
              <a:t>存储</a:t>
            </a:r>
            <a:r>
              <a:rPr lang="en-US" altLang="zh-CN" sz="1600" dirty="0" smtClean="0"/>
              <a:t>, </a:t>
            </a:r>
            <a:r>
              <a:rPr lang="zh-CN" altLang="en-US" sz="1600" dirty="0" smtClean="0"/>
              <a:t>同步主备机器的时间</a:t>
            </a:r>
            <a:endParaRPr lang="en-US" altLang="zh-CN" sz="1600" dirty="0" smtClean="0"/>
          </a:p>
          <a:p>
            <a:pPr lvl="1"/>
            <a:r>
              <a:rPr lang="zh-CN" altLang="en-US" sz="1600" dirty="0" smtClean="0"/>
              <a:t>生成主库</a:t>
            </a:r>
            <a:endParaRPr lang="en-US" altLang="zh-CN" sz="1600" dirty="0" smtClean="0"/>
          </a:p>
          <a:p>
            <a:pPr lvl="1"/>
            <a:r>
              <a:rPr lang="zh-CN" altLang="en-US" sz="1600" dirty="0" smtClean="0"/>
              <a:t>配置主库</a:t>
            </a:r>
            <a:r>
              <a:rPr lang="en-US" altLang="zh-CN" sz="1600" dirty="0" err="1" smtClean="0"/>
              <a:t>postgresql.conf</a:t>
            </a:r>
            <a:r>
              <a:rPr lang="en-US" altLang="zh-CN" sz="1600" dirty="0" smtClean="0"/>
              <a:t>, </a:t>
            </a:r>
            <a:r>
              <a:rPr lang="en-US" altLang="zh-CN" sz="1600" dirty="0" err="1" smtClean="0"/>
              <a:t>pg_hba.conf</a:t>
            </a:r>
            <a:endParaRPr lang="en-US" altLang="zh-CN" sz="1600" dirty="0" smtClean="0"/>
          </a:p>
          <a:p>
            <a:pPr lvl="1"/>
            <a:r>
              <a:rPr lang="zh-CN" altLang="en-US" sz="1600" dirty="0" smtClean="0"/>
              <a:t>新建</a:t>
            </a:r>
            <a:r>
              <a:rPr lang="en-US" altLang="zh-CN" sz="1600" dirty="0" smtClean="0"/>
              <a:t>replication</a:t>
            </a:r>
            <a:r>
              <a:rPr lang="zh-CN" altLang="en-US" sz="1600" dirty="0" smtClean="0"/>
              <a:t>角色</a:t>
            </a:r>
            <a:endParaRPr lang="en-US" altLang="zh-CN" sz="1600" dirty="0" smtClean="0"/>
          </a:p>
          <a:p>
            <a:pPr lvl="1"/>
            <a:r>
              <a:rPr lang="zh-CN" altLang="en-US" sz="1600" dirty="0" smtClean="0"/>
              <a:t>配置</a:t>
            </a:r>
            <a:r>
              <a:rPr lang="en-US" altLang="zh-CN" sz="1600" dirty="0" err="1" smtClean="0"/>
              <a:t>hot_standby</a:t>
            </a:r>
            <a:r>
              <a:rPr lang="en-US" altLang="zh-CN" sz="1600" dirty="0" smtClean="0"/>
              <a:t> .</a:t>
            </a:r>
            <a:r>
              <a:rPr lang="en-US" altLang="zh-CN" sz="1600" dirty="0" err="1" smtClean="0"/>
              <a:t>pgpass</a:t>
            </a:r>
            <a:r>
              <a:rPr lang="en-US" altLang="zh-CN" sz="1600" dirty="0" smtClean="0"/>
              <a:t>, </a:t>
            </a:r>
            <a:r>
              <a:rPr lang="zh-CN" altLang="en-US" sz="1600" dirty="0" smtClean="0"/>
              <a:t>数据目录</a:t>
            </a:r>
            <a:endParaRPr lang="en-US" altLang="zh-CN" sz="1600" dirty="0" smtClean="0"/>
          </a:p>
          <a:p>
            <a:pPr lvl="1"/>
            <a:r>
              <a:rPr lang="zh-CN" altLang="en-US" sz="1600" dirty="0" smtClean="0"/>
              <a:t>使用</a:t>
            </a:r>
            <a:r>
              <a:rPr lang="en-US" altLang="zh-CN" sz="1600" dirty="0" err="1" smtClean="0"/>
              <a:t>pg_basebackup</a:t>
            </a:r>
            <a:r>
              <a:rPr lang="zh-CN" altLang="en-US" sz="1600" dirty="0" smtClean="0"/>
              <a:t>创建备库基础备份</a:t>
            </a:r>
            <a:endParaRPr lang="en-US" altLang="zh-CN" sz="1600" dirty="0" smtClean="0"/>
          </a:p>
          <a:p>
            <a:pPr lvl="1"/>
            <a:r>
              <a:rPr lang="zh-CN" altLang="en-US" sz="1600" dirty="0" smtClean="0"/>
              <a:t>配置备库</a:t>
            </a:r>
            <a:r>
              <a:rPr lang="en-US" altLang="zh-CN" sz="1600" dirty="0" err="1" smtClean="0"/>
              <a:t>recovery.conf</a:t>
            </a:r>
            <a:r>
              <a:rPr lang="en-US" altLang="zh-CN" sz="1600" dirty="0" smtClean="0"/>
              <a:t>, </a:t>
            </a:r>
            <a:r>
              <a:rPr lang="en-US" altLang="zh-CN" sz="1600" dirty="0" err="1" smtClean="0"/>
              <a:t>postgresql.conf</a:t>
            </a:r>
            <a:endParaRPr lang="en-US" altLang="zh-CN" sz="1600" dirty="0" smtClean="0"/>
          </a:p>
          <a:p>
            <a:pPr lvl="1"/>
            <a:r>
              <a:rPr lang="zh-CN" altLang="en-US" sz="1600" dirty="0" smtClean="0"/>
              <a:t>启动</a:t>
            </a:r>
            <a:r>
              <a:rPr lang="en-US" altLang="zh-CN" sz="1600" dirty="0" err="1" smtClean="0"/>
              <a:t>hot_standby</a:t>
            </a:r>
            <a:endParaRPr lang="en-US" altLang="zh-CN" sz="1600" dirty="0" smtClean="0"/>
          </a:p>
          <a:p>
            <a:pPr lvl="1"/>
            <a:r>
              <a:rPr lang="zh-CN" altLang="en-US" sz="1600" dirty="0" smtClean="0"/>
              <a:t>测试</a:t>
            </a:r>
            <a:r>
              <a:rPr lang="en-US" altLang="zh-CN" sz="1600" dirty="0" smtClean="0"/>
              <a:t>, </a:t>
            </a:r>
            <a:r>
              <a:rPr lang="zh-CN" altLang="en-US" sz="1600" dirty="0" smtClean="0"/>
              <a:t>新建用户</a:t>
            </a:r>
            <a:r>
              <a:rPr lang="en-US" altLang="zh-CN" sz="1600" dirty="0" smtClean="0"/>
              <a:t>, </a:t>
            </a:r>
            <a:r>
              <a:rPr lang="zh-CN" altLang="en-US" sz="1600" dirty="0" smtClean="0"/>
              <a:t>表空间</a:t>
            </a:r>
            <a:r>
              <a:rPr lang="en-US" altLang="zh-CN" sz="1600" dirty="0" smtClean="0"/>
              <a:t>, </a:t>
            </a:r>
            <a:r>
              <a:rPr lang="zh-CN" altLang="en-US" sz="1600" dirty="0" smtClean="0"/>
              <a:t>数据库</a:t>
            </a:r>
            <a:r>
              <a:rPr lang="en-US" altLang="zh-CN" sz="1600" dirty="0" smtClean="0"/>
              <a:t>, schema, </a:t>
            </a:r>
            <a:r>
              <a:rPr lang="zh-CN" altLang="en-US" sz="1600" dirty="0" smtClean="0"/>
              <a:t>数据表</a:t>
            </a:r>
            <a:r>
              <a:rPr lang="en-US" altLang="zh-CN" sz="1600" dirty="0" smtClean="0"/>
              <a:t>.</a:t>
            </a:r>
          </a:p>
          <a:p>
            <a:pPr lvl="1"/>
            <a:r>
              <a:rPr lang="zh-CN" altLang="en-US" sz="1600" dirty="0" smtClean="0"/>
              <a:t>使用</a:t>
            </a:r>
            <a:r>
              <a:rPr lang="en-US" altLang="zh-CN" sz="1600" dirty="0" err="1" smtClean="0"/>
              <a:t>pgbench</a:t>
            </a:r>
            <a:r>
              <a:rPr lang="zh-CN" altLang="en-US" sz="1600" dirty="0" smtClean="0"/>
              <a:t>进行压力测试</a:t>
            </a:r>
            <a:r>
              <a:rPr lang="en-US" altLang="zh-CN" sz="1600" dirty="0" smtClean="0"/>
              <a:t>, </a:t>
            </a:r>
            <a:r>
              <a:rPr lang="zh-CN" altLang="en-US" sz="1600" dirty="0" smtClean="0"/>
              <a:t>查看流复制统计信息表</a:t>
            </a:r>
            <a:r>
              <a:rPr lang="en-US" altLang="zh-CN" sz="1600" dirty="0" err="1"/>
              <a:t>pg_stat_replication</a:t>
            </a:r>
            <a:endParaRPr lang="en-US" altLang="zh-CN" sz="1600" dirty="0" smtClean="0"/>
          </a:p>
          <a:p>
            <a:pPr lvl="1"/>
            <a:r>
              <a:rPr lang="zh-CN" altLang="en-US" sz="1600" dirty="0" smtClean="0"/>
              <a:t>角色切换测试</a:t>
            </a:r>
            <a:endParaRPr lang="en-US" altLang="zh-CN" sz="1600" dirty="0" smtClean="0"/>
          </a:p>
          <a:p>
            <a:endParaRPr lang="en-US" altLang="zh-CN" sz="1600" dirty="0" smtClean="0"/>
          </a:p>
          <a:p>
            <a:r>
              <a:rPr lang="zh-CN" altLang="en-US" sz="1600" dirty="0"/>
              <a:t>练习</a:t>
            </a:r>
            <a:endParaRPr lang="en-US" altLang="zh-CN" sz="1600" dirty="0"/>
          </a:p>
        </p:txBody>
      </p:sp>
    </p:spTree>
    <p:extLst>
      <p:ext uri="{BB962C8B-B14F-4D97-AF65-F5344CB8AC3E}">
        <p14:creationId xmlns:p14="http://schemas.microsoft.com/office/powerpoint/2010/main" val="482908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zh-CN" altLang="en-US" sz="1400" dirty="0"/>
              <a:t>加速外键约束更新和删除</a:t>
            </a:r>
            <a:r>
              <a:rPr lang="zh-CN" altLang="en-US" sz="1400" dirty="0" smtClean="0"/>
              <a:t>操作</a:t>
            </a:r>
            <a:endParaRPr lang="en-US" altLang="zh-CN" sz="1400" dirty="0" smtClean="0"/>
          </a:p>
          <a:p>
            <a:r>
              <a:rPr lang="zh-CN" altLang="en-US" sz="1400" dirty="0" smtClean="0"/>
              <a:t>增加</a:t>
            </a:r>
            <a:r>
              <a:rPr lang="en-US" altLang="zh-CN" sz="1400" dirty="0" smtClean="0"/>
              <a:t>f</a:t>
            </a:r>
            <a:r>
              <a:rPr lang="zh-CN" altLang="en-US" sz="1400" dirty="0" smtClean="0"/>
              <a:t>表的</a:t>
            </a:r>
            <a:r>
              <a:rPr lang="en-US" altLang="zh-CN" sz="1400" dirty="0" err="1" smtClean="0"/>
              <a:t>p_id</a:t>
            </a:r>
            <a:r>
              <a:rPr lang="zh-CN" altLang="en-US" sz="1400" dirty="0" smtClean="0"/>
              <a:t>列上的索引</a:t>
            </a:r>
            <a:endParaRPr lang="en-US" altLang="zh-CN" sz="1400" dirty="0" smtClean="0"/>
          </a:p>
          <a:p>
            <a:r>
              <a:rPr lang="en-US" altLang="zh-CN" sz="1400" dirty="0"/>
              <a:t>digoal=# create index idx_f_1 on f(</a:t>
            </a:r>
            <a:r>
              <a:rPr lang="en-US" altLang="zh-CN" sz="1400" dirty="0" err="1"/>
              <a:t>p_id</a:t>
            </a:r>
            <a:r>
              <a:rPr lang="en-US" altLang="zh-CN" sz="1400" dirty="0"/>
              <a:t>);</a:t>
            </a:r>
          </a:p>
          <a:p>
            <a:r>
              <a:rPr lang="en-US" altLang="zh-CN" sz="1400" dirty="0"/>
              <a:t>CREATE </a:t>
            </a:r>
            <a:r>
              <a:rPr lang="en-US" altLang="zh-CN" sz="1400" dirty="0" smtClean="0"/>
              <a:t>INDEX</a:t>
            </a:r>
          </a:p>
          <a:p>
            <a:r>
              <a:rPr lang="en-US" altLang="zh-CN" sz="1400" dirty="0"/>
              <a:t>digoal=# explain (</a:t>
            </a:r>
            <a:r>
              <a:rPr lang="en-US" altLang="zh-CN" sz="1400" dirty="0" err="1"/>
              <a:t>analyze,verbose,costs,buffers,timing</a:t>
            </a:r>
            <a:r>
              <a:rPr lang="en-US" altLang="zh-CN" sz="1400" dirty="0"/>
              <a:t>) update p set id=1 where id=0;</a:t>
            </a:r>
          </a:p>
          <a:p>
            <a:r>
              <a:rPr lang="en-US" altLang="zh-CN" sz="1400" dirty="0"/>
              <a:t>                                                        QUERY PLAN                                                        </a:t>
            </a:r>
          </a:p>
          <a:p>
            <a:r>
              <a:rPr lang="en-US" altLang="zh-CN" sz="1400" dirty="0"/>
              <a:t>--------------------------------------------------------------------------------------------------------------------------</a:t>
            </a:r>
          </a:p>
          <a:p>
            <a:r>
              <a:rPr lang="en-US" altLang="zh-CN" sz="1400" dirty="0"/>
              <a:t> Update on </a:t>
            </a:r>
            <a:r>
              <a:rPr lang="en-US" altLang="zh-CN" sz="1400" dirty="0" err="1"/>
              <a:t>postgres.p</a:t>
            </a:r>
            <a:r>
              <a:rPr lang="en-US" altLang="zh-CN" sz="1400" dirty="0"/>
              <a:t>  (cost=0.29..2.30 rows=1 width=47) (actual time=0.067..0.067 rows=0 loops=1)</a:t>
            </a:r>
          </a:p>
          <a:p>
            <a:r>
              <a:rPr lang="en-US" altLang="zh-CN" sz="1400" dirty="0"/>
              <a:t>   Buffers: shared hit=8</a:t>
            </a:r>
          </a:p>
          <a:p>
            <a:r>
              <a:rPr lang="en-US" altLang="zh-CN" sz="1400" dirty="0"/>
              <a:t>   -&gt;  Index Scan using </a:t>
            </a:r>
            <a:r>
              <a:rPr lang="en-US" altLang="zh-CN" sz="1400" dirty="0" err="1"/>
              <a:t>p_pkey</a:t>
            </a:r>
            <a:r>
              <a:rPr lang="en-US" altLang="zh-CN" sz="1400" dirty="0"/>
              <a:t> on </a:t>
            </a:r>
            <a:r>
              <a:rPr lang="en-US" altLang="zh-CN" sz="1400" dirty="0" err="1"/>
              <a:t>postgres.p</a:t>
            </a:r>
            <a:r>
              <a:rPr lang="en-US" altLang="zh-CN" sz="1400" dirty="0"/>
              <a:t>  (cost=0.29..2.30 rows=1 width=47) (actual time=0.018..0.020 rows=1 loops=1)</a:t>
            </a:r>
          </a:p>
          <a:p>
            <a:r>
              <a:rPr lang="en-US" altLang="zh-CN" sz="1400" dirty="0"/>
              <a:t>         Output: 1, info, </a:t>
            </a:r>
            <a:r>
              <a:rPr lang="en-US" altLang="zh-CN" sz="1400" dirty="0" err="1"/>
              <a:t>crt_time</a:t>
            </a:r>
            <a:r>
              <a:rPr lang="en-US" altLang="zh-CN" sz="1400" dirty="0"/>
              <a:t>, </a:t>
            </a:r>
            <a:r>
              <a:rPr lang="en-US" altLang="zh-CN" sz="1400" dirty="0" err="1"/>
              <a:t>ctid</a:t>
            </a:r>
            <a:endParaRPr lang="en-US" altLang="zh-CN" sz="1400" dirty="0"/>
          </a:p>
          <a:p>
            <a:r>
              <a:rPr lang="en-US" altLang="zh-CN" sz="1400" dirty="0"/>
              <a:t>         Index Cond: (p.id = 0)</a:t>
            </a:r>
          </a:p>
          <a:p>
            <a:r>
              <a:rPr lang="en-US" altLang="zh-CN" sz="1400" dirty="0"/>
              <a:t>         Buffers: shared hit=3</a:t>
            </a:r>
          </a:p>
          <a:p>
            <a:r>
              <a:rPr lang="en-US" altLang="zh-CN" sz="1400" dirty="0"/>
              <a:t> Trigger RI_ConstraintTrigger_a_92560 for constraint </a:t>
            </a:r>
            <a:r>
              <a:rPr lang="en-US" altLang="zh-CN" sz="1400" dirty="0" err="1"/>
              <a:t>f_p_id_fkey</a:t>
            </a:r>
            <a:r>
              <a:rPr lang="en-US" altLang="zh-CN" sz="1400" dirty="0"/>
              <a:t> on </a:t>
            </a:r>
            <a:r>
              <a:rPr lang="en-US" altLang="zh-CN" sz="1400" dirty="0">
                <a:solidFill>
                  <a:srgbClr val="FF0000"/>
                </a:solidFill>
              </a:rPr>
              <a:t>p: time=0.471 </a:t>
            </a:r>
            <a:r>
              <a:rPr lang="en-US" altLang="zh-CN" sz="1400" dirty="0"/>
              <a:t>calls=1</a:t>
            </a:r>
          </a:p>
          <a:p>
            <a:r>
              <a:rPr lang="en-US" altLang="zh-CN" sz="1400" dirty="0"/>
              <a:t> Trigger RI_ConstraintTrigger_c_92562 for constraint </a:t>
            </a:r>
            <a:r>
              <a:rPr lang="en-US" altLang="zh-CN" sz="1400" dirty="0" err="1"/>
              <a:t>f_p_id_fkey</a:t>
            </a:r>
            <a:r>
              <a:rPr lang="en-US" altLang="zh-CN" sz="1400" dirty="0"/>
              <a:t> on f: time=0.053 calls=1</a:t>
            </a:r>
          </a:p>
          <a:p>
            <a:r>
              <a:rPr lang="en-US" altLang="zh-CN" sz="1400" dirty="0"/>
              <a:t> </a:t>
            </a:r>
            <a:r>
              <a:rPr lang="en-US" altLang="zh-CN" sz="1400" dirty="0">
                <a:solidFill>
                  <a:srgbClr val="FF0000"/>
                </a:solidFill>
              </a:rPr>
              <a:t>Total runtime: 0.636 </a:t>
            </a:r>
            <a:r>
              <a:rPr lang="en-US" altLang="zh-CN" sz="1400" dirty="0" err="1">
                <a:solidFill>
                  <a:srgbClr val="FF0000"/>
                </a:solidFill>
              </a:rPr>
              <a:t>ms</a:t>
            </a:r>
            <a:endParaRPr lang="en-US" altLang="zh-CN" sz="1400" dirty="0">
              <a:solidFill>
                <a:srgbClr val="FF0000"/>
              </a:solidFill>
            </a:endParaRPr>
          </a:p>
          <a:p>
            <a:r>
              <a:rPr lang="en-US" altLang="zh-CN" sz="1400" dirty="0"/>
              <a:t>(9 rows)</a:t>
            </a:r>
            <a:endParaRPr lang="zh-CN" altLang="en-US" sz="1400" dirty="0"/>
          </a:p>
        </p:txBody>
      </p:sp>
    </p:spTree>
    <p:extLst>
      <p:ext uri="{BB962C8B-B14F-4D97-AF65-F5344CB8AC3E}">
        <p14:creationId xmlns:p14="http://schemas.microsoft.com/office/powerpoint/2010/main" val="205330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数据库表级复制</a:t>
            </a:r>
            <a:endParaRPr lang="zh-CN" altLang="en-US" dirty="0"/>
          </a:p>
        </p:txBody>
      </p:sp>
      <p:sp>
        <p:nvSpPr>
          <p:cNvPr id="3" name="内容占位符 2"/>
          <p:cNvSpPr>
            <a:spLocks noGrp="1"/>
          </p:cNvSpPr>
          <p:nvPr>
            <p:ph idx="1"/>
          </p:nvPr>
        </p:nvSpPr>
        <p:spPr/>
        <p:txBody>
          <a:bodyPr/>
          <a:lstStyle/>
          <a:p>
            <a:r>
              <a:rPr lang="zh-CN" altLang="en-US" sz="1600" dirty="0" smtClean="0"/>
              <a:t>使用触发器实现表级复制的介绍</a:t>
            </a:r>
            <a:endParaRPr lang="en-US" altLang="zh-CN" sz="1600" dirty="0" smtClean="0"/>
          </a:p>
          <a:p>
            <a:r>
              <a:rPr lang="zh-CN" altLang="en-US" sz="1600" dirty="0" smtClean="0"/>
              <a:t>物化视图介绍</a:t>
            </a:r>
            <a:endParaRPr lang="en-US" altLang="zh-CN" sz="1600" dirty="0" smtClean="0"/>
          </a:p>
          <a:p>
            <a:r>
              <a:rPr lang="zh-CN" altLang="en-US" sz="1600" dirty="0"/>
              <a:t>支持表级复制的第三方</a:t>
            </a:r>
            <a:r>
              <a:rPr lang="zh-CN" altLang="en-US" sz="1600" dirty="0" smtClean="0"/>
              <a:t>插件</a:t>
            </a:r>
            <a:r>
              <a:rPr lang="en-US" altLang="zh-CN" sz="1600" dirty="0" smtClean="0"/>
              <a:t>(</a:t>
            </a:r>
            <a:r>
              <a:rPr lang="zh-CN" altLang="en-US" sz="1600" dirty="0" smtClean="0"/>
              <a:t>代理层</a:t>
            </a:r>
            <a:r>
              <a:rPr lang="en-US" altLang="zh-CN" sz="1600" dirty="0" smtClean="0"/>
              <a:t>SQL</a:t>
            </a:r>
            <a:r>
              <a:rPr lang="zh-CN" altLang="en-US" sz="1600" dirty="0" smtClean="0"/>
              <a:t>分发复制</a:t>
            </a:r>
            <a:r>
              <a:rPr lang="en-US" altLang="zh-CN" sz="1600" dirty="0" smtClean="0"/>
              <a:t>, </a:t>
            </a:r>
            <a:r>
              <a:rPr lang="zh-CN" altLang="en-US" sz="1600" dirty="0" smtClean="0"/>
              <a:t>数据库端触发器复制</a:t>
            </a:r>
            <a:r>
              <a:rPr lang="en-US" altLang="zh-CN" sz="1600" dirty="0" smtClean="0"/>
              <a:t>)</a:t>
            </a:r>
          </a:p>
          <a:p>
            <a:pPr lvl="1"/>
            <a:r>
              <a:rPr lang="en-US" altLang="zh-CN" sz="1200" dirty="0" err="1" smtClean="0"/>
              <a:t>Slony</a:t>
            </a:r>
            <a:r>
              <a:rPr lang="en-US" altLang="zh-CN" sz="1200" dirty="0" smtClean="0"/>
              <a:t>-I</a:t>
            </a:r>
          </a:p>
          <a:p>
            <a:pPr lvl="1"/>
            <a:r>
              <a:rPr lang="en-US" altLang="zh-CN" sz="1200" dirty="0" smtClean="0"/>
              <a:t>Londiste3</a:t>
            </a:r>
          </a:p>
          <a:p>
            <a:pPr lvl="1"/>
            <a:r>
              <a:rPr lang="en-US" altLang="zh-CN" sz="1200" dirty="0" err="1" smtClean="0"/>
              <a:t>Bucardo</a:t>
            </a:r>
            <a:endParaRPr lang="en-US" altLang="zh-CN" sz="1200" dirty="0" smtClean="0"/>
          </a:p>
          <a:p>
            <a:pPr lvl="1"/>
            <a:r>
              <a:rPr lang="en-US" altLang="zh-CN" sz="1200" dirty="0" err="1" smtClean="0"/>
              <a:t>Pgpool</a:t>
            </a:r>
            <a:r>
              <a:rPr lang="en-US" altLang="zh-CN" sz="1200" dirty="0" smtClean="0"/>
              <a:t>-II</a:t>
            </a:r>
          </a:p>
          <a:p>
            <a:pPr lvl="1"/>
            <a:r>
              <a:rPr lang="en-US" altLang="zh-CN" sz="1200" dirty="0" smtClean="0"/>
              <a:t>Pl/proxy</a:t>
            </a:r>
          </a:p>
          <a:p>
            <a:pPr lvl="1"/>
            <a:r>
              <a:rPr lang="en-US" altLang="zh-CN" sz="1200" dirty="0" smtClean="0"/>
              <a:t>…</a:t>
            </a:r>
            <a:endParaRPr lang="en-US" altLang="zh-CN" sz="1200" dirty="0"/>
          </a:p>
          <a:p>
            <a:r>
              <a:rPr lang="zh-CN" altLang="en-US" sz="1600" dirty="0"/>
              <a:t>选取</a:t>
            </a:r>
            <a:r>
              <a:rPr lang="en-US" altLang="zh-CN" sz="1600" dirty="0"/>
              <a:t>londiste3</a:t>
            </a:r>
            <a:r>
              <a:rPr lang="zh-CN" altLang="en-US" sz="1600" dirty="0"/>
              <a:t>介绍</a:t>
            </a:r>
            <a:endParaRPr lang="en-US" altLang="zh-CN" sz="1600" dirty="0"/>
          </a:p>
          <a:p>
            <a:endParaRPr lang="zh-CN" altLang="en-US" sz="1600" dirty="0"/>
          </a:p>
        </p:txBody>
      </p:sp>
    </p:spTree>
    <p:extLst>
      <p:ext uri="{BB962C8B-B14F-4D97-AF65-F5344CB8AC3E}">
        <p14:creationId xmlns:p14="http://schemas.microsoft.com/office/powerpoint/2010/main" val="1938101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表复制</a:t>
            </a:r>
            <a:r>
              <a:rPr lang="en-US" altLang="zh-CN" dirty="0" smtClean="0"/>
              <a:t>-</a:t>
            </a:r>
            <a:r>
              <a:rPr lang="zh-CN" altLang="en-US" dirty="0" smtClean="0"/>
              <a:t>触发器</a:t>
            </a:r>
            <a:endParaRPr lang="zh-CN" altLang="en-US" dirty="0"/>
          </a:p>
        </p:txBody>
      </p:sp>
      <p:sp>
        <p:nvSpPr>
          <p:cNvPr id="3" name="内容占位符 2"/>
          <p:cNvSpPr>
            <a:spLocks noGrp="1"/>
          </p:cNvSpPr>
          <p:nvPr>
            <p:ph idx="1"/>
          </p:nvPr>
        </p:nvSpPr>
        <p:spPr/>
        <p:txBody>
          <a:bodyPr/>
          <a:lstStyle/>
          <a:p>
            <a:r>
              <a:rPr lang="zh-CN" altLang="en-US" sz="1600" dirty="0" smtClean="0"/>
              <a:t>多主复制</a:t>
            </a:r>
            <a:endParaRPr lang="en-US" altLang="zh-CN" sz="1600" dirty="0" smtClean="0">
              <a:hlinkClick r:id="rId2"/>
            </a:endParaRPr>
          </a:p>
          <a:p>
            <a:r>
              <a:rPr lang="en-US" altLang="zh-CN" sz="1600" dirty="0">
                <a:hlinkClick r:id="rId3"/>
              </a:rPr>
              <a:t>http://blog.163.com/digoal@126/blog/static/163877040201321125220134</a:t>
            </a:r>
            <a:r>
              <a:rPr lang="en-US" altLang="zh-CN" sz="1600" dirty="0" smtClean="0">
                <a:hlinkClick r:id="rId3"/>
              </a:rPr>
              <a:t>/</a:t>
            </a:r>
            <a:endParaRPr lang="en-US" altLang="zh-CN" sz="1600" dirty="0" smtClean="0"/>
          </a:p>
          <a:p>
            <a:endParaRPr lang="en-US" altLang="zh-CN" sz="1600" dirty="0"/>
          </a:p>
          <a:p>
            <a:r>
              <a:rPr lang="zh-CN" altLang="en-US" sz="1600" dirty="0" smtClean="0"/>
              <a:t>演示</a:t>
            </a:r>
            <a:r>
              <a:rPr lang="en-US" altLang="zh-CN" sz="1600" dirty="0" smtClean="0"/>
              <a:t>, </a:t>
            </a:r>
            <a:r>
              <a:rPr lang="zh-CN" altLang="en-US" sz="1600" dirty="0" smtClean="0"/>
              <a:t>练习</a:t>
            </a:r>
            <a:r>
              <a:rPr lang="en-US" altLang="zh-CN" sz="1600" dirty="0" smtClean="0"/>
              <a:t>.</a:t>
            </a:r>
          </a:p>
          <a:p>
            <a:endParaRPr lang="zh-CN" altLang="en-US" sz="1600" dirty="0"/>
          </a:p>
        </p:txBody>
      </p:sp>
    </p:spTree>
    <p:extLst>
      <p:ext uri="{BB962C8B-B14F-4D97-AF65-F5344CB8AC3E}">
        <p14:creationId xmlns:p14="http://schemas.microsoft.com/office/powerpoint/2010/main" val="554117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表复制</a:t>
            </a:r>
            <a:r>
              <a:rPr lang="en-US" altLang="zh-CN" dirty="0" smtClean="0"/>
              <a:t>-</a:t>
            </a:r>
            <a:r>
              <a:rPr lang="zh-CN" altLang="en-US" dirty="0" smtClean="0"/>
              <a:t>物化视图</a:t>
            </a:r>
            <a:endParaRPr lang="zh-CN" altLang="en-US" dirty="0"/>
          </a:p>
        </p:txBody>
      </p:sp>
      <p:sp>
        <p:nvSpPr>
          <p:cNvPr id="3" name="内容占位符 2"/>
          <p:cNvSpPr>
            <a:spLocks noGrp="1"/>
          </p:cNvSpPr>
          <p:nvPr>
            <p:ph idx="1"/>
          </p:nvPr>
        </p:nvSpPr>
        <p:spPr/>
        <p:txBody>
          <a:bodyPr/>
          <a:lstStyle/>
          <a:p>
            <a:r>
              <a:rPr lang="zh-CN" altLang="en-US" sz="1600" dirty="0" smtClean="0"/>
              <a:t>本地物化视图</a:t>
            </a:r>
            <a:endParaRPr lang="en-US" altLang="zh-CN" sz="1600" dirty="0" smtClean="0"/>
          </a:p>
          <a:p>
            <a:r>
              <a:rPr lang="en-US" altLang="zh-CN" sz="1600" dirty="0"/>
              <a:t>Command:     CREATE MATERIALIZED VIEW</a:t>
            </a:r>
          </a:p>
          <a:p>
            <a:r>
              <a:rPr lang="en-US" altLang="zh-CN" sz="1600" dirty="0"/>
              <a:t>Description: define a new materialized view</a:t>
            </a:r>
          </a:p>
          <a:p>
            <a:r>
              <a:rPr lang="en-US" altLang="zh-CN" sz="1600" dirty="0"/>
              <a:t>Syntax:</a:t>
            </a:r>
          </a:p>
          <a:p>
            <a:r>
              <a:rPr lang="en-US" altLang="zh-CN" sz="1600" dirty="0"/>
              <a:t>CREATE MATERIALIZED VIEW </a:t>
            </a:r>
            <a:r>
              <a:rPr lang="en-US" altLang="zh-CN" sz="1600" dirty="0" err="1"/>
              <a:t>table_name</a:t>
            </a:r>
            <a:endParaRPr lang="en-US" altLang="zh-CN" sz="1600" dirty="0"/>
          </a:p>
          <a:p>
            <a:r>
              <a:rPr lang="en-US" altLang="zh-CN" sz="1600" dirty="0"/>
              <a:t>    [ (</a:t>
            </a:r>
            <a:r>
              <a:rPr lang="en-US" altLang="zh-CN" sz="1600" dirty="0" err="1"/>
              <a:t>column_name</a:t>
            </a:r>
            <a:r>
              <a:rPr lang="en-US" altLang="zh-CN" sz="1600" dirty="0"/>
              <a:t> [, ...] ) ]</a:t>
            </a:r>
          </a:p>
          <a:p>
            <a:r>
              <a:rPr lang="en-US" altLang="zh-CN" sz="1600" dirty="0"/>
              <a:t>    [ WITH ( </a:t>
            </a:r>
            <a:r>
              <a:rPr lang="en-US" altLang="zh-CN" sz="1600" dirty="0" err="1"/>
              <a:t>storage_parameter</a:t>
            </a:r>
            <a:r>
              <a:rPr lang="en-US" altLang="zh-CN" sz="1600" dirty="0"/>
              <a:t> [= value] [, ... ] ) ]</a:t>
            </a:r>
          </a:p>
          <a:p>
            <a:r>
              <a:rPr lang="en-US" altLang="zh-CN" sz="1600" dirty="0"/>
              <a:t>    [ TABLESPACE </a:t>
            </a:r>
            <a:r>
              <a:rPr lang="en-US" altLang="zh-CN" sz="1600" dirty="0" err="1"/>
              <a:t>tablespace_name</a:t>
            </a:r>
            <a:r>
              <a:rPr lang="en-US" altLang="zh-CN" sz="1600" dirty="0"/>
              <a:t> ]</a:t>
            </a:r>
          </a:p>
          <a:p>
            <a:r>
              <a:rPr lang="en-US" altLang="zh-CN" sz="1600" dirty="0"/>
              <a:t>    AS query</a:t>
            </a:r>
          </a:p>
          <a:p>
            <a:r>
              <a:rPr lang="en-US" altLang="zh-CN" sz="1600" dirty="0"/>
              <a:t>    [ WITH [ NO ] DATA ]</a:t>
            </a:r>
          </a:p>
          <a:p>
            <a:endParaRPr lang="en-US" altLang="zh-CN" sz="1600" dirty="0"/>
          </a:p>
          <a:p>
            <a:r>
              <a:rPr lang="en-US" altLang="zh-CN" sz="1600" dirty="0" smtClean="0"/>
              <a:t>Command</a:t>
            </a:r>
            <a:r>
              <a:rPr lang="en-US" altLang="zh-CN" sz="1600" dirty="0"/>
              <a:t>:     REFRESH MATERIALIZED VIEW</a:t>
            </a:r>
          </a:p>
          <a:p>
            <a:r>
              <a:rPr lang="en-US" altLang="zh-CN" sz="1600" dirty="0"/>
              <a:t>Description: replace the contents of a materialized view</a:t>
            </a:r>
          </a:p>
          <a:p>
            <a:r>
              <a:rPr lang="en-US" altLang="zh-CN" sz="1600" dirty="0"/>
              <a:t>Syntax:</a:t>
            </a:r>
          </a:p>
          <a:p>
            <a:r>
              <a:rPr lang="en-US" altLang="zh-CN" sz="1600" dirty="0"/>
              <a:t>REFRESH MATERIALIZED VIEW name</a:t>
            </a:r>
          </a:p>
          <a:p>
            <a:r>
              <a:rPr lang="en-US" altLang="zh-CN" sz="1600" dirty="0"/>
              <a:t>    [ WITH [ NO ] DATA ]</a:t>
            </a:r>
            <a:endParaRPr lang="zh-CN" altLang="en-US" sz="1600" dirty="0"/>
          </a:p>
        </p:txBody>
      </p:sp>
    </p:spTree>
    <p:extLst>
      <p:ext uri="{BB962C8B-B14F-4D97-AF65-F5344CB8AC3E}">
        <p14:creationId xmlns:p14="http://schemas.microsoft.com/office/powerpoint/2010/main" val="3677613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表复制</a:t>
            </a:r>
            <a:r>
              <a:rPr lang="en-US" altLang="zh-CN" dirty="0" smtClean="0"/>
              <a:t>-</a:t>
            </a:r>
            <a:r>
              <a:rPr lang="zh-CN" altLang="en-US" dirty="0" smtClean="0"/>
              <a:t>物化视图</a:t>
            </a:r>
            <a:endParaRPr lang="zh-CN" altLang="en-US" dirty="0"/>
          </a:p>
        </p:txBody>
      </p:sp>
      <p:sp>
        <p:nvSpPr>
          <p:cNvPr id="3" name="内容占位符 2"/>
          <p:cNvSpPr>
            <a:spLocks noGrp="1"/>
          </p:cNvSpPr>
          <p:nvPr>
            <p:ph idx="1"/>
          </p:nvPr>
        </p:nvSpPr>
        <p:spPr/>
        <p:txBody>
          <a:bodyPr/>
          <a:lstStyle/>
          <a:p>
            <a:r>
              <a:rPr lang="en-US" altLang="zh-CN" sz="1400" dirty="0"/>
              <a:t>digoal=# create table </a:t>
            </a:r>
            <a:r>
              <a:rPr lang="en-US" altLang="zh-CN" sz="1400" dirty="0" err="1"/>
              <a:t>tbl</a:t>
            </a:r>
            <a:r>
              <a:rPr lang="en-US" altLang="zh-CN" sz="1400" dirty="0"/>
              <a:t> (id </a:t>
            </a:r>
            <a:r>
              <a:rPr lang="en-US" altLang="zh-CN" sz="1400" dirty="0" err="1"/>
              <a:t>int</a:t>
            </a:r>
            <a:r>
              <a:rPr lang="en-US" altLang="zh-CN" sz="1400" dirty="0"/>
              <a:t> primary key, info text, </a:t>
            </a:r>
            <a:r>
              <a:rPr lang="en-US" altLang="zh-CN" sz="1400" dirty="0" err="1"/>
              <a:t>crt_time</a:t>
            </a:r>
            <a:r>
              <a:rPr lang="en-US" altLang="zh-CN" sz="1400" dirty="0"/>
              <a:t> timestamp);</a:t>
            </a:r>
          </a:p>
          <a:p>
            <a:r>
              <a:rPr lang="en-US" altLang="zh-CN" sz="1400" dirty="0"/>
              <a:t>CREATE TABLE</a:t>
            </a:r>
          </a:p>
          <a:p>
            <a:r>
              <a:rPr lang="en-US" altLang="zh-CN" sz="1400" dirty="0"/>
              <a:t>digoal=# insert into </a:t>
            </a:r>
            <a:r>
              <a:rPr lang="en-US" altLang="zh-CN" sz="1400" dirty="0" err="1"/>
              <a:t>tbl</a:t>
            </a:r>
            <a:r>
              <a:rPr lang="en-US" altLang="zh-CN" sz="1400" dirty="0"/>
              <a:t> select </a:t>
            </a:r>
            <a:r>
              <a:rPr lang="en-US" altLang="zh-CN" sz="1400" dirty="0" err="1"/>
              <a:t>generate_series</a:t>
            </a:r>
            <a:r>
              <a:rPr lang="en-US" altLang="zh-CN" sz="1400" dirty="0"/>
              <a:t>(1,100000), md5(random()::text), </a:t>
            </a:r>
            <a:r>
              <a:rPr lang="en-US" altLang="zh-CN" sz="1400" dirty="0" err="1"/>
              <a:t>clock_timestamp</a:t>
            </a:r>
            <a:r>
              <a:rPr lang="en-US" altLang="zh-CN" sz="1400" dirty="0"/>
              <a:t>();</a:t>
            </a:r>
          </a:p>
          <a:p>
            <a:r>
              <a:rPr lang="en-US" altLang="zh-CN" sz="1400" dirty="0"/>
              <a:t>INSERT 0 </a:t>
            </a:r>
            <a:r>
              <a:rPr lang="en-US" altLang="zh-CN" sz="1400" dirty="0" smtClean="0"/>
              <a:t>100000</a:t>
            </a:r>
          </a:p>
          <a:p>
            <a:r>
              <a:rPr lang="en-US" altLang="zh-CN" sz="1400" dirty="0"/>
              <a:t>digoal=# create materialized view </a:t>
            </a:r>
            <a:r>
              <a:rPr lang="en-US" altLang="zh-CN" sz="1400" dirty="0" err="1"/>
              <a:t>mv_tbl</a:t>
            </a:r>
            <a:r>
              <a:rPr lang="en-US" altLang="zh-CN" sz="1400" dirty="0"/>
              <a:t> as select * from </a:t>
            </a:r>
            <a:r>
              <a:rPr lang="en-US" altLang="zh-CN" sz="1400" dirty="0" err="1"/>
              <a:t>tbl</a:t>
            </a:r>
            <a:r>
              <a:rPr lang="en-US" altLang="zh-CN" sz="1400" dirty="0"/>
              <a:t> where id&lt;1000 with no data;</a:t>
            </a:r>
          </a:p>
          <a:p>
            <a:r>
              <a:rPr lang="en-US" altLang="zh-CN" sz="1400" dirty="0"/>
              <a:t>SELECT </a:t>
            </a:r>
            <a:r>
              <a:rPr lang="en-US" altLang="zh-CN" sz="1400" dirty="0" smtClean="0"/>
              <a:t>0</a:t>
            </a:r>
          </a:p>
          <a:p>
            <a:r>
              <a:rPr lang="en-US" altLang="zh-CN" sz="1400" dirty="0"/>
              <a:t>digoal=# refresh materialized view </a:t>
            </a:r>
            <a:r>
              <a:rPr lang="en-US" altLang="zh-CN" sz="1400" dirty="0" err="1"/>
              <a:t>mv_tbl</a:t>
            </a:r>
            <a:r>
              <a:rPr lang="en-US" altLang="zh-CN" sz="1400" dirty="0"/>
              <a:t> ;</a:t>
            </a:r>
          </a:p>
          <a:p>
            <a:r>
              <a:rPr lang="en-US" altLang="zh-CN" sz="1400" dirty="0"/>
              <a:t>REFRESH MATERIALIZED </a:t>
            </a:r>
            <a:r>
              <a:rPr lang="en-US" altLang="zh-CN" sz="1400" dirty="0" smtClean="0"/>
              <a:t>VIEW</a:t>
            </a:r>
          </a:p>
          <a:p>
            <a:r>
              <a:rPr lang="en-US" altLang="zh-CN" sz="1400" dirty="0" smtClean="0"/>
              <a:t>9.4</a:t>
            </a:r>
            <a:r>
              <a:rPr lang="zh-CN" altLang="en-US" sz="1400" dirty="0" smtClean="0"/>
              <a:t>将添加物化视图增量刷新的功能</a:t>
            </a:r>
            <a:r>
              <a:rPr lang="en-US" altLang="zh-CN" sz="1400" dirty="0" smtClean="0"/>
              <a:t>.</a:t>
            </a:r>
          </a:p>
          <a:p>
            <a:r>
              <a:rPr lang="en-US" altLang="zh-CN" sz="1400" dirty="0">
                <a:hlinkClick r:id="rId2"/>
              </a:rPr>
              <a:t>http://blog.163.com/digoal@126/blog/static/163877040201362383382</a:t>
            </a:r>
            <a:r>
              <a:rPr lang="en-US" altLang="zh-CN" sz="1400" dirty="0" smtClean="0">
                <a:hlinkClick r:id="rId2"/>
              </a:rPr>
              <a:t>/</a:t>
            </a:r>
            <a:endParaRPr lang="en-US" altLang="zh-CN" sz="1400" dirty="0" smtClean="0"/>
          </a:p>
          <a:p>
            <a:r>
              <a:rPr lang="en-US" altLang="zh-CN" sz="1400" dirty="0"/>
              <a:t>digoal=# select * from </a:t>
            </a:r>
            <a:r>
              <a:rPr lang="en-US" altLang="zh-CN" sz="1400" dirty="0" err="1"/>
              <a:t>pg_matviews</a:t>
            </a:r>
            <a:r>
              <a:rPr lang="en-US" altLang="zh-CN" sz="1400" dirty="0"/>
              <a:t> ;</a:t>
            </a:r>
          </a:p>
          <a:p>
            <a:r>
              <a:rPr lang="en-US" altLang="zh-CN" sz="1400" dirty="0"/>
              <a:t> </a:t>
            </a:r>
            <a:r>
              <a:rPr lang="en-US" altLang="zh-CN" sz="1400" dirty="0" err="1"/>
              <a:t>schemaname</a:t>
            </a:r>
            <a:r>
              <a:rPr lang="en-US" altLang="zh-CN" sz="1400" dirty="0"/>
              <a:t> | </a:t>
            </a:r>
            <a:r>
              <a:rPr lang="en-US" altLang="zh-CN" sz="1400" dirty="0" err="1"/>
              <a:t>matviewname</a:t>
            </a:r>
            <a:r>
              <a:rPr lang="en-US" altLang="zh-CN" sz="1400" dirty="0"/>
              <a:t> | </a:t>
            </a:r>
            <a:r>
              <a:rPr lang="en-US" altLang="zh-CN" sz="1400" dirty="0" err="1"/>
              <a:t>matviewowner</a:t>
            </a:r>
            <a:r>
              <a:rPr lang="en-US" altLang="zh-CN" sz="1400" dirty="0"/>
              <a:t> | </a:t>
            </a:r>
            <a:r>
              <a:rPr lang="en-US" altLang="zh-CN" sz="1400" dirty="0" err="1"/>
              <a:t>tablespace</a:t>
            </a:r>
            <a:r>
              <a:rPr lang="en-US" altLang="zh-CN" sz="1400" dirty="0"/>
              <a:t> | </a:t>
            </a:r>
            <a:r>
              <a:rPr lang="en-US" altLang="zh-CN" sz="1400" dirty="0" err="1"/>
              <a:t>hasindexes</a:t>
            </a:r>
            <a:r>
              <a:rPr lang="en-US" altLang="zh-CN" sz="1400" dirty="0"/>
              <a:t> | </a:t>
            </a:r>
            <a:r>
              <a:rPr lang="en-US" altLang="zh-CN" sz="1400" dirty="0" err="1"/>
              <a:t>ispopulated</a:t>
            </a:r>
            <a:r>
              <a:rPr lang="en-US" altLang="zh-CN" sz="1400" dirty="0"/>
              <a:t> |        definition        </a:t>
            </a:r>
          </a:p>
          <a:p>
            <a:r>
              <a:rPr lang="en-US" altLang="zh-CN" sz="1400" dirty="0"/>
              <a:t>------------+-------------+--------------+------------+------------+-------------+--------------------------</a:t>
            </a:r>
          </a:p>
          <a:p>
            <a:r>
              <a:rPr lang="en-US" altLang="zh-CN" sz="1400" dirty="0"/>
              <a:t> </a:t>
            </a:r>
            <a:r>
              <a:rPr lang="en-US" altLang="zh-CN" sz="1400" dirty="0" err="1"/>
              <a:t>postgres</a:t>
            </a:r>
            <a:r>
              <a:rPr lang="en-US" altLang="zh-CN" sz="1400" dirty="0"/>
              <a:t>   | </a:t>
            </a:r>
            <a:r>
              <a:rPr lang="en-US" altLang="zh-CN" sz="1400" dirty="0" err="1"/>
              <a:t>mv_tbl</a:t>
            </a:r>
            <a:r>
              <a:rPr lang="en-US" altLang="zh-CN" sz="1400" dirty="0"/>
              <a:t>      | </a:t>
            </a:r>
            <a:r>
              <a:rPr lang="en-US" altLang="zh-CN" sz="1400" dirty="0" err="1"/>
              <a:t>postgres</a:t>
            </a:r>
            <a:r>
              <a:rPr lang="en-US" altLang="zh-CN" sz="1400" dirty="0"/>
              <a:t>     |            | f          | t           |  SELECT tbl.id,         +</a:t>
            </a:r>
          </a:p>
          <a:p>
            <a:r>
              <a:rPr lang="en-US" altLang="zh-CN" sz="1400" dirty="0"/>
              <a:t>            |             |              |            |            |             |     tbl.info,           +</a:t>
            </a:r>
          </a:p>
          <a:p>
            <a:r>
              <a:rPr lang="en-US" altLang="zh-CN" sz="1400" dirty="0"/>
              <a:t>            |             |              |            |            |             |     </a:t>
            </a:r>
            <a:r>
              <a:rPr lang="en-US" altLang="zh-CN" sz="1400" dirty="0" err="1"/>
              <a:t>tbl.crt_time</a:t>
            </a:r>
            <a:r>
              <a:rPr lang="en-US" altLang="zh-CN" sz="1400" dirty="0"/>
              <a:t>        +</a:t>
            </a:r>
          </a:p>
          <a:p>
            <a:r>
              <a:rPr lang="en-US" altLang="zh-CN" sz="1400" dirty="0"/>
              <a:t>            |             |              |            |            |             |    FROM </a:t>
            </a:r>
            <a:r>
              <a:rPr lang="en-US" altLang="zh-CN" sz="1400" dirty="0" err="1"/>
              <a:t>tbl</a:t>
            </a:r>
            <a:r>
              <a:rPr lang="en-US" altLang="zh-CN" sz="1400" dirty="0"/>
              <a:t>             +</a:t>
            </a:r>
          </a:p>
          <a:p>
            <a:r>
              <a:rPr lang="en-US" altLang="zh-CN" sz="1400" dirty="0"/>
              <a:t>            |             |              |            |            |             |   WHERE (tbl.id &lt; 1000);</a:t>
            </a:r>
          </a:p>
          <a:p>
            <a:r>
              <a:rPr lang="en-US" altLang="zh-CN" sz="1400" dirty="0"/>
              <a:t>(1 row)</a:t>
            </a:r>
            <a:endParaRPr lang="zh-CN" altLang="en-US" sz="1400" dirty="0"/>
          </a:p>
        </p:txBody>
      </p:sp>
    </p:spTree>
    <p:extLst>
      <p:ext uri="{BB962C8B-B14F-4D97-AF65-F5344CB8AC3E}">
        <p14:creationId xmlns:p14="http://schemas.microsoft.com/office/powerpoint/2010/main" val="2532033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表复制</a:t>
            </a:r>
            <a:r>
              <a:rPr lang="en-US" altLang="zh-CN" dirty="0" smtClean="0"/>
              <a:t>-</a:t>
            </a:r>
            <a:r>
              <a:rPr lang="zh-CN" altLang="en-US" dirty="0" smtClean="0"/>
              <a:t>物化视图</a:t>
            </a:r>
            <a:endParaRPr lang="zh-CN" altLang="en-US" dirty="0"/>
          </a:p>
        </p:txBody>
      </p:sp>
      <p:sp>
        <p:nvSpPr>
          <p:cNvPr id="3" name="内容占位符 2"/>
          <p:cNvSpPr>
            <a:spLocks noGrp="1"/>
          </p:cNvSpPr>
          <p:nvPr>
            <p:ph idx="1"/>
          </p:nvPr>
        </p:nvSpPr>
        <p:spPr/>
        <p:txBody>
          <a:bodyPr/>
          <a:lstStyle/>
          <a:p>
            <a:r>
              <a:rPr lang="zh-CN" altLang="en-US" sz="1600" dirty="0" smtClean="0"/>
              <a:t>异地物化视图</a:t>
            </a:r>
            <a:r>
              <a:rPr lang="en-US" altLang="zh-CN" sz="1600" dirty="0" smtClean="0"/>
              <a:t>, </a:t>
            </a:r>
            <a:r>
              <a:rPr lang="zh-CN" altLang="en-US" sz="1600" dirty="0" smtClean="0"/>
              <a:t>基于</a:t>
            </a:r>
            <a:r>
              <a:rPr lang="zh-CN" altLang="en-US" sz="1600" dirty="0"/>
              <a:t>外部</a:t>
            </a:r>
            <a:r>
              <a:rPr lang="zh-CN" altLang="en-US" sz="1600" dirty="0" smtClean="0"/>
              <a:t>表</a:t>
            </a:r>
            <a:endParaRPr lang="en-US" altLang="zh-CN" sz="1600" dirty="0" smtClean="0"/>
          </a:p>
          <a:p>
            <a:endParaRPr lang="en-US" altLang="zh-CN" sz="1600" dirty="0"/>
          </a:p>
          <a:p>
            <a:r>
              <a:rPr lang="zh-CN" altLang="en-US" sz="1600" dirty="0" smtClean="0"/>
              <a:t>外部表的概念</a:t>
            </a:r>
            <a:endParaRPr lang="en-US" altLang="zh-CN" sz="1600" dirty="0" smtClean="0"/>
          </a:p>
          <a:p>
            <a:r>
              <a:rPr lang="en-US" altLang="zh-CN" sz="1600" dirty="0"/>
              <a:t>Foreign data wrapper</a:t>
            </a:r>
          </a:p>
          <a:p>
            <a:r>
              <a:rPr lang="en-US" altLang="zh-CN" sz="1600" dirty="0"/>
              <a:t>A foreign data wrapper is a </a:t>
            </a:r>
            <a:r>
              <a:rPr lang="en-US" altLang="zh-CN" sz="1600" dirty="0">
                <a:solidFill>
                  <a:srgbClr val="FF0000"/>
                </a:solidFill>
              </a:rPr>
              <a:t>library that can communicate with an external data source</a:t>
            </a:r>
            <a:r>
              <a:rPr lang="en-US" altLang="zh-CN" sz="1600" dirty="0"/>
              <a:t>, hiding the details of connecting to the data source and fetching data from it. </a:t>
            </a:r>
          </a:p>
          <a:p>
            <a:endParaRPr lang="en-US" altLang="zh-CN" sz="1600" dirty="0" smtClean="0"/>
          </a:p>
          <a:p>
            <a:endParaRPr lang="en-US" altLang="zh-CN" sz="1600" dirty="0" smtClean="0"/>
          </a:p>
          <a:p>
            <a:endParaRPr lang="zh-CN" altLang="en-US" sz="1600" dirty="0"/>
          </a:p>
        </p:txBody>
      </p:sp>
    </p:spTree>
    <p:extLst>
      <p:ext uri="{BB962C8B-B14F-4D97-AF65-F5344CB8AC3E}">
        <p14:creationId xmlns:p14="http://schemas.microsoft.com/office/powerpoint/2010/main" val="408409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表复制</a:t>
            </a:r>
            <a:r>
              <a:rPr lang="en-US" altLang="zh-CN" dirty="0" smtClean="0"/>
              <a:t>-</a:t>
            </a:r>
            <a:r>
              <a:rPr lang="zh-CN" altLang="en-US" dirty="0" smtClean="0"/>
              <a:t>物化视图</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748138758"/>
              </p:ext>
            </p:extLst>
          </p:nvPr>
        </p:nvGraphicFramePr>
        <p:xfrm>
          <a:off x="583151" y="1412776"/>
          <a:ext cx="8329612"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824228" y="5656336"/>
            <a:ext cx="1024639" cy="923330"/>
          </a:xfrm>
          <a:prstGeom prst="rect">
            <a:avLst/>
          </a:prstGeom>
          <a:noFill/>
        </p:spPr>
        <p:txBody>
          <a:bodyPr wrap="none" rtlCol="0">
            <a:spAutoFit/>
          </a:bodyPr>
          <a:lstStyle/>
          <a:p>
            <a:r>
              <a:rPr lang="en-US" altLang="zh-CN" smtClean="0"/>
              <a:t>External </a:t>
            </a:r>
          </a:p>
          <a:p>
            <a:r>
              <a:rPr lang="en-US" altLang="zh-CN" smtClean="0"/>
              <a:t>Data </a:t>
            </a:r>
          </a:p>
          <a:p>
            <a:r>
              <a:rPr lang="en-US" altLang="zh-CN" smtClean="0"/>
              <a:t>Source</a:t>
            </a:r>
            <a:endParaRPr lang="zh-CN" altLang="en-US"/>
          </a:p>
        </p:txBody>
      </p:sp>
      <p:sp>
        <p:nvSpPr>
          <p:cNvPr id="6" name="TextBox 5"/>
          <p:cNvSpPr txBox="1"/>
          <p:nvPr/>
        </p:nvSpPr>
        <p:spPr>
          <a:xfrm>
            <a:off x="8840755" y="4698166"/>
            <a:ext cx="556563" cy="369332"/>
          </a:xfrm>
          <a:prstGeom prst="rect">
            <a:avLst/>
          </a:prstGeom>
          <a:noFill/>
        </p:spPr>
        <p:txBody>
          <a:bodyPr wrap="none" rtlCol="0">
            <a:spAutoFit/>
          </a:bodyPr>
          <a:lstStyle/>
          <a:p>
            <a:r>
              <a:rPr lang="en-US" altLang="zh-CN" smtClean="0"/>
              <a:t>API</a:t>
            </a:r>
            <a:endParaRPr lang="zh-CN" altLang="en-US"/>
          </a:p>
        </p:txBody>
      </p:sp>
      <p:sp>
        <p:nvSpPr>
          <p:cNvPr id="7" name="TextBox 6"/>
          <p:cNvSpPr txBox="1"/>
          <p:nvPr/>
        </p:nvSpPr>
        <p:spPr>
          <a:xfrm>
            <a:off x="8840755" y="3555330"/>
            <a:ext cx="723275" cy="646331"/>
          </a:xfrm>
          <a:prstGeom prst="rect">
            <a:avLst/>
          </a:prstGeom>
          <a:noFill/>
        </p:spPr>
        <p:txBody>
          <a:bodyPr wrap="none" rtlCol="0">
            <a:spAutoFit/>
          </a:bodyPr>
          <a:lstStyle/>
          <a:p>
            <a:r>
              <a:rPr lang="en-US" altLang="zh-CN" smtClean="0"/>
              <a:t>Conn</a:t>
            </a:r>
          </a:p>
          <a:p>
            <a:r>
              <a:rPr lang="en-US" altLang="zh-CN" smtClean="0"/>
              <a:t>INFO</a:t>
            </a:r>
            <a:endParaRPr lang="zh-CN" altLang="en-US"/>
          </a:p>
        </p:txBody>
      </p:sp>
      <p:sp>
        <p:nvSpPr>
          <p:cNvPr id="8" name="TextBox 7"/>
          <p:cNvSpPr txBox="1"/>
          <p:nvPr/>
        </p:nvSpPr>
        <p:spPr>
          <a:xfrm>
            <a:off x="8840755" y="2547218"/>
            <a:ext cx="825867" cy="646331"/>
          </a:xfrm>
          <a:prstGeom prst="rect">
            <a:avLst/>
          </a:prstGeom>
          <a:noFill/>
        </p:spPr>
        <p:txBody>
          <a:bodyPr wrap="none" rtlCol="0">
            <a:spAutoFit/>
          </a:bodyPr>
          <a:lstStyle/>
          <a:p>
            <a:r>
              <a:rPr lang="en-US" altLang="zh-CN" smtClean="0"/>
              <a:t>AUTH</a:t>
            </a:r>
          </a:p>
          <a:p>
            <a:r>
              <a:rPr lang="en-US" altLang="zh-CN" smtClean="0"/>
              <a:t>INFO</a:t>
            </a:r>
            <a:endParaRPr lang="zh-CN" altLang="en-US"/>
          </a:p>
        </p:txBody>
      </p:sp>
      <p:sp>
        <p:nvSpPr>
          <p:cNvPr id="9" name="TextBox 8"/>
          <p:cNvSpPr txBox="1"/>
          <p:nvPr/>
        </p:nvSpPr>
        <p:spPr>
          <a:xfrm>
            <a:off x="8843464" y="1539106"/>
            <a:ext cx="1005403" cy="646331"/>
          </a:xfrm>
          <a:prstGeom prst="rect">
            <a:avLst/>
          </a:prstGeom>
          <a:noFill/>
        </p:spPr>
        <p:txBody>
          <a:bodyPr wrap="none" rtlCol="0">
            <a:spAutoFit/>
          </a:bodyPr>
          <a:lstStyle/>
          <a:p>
            <a:r>
              <a:rPr lang="en-US" altLang="zh-CN" smtClean="0"/>
              <a:t>TABLE</a:t>
            </a:r>
          </a:p>
          <a:p>
            <a:r>
              <a:rPr lang="en-US" altLang="zh-CN" smtClean="0"/>
              <a:t>DEFINE</a:t>
            </a:r>
            <a:endParaRPr lang="zh-CN" altLang="en-US"/>
          </a:p>
        </p:txBody>
      </p:sp>
    </p:spTree>
    <p:extLst>
      <p:ext uri="{BB962C8B-B14F-4D97-AF65-F5344CB8AC3E}">
        <p14:creationId xmlns:p14="http://schemas.microsoft.com/office/powerpoint/2010/main" val="798851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表复制</a:t>
            </a:r>
            <a:r>
              <a:rPr lang="en-US" altLang="zh-CN" dirty="0" smtClean="0"/>
              <a:t>-</a:t>
            </a:r>
            <a:r>
              <a:rPr lang="zh-CN" altLang="en-US" dirty="0" smtClean="0"/>
              <a:t>物化视图</a:t>
            </a:r>
            <a:endParaRPr lang="zh-CN" altLang="en-US" dirty="0"/>
          </a:p>
        </p:txBody>
      </p:sp>
      <p:sp>
        <p:nvSpPr>
          <p:cNvPr id="10" name="内容占位符 2"/>
          <p:cNvSpPr>
            <a:spLocks noGrp="1"/>
          </p:cNvSpPr>
          <p:nvPr>
            <p:ph idx="1"/>
          </p:nvPr>
        </p:nvSpPr>
        <p:spPr>
          <a:xfrm>
            <a:off x="357158" y="1214422"/>
            <a:ext cx="8329642" cy="5000660"/>
          </a:xfrm>
        </p:spPr>
        <p:txBody>
          <a:bodyPr/>
          <a:lstStyle/>
          <a:p>
            <a:r>
              <a:rPr lang="en-US" altLang="zh-CN" sz="1600" dirty="0" err="1"/>
              <a:t>PostgreSQL</a:t>
            </a:r>
            <a:r>
              <a:rPr lang="en-US" altLang="zh-CN" sz="1600" dirty="0"/>
              <a:t> Foreign Table - </a:t>
            </a:r>
            <a:r>
              <a:rPr lang="en-US" altLang="zh-CN" sz="1600" dirty="0" err="1"/>
              <a:t>pgsql_fdw</a:t>
            </a:r>
            <a:endParaRPr lang="en-US" altLang="zh-CN" sz="1600" dirty="0"/>
          </a:p>
          <a:p>
            <a:r>
              <a:rPr lang="en-US" altLang="zh-CN" sz="1600" dirty="0">
                <a:hlinkClick r:id="rId2"/>
              </a:rPr>
              <a:t>http://blog.163.com/digoal@126/blog/static/163877040201231514057303/</a:t>
            </a:r>
            <a:endParaRPr lang="en-US" altLang="zh-CN" sz="1600" dirty="0"/>
          </a:p>
          <a:p>
            <a:r>
              <a:rPr lang="en-US" altLang="zh-CN" sz="1600" dirty="0" err="1"/>
              <a:t>PostgreSQL</a:t>
            </a:r>
            <a:r>
              <a:rPr lang="en-US" altLang="zh-CN" sz="1600" dirty="0"/>
              <a:t> Foreign Table - </a:t>
            </a:r>
            <a:r>
              <a:rPr lang="en-US" altLang="zh-CN" sz="1600" dirty="0" err="1"/>
              <a:t>oracle_fdw</a:t>
            </a:r>
            <a:r>
              <a:rPr lang="en-US" altLang="zh-CN" sz="1600" dirty="0"/>
              <a:t> 1</a:t>
            </a:r>
          </a:p>
          <a:p>
            <a:r>
              <a:rPr lang="en-US" altLang="zh-CN" sz="1600" dirty="0">
                <a:hlinkClick r:id="rId3"/>
              </a:rPr>
              <a:t>http://blog.163.com/digoal@126/blog/static/163877040201181505331588/</a:t>
            </a:r>
            <a:endParaRPr lang="en-US" altLang="zh-CN" sz="1600" dirty="0"/>
          </a:p>
          <a:p>
            <a:r>
              <a:rPr lang="en-US" altLang="zh-CN" sz="1600" dirty="0" err="1"/>
              <a:t>PostgreSQL</a:t>
            </a:r>
            <a:r>
              <a:rPr lang="en-US" altLang="zh-CN" sz="1600" dirty="0"/>
              <a:t> Foreign Table - </a:t>
            </a:r>
            <a:r>
              <a:rPr lang="en-US" altLang="zh-CN" sz="1600" dirty="0" err="1"/>
              <a:t>oracle_fdw</a:t>
            </a:r>
            <a:r>
              <a:rPr lang="en-US" altLang="zh-CN" sz="1600" dirty="0"/>
              <a:t> 2</a:t>
            </a:r>
          </a:p>
          <a:p>
            <a:r>
              <a:rPr lang="en-US" altLang="zh-CN" sz="1600" dirty="0">
                <a:hlinkClick r:id="rId4"/>
              </a:rPr>
              <a:t>http://blog.163.com/digoal@126/blog/static/16387704020118151162340/</a:t>
            </a:r>
            <a:endParaRPr lang="en-US" altLang="zh-CN" sz="1600" dirty="0"/>
          </a:p>
          <a:p>
            <a:r>
              <a:rPr lang="en-US" altLang="zh-CN" sz="1600" dirty="0" err="1"/>
              <a:t>PostgreSQL</a:t>
            </a:r>
            <a:r>
              <a:rPr lang="en-US" altLang="zh-CN" sz="1600" dirty="0"/>
              <a:t> Foreign Table - </a:t>
            </a:r>
            <a:r>
              <a:rPr lang="en-US" altLang="zh-CN" sz="1600" dirty="0" err="1"/>
              <a:t>oracle_fdw</a:t>
            </a:r>
            <a:r>
              <a:rPr lang="en-US" altLang="zh-CN" sz="1600" dirty="0"/>
              <a:t> 3</a:t>
            </a:r>
          </a:p>
          <a:p>
            <a:r>
              <a:rPr lang="en-US" altLang="zh-CN" sz="1600" dirty="0">
                <a:hlinkClick r:id="rId5"/>
              </a:rPr>
              <a:t>http://blog.163.com/digoal@126/blog/static/16387704020118951953408/</a:t>
            </a:r>
            <a:endParaRPr lang="en-US" altLang="zh-CN" sz="1600" dirty="0"/>
          </a:p>
          <a:p>
            <a:r>
              <a:rPr lang="en-US" altLang="zh-CN" sz="1600" dirty="0" err="1"/>
              <a:t>PostgreSQL</a:t>
            </a:r>
            <a:r>
              <a:rPr lang="en-US" altLang="zh-CN" sz="1600" dirty="0"/>
              <a:t> Foreign Table - </a:t>
            </a:r>
            <a:r>
              <a:rPr lang="en-US" altLang="zh-CN" sz="1600" dirty="0" err="1"/>
              <a:t>file_fdw</a:t>
            </a:r>
            <a:endParaRPr lang="en-US" altLang="zh-CN" sz="1600" dirty="0"/>
          </a:p>
          <a:p>
            <a:r>
              <a:rPr lang="en-US" altLang="zh-CN" sz="1600" dirty="0">
                <a:hlinkClick r:id="rId6"/>
              </a:rPr>
              <a:t>http://blog.163.com/digoal@126/blog/static/163877040201141641148311/</a:t>
            </a:r>
            <a:endParaRPr lang="en-US" altLang="zh-CN" sz="1600" dirty="0"/>
          </a:p>
          <a:p>
            <a:r>
              <a:rPr lang="en-US" altLang="zh-CN" sz="1600" dirty="0" err="1"/>
              <a:t>PostgreSQL</a:t>
            </a:r>
            <a:r>
              <a:rPr lang="en-US" altLang="zh-CN" sz="1600" dirty="0"/>
              <a:t> Foreign Table - </a:t>
            </a:r>
            <a:r>
              <a:rPr lang="en-US" altLang="zh-CN" sz="1600" dirty="0" err="1"/>
              <a:t>redis_fdw</a:t>
            </a:r>
            <a:endParaRPr lang="en-US" altLang="zh-CN" sz="1600" dirty="0"/>
          </a:p>
          <a:p>
            <a:r>
              <a:rPr lang="en-US" altLang="zh-CN" sz="1600" dirty="0">
                <a:hlinkClick r:id="rId7"/>
              </a:rPr>
              <a:t>http://blog.163.com/digoal@126/blog/static/16387704020119181188247/</a:t>
            </a:r>
            <a:endParaRPr lang="en-US" altLang="zh-CN" sz="1600" dirty="0"/>
          </a:p>
          <a:p>
            <a:r>
              <a:rPr lang="en-US" altLang="zh-CN" sz="1600" dirty="0" err="1"/>
              <a:t>PostgreSQL</a:t>
            </a:r>
            <a:r>
              <a:rPr lang="en-US" altLang="zh-CN" sz="1600" dirty="0"/>
              <a:t> Foreign Table - </a:t>
            </a:r>
            <a:r>
              <a:rPr lang="en-US" altLang="zh-CN" sz="1600" dirty="0" err="1"/>
              <a:t>mysql_fdw</a:t>
            </a:r>
            <a:r>
              <a:rPr lang="en-US" altLang="zh-CN" sz="1600" dirty="0"/>
              <a:t> 1</a:t>
            </a:r>
          </a:p>
          <a:p>
            <a:r>
              <a:rPr lang="en-US" altLang="zh-CN" sz="1600" dirty="0">
                <a:hlinkClick r:id="rId8"/>
              </a:rPr>
              <a:t>http://blog.163.com/digoal@126/blog/static/1638770402011111233524987/</a:t>
            </a:r>
            <a:endParaRPr lang="en-US" altLang="zh-CN" sz="1600" dirty="0"/>
          </a:p>
          <a:p>
            <a:r>
              <a:rPr lang="en-US" altLang="zh-CN" sz="1600" dirty="0" err="1"/>
              <a:t>PostgreSQL</a:t>
            </a:r>
            <a:r>
              <a:rPr lang="en-US" altLang="zh-CN" sz="1600" dirty="0"/>
              <a:t> Foreign Table - </a:t>
            </a:r>
            <a:r>
              <a:rPr lang="en-US" altLang="zh-CN" sz="1600" dirty="0" err="1"/>
              <a:t>mysql_fdw</a:t>
            </a:r>
            <a:r>
              <a:rPr lang="en-US" altLang="zh-CN" sz="1600" dirty="0"/>
              <a:t> 2</a:t>
            </a:r>
          </a:p>
          <a:p>
            <a:r>
              <a:rPr lang="en-US" altLang="zh-CN" sz="1600" dirty="0">
                <a:hlinkClick r:id="rId9"/>
              </a:rPr>
              <a:t>http://blog.163.com/digoal@126/blog/static/16387704020121108551698/</a:t>
            </a:r>
            <a:endParaRPr lang="zh-CN" altLang="en-US" sz="1600" dirty="0"/>
          </a:p>
        </p:txBody>
      </p:sp>
    </p:spTree>
    <p:extLst>
      <p:ext uri="{BB962C8B-B14F-4D97-AF65-F5344CB8AC3E}">
        <p14:creationId xmlns:p14="http://schemas.microsoft.com/office/powerpoint/2010/main" val="2233378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表复制</a:t>
            </a:r>
            <a:r>
              <a:rPr lang="en-US" altLang="zh-CN" dirty="0" smtClean="0"/>
              <a:t>-</a:t>
            </a:r>
            <a:r>
              <a:rPr lang="zh-CN" altLang="en-US" dirty="0" smtClean="0"/>
              <a:t>物化视图</a:t>
            </a:r>
            <a:endParaRPr lang="zh-CN" altLang="en-US" dirty="0"/>
          </a:p>
        </p:txBody>
      </p:sp>
      <p:sp>
        <p:nvSpPr>
          <p:cNvPr id="3" name="内容占位符 2"/>
          <p:cNvSpPr>
            <a:spLocks noGrp="1"/>
          </p:cNvSpPr>
          <p:nvPr>
            <p:ph idx="1"/>
          </p:nvPr>
        </p:nvSpPr>
        <p:spPr/>
        <p:txBody>
          <a:bodyPr/>
          <a:lstStyle/>
          <a:p>
            <a:r>
              <a:rPr lang="zh-CN" altLang="en-US" sz="1600" dirty="0" smtClean="0"/>
              <a:t>异地物化视图例子</a:t>
            </a:r>
            <a:endParaRPr lang="en-US" altLang="zh-CN" sz="1600" dirty="0" smtClean="0"/>
          </a:p>
          <a:p>
            <a:r>
              <a:rPr lang="zh-CN" altLang="en-US" sz="1600" dirty="0" smtClean="0"/>
              <a:t>首先创建外部表</a:t>
            </a:r>
            <a:r>
              <a:rPr lang="en-US" altLang="zh-CN" sz="1600" dirty="0" smtClean="0"/>
              <a:t>, </a:t>
            </a:r>
            <a:r>
              <a:rPr lang="zh-CN" altLang="en-US" sz="1600" dirty="0" smtClean="0"/>
              <a:t>以</a:t>
            </a:r>
            <a:r>
              <a:rPr lang="en-US" altLang="zh-CN" sz="1600" dirty="0" err="1" smtClean="0"/>
              <a:t>postgresql</a:t>
            </a:r>
            <a:r>
              <a:rPr lang="zh-CN" altLang="en-US" sz="1600" dirty="0" smtClean="0"/>
              <a:t>外部表为例子</a:t>
            </a:r>
            <a:endParaRPr lang="en-US" altLang="zh-CN" sz="1600" dirty="0" smtClean="0"/>
          </a:p>
          <a:p>
            <a:r>
              <a:rPr lang="en-US" altLang="zh-CN" sz="1600" dirty="0">
                <a:hlinkClick r:id="rId2"/>
              </a:rPr>
              <a:t>http://blog.163.com/digoal@126/blog/static/1638770402013214103144414</a:t>
            </a:r>
            <a:r>
              <a:rPr lang="en-US" altLang="zh-CN" sz="1600" dirty="0" smtClean="0">
                <a:hlinkClick r:id="rId2"/>
              </a:rPr>
              <a:t>/</a:t>
            </a:r>
            <a:endParaRPr lang="en-US" altLang="zh-CN" sz="1600" dirty="0" smtClean="0"/>
          </a:p>
          <a:p>
            <a:r>
              <a:rPr lang="en-US" altLang="zh-CN" sz="1600" dirty="0">
                <a:hlinkClick r:id="rId3"/>
              </a:rPr>
              <a:t>http://blog.163.com/digoal@126/blog/static/163877040201312544919858</a:t>
            </a:r>
            <a:r>
              <a:rPr lang="en-US" altLang="zh-CN" sz="1600" dirty="0" smtClean="0">
                <a:hlinkClick r:id="rId3"/>
              </a:rPr>
              <a:t>/</a:t>
            </a:r>
            <a:endParaRPr lang="en-US" altLang="zh-CN" sz="1600" dirty="0" smtClean="0"/>
          </a:p>
          <a:p>
            <a:endParaRPr lang="en-US" altLang="zh-CN" sz="1600" dirty="0" smtClean="0"/>
          </a:p>
          <a:p>
            <a:r>
              <a:rPr lang="en-US" altLang="zh-CN" sz="1600" dirty="0"/>
              <a:t>digoal=# CREATE EXTENSION </a:t>
            </a:r>
            <a:r>
              <a:rPr lang="en-US" altLang="zh-CN" sz="1600" dirty="0" err="1"/>
              <a:t>postgres_fdw</a:t>
            </a:r>
            <a:r>
              <a:rPr lang="en-US" altLang="zh-CN" sz="1600" dirty="0"/>
              <a:t>;</a:t>
            </a:r>
          </a:p>
          <a:p>
            <a:r>
              <a:rPr lang="en-US" altLang="zh-CN" sz="1600" dirty="0"/>
              <a:t>CREATE EXTENSION</a:t>
            </a:r>
          </a:p>
          <a:p>
            <a:r>
              <a:rPr lang="en-US" altLang="zh-CN" sz="1600" dirty="0"/>
              <a:t>digoal=# CREATE SERVER s1 FOREIGN DATA WRAPPER </a:t>
            </a:r>
            <a:r>
              <a:rPr lang="en-US" altLang="zh-CN" sz="1600" dirty="0" err="1"/>
              <a:t>postgres_fdw</a:t>
            </a:r>
            <a:r>
              <a:rPr lang="en-US" altLang="zh-CN" sz="1600" dirty="0"/>
              <a:t>;</a:t>
            </a:r>
          </a:p>
          <a:p>
            <a:r>
              <a:rPr lang="en-US" altLang="zh-CN" sz="1600" dirty="0"/>
              <a:t>CREATE SERVER</a:t>
            </a:r>
          </a:p>
          <a:p>
            <a:r>
              <a:rPr lang="en-US" altLang="zh-CN" sz="1600" dirty="0"/>
              <a:t>digoal=# alter server s1 options ( add </a:t>
            </a:r>
            <a:r>
              <a:rPr lang="en-US" altLang="zh-CN" sz="1600" dirty="0" err="1"/>
              <a:t>hostaddr</a:t>
            </a:r>
            <a:r>
              <a:rPr lang="en-US" altLang="zh-CN" sz="1600" dirty="0"/>
              <a:t> '172.16.3.150', add port '1921', add </a:t>
            </a:r>
            <a:r>
              <a:rPr lang="en-US" altLang="zh-CN" sz="1600" dirty="0" err="1"/>
              <a:t>dbname</a:t>
            </a:r>
            <a:r>
              <a:rPr lang="en-US" altLang="zh-CN" sz="1600" dirty="0"/>
              <a:t> 'digoal');</a:t>
            </a:r>
          </a:p>
          <a:p>
            <a:r>
              <a:rPr lang="en-US" altLang="zh-CN" sz="1600" dirty="0"/>
              <a:t>ALTER </a:t>
            </a:r>
            <a:r>
              <a:rPr lang="en-US" altLang="zh-CN" sz="1600" dirty="0" smtClean="0"/>
              <a:t>SERVER</a:t>
            </a:r>
          </a:p>
          <a:p>
            <a:endParaRPr lang="en-US" altLang="zh-CN" sz="1600" dirty="0"/>
          </a:p>
          <a:p>
            <a:r>
              <a:rPr lang="en-US" altLang="zh-CN" sz="1600" dirty="0"/>
              <a:t>digoal=# grant usage on foreign server s1 to digoal;</a:t>
            </a:r>
          </a:p>
          <a:p>
            <a:r>
              <a:rPr lang="en-US" altLang="zh-CN" sz="1600" dirty="0"/>
              <a:t>GRANT</a:t>
            </a:r>
          </a:p>
          <a:p>
            <a:r>
              <a:rPr lang="en-US" altLang="zh-CN" sz="1600" dirty="0"/>
              <a:t>digoal=# CREATE USER MAPPING FOR digoal server s1 options (user '</a:t>
            </a:r>
            <a:r>
              <a:rPr lang="en-US" altLang="zh-CN" sz="1600" dirty="0" err="1"/>
              <a:t>postgres</a:t>
            </a:r>
            <a:r>
              <a:rPr lang="en-US" altLang="zh-CN" sz="1600" dirty="0"/>
              <a:t>', password '</a:t>
            </a:r>
            <a:r>
              <a:rPr lang="en-US" altLang="zh-CN" sz="1600" dirty="0" err="1"/>
              <a:t>postgres</a:t>
            </a:r>
            <a:r>
              <a:rPr lang="en-US" altLang="zh-CN" sz="1600" dirty="0"/>
              <a:t>');</a:t>
            </a:r>
          </a:p>
          <a:p>
            <a:r>
              <a:rPr lang="en-US" altLang="zh-CN" sz="1600" dirty="0"/>
              <a:t>CREATE USER </a:t>
            </a:r>
            <a:r>
              <a:rPr lang="en-US" altLang="zh-CN" sz="1600" dirty="0" smtClean="0"/>
              <a:t>MAPPING</a:t>
            </a:r>
          </a:p>
          <a:p>
            <a:endParaRPr lang="en-US" altLang="zh-CN" sz="1600" dirty="0" smtClean="0"/>
          </a:p>
          <a:p>
            <a:r>
              <a:rPr lang="zh-CN" altLang="en-US" sz="1600" dirty="0" smtClean="0"/>
              <a:t>基于外部表创建物化视图</a:t>
            </a:r>
            <a:endParaRPr lang="en-US" altLang="zh-CN" sz="1600" dirty="0" smtClean="0"/>
          </a:p>
          <a:p>
            <a:r>
              <a:rPr lang="zh-CN" altLang="en-US" sz="1600" dirty="0" smtClean="0"/>
              <a:t>刷新物化视图</a:t>
            </a:r>
            <a:endParaRPr lang="zh-CN" altLang="en-US" sz="1600" dirty="0"/>
          </a:p>
        </p:txBody>
      </p:sp>
    </p:spTree>
    <p:extLst>
      <p:ext uri="{BB962C8B-B14F-4D97-AF65-F5344CB8AC3E}">
        <p14:creationId xmlns:p14="http://schemas.microsoft.com/office/powerpoint/2010/main" val="1986956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表复制</a:t>
            </a:r>
            <a:r>
              <a:rPr lang="en-US" altLang="zh-CN" dirty="0" smtClean="0"/>
              <a:t>-</a:t>
            </a:r>
            <a:r>
              <a:rPr lang="zh-CN" altLang="en-US" dirty="0" smtClean="0"/>
              <a:t>物化视图</a:t>
            </a:r>
            <a:endParaRPr lang="zh-CN" altLang="en-US" dirty="0"/>
          </a:p>
        </p:txBody>
      </p:sp>
      <p:sp>
        <p:nvSpPr>
          <p:cNvPr id="3" name="内容占位符 2"/>
          <p:cNvSpPr>
            <a:spLocks noGrp="1"/>
          </p:cNvSpPr>
          <p:nvPr>
            <p:ph idx="1"/>
          </p:nvPr>
        </p:nvSpPr>
        <p:spPr/>
        <p:txBody>
          <a:bodyPr/>
          <a:lstStyle/>
          <a:p>
            <a:r>
              <a:rPr lang="zh-CN" altLang="en-US" sz="1600" dirty="0" smtClean="0"/>
              <a:t>创建外部表</a:t>
            </a:r>
            <a:endParaRPr lang="en-US" altLang="zh-CN" sz="1600" dirty="0" smtClean="0"/>
          </a:p>
          <a:p>
            <a:r>
              <a:rPr lang="en-US" altLang="zh-CN" sz="1600" dirty="0"/>
              <a:t>digoal=# \c digoal </a:t>
            </a:r>
            <a:r>
              <a:rPr lang="en-US" altLang="zh-CN" sz="1600" dirty="0" err="1"/>
              <a:t>digoal</a:t>
            </a:r>
            <a:endParaRPr lang="en-US" altLang="zh-CN" sz="1600" dirty="0"/>
          </a:p>
          <a:p>
            <a:r>
              <a:rPr lang="en-US" altLang="zh-CN" sz="1600" dirty="0"/>
              <a:t>You are now connected to database "digoal" as user "digoal".</a:t>
            </a:r>
          </a:p>
          <a:p>
            <a:r>
              <a:rPr lang="en-US" altLang="zh-CN" sz="1600" dirty="0"/>
              <a:t>digoal=&gt; create foreign table ft1 (id </a:t>
            </a:r>
            <a:r>
              <a:rPr lang="en-US" altLang="zh-CN" sz="1600" dirty="0" err="1"/>
              <a:t>int</a:t>
            </a:r>
            <a:r>
              <a:rPr lang="en-US" altLang="zh-CN" sz="1600" dirty="0"/>
              <a:t>, info text, </a:t>
            </a:r>
            <a:r>
              <a:rPr lang="en-US" altLang="zh-CN" sz="1600" dirty="0" err="1"/>
              <a:t>crt_time</a:t>
            </a:r>
            <a:r>
              <a:rPr lang="en-US" altLang="zh-CN" sz="1600" dirty="0"/>
              <a:t> timestamp) server s1 options(</a:t>
            </a:r>
            <a:r>
              <a:rPr lang="en-US" altLang="zh-CN" sz="1600" dirty="0" err="1"/>
              <a:t>schema_name</a:t>
            </a:r>
            <a:r>
              <a:rPr lang="en-US" altLang="zh-CN" sz="1600" dirty="0"/>
              <a:t> 'public', </a:t>
            </a:r>
            <a:r>
              <a:rPr lang="en-US" altLang="zh-CN" sz="1600" dirty="0" err="1"/>
              <a:t>table_name</a:t>
            </a:r>
            <a:r>
              <a:rPr lang="en-US" altLang="zh-CN" sz="1600" dirty="0"/>
              <a:t> 'test123');</a:t>
            </a:r>
          </a:p>
          <a:p>
            <a:r>
              <a:rPr lang="en-US" altLang="zh-CN" sz="1600" dirty="0"/>
              <a:t>CREATE FOREIGN </a:t>
            </a:r>
            <a:r>
              <a:rPr lang="en-US" altLang="zh-CN" sz="1600" dirty="0" smtClean="0"/>
              <a:t>TABLE</a:t>
            </a:r>
          </a:p>
          <a:p>
            <a:endParaRPr lang="en-US" altLang="zh-CN" sz="1600" dirty="0" smtClean="0"/>
          </a:p>
          <a:p>
            <a:r>
              <a:rPr lang="zh-CN" altLang="en-US" sz="1600" dirty="0" smtClean="0"/>
              <a:t>在远程创建基表</a:t>
            </a:r>
            <a:endParaRPr lang="en-US" altLang="zh-CN" sz="1600" dirty="0" smtClean="0"/>
          </a:p>
          <a:p>
            <a:r>
              <a:rPr lang="en-US" altLang="zh-CN" sz="1600" dirty="0"/>
              <a:t>digoal=# create table public.test123(id </a:t>
            </a:r>
            <a:r>
              <a:rPr lang="en-US" altLang="zh-CN" sz="1600" dirty="0" err="1"/>
              <a:t>int</a:t>
            </a:r>
            <a:r>
              <a:rPr lang="en-US" altLang="zh-CN" sz="1600" dirty="0"/>
              <a:t>, info text, </a:t>
            </a:r>
            <a:r>
              <a:rPr lang="en-US" altLang="zh-CN" sz="1600" dirty="0" err="1"/>
              <a:t>crt_time</a:t>
            </a:r>
            <a:r>
              <a:rPr lang="en-US" altLang="zh-CN" sz="1600" dirty="0"/>
              <a:t> timestamp);</a:t>
            </a:r>
          </a:p>
          <a:p>
            <a:r>
              <a:rPr lang="en-US" altLang="zh-CN" sz="1600" dirty="0"/>
              <a:t>CREATE </a:t>
            </a:r>
            <a:r>
              <a:rPr lang="en-US" altLang="zh-CN" sz="1600" dirty="0" smtClean="0"/>
              <a:t>TABLE</a:t>
            </a:r>
          </a:p>
          <a:p>
            <a:endParaRPr lang="en-US" altLang="zh-CN" sz="1600" dirty="0"/>
          </a:p>
        </p:txBody>
      </p:sp>
    </p:spTree>
    <p:extLst>
      <p:ext uri="{BB962C8B-B14F-4D97-AF65-F5344CB8AC3E}">
        <p14:creationId xmlns:p14="http://schemas.microsoft.com/office/powerpoint/2010/main" val="4276407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表复制</a:t>
            </a:r>
            <a:r>
              <a:rPr lang="en-US" altLang="zh-CN" dirty="0" smtClean="0"/>
              <a:t>-</a:t>
            </a:r>
            <a:r>
              <a:rPr lang="zh-CN" altLang="en-US" dirty="0" smtClean="0"/>
              <a:t>物化视图</a:t>
            </a:r>
            <a:endParaRPr lang="zh-CN" altLang="en-US" dirty="0"/>
          </a:p>
        </p:txBody>
      </p:sp>
      <p:sp>
        <p:nvSpPr>
          <p:cNvPr id="3" name="内容占位符 2"/>
          <p:cNvSpPr>
            <a:spLocks noGrp="1"/>
          </p:cNvSpPr>
          <p:nvPr>
            <p:ph idx="1"/>
          </p:nvPr>
        </p:nvSpPr>
        <p:spPr/>
        <p:txBody>
          <a:bodyPr/>
          <a:lstStyle/>
          <a:p>
            <a:r>
              <a:rPr lang="zh-CN" altLang="en-US" sz="1600" dirty="0"/>
              <a:t>在本地查看外部表</a:t>
            </a:r>
            <a:r>
              <a:rPr lang="en-US" altLang="zh-CN" sz="1600" dirty="0"/>
              <a:t>, 9.3</a:t>
            </a:r>
            <a:r>
              <a:rPr lang="zh-CN" altLang="en-US" sz="1600" dirty="0"/>
              <a:t>的</a:t>
            </a:r>
            <a:r>
              <a:rPr lang="en-US" altLang="zh-CN" sz="1600" dirty="0" err="1"/>
              <a:t>postgres_fdw</a:t>
            </a:r>
            <a:r>
              <a:rPr lang="zh-CN" altLang="en-US" sz="1600" dirty="0"/>
              <a:t>接口支持写外部表</a:t>
            </a:r>
            <a:r>
              <a:rPr lang="en-US" altLang="zh-CN" sz="1600" dirty="0"/>
              <a:t>, </a:t>
            </a:r>
            <a:r>
              <a:rPr lang="zh-CN" altLang="en-US" sz="1600" dirty="0"/>
              <a:t>往里面写一些数据</a:t>
            </a:r>
            <a:r>
              <a:rPr lang="en-US" altLang="zh-CN" sz="1600" dirty="0"/>
              <a:t>.</a:t>
            </a:r>
          </a:p>
          <a:p>
            <a:r>
              <a:rPr lang="en-US" altLang="zh-CN" sz="1600" dirty="0"/>
              <a:t>digoal=# \c digoal </a:t>
            </a:r>
            <a:r>
              <a:rPr lang="en-US" altLang="zh-CN" sz="1600" dirty="0" err="1"/>
              <a:t>digoal</a:t>
            </a:r>
            <a:endParaRPr lang="en-US" altLang="zh-CN" sz="1600" dirty="0"/>
          </a:p>
          <a:p>
            <a:r>
              <a:rPr lang="en-US" altLang="zh-CN" sz="1600" dirty="0"/>
              <a:t>You are now connected to database "digoal" as user "digoal".</a:t>
            </a:r>
          </a:p>
          <a:p>
            <a:r>
              <a:rPr lang="en-US" altLang="zh-CN" sz="1600" dirty="0"/>
              <a:t>digoal=&gt; select * from ft1;</a:t>
            </a:r>
          </a:p>
          <a:p>
            <a:r>
              <a:rPr lang="en-US" altLang="zh-CN" sz="1600" dirty="0"/>
              <a:t> id | info | </a:t>
            </a:r>
            <a:r>
              <a:rPr lang="en-US" altLang="zh-CN" sz="1600" dirty="0" err="1"/>
              <a:t>crt_time</a:t>
            </a:r>
            <a:r>
              <a:rPr lang="en-US" altLang="zh-CN" sz="1600" dirty="0"/>
              <a:t> </a:t>
            </a:r>
          </a:p>
          <a:p>
            <a:r>
              <a:rPr lang="en-US" altLang="zh-CN" sz="1600" dirty="0"/>
              <a:t>----+------+----------</a:t>
            </a:r>
          </a:p>
          <a:p>
            <a:r>
              <a:rPr lang="en-US" altLang="zh-CN" sz="1600" dirty="0"/>
              <a:t>(0 rows)</a:t>
            </a:r>
          </a:p>
          <a:p>
            <a:endParaRPr lang="en-US" altLang="zh-CN" sz="1600" dirty="0"/>
          </a:p>
          <a:p>
            <a:r>
              <a:rPr lang="en-US" altLang="zh-CN" sz="1600" dirty="0"/>
              <a:t>digoal=&gt; insert into ft1 select </a:t>
            </a:r>
            <a:r>
              <a:rPr lang="en-US" altLang="zh-CN" sz="1600" dirty="0" err="1"/>
              <a:t>generate_series</a:t>
            </a:r>
            <a:r>
              <a:rPr lang="en-US" altLang="zh-CN" sz="1600" dirty="0"/>
              <a:t>(1,100), md5(random()::text), </a:t>
            </a:r>
            <a:r>
              <a:rPr lang="en-US" altLang="zh-CN" sz="1600" dirty="0" err="1"/>
              <a:t>clock_timestamp</a:t>
            </a:r>
            <a:r>
              <a:rPr lang="en-US" altLang="zh-CN" sz="1600" dirty="0"/>
              <a:t>();</a:t>
            </a:r>
          </a:p>
          <a:p>
            <a:r>
              <a:rPr lang="en-US" altLang="zh-CN" sz="1600" dirty="0"/>
              <a:t>INSERT 0 </a:t>
            </a:r>
            <a:r>
              <a:rPr lang="en-US" altLang="zh-CN" sz="1600" dirty="0" smtClean="0"/>
              <a:t>100</a:t>
            </a:r>
          </a:p>
          <a:p>
            <a:endParaRPr lang="en-US" altLang="zh-CN" sz="1600" dirty="0"/>
          </a:p>
          <a:p>
            <a:r>
              <a:rPr lang="zh-CN" altLang="en-US" sz="1600" dirty="0"/>
              <a:t>基于外部表创建物化</a:t>
            </a:r>
            <a:r>
              <a:rPr lang="zh-CN" altLang="en-US" sz="1600" dirty="0" smtClean="0"/>
              <a:t>视图</a:t>
            </a:r>
            <a:endParaRPr lang="en-US" altLang="zh-CN" sz="1600" dirty="0" smtClean="0"/>
          </a:p>
          <a:p>
            <a:r>
              <a:rPr lang="en-US" altLang="zh-CN" sz="1600" dirty="0"/>
              <a:t>digoal=&gt; create materialized view mv_ft1 as select * from ft1 with no data;</a:t>
            </a:r>
          </a:p>
          <a:p>
            <a:r>
              <a:rPr lang="en-US" altLang="zh-CN" sz="1600" dirty="0"/>
              <a:t>SELECT 0</a:t>
            </a:r>
          </a:p>
          <a:p>
            <a:endParaRPr lang="zh-CN" altLang="en-US" sz="1600" dirty="0"/>
          </a:p>
        </p:txBody>
      </p:sp>
    </p:spTree>
    <p:extLst>
      <p:ext uri="{BB962C8B-B14F-4D97-AF65-F5344CB8AC3E}">
        <p14:creationId xmlns:p14="http://schemas.microsoft.com/office/powerpoint/2010/main" val="2390760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zh-CN" altLang="en-US" sz="1400" dirty="0" smtClean="0"/>
              <a:t>索引在排他约束中的使用</a:t>
            </a:r>
            <a:endParaRPr lang="en-US" altLang="zh-CN" sz="1400" dirty="0" smtClean="0"/>
          </a:p>
          <a:p>
            <a:r>
              <a:rPr lang="zh-CN" altLang="en-US" sz="1400" dirty="0"/>
              <a:t>对</a:t>
            </a:r>
            <a:r>
              <a:rPr lang="zh-CN" altLang="en-US" sz="1400" dirty="0" smtClean="0"/>
              <a:t>排他操作符的要求</a:t>
            </a:r>
            <a:r>
              <a:rPr lang="en-US" altLang="zh-CN" sz="1400" dirty="0" smtClean="0"/>
              <a:t>, </a:t>
            </a:r>
            <a:r>
              <a:rPr lang="zh-CN" altLang="en-US" sz="1400" dirty="0" smtClean="0"/>
              <a:t>左右操作数互换对结果没有影响</a:t>
            </a:r>
            <a:r>
              <a:rPr lang="en-US" altLang="zh-CN" sz="1400" dirty="0" smtClean="0"/>
              <a:t>. </a:t>
            </a:r>
            <a:r>
              <a:rPr lang="zh-CN" altLang="en-US" sz="1400" dirty="0" smtClean="0"/>
              <a:t>例如</a:t>
            </a:r>
            <a:r>
              <a:rPr lang="en-US" altLang="zh-CN" sz="1400" dirty="0" smtClean="0"/>
              <a:t>x=y, y=x </a:t>
            </a:r>
            <a:r>
              <a:rPr lang="zh-CN" altLang="en-US" sz="1400" dirty="0" smtClean="0"/>
              <a:t>结果都为</a:t>
            </a:r>
            <a:r>
              <a:rPr lang="en-US" altLang="zh-CN" sz="1400" dirty="0" smtClean="0"/>
              <a:t>true</a:t>
            </a:r>
            <a:r>
              <a:rPr lang="zh-CN" altLang="en-US" sz="1400" dirty="0" smtClean="0"/>
              <a:t>或</a:t>
            </a:r>
            <a:r>
              <a:rPr lang="en-US" altLang="zh-CN" sz="1400" dirty="0" smtClean="0"/>
              <a:t>unknown.</a:t>
            </a:r>
          </a:p>
          <a:p>
            <a:r>
              <a:rPr lang="zh-CN" altLang="en-US" sz="1400" dirty="0" smtClean="0"/>
              <a:t>用法举例</a:t>
            </a:r>
            <a:endParaRPr lang="en-US" altLang="zh-CN" sz="1400" dirty="0"/>
          </a:p>
          <a:p>
            <a:r>
              <a:rPr lang="en-US" altLang="zh-CN" sz="1400" dirty="0"/>
              <a:t>digoal=# CREATE TABLE test(id </a:t>
            </a:r>
            <a:r>
              <a:rPr lang="en-US" altLang="zh-CN" sz="1400" dirty="0" err="1"/>
              <a:t>int,geo</a:t>
            </a:r>
            <a:r>
              <a:rPr lang="en-US" altLang="zh-CN" sz="1400" dirty="0"/>
              <a:t> </a:t>
            </a:r>
            <a:r>
              <a:rPr lang="en-US" altLang="zh-CN" sz="1400" dirty="0" err="1"/>
              <a:t>point,EXCLUDE</a:t>
            </a:r>
            <a:r>
              <a:rPr lang="en-US" altLang="zh-CN" sz="1400" dirty="0"/>
              <a:t> USING </a:t>
            </a:r>
            <a:r>
              <a:rPr lang="en-US" altLang="zh-CN" sz="1400" dirty="0" err="1"/>
              <a:t>btree</a:t>
            </a:r>
            <a:r>
              <a:rPr lang="en-US" altLang="zh-CN" sz="1400" dirty="0"/>
              <a:t> (id WITH </a:t>
            </a:r>
            <a:r>
              <a:rPr lang="en-US" altLang="zh-CN" sz="1400" dirty="0" err="1"/>
              <a:t>pg_catalog</a:t>
            </a:r>
            <a:r>
              <a:rPr lang="en-US" altLang="zh-CN" sz="1400" dirty="0"/>
              <a:t>.=));</a:t>
            </a:r>
          </a:p>
          <a:p>
            <a:r>
              <a:rPr lang="en-US" altLang="zh-CN" sz="1400" dirty="0"/>
              <a:t>CREATE </a:t>
            </a:r>
            <a:r>
              <a:rPr lang="en-US" altLang="zh-CN" sz="1400" dirty="0" smtClean="0"/>
              <a:t>TABLE</a:t>
            </a:r>
          </a:p>
          <a:p>
            <a:r>
              <a:rPr lang="en-US" altLang="zh-CN" sz="1400" dirty="0"/>
              <a:t>digoal=# insert into test (id) values (1);</a:t>
            </a:r>
          </a:p>
          <a:p>
            <a:r>
              <a:rPr lang="en-US" altLang="zh-CN" sz="1400" dirty="0"/>
              <a:t>INSERT 0 1</a:t>
            </a:r>
          </a:p>
          <a:p>
            <a:r>
              <a:rPr lang="en-US" altLang="zh-CN" sz="1400" dirty="0"/>
              <a:t>digoal=# insert into test (id) values (1);</a:t>
            </a:r>
          </a:p>
          <a:p>
            <a:r>
              <a:rPr lang="en-US" altLang="zh-CN" sz="1400" dirty="0"/>
              <a:t>ERROR:  23P01: conflicting key value violates exclusion constraint "</a:t>
            </a:r>
            <a:r>
              <a:rPr lang="en-US" altLang="zh-CN" sz="1400" dirty="0" err="1"/>
              <a:t>test_id_excl</a:t>
            </a:r>
            <a:r>
              <a:rPr lang="en-US" altLang="zh-CN" sz="1400" dirty="0"/>
              <a:t>"</a:t>
            </a:r>
          </a:p>
          <a:p>
            <a:r>
              <a:rPr lang="en-US" altLang="zh-CN" sz="1400" dirty="0"/>
              <a:t>DETAIL:  Key (id)=(1) conflicts with existing key (id)=(1).</a:t>
            </a:r>
          </a:p>
          <a:p>
            <a:r>
              <a:rPr lang="en-US" altLang="zh-CN" sz="1400" dirty="0"/>
              <a:t>SCHEMA NAME:  </a:t>
            </a:r>
            <a:r>
              <a:rPr lang="en-US" altLang="zh-CN" sz="1400" dirty="0" err="1"/>
              <a:t>postgres</a:t>
            </a:r>
            <a:endParaRPr lang="en-US" altLang="zh-CN" sz="1400" dirty="0"/>
          </a:p>
          <a:p>
            <a:r>
              <a:rPr lang="en-US" altLang="zh-CN" sz="1400" dirty="0"/>
              <a:t>TABLE NAME:  test</a:t>
            </a:r>
          </a:p>
          <a:p>
            <a:r>
              <a:rPr lang="en-US" altLang="zh-CN" sz="1400" dirty="0"/>
              <a:t>CONSTRAINT NAME:  </a:t>
            </a:r>
            <a:r>
              <a:rPr lang="en-US" altLang="zh-CN" sz="1400" dirty="0" err="1"/>
              <a:t>test_id_excl</a:t>
            </a:r>
            <a:endParaRPr lang="en-US" altLang="zh-CN" sz="1400" dirty="0"/>
          </a:p>
          <a:p>
            <a:r>
              <a:rPr lang="en-US" altLang="zh-CN" sz="1400" dirty="0"/>
              <a:t>LOCATION:  </a:t>
            </a:r>
            <a:r>
              <a:rPr lang="en-US" altLang="zh-CN" sz="1400" dirty="0" err="1"/>
              <a:t>check_exclusion_constraint</a:t>
            </a:r>
            <a:r>
              <a:rPr lang="en-US" altLang="zh-CN" sz="1400" dirty="0"/>
              <a:t>, execUtils.c:1337</a:t>
            </a:r>
            <a:endParaRPr lang="en-US" altLang="zh-CN" sz="1400" dirty="0" smtClean="0"/>
          </a:p>
          <a:p>
            <a:endParaRPr lang="en-US" altLang="zh-CN" sz="1400" dirty="0" smtClean="0"/>
          </a:p>
        </p:txBody>
      </p:sp>
    </p:spTree>
    <p:extLst>
      <p:ext uri="{BB962C8B-B14F-4D97-AF65-F5344CB8AC3E}">
        <p14:creationId xmlns:p14="http://schemas.microsoft.com/office/powerpoint/2010/main" val="2160019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表复制</a:t>
            </a:r>
            <a:r>
              <a:rPr lang="en-US" altLang="zh-CN" dirty="0" smtClean="0"/>
              <a:t>-</a:t>
            </a:r>
            <a:r>
              <a:rPr lang="zh-CN" altLang="en-US" dirty="0" smtClean="0"/>
              <a:t>物化视图</a:t>
            </a:r>
            <a:endParaRPr lang="zh-CN" altLang="en-US" dirty="0"/>
          </a:p>
        </p:txBody>
      </p:sp>
      <p:sp>
        <p:nvSpPr>
          <p:cNvPr id="3" name="内容占位符 2"/>
          <p:cNvSpPr>
            <a:spLocks noGrp="1"/>
          </p:cNvSpPr>
          <p:nvPr>
            <p:ph idx="1"/>
          </p:nvPr>
        </p:nvSpPr>
        <p:spPr/>
        <p:txBody>
          <a:bodyPr/>
          <a:lstStyle/>
          <a:p>
            <a:r>
              <a:rPr lang="zh-CN" altLang="en-US" sz="1600" dirty="0"/>
              <a:t>刷新物化视图</a:t>
            </a:r>
            <a:endParaRPr lang="en-US" altLang="zh-CN" sz="1600" dirty="0"/>
          </a:p>
          <a:p>
            <a:r>
              <a:rPr lang="en-US" altLang="zh-CN" sz="1600" dirty="0"/>
              <a:t>digoal=&gt; refresh materialized view mv_ft1;</a:t>
            </a:r>
          </a:p>
          <a:p>
            <a:r>
              <a:rPr lang="en-US" altLang="zh-CN" sz="1600" dirty="0"/>
              <a:t>REFRESH MATERIALIZED VIEW</a:t>
            </a:r>
          </a:p>
          <a:p>
            <a:r>
              <a:rPr lang="en-US" altLang="zh-CN" sz="1600" dirty="0"/>
              <a:t>digoal=&gt; select count(*) from mv_ft1 ;</a:t>
            </a:r>
          </a:p>
          <a:p>
            <a:r>
              <a:rPr lang="en-US" altLang="zh-CN" sz="1600" dirty="0"/>
              <a:t> count </a:t>
            </a:r>
          </a:p>
          <a:p>
            <a:r>
              <a:rPr lang="en-US" altLang="zh-CN" sz="1600" dirty="0"/>
              <a:t>-------</a:t>
            </a:r>
          </a:p>
          <a:p>
            <a:r>
              <a:rPr lang="en-US" altLang="zh-CN" sz="1600" dirty="0"/>
              <a:t>   100</a:t>
            </a:r>
          </a:p>
          <a:p>
            <a:r>
              <a:rPr lang="en-US" altLang="zh-CN" sz="1600" dirty="0"/>
              <a:t>(1 row</a:t>
            </a:r>
            <a:r>
              <a:rPr lang="en-US" altLang="zh-CN" sz="1600" dirty="0" smtClean="0"/>
              <a:t>)</a:t>
            </a:r>
          </a:p>
          <a:p>
            <a:endParaRPr lang="en-US" altLang="zh-CN" sz="1600" dirty="0"/>
          </a:p>
          <a:p>
            <a:r>
              <a:rPr lang="zh-CN" altLang="en-US" sz="1600" dirty="0" smtClean="0"/>
              <a:t>物化视图不允许</a:t>
            </a:r>
            <a:r>
              <a:rPr lang="en-US" altLang="zh-CN" sz="1600" dirty="0" smtClean="0"/>
              <a:t>refresh, vacuum, analyze</a:t>
            </a:r>
            <a:r>
              <a:rPr lang="zh-CN" altLang="en-US" sz="1600" dirty="0" smtClean="0"/>
              <a:t>以及</a:t>
            </a:r>
            <a:r>
              <a:rPr lang="en-US" altLang="zh-CN" sz="1600" dirty="0" smtClean="0"/>
              <a:t>select</a:t>
            </a:r>
            <a:r>
              <a:rPr lang="zh-CN" altLang="en-US" sz="1600" dirty="0" smtClean="0"/>
              <a:t>以外的操作</a:t>
            </a:r>
            <a:r>
              <a:rPr lang="en-US" altLang="zh-CN" sz="1600" dirty="0" smtClean="0"/>
              <a:t>. </a:t>
            </a:r>
            <a:r>
              <a:rPr lang="zh-CN" altLang="en-US" sz="1600" dirty="0" smtClean="0">
                <a:solidFill>
                  <a:srgbClr val="FF0000"/>
                </a:solidFill>
              </a:rPr>
              <a:t>在</a:t>
            </a:r>
            <a:r>
              <a:rPr lang="en-US" altLang="zh-CN" sz="1600" dirty="0" err="1" smtClean="0">
                <a:solidFill>
                  <a:srgbClr val="FF0000"/>
                </a:solidFill>
              </a:rPr>
              <a:t>pg_rewrite</a:t>
            </a:r>
            <a:r>
              <a:rPr lang="zh-CN" altLang="en-US" sz="1600" dirty="0" smtClean="0">
                <a:solidFill>
                  <a:srgbClr val="FF0000"/>
                </a:solidFill>
              </a:rPr>
              <a:t>中限制了</a:t>
            </a:r>
            <a:r>
              <a:rPr lang="en-US" altLang="zh-CN" sz="1600" dirty="0">
                <a:solidFill>
                  <a:srgbClr val="FF0000"/>
                </a:solidFill>
              </a:rPr>
              <a:t>:</a:t>
            </a:r>
            <a:r>
              <a:rPr lang="en-US" altLang="zh-CN" sz="1600" dirty="0" err="1">
                <a:solidFill>
                  <a:srgbClr val="FF0000"/>
                </a:solidFill>
              </a:rPr>
              <a:t>hasForUpdate</a:t>
            </a:r>
            <a:r>
              <a:rPr lang="en-US" altLang="zh-CN" sz="1600" dirty="0">
                <a:solidFill>
                  <a:srgbClr val="FF0000"/>
                </a:solidFill>
              </a:rPr>
              <a:t> false</a:t>
            </a:r>
            <a:endParaRPr lang="en-US" altLang="zh-CN" sz="1600" dirty="0" smtClean="0">
              <a:solidFill>
                <a:srgbClr val="FF0000"/>
              </a:solidFill>
            </a:endParaRPr>
          </a:p>
          <a:p>
            <a:r>
              <a:rPr lang="en-US" altLang="zh-CN" sz="1600" dirty="0"/>
              <a:t>digoal=&gt; insert into mv_ft1 select * from ft1;</a:t>
            </a:r>
          </a:p>
          <a:p>
            <a:r>
              <a:rPr lang="en-US" altLang="zh-CN" sz="1600" dirty="0"/>
              <a:t>ERROR:  cannot change materialized view "mv_ft1"</a:t>
            </a:r>
          </a:p>
          <a:p>
            <a:r>
              <a:rPr lang="en-US" altLang="zh-CN" sz="1600" dirty="0"/>
              <a:t>digoal=&gt; delete from mv_ft1;</a:t>
            </a:r>
          </a:p>
          <a:p>
            <a:r>
              <a:rPr lang="en-US" altLang="zh-CN" sz="1600" dirty="0"/>
              <a:t>ERROR:  cannot change materialized view "mv_ft1"</a:t>
            </a:r>
          </a:p>
          <a:p>
            <a:r>
              <a:rPr lang="en-US" altLang="zh-CN" sz="1600" dirty="0"/>
              <a:t>digoal=&gt; truncate mv_ft1;</a:t>
            </a:r>
          </a:p>
          <a:p>
            <a:r>
              <a:rPr lang="en-US" altLang="zh-CN" sz="1600" dirty="0"/>
              <a:t>ERROR:  "mv_ft1" is not a table</a:t>
            </a:r>
          </a:p>
        </p:txBody>
      </p:sp>
    </p:spTree>
    <p:extLst>
      <p:ext uri="{BB962C8B-B14F-4D97-AF65-F5344CB8AC3E}">
        <p14:creationId xmlns:p14="http://schemas.microsoft.com/office/powerpoint/2010/main" val="1776049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表复制</a:t>
            </a:r>
            <a:r>
              <a:rPr lang="en-US" altLang="zh-CN" dirty="0" smtClean="0"/>
              <a:t>-londiste3</a:t>
            </a:r>
            <a:endParaRPr lang="zh-CN" altLang="en-US" dirty="0"/>
          </a:p>
        </p:txBody>
      </p:sp>
      <p:sp>
        <p:nvSpPr>
          <p:cNvPr id="3" name="内容占位符 2"/>
          <p:cNvSpPr>
            <a:spLocks noGrp="1"/>
          </p:cNvSpPr>
          <p:nvPr>
            <p:ph idx="1"/>
          </p:nvPr>
        </p:nvSpPr>
        <p:spPr/>
        <p:txBody>
          <a:bodyPr/>
          <a:lstStyle/>
          <a:p>
            <a:r>
              <a:rPr lang="en-US" altLang="zh-CN" sz="1600" dirty="0">
                <a:hlinkClick r:id="rId2"/>
              </a:rPr>
              <a:t>http://blog.163.com/digoal@126/blog/static/163877040201242945632912</a:t>
            </a:r>
            <a:r>
              <a:rPr lang="en-US" altLang="zh-CN" sz="1600" dirty="0" smtClean="0">
                <a:hlinkClick r:id="rId2"/>
              </a:rPr>
              <a:t>/</a:t>
            </a:r>
            <a:endParaRPr lang="en-US" altLang="zh-CN" sz="1600" dirty="0" smtClean="0"/>
          </a:p>
          <a:p>
            <a:r>
              <a:rPr lang="en-US" altLang="zh-CN" sz="1600" dirty="0">
                <a:hlinkClick r:id="rId3"/>
              </a:rPr>
              <a:t>http://blog.163.com/digoal@126/blog/static/163877040201243051338137</a:t>
            </a:r>
            <a:r>
              <a:rPr lang="en-US" altLang="zh-CN" sz="1600" dirty="0" smtClean="0">
                <a:hlinkClick r:id="rId3"/>
              </a:rPr>
              <a:t>/</a:t>
            </a:r>
            <a:endParaRPr lang="en-US" altLang="zh-CN" sz="1600" dirty="0" smtClean="0"/>
          </a:p>
          <a:p>
            <a:r>
              <a:rPr lang="en-US" altLang="zh-CN" sz="1600" dirty="0">
                <a:hlinkClick r:id="rId4"/>
              </a:rPr>
              <a:t>http://blog.163.com/digoal@126/blog/static/1638770402012431102448951</a:t>
            </a:r>
            <a:r>
              <a:rPr lang="en-US" altLang="zh-CN" sz="1600" dirty="0" smtClean="0">
                <a:hlinkClick r:id="rId4"/>
              </a:rPr>
              <a:t>/</a:t>
            </a:r>
            <a:endParaRPr lang="en-US" altLang="zh-CN" sz="1600" dirty="0" smtClean="0"/>
          </a:p>
          <a:p>
            <a:endParaRPr lang="en-US" altLang="zh-CN" sz="1600" dirty="0"/>
          </a:p>
          <a:p>
            <a:r>
              <a:rPr lang="zh-CN" altLang="en-US" sz="1600" dirty="0" smtClean="0"/>
              <a:t>演示</a:t>
            </a:r>
            <a:r>
              <a:rPr lang="en-US" altLang="zh-CN" sz="1600" dirty="0" smtClean="0"/>
              <a:t>, </a:t>
            </a:r>
            <a:r>
              <a:rPr lang="zh-CN" altLang="en-US" sz="1600" dirty="0" smtClean="0"/>
              <a:t>练习</a:t>
            </a:r>
            <a:r>
              <a:rPr lang="en-US" altLang="zh-CN" sz="1600" dirty="0" smtClean="0"/>
              <a:t>.</a:t>
            </a:r>
            <a:endParaRPr lang="zh-CN" altLang="en-US" sz="1600" dirty="0"/>
          </a:p>
        </p:txBody>
      </p:sp>
    </p:spTree>
    <p:extLst>
      <p:ext uri="{BB962C8B-B14F-4D97-AF65-F5344CB8AC3E}">
        <p14:creationId xmlns:p14="http://schemas.microsoft.com/office/powerpoint/2010/main" val="1667017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endParaRPr lang="zh-CN" altLang="en-US" dirty="0"/>
          </a:p>
        </p:txBody>
      </p:sp>
      <p:sp>
        <p:nvSpPr>
          <p:cNvPr id="3" name="内容占位符 2"/>
          <p:cNvSpPr>
            <a:spLocks noGrp="1"/>
          </p:cNvSpPr>
          <p:nvPr>
            <p:ph idx="1"/>
          </p:nvPr>
        </p:nvSpPr>
        <p:spPr/>
        <p:txBody>
          <a:bodyPr/>
          <a:lstStyle/>
          <a:p>
            <a:r>
              <a:rPr lang="zh-CN" altLang="en-US" sz="1600" dirty="0" smtClean="0"/>
              <a:t>数据库热备份与还原练习</a:t>
            </a:r>
            <a:endParaRPr lang="en-US" altLang="zh-CN" sz="1600" dirty="0" smtClean="0"/>
          </a:p>
          <a:p>
            <a:r>
              <a:rPr lang="zh-CN" altLang="en-US" sz="1600" dirty="0" smtClean="0"/>
              <a:t>流复制练习</a:t>
            </a:r>
            <a:endParaRPr lang="en-US" altLang="zh-CN" sz="1600" dirty="0" smtClean="0"/>
          </a:p>
          <a:p>
            <a:r>
              <a:rPr lang="zh-CN" altLang="en-US" sz="1600" dirty="0" smtClean="0"/>
              <a:t>表级复制练习</a:t>
            </a:r>
            <a:endParaRPr lang="zh-CN" altLang="en-US" sz="1600" dirty="0"/>
          </a:p>
        </p:txBody>
      </p:sp>
    </p:spTree>
    <p:extLst>
      <p:ext uri="{BB962C8B-B14F-4D97-AF65-F5344CB8AC3E}">
        <p14:creationId xmlns:p14="http://schemas.microsoft.com/office/powerpoint/2010/main" val="89326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Thanks</a:t>
            </a:r>
            <a:endParaRPr lang="zh-CN" altLang="en-US" dirty="0"/>
          </a:p>
        </p:txBody>
      </p:sp>
      <p:sp>
        <p:nvSpPr>
          <p:cNvPr id="4" name="内容占位符 2"/>
          <p:cNvSpPr>
            <a:spLocks noGrp="1"/>
          </p:cNvSpPr>
          <p:nvPr>
            <p:ph idx="1"/>
          </p:nvPr>
        </p:nvSpPr>
        <p:spPr>
          <a:xfrm>
            <a:off x="418822" y="1135236"/>
            <a:ext cx="11349108" cy="5199114"/>
          </a:xfrm>
        </p:spPr>
        <p:txBody>
          <a:bodyPr/>
          <a:lstStyle/>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pPr marL="0" indent="0">
              <a:buNone/>
            </a:pPr>
            <a:endParaRPr lang="en-US" altLang="zh-CN" sz="1400" dirty="0"/>
          </a:p>
          <a:p>
            <a:pPr algn="r"/>
            <a:r>
              <a:rPr lang="zh-CN" altLang="en-US" sz="1400" dirty="0"/>
              <a:t>关于本</a:t>
            </a:r>
            <a:r>
              <a:rPr lang="en-US" altLang="zh-CN" sz="1400" dirty="0"/>
              <a:t>PPT</a:t>
            </a:r>
            <a:r>
              <a:rPr lang="zh-CN" altLang="en-US" sz="1400" dirty="0"/>
              <a:t>有问题请发邮件至 </a:t>
            </a:r>
            <a:r>
              <a:rPr lang="en-US" altLang="zh-CN" sz="1400" dirty="0">
                <a:hlinkClick r:id="rId2"/>
              </a:rPr>
              <a:t>digoal@126.com</a:t>
            </a:r>
            <a:endParaRPr lang="en-US" altLang="zh-CN" sz="1400" dirty="0"/>
          </a:p>
          <a:p>
            <a:pPr algn="r"/>
            <a:r>
              <a:rPr lang="zh-CN" altLang="en-US" sz="1400" dirty="0"/>
              <a:t>保持联系</a:t>
            </a:r>
            <a:r>
              <a:rPr lang="en-US" altLang="zh-CN" sz="1400" dirty="0"/>
              <a:t>, </a:t>
            </a:r>
            <a:r>
              <a:rPr lang="zh-CN" altLang="en-US" sz="1400" dirty="0"/>
              <a:t>个人</a:t>
            </a:r>
            <a:r>
              <a:rPr lang="en-US" altLang="zh-CN" sz="1400" dirty="0" smtClean="0"/>
              <a:t>QQ</a:t>
            </a:r>
            <a:r>
              <a:rPr lang="en-US" altLang="zh-CN" sz="1400" dirty="0"/>
              <a:t>: </a:t>
            </a:r>
            <a:r>
              <a:rPr lang="en-US" altLang="zh-CN" sz="1400" dirty="0" smtClean="0"/>
              <a:t>276732431</a:t>
            </a:r>
          </a:p>
          <a:p>
            <a:pPr algn="r"/>
            <a:r>
              <a:rPr lang="zh-CN" altLang="en-US" sz="1400" dirty="0" smtClean="0"/>
              <a:t>群</a:t>
            </a:r>
            <a:r>
              <a:rPr lang="en-US" altLang="zh-CN" sz="1400" dirty="0"/>
              <a:t>: 3336901</a:t>
            </a:r>
            <a:endParaRPr lang="en-US" altLang="zh-CN" sz="1400" dirty="0" smtClean="0"/>
          </a:p>
          <a:p>
            <a:pPr algn="r"/>
            <a:r>
              <a:rPr lang="en-US" altLang="zh-CN" sz="1400" dirty="0" smtClean="0"/>
              <a:t>【</a:t>
            </a:r>
            <a:r>
              <a:rPr lang="zh-CN" altLang="en-US" sz="1400" dirty="0" smtClean="0"/>
              <a:t>参考</a:t>
            </a:r>
            <a:r>
              <a:rPr lang="en-US" altLang="zh-CN" sz="1400" dirty="0" smtClean="0"/>
              <a:t>】</a:t>
            </a:r>
          </a:p>
          <a:p>
            <a:pPr algn="r"/>
            <a:r>
              <a:rPr lang="en-US" altLang="zh-CN" sz="1400" dirty="0"/>
              <a:t>《</a:t>
            </a:r>
            <a:r>
              <a:rPr lang="en-US" altLang="zh-CN" sz="1400" dirty="0" err="1" smtClean="0"/>
              <a:t>PostgreSQL</a:t>
            </a:r>
            <a:r>
              <a:rPr lang="en-US" altLang="zh-CN" sz="1400" dirty="0" smtClean="0"/>
              <a:t> 9.3 Manual》</a:t>
            </a:r>
          </a:p>
          <a:p>
            <a:pPr algn="r"/>
            <a:r>
              <a:rPr lang="en-US" altLang="zh-CN" sz="1400" dirty="0" smtClean="0"/>
              <a:t>【</a:t>
            </a:r>
            <a:r>
              <a:rPr lang="zh-CN" altLang="en-US" sz="1400" dirty="0" smtClean="0"/>
              <a:t>更多内容请关注</a:t>
            </a:r>
            <a:r>
              <a:rPr lang="en-US" altLang="zh-CN" sz="1400" dirty="0" smtClean="0"/>
              <a:t>】</a:t>
            </a:r>
          </a:p>
          <a:p>
            <a:pPr algn="r"/>
            <a:r>
              <a:rPr lang="en-US" altLang="zh-CN" sz="1400" dirty="0" smtClean="0">
                <a:hlinkClick r:id="rId3"/>
              </a:rPr>
              <a:t>http</a:t>
            </a:r>
            <a:r>
              <a:rPr lang="en-US" altLang="zh-CN" sz="1400" dirty="0">
                <a:hlinkClick r:id="rId3"/>
              </a:rPr>
              <a:t>://blog.163.com/digoal@126</a:t>
            </a:r>
            <a:r>
              <a:rPr lang="en-US" altLang="zh-CN" sz="1400" dirty="0" smtClean="0">
                <a:hlinkClick r:id="rId3"/>
              </a:rPr>
              <a:t>/</a:t>
            </a:r>
            <a:endParaRPr lang="en-US" altLang="zh-CN" sz="1400" dirty="0" smtClean="0"/>
          </a:p>
          <a:p>
            <a:endParaRPr lang="zh-CN" altLang="en-US" sz="1400" dirty="0"/>
          </a:p>
        </p:txBody>
      </p:sp>
      <p:pic>
        <p:nvPicPr>
          <p:cNvPr id="5" name="内容占位符 3"/>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83568" y="2253208"/>
            <a:ext cx="2952750" cy="3048000"/>
          </a:xfrm>
          <a:prstGeom prst="rect">
            <a:avLst/>
          </a:prstGeom>
          <a:noFill/>
          <a:ln w="9525">
            <a:noFill/>
            <a:miter lim="800000"/>
            <a:headEnd/>
            <a:tailEnd/>
          </a:ln>
          <a:effec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3434" y="1185736"/>
            <a:ext cx="4123062" cy="1379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269318"/>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3" name="内容占位符 2"/>
          <p:cNvSpPr>
            <a:spLocks noGrp="1"/>
          </p:cNvSpPr>
          <p:nvPr>
            <p:ph idx="1"/>
          </p:nvPr>
        </p:nvSpPr>
        <p:spPr/>
        <p:txBody>
          <a:bodyPr/>
          <a:lstStyle/>
          <a:p>
            <a:r>
              <a:rPr lang="en-US" altLang="zh-CN" sz="1600" dirty="0" smtClean="0"/>
              <a:t>Day - 2</a:t>
            </a:r>
          </a:p>
          <a:p>
            <a:r>
              <a:rPr lang="en-US" altLang="zh-CN" sz="1600" dirty="0" err="1" smtClean="0"/>
              <a:t>PostgreSQL</a:t>
            </a:r>
            <a:r>
              <a:rPr lang="zh-CN" altLang="en-US" sz="1600" dirty="0"/>
              <a:t> </a:t>
            </a:r>
            <a:r>
              <a:rPr lang="zh-CN" altLang="en-US" sz="1600" dirty="0" smtClean="0"/>
              <a:t>索引介绍</a:t>
            </a:r>
            <a:endParaRPr lang="en-US" altLang="zh-CN" sz="1600" dirty="0"/>
          </a:p>
          <a:p>
            <a:r>
              <a:rPr lang="zh-CN" altLang="en-US" sz="1600" dirty="0" smtClean="0"/>
              <a:t>目标</a:t>
            </a:r>
            <a:r>
              <a:rPr lang="en-US" altLang="zh-CN" sz="1600" dirty="0"/>
              <a:t>:</a:t>
            </a:r>
          </a:p>
          <a:p>
            <a:pPr lvl="1"/>
            <a:r>
              <a:rPr lang="zh-CN" altLang="en-US" sz="1600" dirty="0" smtClean="0"/>
              <a:t>熟悉</a:t>
            </a:r>
            <a:r>
              <a:rPr lang="en-US" altLang="zh-CN" sz="1600" dirty="0" smtClean="0"/>
              <a:t>b-tree </a:t>
            </a:r>
            <a:r>
              <a:rPr lang="en-US" altLang="zh-CN" sz="1600" dirty="0"/>
              <a:t>, hash , gist , gin , </a:t>
            </a:r>
            <a:r>
              <a:rPr lang="en-US" altLang="zh-CN" sz="1600" dirty="0" err="1" smtClean="0"/>
              <a:t>sp</a:t>
            </a:r>
            <a:r>
              <a:rPr lang="en-US" altLang="zh-CN" sz="1600" dirty="0" smtClean="0"/>
              <a:t>-gist</a:t>
            </a:r>
            <a:r>
              <a:rPr lang="zh-CN" altLang="en-US" sz="1600" dirty="0" smtClean="0"/>
              <a:t>几种索引类型的概念</a:t>
            </a:r>
            <a:r>
              <a:rPr lang="en-US" altLang="zh-CN" sz="1600" dirty="0" smtClean="0"/>
              <a:t>, </a:t>
            </a:r>
            <a:r>
              <a:rPr lang="zh-CN" altLang="en-US" sz="1600" dirty="0" smtClean="0"/>
              <a:t>以及在什么样的场景应该使用何种索引</a:t>
            </a:r>
            <a:endParaRPr lang="en-US" altLang="zh-CN" sz="1600" dirty="0" smtClean="0"/>
          </a:p>
          <a:p>
            <a:pPr lvl="1"/>
            <a:r>
              <a:rPr lang="zh-CN" altLang="en-US" sz="1600" dirty="0" smtClean="0"/>
              <a:t>了解全文检索的应用</a:t>
            </a:r>
            <a:endParaRPr lang="en-US" altLang="zh-CN" sz="1600" dirty="0" smtClean="0"/>
          </a:p>
          <a:p>
            <a:r>
              <a:rPr lang="en-US" altLang="zh-CN" sz="1600" dirty="0" err="1" smtClean="0"/>
              <a:t>PostgreSQL</a:t>
            </a:r>
            <a:r>
              <a:rPr lang="zh-CN" altLang="en-US" sz="1600" dirty="0" smtClean="0"/>
              <a:t>查</a:t>
            </a:r>
            <a:r>
              <a:rPr lang="zh-CN" altLang="en-US" sz="1600" dirty="0"/>
              <a:t>询优</a:t>
            </a:r>
            <a:r>
              <a:rPr lang="zh-CN" altLang="en-US" sz="1600" dirty="0" smtClean="0"/>
              <a:t>化</a:t>
            </a:r>
            <a:endParaRPr lang="en-US" altLang="zh-CN" sz="1600" dirty="0" smtClean="0"/>
          </a:p>
          <a:p>
            <a:r>
              <a:rPr lang="zh-CN" altLang="en-US" sz="1600" dirty="0" smtClean="0"/>
              <a:t>目标</a:t>
            </a:r>
            <a:r>
              <a:rPr lang="en-US" altLang="zh-CN" sz="1600" dirty="0"/>
              <a:t>:</a:t>
            </a:r>
            <a:endParaRPr lang="en-US" altLang="zh-CN" sz="1600" dirty="0" smtClean="0"/>
          </a:p>
          <a:p>
            <a:pPr lvl="1"/>
            <a:r>
              <a:rPr lang="zh-CN" altLang="en-US" sz="1600" dirty="0" smtClean="0"/>
              <a:t>了解</a:t>
            </a:r>
            <a:r>
              <a:rPr lang="en-US" altLang="zh-CN" sz="1600" dirty="0" err="1" smtClean="0"/>
              <a:t>explian</a:t>
            </a:r>
            <a:r>
              <a:rPr lang="en-US" altLang="zh-CN" sz="1600" dirty="0" smtClean="0"/>
              <a:t> SQL</a:t>
            </a:r>
            <a:r>
              <a:rPr lang="zh-CN" altLang="en-US" sz="1600" dirty="0" smtClean="0"/>
              <a:t>分析</a:t>
            </a:r>
            <a:r>
              <a:rPr lang="zh-CN" altLang="en-US" sz="1600" dirty="0"/>
              <a:t>工</a:t>
            </a:r>
            <a:r>
              <a:rPr lang="zh-CN" altLang="en-US" sz="1600" dirty="0" smtClean="0"/>
              <a:t>具的使用</a:t>
            </a:r>
            <a:r>
              <a:rPr lang="en-US" altLang="zh-CN" sz="1600" dirty="0" smtClean="0"/>
              <a:t>, </a:t>
            </a:r>
            <a:r>
              <a:rPr lang="zh-CN" altLang="en-US" sz="1600" dirty="0" smtClean="0"/>
              <a:t>理解</a:t>
            </a:r>
            <a:r>
              <a:rPr lang="en-US" altLang="zh-CN" sz="1600" dirty="0" smtClean="0"/>
              <a:t>explain </a:t>
            </a:r>
            <a:r>
              <a:rPr lang="zh-CN" altLang="en-US" sz="1600" dirty="0"/>
              <a:t>的</a:t>
            </a:r>
            <a:r>
              <a:rPr lang="zh-CN" altLang="en-US" sz="1600" dirty="0" smtClean="0"/>
              <a:t>代价计算原理</a:t>
            </a:r>
            <a:r>
              <a:rPr lang="en-US" altLang="zh-CN" sz="1600" dirty="0" smtClean="0"/>
              <a:t>, </a:t>
            </a:r>
            <a:r>
              <a:rPr lang="zh-CN" altLang="en-US" sz="1600" dirty="0" smtClean="0"/>
              <a:t>并根据数据库硬件环境校准代价因子</a:t>
            </a:r>
            <a:r>
              <a:rPr lang="en-US" altLang="zh-CN" sz="1600" dirty="0" smtClean="0"/>
              <a:t>.</a:t>
            </a:r>
          </a:p>
          <a:p>
            <a:pPr lvl="1"/>
            <a:r>
              <a:rPr lang="zh-CN" altLang="en-US" sz="1600" dirty="0" smtClean="0"/>
              <a:t>理解</a:t>
            </a:r>
            <a:r>
              <a:rPr lang="en-US" altLang="zh-CN" sz="1600" dirty="0" smtClean="0"/>
              <a:t>explain </a:t>
            </a:r>
            <a:r>
              <a:rPr lang="zh-CN" altLang="en-US" sz="1600" dirty="0" smtClean="0"/>
              <a:t>输出的含义 </a:t>
            </a:r>
            <a:r>
              <a:rPr lang="en-US" altLang="zh-CN" sz="1600" dirty="0" smtClean="0"/>
              <a:t>(</a:t>
            </a:r>
            <a:r>
              <a:rPr lang="zh-CN" altLang="en-US" sz="1600" dirty="0" smtClean="0"/>
              <a:t>如 组</a:t>
            </a:r>
            <a:r>
              <a:rPr lang="zh-CN" altLang="en-US" sz="1600" dirty="0"/>
              <a:t>合行集 </a:t>
            </a:r>
            <a:r>
              <a:rPr lang="en-US" altLang="zh-CN" sz="1600" dirty="0"/>
              <a:t>, </a:t>
            </a:r>
            <a:r>
              <a:rPr lang="zh-CN" altLang="en-US" sz="1600" dirty="0"/>
              <a:t>节点处理 </a:t>
            </a:r>
            <a:r>
              <a:rPr lang="en-US" altLang="zh-CN" sz="1600" dirty="0"/>
              <a:t>, </a:t>
            </a:r>
            <a:r>
              <a:rPr lang="zh-CN" altLang="en-US" sz="1600" dirty="0"/>
              <a:t>合并连接</a:t>
            </a:r>
            <a:r>
              <a:rPr lang="en-US" altLang="zh-CN" sz="1600" dirty="0"/>
              <a:t>, </a:t>
            </a:r>
            <a:r>
              <a:rPr lang="en-US" altLang="zh-CN" sz="1600" dirty="0" smtClean="0"/>
              <a:t> </a:t>
            </a:r>
            <a:r>
              <a:rPr lang="zh-CN" altLang="en-US" sz="1600" dirty="0" smtClean="0"/>
              <a:t>哈</a:t>
            </a:r>
            <a:r>
              <a:rPr lang="zh-CN" altLang="en-US" sz="1600" dirty="0"/>
              <a:t>希连</a:t>
            </a:r>
            <a:r>
              <a:rPr lang="zh-CN" altLang="en-US" sz="1600" dirty="0" smtClean="0"/>
              <a:t>接 等</a:t>
            </a:r>
            <a:r>
              <a:rPr lang="en-US" altLang="zh-CN" sz="1600" dirty="0" smtClean="0"/>
              <a:t>), </a:t>
            </a:r>
            <a:r>
              <a:rPr lang="zh-CN" altLang="en-US" sz="1600" dirty="0" smtClean="0"/>
              <a:t>并可以结合</a:t>
            </a:r>
            <a:r>
              <a:rPr lang="en-US" altLang="zh-CN" sz="1600" dirty="0" smtClean="0"/>
              <a:t>explain</a:t>
            </a:r>
            <a:r>
              <a:rPr lang="zh-CN" altLang="en-US" sz="1600" dirty="0" smtClean="0"/>
              <a:t>的输出优化</a:t>
            </a:r>
            <a:r>
              <a:rPr lang="en-US" altLang="zh-CN" sz="1600" dirty="0" smtClean="0"/>
              <a:t>SQL.</a:t>
            </a:r>
          </a:p>
          <a:p>
            <a:r>
              <a:rPr lang="zh-CN" altLang="en-US" sz="1600" dirty="0" smtClean="0"/>
              <a:t>连接池及数据库高速缓存</a:t>
            </a:r>
            <a:endParaRPr lang="en-US" altLang="zh-CN" sz="1600" dirty="0" smtClean="0"/>
          </a:p>
          <a:p>
            <a:r>
              <a:rPr lang="zh-CN" altLang="en-US" sz="1600" dirty="0" smtClean="0"/>
              <a:t>目标</a:t>
            </a:r>
            <a:r>
              <a:rPr lang="en-US" altLang="zh-CN" sz="1600" dirty="0" smtClean="0"/>
              <a:t>:</a:t>
            </a:r>
          </a:p>
          <a:p>
            <a:pPr lvl="1"/>
            <a:r>
              <a:rPr lang="zh-CN" altLang="en-US" sz="1600" dirty="0" smtClean="0"/>
              <a:t>以</a:t>
            </a:r>
            <a:r>
              <a:rPr lang="en-US" altLang="zh-CN" sz="1600" dirty="0" err="1" smtClean="0"/>
              <a:t>pgbouncer</a:t>
            </a:r>
            <a:r>
              <a:rPr lang="zh-CN" altLang="en-US" sz="1600" dirty="0" smtClean="0"/>
              <a:t>为例</a:t>
            </a:r>
            <a:r>
              <a:rPr lang="en-US" altLang="zh-CN" sz="1600" dirty="0" smtClean="0"/>
              <a:t>, </a:t>
            </a:r>
            <a:r>
              <a:rPr lang="zh-CN" altLang="en-US" sz="1600" dirty="0" smtClean="0"/>
              <a:t>理解数据库连接池在短连接环境下的好处</a:t>
            </a:r>
            <a:r>
              <a:rPr lang="en-US" altLang="zh-CN" sz="1600" dirty="0" smtClean="0"/>
              <a:t>, </a:t>
            </a:r>
            <a:r>
              <a:rPr lang="zh-CN" altLang="en-US" sz="1600" dirty="0" smtClean="0"/>
              <a:t>连接池的几种模式和使用场景</a:t>
            </a:r>
            <a:endParaRPr lang="en-US" altLang="zh-CN" sz="1600" dirty="0" smtClean="0"/>
          </a:p>
          <a:p>
            <a:pPr lvl="1"/>
            <a:r>
              <a:rPr lang="zh-CN" altLang="en-US" sz="1600" dirty="0" smtClean="0"/>
              <a:t>本地和异地高速缓存的介绍</a:t>
            </a:r>
            <a:r>
              <a:rPr lang="en-US" altLang="zh-CN" sz="1600" dirty="0" smtClean="0"/>
              <a:t>, </a:t>
            </a:r>
            <a:r>
              <a:rPr lang="zh-CN" altLang="en-US" sz="1600" dirty="0" smtClean="0"/>
              <a:t>如本地</a:t>
            </a:r>
            <a:r>
              <a:rPr lang="en-US" altLang="zh-CN" sz="1600" dirty="0" err="1" smtClean="0"/>
              <a:t>os</a:t>
            </a:r>
            <a:r>
              <a:rPr lang="en-US" altLang="zh-CN" sz="1600" dirty="0" smtClean="0"/>
              <a:t> </a:t>
            </a:r>
            <a:r>
              <a:rPr lang="zh-CN" altLang="en-US" sz="1600" dirty="0" smtClean="0"/>
              <a:t>层缓存</a:t>
            </a:r>
            <a:r>
              <a:rPr lang="en-US" altLang="zh-CN" sz="1600" dirty="0" err="1" smtClean="0"/>
              <a:t>pgfincore</a:t>
            </a:r>
            <a:r>
              <a:rPr lang="en-US" altLang="zh-CN" sz="1600" dirty="0" smtClean="0"/>
              <a:t>, </a:t>
            </a:r>
            <a:r>
              <a:rPr lang="zh-CN" altLang="en-US" sz="1600" dirty="0" smtClean="0"/>
              <a:t>异地</a:t>
            </a:r>
            <a:r>
              <a:rPr lang="en-US" altLang="zh-CN" sz="1600" dirty="0" smtClean="0"/>
              <a:t>K-V</a:t>
            </a:r>
            <a:r>
              <a:rPr lang="zh-CN" altLang="en-US" sz="1600" dirty="0" smtClean="0"/>
              <a:t>缓存</a:t>
            </a:r>
            <a:r>
              <a:rPr lang="en-US" altLang="zh-CN" sz="1600" dirty="0" err="1" smtClean="0"/>
              <a:t>pgmemcached</a:t>
            </a:r>
            <a:r>
              <a:rPr lang="zh-CN" altLang="en-US" sz="1600" dirty="0" smtClean="0"/>
              <a:t>的使用</a:t>
            </a:r>
            <a:r>
              <a:rPr lang="en-US" altLang="zh-CN" sz="1600" dirty="0" smtClean="0"/>
              <a:t>.</a:t>
            </a:r>
          </a:p>
          <a:p>
            <a:r>
              <a:rPr lang="zh-CN" altLang="en-US" sz="1600" dirty="0" smtClean="0"/>
              <a:t>数据库扩</a:t>
            </a:r>
            <a:r>
              <a:rPr lang="zh-CN" altLang="en-US" sz="1600" dirty="0"/>
              <a:t>展及复</a:t>
            </a:r>
            <a:r>
              <a:rPr lang="zh-CN" altLang="en-US" sz="1600" dirty="0" smtClean="0"/>
              <a:t>制</a:t>
            </a:r>
            <a:endParaRPr lang="en-US" altLang="zh-CN" sz="1600" dirty="0"/>
          </a:p>
          <a:p>
            <a:r>
              <a:rPr lang="zh-CN" altLang="en-US" sz="1600" dirty="0" smtClean="0"/>
              <a:t>目标</a:t>
            </a:r>
            <a:r>
              <a:rPr lang="en-US" altLang="zh-CN" sz="1600" dirty="0" smtClean="0"/>
              <a:t>:</a:t>
            </a:r>
          </a:p>
          <a:p>
            <a:pPr lvl="1"/>
            <a:r>
              <a:rPr lang="zh-CN" altLang="en-US" sz="1600" dirty="0" smtClean="0"/>
              <a:t>了解数据库集群级流复制</a:t>
            </a:r>
            <a:r>
              <a:rPr lang="en-US" altLang="zh-CN" sz="1600" dirty="0" smtClean="0"/>
              <a:t>, </a:t>
            </a:r>
            <a:r>
              <a:rPr lang="zh-CN" altLang="en-US" sz="1600" dirty="0" smtClean="0"/>
              <a:t>数据库热备份</a:t>
            </a:r>
            <a:r>
              <a:rPr lang="en-US" altLang="zh-CN" sz="1600" dirty="0" smtClean="0"/>
              <a:t>, </a:t>
            </a:r>
            <a:r>
              <a:rPr lang="zh-CN" altLang="en-US" sz="1600" dirty="0" smtClean="0"/>
              <a:t>表级复制</a:t>
            </a:r>
            <a:r>
              <a:rPr lang="en-US" altLang="zh-CN" sz="1600" dirty="0" smtClean="0"/>
              <a:t>, </a:t>
            </a:r>
            <a:r>
              <a:rPr lang="zh-CN" altLang="en-US" sz="1600" dirty="0" smtClean="0"/>
              <a:t>数据库在虚拟化环境下的使用注意事项</a:t>
            </a:r>
            <a:endParaRPr lang="zh-CN" altLang="en-US" sz="1600" dirty="0"/>
          </a:p>
          <a:p>
            <a:endParaRPr lang="zh-CN" altLang="en-US" sz="1600" dirty="0"/>
          </a:p>
        </p:txBody>
      </p:sp>
    </p:spTree>
    <p:extLst>
      <p:ext uri="{BB962C8B-B14F-4D97-AF65-F5344CB8AC3E}">
        <p14:creationId xmlns:p14="http://schemas.microsoft.com/office/powerpoint/2010/main" val="4123555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zh-CN" altLang="en-US" sz="1400" dirty="0"/>
              <a:t>加速唯一值</a:t>
            </a:r>
            <a:r>
              <a:rPr lang="zh-CN" altLang="en-US" sz="1400" dirty="0" smtClean="0"/>
              <a:t>约束</a:t>
            </a:r>
            <a:endParaRPr lang="en-US" altLang="zh-CN" sz="1400" dirty="0" smtClean="0"/>
          </a:p>
          <a:p>
            <a:r>
              <a:rPr lang="en-US" altLang="zh-CN" sz="1400" dirty="0" smtClean="0"/>
              <a:t>Primary KEY</a:t>
            </a:r>
          </a:p>
          <a:p>
            <a:r>
              <a:rPr lang="en-US" altLang="zh-CN" sz="1400" dirty="0" smtClean="0"/>
              <a:t>Unique KEY</a:t>
            </a:r>
          </a:p>
          <a:p>
            <a:endParaRPr lang="en-US" altLang="zh-CN" sz="1400" dirty="0" smtClean="0"/>
          </a:p>
        </p:txBody>
      </p:sp>
    </p:spTree>
    <p:extLst>
      <p:ext uri="{BB962C8B-B14F-4D97-AF65-F5344CB8AC3E}">
        <p14:creationId xmlns:p14="http://schemas.microsoft.com/office/powerpoint/2010/main" val="2490220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en-US" altLang="zh-CN" sz="1400" dirty="0"/>
              <a:t>digoal=# CREATE TABLE test(id </a:t>
            </a:r>
            <a:r>
              <a:rPr lang="en-US" altLang="zh-CN" sz="1400" dirty="0" err="1"/>
              <a:t>int,geo</a:t>
            </a:r>
            <a:r>
              <a:rPr lang="en-US" altLang="zh-CN" sz="1400" dirty="0"/>
              <a:t> </a:t>
            </a:r>
            <a:r>
              <a:rPr lang="en-US" altLang="zh-CN" sz="1400" dirty="0" err="1"/>
              <a:t>point,EXCLUDE</a:t>
            </a:r>
            <a:r>
              <a:rPr lang="en-US" altLang="zh-CN" sz="1400" dirty="0"/>
              <a:t> USING </a:t>
            </a:r>
            <a:r>
              <a:rPr lang="en-US" altLang="zh-CN" sz="1400" dirty="0" err="1"/>
              <a:t>spGIST</a:t>
            </a:r>
            <a:r>
              <a:rPr lang="en-US" altLang="zh-CN" sz="1400" dirty="0"/>
              <a:t> (geo WITH </a:t>
            </a:r>
            <a:r>
              <a:rPr lang="en-US" altLang="zh-CN" sz="1400" dirty="0" err="1"/>
              <a:t>pg_catalog</a:t>
            </a:r>
            <a:r>
              <a:rPr lang="en-US" altLang="zh-CN" sz="1400" dirty="0"/>
              <a:t>.~=));</a:t>
            </a:r>
          </a:p>
          <a:p>
            <a:r>
              <a:rPr lang="en-US" altLang="zh-CN" sz="1400" dirty="0"/>
              <a:t>CREATE </a:t>
            </a:r>
            <a:r>
              <a:rPr lang="en-US" altLang="zh-CN" sz="1400" dirty="0" smtClean="0"/>
              <a:t>TABLE</a:t>
            </a:r>
          </a:p>
          <a:p>
            <a:r>
              <a:rPr lang="zh-CN" altLang="en-US" sz="1400" dirty="0" smtClean="0"/>
              <a:t>索引如下 </a:t>
            </a:r>
            <a:r>
              <a:rPr lang="en-US" altLang="zh-CN" sz="1400" dirty="0" smtClean="0"/>
              <a:t>: </a:t>
            </a:r>
            <a:endParaRPr lang="en-US" altLang="zh-CN" sz="1400" dirty="0"/>
          </a:p>
          <a:p>
            <a:r>
              <a:rPr lang="en-US" altLang="zh-CN" sz="1400" dirty="0"/>
              <a:t>digoal=# \d test</a:t>
            </a:r>
          </a:p>
          <a:p>
            <a:r>
              <a:rPr lang="en-US" altLang="zh-CN" sz="1400" dirty="0"/>
              <a:t>    Table "</a:t>
            </a:r>
            <a:r>
              <a:rPr lang="en-US" altLang="zh-CN" sz="1400" dirty="0" err="1"/>
              <a:t>postgres.test</a:t>
            </a:r>
            <a:r>
              <a:rPr lang="en-US" altLang="zh-CN" sz="1400" dirty="0"/>
              <a:t>"</a:t>
            </a:r>
          </a:p>
          <a:p>
            <a:r>
              <a:rPr lang="en-US" altLang="zh-CN" sz="1400" dirty="0"/>
              <a:t> Column |  Type   | Modifiers </a:t>
            </a:r>
          </a:p>
          <a:p>
            <a:r>
              <a:rPr lang="en-US" altLang="zh-CN" sz="1400" dirty="0"/>
              <a:t>--------+---------+-----------</a:t>
            </a:r>
          </a:p>
          <a:p>
            <a:r>
              <a:rPr lang="en-US" altLang="zh-CN" sz="1400" dirty="0"/>
              <a:t> id     | integer | </a:t>
            </a:r>
          </a:p>
          <a:p>
            <a:r>
              <a:rPr lang="en-US" altLang="zh-CN" sz="1400" dirty="0"/>
              <a:t> geo    | point   | </a:t>
            </a:r>
          </a:p>
          <a:p>
            <a:r>
              <a:rPr lang="en-US" altLang="zh-CN" sz="1400" dirty="0"/>
              <a:t>Indexes:</a:t>
            </a:r>
          </a:p>
          <a:p>
            <a:r>
              <a:rPr lang="en-US" altLang="zh-CN" sz="1400" dirty="0"/>
              <a:t>    "</a:t>
            </a:r>
            <a:r>
              <a:rPr lang="en-US" altLang="zh-CN" sz="1400" dirty="0" err="1"/>
              <a:t>test_geo_excl</a:t>
            </a:r>
            <a:r>
              <a:rPr lang="en-US" altLang="zh-CN" sz="1400" dirty="0"/>
              <a:t>" EXCLUDE USING </a:t>
            </a:r>
            <a:r>
              <a:rPr lang="en-US" altLang="zh-CN" sz="1400" dirty="0" err="1"/>
              <a:t>spgist</a:t>
            </a:r>
            <a:r>
              <a:rPr lang="en-US" altLang="zh-CN" sz="1400" dirty="0"/>
              <a:t> (geo WITH ~=)</a:t>
            </a:r>
            <a:endParaRPr lang="en-US" altLang="zh-CN" sz="1400" dirty="0" smtClean="0"/>
          </a:p>
        </p:txBody>
      </p:sp>
    </p:spTree>
    <p:extLst>
      <p:ext uri="{BB962C8B-B14F-4D97-AF65-F5344CB8AC3E}">
        <p14:creationId xmlns:p14="http://schemas.microsoft.com/office/powerpoint/2010/main" val="735336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en-US" altLang="zh-CN" sz="1400" dirty="0" smtClean="0"/>
              <a:t>CREATE </a:t>
            </a:r>
            <a:r>
              <a:rPr lang="en-US" altLang="zh-CN" sz="1400" dirty="0"/>
              <a:t>TABLE test(id </a:t>
            </a:r>
            <a:r>
              <a:rPr lang="en-US" altLang="zh-CN" sz="1400" dirty="0" err="1"/>
              <a:t>int,geo</a:t>
            </a:r>
            <a:r>
              <a:rPr lang="en-US" altLang="zh-CN" sz="1400" dirty="0"/>
              <a:t> </a:t>
            </a:r>
            <a:r>
              <a:rPr lang="en-US" altLang="zh-CN" sz="1400" dirty="0" err="1"/>
              <a:t>circle,EXCLUDE</a:t>
            </a:r>
            <a:r>
              <a:rPr lang="en-US" altLang="zh-CN" sz="1400" dirty="0"/>
              <a:t> USING GIST (geo WITH </a:t>
            </a:r>
            <a:r>
              <a:rPr lang="en-US" altLang="zh-CN" sz="1400" dirty="0" err="1"/>
              <a:t>pg_catalog</a:t>
            </a:r>
            <a:r>
              <a:rPr lang="en-US" altLang="zh-CN" sz="1400" dirty="0"/>
              <a:t>.&amp;&amp;));</a:t>
            </a:r>
          </a:p>
          <a:p>
            <a:r>
              <a:rPr lang="en-US" altLang="zh-CN" sz="1400" dirty="0"/>
              <a:t>INSERT INTO test values(1,'&lt;(0,0),2&gt;'::circle);</a:t>
            </a:r>
          </a:p>
          <a:p>
            <a:r>
              <a:rPr lang="en-US" altLang="zh-CN" sz="1400" dirty="0"/>
              <a:t>INSERT INTO test values(1,'&lt;(4.1,0),2&gt;'::circle);</a:t>
            </a:r>
          </a:p>
          <a:p>
            <a:r>
              <a:rPr lang="en-US" altLang="zh-CN" sz="1400" dirty="0"/>
              <a:t>INSERT INTO test values(1,'&lt;(-1.9,0),2&gt;'::circle);</a:t>
            </a:r>
          </a:p>
          <a:p>
            <a:r>
              <a:rPr lang="en-US" altLang="zh-CN" sz="1400" dirty="0"/>
              <a:t>ERROR:  conflicting key value violates exclusion constraint "</a:t>
            </a:r>
            <a:r>
              <a:rPr lang="en-US" altLang="zh-CN" sz="1400" dirty="0" err="1"/>
              <a:t>test_geo_excl</a:t>
            </a:r>
            <a:r>
              <a:rPr lang="en-US" altLang="zh-CN" sz="1400" dirty="0"/>
              <a:t>"</a:t>
            </a:r>
          </a:p>
          <a:p>
            <a:r>
              <a:rPr lang="en-US" altLang="zh-CN" sz="1400" dirty="0"/>
              <a:t>DETAIL:  Key (geo)=(&lt;(-1.9,0),2&gt;) conflicts with existing key (geo)=(&lt;(0,0),2&gt;).</a:t>
            </a:r>
          </a:p>
          <a:p>
            <a:endParaRPr lang="zh-CN" altLang="en-US" sz="1400" dirty="0"/>
          </a:p>
        </p:txBody>
      </p:sp>
      <p:cxnSp>
        <p:nvCxnSpPr>
          <p:cNvPr id="4" name="直接箭头连接符 3"/>
          <p:cNvCxnSpPr/>
          <p:nvPr/>
        </p:nvCxnSpPr>
        <p:spPr>
          <a:xfrm>
            <a:off x="4499992" y="4869160"/>
            <a:ext cx="3960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6480212" y="3717032"/>
            <a:ext cx="0" cy="266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976156" y="4365104"/>
            <a:ext cx="1008112" cy="1008112"/>
          </a:xfrm>
          <a:prstGeom prst="ellipse">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mtClean="0"/>
              <a:t>c1</a:t>
            </a:r>
            <a:endParaRPr lang="zh-CN" altLang="en-US"/>
          </a:p>
        </p:txBody>
      </p:sp>
      <p:sp>
        <p:nvSpPr>
          <p:cNvPr id="7" name="椭圆 6"/>
          <p:cNvSpPr/>
          <p:nvPr/>
        </p:nvSpPr>
        <p:spPr>
          <a:xfrm>
            <a:off x="7092280" y="4365104"/>
            <a:ext cx="1008112" cy="1008112"/>
          </a:xfrm>
          <a:prstGeom prst="ellipse">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mtClean="0"/>
              <a:t>c2</a:t>
            </a:r>
            <a:endParaRPr lang="zh-CN" altLang="en-US"/>
          </a:p>
        </p:txBody>
      </p:sp>
      <p:sp>
        <p:nvSpPr>
          <p:cNvPr id="8" name="椭圆 7"/>
          <p:cNvSpPr/>
          <p:nvPr/>
        </p:nvSpPr>
        <p:spPr>
          <a:xfrm>
            <a:off x="5076056" y="4365104"/>
            <a:ext cx="1008112" cy="1008112"/>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mtClean="0"/>
              <a:t>c3</a:t>
            </a:r>
            <a:endParaRPr lang="zh-CN" altLang="en-US"/>
          </a:p>
        </p:txBody>
      </p:sp>
    </p:spTree>
    <p:extLst>
      <p:ext uri="{BB962C8B-B14F-4D97-AF65-F5344CB8AC3E}">
        <p14:creationId xmlns:p14="http://schemas.microsoft.com/office/powerpoint/2010/main" val="3270731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en-US" altLang="zh-CN" sz="1400" dirty="0" smtClean="0"/>
              <a:t>digoal</a:t>
            </a:r>
            <a:r>
              <a:rPr lang="en-US" altLang="zh-CN" sz="1400" dirty="0"/>
              <a:t>=# CREATE TABLE test(id </a:t>
            </a:r>
            <a:r>
              <a:rPr lang="en-US" altLang="zh-CN" sz="1400" dirty="0" err="1"/>
              <a:t>int,geo</a:t>
            </a:r>
            <a:r>
              <a:rPr lang="en-US" altLang="zh-CN" sz="1400" dirty="0"/>
              <a:t> </a:t>
            </a:r>
            <a:r>
              <a:rPr lang="en-US" altLang="zh-CN" sz="1400" dirty="0" err="1"/>
              <a:t>circle,EXCLUDE</a:t>
            </a:r>
            <a:r>
              <a:rPr lang="en-US" altLang="zh-CN" sz="1400" dirty="0"/>
              <a:t> USING GIST (geo WITH </a:t>
            </a:r>
            <a:r>
              <a:rPr lang="en-US" altLang="zh-CN" sz="1400" dirty="0" err="1"/>
              <a:t>pg_catalog</a:t>
            </a:r>
            <a:r>
              <a:rPr lang="en-US" altLang="zh-CN" sz="1400" dirty="0"/>
              <a:t>.&amp;&amp;));</a:t>
            </a:r>
          </a:p>
          <a:p>
            <a:r>
              <a:rPr lang="en-US" altLang="zh-CN" sz="1400" dirty="0"/>
              <a:t>CREATE TABLE</a:t>
            </a:r>
            <a:endParaRPr lang="en-US" altLang="zh-CN" sz="1400" dirty="0" smtClean="0"/>
          </a:p>
          <a:p>
            <a:endParaRPr lang="en-US" altLang="zh-CN" sz="1400" dirty="0"/>
          </a:p>
          <a:p>
            <a:r>
              <a:rPr lang="en-US" altLang="zh-CN" sz="1400" dirty="0" smtClean="0"/>
              <a:t>digoal</a:t>
            </a:r>
            <a:r>
              <a:rPr lang="en-US" altLang="zh-CN" sz="1400" dirty="0"/>
              <a:t>=# CREATE TABLE test(id </a:t>
            </a:r>
            <a:r>
              <a:rPr lang="en-US" altLang="zh-CN" sz="1400" dirty="0" err="1"/>
              <a:t>int,geo</a:t>
            </a:r>
            <a:r>
              <a:rPr lang="en-US" altLang="zh-CN" sz="1400" dirty="0"/>
              <a:t> </a:t>
            </a:r>
            <a:r>
              <a:rPr lang="en-US" altLang="zh-CN" sz="1400" dirty="0" err="1"/>
              <a:t>circle,EXCLUDE</a:t>
            </a:r>
            <a:r>
              <a:rPr lang="en-US" altLang="zh-CN" sz="1400" dirty="0"/>
              <a:t> USING GIST (geo WITH </a:t>
            </a:r>
            <a:r>
              <a:rPr lang="en-US" altLang="zh-CN" sz="1400" dirty="0" err="1"/>
              <a:t>pg_catalog</a:t>
            </a:r>
            <a:r>
              <a:rPr lang="en-US" altLang="zh-CN" sz="1400" dirty="0"/>
              <a:t>.~=));</a:t>
            </a:r>
          </a:p>
          <a:p>
            <a:r>
              <a:rPr lang="en-US" altLang="zh-CN" sz="1400" dirty="0"/>
              <a:t>CREATE TABLE</a:t>
            </a:r>
            <a:endParaRPr lang="en-US" altLang="zh-CN" sz="1400" dirty="0" smtClean="0"/>
          </a:p>
          <a:p>
            <a:endParaRPr lang="en-US" altLang="zh-CN" sz="1400" dirty="0" smtClean="0"/>
          </a:p>
          <a:p>
            <a:r>
              <a:rPr lang="zh-CN" altLang="en-US" sz="1400" dirty="0" smtClean="0"/>
              <a:t>以下例子左右</a:t>
            </a:r>
            <a:r>
              <a:rPr lang="zh-CN" altLang="en-US" sz="1400" dirty="0"/>
              <a:t>操作数互换后得到的结果不一致</a:t>
            </a:r>
            <a:r>
              <a:rPr lang="en-US" altLang="zh-CN" sz="1400" dirty="0"/>
              <a:t>, </a:t>
            </a:r>
            <a:r>
              <a:rPr lang="zh-CN" altLang="en-US" sz="1400" dirty="0"/>
              <a:t>所以这类操作符不允许创建排他索引</a:t>
            </a:r>
            <a:r>
              <a:rPr lang="en-US" altLang="zh-CN" sz="1400" dirty="0" smtClean="0"/>
              <a:t>.</a:t>
            </a:r>
            <a:endParaRPr lang="en-US" altLang="zh-CN" sz="1400" dirty="0"/>
          </a:p>
          <a:p>
            <a:r>
              <a:rPr lang="en-US" altLang="zh-CN" sz="1400" dirty="0" smtClean="0"/>
              <a:t>digoal</a:t>
            </a:r>
            <a:r>
              <a:rPr lang="en-US" altLang="zh-CN" sz="1400" dirty="0"/>
              <a:t>=# CREATE TABLE test(id </a:t>
            </a:r>
            <a:r>
              <a:rPr lang="en-US" altLang="zh-CN" sz="1400" dirty="0" err="1"/>
              <a:t>int,geo</a:t>
            </a:r>
            <a:r>
              <a:rPr lang="en-US" altLang="zh-CN" sz="1400" dirty="0"/>
              <a:t> </a:t>
            </a:r>
            <a:r>
              <a:rPr lang="en-US" altLang="zh-CN" sz="1400" dirty="0" err="1"/>
              <a:t>point,EXCLUDE</a:t>
            </a:r>
            <a:r>
              <a:rPr lang="en-US" altLang="zh-CN" sz="1400" dirty="0"/>
              <a:t> USING </a:t>
            </a:r>
            <a:r>
              <a:rPr lang="en-US" altLang="zh-CN" sz="1400" dirty="0" err="1"/>
              <a:t>spGIST</a:t>
            </a:r>
            <a:r>
              <a:rPr lang="en-US" altLang="zh-CN" sz="1400" dirty="0"/>
              <a:t> (geo WITH </a:t>
            </a:r>
            <a:r>
              <a:rPr lang="en-US" altLang="zh-CN" sz="1400" dirty="0" err="1"/>
              <a:t>pg_catalog</a:t>
            </a:r>
            <a:r>
              <a:rPr lang="en-US" altLang="zh-CN" sz="1400" dirty="0"/>
              <a:t>.&lt;^));</a:t>
            </a:r>
          </a:p>
          <a:p>
            <a:r>
              <a:rPr lang="en-US" altLang="zh-CN" sz="1400" dirty="0"/>
              <a:t>ERROR:  42809: operator &lt;^(</a:t>
            </a:r>
            <a:r>
              <a:rPr lang="en-US" altLang="zh-CN" sz="1400" dirty="0" err="1"/>
              <a:t>point,point</a:t>
            </a:r>
            <a:r>
              <a:rPr lang="en-US" altLang="zh-CN" sz="1400" dirty="0"/>
              <a:t>) is not commutative</a:t>
            </a:r>
          </a:p>
          <a:p>
            <a:r>
              <a:rPr lang="en-US" altLang="zh-CN" sz="1400" dirty="0"/>
              <a:t>DETAIL:  Only commutative operators can be used in exclusion constraints.</a:t>
            </a:r>
          </a:p>
          <a:p>
            <a:r>
              <a:rPr lang="en-US" altLang="zh-CN" sz="1400" dirty="0"/>
              <a:t>LOCATION:  </a:t>
            </a:r>
            <a:r>
              <a:rPr lang="en-US" altLang="zh-CN" sz="1400" dirty="0" err="1"/>
              <a:t>ComputeIndexAttrs</a:t>
            </a:r>
            <a:r>
              <a:rPr lang="en-US" altLang="zh-CN" sz="1400" dirty="0"/>
              <a:t>, </a:t>
            </a:r>
            <a:r>
              <a:rPr lang="en-US" altLang="zh-CN" sz="1400" dirty="0" smtClean="0"/>
              <a:t>indexcmds.c:1132</a:t>
            </a:r>
          </a:p>
          <a:p>
            <a:r>
              <a:rPr lang="en-US" altLang="zh-CN" sz="1400" dirty="0"/>
              <a:t>digoal=# CREATE TABLE test(id </a:t>
            </a:r>
            <a:r>
              <a:rPr lang="en-US" altLang="zh-CN" sz="1400" dirty="0" err="1"/>
              <a:t>int,geo</a:t>
            </a:r>
            <a:r>
              <a:rPr lang="en-US" altLang="zh-CN" sz="1400" dirty="0"/>
              <a:t> </a:t>
            </a:r>
            <a:r>
              <a:rPr lang="en-US" altLang="zh-CN" sz="1400" dirty="0" err="1"/>
              <a:t>point,EXCLUDE</a:t>
            </a:r>
            <a:r>
              <a:rPr lang="en-US" altLang="zh-CN" sz="1400" dirty="0"/>
              <a:t> USING </a:t>
            </a:r>
            <a:r>
              <a:rPr lang="en-US" altLang="zh-CN" sz="1400" dirty="0" err="1"/>
              <a:t>btree</a:t>
            </a:r>
            <a:r>
              <a:rPr lang="en-US" altLang="zh-CN" sz="1400" dirty="0"/>
              <a:t> (id WITH </a:t>
            </a:r>
            <a:r>
              <a:rPr lang="en-US" altLang="zh-CN" sz="1400" dirty="0" err="1"/>
              <a:t>pg_catalog</a:t>
            </a:r>
            <a:r>
              <a:rPr lang="en-US" altLang="zh-CN" sz="1400" dirty="0"/>
              <a:t>.&gt;));</a:t>
            </a:r>
          </a:p>
          <a:p>
            <a:r>
              <a:rPr lang="en-US" altLang="zh-CN" sz="1400" dirty="0"/>
              <a:t>ERROR:  42809: operator &gt;(</a:t>
            </a:r>
            <a:r>
              <a:rPr lang="en-US" altLang="zh-CN" sz="1400" dirty="0" err="1"/>
              <a:t>integer,integer</a:t>
            </a:r>
            <a:r>
              <a:rPr lang="en-US" altLang="zh-CN" sz="1400" dirty="0"/>
              <a:t>) is not commutative</a:t>
            </a:r>
          </a:p>
          <a:p>
            <a:r>
              <a:rPr lang="en-US" altLang="zh-CN" sz="1400" dirty="0"/>
              <a:t>DETAIL:  Only commutative operators can be used in exclusion constraints.</a:t>
            </a:r>
          </a:p>
          <a:p>
            <a:r>
              <a:rPr lang="en-US" altLang="zh-CN" sz="1400" dirty="0"/>
              <a:t>LOCATION:  </a:t>
            </a:r>
            <a:r>
              <a:rPr lang="en-US" altLang="zh-CN" sz="1400" dirty="0" err="1"/>
              <a:t>ComputeIndexAttrs</a:t>
            </a:r>
            <a:r>
              <a:rPr lang="en-US" altLang="zh-CN" sz="1400" dirty="0"/>
              <a:t>, </a:t>
            </a:r>
            <a:r>
              <a:rPr lang="en-US" altLang="zh-CN" sz="1400" dirty="0" smtClean="0"/>
              <a:t>indexcmds.c:1132</a:t>
            </a:r>
          </a:p>
        </p:txBody>
      </p:sp>
    </p:spTree>
    <p:extLst>
      <p:ext uri="{BB962C8B-B14F-4D97-AF65-F5344CB8AC3E}">
        <p14:creationId xmlns:p14="http://schemas.microsoft.com/office/powerpoint/2010/main" val="185191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是否使用索引和什么有关</a:t>
            </a:r>
            <a:r>
              <a:rPr lang="en-US" altLang="zh-CN"/>
              <a:t>?</a:t>
            </a:r>
            <a:endParaRPr lang="en-US" altLang="zh-CN" dirty="0"/>
          </a:p>
        </p:txBody>
      </p:sp>
      <p:sp>
        <p:nvSpPr>
          <p:cNvPr id="5" name="内容占位符 2"/>
          <p:cNvSpPr>
            <a:spLocks noGrp="1"/>
          </p:cNvSpPr>
          <p:nvPr>
            <p:ph idx="1"/>
          </p:nvPr>
        </p:nvSpPr>
        <p:spPr>
          <a:xfrm>
            <a:off x="357158" y="1214422"/>
            <a:ext cx="8329642" cy="5000660"/>
          </a:xfrm>
        </p:spPr>
        <p:txBody>
          <a:bodyPr numCol="2"/>
          <a:lstStyle/>
          <a:p>
            <a:r>
              <a:rPr lang="zh-CN" altLang="en-US" sz="1600" smtClean="0"/>
              <a:t>是否使用索引和什么有关</a:t>
            </a:r>
            <a:r>
              <a:rPr lang="en-US" altLang="zh-CN" sz="1600" smtClean="0"/>
              <a:t>?</a:t>
            </a:r>
          </a:p>
          <a:p>
            <a:r>
              <a:rPr lang="zh-CN" altLang="en-US" sz="1600" smtClean="0"/>
              <a:t>首先是前面提到的</a:t>
            </a:r>
            <a:r>
              <a:rPr lang="en-US" altLang="zh-CN" sz="1600" smtClean="0"/>
              <a:t>Access Method, </a:t>
            </a:r>
            <a:r>
              <a:rPr lang="zh-CN" altLang="en-US" sz="1600" smtClean="0"/>
              <a:t>然后是使用的</a:t>
            </a:r>
            <a:r>
              <a:rPr lang="en-US" altLang="zh-CN" sz="1600" smtClean="0"/>
              <a:t>operator class, </a:t>
            </a:r>
            <a:r>
              <a:rPr lang="zh-CN" altLang="en-US" sz="1600" smtClean="0"/>
              <a:t>以及</a:t>
            </a:r>
            <a:r>
              <a:rPr lang="en-US" altLang="zh-CN" sz="1600" smtClean="0"/>
              <a:t>opc</a:t>
            </a:r>
            <a:r>
              <a:rPr lang="zh-CN" altLang="en-US" sz="1600" smtClean="0"/>
              <a:t>中定义的</a:t>
            </a:r>
            <a:r>
              <a:rPr lang="en-US" altLang="zh-CN" sz="1600" smtClean="0"/>
              <a:t>operator</a:t>
            </a:r>
            <a:r>
              <a:rPr lang="zh-CN" altLang="en-US" sz="1600" smtClean="0"/>
              <a:t>或</a:t>
            </a:r>
            <a:r>
              <a:rPr lang="en-US" altLang="zh-CN" sz="1600" smtClean="0"/>
              <a:t>function.</a:t>
            </a:r>
          </a:p>
          <a:p>
            <a:r>
              <a:rPr lang="zh-CN" altLang="en-US" sz="1600" smtClean="0"/>
              <a:t>这些都满足后</a:t>
            </a:r>
            <a:r>
              <a:rPr lang="en-US" altLang="zh-CN" sz="1600" smtClean="0"/>
              <a:t>, </a:t>
            </a:r>
            <a:r>
              <a:rPr lang="zh-CN" altLang="en-US" sz="1600" smtClean="0"/>
              <a:t>还要遵循</a:t>
            </a:r>
            <a:r>
              <a:rPr lang="en-US" altLang="zh-CN" sz="1600" smtClean="0"/>
              <a:t>CBO</a:t>
            </a:r>
            <a:r>
              <a:rPr lang="zh-CN" altLang="en-US" sz="1600" smtClean="0"/>
              <a:t>的选择</a:t>
            </a:r>
            <a:r>
              <a:rPr lang="en-US" altLang="zh-CN" sz="1600" smtClean="0"/>
              <a:t>.</a:t>
            </a:r>
          </a:p>
          <a:p>
            <a:pPr lvl="1"/>
            <a:r>
              <a:rPr lang="en-US" altLang="zh-CN" sz="1600"/>
              <a:t>#seq_page_cost = </a:t>
            </a:r>
            <a:r>
              <a:rPr lang="en-US" altLang="zh-CN" sz="1600" smtClean="0"/>
              <a:t>1.0</a:t>
            </a:r>
          </a:p>
          <a:p>
            <a:pPr lvl="1"/>
            <a:r>
              <a:rPr lang="en-US" altLang="zh-CN" sz="1600" smtClean="0">
                <a:solidFill>
                  <a:srgbClr val="FF0000"/>
                </a:solidFill>
              </a:rPr>
              <a:t>#random_page_cost </a:t>
            </a:r>
            <a:r>
              <a:rPr lang="en-US" altLang="zh-CN" sz="1600">
                <a:solidFill>
                  <a:srgbClr val="FF0000"/>
                </a:solidFill>
              </a:rPr>
              <a:t>= 4.0</a:t>
            </a:r>
            <a:r>
              <a:rPr lang="en-US" altLang="zh-CN" sz="1600"/>
              <a:t>                 </a:t>
            </a:r>
            <a:endParaRPr lang="en-US" altLang="zh-CN" sz="1600" smtClean="0"/>
          </a:p>
          <a:p>
            <a:pPr lvl="1"/>
            <a:r>
              <a:rPr lang="en-US" altLang="zh-CN" sz="1600" smtClean="0"/>
              <a:t>#</a:t>
            </a:r>
            <a:r>
              <a:rPr lang="en-US" altLang="zh-CN" sz="1600"/>
              <a:t>cpu_tuple_cost = </a:t>
            </a:r>
            <a:r>
              <a:rPr lang="en-US" altLang="zh-CN" sz="1600" smtClean="0"/>
              <a:t>0.01</a:t>
            </a:r>
          </a:p>
          <a:p>
            <a:pPr lvl="1"/>
            <a:r>
              <a:rPr lang="en-US" altLang="zh-CN" sz="1600" smtClean="0">
                <a:solidFill>
                  <a:srgbClr val="FF0000"/>
                </a:solidFill>
              </a:rPr>
              <a:t>#cpu_index_tuple_cost </a:t>
            </a:r>
            <a:r>
              <a:rPr lang="en-US" altLang="zh-CN" sz="1600">
                <a:solidFill>
                  <a:srgbClr val="FF0000"/>
                </a:solidFill>
              </a:rPr>
              <a:t>= 0.005</a:t>
            </a:r>
            <a:r>
              <a:rPr lang="en-US" altLang="zh-CN" sz="1600"/>
              <a:t>           </a:t>
            </a:r>
            <a:endParaRPr lang="en-US" altLang="zh-CN" sz="1600" smtClean="0"/>
          </a:p>
          <a:p>
            <a:pPr lvl="1"/>
            <a:r>
              <a:rPr lang="en-US" altLang="zh-CN" sz="1600" smtClean="0"/>
              <a:t>#</a:t>
            </a:r>
            <a:r>
              <a:rPr lang="en-US" altLang="zh-CN" sz="1600"/>
              <a:t>cpu_operator_cost = 0.0025             </a:t>
            </a:r>
            <a:endParaRPr lang="en-US" altLang="zh-CN" sz="1600" smtClean="0"/>
          </a:p>
          <a:p>
            <a:pPr lvl="1"/>
            <a:r>
              <a:rPr lang="en-US" altLang="zh-CN" sz="1600" smtClean="0">
                <a:solidFill>
                  <a:srgbClr val="FF0000"/>
                </a:solidFill>
              </a:rPr>
              <a:t>#</a:t>
            </a:r>
            <a:r>
              <a:rPr lang="en-US" altLang="zh-CN" sz="1600">
                <a:solidFill>
                  <a:srgbClr val="FF0000"/>
                </a:solidFill>
              </a:rPr>
              <a:t>effective_cache_size = 128MB</a:t>
            </a:r>
          </a:p>
          <a:p>
            <a:endParaRPr lang="en-US" altLang="zh-CN" sz="1600" smtClean="0"/>
          </a:p>
          <a:p>
            <a:endParaRPr lang="en-US" altLang="zh-CN" sz="1600"/>
          </a:p>
          <a:p>
            <a:endParaRPr lang="en-US" altLang="zh-CN" sz="1600" smtClean="0"/>
          </a:p>
          <a:p>
            <a:endParaRPr lang="en-US" altLang="zh-CN" sz="1600"/>
          </a:p>
          <a:p>
            <a:endParaRPr lang="en-US" altLang="zh-CN" sz="1600" smtClean="0"/>
          </a:p>
          <a:p>
            <a:r>
              <a:rPr lang="zh-CN" altLang="en-US" sz="1600" smtClean="0"/>
              <a:t>遵循完</a:t>
            </a:r>
            <a:r>
              <a:rPr lang="en-US" altLang="zh-CN" sz="1600" smtClean="0"/>
              <a:t>CBO</a:t>
            </a:r>
            <a:r>
              <a:rPr lang="zh-CN" altLang="en-US" sz="1600" smtClean="0"/>
              <a:t>的选择</a:t>
            </a:r>
            <a:r>
              <a:rPr lang="en-US" altLang="zh-CN" sz="1600" smtClean="0"/>
              <a:t>, </a:t>
            </a:r>
            <a:r>
              <a:rPr lang="zh-CN" altLang="en-US" sz="1600" smtClean="0"/>
              <a:t>还需要符合当前配置的</a:t>
            </a:r>
            <a:r>
              <a:rPr lang="en-US" altLang="zh-CN" sz="1600" smtClean="0"/>
              <a:t>Planner </a:t>
            </a:r>
            <a:r>
              <a:rPr lang="zh-CN" altLang="en-US" sz="1600" smtClean="0"/>
              <a:t>配置</a:t>
            </a:r>
            <a:r>
              <a:rPr lang="en-US" altLang="zh-CN" sz="1600" smtClean="0"/>
              <a:t>.</a:t>
            </a:r>
          </a:p>
          <a:p>
            <a:pPr lvl="1"/>
            <a:r>
              <a:rPr lang="en-US" altLang="zh-CN" sz="1600">
                <a:solidFill>
                  <a:srgbClr val="FF0000"/>
                </a:solidFill>
              </a:rPr>
              <a:t>#enable_bitmapscan = on</a:t>
            </a:r>
          </a:p>
          <a:p>
            <a:pPr lvl="1"/>
            <a:r>
              <a:rPr lang="en-US" altLang="zh-CN" sz="1600"/>
              <a:t>#enable_hashagg = on</a:t>
            </a:r>
          </a:p>
          <a:p>
            <a:pPr lvl="1"/>
            <a:r>
              <a:rPr lang="en-US" altLang="zh-CN" sz="1600">
                <a:solidFill>
                  <a:srgbClr val="FF0000"/>
                </a:solidFill>
              </a:rPr>
              <a:t>#enable_hashjoin = on</a:t>
            </a:r>
          </a:p>
          <a:p>
            <a:pPr lvl="1"/>
            <a:r>
              <a:rPr lang="en-US" altLang="zh-CN" sz="1600">
                <a:solidFill>
                  <a:srgbClr val="FF0000"/>
                </a:solidFill>
              </a:rPr>
              <a:t>#enable_indexscan = on</a:t>
            </a:r>
          </a:p>
          <a:p>
            <a:pPr lvl="1"/>
            <a:r>
              <a:rPr lang="en-US" altLang="zh-CN" sz="1600"/>
              <a:t>#enable_material = on</a:t>
            </a:r>
          </a:p>
          <a:p>
            <a:pPr lvl="1"/>
            <a:r>
              <a:rPr lang="en-US" altLang="zh-CN" sz="1600"/>
              <a:t>#enable_mergejoin = on</a:t>
            </a:r>
          </a:p>
          <a:p>
            <a:pPr lvl="1"/>
            <a:r>
              <a:rPr lang="en-US" altLang="zh-CN" sz="1600"/>
              <a:t>#enable_nestloop = on</a:t>
            </a:r>
          </a:p>
          <a:p>
            <a:pPr lvl="1"/>
            <a:r>
              <a:rPr lang="en-US" altLang="zh-CN" sz="1600"/>
              <a:t>#enable_seqscan = on</a:t>
            </a:r>
          </a:p>
          <a:p>
            <a:pPr lvl="1"/>
            <a:r>
              <a:rPr lang="en-US" altLang="zh-CN" sz="1600"/>
              <a:t>#enable_sort = on</a:t>
            </a:r>
          </a:p>
          <a:p>
            <a:pPr lvl="1"/>
            <a:r>
              <a:rPr lang="en-US" altLang="zh-CN" sz="1600"/>
              <a:t>#enable_tidscan = on</a:t>
            </a:r>
          </a:p>
          <a:p>
            <a:endParaRPr lang="en-US" altLang="zh-CN" sz="1600"/>
          </a:p>
          <a:p>
            <a:endParaRPr lang="en-US" altLang="zh-CN" sz="1600" smtClean="0"/>
          </a:p>
          <a:p>
            <a:endParaRPr lang="en-US" altLang="zh-CN" sz="1600"/>
          </a:p>
          <a:p>
            <a:endParaRPr lang="en-US" altLang="zh-CN" sz="1600"/>
          </a:p>
        </p:txBody>
      </p:sp>
    </p:spTree>
    <p:extLst>
      <p:ext uri="{BB962C8B-B14F-4D97-AF65-F5344CB8AC3E}">
        <p14:creationId xmlns:p14="http://schemas.microsoft.com/office/powerpoint/2010/main" val="3056227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多列索引的使用</a:t>
            </a:r>
            <a:endParaRPr lang="en-US" altLang="zh-CN" dirty="0"/>
          </a:p>
        </p:txBody>
      </p:sp>
      <p:sp>
        <p:nvSpPr>
          <p:cNvPr id="7" name="内容占位符 2"/>
          <p:cNvSpPr>
            <a:spLocks noGrp="1"/>
          </p:cNvSpPr>
          <p:nvPr>
            <p:ph idx="1"/>
          </p:nvPr>
        </p:nvSpPr>
        <p:spPr>
          <a:xfrm>
            <a:off x="357158" y="1214422"/>
            <a:ext cx="8329642" cy="5000660"/>
          </a:xfrm>
        </p:spPr>
        <p:txBody>
          <a:bodyPr/>
          <a:lstStyle/>
          <a:p>
            <a:r>
              <a:rPr lang="en-US" altLang="zh-CN" sz="1600" smtClean="0"/>
              <a:t>Multicolumn Index</a:t>
            </a:r>
          </a:p>
          <a:p>
            <a:pPr lvl="1"/>
            <a:r>
              <a:rPr lang="zh-CN" altLang="en-US" sz="1600" smtClean="0"/>
              <a:t>多列索引</a:t>
            </a:r>
            <a:r>
              <a:rPr lang="en-US" altLang="zh-CN" sz="1600" smtClean="0"/>
              <a:t>, </a:t>
            </a:r>
            <a:r>
              <a:rPr lang="zh-CN" altLang="en-US" sz="1600" smtClean="0"/>
              <a:t>使用任何列作为条件</a:t>
            </a:r>
            <a:r>
              <a:rPr lang="en-US" altLang="zh-CN" sz="1600" smtClean="0"/>
              <a:t>, </a:t>
            </a:r>
            <a:r>
              <a:rPr lang="zh-CN" altLang="en-US" sz="1600" smtClean="0"/>
              <a:t>只要条件中的操作符或函数能满足</a:t>
            </a:r>
            <a:r>
              <a:rPr lang="en-US" altLang="zh-CN" sz="1600" smtClean="0"/>
              <a:t>opclass</a:t>
            </a:r>
            <a:r>
              <a:rPr lang="zh-CN" altLang="en-US" sz="1600" smtClean="0"/>
              <a:t>的匹配</a:t>
            </a:r>
            <a:r>
              <a:rPr lang="en-US" altLang="zh-CN" sz="1600" smtClean="0"/>
              <a:t>, </a:t>
            </a:r>
            <a:r>
              <a:rPr lang="zh-CN" altLang="en-US" sz="1600" smtClean="0"/>
              <a:t>都可以使用索引</a:t>
            </a:r>
            <a:r>
              <a:rPr lang="en-US" altLang="zh-CN" sz="1600" smtClean="0"/>
              <a:t>, </a:t>
            </a:r>
            <a:r>
              <a:rPr lang="zh-CN" altLang="en-US" sz="1600" smtClean="0"/>
              <a:t>索引被扫描的部分还是全部基本取决于条件中是否有索引的第一列作为条件之一</a:t>
            </a:r>
            <a:r>
              <a:rPr lang="en-US" altLang="zh-CN" sz="1600" smtClean="0"/>
              <a:t>.</a:t>
            </a:r>
          </a:p>
          <a:p>
            <a:r>
              <a:rPr lang="zh-CN" altLang="en-US" sz="1600" smtClean="0"/>
              <a:t>例子</a:t>
            </a:r>
            <a:endParaRPr lang="en-US" altLang="zh-CN" sz="1600" smtClean="0"/>
          </a:p>
          <a:p>
            <a:r>
              <a:rPr lang="en-US" altLang="zh-CN" sz="1600"/>
              <a:t>postgres=# create table test (c1 int,c2 int);</a:t>
            </a:r>
          </a:p>
          <a:p>
            <a:r>
              <a:rPr lang="en-US" altLang="zh-CN" sz="1600" smtClean="0"/>
              <a:t>postgres</a:t>
            </a:r>
            <a:r>
              <a:rPr lang="en-US" altLang="zh-CN" sz="1600"/>
              <a:t>=# insert into test select 1,generate_series(1,100000);</a:t>
            </a:r>
          </a:p>
          <a:p>
            <a:r>
              <a:rPr lang="en-US" altLang="zh-CN" sz="1600" smtClean="0"/>
              <a:t>postgres</a:t>
            </a:r>
            <a:r>
              <a:rPr lang="en-US" altLang="zh-CN" sz="1600"/>
              <a:t>=# create index idx_test_1 on test(c1,c2);</a:t>
            </a:r>
          </a:p>
          <a:p>
            <a:r>
              <a:rPr lang="en-US" altLang="zh-CN" sz="1600" smtClean="0"/>
              <a:t>postgres</a:t>
            </a:r>
            <a:r>
              <a:rPr lang="en-US" altLang="zh-CN" sz="1600"/>
              <a:t>=# analyze test;</a:t>
            </a:r>
          </a:p>
          <a:p>
            <a:r>
              <a:rPr lang="en-US" altLang="zh-CN" sz="1600" smtClean="0"/>
              <a:t>postgres</a:t>
            </a:r>
            <a:r>
              <a:rPr lang="en-US" altLang="zh-CN" sz="1600"/>
              <a:t>=# explain select * from test where c2=100;</a:t>
            </a:r>
          </a:p>
          <a:p>
            <a:r>
              <a:rPr lang="en-US" altLang="zh-CN" sz="1600" smtClean="0"/>
              <a:t>Seq </a:t>
            </a:r>
            <a:r>
              <a:rPr lang="en-US" altLang="zh-CN" sz="1600"/>
              <a:t>Scan on test  (cost=0.00..1693.00 rows=1 width=8)</a:t>
            </a:r>
          </a:p>
          <a:p>
            <a:r>
              <a:rPr lang="en-US" altLang="zh-CN" sz="1600"/>
              <a:t>   Filter: (c2 = 100</a:t>
            </a:r>
            <a:r>
              <a:rPr lang="en-US" altLang="zh-CN" sz="1600" smtClean="0"/>
              <a:t>)</a:t>
            </a:r>
          </a:p>
          <a:p>
            <a:r>
              <a:rPr lang="en-US" altLang="zh-CN" sz="1600"/>
              <a:t>postgres=# set enable_seqscan=off</a:t>
            </a:r>
            <a:r>
              <a:rPr lang="en-US" altLang="zh-CN" sz="1600" smtClean="0"/>
              <a:t>;</a:t>
            </a:r>
          </a:p>
          <a:p>
            <a:r>
              <a:rPr lang="en-US" altLang="zh-CN" sz="1600"/>
              <a:t>postgres=# explain analyze select * from test where c2=100</a:t>
            </a:r>
            <a:r>
              <a:rPr lang="en-US" altLang="zh-CN" sz="1600" smtClean="0"/>
              <a:t>;</a:t>
            </a:r>
            <a:endParaRPr lang="en-US" altLang="zh-CN" sz="1600"/>
          </a:p>
          <a:p>
            <a:r>
              <a:rPr lang="en-US" altLang="zh-CN" sz="1600"/>
              <a:t> Index Scan using idx_test_1 on test  (cost=0.00..1858.27 rows=1 width=8) (actual time=0.104..7.045 rows=1 loops=1)</a:t>
            </a:r>
          </a:p>
          <a:p>
            <a:r>
              <a:rPr lang="en-US" altLang="zh-CN" sz="1600"/>
              <a:t>   Index Cond: (c2 = </a:t>
            </a:r>
            <a:r>
              <a:rPr lang="en-US" altLang="zh-CN" sz="1600" smtClean="0"/>
              <a:t>100)</a:t>
            </a:r>
          </a:p>
        </p:txBody>
      </p:sp>
      <p:sp>
        <p:nvSpPr>
          <p:cNvPr id="8" name="圆角矩形 7"/>
          <p:cNvSpPr/>
          <p:nvPr/>
        </p:nvSpPr>
        <p:spPr>
          <a:xfrm>
            <a:off x="1979712" y="5301208"/>
            <a:ext cx="1728192" cy="21602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云形标注 8"/>
          <p:cNvSpPr/>
          <p:nvPr/>
        </p:nvSpPr>
        <p:spPr>
          <a:xfrm>
            <a:off x="6300192" y="3212976"/>
            <a:ext cx="2664296" cy="1512168"/>
          </a:xfrm>
          <a:prstGeom prst="cloudCallout">
            <a:avLst>
              <a:gd name="adj1" fmla="val -91106"/>
              <a:gd name="adj2" fmla="val 286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smtClean="0"/>
              <a:t>注意过滤条件</a:t>
            </a:r>
            <a:endParaRPr lang="en-US" altLang="zh-CN" sz="1600" smtClean="0"/>
          </a:p>
          <a:p>
            <a:pPr algn="ctr"/>
            <a:r>
              <a:rPr lang="zh-CN" altLang="en-US" sz="1600" smtClean="0"/>
              <a:t>不是驱动列</a:t>
            </a:r>
            <a:r>
              <a:rPr lang="en-US" altLang="zh-CN" sz="1600" smtClean="0"/>
              <a:t>.</a:t>
            </a:r>
          </a:p>
          <a:p>
            <a:pPr algn="ctr"/>
            <a:r>
              <a:rPr lang="zh-CN" altLang="en-US" sz="1600" smtClean="0">
                <a:solidFill>
                  <a:srgbClr val="FF0000"/>
                </a:solidFill>
              </a:rPr>
              <a:t>看似</a:t>
            </a:r>
            <a:r>
              <a:rPr lang="zh-CN" altLang="en-US" sz="1600" smtClean="0"/>
              <a:t>不能走索引</a:t>
            </a:r>
            <a:endParaRPr lang="zh-CN" altLang="en-US" sz="1600"/>
          </a:p>
        </p:txBody>
      </p:sp>
      <p:sp>
        <p:nvSpPr>
          <p:cNvPr id="10" name="圆角矩形 9"/>
          <p:cNvSpPr/>
          <p:nvPr/>
        </p:nvSpPr>
        <p:spPr>
          <a:xfrm>
            <a:off x="4355976" y="4149080"/>
            <a:ext cx="720080"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1211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索</a:t>
            </a:r>
            <a:r>
              <a:rPr lang="zh-CN" altLang="en-US" smtClean="0"/>
              <a:t>引合并查询</a:t>
            </a:r>
            <a:endParaRPr lang="en-US" altLang="zh-CN" dirty="0"/>
          </a:p>
        </p:txBody>
      </p:sp>
      <p:sp>
        <p:nvSpPr>
          <p:cNvPr id="11" name="内容占位符 2"/>
          <p:cNvSpPr>
            <a:spLocks noGrp="1"/>
          </p:cNvSpPr>
          <p:nvPr>
            <p:ph idx="1"/>
          </p:nvPr>
        </p:nvSpPr>
        <p:spPr>
          <a:xfrm>
            <a:off x="357158" y="1214422"/>
            <a:ext cx="8329642" cy="5000660"/>
          </a:xfrm>
        </p:spPr>
        <p:txBody>
          <a:bodyPr/>
          <a:lstStyle/>
          <a:p>
            <a:r>
              <a:rPr lang="en-US" altLang="zh-CN" sz="1600"/>
              <a:t>Combining Multiple </a:t>
            </a:r>
            <a:r>
              <a:rPr lang="en-US" altLang="zh-CN" sz="1600" smtClean="0"/>
              <a:t>Indexes</a:t>
            </a:r>
          </a:p>
          <a:p>
            <a:r>
              <a:rPr lang="en-US" altLang="zh-CN" sz="1600"/>
              <a:t>src/backend/executor</a:t>
            </a:r>
          </a:p>
          <a:p>
            <a:r>
              <a:rPr lang="zh-CN" altLang="en-US" sz="1600" smtClean="0"/>
              <a:t>例如</a:t>
            </a:r>
            <a:endParaRPr lang="en-US" altLang="zh-CN" sz="1600" smtClean="0"/>
          </a:p>
          <a:p>
            <a:endParaRPr lang="zh-CN" altLang="en-US" sz="1600"/>
          </a:p>
        </p:txBody>
      </p:sp>
      <p:sp>
        <p:nvSpPr>
          <p:cNvPr id="12" name="矩形 11"/>
          <p:cNvSpPr/>
          <p:nvPr/>
        </p:nvSpPr>
        <p:spPr>
          <a:xfrm>
            <a:off x="755576" y="285293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Bitmap Index Scan</a:t>
            </a:r>
            <a:endParaRPr lang="zh-CN" altLang="en-US"/>
          </a:p>
        </p:txBody>
      </p:sp>
      <p:sp>
        <p:nvSpPr>
          <p:cNvPr id="13" name="矩形 12"/>
          <p:cNvSpPr/>
          <p:nvPr/>
        </p:nvSpPr>
        <p:spPr>
          <a:xfrm>
            <a:off x="3275856" y="285293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Bitmap, TupleAddr(s)</a:t>
            </a:r>
            <a:endParaRPr lang="zh-CN" altLang="en-US"/>
          </a:p>
        </p:txBody>
      </p:sp>
      <p:sp>
        <p:nvSpPr>
          <p:cNvPr id="14" name="矩形 13"/>
          <p:cNvSpPr/>
          <p:nvPr/>
        </p:nvSpPr>
        <p:spPr>
          <a:xfrm>
            <a:off x="755576" y="465313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Bitmap Index Scan</a:t>
            </a:r>
            <a:endParaRPr lang="zh-CN" altLang="en-US"/>
          </a:p>
        </p:txBody>
      </p:sp>
      <p:sp>
        <p:nvSpPr>
          <p:cNvPr id="15" name="矩形 14"/>
          <p:cNvSpPr/>
          <p:nvPr/>
        </p:nvSpPr>
        <p:spPr>
          <a:xfrm>
            <a:off x="3275856" y="465313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Bitmap, TupleAddr(s)</a:t>
            </a:r>
            <a:endParaRPr lang="zh-CN" altLang="en-US"/>
          </a:p>
        </p:txBody>
      </p:sp>
      <p:sp>
        <p:nvSpPr>
          <p:cNvPr id="16" name="椭圆 15"/>
          <p:cNvSpPr/>
          <p:nvPr/>
        </p:nvSpPr>
        <p:spPr>
          <a:xfrm>
            <a:off x="4932040" y="3573016"/>
            <a:ext cx="1656184"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BitmapAnd | Or</a:t>
            </a:r>
            <a:endParaRPr lang="zh-CN" altLang="en-US"/>
          </a:p>
        </p:txBody>
      </p:sp>
      <p:sp>
        <p:nvSpPr>
          <p:cNvPr id="17" name="椭圆 16"/>
          <p:cNvSpPr/>
          <p:nvPr/>
        </p:nvSpPr>
        <p:spPr>
          <a:xfrm>
            <a:off x="7092280" y="3573016"/>
            <a:ext cx="1656184"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Bitmap Heap Scan</a:t>
            </a:r>
            <a:endParaRPr lang="zh-CN" altLang="en-US"/>
          </a:p>
        </p:txBody>
      </p:sp>
      <p:cxnSp>
        <p:nvCxnSpPr>
          <p:cNvPr id="18" name="直接箭头连接符 17"/>
          <p:cNvCxnSpPr>
            <a:stCxn id="12" idx="3"/>
            <a:endCxn id="13" idx="1"/>
          </p:cNvCxnSpPr>
          <p:nvPr/>
        </p:nvCxnSpPr>
        <p:spPr>
          <a:xfrm>
            <a:off x="2195736" y="314096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4" idx="3"/>
            <a:endCxn id="15" idx="1"/>
          </p:cNvCxnSpPr>
          <p:nvPr/>
        </p:nvCxnSpPr>
        <p:spPr>
          <a:xfrm>
            <a:off x="2195736" y="494116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98333" y="2852936"/>
            <a:ext cx="633507" cy="369332"/>
          </a:xfrm>
          <a:prstGeom prst="rect">
            <a:avLst/>
          </a:prstGeom>
          <a:noFill/>
        </p:spPr>
        <p:txBody>
          <a:bodyPr wrap="none" rtlCol="0">
            <a:spAutoFit/>
          </a:bodyPr>
          <a:lstStyle/>
          <a:p>
            <a:r>
              <a:rPr lang="en-US" altLang="zh-CN" smtClean="0"/>
              <a:t>filter</a:t>
            </a:r>
            <a:endParaRPr lang="zh-CN" altLang="en-US"/>
          </a:p>
        </p:txBody>
      </p:sp>
      <p:sp>
        <p:nvSpPr>
          <p:cNvPr id="21" name="TextBox 20"/>
          <p:cNvSpPr txBox="1"/>
          <p:nvPr/>
        </p:nvSpPr>
        <p:spPr>
          <a:xfrm>
            <a:off x="2570341" y="4653136"/>
            <a:ext cx="633507" cy="369332"/>
          </a:xfrm>
          <a:prstGeom prst="rect">
            <a:avLst/>
          </a:prstGeom>
          <a:noFill/>
        </p:spPr>
        <p:txBody>
          <a:bodyPr wrap="none" rtlCol="0">
            <a:spAutoFit/>
          </a:bodyPr>
          <a:lstStyle/>
          <a:p>
            <a:r>
              <a:rPr lang="en-US" altLang="zh-CN" smtClean="0"/>
              <a:t>filter</a:t>
            </a:r>
            <a:endParaRPr lang="zh-CN" altLang="en-US"/>
          </a:p>
        </p:txBody>
      </p:sp>
      <p:cxnSp>
        <p:nvCxnSpPr>
          <p:cNvPr id="22" name="直接箭头连接符 21"/>
          <p:cNvCxnSpPr>
            <a:stCxn id="13" idx="3"/>
            <a:endCxn id="16" idx="0"/>
          </p:cNvCxnSpPr>
          <p:nvPr/>
        </p:nvCxnSpPr>
        <p:spPr>
          <a:xfrm>
            <a:off x="4716016" y="3140968"/>
            <a:ext cx="104411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3"/>
            <a:endCxn id="16" idx="4"/>
          </p:cNvCxnSpPr>
          <p:nvPr/>
        </p:nvCxnSpPr>
        <p:spPr>
          <a:xfrm flipV="1">
            <a:off x="4716016" y="4365104"/>
            <a:ext cx="104411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6"/>
            <a:endCxn id="17" idx="2"/>
          </p:cNvCxnSpPr>
          <p:nvPr/>
        </p:nvCxnSpPr>
        <p:spPr>
          <a:xfrm>
            <a:off x="6588224" y="396906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55576" y="5805264"/>
            <a:ext cx="1569660" cy="369332"/>
          </a:xfrm>
          <a:prstGeom prst="rect">
            <a:avLst/>
          </a:prstGeom>
          <a:noFill/>
        </p:spPr>
        <p:txBody>
          <a:bodyPr wrap="none" rtlCol="0">
            <a:spAutoFit/>
          </a:bodyPr>
          <a:lstStyle/>
          <a:p>
            <a:r>
              <a:rPr lang="zh-CN" altLang="en-US" smtClean="0"/>
              <a:t>。。。。。。</a:t>
            </a:r>
            <a:endParaRPr lang="zh-CN" altLang="en-US"/>
          </a:p>
        </p:txBody>
      </p:sp>
      <p:sp>
        <p:nvSpPr>
          <p:cNvPr id="26" name="TextBox 25"/>
          <p:cNvSpPr txBox="1"/>
          <p:nvPr/>
        </p:nvSpPr>
        <p:spPr>
          <a:xfrm>
            <a:off x="3218364" y="5805264"/>
            <a:ext cx="1569660" cy="369332"/>
          </a:xfrm>
          <a:prstGeom prst="rect">
            <a:avLst/>
          </a:prstGeom>
          <a:noFill/>
        </p:spPr>
        <p:txBody>
          <a:bodyPr wrap="none" rtlCol="0">
            <a:spAutoFit/>
          </a:bodyPr>
          <a:lstStyle/>
          <a:p>
            <a:r>
              <a:rPr lang="zh-CN" altLang="en-US" smtClean="0"/>
              <a:t>。。。。。。</a:t>
            </a:r>
            <a:endParaRPr lang="zh-CN" altLang="en-US"/>
          </a:p>
        </p:txBody>
      </p:sp>
      <p:sp>
        <p:nvSpPr>
          <p:cNvPr id="27" name="TextBox 26"/>
          <p:cNvSpPr txBox="1"/>
          <p:nvPr/>
        </p:nvSpPr>
        <p:spPr>
          <a:xfrm>
            <a:off x="5090572" y="5805264"/>
            <a:ext cx="1569660" cy="369332"/>
          </a:xfrm>
          <a:prstGeom prst="rect">
            <a:avLst/>
          </a:prstGeom>
          <a:noFill/>
        </p:spPr>
        <p:txBody>
          <a:bodyPr wrap="none" rtlCol="0">
            <a:spAutoFit/>
          </a:bodyPr>
          <a:lstStyle/>
          <a:p>
            <a:r>
              <a:rPr lang="zh-CN" altLang="en-US" smtClean="0"/>
              <a:t>。。。。。。</a:t>
            </a:r>
            <a:endParaRPr lang="zh-CN" altLang="en-US"/>
          </a:p>
        </p:txBody>
      </p:sp>
    </p:spTree>
    <p:extLst>
      <p:ext uri="{BB962C8B-B14F-4D97-AF65-F5344CB8AC3E}">
        <p14:creationId xmlns:p14="http://schemas.microsoft.com/office/powerpoint/2010/main" val="3526994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索</a:t>
            </a:r>
            <a:r>
              <a:rPr lang="zh-CN" altLang="en-US" smtClean="0"/>
              <a:t>引合并查询</a:t>
            </a:r>
            <a:endParaRPr lang="en-US" altLang="zh-CN" dirty="0"/>
          </a:p>
        </p:txBody>
      </p:sp>
      <p:sp>
        <p:nvSpPr>
          <p:cNvPr id="28" name="内容占位符 2"/>
          <p:cNvSpPr>
            <a:spLocks noGrp="1"/>
          </p:cNvSpPr>
          <p:nvPr>
            <p:ph idx="1"/>
          </p:nvPr>
        </p:nvSpPr>
        <p:spPr>
          <a:xfrm>
            <a:off x="357158" y="1214422"/>
            <a:ext cx="8329642" cy="5000660"/>
          </a:xfrm>
        </p:spPr>
        <p:txBody>
          <a:bodyPr/>
          <a:lstStyle/>
          <a:p>
            <a:r>
              <a:rPr lang="en-US" altLang="zh-CN" sz="1600"/>
              <a:t>Combining Multiple </a:t>
            </a:r>
            <a:r>
              <a:rPr lang="en-US" altLang="zh-CN" sz="1600" smtClean="0"/>
              <a:t>Indexes</a:t>
            </a:r>
          </a:p>
          <a:p>
            <a:r>
              <a:rPr lang="zh-CN" altLang="en-US" sz="1600" smtClean="0"/>
              <a:t>单列索引的多条件匹配合并</a:t>
            </a:r>
            <a:endParaRPr lang="en-US" altLang="zh-CN" sz="1600" smtClean="0"/>
          </a:p>
          <a:p>
            <a:pPr lvl="1"/>
            <a:r>
              <a:rPr lang="en-US" altLang="zh-CN" sz="1600"/>
              <a:t>postgres=# create table test (id int primary key,info text unique);</a:t>
            </a:r>
          </a:p>
          <a:p>
            <a:pPr lvl="1"/>
            <a:r>
              <a:rPr lang="en-US" altLang="zh-CN" sz="1600"/>
              <a:t>postgres=# insert into test select generate_series(1,100000),'digoal'||generate_series(1,100000);</a:t>
            </a:r>
          </a:p>
          <a:p>
            <a:pPr lvl="1"/>
            <a:r>
              <a:rPr lang="en-US" altLang="zh-CN" sz="1600"/>
              <a:t>postgres=# explain analyze select * from test where id=1 or id=1000;</a:t>
            </a:r>
          </a:p>
          <a:p>
            <a:pPr lvl="1"/>
            <a:r>
              <a:rPr lang="en-US" altLang="zh-CN" sz="1600"/>
              <a:t> Bitmap Heap Scan on test  (cost=8.54..16.20 rows=2 width=36) (actual time=0.034..0.036 rows=2 loops=1)</a:t>
            </a:r>
          </a:p>
          <a:p>
            <a:pPr lvl="1"/>
            <a:r>
              <a:rPr lang="en-US" altLang="zh-CN" sz="1600"/>
              <a:t>   Recheck Cond: ((id = 1) OR (id = 1000))</a:t>
            </a:r>
          </a:p>
          <a:p>
            <a:pPr lvl="1"/>
            <a:r>
              <a:rPr lang="en-US" altLang="zh-CN" sz="1600"/>
              <a:t>   -&gt;  BitmapOr  (cost=8.54..8.54 rows=2 width=0) (actual time=0.023..0.023 rows=0 loops=1)</a:t>
            </a:r>
          </a:p>
          <a:p>
            <a:pPr lvl="1"/>
            <a:r>
              <a:rPr lang="en-US" altLang="zh-CN" sz="1600"/>
              <a:t>         -&gt;  Bitmap Index Scan on test_pkey  (cost=0.00..4.27 rows=1 width=0) (actual time=0.012..0.012 rows=1 loops=1)</a:t>
            </a:r>
          </a:p>
          <a:p>
            <a:pPr lvl="1"/>
            <a:r>
              <a:rPr lang="en-US" altLang="zh-CN" sz="1600"/>
              <a:t>               Index Cond: (id = 1)</a:t>
            </a:r>
          </a:p>
          <a:p>
            <a:pPr lvl="1"/>
            <a:r>
              <a:rPr lang="en-US" altLang="zh-CN" sz="1600"/>
              <a:t>         -&gt;  Bitmap Index Scan on test_pkey  (cost=0.00..4.27 rows=1 width=0) (actual time=0.009..0.009 rows=1 loops=1)</a:t>
            </a:r>
          </a:p>
          <a:p>
            <a:pPr lvl="1"/>
            <a:r>
              <a:rPr lang="en-US" altLang="zh-CN" sz="1600"/>
              <a:t>               Index Cond: (id = 1000</a:t>
            </a:r>
            <a:r>
              <a:rPr lang="en-US" altLang="zh-CN" sz="1600" smtClean="0"/>
              <a:t>)</a:t>
            </a:r>
            <a:endParaRPr lang="en-US" altLang="zh-CN" sz="1600"/>
          </a:p>
          <a:p>
            <a:endParaRPr lang="en-US" altLang="zh-CN" sz="1600" smtClean="0"/>
          </a:p>
          <a:p>
            <a:endParaRPr lang="zh-CN" altLang="en-US" sz="1600"/>
          </a:p>
        </p:txBody>
      </p:sp>
      <p:sp>
        <p:nvSpPr>
          <p:cNvPr id="29" name="圆角矩形 28"/>
          <p:cNvSpPr/>
          <p:nvPr/>
        </p:nvSpPr>
        <p:spPr>
          <a:xfrm>
            <a:off x="1187624" y="3284984"/>
            <a:ext cx="180020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1547664" y="4221088"/>
            <a:ext cx="108012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1907704" y="4869160"/>
            <a:ext cx="180020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1902946" y="5877272"/>
            <a:ext cx="180020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0213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索引和</a:t>
            </a:r>
            <a:r>
              <a:rPr lang="en-US" altLang="zh-CN" smtClean="0"/>
              <a:t>collate</a:t>
            </a:r>
            <a:r>
              <a:rPr lang="zh-CN" altLang="en-US" smtClean="0"/>
              <a:t>的匹配</a:t>
            </a:r>
            <a:endParaRPr lang="en-US" altLang="zh-CN" dirty="0"/>
          </a:p>
        </p:txBody>
      </p:sp>
      <p:sp>
        <p:nvSpPr>
          <p:cNvPr id="11" name="内容占位符 2"/>
          <p:cNvSpPr>
            <a:spLocks noGrp="1"/>
          </p:cNvSpPr>
          <p:nvPr>
            <p:ph idx="1"/>
          </p:nvPr>
        </p:nvSpPr>
        <p:spPr>
          <a:xfrm>
            <a:off x="357158" y="1214422"/>
            <a:ext cx="8329642" cy="5000660"/>
          </a:xfrm>
        </p:spPr>
        <p:txBody>
          <a:bodyPr/>
          <a:lstStyle/>
          <a:p>
            <a:r>
              <a:rPr lang="en-US" altLang="zh-CN" sz="1600" smtClean="0"/>
              <a:t>collection</a:t>
            </a:r>
          </a:p>
          <a:p>
            <a:r>
              <a:rPr lang="zh-CN" altLang="en-US" sz="1600"/>
              <a:t>例子</a:t>
            </a:r>
            <a:endParaRPr lang="en-US" altLang="zh-CN" sz="1600" smtClean="0"/>
          </a:p>
          <a:p>
            <a:pPr lvl="1"/>
            <a:r>
              <a:rPr lang="en-US" altLang="zh-CN" sz="1600"/>
              <a:t>CREATE TABLE test1c (</a:t>
            </a:r>
          </a:p>
          <a:p>
            <a:pPr lvl="1"/>
            <a:r>
              <a:rPr lang="en-US" altLang="zh-CN" sz="1600"/>
              <a:t>    id integer,</a:t>
            </a:r>
          </a:p>
          <a:p>
            <a:pPr lvl="1"/>
            <a:r>
              <a:rPr lang="en-US" altLang="zh-CN" sz="1600"/>
              <a:t>    content varchar COLLATE "x"</a:t>
            </a:r>
          </a:p>
          <a:p>
            <a:pPr lvl="1"/>
            <a:r>
              <a:rPr lang="en-US" altLang="zh-CN" sz="1600"/>
              <a:t>);</a:t>
            </a:r>
          </a:p>
          <a:p>
            <a:pPr lvl="1"/>
            <a:endParaRPr lang="en-US" altLang="zh-CN" sz="1600"/>
          </a:p>
          <a:p>
            <a:pPr lvl="1"/>
            <a:r>
              <a:rPr lang="en-US" altLang="zh-CN" sz="1600"/>
              <a:t>CREATE INDEX test1c_content_index ON test1c (content);</a:t>
            </a:r>
          </a:p>
          <a:p>
            <a:pPr lvl="1"/>
            <a:r>
              <a:rPr lang="en-US" altLang="zh-CN" sz="1600"/>
              <a:t>SELECT * FROM test1c WHERE content &gt; constant;</a:t>
            </a:r>
          </a:p>
          <a:p>
            <a:pPr lvl="1"/>
            <a:endParaRPr lang="en-US" altLang="zh-CN" sz="1600" smtClean="0"/>
          </a:p>
          <a:p>
            <a:pPr lvl="1"/>
            <a:r>
              <a:rPr lang="en-US" altLang="zh-CN" sz="1600" smtClean="0"/>
              <a:t>-- </a:t>
            </a:r>
            <a:r>
              <a:rPr lang="zh-CN" altLang="en-US" sz="1600"/>
              <a:t>以下</a:t>
            </a:r>
            <a:r>
              <a:rPr lang="en-US" altLang="zh-CN" sz="1600"/>
              <a:t>SQL</a:t>
            </a:r>
            <a:r>
              <a:rPr lang="zh-CN" altLang="en-US" sz="1600"/>
              <a:t>不能使用索引</a:t>
            </a:r>
            <a:r>
              <a:rPr lang="en-US" altLang="zh-CN" sz="1600"/>
              <a:t>test1c_content_index</a:t>
            </a:r>
          </a:p>
          <a:p>
            <a:pPr lvl="1"/>
            <a:r>
              <a:rPr lang="en-US" altLang="zh-CN" sz="1600"/>
              <a:t>SELECT * FROM test1c WHERE content &gt; constant COLLATE "y";</a:t>
            </a:r>
          </a:p>
          <a:p>
            <a:pPr lvl="1"/>
            <a:endParaRPr lang="en-US" altLang="zh-CN" sz="1600" smtClean="0"/>
          </a:p>
          <a:p>
            <a:pPr lvl="1"/>
            <a:r>
              <a:rPr lang="en-US" altLang="zh-CN" sz="1600" smtClean="0"/>
              <a:t>-- </a:t>
            </a:r>
            <a:r>
              <a:rPr lang="zh-CN" altLang="en-US" sz="1600"/>
              <a:t>需建立与</a:t>
            </a:r>
            <a:r>
              <a:rPr lang="en-US" altLang="zh-CN" sz="1600"/>
              <a:t>y COLLATE</a:t>
            </a:r>
            <a:r>
              <a:rPr lang="zh-CN" altLang="en-US" sz="1600"/>
              <a:t>对应的</a:t>
            </a:r>
            <a:r>
              <a:rPr lang="zh-CN" altLang="en-US" sz="1600" smtClean="0"/>
              <a:t>索引</a:t>
            </a:r>
            <a:r>
              <a:rPr lang="en-US" altLang="zh-CN" sz="1600" smtClean="0"/>
              <a:t>, </a:t>
            </a:r>
            <a:r>
              <a:rPr lang="zh-CN" altLang="en-US" sz="1600" smtClean="0"/>
              <a:t>以上这条</a:t>
            </a:r>
            <a:r>
              <a:rPr lang="en-US" altLang="zh-CN" sz="1600" smtClean="0"/>
              <a:t>SQL</a:t>
            </a:r>
            <a:r>
              <a:rPr lang="zh-CN" altLang="en-US" sz="1600" smtClean="0"/>
              <a:t>才会走索引</a:t>
            </a:r>
            <a:r>
              <a:rPr lang="en-US" altLang="zh-CN" sz="1600" smtClean="0"/>
              <a:t>.</a:t>
            </a:r>
            <a:endParaRPr lang="zh-CN" altLang="en-US" sz="1600"/>
          </a:p>
          <a:p>
            <a:pPr lvl="1"/>
            <a:r>
              <a:rPr lang="en-US" altLang="zh-CN" sz="1600"/>
              <a:t>CREATE INDEX test1c_content_y_index ON test1c (content COLLATE "y");</a:t>
            </a:r>
          </a:p>
          <a:p>
            <a:endParaRPr lang="en-US" altLang="zh-CN" sz="1600"/>
          </a:p>
          <a:p>
            <a:endParaRPr lang="en-US" altLang="zh-CN" sz="1600" smtClean="0"/>
          </a:p>
          <a:p>
            <a:endParaRPr lang="zh-CN" altLang="en-US" sz="1600"/>
          </a:p>
        </p:txBody>
      </p:sp>
    </p:spTree>
    <p:extLst>
      <p:ext uri="{BB962C8B-B14F-4D97-AF65-F5344CB8AC3E}">
        <p14:creationId xmlns:p14="http://schemas.microsoft.com/office/powerpoint/2010/main" val="98872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部分值索引</a:t>
            </a:r>
            <a:endParaRPr lang="en-US" altLang="zh-CN" dirty="0"/>
          </a:p>
        </p:txBody>
      </p:sp>
      <p:sp>
        <p:nvSpPr>
          <p:cNvPr id="5" name="内容占位符 2"/>
          <p:cNvSpPr>
            <a:spLocks noGrp="1"/>
          </p:cNvSpPr>
          <p:nvPr>
            <p:ph idx="1"/>
          </p:nvPr>
        </p:nvSpPr>
        <p:spPr>
          <a:xfrm>
            <a:off x="357158" y="1214422"/>
            <a:ext cx="8329642" cy="5000660"/>
          </a:xfrm>
        </p:spPr>
        <p:txBody>
          <a:bodyPr/>
          <a:lstStyle/>
          <a:p>
            <a:r>
              <a:rPr lang="en-US" altLang="zh-CN" sz="1600" smtClean="0"/>
              <a:t>partial index</a:t>
            </a:r>
          </a:p>
          <a:p>
            <a:r>
              <a:rPr lang="zh-CN" altLang="en-US" sz="1600"/>
              <a:t>例子</a:t>
            </a:r>
            <a:endParaRPr lang="en-US" altLang="zh-CN" sz="1600" smtClean="0"/>
          </a:p>
          <a:p>
            <a:r>
              <a:rPr lang="en-US" altLang="zh-CN" sz="1600" smtClean="0"/>
              <a:t>-- </a:t>
            </a:r>
            <a:r>
              <a:rPr lang="zh-CN" altLang="en-US" sz="1600" smtClean="0"/>
              <a:t>部分约束</a:t>
            </a:r>
            <a:endParaRPr lang="en-US" altLang="zh-CN" sz="1600" smtClean="0"/>
          </a:p>
          <a:p>
            <a:r>
              <a:rPr lang="en-US" altLang="zh-CN" sz="1600" smtClean="0"/>
              <a:t>--</a:t>
            </a:r>
            <a:r>
              <a:rPr lang="zh-CN" altLang="en-US" sz="1600" smtClean="0"/>
              <a:t>去除</a:t>
            </a:r>
            <a:r>
              <a:rPr lang="en-US" altLang="zh-CN" sz="1600" smtClean="0"/>
              <a:t>common</a:t>
            </a:r>
            <a:r>
              <a:rPr lang="zh-CN" altLang="en-US" sz="1600" smtClean="0"/>
              <a:t>值 </a:t>
            </a:r>
            <a:r>
              <a:rPr lang="en-US" altLang="zh-CN" sz="1600" smtClean="0"/>
              <a:t>id=1, </a:t>
            </a:r>
            <a:r>
              <a:rPr lang="zh-CN" altLang="en-US" sz="1600" smtClean="0"/>
              <a:t>这个值有</a:t>
            </a:r>
            <a:r>
              <a:rPr lang="en-US" altLang="zh-CN" sz="1600" smtClean="0"/>
              <a:t>10W</a:t>
            </a:r>
            <a:r>
              <a:rPr lang="zh-CN" altLang="en-US" sz="1600" smtClean="0"/>
              <a:t>条</a:t>
            </a:r>
            <a:r>
              <a:rPr lang="en-US" altLang="zh-CN" sz="1600" smtClean="0"/>
              <a:t>, </a:t>
            </a:r>
            <a:r>
              <a:rPr lang="zh-CN" altLang="en-US" sz="1600" smtClean="0"/>
              <a:t>走索引根本不合适</a:t>
            </a:r>
            <a:r>
              <a:rPr lang="en-US" altLang="zh-CN" sz="1600" smtClean="0"/>
              <a:t>. partial </a:t>
            </a:r>
            <a:r>
              <a:rPr lang="zh-CN" altLang="en-US" sz="1600" smtClean="0"/>
              <a:t>索引很好的避免了此类情况</a:t>
            </a:r>
            <a:r>
              <a:rPr lang="en-US" altLang="zh-CN" sz="1600" smtClean="0"/>
              <a:t>.</a:t>
            </a:r>
          </a:p>
          <a:p>
            <a:pPr lvl="1"/>
            <a:r>
              <a:rPr lang="en-US" altLang="zh-CN" sz="1600"/>
              <a:t>postgres=# create table test(id int,info text);</a:t>
            </a:r>
          </a:p>
          <a:p>
            <a:pPr lvl="1"/>
            <a:r>
              <a:rPr lang="en-US" altLang="zh-CN" sz="1600" smtClean="0"/>
              <a:t>postgres</a:t>
            </a:r>
            <a:r>
              <a:rPr lang="en-US" altLang="zh-CN" sz="1600"/>
              <a:t>=# insert into test select 1,'digoal'||generate_series(1,100000</a:t>
            </a:r>
            <a:r>
              <a:rPr lang="en-US" altLang="zh-CN" sz="1600" smtClean="0"/>
              <a:t>);</a:t>
            </a:r>
          </a:p>
          <a:p>
            <a:pPr lvl="1"/>
            <a:r>
              <a:rPr lang="en-US" altLang="zh-CN" sz="1600"/>
              <a:t>postgres=# insert into test select generate_series(1,1000),'digoal'||generate_series(1,1000);</a:t>
            </a:r>
          </a:p>
          <a:p>
            <a:pPr lvl="1"/>
            <a:r>
              <a:rPr lang="en-US" altLang="zh-CN" sz="1600" smtClean="0"/>
              <a:t>postgres</a:t>
            </a:r>
            <a:r>
              <a:rPr lang="en-US" altLang="zh-CN" sz="1600"/>
              <a:t>=# create index idx_test_1 on test(id) where id&lt;&gt;1;</a:t>
            </a:r>
          </a:p>
          <a:p>
            <a:pPr lvl="1"/>
            <a:r>
              <a:rPr lang="en-US" altLang="zh-CN" sz="1600" smtClean="0"/>
              <a:t>postgres</a:t>
            </a:r>
            <a:r>
              <a:rPr lang="en-US" altLang="zh-CN" sz="1600"/>
              <a:t>=# explain select * from test  where id=1;</a:t>
            </a:r>
          </a:p>
          <a:p>
            <a:pPr lvl="1"/>
            <a:r>
              <a:rPr lang="en-US" altLang="zh-CN" sz="1600" smtClean="0"/>
              <a:t>Seq </a:t>
            </a:r>
            <a:r>
              <a:rPr lang="en-US" altLang="zh-CN" sz="1600"/>
              <a:t>Scan on test  (cost=0.00..1791.00 rows=100000 width=15)</a:t>
            </a:r>
          </a:p>
          <a:p>
            <a:pPr lvl="1"/>
            <a:r>
              <a:rPr lang="en-US" altLang="zh-CN" sz="1600"/>
              <a:t>   Filter: (id = 1</a:t>
            </a:r>
            <a:r>
              <a:rPr lang="en-US" altLang="zh-CN" sz="1600" smtClean="0"/>
              <a:t>)</a:t>
            </a:r>
            <a:endParaRPr lang="en-US" altLang="zh-CN" sz="1600"/>
          </a:p>
          <a:p>
            <a:pPr lvl="1"/>
            <a:r>
              <a:rPr lang="en-US" altLang="zh-CN" sz="1600"/>
              <a:t>postgres=# explain select * from test  where id=100;</a:t>
            </a:r>
          </a:p>
          <a:p>
            <a:pPr lvl="1"/>
            <a:r>
              <a:rPr lang="en-US" altLang="zh-CN" sz="1600" smtClean="0"/>
              <a:t>Index </a:t>
            </a:r>
            <a:r>
              <a:rPr lang="en-US" altLang="zh-CN" sz="1600"/>
              <a:t>Scan using idx_test_1 on test  (cost=0.00..8.27 rows=1 width=15)</a:t>
            </a:r>
          </a:p>
          <a:p>
            <a:pPr lvl="1"/>
            <a:r>
              <a:rPr lang="en-US" altLang="zh-CN" sz="1600"/>
              <a:t>   Index Cond: (id = 100)</a:t>
            </a:r>
          </a:p>
          <a:p>
            <a:endParaRPr lang="en-US" altLang="zh-CN" sz="1600" smtClean="0"/>
          </a:p>
          <a:p>
            <a:endParaRPr lang="en-US" altLang="zh-CN" sz="1600" smtClean="0"/>
          </a:p>
          <a:p>
            <a:endParaRPr lang="zh-CN" altLang="en-US" sz="1600"/>
          </a:p>
        </p:txBody>
      </p:sp>
      <p:sp>
        <p:nvSpPr>
          <p:cNvPr id="6" name="圆角矩形 5"/>
          <p:cNvSpPr/>
          <p:nvPr/>
        </p:nvSpPr>
        <p:spPr>
          <a:xfrm>
            <a:off x="2195736" y="4221088"/>
            <a:ext cx="4464496"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174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索引介绍</a:t>
            </a:r>
            <a:endParaRPr lang="en-US" altLang="zh-CN" dirty="0"/>
          </a:p>
        </p:txBody>
      </p:sp>
      <p:sp>
        <p:nvSpPr>
          <p:cNvPr id="3" name="内容占位符 2"/>
          <p:cNvSpPr>
            <a:spLocks noGrp="1"/>
          </p:cNvSpPr>
          <p:nvPr>
            <p:ph idx="1"/>
          </p:nvPr>
        </p:nvSpPr>
        <p:spPr/>
        <p:txBody>
          <a:bodyPr/>
          <a:lstStyle/>
          <a:p>
            <a:r>
              <a:rPr lang="zh-CN" altLang="en-US" sz="1600" dirty="0" smtClean="0"/>
              <a:t>使用</a:t>
            </a:r>
            <a:r>
              <a:rPr lang="zh-CN" altLang="en-US" sz="1600" dirty="0"/>
              <a:t>索引</a:t>
            </a:r>
            <a:r>
              <a:rPr lang="zh-CN" altLang="en-US" sz="1600" dirty="0" smtClean="0"/>
              <a:t>的好处</a:t>
            </a:r>
            <a:endParaRPr lang="en-US" altLang="zh-CN" sz="1600" dirty="0" smtClean="0"/>
          </a:p>
          <a:p>
            <a:pPr lvl="1"/>
            <a:r>
              <a:rPr lang="zh-CN" altLang="en-US" sz="1600" dirty="0"/>
              <a:t>利用</a:t>
            </a:r>
            <a:r>
              <a:rPr lang="zh-CN" altLang="en-US" sz="1600" dirty="0" smtClean="0"/>
              <a:t>索引进行排序减少</a:t>
            </a:r>
            <a:r>
              <a:rPr lang="en-US" altLang="zh-CN" sz="1600" dirty="0" smtClean="0"/>
              <a:t>CPU</a:t>
            </a:r>
            <a:r>
              <a:rPr lang="zh-CN" altLang="en-US" sz="1600" dirty="0" smtClean="0"/>
              <a:t>开销</a:t>
            </a:r>
            <a:endParaRPr lang="en-US" altLang="zh-CN" sz="1600" dirty="0" smtClean="0"/>
          </a:p>
          <a:p>
            <a:pPr lvl="1"/>
            <a:r>
              <a:rPr lang="zh-CN" altLang="en-US" sz="1600" dirty="0" smtClean="0"/>
              <a:t>加速带条件的查询</a:t>
            </a:r>
            <a:r>
              <a:rPr lang="en-US" altLang="zh-CN" sz="1600" dirty="0" smtClean="0"/>
              <a:t>, </a:t>
            </a:r>
            <a:r>
              <a:rPr lang="zh-CN" altLang="en-US" sz="1600" dirty="0" smtClean="0"/>
              <a:t>删除</a:t>
            </a:r>
            <a:r>
              <a:rPr lang="en-US" altLang="zh-CN" sz="1600" dirty="0" smtClean="0"/>
              <a:t>, </a:t>
            </a:r>
            <a:r>
              <a:rPr lang="zh-CN" altLang="en-US" sz="1600" dirty="0" smtClean="0"/>
              <a:t>更新</a:t>
            </a:r>
            <a:endParaRPr lang="en-US" altLang="zh-CN" sz="1600" dirty="0" smtClean="0"/>
          </a:p>
          <a:p>
            <a:pPr lvl="1"/>
            <a:r>
              <a:rPr lang="zh-CN" altLang="en-US" sz="1600" dirty="0" smtClean="0"/>
              <a:t>加速</a:t>
            </a:r>
            <a:r>
              <a:rPr lang="en-US" altLang="zh-CN" sz="1600" dirty="0" smtClean="0"/>
              <a:t>JOIN</a:t>
            </a:r>
            <a:r>
              <a:rPr lang="zh-CN" altLang="en-US" sz="1600" dirty="0" smtClean="0"/>
              <a:t>操作</a:t>
            </a:r>
            <a:endParaRPr lang="en-US" altLang="zh-CN" sz="1600" dirty="0" smtClean="0"/>
          </a:p>
          <a:p>
            <a:pPr lvl="1"/>
            <a:r>
              <a:rPr lang="zh-CN" altLang="en-US" sz="1600" dirty="0" smtClean="0"/>
              <a:t>加速外键约束更新和删除操作</a:t>
            </a:r>
            <a:endParaRPr lang="en-US" altLang="zh-CN" sz="1600" dirty="0" smtClean="0"/>
          </a:p>
          <a:p>
            <a:pPr lvl="1"/>
            <a:r>
              <a:rPr lang="zh-CN" altLang="en-US" sz="1600" dirty="0" smtClean="0"/>
              <a:t>加速唯一值约束</a:t>
            </a:r>
            <a:r>
              <a:rPr lang="en-US" altLang="zh-CN" sz="1600" dirty="0" smtClean="0"/>
              <a:t>, </a:t>
            </a:r>
            <a:r>
              <a:rPr lang="zh-CN" altLang="en-US" sz="1600" dirty="0" smtClean="0"/>
              <a:t>排他约束</a:t>
            </a:r>
            <a:endParaRPr lang="en-US" altLang="zh-CN" sz="1600" dirty="0" smtClean="0"/>
          </a:p>
          <a:p>
            <a:r>
              <a:rPr lang="zh-CN" altLang="en-US" sz="1600" dirty="0" smtClean="0"/>
              <a:t>索引带来的弊端</a:t>
            </a:r>
            <a:endParaRPr lang="en-US" altLang="zh-CN" sz="1600" dirty="0" smtClean="0"/>
          </a:p>
          <a:p>
            <a:pPr lvl="1"/>
            <a:r>
              <a:rPr lang="zh-CN" altLang="en-US" sz="1600" dirty="0" smtClean="0"/>
              <a:t>索引随着表的记录块的变迁需要更新</a:t>
            </a:r>
            <a:r>
              <a:rPr lang="en-US" altLang="zh-CN" sz="1600" dirty="0" smtClean="0"/>
              <a:t>, </a:t>
            </a:r>
            <a:r>
              <a:rPr lang="zh-CN" altLang="en-US" sz="1600" dirty="0" smtClean="0"/>
              <a:t>因此会对这类操作带来一定的性能影响</a:t>
            </a:r>
            <a:r>
              <a:rPr lang="en-US" altLang="zh-CN" sz="1600" dirty="0" smtClean="0"/>
              <a:t>. (</a:t>
            </a:r>
            <a:r>
              <a:rPr lang="zh-CN" altLang="en-US" sz="1600" dirty="0" smtClean="0"/>
              <a:t>块不变更的情况下触发</a:t>
            </a:r>
            <a:r>
              <a:rPr lang="en-US" altLang="zh-CN" sz="1600" dirty="0" smtClean="0"/>
              <a:t>HOT</a:t>
            </a:r>
            <a:r>
              <a:rPr lang="zh-CN" altLang="en-US" sz="1600" dirty="0" smtClean="0"/>
              <a:t>特性</a:t>
            </a:r>
            <a:r>
              <a:rPr lang="en-US" altLang="zh-CN" sz="1600" dirty="0" smtClean="0"/>
              <a:t>, </a:t>
            </a:r>
            <a:r>
              <a:rPr lang="zh-CN" altLang="en-US" sz="1600" dirty="0" smtClean="0"/>
              <a:t>可以不需要更新索引</a:t>
            </a:r>
            <a:r>
              <a:rPr lang="en-US" altLang="zh-CN" sz="1600" dirty="0" smtClean="0"/>
              <a:t>)</a:t>
            </a:r>
          </a:p>
          <a:p>
            <a:r>
              <a:rPr lang="zh-CN" altLang="en-US" sz="1600" dirty="0" smtClean="0"/>
              <a:t>使用索引的注意事项</a:t>
            </a:r>
            <a:endParaRPr lang="en-US" altLang="zh-CN" sz="1600" dirty="0" smtClean="0"/>
          </a:p>
          <a:p>
            <a:pPr lvl="1"/>
            <a:r>
              <a:rPr lang="zh-CN" altLang="en-US" sz="1600" dirty="0" smtClean="0"/>
              <a:t>正常创建索引时</a:t>
            </a:r>
            <a:r>
              <a:rPr lang="en-US" altLang="zh-CN" sz="1600" dirty="0" smtClean="0"/>
              <a:t>, </a:t>
            </a:r>
            <a:r>
              <a:rPr lang="zh-CN" altLang="en-US" sz="1600" dirty="0" smtClean="0"/>
              <a:t>会阻断除查询以外的其他操作</a:t>
            </a:r>
            <a:r>
              <a:rPr lang="en-US" altLang="zh-CN" sz="1600" dirty="0" smtClean="0"/>
              <a:t>.</a:t>
            </a:r>
          </a:p>
          <a:p>
            <a:pPr lvl="1"/>
            <a:r>
              <a:rPr lang="zh-CN" altLang="en-US" sz="1600" dirty="0" smtClean="0"/>
              <a:t>使用并行</a:t>
            </a:r>
            <a:r>
              <a:rPr lang="en-US" altLang="zh-CN" sz="1600" dirty="0"/>
              <a:t>CONCURRENTLY </a:t>
            </a:r>
            <a:r>
              <a:rPr lang="zh-CN" altLang="en-US" sz="1600" dirty="0" smtClean="0"/>
              <a:t>选项后</a:t>
            </a:r>
            <a:r>
              <a:rPr lang="en-US" altLang="zh-CN" sz="1600" dirty="0" smtClean="0"/>
              <a:t>, </a:t>
            </a:r>
            <a:r>
              <a:rPr lang="zh-CN" altLang="en-US" sz="1600" dirty="0" smtClean="0"/>
              <a:t>可以允许同时对表的</a:t>
            </a:r>
            <a:r>
              <a:rPr lang="en-US" altLang="zh-CN" sz="1600" dirty="0" smtClean="0"/>
              <a:t>DML</a:t>
            </a:r>
            <a:r>
              <a:rPr lang="zh-CN" altLang="en-US" sz="1600" dirty="0" smtClean="0"/>
              <a:t>操作</a:t>
            </a:r>
            <a:r>
              <a:rPr lang="en-US" altLang="zh-CN" sz="1600" dirty="0" smtClean="0"/>
              <a:t>, </a:t>
            </a:r>
            <a:r>
              <a:rPr lang="zh-CN" altLang="en-US" sz="1600" dirty="0" smtClean="0"/>
              <a:t>但是对于频繁</a:t>
            </a:r>
            <a:r>
              <a:rPr lang="en-US" altLang="zh-CN" sz="1600" dirty="0" smtClean="0"/>
              <a:t>DML</a:t>
            </a:r>
            <a:r>
              <a:rPr lang="zh-CN" altLang="en-US" sz="1600" dirty="0" smtClean="0"/>
              <a:t>的表</a:t>
            </a:r>
            <a:r>
              <a:rPr lang="en-US" altLang="zh-CN" sz="1600" dirty="0" smtClean="0"/>
              <a:t>, </a:t>
            </a:r>
            <a:r>
              <a:rPr lang="zh-CN" altLang="en-US" sz="1600" dirty="0" smtClean="0"/>
              <a:t>这种创建索引的时间非常长</a:t>
            </a:r>
            <a:r>
              <a:rPr lang="en-US" altLang="zh-CN" sz="1600" dirty="0" smtClean="0"/>
              <a:t>.</a:t>
            </a:r>
          </a:p>
          <a:p>
            <a:pPr lvl="1"/>
            <a:r>
              <a:rPr lang="zh-CN" altLang="en-US" sz="1600" dirty="0" smtClean="0"/>
              <a:t>某些索引不记录</a:t>
            </a:r>
            <a:r>
              <a:rPr lang="en-US" altLang="zh-CN" sz="1600" dirty="0" smtClean="0"/>
              <a:t>WAL, </a:t>
            </a:r>
            <a:r>
              <a:rPr lang="zh-CN" altLang="en-US" sz="1600" dirty="0" smtClean="0"/>
              <a:t>所以如果有利于</a:t>
            </a:r>
            <a:r>
              <a:rPr lang="en-US" altLang="zh-CN" sz="1600" dirty="0" smtClean="0"/>
              <a:t>WAL</a:t>
            </a:r>
            <a:r>
              <a:rPr lang="zh-CN" altLang="en-US" sz="1600" dirty="0" smtClean="0"/>
              <a:t>进行数据恢复的情况</a:t>
            </a:r>
            <a:r>
              <a:rPr lang="en-US" altLang="zh-CN" sz="1600" dirty="0" smtClean="0"/>
              <a:t>(</a:t>
            </a:r>
            <a:r>
              <a:rPr lang="zh-CN" altLang="en-US" sz="1600" dirty="0" smtClean="0"/>
              <a:t>如</a:t>
            </a:r>
            <a:r>
              <a:rPr lang="en-US" altLang="zh-CN" sz="1600" dirty="0" smtClean="0"/>
              <a:t>crash recovery, </a:t>
            </a:r>
            <a:r>
              <a:rPr lang="zh-CN" altLang="en-US" sz="1600" dirty="0" smtClean="0"/>
              <a:t>流复制</a:t>
            </a:r>
            <a:r>
              <a:rPr lang="en-US" altLang="zh-CN" sz="1600" dirty="0" smtClean="0"/>
              <a:t>, warm standby</a:t>
            </a:r>
            <a:r>
              <a:rPr lang="zh-CN" altLang="en-US" sz="1600" dirty="0" smtClean="0"/>
              <a:t>等</a:t>
            </a:r>
            <a:r>
              <a:rPr lang="en-US" altLang="zh-CN" sz="1600" dirty="0" smtClean="0"/>
              <a:t>), </a:t>
            </a:r>
            <a:r>
              <a:rPr lang="zh-CN" altLang="en-US" sz="1600" dirty="0" smtClean="0"/>
              <a:t>这类索引在使用前需要重建</a:t>
            </a:r>
            <a:r>
              <a:rPr lang="en-US" altLang="zh-CN" sz="1600" dirty="0" smtClean="0"/>
              <a:t>. (HASH </a:t>
            </a:r>
            <a:r>
              <a:rPr lang="zh-CN" altLang="en-US" sz="1600" dirty="0" smtClean="0"/>
              <a:t>索引</a:t>
            </a:r>
            <a:r>
              <a:rPr lang="en-US" altLang="zh-CN" sz="1600" dirty="0" smtClean="0"/>
              <a:t>)</a:t>
            </a:r>
          </a:p>
          <a:p>
            <a:endParaRPr lang="en-US" altLang="zh-CN" sz="1600" dirty="0" smtClean="0"/>
          </a:p>
          <a:p>
            <a:endParaRPr lang="en-US" altLang="zh-CN" sz="1600" dirty="0" smtClean="0"/>
          </a:p>
          <a:p>
            <a:endParaRPr lang="zh-CN" altLang="en-US" sz="1600" dirty="0"/>
          </a:p>
        </p:txBody>
      </p:sp>
    </p:spTree>
    <p:extLst>
      <p:ext uri="{BB962C8B-B14F-4D97-AF65-F5344CB8AC3E}">
        <p14:creationId xmlns:p14="http://schemas.microsoft.com/office/powerpoint/2010/main" val="3387024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部分值索引</a:t>
            </a:r>
            <a:endParaRPr lang="en-US" altLang="zh-CN" dirty="0"/>
          </a:p>
        </p:txBody>
      </p:sp>
      <p:sp>
        <p:nvSpPr>
          <p:cNvPr id="7" name="内容占位符 2"/>
          <p:cNvSpPr>
            <a:spLocks noGrp="1"/>
          </p:cNvSpPr>
          <p:nvPr>
            <p:ph idx="1"/>
          </p:nvPr>
        </p:nvSpPr>
        <p:spPr>
          <a:xfrm>
            <a:off x="357158" y="1214422"/>
            <a:ext cx="8329642" cy="5000660"/>
          </a:xfrm>
        </p:spPr>
        <p:txBody>
          <a:bodyPr/>
          <a:lstStyle/>
          <a:p>
            <a:r>
              <a:rPr lang="en-US" altLang="zh-CN" sz="1600" smtClean="0"/>
              <a:t>-- </a:t>
            </a:r>
            <a:r>
              <a:rPr lang="zh-CN" altLang="en-US" sz="1600"/>
              <a:t>部</a:t>
            </a:r>
            <a:r>
              <a:rPr lang="zh-CN" altLang="en-US" sz="1600" smtClean="0"/>
              <a:t>分索引在非索引列的使用</a:t>
            </a:r>
            <a:endParaRPr lang="en-US" altLang="zh-CN" sz="1600" smtClean="0"/>
          </a:p>
          <a:p>
            <a:pPr lvl="1"/>
            <a:r>
              <a:rPr lang="en-US" altLang="zh-CN" sz="1600" smtClean="0"/>
              <a:t>postgres=# explain select * from test where info='digoal' and id=1;</a:t>
            </a:r>
          </a:p>
          <a:p>
            <a:pPr lvl="1"/>
            <a:r>
              <a:rPr lang="en-US" altLang="zh-CN" sz="1600" smtClean="0"/>
              <a:t>                       QUERY PLAN                       </a:t>
            </a:r>
          </a:p>
          <a:p>
            <a:pPr lvl="1"/>
            <a:r>
              <a:rPr lang="en-US" altLang="zh-CN" sz="1600" smtClean="0"/>
              <a:t>--------------------------------------------------------</a:t>
            </a:r>
          </a:p>
          <a:p>
            <a:pPr lvl="1"/>
            <a:r>
              <a:rPr lang="en-US" altLang="zh-CN" sz="1600" smtClean="0"/>
              <a:t> Seq Scan on test  (cost=0.00..2041.00 rows=1 width=15)</a:t>
            </a:r>
          </a:p>
          <a:p>
            <a:pPr lvl="1"/>
            <a:r>
              <a:rPr lang="en-US" altLang="zh-CN" sz="1600" smtClean="0"/>
              <a:t>   Filter: ((info = 'digoal'::text) AND (id = 1))</a:t>
            </a:r>
          </a:p>
          <a:p>
            <a:pPr lvl="1"/>
            <a:endParaRPr lang="en-US" altLang="zh-CN" sz="1600" smtClean="0"/>
          </a:p>
          <a:p>
            <a:pPr lvl="1"/>
            <a:r>
              <a:rPr lang="en-US" altLang="zh-CN" sz="1600" smtClean="0"/>
              <a:t>postgres=# create index idx_test_2 on test(id) where info='digoal100';</a:t>
            </a:r>
          </a:p>
          <a:p>
            <a:pPr lvl="1"/>
            <a:r>
              <a:rPr lang="en-US" altLang="zh-CN" sz="1600" smtClean="0"/>
              <a:t>postgres=# explain select * from test where </a:t>
            </a:r>
            <a:r>
              <a:rPr lang="en-US" altLang="zh-CN" sz="1600" smtClean="0">
                <a:solidFill>
                  <a:srgbClr val="FF0000"/>
                </a:solidFill>
              </a:rPr>
              <a:t>info='digoal100';</a:t>
            </a:r>
          </a:p>
          <a:p>
            <a:pPr lvl="1"/>
            <a:r>
              <a:rPr lang="en-US" altLang="zh-CN" sz="1600" smtClean="0"/>
              <a:t>                               QUERY PLAN                               </a:t>
            </a:r>
          </a:p>
          <a:p>
            <a:pPr lvl="1"/>
            <a:r>
              <a:rPr lang="en-US" altLang="zh-CN" sz="1600" smtClean="0"/>
              <a:t>------------------------------------------------------------------------</a:t>
            </a:r>
          </a:p>
          <a:p>
            <a:pPr lvl="1"/>
            <a:r>
              <a:rPr lang="en-US" altLang="zh-CN" sz="1600" smtClean="0"/>
              <a:t> Index Scan using idx_test_2 on test  (cost=0.00..8.27 rows=1 width=15)</a:t>
            </a:r>
          </a:p>
          <a:p>
            <a:pPr lvl="1"/>
            <a:r>
              <a:rPr lang="en-US" altLang="zh-CN" sz="1600" smtClean="0"/>
              <a:t>(1 row)</a:t>
            </a:r>
          </a:p>
          <a:p>
            <a:endParaRPr lang="en-US" altLang="zh-CN" sz="1600" smtClean="0"/>
          </a:p>
          <a:p>
            <a:endParaRPr lang="zh-CN" altLang="en-US" sz="1600"/>
          </a:p>
        </p:txBody>
      </p:sp>
      <p:sp>
        <p:nvSpPr>
          <p:cNvPr id="8" name="圆角矩形 7"/>
          <p:cNvSpPr/>
          <p:nvPr/>
        </p:nvSpPr>
        <p:spPr>
          <a:xfrm>
            <a:off x="2195736" y="3645024"/>
            <a:ext cx="540060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8956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部分值索引</a:t>
            </a:r>
            <a:endParaRPr lang="en-US" altLang="zh-CN" dirty="0"/>
          </a:p>
        </p:txBody>
      </p:sp>
      <p:sp>
        <p:nvSpPr>
          <p:cNvPr id="6" name="内容占位符 2"/>
          <p:cNvSpPr>
            <a:spLocks noGrp="1"/>
          </p:cNvSpPr>
          <p:nvPr>
            <p:ph idx="1"/>
          </p:nvPr>
        </p:nvSpPr>
        <p:spPr>
          <a:xfrm>
            <a:off x="357158" y="1214422"/>
            <a:ext cx="8329642" cy="5000660"/>
          </a:xfrm>
        </p:spPr>
        <p:txBody>
          <a:bodyPr/>
          <a:lstStyle/>
          <a:p>
            <a:r>
              <a:rPr lang="en-US" altLang="zh-CN" sz="1600" smtClean="0"/>
              <a:t>-- </a:t>
            </a:r>
            <a:r>
              <a:rPr lang="zh-CN" altLang="en-US" sz="1600" smtClean="0"/>
              <a:t>部分索引的好处</a:t>
            </a:r>
            <a:r>
              <a:rPr lang="en-US" altLang="zh-CN" sz="1600" smtClean="0"/>
              <a:t>, </a:t>
            </a:r>
            <a:r>
              <a:rPr lang="zh-CN" altLang="en-US" sz="1600" smtClean="0"/>
              <a:t>为什么要去除</a:t>
            </a:r>
            <a:r>
              <a:rPr lang="en-US" altLang="zh-CN" sz="1600" smtClean="0"/>
              <a:t>common </a:t>
            </a:r>
            <a:r>
              <a:rPr lang="zh-CN" altLang="en-US" sz="1600" smtClean="0"/>
              <a:t>值</a:t>
            </a:r>
            <a:endParaRPr lang="en-US" altLang="zh-CN" sz="1600" smtClean="0"/>
          </a:p>
          <a:p>
            <a:pPr lvl="1"/>
            <a:r>
              <a:rPr lang="en-US" altLang="zh-CN" sz="1600"/>
              <a:t>postgres=# drop index idx_test_1;</a:t>
            </a:r>
          </a:p>
          <a:p>
            <a:pPr lvl="1"/>
            <a:r>
              <a:rPr lang="en-US" altLang="zh-CN" sz="1600" smtClean="0"/>
              <a:t>postgres</a:t>
            </a:r>
            <a:r>
              <a:rPr lang="en-US" altLang="zh-CN" sz="1600"/>
              <a:t>=# drop index idx_test_2;</a:t>
            </a:r>
          </a:p>
          <a:p>
            <a:pPr lvl="1"/>
            <a:r>
              <a:rPr lang="en-US" altLang="zh-CN" sz="1600" smtClean="0"/>
              <a:t>postgres</a:t>
            </a:r>
            <a:r>
              <a:rPr lang="en-US" altLang="zh-CN" sz="1600"/>
              <a:t>=# explain select * from test where id=1;</a:t>
            </a:r>
          </a:p>
          <a:p>
            <a:pPr lvl="1"/>
            <a:r>
              <a:rPr lang="en-US" altLang="zh-CN" sz="1600"/>
              <a:t>                         QUERY PLAN                          </a:t>
            </a:r>
          </a:p>
          <a:p>
            <a:pPr lvl="1"/>
            <a:r>
              <a:rPr lang="en-US" altLang="zh-CN" sz="1600"/>
              <a:t>-------------------------------------------------------------</a:t>
            </a:r>
          </a:p>
          <a:p>
            <a:pPr lvl="1"/>
            <a:r>
              <a:rPr lang="en-US" altLang="zh-CN" sz="1600"/>
              <a:t> Seq Scan on test  (cost=0.00..1791.00 rows=100000 width=15)</a:t>
            </a:r>
          </a:p>
          <a:p>
            <a:pPr lvl="1"/>
            <a:r>
              <a:rPr lang="en-US" altLang="zh-CN" sz="1600"/>
              <a:t>   Filter: (id = 1</a:t>
            </a:r>
            <a:r>
              <a:rPr lang="en-US" altLang="zh-CN" sz="1600" smtClean="0"/>
              <a:t>)</a:t>
            </a:r>
          </a:p>
          <a:p>
            <a:pPr lvl="1"/>
            <a:r>
              <a:rPr lang="en-US" altLang="zh-CN" sz="1600" smtClean="0"/>
              <a:t>-- </a:t>
            </a:r>
            <a:r>
              <a:rPr lang="zh-CN" altLang="en-US" sz="1600" smtClean="0"/>
              <a:t>为什么会走全表扫描</a:t>
            </a:r>
            <a:endParaRPr lang="en-US" altLang="zh-CN" sz="1600"/>
          </a:p>
          <a:p>
            <a:pPr lvl="1"/>
            <a:r>
              <a:rPr lang="en-US" altLang="zh-CN" sz="1600" smtClean="0"/>
              <a:t>postgres</a:t>
            </a:r>
            <a:r>
              <a:rPr lang="en-US" altLang="zh-CN" sz="1600"/>
              <a:t>=# select id,count(*) from test group by id order by count(*) desc limit 10;</a:t>
            </a:r>
          </a:p>
          <a:p>
            <a:pPr lvl="1"/>
            <a:r>
              <a:rPr lang="en-US" altLang="zh-CN" sz="1600"/>
              <a:t> id  | count  </a:t>
            </a:r>
          </a:p>
          <a:p>
            <a:pPr lvl="1"/>
            <a:r>
              <a:rPr lang="en-US" altLang="zh-CN" sz="1600"/>
              <a:t>-----+--------</a:t>
            </a:r>
          </a:p>
          <a:p>
            <a:pPr lvl="1"/>
            <a:r>
              <a:rPr lang="en-US" altLang="zh-CN" sz="1600"/>
              <a:t>   1 | 100001</a:t>
            </a:r>
          </a:p>
          <a:p>
            <a:pPr lvl="1"/>
            <a:r>
              <a:rPr lang="en-US" altLang="zh-CN" sz="1600"/>
              <a:t> 120 |      </a:t>
            </a:r>
            <a:r>
              <a:rPr lang="en-US" altLang="zh-CN" sz="1600" smtClean="0"/>
              <a:t>1</a:t>
            </a:r>
          </a:p>
          <a:p>
            <a:pPr lvl="1"/>
            <a:r>
              <a:rPr lang="en-US" altLang="zh-CN" sz="1600"/>
              <a:t>887 |      1</a:t>
            </a:r>
          </a:p>
          <a:p>
            <a:pPr lvl="1"/>
            <a:r>
              <a:rPr lang="en-US" altLang="zh-CN" sz="1600"/>
              <a:t> 681 |      </a:t>
            </a:r>
            <a:r>
              <a:rPr lang="en-US" altLang="zh-CN" sz="1600" smtClean="0"/>
              <a:t>1</a:t>
            </a:r>
            <a:endParaRPr lang="en-US" altLang="zh-CN" sz="1600"/>
          </a:p>
        </p:txBody>
      </p:sp>
    </p:spTree>
    <p:extLst>
      <p:ext uri="{BB962C8B-B14F-4D97-AF65-F5344CB8AC3E}">
        <p14:creationId xmlns:p14="http://schemas.microsoft.com/office/powerpoint/2010/main" val="4000544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a:t>
            </a:r>
            <a:r>
              <a:rPr lang="zh-CN" altLang="en-US" smtClean="0"/>
              <a:t>数和表达式索引</a:t>
            </a:r>
            <a:endParaRPr lang="en-US" altLang="zh-CN" dirty="0"/>
          </a:p>
        </p:txBody>
      </p:sp>
      <p:sp>
        <p:nvSpPr>
          <p:cNvPr id="5" name="内容占位符 2"/>
          <p:cNvSpPr>
            <a:spLocks noGrp="1"/>
          </p:cNvSpPr>
          <p:nvPr>
            <p:ph idx="1"/>
          </p:nvPr>
        </p:nvSpPr>
        <p:spPr>
          <a:xfrm>
            <a:off x="357158" y="1214422"/>
            <a:ext cx="8329642" cy="5000660"/>
          </a:xfrm>
        </p:spPr>
        <p:txBody>
          <a:bodyPr/>
          <a:lstStyle/>
          <a:p>
            <a:r>
              <a:rPr lang="zh-CN" altLang="en-US" sz="1600" smtClean="0"/>
              <a:t>函数索引和表达式索引</a:t>
            </a:r>
            <a:endParaRPr lang="en-US" altLang="zh-CN" sz="1600" smtClean="0"/>
          </a:p>
          <a:p>
            <a:r>
              <a:rPr lang="zh-CN" altLang="en-US" sz="1600" smtClean="0"/>
              <a:t>表达式索引</a:t>
            </a:r>
            <a:endParaRPr lang="en-US" altLang="zh-CN" sz="1600" smtClean="0"/>
          </a:p>
          <a:p>
            <a:pPr lvl="1"/>
            <a:r>
              <a:rPr lang="en-US" altLang="zh-CN" sz="1600"/>
              <a:t>postgres=# explain select * from test where id+1=100;</a:t>
            </a:r>
          </a:p>
          <a:p>
            <a:pPr lvl="1"/>
            <a:r>
              <a:rPr lang="en-US" altLang="zh-CN" sz="1600"/>
              <a:t>                        QUERY PLAN                        </a:t>
            </a:r>
          </a:p>
          <a:p>
            <a:pPr lvl="1"/>
            <a:r>
              <a:rPr lang="en-US" altLang="zh-CN" sz="1600"/>
              <a:t>----------------------------------------------------------</a:t>
            </a:r>
          </a:p>
          <a:p>
            <a:pPr lvl="1"/>
            <a:r>
              <a:rPr lang="en-US" altLang="zh-CN" sz="1600"/>
              <a:t> Seq Scan on test  (cost=0.00..2059.86 rows=505 width=15)</a:t>
            </a:r>
          </a:p>
          <a:p>
            <a:pPr lvl="1"/>
            <a:r>
              <a:rPr lang="en-US" altLang="zh-CN" sz="1600"/>
              <a:t>   Filter: ((id + 1) = 100</a:t>
            </a:r>
            <a:r>
              <a:rPr lang="en-US" altLang="zh-CN" sz="1600" smtClean="0"/>
              <a:t>)</a:t>
            </a:r>
          </a:p>
          <a:p>
            <a:pPr lvl="1"/>
            <a:r>
              <a:rPr lang="en-US" altLang="zh-CN" sz="1600"/>
              <a:t>postgres=# create index idx_test_1 on test((id+1));</a:t>
            </a:r>
          </a:p>
          <a:p>
            <a:pPr lvl="1"/>
            <a:r>
              <a:rPr lang="en-US" altLang="zh-CN" sz="1600"/>
              <a:t>CREATE INDEX</a:t>
            </a:r>
          </a:p>
          <a:p>
            <a:pPr lvl="1"/>
            <a:r>
              <a:rPr lang="en-US" altLang="zh-CN" sz="1600"/>
              <a:t>postgres=# explain select * from test where id+1=100;</a:t>
            </a:r>
          </a:p>
          <a:p>
            <a:pPr lvl="1"/>
            <a:r>
              <a:rPr lang="en-US" altLang="zh-CN" sz="1600"/>
              <a:t>                                 QUERY PLAN                                 </a:t>
            </a:r>
          </a:p>
          <a:p>
            <a:pPr lvl="1"/>
            <a:r>
              <a:rPr lang="en-US" altLang="zh-CN" sz="1600"/>
              <a:t>----------------------------------------------------------------------------</a:t>
            </a:r>
          </a:p>
          <a:p>
            <a:pPr lvl="1"/>
            <a:r>
              <a:rPr lang="en-US" altLang="zh-CN" sz="1600"/>
              <a:t> Bitmap Heap Scan on test  (cost=12.18..577.45 rows=505 width=15)</a:t>
            </a:r>
          </a:p>
          <a:p>
            <a:pPr lvl="1"/>
            <a:r>
              <a:rPr lang="en-US" altLang="zh-CN" sz="1600"/>
              <a:t>   Recheck Cond: ((id + 1) = 100)</a:t>
            </a:r>
          </a:p>
          <a:p>
            <a:pPr lvl="1"/>
            <a:r>
              <a:rPr lang="en-US" altLang="zh-CN" sz="1600"/>
              <a:t>   -&gt;  Bitmap Index Scan on idx_test_1  (cost=0.00..12.05 rows=505 width=0)</a:t>
            </a:r>
          </a:p>
          <a:p>
            <a:pPr lvl="1"/>
            <a:r>
              <a:rPr lang="en-US" altLang="zh-CN" sz="1600"/>
              <a:t>         Index Cond: ((id + 1) = 100)</a:t>
            </a:r>
            <a:endParaRPr lang="zh-CN" altLang="en-US" sz="1600"/>
          </a:p>
        </p:txBody>
      </p:sp>
      <p:sp>
        <p:nvSpPr>
          <p:cNvPr id="7" name="圆角矩形 6"/>
          <p:cNvSpPr/>
          <p:nvPr/>
        </p:nvSpPr>
        <p:spPr>
          <a:xfrm>
            <a:off x="4355976" y="3593798"/>
            <a:ext cx="1440160"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513312" y="4293096"/>
            <a:ext cx="1642864"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187624" y="2852936"/>
            <a:ext cx="1584176"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619672" y="5949280"/>
            <a:ext cx="3096344"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4648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a:t>
            </a:r>
            <a:r>
              <a:rPr lang="zh-CN" altLang="en-US" smtClean="0"/>
              <a:t>数和表达式索引</a:t>
            </a:r>
            <a:endParaRPr lang="en-US" altLang="zh-CN" dirty="0"/>
          </a:p>
        </p:txBody>
      </p:sp>
      <p:sp>
        <p:nvSpPr>
          <p:cNvPr id="11" name="内容占位符 2"/>
          <p:cNvSpPr>
            <a:spLocks noGrp="1"/>
          </p:cNvSpPr>
          <p:nvPr>
            <p:ph idx="1"/>
          </p:nvPr>
        </p:nvSpPr>
        <p:spPr>
          <a:xfrm>
            <a:off x="357158" y="1214422"/>
            <a:ext cx="8329642" cy="5000660"/>
          </a:xfrm>
        </p:spPr>
        <p:txBody>
          <a:bodyPr/>
          <a:lstStyle/>
          <a:p>
            <a:r>
              <a:rPr lang="zh-CN" altLang="en-US" sz="1600" smtClean="0"/>
              <a:t>函数索引</a:t>
            </a:r>
            <a:endParaRPr lang="en-US" altLang="zh-CN" sz="1600" smtClean="0"/>
          </a:p>
          <a:p>
            <a:pPr lvl="1"/>
            <a:r>
              <a:rPr lang="en-US" altLang="zh-CN" sz="1600" smtClean="0"/>
              <a:t>-- </a:t>
            </a:r>
            <a:r>
              <a:rPr lang="zh-CN" altLang="en-US" sz="1600" smtClean="0"/>
              <a:t>以下区分大小写的场景无法使查询走普通的索引</a:t>
            </a:r>
            <a:r>
              <a:rPr lang="en-US" altLang="zh-CN" sz="1600" smtClean="0"/>
              <a:t>.</a:t>
            </a:r>
          </a:p>
          <a:p>
            <a:pPr lvl="1"/>
            <a:r>
              <a:rPr lang="en-US" altLang="zh-CN" sz="1600" smtClean="0"/>
              <a:t>postgres</a:t>
            </a:r>
            <a:r>
              <a:rPr lang="en-US" altLang="zh-CN" sz="1600"/>
              <a:t>=# create table test (id int,info text,crt_time timestamp(0));</a:t>
            </a:r>
          </a:p>
          <a:p>
            <a:pPr lvl="1"/>
            <a:r>
              <a:rPr lang="en-US" altLang="zh-CN" sz="1600" smtClean="0"/>
              <a:t>postgres</a:t>
            </a:r>
            <a:r>
              <a:rPr lang="en-US" altLang="zh-CN" sz="1600"/>
              <a:t>=# insert into test select generate_series(1,100000),'digoal'||generate_series(1,100000),clock_timestamp();</a:t>
            </a:r>
          </a:p>
          <a:p>
            <a:pPr lvl="1"/>
            <a:r>
              <a:rPr lang="en-US" altLang="zh-CN" sz="1600" smtClean="0"/>
              <a:t>postgres</a:t>
            </a:r>
            <a:r>
              <a:rPr lang="en-US" altLang="zh-CN" sz="1600"/>
              <a:t>=# create index idx_test_info on test(info</a:t>
            </a:r>
            <a:r>
              <a:rPr lang="en-US" altLang="zh-CN" sz="1600" smtClean="0"/>
              <a:t>);</a:t>
            </a:r>
          </a:p>
          <a:p>
            <a:pPr lvl="1"/>
            <a:r>
              <a:rPr lang="en-US" altLang="zh-CN" sz="1600"/>
              <a:t>postgres=# explain select * from test where info ~* '^a';</a:t>
            </a:r>
          </a:p>
          <a:p>
            <a:pPr lvl="1"/>
            <a:r>
              <a:rPr lang="en-US" altLang="zh-CN" sz="1600" smtClean="0"/>
              <a:t>Seq </a:t>
            </a:r>
            <a:r>
              <a:rPr lang="en-US" altLang="zh-CN" sz="1600"/>
              <a:t>Scan on test  (cost=0.00..1887.00 rows=10 width=23)</a:t>
            </a:r>
          </a:p>
          <a:p>
            <a:pPr lvl="1"/>
            <a:r>
              <a:rPr lang="en-US" altLang="zh-CN" sz="1600"/>
              <a:t>   Filter: (info ~* '^a'::text)</a:t>
            </a:r>
          </a:p>
          <a:p>
            <a:pPr lvl="1"/>
            <a:r>
              <a:rPr lang="en-US" altLang="zh-CN" sz="1600" smtClean="0"/>
              <a:t>-- </a:t>
            </a:r>
            <a:r>
              <a:rPr lang="zh-CN" altLang="en-US" sz="1600" smtClean="0"/>
              <a:t>忽略大小写的</a:t>
            </a:r>
            <a:r>
              <a:rPr lang="en-US" altLang="zh-CN" sz="1600" smtClean="0"/>
              <a:t>ilike</a:t>
            </a:r>
            <a:r>
              <a:rPr lang="zh-CN" altLang="en-US" sz="1600" smtClean="0"/>
              <a:t>和</a:t>
            </a:r>
            <a:r>
              <a:rPr lang="en-US" altLang="zh-CN" sz="1600" smtClean="0"/>
              <a:t>~* </a:t>
            </a:r>
            <a:r>
              <a:rPr lang="zh-CN" altLang="en-US" sz="1600" smtClean="0"/>
              <a:t>要走索引的话</a:t>
            </a:r>
            <a:r>
              <a:rPr lang="en-US" altLang="zh-CN" sz="1600" smtClean="0"/>
              <a:t>, </a:t>
            </a:r>
            <a:r>
              <a:rPr lang="zh-CN" altLang="en-US" sz="1600" smtClean="0"/>
              <a:t>开头的字符只能是大小写一致的</a:t>
            </a:r>
            <a:r>
              <a:rPr lang="en-US" altLang="zh-CN" sz="1600" smtClean="0"/>
              <a:t>, </a:t>
            </a:r>
            <a:r>
              <a:rPr lang="zh-CN" altLang="en-US" sz="1600" smtClean="0"/>
              <a:t>字母不行</a:t>
            </a:r>
            <a:r>
              <a:rPr lang="en-US" altLang="zh-CN" sz="1600" smtClean="0"/>
              <a:t>.</a:t>
            </a:r>
            <a:r>
              <a:rPr lang="zh-CN" altLang="en-US" sz="1600" smtClean="0"/>
              <a:t>数字可以</a:t>
            </a:r>
            <a:r>
              <a:rPr lang="en-US" altLang="zh-CN" sz="1600" smtClean="0"/>
              <a:t>. </a:t>
            </a:r>
            <a:r>
              <a:rPr lang="zh-CN" altLang="en-US" sz="1600" smtClean="0"/>
              <a:t>例如字母</a:t>
            </a:r>
            <a:r>
              <a:rPr lang="en-US" altLang="zh-CN" sz="1600" smtClean="0"/>
              <a:t>a</a:t>
            </a:r>
            <a:r>
              <a:rPr lang="zh-CN" altLang="en-US" sz="1600"/>
              <a:t>区分</a:t>
            </a:r>
            <a:r>
              <a:rPr lang="zh-CN" altLang="en-US" sz="1600" smtClean="0"/>
              <a:t>大小写</a:t>
            </a:r>
            <a:r>
              <a:rPr lang="en-US" altLang="zh-CN" sz="1600" smtClean="0"/>
              <a:t>, </a:t>
            </a:r>
            <a:r>
              <a:rPr lang="zh-CN" altLang="en-US" sz="1600" smtClean="0"/>
              <a:t>数字</a:t>
            </a:r>
            <a:r>
              <a:rPr lang="en-US" altLang="zh-CN" sz="1600" smtClean="0"/>
              <a:t>0</a:t>
            </a:r>
            <a:r>
              <a:rPr lang="zh-CN" altLang="en-US" sz="1600"/>
              <a:t>不区分</a:t>
            </a:r>
            <a:r>
              <a:rPr lang="zh-CN" altLang="en-US" sz="1600" smtClean="0"/>
              <a:t>大小写</a:t>
            </a:r>
            <a:r>
              <a:rPr lang="en-US" altLang="zh-CN" sz="1600" smtClean="0"/>
              <a:t>.</a:t>
            </a:r>
            <a:r>
              <a:rPr lang="zh-CN" altLang="en-US" sz="1600" smtClean="0"/>
              <a:t>索引中的条目也就有差别</a:t>
            </a:r>
            <a:r>
              <a:rPr lang="en-US" altLang="zh-CN" sz="1600" smtClean="0"/>
              <a:t>.</a:t>
            </a:r>
            <a:endParaRPr lang="en-US" altLang="zh-CN" sz="1600"/>
          </a:p>
          <a:p>
            <a:pPr lvl="1"/>
            <a:r>
              <a:rPr lang="en-US" altLang="zh-CN" sz="1600"/>
              <a:t>postgres=# explain select * from test where info ~* '^0';</a:t>
            </a:r>
          </a:p>
          <a:p>
            <a:pPr lvl="1"/>
            <a:r>
              <a:rPr lang="en-US" altLang="zh-CN" sz="1600" smtClean="0"/>
              <a:t>Index </a:t>
            </a:r>
            <a:r>
              <a:rPr lang="en-US" altLang="zh-CN" sz="1600"/>
              <a:t>Scan using idx_test_info on test  (cost=0.00..8.28 rows=10 width=23)</a:t>
            </a:r>
          </a:p>
          <a:p>
            <a:pPr lvl="1"/>
            <a:r>
              <a:rPr lang="en-US" altLang="zh-CN" sz="1600"/>
              <a:t>   Index Cond: ((info &gt;= '0'::text) AND (info &lt; '1'::text))</a:t>
            </a:r>
          </a:p>
          <a:p>
            <a:pPr lvl="1"/>
            <a:r>
              <a:rPr lang="en-US" altLang="zh-CN" sz="1600"/>
              <a:t>   Filter: (info ~* '^0'::text)</a:t>
            </a:r>
          </a:p>
          <a:p>
            <a:endParaRPr lang="en-US" altLang="zh-CN" sz="1600" smtClean="0"/>
          </a:p>
          <a:p>
            <a:endParaRPr lang="en-US" altLang="zh-CN" sz="1600" smtClean="0"/>
          </a:p>
          <a:p>
            <a:pPr lvl="1"/>
            <a:endParaRPr lang="zh-CN" altLang="en-US" sz="1600"/>
          </a:p>
        </p:txBody>
      </p:sp>
      <p:sp>
        <p:nvSpPr>
          <p:cNvPr id="12" name="圆角矩形 11"/>
          <p:cNvSpPr/>
          <p:nvPr/>
        </p:nvSpPr>
        <p:spPr>
          <a:xfrm>
            <a:off x="5501743" y="3521790"/>
            <a:ext cx="720080"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5501743" y="5085184"/>
            <a:ext cx="720080"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6644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a:t>
            </a:r>
            <a:r>
              <a:rPr lang="zh-CN" altLang="en-US" smtClean="0"/>
              <a:t>数和表达式索引</a:t>
            </a:r>
            <a:endParaRPr lang="en-US" altLang="zh-CN" dirty="0"/>
          </a:p>
        </p:txBody>
      </p:sp>
      <p:sp>
        <p:nvSpPr>
          <p:cNvPr id="7" name="内容占位符 2"/>
          <p:cNvSpPr>
            <a:spLocks noGrp="1"/>
          </p:cNvSpPr>
          <p:nvPr>
            <p:ph idx="1"/>
          </p:nvPr>
        </p:nvSpPr>
        <p:spPr>
          <a:xfrm>
            <a:off x="357158" y="1214422"/>
            <a:ext cx="8329642" cy="5000660"/>
          </a:xfrm>
        </p:spPr>
        <p:txBody>
          <a:bodyPr/>
          <a:lstStyle/>
          <a:p>
            <a:r>
              <a:rPr lang="zh-CN" altLang="en-US" sz="1600" smtClean="0"/>
              <a:t>函数索引</a:t>
            </a:r>
            <a:endParaRPr lang="en-US" altLang="zh-CN" sz="1600" smtClean="0"/>
          </a:p>
          <a:p>
            <a:pPr lvl="1"/>
            <a:r>
              <a:rPr lang="en-US" altLang="zh-CN" sz="1600" smtClean="0"/>
              <a:t>-- </a:t>
            </a:r>
            <a:r>
              <a:rPr lang="zh-CN" altLang="en-US" sz="1600" smtClean="0"/>
              <a:t>要让字母也可以走忽略大小写的索引如何做呢</a:t>
            </a:r>
            <a:r>
              <a:rPr lang="en-US" altLang="zh-CN" sz="1600" smtClean="0"/>
              <a:t>?</a:t>
            </a:r>
          </a:p>
          <a:p>
            <a:pPr lvl="1"/>
            <a:r>
              <a:rPr lang="en-US" altLang="zh-CN" sz="1600" smtClean="0"/>
              <a:t>-- </a:t>
            </a:r>
            <a:r>
              <a:rPr lang="zh-CN" altLang="en-US" sz="1600" smtClean="0"/>
              <a:t>函数索引</a:t>
            </a:r>
            <a:r>
              <a:rPr lang="en-US" altLang="zh-CN" sz="1600" smtClean="0"/>
              <a:t>, </a:t>
            </a:r>
            <a:r>
              <a:rPr lang="zh-CN" altLang="en-US" sz="1600" smtClean="0"/>
              <a:t>但是函数必须是</a:t>
            </a:r>
            <a:r>
              <a:rPr lang="en-US" altLang="zh-CN" sz="1600" smtClean="0"/>
              <a:t>immutable</a:t>
            </a:r>
            <a:r>
              <a:rPr lang="zh-CN" altLang="en-US" sz="1600" smtClean="0"/>
              <a:t>状态的</a:t>
            </a:r>
            <a:endParaRPr lang="en-US" altLang="zh-CN" sz="1600" smtClean="0"/>
          </a:p>
          <a:p>
            <a:pPr lvl="1"/>
            <a:r>
              <a:rPr lang="zh-CN" altLang="en-US" sz="1600" smtClean="0"/>
              <a:t>过滤条件中也必须使用和创建的索引相同声明</a:t>
            </a:r>
            <a:endParaRPr lang="en-US" altLang="zh-CN" sz="1600" smtClean="0"/>
          </a:p>
          <a:p>
            <a:pPr lvl="1"/>
            <a:r>
              <a:rPr lang="en-US" altLang="zh-CN" sz="1600"/>
              <a:t>postgres=# select proname,provolatile from pg_proc where proname='lower';</a:t>
            </a:r>
          </a:p>
          <a:p>
            <a:pPr lvl="1"/>
            <a:r>
              <a:rPr lang="en-US" altLang="zh-CN" sz="1600"/>
              <a:t> proname | provolatile </a:t>
            </a:r>
          </a:p>
          <a:p>
            <a:pPr lvl="1"/>
            <a:r>
              <a:rPr lang="en-US" altLang="zh-CN" sz="1600" smtClean="0"/>
              <a:t>lower   </a:t>
            </a:r>
            <a:r>
              <a:rPr lang="en-US" altLang="zh-CN" sz="1600"/>
              <a:t>| </a:t>
            </a:r>
            <a:r>
              <a:rPr lang="en-US" altLang="zh-CN" sz="1600" smtClean="0"/>
              <a:t>i</a:t>
            </a:r>
          </a:p>
          <a:p>
            <a:pPr lvl="1"/>
            <a:endParaRPr lang="en-US" altLang="zh-CN" sz="1600"/>
          </a:p>
          <a:p>
            <a:pPr lvl="1"/>
            <a:r>
              <a:rPr lang="en-US" altLang="zh-CN" sz="1600"/>
              <a:t>postgres=# create index idx_test_info_1 on test(lower(info));</a:t>
            </a:r>
          </a:p>
          <a:p>
            <a:pPr lvl="1"/>
            <a:r>
              <a:rPr lang="en-US" altLang="zh-CN" sz="1600"/>
              <a:t>CREATE </a:t>
            </a:r>
            <a:r>
              <a:rPr lang="en-US" altLang="zh-CN" sz="1600" smtClean="0"/>
              <a:t>INDEX</a:t>
            </a:r>
          </a:p>
          <a:p>
            <a:pPr lvl="1"/>
            <a:r>
              <a:rPr lang="en-US" altLang="zh-CN" sz="1600"/>
              <a:t>postgres=# explain select * from test where lower(info) ~ '^a';</a:t>
            </a:r>
          </a:p>
          <a:p>
            <a:pPr lvl="1"/>
            <a:r>
              <a:rPr lang="en-US" altLang="zh-CN" sz="1600" smtClean="0"/>
              <a:t>Bitmap </a:t>
            </a:r>
            <a:r>
              <a:rPr lang="en-US" altLang="zh-CN" sz="1600"/>
              <a:t>Heap Scan on test  (cost=13.40..648.99 rows=500 width=23)</a:t>
            </a:r>
          </a:p>
          <a:p>
            <a:pPr lvl="1"/>
            <a:r>
              <a:rPr lang="en-US" altLang="zh-CN" sz="1600"/>
              <a:t>   Filter: (lower(info) ~ '^a'::text)</a:t>
            </a:r>
          </a:p>
          <a:p>
            <a:pPr lvl="1"/>
            <a:r>
              <a:rPr lang="en-US" altLang="zh-CN" sz="1600"/>
              <a:t>   -&gt;  Bitmap Index Scan on idx_test_info_1  (cost=0.00..13.27 rows=500 width=0)</a:t>
            </a:r>
          </a:p>
          <a:p>
            <a:pPr lvl="1"/>
            <a:r>
              <a:rPr lang="en-US" altLang="zh-CN" sz="1600"/>
              <a:t>         Index Cond: ((lower(info) &gt;= 'a'::text) AND (lower(info) &lt; 'b'::text))</a:t>
            </a:r>
          </a:p>
          <a:p>
            <a:pPr lvl="1"/>
            <a:r>
              <a:rPr lang="en-US" altLang="zh-CN" sz="1600"/>
              <a:t>(4 rows)</a:t>
            </a:r>
          </a:p>
          <a:p>
            <a:endParaRPr lang="en-US" altLang="zh-CN" sz="1600" smtClean="0"/>
          </a:p>
          <a:p>
            <a:endParaRPr lang="en-US" altLang="zh-CN" sz="1600" smtClean="0"/>
          </a:p>
          <a:p>
            <a:pPr lvl="1"/>
            <a:endParaRPr lang="zh-CN" altLang="en-US" sz="1600"/>
          </a:p>
        </p:txBody>
      </p:sp>
      <p:sp>
        <p:nvSpPr>
          <p:cNvPr id="8" name="圆角矩形 7"/>
          <p:cNvSpPr/>
          <p:nvPr/>
        </p:nvSpPr>
        <p:spPr>
          <a:xfrm>
            <a:off x="4499992" y="4581128"/>
            <a:ext cx="2376264"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441032" y="3871989"/>
            <a:ext cx="1363216"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5764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a:t>
            </a:r>
            <a:r>
              <a:rPr lang="zh-CN" altLang="en-US" smtClean="0"/>
              <a:t>数和表达式索引</a:t>
            </a:r>
            <a:endParaRPr lang="en-US" altLang="zh-CN" dirty="0"/>
          </a:p>
        </p:txBody>
      </p:sp>
      <p:sp>
        <p:nvSpPr>
          <p:cNvPr id="10" name="内容占位符 2"/>
          <p:cNvSpPr>
            <a:spLocks noGrp="1"/>
          </p:cNvSpPr>
          <p:nvPr>
            <p:ph idx="1"/>
          </p:nvPr>
        </p:nvSpPr>
        <p:spPr>
          <a:xfrm>
            <a:off x="357158" y="1214422"/>
            <a:ext cx="8329642" cy="5000660"/>
          </a:xfrm>
        </p:spPr>
        <p:txBody>
          <a:bodyPr/>
          <a:lstStyle/>
          <a:p>
            <a:r>
              <a:rPr lang="zh-CN" altLang="en-US" sz="1600" smtClean="0"/>
              <a:t>作为查询条件的 函数 或 常量 或 变量 或 子查询</a:t>
            </a:r>
            <a:endParaRPr lang="en-US" altLang="zh-CN" sz="1200" smtClean="0"/>
          </a:p>
          <a:p>
            <a:pPr lvl="1"/>
            <a:r>
              <a:rPr lang="zh-CN" altLang="en-US" sz="1600"/>
              <a:t>优化</a:t>
            </a:r>
            <a:r>
              <a:rPr lang="zh-CN" altLang="en-US" sz="1600" smtClean="0"/>
              <a:t>器需要知道给</a:t>
            </a:r>
            <a:r>
              <a:rPr lang="en-US" altLang="zh-CN" sz="1600" smtClean="0"/>
              <a:t>operator</a:t>
            </a:r>
            <a:r>
              <a:rPr lang="zh-CN" altLang="en-US" sz="1600" smtClean="0"/>
              <a:t>的参数值才能通过</a:t>
            </a:r>
            <a:r>
              <a:rPr lang="en-US" altLang="zh-CN" sz="1600" smtClean="0"/>
              <a:t>pg_statistic</a:t>
            </a:r>
            <a:r>
              <a:rPr lang="zh-CN" altLang="en-US" sz="1600" smtClean="0"/>
              <a:t>中统计到的表柱状图来计算走索引还是走全表扫描或者其他</a:t>
            </a:r>
            <a:r>
              <a:rPr lang="en-US" altLang="zh-CN" sz="1600" smtClean="0"/>
              <a:t>planner</a:t>
            </a:r>
            <a:r>
              <a:rPr lang="zh-CN" altLang="en-US" sz="1600" smtClean="0"/>
              <a:t>的开销最小</a:t>
            </a:r>
            <a:r>
              <a:rPr lang="en-US" altLang="zh-CN" sz="1600" smtClean="0"/>
              <a:t>, </a:t>
            </a:r>
            <a:r>
              <a:rPr lang="zh-CN" altLang="en-US" sz="1600" smtClean="0"/>
              <a:t>如果传入的是个变量则通常不能使用索引扫描</a:t>
            </a:r>
            <a:r>
              <a:rPr lang="en-US" altLang="zh-CN" sz="1600" smtClean="0"/>
              <a:t>. </a:t>
            </a:r>
          </a:p>
          <a:p>
            <a:pPr lvl="1"/>
            <a:r>
              <a:rPr lang="zh-CN" altLang="en-US" sz="1600"/>
              <a:t>几</a:t>
            </a:r>
            <a:r>
              <a:rPr lang="zh-CN" altLang="en-US" sz="1600" smtClean="0"/>
              <a:t>个时间函数的稳定性 </a:t>
            </a:r>
            <a:r>
              <a:rPr lang="en-US" altLang="zh-CN" sz="1600" smtClean="0"/>
              <a:t>: </a:t>
            </a:r>
          </a:p>
          <a:p>
            <a:pPr lvl="1"/>
            <a:r>
              <a:rPr lang="en-US" altLang="zh-CN" sz="1600"/>
              <a:t>postgres=# create index idx_test_1 on test (crt_time</a:t>
            </a:r>
            <a:r>
              <a:rPr lang="en-US" altLang="zh-CN" sz="1600" smtClean="0"/>
              <a:t>);</a:t>
            </a:r>
          </a:p>
          <a:p>
            <a:pPr lvl="1"/>
            <a:r>
              <a:rPr lang="en-US" altLang="zh-CN" sz="1600" smtClean="0"/>
              <a:t>postgres</a:t>
            </a:r>
            <a:r>
              <a:rPr lang="en-US" altLang="zh-CN" sz="1600"/>
              <a:t>=# select proname,proargtypes,provolatile from pg_proc where prorettype in (1114,1184) order by proargtypes;</a:t>
            </a:r>
          </a:p>
          <a:p>
            <a:pPr lvl="1"/>
            <a:r>
              <a:rPr lang="en-US" altLang="zh-CN" sz="1600"/>
              <a:t>               proname                |  proargtypes   | provolatile </a:t>
            </a:r>
          </a:p>
          <a:p>
            <a:pPr lvl="1"/>
            <a:r>
              <a:rPr lang="en-US" altLang="zh-CN" sz="1600"/>
              <a:t>--------------------------------------+----------------+-------------</a:t>
            </a:r>
          </a:p>
          <a:p>
            <a:pPr lvl="1"/>
            <a:r>
              <a:rPr lang="en-US" altLang="zh-CN" sz="1600"/>
              <a:t> transaction_timestamp                |                | s</a:t>
            </a:r>
          </a:p>
          <a:p>
            <a:pPr lvl="1"/>
            <a:r>
              <a:rPr lang="en-US" altLang="zh-CN" sz="1600"/>
              <a:t> statement_timestamp                  |                | s</a:t>
            </a:r>
          </a:p>
          <a:p>
            <a:pPr lvl="1"/>
            <a:r>
              <a:rPr lang="en-US" altLang="zh-CN" sz="1600"/>
              <a:t> pg_stat_get_bgwriter_stat_reset_time |                | s</a:t>
            </a:r>
          </a:p>
          <a:p>
            <a:pPr lvl="1"/>
            <a:r>
              <a:rPr lang="en-US" altLang="zh-CN" sz="1600"/>
              <a:t> pg_conf_load_time                    |                | s</a:t>
            </a:r>
          </a:p>
          <a:p>
            <a:pPr lvl="1"/>
            <a:r>
              <a:rPr lang="en-US" altLang="zh-CN" sz="1600"/>
              <a:t> pg_postmaster_start_time             |                | s</a:t>
            </a:r>
          </a:p>
          <a:p>
            <a:pPr lvl="1"/>
            <a:r>
              <a:rPr lang="en-US" altLang="zh-CN" sz="1600"/>
              <a:t> pg_last_xact_replay_timestamp        |                | v</a:t>
            </a:r>
          </a:p>
          <a:p>
            <a:pPr lvl="1"/>
            <a:endParaRPr lang="en-US" altLang="zh-CN" sz="1600"/>
          </a:p>
          <a:p>
            <a:pPr lvl="1"/>
            <a:endParaRPr lang="en-US" altLang="zh-CN" sz="1600" smtClean="0"/>
          </a:p>
          <a:p>
            <a:pPr lvl="1"/>
            <a:endParaRPr lang="en-US" altLang="zh-CN" sz="1600"/>
          </a:p>
          <a:p>
            <a:pPr lvl="1"/>
            <a:endParaRPr lang="zh-CN" altLang="en-US" sz="1600"/>
          </a:p>
        </p:txBody>
      </p:sp>
    </p:spTree>
    <p:extLst>
      <p:ext uri="{BB962C8B-B14F-4D97-AF65-F5344CB8AC3E}">
        <p14:creationId xmlns:p14="http://schemas.microsoft.com/office/powerpoint/2010/main" val="636404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a:t>
            </a:r>
            <a:r>
              <a:rPr lang="zh-CN" altLang="en-US" smtClean="0"/>
              <a:t>数和表达式索引</a:t>
            </a:r>
            <a:endParaRPr lang="en-US" altLang="zh-CN" dirty="0"/>
          </a:p>
        </p:txBody>
      </p:sp>
      <p:sp>
        <p:nvSpPr>
          <p:cNvPr id="5" name="内容占位符 2"/>
          <p:cNvSpPr>
            <a:spLocks noGrp="1"/>
          </p:cNvSpPr>
          <p:nvPr>
            <p:ph idx="1"/>
          </p:nvPr>
        </p:nvSpPr>
        <p:spPr>
          <a:xfrm>
            <a:off x="357158" y="1214422"/>
            <a:ext cx="8329642" cy="5000660"/>
          </a:xfrm>
        </p:spPr>
        <p:txBody>
          <a:bodyPr/>
          <a:lstStyle/>
          <a:p>
            <a:r>
              <a:rPr lang="zh-CN" altLang="en-US" sz="1600"/>
              <a:t>作为查询条件的函数 或 常量 或 变量 或 子</a:t>
            </a:r>
            <a:r>
              <a:rPr lang="zh-CN" altLang="en-US" sz="1600" smtClean="0"/>
              <a:t>查询</a:t>
            </a:r>
            <a:endParaRPr lang="en-US" altLang="zh-CN" sz="1600" smtClean="0"/>
          </a:p>
          <a:p>
            <a:pPr lvl="1"/>
            <a:r>
              <a:rPr lang="en-US" altLang="zh-CN" sz="1600" smtClean="0"/>
              <a:t>clock_timestamp                      </a:t>
            </a:r>
            <a:r>
              <a:rPr lang="en-US" altLang="zh-CN" sz="1600"/>
              <a:t>|                | v</a:t>
            </a:r>
          </a:p>
          <a:p>
            <a:pPr lvl="1"/>
            <a:r>
              <a:rPr lang="en-US" altLang="zh-CN" sz="1600"/>
              <a:t> now                                  |                | s</a:t>
            </a:r>
          </a:p>
          <a:p>
            <a:pPr lvl="1"/>
            <a:endParaRPr lang="en-US" altLang="zh-CN" sz="1600" smtClean="0"/>
          </a:p>
          <a:p>
            <a:pPr lvl="1"/>
            <a:r>
              <a:rPr lang="en-US" altLang="zh-CN" sz="1600" smtClean="0"/>
              <a:t>postgres</a:t>
            </a:r>
            <a:r>
              <a:rPr lang="en-US" altLang="zh-CN" sz="1600"/>
              <a:t>=# explain select * from test where crt_time = clock_timestamp();</a:t>
            </a:r>
          </a:p>
          <a:p>
            <a:pPr lvl="1"/>
            <a:r>
              <a:rPr lang="en-US" altLang="zh-CN" sz="1600" smtClean="0"/>
              <a:t>Seq </a:t>
            </a:r>
            <a:r>
              <a:rPr lang="en-US" altLang="zh-CN" sz="1600"/>
              <a:t>Scan on test  (cost=0.00..2137.00 rows=100000 width=23)</a:t>
            </a:r>
          </a:p>
          <a:p>
            <a:pPr lvl="1"/>
            <a:r>
              <a:rPr lang="en-US" altLang="zh-CN" sz="1600"/>
              <a:t>   Filter: (crt_time = clock_timestamp())</a:t>
            </a:r>
          </a:p>
          <a:p>
            <a:pPr lvl="1"/>
            <a:endParaRPr lang="en-US" altLang="zh-CN" sz="1600" smtClean="0"/>
          </a:p>
          <a:p>
            <a:pPr lvl="1"/>
            <a:r>
              <a:rPr lang="en-US" altLang="zh-CN" sz="1600" smtClean="0"/>
              <a:t>postgres</a:t>
            </a:r>
            <a:r>
              <a:rPr lang="en-US" altLang="zh-CN" sz="1600"/>
              <a:t>=# explain select * from test where crt_time = now();</a:t>
            </a:r>
          </a:p>
          <a:p>
            <a:pPr lvl="1"/>
            <a:r>
              <a:rPr lang="en-US" altLang="zh-CN" sz="1600" smtClean="0"/>
              <a:t>Index </a:t>
            </a:r>
            <a:r>
              <a:rPr lang="en-US" altLang="zh-CN" sz="1600"/>
              <a:t>Scan using idx_test_1 on test  (cost=0.00..8.28 rows=1 width=23)</a:t>
            </a:r>
          </a:p>
          <a:p>
            <a:pPr lvl="1"/>
            <a:r>
              <a:rPr lang="en-US" altLang="zh-CN" sz="1600"/>
              <a:t>   Index Cond: (crt_time = now</a:t>
            </a:r>
            <a:r>
              <a:rPr lang="en-US" altLang="zh-CN" sz="1600" smtClean="0"/>
              <a:t>())</a:t>
            </a:r>
          </a:p>
          <a:p>
            <a:pPr lvl="1"/>
            <a:endParaRPr lang="en-US" altLang="zh-CN" sz="1600"/>
          </a:p>
          <a:p>
            <a:pPr lvl="1"/>
            <a:r>
              <a:rPr lang="en-US" altLang="zh-CN" sz="1600"/>
              <a:t>postgres=# alter function now() strict volatile;</a:t>
            </a:r>
          </a:p>
          <a:p>
            <a:pPr lvl="1"/>
            <a:r>
              <a:rPr lang="en-US" altLang="zh-CN" sz="1600" smtClean="0"/>
              <a:t>postgres</a:t>
            </a:r>
            <a:r>
              <a:rPr lang="en-US" altLang="zh-CN" sz="1600"/>
              <a:t>=# explain select * from test where crt_time = now();</a:t>
            </a:r>
          </a:p>
          <a:p>
            <a:pPr lvl="1"/>
            <a:r>
              <a:rPr lang="en-US" altLang="zh-CN" sz="1600" smtClean="0"/>
              <a:t>Seq </a:t>
            </a:r>
            <a:r>
              <a:rPr lang="en-US" altLang="zh-CN" sz="1600"/>
              <a:t>Scan on test  (cost=0.00..2137.00 rows=100000 width=23)</a:t>
            </a:r>
          </a:p>
          <a:p>
            <a:pPr lvl="1"/>
            <a:r>
              <a:rPr lang="en-US" altLang="zh-CN" sz="1600"/>
              <a:t>   Filter: (crt_time = now())</a:t>
            </a:r>
          </a:p>
          <a:p>
            <a:pPr lvl="1"/>
            <a:endParaRPr lang="en-US" altLang="zh-CN" sz="1600" smtClean="0"/>
          </a:p>
          <a:p>
            <a:pPr lvl="1"/>
            <a:endParaRPr lang="en-US" altLang="zh-CN" sz="1600"/>
          </a:p>
          <a:p>
            <a:pPr lvl="1"/>
            <a:endParaRPr lang="zh-CN" altLang="en-US" sz="1600"/>
          </a:p>
        </p:txBody>
      </p:sp>
      <p:sp>
        <p:nvSpPr>
          <p:cNvPr id="6" name="圆角矩形 5"/>
          <p:cNvSpPr/>
          <p:nvPr/>
        </p:nvSpPr>
        <p:spPr>
          <a:xfrm>
            <a:off x="1115616" y="2852936"/>
            <a:ext cx="1584176"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115616" y="4293096"/>
            <a:ext cx="2664296"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115616" y="5949280"/>
            <a:ext cx="936104"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4572000" y="5301208"/>
            <a:ext cx="792088"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115617" y="1556792"/>
            <a:ext cx="3852428" cy="72008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084168" y="2528083"/>
            <a:ext cx="1872208"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6084168" y="4005064"/>
            <a:ext cx="756084" cy="29204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4595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a:t>
            </a:r>
            <a:r>
              <a:rPr lang="zh-CN" altLang="en-US" smtClean="0"/>
              <a:t>数和表达式索引</a:t>
            </a:r>
            <a:endParaRPr lang="en-US" altLang="zh-CN" dirty="0"/>
          </a:p>
        </p:txBody>
      </p:sp>
      <p:sp>
        <p:nvSpPr>
          <p:cNvPr id="14" name="内容占位符 2"/>
          <p:cNvSpPr>
            <a:spLocks noGrp="1"/>
          </p:cNvSpPr>
          <p:nvPr>
            <p:ph idx="1"/>
          </p:nvPr>
        </p:nvSpPr>
        <p:spPr>
          <a:xfrm>
            <a:off x="357158" y="1214422"/>
            <a:ext cx="8329642" cy="5000660"/>
          </a:xfrm>
        </p:spPr>
        <p:txBody>
          <a:bodyPr/>
          <a:lstStyle/>
          <a:p>
            <a:r>
              <a:rPr lang="zh-CN" altLang="en-US" sz="1600"/>
              <a:t>作为查询条件的函数 或 常量 或 变量 或 子</a:t>
            </a:r>
            <a:r>
              <a:rPr lang="zh-CN" altLang="en-US" sz="1600" smtClean="0"/>
              <a:t>查询</a:t>
            </a:r>
            <a:endParaRPr lang="en-US" altLang="zh-CN" sz="1600" smtClean="0"/>
          </a:p>
          <a:p>
            <a:pPr lvl="1"/>
            <a:r>
              <a:rPr lang="en-US" altLang="zh-CN" sz="1600" smtClean="0"/>
              <a:t>postgres</a:t>
            </a:r>
            <a:r>
              <a:rPr lang="en-US" altLang="zh-CN" sz="1600"/>
              <a:t>=# alter function clock_timestamp() strict immutable;</a:t>
            </a:r>
          </a:p>
          <a:p>
            <a:pPr lvl="1"/>
            <a:r>
              <a:rPr lang="en-US" altLang="zh-CN" sz="1600"/>
              <a:t>ALTER FUNCTION</a:t>
            </a:r>
          </a:p>
          <a:p>
            <a:pPr lvl="1"/>
            <a:r>
              <a:rPr lang="en-US" altLang="zh-CN" sz="1600"/>
              <a:t>postgres=# explain select * from test where crt_time = clock_timestamp();</a:t>
            </a:r>
          </a:p>
          <a:p>
            <a:pPr lvl="1"/>
            <a:r>
              <a:rPr lang="en-US" altLang="zh-CN" sz="1600"/>
              <a:t>                                      QUERY PLAN                                      </a:t>
            </a:r>
          </a:p>
          <a:p>
            <a:pPr lvl="1"/>
            <a:r>
              <a:rPr lang="en-US" altLang="zh-CN" sz="1600"/>
              <a:t>--------------------------------------------------------------------------------------</a:t>
            </a:r>
          </a:p>
          <a:p>
            <a:pPr lvl="1"/>
            <a:r>
              <a:rPr lang="en-US" altLang="zh-CN" sz="1600"/>
              <a:t> Index Scan using idx_test_1 on test  (cost=0.00..8.28 rows=1 width=23)</a:t>
            </a:r>
          </a:p>
          <a:p>
            <a:pPr lvl="1"/>
            <a:r>
              <a:rPr lang="en-US" altLang="zh-CN" sz="1600"/>
              <a:t>   Index Cond: (crt_time = '2012-04-30 15:32:02.559888+08'::timestamp with time zone)</a:t>
            </a:r>
            <a:endParaRPr lang="en-US" altLang="zh-CN" sz="1600" smtClean="0"/>
          </a:p>
          <a:p>
            <a:endParaRPr lang="en-US" altLang="zh-CN" sz="1600" smtClean="0"/>
          </a:p>
          <a:p>
            <a:r>
              <a:rPr lang="zh-CN" altLang="en-US" sz="1600" smtClean="0"/>
              <a:t>作为过滤条件的函数</a:t>
            </a:r>
            <a:r>
              <a:rPr lang="en-US" altLang="zh-CN" sz="1600" smtClean="0"/>
              <a:t>, immutable </a:t>
            </a:r>
            <a:r>
              <a:rPr lang="zh-CN" altLang="en-US" sz="1600" smtClean="0"/>
              <a:t>和 </a:t>
            </a:r>
            <a:r>
              <a:rPr lang="en-US" altLang="zh-CN" sz="1600" smtClean="0"/>
              <a:t>stable </a:t>
            </a:r>
            <a:r>
              <a:rPr lang="zh-CN" altLang="en-US" sz="1600" smtClean="0"/>
              <a:t>的函数在优化器开始计算</a:t>
            </a:r>
            <a:r>
              <a:rPr lang="en-US" altLang="zh-CN" sz="1600" smtClean="0"/>
              <a:t>COST</a:t>
            </a:r>
            <a:r>
              <a:rPr lang="zh-CN" altLang="en-US" sz="1600" smtClean="0"/>
              <a:t>前会把函数值算出来</a:t>
            </a:r>
            <a:r>
              <a:rPr lang="en-US" altLang="zh-CN" sz="1600" smtClean="0"/>
              <a:t>. </a:t>
            </a:r>
            <a:r>
              <a:rPr lang="zh-CN" altLang="en-US" sz="1600" smtClean="0"/>
              <a:t>而</a:t>
            </a:r>
            <a:r>
              <a:rPr lang="en-US" altLang="zh-CN" sz="1600" smtClean="0"/>
              <a:t>volatile</a:t>
            </a:r>
            <a:r>
              <a:rPr lang="zh-CN" altLang="en-US" sz="1600" smtClean="0"/>
              <a:t>的函数</a:t>
            </a:r>
            <a:r>
              <a:rPr lang="en-US" altLang="zh-CN" sz="1600" smtClean="0"/>
              <a:t>, </a:t>
            </a:r>
            <a:r>
              <a:rPr lang="zh-CN" altLang="en-US" sz="1600" smtClean="0"/>
              <a:t>是在执行</a:t>
            </a:r>
            <a:r>
              <a:rPr lang="en-US" altLang="zh-CN" sz="1600" smtClean="0"/>
              <a:t>SQL</a:t>
            </a:r>
            <a:r>
              <a:rPr lang="zh-CN" altLang="en-US" sz="1600" smtClean="0"/>
              <a:t>的时候</a:t>
            </a:r>
            <a:r>
              <a:rPr lang="zh-CN" altLang="en-US" sz="1600"/>
              <a:t>运行</a:t>
            </a:r>
            <a:r>
              <a:rPr lang="zh-CN" altLang="en-US" sz="1600" smtClean="0"/>
              <a:t>的</a:t>
            </a:r>
            <a:r>
              <a:rPr lang="en-US" altLang="zh-CN" sz="1600" smtClean="0"/>
              <a:t>, </a:t>
            </a:r>
            <a:r>
              <a:rPr lang="zh-CN" altLang="en-US" sz="1600" smtClean="0"/>
              <a:t>所以无法在优化器计算执行计划的阶段得到函数值</a:t>
            </a:r>
            <a:r>
              <a:rPr lang="en-US" altLang="zh-CN" sz="1600" smtClean="0"/>
              <a:t>, </a:t>
            </a:r>
            <a:r>
              <a:rPr lang="zh-CN" altLang="en-US" sz="1600" smtClean="0"/>
              <a:t>也就无法和</a:t>
            </a:r>
            <a:r>
              <a:rPr lang="en-US" altLang="zh-CN" sz="1600" smtClean="0"/>
              <a:t>pg_statistic</a:t>
            </a:r>
            <a:r>
              <a:rPr lang="zh-CN" altLang="en-US" sz="1600" smtClean="0"/>
              <a:t>中的信息比对到底是走索引呢还是全表扫描或其他执行计划</a:t>
            </a:r>
            <a:r>
              <a:rPr lang="en-US" altLang="zh-CN" sz="1600" smtClean="0"/>
              <a:t>.</a:t>
            </a:r>
            <a:endParaRPr lang="en-US" altLang="zh-CN" sz="1600"/>
          </a:p>
          <a:p>
            <a:endParaRPr lang="en-US" altLang="zh-CN" sz="1600" smtClean="0"/>
          </a:p>
          <a:p>
            <a:pPr lvl="1"/>
            <a:endParaRPr lang="zh-CN" altLang="en-US" sz="1600"/>
          </a:p>
        </p:txBody>
      </p:sp>
      <p:sp>
        <p:nvSpPr>
          <p:cNvPr id="15" name="圆角矩形 14"/>
          <p:cNvSpPr/>
          <p:nvPr/>
        </p:nvSpPr>
        <p:spPr>
          <a:xfrm>
            <a:off x="2195736" y="1484784"/>
            <a:ext cx="4752528"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187624" y="3182532"/>
            <a:ext cx="3384376"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22585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a:t>
            </a:r>
            <a:r>
              <a:rPr lang="zh-CN" altLang="en-US" smtClean="0"/>
              <a:t>数和表达式索引</a:t>
            </a:r>
            <a:endParaRPr lang="en-US" altLang="zh-CN" dirty="0"/>
          </a:p>
        </p:txBody>
      </p:sp>
      <p:sp>
        <p:nvSpPr>
          <p:cNvPr id="7" name="内容占位符 2"/>
          <p:cNvSpPr>
            <a:spLocks noGrp="1"/>
          </p:cNvSpPr>
          <p:nvPr>
            <p:ph idx="1"/>
          </p:nvPr>
        </p:nvSpPr>
        <p:spPr>
          <a:xfrm>
            <a:off x="357158" y="1214422"/>
            <a:ext cx="8329642" cy="5000660"/>
          </a:xfrm>
        </p:spPr>
        <p:txBody>
          <a:bodyPr/>
          <a:lstStyle/>
          <a:p>
            <a:r>
              <a:rPr lang="zh-CN" altLang="en-US" sz="1600" smtClean="0"/>
              <a:t>表达式作为过滤条件时</a:t>
            </a:r>
            <a:r>
              <a:rPr lang="en-US" altLang="zh-CN" sz="1600" smtClean="0"/>
              <a:t>, </a:t>
            </a:r>
            <a:r>
              <a:rPr lang="zh-CN" altLang="en-US" sz="1600" smtClean="0"/>
              <a:t>同样的道理</a:t>
            </a:r>
            <a:r>
              <a:rPr lang="en-US" altLang="zh-CN" sz="1600" smtClean="0"/>
              <a:t>, </a:t>
            </a:r>
            <a:r>
              <a:rPr lang="zh-CN" altLang="en-US" sz="1600" smtClean="0"/>
              <a:t>表达式不会在优化器计算执行计划的过程中运算</a:t>
            </a:r>
            <a:r>
              <a:rPr lang="en-US" altLang="zh-CN" sz="1600" smtClean="0"/>
              <a:t>, </a:t>
            </a:r>
            <a:r>
              <a:rPr lang="zh-CN" altLang="en-US" sz="1600" smtClean="0"/>
              <a:t>所以也不能走最优的执行计划</a:t>
            </a:r>
            <a:r>
              <a:rPr lang="en-US" altLang="zh-CN" sz="1600" smtClean="0"/>
              <a:t>.</a:t>
            </a:r>
          </a:p>
          <a:p>
            <a:pPr lvl="1"/>
            <a:r>
              <a:rPr lang="en-US" altLang="zh-CN" sz="1600"/>
              <a:t>postgres=# explain select * from test where crt_time = (select now());</a:t>
            </a:r>
          </a:p>
          <a:p>
            <a:pPr lvl="1"/>
            <a:r>
              <a:rPr lang="en-US" altLang="zh-CN" sz="1600"/>
              <a:t>                         QUERY PLAN                          </a:t>
            </a:r>
          </a:p>
          <a:p>
            <a:pPr lvl="1"/>
            <a:r>
              <a:rPr lang="en-US" altLang="zh-CN" sz="1600"/>
              <a:t>-------------------------------------------------------------</a:t>
            </a:r>
          </a:p>
          <a:p>
            <a:pPr lvl="1"/>
            <a:r>
              <a:rPr lang="en-US" altLang="zh-CN" sz="1600"/>
              <a:t> Seq Scan on test  (cost=0.01..1887.01 rows=100000 width=23)</a:t>
            </a:r>
          </a:p>
          <a:p>
            <a:pPr lvl="1"/>
            <a:r>
              <a:rPr lang="en-US" altLang="zh-CN" sz="1600"/>
              <a:t>   Filter: (crt_time = $0)</a:t>
            </a:r>
          </a:p>
          <a:p>
            <a:pPr lvl="1"/>
            <a:r>
              <a:rPr lang="en-US" altLang="zh-CN" sz="1600"/>
              <a:t>   InitPlan 1 (returns $0)</a:t>
            </a:r>
          </a:p>
          <a:p>
            <a:pPr lvl="1"/>
            <a:r>
              <a:rPr lang="en-US" altLang="zh-CN" sz="1600"/>
              <a:t>     -&gt;  Result  (cost=0.00..0.01 rows=1 width=0)</a:t>
            </a:r>
          </a:p>
          <a:p>
            <a:pPr lvl="1"/>
            <a:r>
              <a:rPr lang="en-US" altLang="zh-CN" sz="1600"/>
              <a:t>(4 rows)</a:t>
            </a:r>
          </a:p>
          <a:p>
            <a:endParaRPr lang="en-US" altLang="zh-CN" sz="1600" smtClean="0"/>
          </a:p>
          <a:p>
            <a:r>
              <a:rPr lang="zh-CN" altLang="en-US" sz="1600" smtClean="0"/>
              <a:t>绑定变量的使用场景</a:t>
            </a:r>
            <a:r>
              <a:rPr lang="en-US" altLang="zh-CN" sz="1600" smtClean="0"/>
              <a:t>, </a:t>
            </a:r>
            <a:r>
              <a:rPr lang="zh-CN" altLang="en-US" sz="1600" smtClean="0"/>
              <a:t>通常需要</a:t>
            </a:r>
            <a:r>
              <a:rPr lang="en-US" altLang="zh-CN" sz="1600" smtClean="0"/>
              <a:t>5</a:t>
            </a:r>
            <a:r>
              <a:rPr lang="zh-CN" altLang="en-US" sz="1600" smtClean="0"/>
              <a:t>次后得到</a:t>
            </a:r>
            <a:r>
              <a:rPr lang="en-US" altLang="zh-CN" sz="1600" smtClean="0"/>
              <a:t>generic plan.</a:t>
            </a:r>
          </a:p>
          <a:p>
            <a:r>
              <a:rPr lang="en-US" altLang="zh-CN" sz="1600">
                <a:hlinkClick r:id="rId3"/>
              </a:rPr>
              <a:t>http://blog.163.com/digoal@126/blog/static/1638770402012112452432251/</a:t>
            </a:r>
            <a:endParaRPr lang="en-US" altLang="zh-CN" sz="1600" smtClean="0"/>
          </a:p>
          <a:p>
            <a:endParaRPr lang="en-US" altLang="zh-CN" sz="1600"/>
          </a:p>
          <a:p>
            <a:endParaRPr lang="en-US" altLang="zh-CN" sz="1600" smtClean="0"/>
          </a:p>
        </p:txBody>
      </p:sp>
    </p:spTree>
    <p:extLst>
      <p:ext uri="{BB962C8B-B14F-4D97-AF65-F5344CB8AC3E}">
        <p14:creationId xmlns:p14="http://schemas.microsoft.com/office/powerpoint/2010/main" val="941808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HOT Update</a:t>
            </a:r>
            <a:endParaRPr lang="en-US" altLang="zh-CN" dirty="0"/>
          </a:p>
        </p:txBody>
      </p:sp>
      <p:sp>
        <p:nvSpPr>
          <p:cNvPr id="3" name="内容占位符 2"/>
          <p:cNvSpPr>
            <a:spLocks noGrp="1"/>
          </p:cNvSpPr>
          <p:nvPr>
            <p:ph idx="1"/>
          </p:nvPr>
        </p:nvSpPr>
        <p:spPr/>
        <p:txBody>
          <a:bodyPr/>
          <a:lstStyle/>
          <a:p>
            <a:r>
              <a:rPr lang="zh-CN" altLang="en-US" smtClean="0"/>
              <a:t>索引指针结构</a:t>
            </a:r>
            <a:endParaRPr lang="en-US" altLang="zh-CN" smtClean="0"/>
          </a:p>
          <a:p>
            <a:r>
              <a:rPr lang="en-US" altLang="zh-CN" smtClean="0"/>
              <a:t>ItemPointers </a:t>
            </a:r>
            <a:r>
              <a:rPr lang="en-US" altLang="zh-CN"/>
              <a:t>(index) -&gt; </a:t>
            </a:r>
          </a:p>
          <a:p>
            <a:r>
              <a:rPr lang="en-US" altLang="zh-CN"/>
              <a:t>ItemId</a:t>
            </a:r>
            <a:r>
              <a:rPr lang="zh-CN" altLang="en-US"/>
              <a:t>数据结构</a:t>
            </a:r>
            <a:endParaRPr lang="en-US" altLang="zh-CN"/>
          </a:p>
          <a:p>
            <a:pPr lvl="1"/>
            <a:r>
              <a:rPr lang="en-US" altLang="zh-CN"/>
              <a:t> (Array of (lp_off:15bit, lp_flags:2bit,lp_len:15bit) pairs pointing to the actual items. 4 bytes per ItemId.) </a:t>
            </a:r>
          </a:p>
          <a:p>
            <a:r>
              <a:rPr lang="en-US" altLang="zh-CN"/>
              <a:t>-&gt; Item (tuple)</a:t>
            </a:r>
            <a:endParaRPr lang="zh-CN" altLang="en-US"/>
          </a:p>
          <a:p>
            <a:endParaRPr lang="zh-CN" altLang="en-US"/>
          </a:p>
        </p:txBody>
      </p:sp>
    </p:spTree>
    <p:extLst>
      <p:ext uri="{BB962C8B-B14F-4D97-AF65-F5344CB8AC3E}">
        <p14:creationId xmlns:p14="http://schemas.microsoft.com/office/powerpoint/2010/main" val="2446093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索引介绍</a:t>
            </a:r>
            <a:endParaRPr lang="en-US" altLang="zh-CN" dirty="0"/>
          </a:p>
        </p:txBody>
      </p:sp>
      <p:sp>
        <p:nvSpPr>
          <p:cNvPr id="3" name="内容占位符 2"/>
          <p:cNvSpPr>
            <a:spLocks noGrp="1"/>
          </p:cNvSpPr>
          <p:nvPr>
            <p:ph idx="1"/>
          </p:nvPr>
        </p:nvSpPr>
        <p:spPr/>
        <p:txBody>
          <a:bodyPr/>
          <a:lstStyle/>
          <a:p>
            <a:r>
              <a:rPr lang="zh-CN" altLang="en-US" sz="1400" dirty="0" smtClean="0"/>
              <a:t>索引类型</a:t>
            </a:r>
            <a:endParaRPr lang="en-US" altLang="zh-CN" sz="1400" dirty="0" smtClean="0"/>
          </a:p>
          <a:p>
            <a:pPr lvl="1"/>
            <a:r>
              <a:rPr lang="zh-CN" altLang="en-US" sz="1400" dirty="0" smtClean="0"/>
              <a:t>根据不同的索引算法</a:t>
            </a:r>
            <a:r>
              <a:rPr lang="en-US" altLang="zh-CN" sz="1400" dirty="0" smtClean="0"/>
              <a:t>, </a:t>
            </a:r>
            <a:r>
              <a:rPr lang="en-US" altLang="zh-CN" sz="1400" dirty="0" err="1" smtClean="0"/>
              <a:t>PostgreSQL</a:t>
            </a:r>
            <a:r>
              <a:rPr lang="zh-CN" altLang="en-US" sz="1400" dirty="0" smtClean="0"/>
              <a:t>的算法分为 </a:t>
            </a:r>
            <a:r>
              <a:rPr lang="en-US" altLang="zh-CN" sz="1400" dirty="0" smtClean="0"/>
              <a:t>B-tree, Hash, </a:t>
            </a:r>
            <a:r>
              <a:rPr lang="en-US" altLang="zh-CN" sz="1400" dirty="0" err="1" smtClean="0"/>
              <a:t>GiST</a:t>
            </a:r>
            <a:r>
              <a:rPr lang="en-US" altLang="zh-CN" sz="1400" dirty="0" smtClean="0"/>
              <a:t>, SP-</a:t>
            </a:r>
            <a:r>
              <a:rPr lang="en-US" altLang="zh-CN" sz="1400" dirty="0" err="1" smtClean="0"/>
              <a:t>GiST</a:t>
            </a:r>
            <a:r>
              <a:rPr lang="en-US" altLang="zh-CN" sz="1400" dirty="0" smtClean="0"/>
              <a:t>, GIN</a:t>
            </a:r>
          </a:p>
          <a:p>
            <a:pPr lvl="1"/>
            <a:r>
              <a:rPr lang="en-US" altLang="zh-CN" sz="1400" dirty="0"/>
              <a:t>select </a:t>
            </a:r>
            <a:r>
              <a:rPr lang="en-US" altLang="zh-CN" sz="1400" dirty="0" err="1"/>
              <a:t>amname</a:t>
            </a:r>
            <a:r>
              <a:rPr lang="en-US" altLang="zh-CN" sz="1400" dirty="0"/>
              <a:t> from </a:t>
            </a:r>
            <a:r>
              <a:rPr lang="en-US" altLang="zh-CN" sz="1400" dirty="0" err="1"/>
              <a:t>pg_am</a:t>
            </a:r>
            <a:r>
              <a:rPr lang="en-US" altLang="zh-CN" sz="1400" dirty="0"/>
              <a:t>;</a:t>
            </a:r>
            <a:endParaRPr lang="en-US" altLang="zh-CN" sz="1400" dirty="0" smtClean="0"/>
          </a:p>
          <a:p>
            <a:r>
              <a:rPr lang="zh-CN" altLang="en-US" sz="1400" dirty="0" smtClean="0"/>
              <a:t>索引应用场景</a:t>
            </a:r>
            <a:endParaRPr lang="en-US" altLang="zh-CN" sz="1400" dirty="0" smtClean="0"/>
          </a:p>
          <a:p>
            <a:pPr lvl="1"/>
            <a:r>
              <a:rPr lang="en-US" altLang="zh-CN" sz="1400" dirty="0" err="1" smtClean="0"/>
              <a:t>PostgreSQL</a:t>
            </a:r>
            <a:r>
              <a:rPr lang="zh-CN" altLang="en-US" sz="1400" dirty="0" smtClean="0"/>
              <a:t>不同的索引类别支持的索引访问操作符也有区别</a:t>
            </a:r>
            <a:r>
              <a:rPr lang="en-US" altLang="zh-CN" sz="1400" dirty="0" smtClean="0"/>
              <a:t>, </a:t>
            </a:r>
            <a:r>
              <a:rPr lang="zh-CN" altLang="en-US" sz="1400" dirty="0" smtClean="0"/>
              <a:t>以下为不同的索引类型对应的系统默认的索引策略</a:t>
            </a:r>
            <a:endParaRPr lang="en-US" altLang="zh-CN" sz="1400" dirty="0" smtClean="0"/>
          </a:p>
          <a:p>
            <a:r>
              <a:rPr lang="en-US" altLang="zh-CN" sz="1400" dirty="0" err="1" smtClean="0"/>
              <a:t>Btree</a:t>
            </a:r>
            <a:r>
              <a:rPr lang="en-US" altLang="zh-CN" sz="1400" dirty="0" smtClean="0"/>
              <a:t>, </a:t>
            </a:r>
            <a:r>
              <a:rPr lang="zh-CN" altLang="en-US" sz="1400" dirty="0" smtClean="0"/>
              <a:t>同时还支持前导模糊查询</a:t>
            </a:r>
            <a:r>
              <a:rPr lang="en-US" altLang="zh-CN" sz="1400" dirty="0" smtClean="0"/>
              <a:t>(like ‘xxx%’ </a:t>
            </a:r>
            <a:r>
              <a:rPr lang="zh-CN" altLang="en-US" sz="1400" dirty="0" smtClean="0"/>
              <a:t>或 </a:t>
            </a:r>
            <a:r>
              <a:rPr lang="en-US" altLang="zh-CN" sz="1400" dirty="0" smtClean="0"/>
              <a:t>~ ‘^xxx</a:t>
            </a:r>
            <a:r>
              <a:rPr lang="en-US" altLang="zh-CN" sz="1400" smtClean="0"/>
              <a:t>’), </a:t>
            </a:r>
            <a:r>
              <a:rPr lang="zh-CN" altLang="en-US" sz="1400" smtClean="0"/>
              <a:t>忽</a:t>
            </a:r>
            <a:r>
              <a:rPr lang="zh-CN" altLang="en-US" sz="1400" dirty="0" smtClean="0"/>
              <a:t>略大</a:t>
            </a:r>
            <a:r>
              <a:rPr lang="zh-CN" altLang="en-US" sz="1400" smtClean="0"/>
              <a:t>小写字符前</a:t>
            </a:r>
            <a:r>
              <a:rPr lang="zh-CN" altLang="en-US" sz="1400" dirty="0" smtClean="0"/>
              <a:t>导模糊查询</a:t>
            </a:r>
            <a:r>
              <a:rPr lang="en-US" altLang="zh-CN" sz="1400" dirty="0" smtClean="0"/>
              <a:t>(ILIKE ‘xxx%’ </a:t>
            </a:r>
            <a:r>
              <a:rPr lang="zh-CN" altLang="en-US" sz="1400" dirty="0" smtClean="0"/>
              <a:t>或</a:t>
            </a:r>
            <a:r>
              <a:rPr lang="en-US" altLang="zh-CN" sz="1400" dirty="0" smtClean="0"/>
              <a:t> ~* ‘^xxx’)</a:t>
            </a:r>
          </a:p>
          <a:p>
            <a:pPr lvl="1"/>
            <a:r>
              <a:rPr lang="en-US" altLang="zh-CN" sz="1400" dirty="0" smtClean="0"/>
              <a:t>&lt;</a:t>
            </a:r>
            <a:endParaRPr lang="en-US" altLang="zh-CN" sz="1400" dirty="0"/>
          </a:p>
          <a:p>
            <a:pPr lvl="1"/>
            <a:r>
              <a:rPr lang="en-US" altLang="zh-CN" sz="1400" dirty="0"/>
              <a:t>&lt;=</a:t>
            </a:r>
          </a:p>
          <a:p>
            <a:pPr lvl="1"/>
            <a:r>
              <a:rPr lang="en-US" altLang="zh-CN" sz="1400" dirty="0"/>
              <a:t>=</a:t>
            </a:r>
          </a:p>
          <a:p>
            <a:pPr lvl="1"/>
            <a:r>
              <a:rPr lang="en-US" altLang="zh-CN" sz="1400" dirty="0"/>
              <a:t>&gt;=</a:t>
            </a:r>
          </a:p>
          <a:p>
            <a:pPr lvl="1"/>
            <a:r>
              <a:rPr lang="en-US" altLang="zh-CN" sz="1400" dirty="0"/>
              <a:t>&gt;</a:t>
            </a:r>
            <a:endParaRPr lang="en-US" altLang="zh-CN" sz="1400" dirty="0" smtClean="0"/>
          </a:p>
          <a:p>
            <a:r>
              <a:rPr lang="en-US" altLang="zh-CN" sz="1400" dirty="0" smtClean="0"/>
              <a:t>Hash</a:t>
            </a:r>
          </a:p>
          <a:p>
            <a:pPr lvl="1"/>
            <a:r>
              <a:rPr lang="en-US" altLang="zh-CN" sz="1400" dirty="0" smtClean="0"/>
              <a:t>=</a:t>
            </a:r>
          </a:p>
          <a:p>
            <a:r>
              <a:rPr lang="en-US" altLang="zh-CN" sz="1400" dirty="0" smtClean="0"/>
              <a:t>Gin, </a:t>
            </a:r>
            <a:r>
              <a:rPr lang="zh-CN" altLang="en-US" sz="1400" dirty="0" smtClean="0"/>
              <a:t>支持多值列的索引</a:t>
            </a:r>
            <a:r>
              <a:rPr lang="en-US" altLang="zh-CN" sz="1400" dirty="0" smtClean="0"/>
              <a:t>, </a:t>
            </a:r>
            <a:r>
              <a:rPr lang="zh-CN" altLang="en-US" sz="1400" dirty="0" smtClean="0"/>
              <a:t>例如数组类型</a:t>
            </a:r>
            <a:r>
              <a:rPr lang="en-US" altLang="zh-CN" sz="1400" dirty="0" smtClean="0"/>
              <a:t>, </a:t>
            </a:r>
            <a:r>
              <a:rPr lang="zh-CN" altLang="en-US" sz="1400" dirty="0" smtClean="0"/>
              <a:t>全文检索类型</a:t>
            </a:r>
            <a:r>
              <a:rPr lang="en-US" altLang="zh-CN" sz="1400" dirty="0" smtClean="0"/>
              <a:t>, </a:t>
            </a:r>
            <a:r>
              <a:rPr lang="zh-CN" altLang="en-US" sz="1400" dirty="0" smtClean="0"/>
              <a:t>例如以下为一维数组类型对应的</a:t>
            </a:r>
            <a:r>
              <a:rPr lang="en-US" altLang="zh-CN" sz="1400" dirty="0" smtClean="0"/>
              <a:t>GIN</a:t>
            </a:r>
            <a:r>
              <a:rPr lang="zh-CN" altLang="en-US" sz="1400" dirty="0" smtClean="0"/>
              <a:t>索引已实现的访问策略操作符</a:t>
            </a:r>
            <a:endParaRPr lang="en-US" altLang="zh-CN" sz="1400" dirty="0"/>
          </a:p>
          <a:p>
            <a:pPr lvl="1"/>
            <a:r>
              <a:rPr lang="en-US" altLang="zh-CN" sz="1400" dirty="0" smtClean="0"/>
              <a:t>&lt;@  -- </a:t>
            </a:r>
            <a:r>
              <a:rPr lang="zh-CN" altLang="en-US" sz="1400" dirty="0" smtClean="0"/>
              <a:t>被包含 </a:t>
            </a:r>
            <a:r>
              <a:rPr lang="en-US" altLang="zh-CN" sz="1400" dirty="0"/>
              <a:t>array[1,2,3] &lt;@ array[2,3,1]</a:t>
            </a:r>
          </a:p>
          <a:p>
            <a:pPr lvl="1"/>
            <a:r>
              <a:rPr lang="en-US" altLang="zh-CN" sz="1400" dirty="0" smtClean="0"/>
              <a:t>@&gt;  -- </a:t>
            </a:r>
            <a:r>
              <a:rPr lang="zh-CN" altLang="en-US" sz="1400" dirty="0" smtClean="0"/>
              <a:t>包含 </a:t>
            </a:r>
            <a:r>
              <a:rPr lang="en-US" altLang="zh-CN" sz="1400" dirty="0"/>
              <a:t>array[1,2,3] @&gt; array[2]</a:t>
            </a:r>
          </a:p>
          <a:p>
            <a:pPr lvl="1"/>
            <a:r>
              <a:rPr lang="en-US" altLang="zh-CN" sz="1400" dirty="0" smtClean="0"/>
              <a:t>=   -- </a:t>
            </a:r>
            <a:r>
              <a:rPr lang="zh-CN" altLang="en-US" sz="1400" dirty="0" smtClean="0"/>
              <a:t>相等 </a:t>
            </a:r>
            <a:r>
              <a:rPr lang="en-US" altLang="zh-CN" sz="1400" dirty="0"/>
              <a:t>array[1,2,3] = array[1,2,3]</a:t>
            </a:r>
          </a:p>
          <a:p>
            <a:pPr lvl="1"/>
            <a:r>
              <a:rPr lang="en-US" altLang="zh-CN" sz="1400" dirty="0" smtClean="0"/>
              <a:t>&amp;&amp;   -- </a:t>
            </a:r>
            <a:r>
              <a:rPr lang="zh-CN" altLang="en-US" sz="1400" dirty="0" smtClean="0"/>
              <a:t>相交 </a:t>
            </a:r>
            <a:r>
              <a:rPr lang="en-US" altLang="zh-CN" sz="1400" dirty="0"/>
              <a:t>array[1,2,3] &amp;&amp; array[2]</a:t>
            </a:r>
            <a:endParaRPr lang="en-US" altLang="zh-CN" sz="1400" dirty="0" smtClean="0"/>
          </a:p>
          <a:p>
            <a:endParaRPr lang="en-US" altLang="zh-CN" sz="1400" dirty="0" smtClean="0"/>
          </a:p>
          <a:p>
            <a:endParaRPr lang="en-US" altLang="zh-CN" sz="1400" dirty="0"/>
          </a:p>
          <a:p>
            <a:endParaRPr lang="zh-CN" altLang="en-US" sz="1400" dirty="0"/>
          </a:p>
        </p:txBody>
      </p:sp>
    </p:spTree>
    <p:extLst>
      <p:ext uri="{BB962C8B-B14F-4D97-AF65-F5344CB8AC3E}">
        <p14:creationId xmlns:p14="http://schemas.microsoft.com/office/powerpoint/2010/main" val="3765637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HOT Update</a:t>
            </a:r>
            <a:endParaRPr lang="en-US" altLang="zh-CN" dirty="0"/>
          </a:p>
        </p:txBody>
      </p:sp>
      <p:sp>
        <p:nvSpPr>
          <p:cNvPr id="3" name="内容占位符 2"/>
          <p:cNvSpPr>
            <a:spLocks noGrp="1"/>
          </p:cNvSpPr>
          <p:nvPr>
            <p:ph idx="1"/>
          </p:nvPr>
        </p:nvSpPr>
        <p:spPr/>
        <p:txBody>
          <a:bodyPr/>
          <a:lstStyle/>
          <a:p>
            <a:r>
              <a:rPr lang="en-US" altLang="zh-CN" sz="1400"/>
              <a:t>Heap-Only Tuple Benefit : </a:t>
            </a:r>
          </a:p>
          <a:p>
            <a:pPr lvl="1"/>
            <a:r>
              <a:rPr lang="en-US" altLang="zh-CN" sz="1400"/>
              <a:t>eliminates redundant index entries</a:t>
            </a:r>
          </a:p>
          <a:p>
            <a:pPr lvl="1"/>
            <a:r>
              <a:rPr lang="en-US" altLang="zh-CN" sz="1400"/>
              <a:t>allows the re-use of space taken by DELETEd or obsoleted UPDATEd tuples without performing a table-wide vacuum.</a:t>
            </a:r>
          </a:p>
          <a:p>
            <a:r>
              <a:rPr lang="en-US" altLang="zh-CN" sz="1400"/>
              <a:t>Example</a:t>
            </a:r>
          </a:p>
          <a:p>
            <a:pPr lvl="1"/>
            <a:r>
              <a:rPr lang="en-US" altLang="zh-CN" sz="1400"/>
              <a:t>Update 1: Index points to 1</a:t>
            </a:r>
          </a:p>
          <a:p>
            <a:pPr lvl="1"/>
            <a:r>
              <a:rPr lang="en-US" altLang="zh-CN" sz="1400"/>
              <a:t>line points [1]  [2]</a:t>
            </a:r>
          </a:p>
          <a:p>
            <a:pPr lvl="1"/>
            <a:r>
              <a:rPr lang="en-US" altLang="zh-CN" sz="1400"/>
              <a:t>Items [111111111]-&gt;[2222222222]</a:t>
            </a:r>
          </a:p>
          <a:p>
            <a:pPr lvl="1"/>
            <a:r>
              <a:rPr lang="en-US" altLang="zh-CN" sz="1400"/>
              <a:t>Update 2: Index points to 1</a:t>
            </a:r>
          </a:p>
          <a:p>
            <a:pPr lvl="1"/>
            <a:r>
              <a:rPr lang="en-US" altLang="zh-CN" sz="1400"/>
              <a:t>line point [1]-&gt;[2]</a:t>
            </a:r>
          </a:p>
          <a:p>
            <a:pPr lvl="1"/>
            <a:r>
              <a:rPr lang="en-US" altLang="zh-CN" sz="1400"/>
              <a:t>Items [2222222222]</a:t>
            </a:r>
          </a:p>
          <a:p>
            <a:pPr lvl="1"/>
            <a:r>
              <a:rPr lang="en-US" altLang="zh-CN" sz="1400"/>
              <a:t>Update 3: Index points to 1</a:t>
            </a:r>
          </a:p>
          <a:p>
            <a:pPr lvl="1"/>
            <a:r>
              <a:rPr lang="en-US" altLang="zh-CN" sz="1400"/>
              <a:t>line points [1]-&gt;[2]  [3]</a:t>
            </a:r>
          </a:p>
          <a:p>
            <a:pPr lvl="1"/>
            <a:r>
              <a:rPr lang="en-US" altLang="zh-CN" sz="1400"/>
              <a:t>Items [2222222222]-&gt;[3333333333]</a:t>
            </a:r>
          </a:p>
          <a:p>
            <a:pPr lvl="1"/>
            <a:r>
              <a:rPr lang="en-US" altLang="zh-CN" sz="1400"/>
              <a:t>Update 4:  Index points to 1</a:t>
            </a:r>
          </a:p>
          <a:p>
            <a:pPr lvl="1"/>
            <a:r>
              <a:rPr lang="en-US" altLang="zh-CN" sz="1400"/>
              <a:t>line points [1]------&gt;[3]</a:t>
            </a:r>
          </a:p>
          <a:p>
            <a:pPr lvl="1"/>
            <a:r>
              <a:rPr lang="en-US" altLang="zh-CN" sz="1400"/>
              <a:t>Items [3333333333]</a:t>
            </a:r>
            <a:endParaRPr lang="zh-CN" altLang="en-US" sz="1400" dirty="0"/>
          </a:p>
        </p:txBody>
      </p:sp>
    </p:spTree>
    <p:extLst>
      <p:ext uri="{BB962C8B-B14F-4D97-AF65-F5344CB8AC3E}">
        <p14:creationId xmlns:p14="http://schemas.microsoft.com/office/powerpoint/2010/main" val="2376555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HOT Update</a:t>
            </a:r>
            <a:endParaRPr lang="en-US" altLang="zh-CN" dirty="0"/>
          </a:p>
        </p:txBody>
      </p:sp>
      <p:sp>
        <p:nvSpPr>
          <p:cNvPr id="5" name="圆柱形 4"/>
          <p:cNvSpPr/>
          <p:nvPr/>
        </p:nvSpPr>
        <p:spPr>
          <a:xfrm>
            <a:off x="683568" y="1340768"/>
            <a:ext cx="2520280" cy="5256584"/>
          </a:xfrm>
          <a:prstGeom prst="can">
            <a:avLst>
              <a:gd name="adj" fmla="val 17063"/>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圆柱形 5"/>
          <p:cNvSpPr/>
          <p:nvPr/>
        </p:nvSpPr>
        <p:spPr>
          <a:xfrm>
            <a:off x="5868144" y="1340768"/>
            <a:ext cx="2520280" cy="5256584"/>
          </a:xfrm>
          <a:prstGeom prst="can">
            <a:avLst>
              <a:gd name="adj" fmla="val 17063"/>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TextBox 6"/>
          <p:cNvSpPr txBox="1"/>
          <p:nvPr/>
        </p:nvSpPr>
        <p:spPr>
          <a:xfrm>
            <a:off x="1331640" y="1340768"/>
            <a:ext cx="1178528" cy="369332"/>
          </a:xfrm>
          <a:prstGeom prst="rect">
            <a:avLst/>
          </a:prstGeom>
          <a:noFill/>
        </p:spPr>
        <p:txBody>
          <a:bodyPr wrap="none" rtlCol="0">
            <a:spAutoFit/>
          </a:bodyPr>
          <a:lstStyle/>
          <a:p>
            <a:r>
              <a:rPr lang="en-US" altLang="zh-CN" dirty="0" smtClean="0"/>
              <a:t>Heap Page</a:t>
            </a:r>
            <a:endParaRPr lang="zh-CN" altLang="en-US" dirty="0"/>
          </a:p>
        </p:txBody>
      </p:sp>
      <p:sp>
        <p:nvSpPr>
          <p:cNvPr id="8" name="TextBox 7"/>
          <p:cNvSpPr txBox="1"/>
          <p:nvPr/>
        </p:nvSpPr>
        <p:spPr>
          <a:xfrm>
            <a:off x="6595360" y="1340768"/>
            <a:ext cx="1217000" cy="369332"/>
          </a:xfrm>
          <a:prstGeom prst="rect">
            <a:avLst/>
          </a:prstGeom>
          <a:noFill/>
        </p:spPr>
        <p:txBody>
          <a:bodyPr wrap="none" rtlCol="0">
            <a:spAutoFit/>
          </a:bodyPr>
          <a:lstStyle/>
          <a:p>
            <a:r>
              <a:rPr lang="en-US" altLang="zh-CN" dirty="0" smtClean="0"/>
              <a:t>Index Page</a:t>
            </a:r>
            <a:endParaRPr lang="zh-CN" altLang="en-US" dirty="0"/>
          </a:p>
        </p:txBody>
      </p:sp>
      <p:sp>
        <p:nvSpPr>
          <p:cNvPr id="9" name="立方体 8"/>
          <p:cNvSpPr/>
          <p:nvPr/>
        </p:nvSpPr>
        <p:spPr>
          <a:xfrm>
            <a:off x="827584" y="2492896"/>
            <a:ext cx="936104" cy="360040"/>
          </a:xfrm>
          <a:prstGeom prst="cube">
            <a:avLst>
              <a:gd name="adj" fmla="val 2103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t>LinePoint1</a:t>
            </a:r>
            <a:endParaRPr lang="zh-CN" altLang="en-US" sz="1200" dirty="0"/>
          </a:p>
        </p:txBody>
      </p:sp>
      <p:sp>
        <p:nvSpPr>
          <p:cNvPr id="10" name="立方体 9"/>
          <p:cNvSpPr/>
          <p:nvPr/>
        </p:nvSpPr>
        <p:spPr>
          <a:xfrm>
            <a:off x="2123728" y="2492896"/>
            <a:ext cx="936104" cy="360040"/>
          </a:xfrm>
          <a:prstGeom prst="cube">
            <a:avLst>
              <a:gd name="adj" fmla="val 210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LinePoint2</a:t>
            </a:r>
            <a:endParaRPr lang="zh-CN" altLang="en-US" sz="1200" dirty="0"/>
          </a:p>
        </p:txBody>
      </p:sp>
      <p:sp>
        <p:nvSpPr>
          <p:cNvPr id="11" name="立方体 10"/>
          <p:cNvSpPr/>
          <p:nvPr/>
        </p:nvSpPr>
        <p:spPr>
          <a:xfrm>
            <a:off x="827584" y="5949280"/>
            <a:ext cx="2304256" cy="360040"/>
          </a:xfrm>
          <a:prstGeom prst="cube">
            <a:avLst>
              <a:gd name="adj" fmla="val 2103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Tuple1</a:t>
            </a:r>
            <a:endParaRPr lang="zh-CN" altLang="en-US" dirty="0"/>
          </a:p>
        </p:txBody>
      </p:sp>
      <p:sp>
        <p:nvSpPr>
          <p:cNvPr id="12" name="立方体 11"/>
          <p:cNvSpPr/>
          <p:nvPr/>
        </p:nvSpPr>
        <p:spPr>
          <a:xfrm>
            <a:off x="827584" y="5445224"/>
            <a:ext cx="2304256" cy="360040"/>
          </a:xfrm>
          <a:prstGeom prst="cube">
            <a:avLst>
              <a:gd name="adj" fmla="val 210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Tuple2</a:t>
            </a:r>
            <a:endParaRPr lang="zh-CN" altLang="en-US" dirty="0"/>
          </a:p>
        </p:txBody>
      </p:sp>
      <p:sp>
        <p:nvSpPr>
          <p:cNvPr id="13" name="立方体 12"/>
          <p:cNvSpPr/>
          <p:nvPr/>
        </p:nvSpPr>
        <p:spPr>
          <a:xfrm>
            <a:off x="827584" y="1916832"/>
            <a:ext cx="2304256" cy="360040"/>
          </a:xfrm>
          <a:prstGeom prst="cube">
            <a:avLst>
              <a:gd name="adj" fmla="val 210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PageHead</a:t>
            </a:r>
            <a:endParaRPr lang="zh-CN" altLang="en-US" dirty="0"/>
          </a:p>
        </p:txBody>
      </p:sp>
      <p:sp>
        <p:nvSpPr>
          <p:cNvPr id="14" name="立方体 13"/>
          <p:cNvSpPr/>
          <p:nvPr/>
        </p:nvSpPr>
        <p:spPr>
          <a:xfrm>
            <a:off x="5940152" y="1916832"/>
            <a:ext cx="2304256" cy="360040"/>
          </a:xfrm>
          <a:prstGeom prst="cube">
            <a:avLst>
              <a:gd name="adj" fmla="val 210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PageHead</a:t>
            </a:r>
            <a:endParaRPr lang="zh-CN" altLang="en-US" dirty="0"/>
          </a:p>
        </p:txBody>
      </p:sp>
      <p:sp>
        <p:nvSpPr>
          <p:cNvPr id="15" name="立方体 14"/>
          <p:cNvSpPr/>
          <p:nvPr/>
        </p:nvSpPr>
        <p:spPr>
          <a:xfrm>
            <a:off x="5940152" y="2492896"/>
            <a:ext cx="936104" cy="360040"/>
          </a:xfrm>
          <a:prstGeom prst="cube">
            <a:avLst>
              <a:gd name="adj" fmla="val 2103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err="1" smtClean="0"/>
              <a:t>ItemPoint</a:t>
            </a:r>
            <a:endParaRPr lang="zh-CN" altLang="en-US" sz="1200" dirty="0"/>
          </a:p>
        </p:txBody>
      </p:sp>
      <p:cxnSp>
        <p:nvCxnSpPr>
          <p:cNvPr id="16" name="形状 15"/>
          <p:cNvCxnSpPr>
            <a:stCxn id="15" idx="2"/>
            <a:endCxn id="9" idx="3"/>
          </p:cNvCxnSpPr>
          <p:nvPr/>
        </p:nvCxnSpPr>
        <p:spPr>
          <a:xfrm rot="10800000" flipV="1">
            <a:off x="1257774" y="2710778"/>
            <a:ext cx="4682378" cy="142158"/>
          </a:xfrm>
          <a:prstGeom prst="curvedConnector4">
            <a:avLst>
              <a:gd name="adj1" fmla="val 6456"/>
              <a:gd name="adj2" fmla="val 743228"/>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 name="曲线连接符 16"/>
          <p:cNvCxnSpPr>
            <a:stCxn id="9" idx="2"/>
            <a:endCxn id="11" idx="2"/>
          </p:cNvCxnSpPr>
          <p:nvPr/>
        </p:nvCxnSpPr>
        <p:spPr>
          <a:xfrm rot="10800000" flipV="1">
            <a:off x="827584" y="2710778"/>
            <a:ext cx="1588" cy="3456384"/>
          </a:xfrm>
          <a:prstGeom prst="curvedConnector3">
            <a:avLst>
              <a:gd name="adj1" fmla="val 37788173"/>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8" name="曲线连接符 17"/>
          <p:cNvCxnSpPr>
            <a:stCxn id="11" idx="5"/>
            <a:endCxn id="10" idx="5"/>
          </p:cNvCxnSpPr>
          <p:nvPr/>
        </p:nvCxnSpPr>
        <p:spPr>
          <a:xfrm flipH="1" flipV="1">
            <a:off x="3059832" y="2635054"/>
            <a:ext cx="72008" cy="3456384"/>
          </a:xfrm>
          <a:prstGeom prst="curvedConnector3">
            <a:avLst>
              <a:gd name="adj1" fmla="val -10119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0" idx="3"/>
            <a:endCxn id="12" idx="0"/>
          </p:cNvCxnSpPr>
          <p:nvPr/>
        </p:nvCxnSpPr>
        <p:spPr>
          <a:xfrm rot="5400000">
            <a:off x="989602" y="3880908"/>
            <a:ext cx="2592288" cy="536345"/>
          </a:xfrm>
          <a:prstGeom prst="curvedConnector3">
            <a:avLst>
              <a:gd name="adj1" fmla="val 7039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70577" y="6021288"/>
            <a:ext cx="2184188" cy="276999"/>
          </a:xfrm>
          <a:prstGeom prst="rect">
            <a:avLst/>
          </a:prstGeom>
          <a:noFill/>
        </p:spPr>
        <p:txBody>
          <a:bodyPr wrap="none" rtlCol="0">
            <a:spAutoFit/>
          </a:bodyPr>
          <a:lstStyle/>
          <a:p>
            <a:r>
              <a:rPr lang="en-US" altLang="zh-CN" sz="1200" dirty="0" err="1" smtClean="0"/>
              <a:t>t_ctid</a:t>
            </a:r>
            <a:r>
              <a:rPr lang="en-US" altLang="zh-CN" sz="1200" dirty="0" smtClean="0"/>
              <a:t>, HEAP_HOT_UPDATED</a:t>
            </a:r>
            <a:endParaRPr lang="zh-CN" altLang="en-US" sz="1200" dirty="0"/>
          </a:p>
        </p:txBody>
      </p:sp>
      <p:sp>
        <p:nvSpPr>
          <p:cNvPr id="21" name="右大括号 20"/>
          <p:cNvSpPr/>
          <p:nvPr/>
        </p:nvSpPr>
        <p:spPr>
          <a:xfrm>
            <a:off x="3347864" y="2996952"/>
            <a:ext cx="216024" cy="2304256"/>
          </a:xfrm>
          <a:prstGeom prst="rightBrace">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2" name="TextBox 21"/>
          <p:cNvSpPr txBox="1"/>
          <p:nvPr/>
        </p:nvSpPr>
        <p:spPr>
          <a:xfrm>
            <a:off x="3203848" y="5528265"/>
            <a:ext cx="1534394" cy="276999"/>
          </a:xfrm>
          <a:prstGeom prst="rect">
            <a:avLst/>
          </a:prstGeom>
          <a:noFill/>
        </p:spPr>
        <p:txBody>
          <a:bodyPr wrap="none" rtlCol="0">
            <a:spAutoFit/>
          </a:bodyPr>
          <a:lstStyle/>
          <a:p>
            <a:r>
              <a:rPr lang="en-US" altLang="zh-CN" sz="1200" dirty="0" smtClean="0"/>
              <a:t>HEAP_HOT_TUPLE</a:t>
            </a:r>
            <a:endParaRPr lang="zh-CN" altLang="en-US" sz="1200" dirty="0"/>
          </a:p>
        </p:txBody>
      </p:sp>
      <p:sp>
        <p:nvSpPr>
          <p:cNvPr id="23" name="椭圆形标注 22"/>
          <p:cNvSpPr/>
          <p:nvPr/>
        </p:nvSpPr>
        <p:spPr>
          <a:xfrm>
            <a:off x="4067944" y="2420888"/>
            <a:ext cx="1296144" cy="864096"/>
          </a:xfrm>
          <a:prstGeom prst="wedgeEllipseCallout">
            <a:avLst>
              <a:gd name="adj1" fmla="val -81460"/>
              <a:gd name="adj2" fmla="val 148480"/>
            </a:avLst>
          </a:prstGeom>
          <a:ln w="3175">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Free</a:t>
            </a:r>
          </a:p>
          <a:p>
            <a:pPr algn="ctr"/>
            <a:r>
              <a:rPr lang="en-US" altLang="zh-CN" dirty="0" smtClean="0"/>
              <a:t>Space</a:t>
            </a:r>
            <a:endParaRPr lang="zh-CN" altLang="en-US" dirty="0"/>
          </a:p>
        </p:txBody>
      </p:sp>
    </p:spTree>
    <p:extLst>
      <p:ext uri="{BB962C8B-B14F-4D97-AF65-F5344CB8AC3E}">
        <p14:creationId xmlns:p14="http://schemas.microsoft.com/office/powerpoint/2010/main" val="3634733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HOT Update</a:t>
            </a:r>
            <a:endParaRPr lang="en-US" altLang="zh-CN" dirty="0"/>
          </a:p>
        </p:txBody>
      </p:sp>
      <p:sp>
        <p:nvSpPr>
          <p:cNvPr id="24" name="圆柱形 23"/>
          <p:cNvSpPr/>
          <p:nvPr/>
        </p:nvSpPr>
        <p:spPr>
          <a:xfrm>
            <a:off x="1043608" y="1340768"/>
            <a:ext cx="2520280" cy="5256584"/>
          </a:xfrm>
          <a:prstGeom prst="can">
            <a:avLst>
              <a:gd name="adj" fmla="val 17063"/>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圆柱形 24"/>
          <p:cNvSpPr/>
          <p:nvPr/>
        </p:nvSpPr>
        <p:spPr>
          <a:xfrm>
            <a:off x="6228184" y="1340768"/>
            <a:ext cx="2520280" cy="5256584"/>
          </a:xfrm>
          <a:prstGeom prst="can">
            <a:avLst>
              <a:gd name="adj" fmla="val 17063"/>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6" name="TextBox 25"/>
          <p:cNvSpPr txBox="1"/>
          <p:nvPr/>
        </p:nvSpPr>
        <p:spPr>
          <a:xfrm>
            <a:off x="1691680" y="1340768"/>
            <a:ext cx="1178528" cy="369332"/>
          </a:xfrm>
          <a:prstGeom prst="rect">
            <a:avLst/>
          </a:prstGeom>
          <a:noFill/>
        </p:spPr>
        <p:txBody>
          <a:bodyPr wrap="none" rtlCol="0">
            <a:spAutoFit/>
          </a:bodyPr>
          <a:lstStyle/>
          <a:p>
            <a:r>
              <a:rPr lang="en-US" altLang="zh-CN" dirty="0" smtClean="0"/>
              <a:t>Heap Page</a:t>
            </a:r>
            <a:endParaRPr lang="zh-CN" altLang="en-US" dirty="0"/>
          </a:p>
        </p:txBody>
      </p:sp>
      <p:sp>
        <p:nvSpPr>
          <p:cNvPr id="27" name="TextBox 26"/>
          <p:cNvSpPr txBox="1"/>
          <p:nvPr/>
        </p:nvSpPr>
        <p:spPr>
          <a:xfrm>
            <a:off x="6955400" y="1340768"/>
            <a:ext cx="1217000" cy="369332"/>
          </a:xfrm>
          <a:prstGeom prst="rect">
            <a:avLst/>
          </a:prstGeom>
          <a:noFill/>
        </p:spPr>
        <p:txBody>
          <a:bodyPr wrap="none" rtlCol="0">
            <a:spAutoFit/>
          </a:bodyPr>
          <a:lstStyle/>
          <a:p>
            <a:r>
              <a:rPr lang="en-US" altLang="zh-CN" dirty="0" smtClean="0"/>
              <a:t>Index Page</a:t>
            </a:r>
            <a:endParaRPr lang="zh-CN" altLang="en-US" dirty="0"/>
          </a:p>
        </p:txBody>
      </p:sp>
      <p:sp>
        <p:nvSpPr>
          <p:cNvPr id="28" name="立方体 27"/>
          <p:cNvSpPr/>
          <p:nvPr/>
        </p:nvSpPr>
        <p:spPr>
          <a:xfrm>
            <a:off x="1187624" y="2492896"/>
            <a:ext cx="936104" cy="360040"/>
          </a:xfrm>
          <a:prstGeom prst="cube">
            <a:avLst>
              <a:gd name="adj" fmla="val 2103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t>LinePoint1</a:t>
            </a:r>
            <a:endParaRPr lang="zh-CN" altLang="en-US" sz="1200" dirty="0"/>
          </a:p>
        </p:txBody>
      </p:sp>
      <p:sp>
        <p:nvSpPr>
          <p:cNvPr id="29" name="立方体 28"/>
          <p:cNvSpPr/>
          <p:nvPr/>
        </p:nvSpPr>
        <p:spPr>
          <a:xfrm>
            <a:off x="2483768" y="2492896"/>
            <a:ext cx="936104" cy="360040"/>
          </a:xfrm>
          <a:prstGeom prst="cube">
            <a:avLst>
              <a:gd name="adj" fmla="val 210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LinePoint2</a:t>
            </a:r>
            <a:endParaRPr lang="zh-CN" altLang="en-US" sz="1200" dirty="0"/>
          </a:p>
        </p:txBody>
      </p:sp>
      <p:sp>
        <p:nvSpPr>
          <p:cNvPr id="30" name="立方体 29"/>
          <p:cNvSpPr/>
          <p:nvPr/>
        </p:nvSpPr>
        <p:spPr>
          <a:xfrm>
            <a:off x="1187624" y="5949280"/>
            <a:ext cx="2304256" cy="360040"/>
          </a:xfrm>
          <a:prstGeom prst="cube">
            <a:avLst>
              <a:gd name="adj" fmla="val 21032"/>
            </a:avLst>
          </a:prstGeom>
          <a:ln>
            <a:prstDash val="dashDot"/>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Tuple1</a:t>
            </a:r>
            <a:endParaRPr lang="zh-CN" altLang="en-US" dirty="0"/>
          </a:p>
        </p:txBody>
      </p:sp>
      <p:sp>
        <p:nvSpPr>
          <p:cNvPr id="31" name="立方体 30"/>
          <p:cNvSpPr/>
          <p:nvPr/>
        </p:nvSpPr>
        <p:spPr>
          <a:xfrm>
            <a:off x="1187624" y="5445224"/>
            <a:ext cx="2304256" cy="360040"/>
          </a:xfrm>
          <a:prstGeom prst="cube">
            <a:avLst>
              <a:gd name="adj" fmla="val 210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Tuple2</a:t>
            </a:r>
            <a:endParaRPr lang="zh-CN" altLang="en-US" dirty="0"/>
          </a:p>
        </p:txBody>
      </p:sp>
      <p:sp>
        <p:nvSpPr>
          <p:cNvPr id="32" name="立方体 31"/>
          <p:cNvSpPr/>
          <p:nvPr/>
        </p:nvSpPr>
        <p:spPr>
          <a:xfrm>
            <a:off x="1187624" y="1916832"/>
            <a:ext cx="2304256" cy="360040"/>
          </a:xfrm>
          <a:prstGeom prst="cube">
            <a:avLst>
              <a:gd name="adj" fmla="val 210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PageHead</a:t>
            </a:r>
            <a:endParaRPr lang="zh-CN" altLang="en-US" dirty="0"/>
          </a:p>
        </p:txBody>
      </p:sp>
      <p:sp>
        <p:nvSpPr>
          <p:cNvPr id="33" name="立方体 32"/>
          <p:cNvSpPr/>
          <p:nvPr/>
        </p:nvSpPr>
        <p:spPr>
          <a:xfrm>
            <a:off x="6300192" y="1916832"/>
            <a:ext cx="2304256" cy="360040"/>
          </a:xfrm>
          <a:prstGeom prst="cube">
            <a:avLst>
              <a:gd name="adj" fmla="val 210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PageHead</a:t>
            </a:r>
            <a:endParaRPr lang="zh-CN" altLang="en-US" dirty="0"/>
          </a:p>
        </p:txBody>
      </p:sp>
      <p:sp>
        <p:nvSpPr>
          <p:cNvPr id="34" name="立方体 33"/>
          <p:cNvSpPr/>
          <p:nvPr/>
        </p:nvSpPr>
        <p:spPr>
          <a:xfrm>
            <a:off x="6300192" y="2492896"/>
            <a:ext cx="936104" cy="360040"/>
          </a:xfrm>
          <a:prstGeom prst="cube">
            <a:avLst>
              <a:gd name="adj" fmla="val 2103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err="1" smtClean="0"/>
              <a:t>ItemPoint</a:t>
            </a:r>
            <a:endParaRPr lang="zh-CN" altLang="en-US" sz="1200" dirty="0"/>
          </a:p>
        </p:txBody>
      </p:sp>
      <p:cxnSp>
        <p:nvCxnSpPr>
          <p:cNvPr id="35" name="形状 15"/>
          <p:cNvCxnSpPr>
            <a:stCxn id="34" idx="2"/>
            <a:endCxn id="28" idx="3"/>
          </p:cNvCxnSpPr>
          <p:nvPr/>
        </p:nvCxnSpPr>
        <p:spPr>
          <a:xfrm rot="10800000" flipV="1">
            <a:off x="1617814" y="2710778"/>
            <a:ext cx="4682378" cy="142158"/>
          </a:xfrm>
          <a:prstGeom prst="curvedConnector4">
            <a:avLst>
              <a:gd name="adj1" fmla="val 9508"/>
              <a:gd name="adj2" fmla="val 823632"/>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6" name="曲线连接符 35"/>
          <p:cNvCxnSpPr>
            <a:stCxn id="29" idx="3"/>
            <a:endCxn id="31" idx="0"/>
          </p:cNvCxnSpPr>
          <p:nvPr/>
        </p:nvCxnSpPr>
        <p:spPr>
          <a:xfrm rot="5400000">
            <a:off x="1349642" y="3880908"/>
            <a:ext cx="2592288" cy="536345"/>
          </a:xfrm>
          <a:prstGeom prst="curvedConnector3">
            <a:avLst>
              <a:gd name="adj1" fmla="val 7039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530617" y="6021288"/>
            <a:ext cx="1183337" cy="276999"/>
          </a:xfrm>
          <a:prstGeom prst="rect">
            <a:avLst/>
          </a:prstGeom>
          <a:noFill/>
        </p:spPr>
        <p:txBody>
          <a:bodyPr wrap="none" rtlCol="0">
            <a:spAutoFit/>
          </a:bodyPr>
          <a:lstStyle/>
          <a:p>
            <a:r>
              <a:rPr lang="en-US" altLang="zh-CN" sz="1200" dirty="0" err="1" smtClean="0"/>
              <a:t>Dead,vacuumed</a:t>
            </a:r>
            <a:endParaRPr lang="zh-CN" altLang="en-US" sz="1200" dirty="0"/>
          </a:p>
        </p:txBody>
      </p:sp>
      <p:sp>
        <p:nvSpPr>
          <p:cNvPr id="38" name="右大括号 37"/>
          <p:cNvSpPr/>
          <p:nvPr/>
        </p:nvSpPr>
        <p:spPr>
          <a:xfrm>
            <a:off x="3707904" y="2996952"/>
            <a:ext cx="216024" cy="2304256"/>
          </a:xfrm>
          <a:prstGeom prst="rightBrace">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9" name="TextBox 38"/>
          <p:cNvSpPr txBox="1"/>
          <p:nvPr/>
        </p:nvSpPr>
        <p:spPr>
          <a:xfrm>
            <a:off x="3563888" y="5528265"/>
            <a:ext cx="1534394" cy="276999"/>
          </a:xfrm>
          <a:prstGeom prst="rect">
            <a:avLst/>
          </a:prstGeom>
          <a:noFill/>
        </p:spPr>
        <p:txBody>
          <a:bodyPr wrap="none" rtlCol="0">
            <a:spAutoFit/>
          </a:bodyPr>
          <a:lstStyle/>
          <a:p>
            <a:r>
              <a:rPr lang="en-US" altLang="zh-CN" sz="1200" dirty="0" smtClean="0"/>
              <a:t>HEAP_HOT_TUPLE</a:t>
            </a:r>
            <a:endParaRPr lang="zh-CN" altLang="en-US" sz="1200" dirty="0"/>
          </a:p>
        </p:txBody>
      </p:sp>
      <p:sp>
        <p:nvSpPr>
          <p:cNvPr id="40" name="椭圆形标注 39"/>
          <p:cNvSpPr/>
          <p:nvPr/>
        </p:nvSpPr>
        <p:spPr>
          <a:xfrm>
            <a:off x="4427984" y="2420888"/>
            <a:ext cx="1296144" cy="864096"/>
          </a:xfrm>
          <a:prstGeom prst="wedgeEllipseCallout">
            <a:avLst>
              <a:gd name="adj1" fmla="val -81460"/>
              <a:gd name="adj2" fmla="val 148480"/>
            </a:avLst>
          </a:prstGeom>
          <a:ln w="3175">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Free</a:t>
            </a:r>
          </a:p>
          <a:p>
            <a:pPr algn="ctr"/>
            <a:r>
              <a:rPr lang="en-US" altLang="zh-CN" dirty="0" smtClean="0"/>
              <a:t>Space</a:t>
            </a:r>
            <a:endParaRPr lang="zh-CN" altLang="en-US" dirty="0"/>
          </a:p>
        </p:txBody>
      </p:sp>
      <p:cxnSp>
        <p:nvCxnSpPr>
          <p:cNvPr id="41" name="直接箭头连接符 40"/>
          <p:cNvCxnSpPr>
            <a:stCxn id="28" idx="5"/>
            <a:endCxn id="29" idx="2"/>
          </p:cNvCxnSpPr>
          <p:nvPr/>
        </p:nvCxnSpPr>
        <p:spPr>
          <a:xfrm>
            <a:off x="2123728" y="2635054"/>
            <a:ext cx="360040" cy="757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0" y="2575937"/>
            <a:ext cx="1194558" cy="276999"/>
          </a:xfrm>
          <a:prstGeom prst="rect">
            <a:avLst/>
          </a:prstGeom>
          <a:noFill/>
        </p:spPr>
        <p:txBody>
          <a:bodyPr wrap="none" rtlCol="0">
            <a:spAutoFit/>
          </a:bodyPr>
          <a:lstStyle/>
          <a:p>
            <a:r>
              <a:rPr lang="en-US" altLang="zh-CN" sz="1200" dirty="0" smtClean="0"/>
              <a:t>LP_REDIRECT</a:t>
            </a:r>
            <a:endParaRPr lang="zh-CN" altLang="en-US" sz="1200" dirty="0"/>
          </a:p>
        </p:txBody>
      </p:sp>
    </p:spTree>
    <p:extLst>
      <p:ext uri="{BB962C8B-B14F-4D97-AF65-F5344CB8AC3E}">
        <p14:creationId xmlns:p14="http://schemas.microsoft.com/office/powerpoint/2010/main" val="3070059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en-US" altLang="zh-CN" dirty="0"/>
          </a:p>
        </p:txBody>
      </p:sp>
      <p:sp>
        <p:nvSpPr>
          <p:cNvPr id="3" name="内容占位符 2"/>
          <p:cNvSpPr>
            <a:spLocks noGrp="1"/>
          </p:cNvSpPr>
          <p:nvPr>
            <p:ph idx="1"/>
          </p:nvPr>
        </p:nvSpPr>
        <p:spPr/>
        <p:txBody>
          <a:bodyPr/>
          <a:lstStyle/>
          <a:p>
            <a:r>
              <a:rPr lang="zh-CN" altLang="en-US" sz="1400"/>
              <a:t>利用</a:t>
            </a:r>
            <a:r>
              <a:rPr lang="en-US" altLang="zh-CN" sz="1400"/>
              <a:t>pageinspect extension </a:t>
            </a:r>
            <a:r>
              <a:rPr lang="zh-CN" altLang="en-US" sz="1400"/>
              <a:t>来观察</a:t>
            </a:r>
            <a:r>
              <a:rPr lang="en-US" altLang="zh-CN" sz="1400"/>
              <a:t>HOT</a:t>
            </a:r>
          </a:p>
          <a:p>
            <a:endParaRPr lang="en-US" altLang="zh-CN" sz="1400"/>
          </a:p>
          <a:p>
            <a:r>
              <a:rPr lang="en-US" altLang="zh-CN" sz="1400"/>
              <a:t>postgres=# create extension pageinspect;</a:t>
            </a:r>
          </a:p>
          <a:p>
            <a:r>
              <a:rPr lang="en-US" altLang="zh-CN" sz="1400"/>
              <a:t>postgres=# create table hot_test (id int primary key,info text);</a:t>
            </a:r>
          </a:p>
          <a:p>
            <a:r>
              <a:rPr lang="en-US" altLang="zh-CN" sz="1400"/>
              <a:t>postgres=# insert into hot_test values (1,'digoal');</a:t>
            </a:r>
          </a:p>
          <a:p>
            <a:r>
              <a:rPr lang="en-US" altLang="zh-CN" sz="1400"/>
              <a:t>-- </a:t>
            </a:r>
            <a:r>
              <a:rPr lang="zh-CN" altLang="en-US" sz="1400"/>
              <a:t>因为是从</a:t>
            </a:r>
            <a:r>
              <a:rPr lang="en-US" altLang="zh-CN" sz="1400"/>
              <a:t>0</a:t>
            </a:r>
            <a:r>
              <a:rPr lang="zh-CN" altLang="en-US" sz="1400"/>
              <a:t>号</a:t>
            </a:r>
            <a:r>
              <a:rPr lang="en-US" altLang="zh-CN" sz="1400"/>
              <a:t>page</a:t>
            </a:r>
            <a:r>
              <a:rPr lang="zh-CN" altLang="en-US" sz="1400"/>
              <a:t>开始插入</a:t>
            </a:r>
            <a:r>
              <a:rPr lang="en-US" altLang="zh-CN" sz="1400"/>
              <a:t>, </a:t>
            </a:r>
            <a:r>
              <a:rPr lang="zh-CN" altLang="en-US" sz="1400"/>
              <a:t>这里就省去了查询</a:t>
            </a:r>
            <a:r>
              <a:rPr lang="en-US" altLang="zh-CN" sz="1400"/>
              <a:t>ctid</a:t>
            </a:r>
            <a:r>
              <a:rPr lang="zh-CN" altLang="en-US" sz="1400"/>
              <a:t>等过程</a:t>
            </a:r>
            <a:r>
              <a:rPr lang="en-US" altLang="zh-CN" sz="1400"/>
              <a:t>.</a:t>
            </a:r>
            <a:r>
              <a:rPr lang="zh-CN" altLang="en-US" sz="1400"/>
              <a:t>直接切入</a:t>
            </a:r>
            <a:r>
              <a:rPr lang="en-US" altLang="zh-CN" sz="1400"/>
              <a:t>0</a:t>
            </a:r>
            <a:r>
              <a:rPr lang="zh-CN" altLang="en-US" sz="1400"/>
              <a:t>号</a:t>
            </a:r>
            <a:r>
              <a:rPr lang="en-US" altLang="zh-CN" sz="1400"/>
              <a:t>page.</a:t>
            </a:r>
          </a:p>
          <a:p>
            <a:r>
              <a:rPr lang="en-US" altLang="zh-CN" sz="1400"/>
              <a:t>-- </a:t>
            </a:r>
            <a:r>
              <a:rPr lang="zh-CN" altLang="en-US" sz="1400"/>
              <a:t>当前的</a:t>
            </a:r>
            <a:r>
              <a:rPr lang="en-US" altLang="zh-CN" sz="1400"/>
              <a:t>page</a:t>
            </a:r>
            <a:r>
              <a:rPr lang="zh-CN" altLang="en-US" sz="1400"/>
              <a:t>信息</a:t>
            </a:r>
          </a:p>
          <a:p>
            <a:r>
              <a:rPr lang="en-US" altLang="zh-CN" sz="1400"/>
              <a:t>postgres=# select * from page_header(get_raw_page('hot_test',0));</a:t>
            </a:r>
          </a:p>
          <a:p>
            <a:r>
              <a:rPr lang="en-US" altLang="zh-CN" sz="1400"/>
              <a:t>    lsn     | tli | flags | lower | upper | special | pagesize | version | prune_xid </a:t>
            </a:r>
          </a:p>
          <a:p>
            <a:r>
              <a:rPr lang="en-US" altLang="zh-CN" sz="1400"/>
              <a:t>2/75B27878 |   1 |     0 |    28 |  8152 |    8192 |     8192 |       4 |         0</a:t>
            </a:r>
          </a:p>
          <a:p>
            <a:endParaRPr lang="en-US" altLang="zh-CN" sz="1400"/>
          </a:p>
          <a:p>
            <a:r>
              <a:rPr lang="en-US" altLang="zh-CN" sz="1400"/>
              <a:t>-- </a:t>
            </a:r>
            <a:r>
              <a:rPr lang="zh-CN" altLang="en-US" sz="1400"/>
              <a:t>当前的</a:t>
            </a:r>
            <a:r>
              <a:rPr lang="en-US" altLang="zh-CN" sz="1400"/>
              <a:t>item</a:t>
            </a:r>
            <a:r>
              <a:rPr lang="zh-CN" altLang="en-US" sz="1400"/>
              <a:t>信息</a:t>
            </a:r>
          </a:p>
          <a:p>
            <a:r>
              <a:rPr lang="en-US" altLang="zh-CN" sz="1400"/>
              <a:t>postgres=# select * from heap_page_items(get_raw_page('hot_test',0));</a:t>
            </a:r>
          </a:p>
          <a:p>
            <a:r>
              <a:rPr lang="en-US" altLang="zh-CN" sz="1400"/>
              <a:t> lp | lp_off | lp_flags | lp_len | t_xmin | t_xmax | t_field3 | t_ctid | t_infomask2 | t_infomask | t_hoff | t_bits | t_oid </a:t>
            </a:r>
          </a:p>
          <a:p>
            <a:r>
              <a:rPr lang="en-US" altLang="zh-CN" sz="1400"/>
              <a:t>1 |   8152 |        1 |     35 |   1864 |      0 |        0 | (0,1)  |           2 |       2050 |     24 |        |      </a:t>
            </a:r>
          </a:p>
          <a:p>
            <a:endParaRPr lang="en-US" altLang="zh-CN" sz="1400"/>
          </a:p>
          <a:p>
            <a:endParaRPr lang="en-US" altLang="zh-CN" sz="1400"/>
          </a:p>
          <a:p>
            <a:endParaRPr lang="en-US" altLang="zh-CN" sz="1400"/>
          </a:p>
          <a:p>
            <a:endParaRPr lang="en-US" altLang="zh-CN" sz="1400"/>
          </a:p>
          <a:p>
            <a:endParaRPr lang="zh-CN" altLang="en-US" sz="1400"/>
          </a:p>
        </p:txBody>
      </p:sp>
    </p:spTree>
    <p:extLst>
      <p:ext uri="{BB962C8B-B14F-4D97-AF65-F5344CB8AC3E}">
        <p14:creationId xmlns:p14="http://schemas.microsoft.com/office/powerpoint/2010/main" val="2598539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en-US" altLang="zh-CN" dirty="0"/>
          </a:p>
        </p:txBody>
      </p:sp>
      <p:sp>
        <p:nvSpPr>
          <p:cNvPr id="3" name="内容占位符 2"/>
          <p:cNvSpPr>
            <a:spLocks noGrp="1"/>
          </p:cNvSpPr>
          <p:nvPr>
            <p:ph idx="1"/>
          </p:nvPr>
        </p:nvSpPr>
        <p:spPr/>
        <p:txBody>
          <a:bodyPr/>
          <a:lstStyle/>
          <a:p>
            <a:r>
              <a:rPr lang="en-US" altLang="zh-CN" sz="1400"/>
              <a:t>-- </a:t>
            </a:r>
            <a:r>
              <a:rPr lang="zh-CN" altLang="en-US" sz="1400"/>
              <a:t>当前索引的</a:t>
            </a:r>
            <a:r>
              <a:rPr lang="en-US" altLang="zh-CN" sz="1400"/>
              <a:t>page</a:t>
            </a:r>
            <a:r>
              <a:rPr lang="zh-CN" altLang="en-US" sz="1400"/>
              <a:t>信息</a:t>
            </a:r>
          </a:p>
          <a:p>
            <a:r>
              <a:rPr lang="en-US" altLang="zh-CN" sz="1400"/>
              <a:t>postgres=# select * from page_header(get_raw_page('hot_test_pkey',0));</a:t>
            </a:r>
          </a:p>
          <a:p>
            <a:r>
              <a:rPr lang="en-US" altLang="zh-CN" sz="1400"/>
              <a:t>    lsn     | tli | flags | lower | upper | special | pagesize | version | prune_xid </a:t>
            </a:r>
          </a:p>
          <a:p>
            <a:r>
              <a:rPr lang="en-US" altLang="zh-CN" sz="1400"/>
              <a:t>2/75B278B0 |   1 |     0 |    48 |  8176 |    8176 |     8192 |       4 |         0</a:t>
            </a:r>
          </a:p>
          <a:p>
            <a:endParaRPr lang="en-US" altLang="zh-CN" sz="1400"/>
          </a:p>
          <a:p>
            <a:r>
              <a:rPr lang="en-US" altLang="zh-CN" sz="1400"/>
              <a:t>-- </a:t>
            </a:r>
            <a:r>
              <a:rPr lang="zh-CN" altLang="en-US" sz="1400"/>
              <a:t>当前索引的</a:t>
            </a:r>
            <a:r>
              <a:rPr lang="en-US" altLang="zh-CN" sz="1400"/>
              <a:t>item</a:t>
            </a:r>
            <a:r>
              <a:rPr lang="zh-CN" altLang="en-US" sz="1400"/>
              <a:t>信息</a:t>
            </a:r>
          </a:p>
          <a:p>
            <a:r>
              <a:rPr lang="en-US" altLang="zh-CN" sz="1400"/>
              <a:t>postgres=# select * from heap_page_items(get_raw_page('hot_test_pkey',0));</a:t>
            </a:r>
          </a:p>
          <a:p>
            <a:r>
              <a:rPr lang="en-US" altLang="zh-CN" sz="1400"/>
              <a:t> lp | lp_off | lp_flags | lp_len | t_xmin | t_xmax | t_field3 | t_ctid | t_infomask2 | t_infomask | t_hoff | t_bits | t_oid </a:t>
            </a:r>
          </a:p>
          <a:p>
            <a:r>
              <a:rPr lang="en-US" altLang="zh-CN" sz="1400"/>
              <a:t>1 |  12642 |        2 |      2 |        |        |          |        |             |            |        |        |      </a:t>
            </a:r>
          </a:p>
          <a:p>
            <a:r>
              <a:rPr lang="en-US" altLang="zh-CN" sz="1400"/>
              <a:t>  2 |      2 |        0 |      0 |        |        |          |        |             |            |        |        |      </a:t>
            </a:r>
          </a:p>
          <a:p>
            <a:r>
              <a:rPr lang="en-US" altLang="zh-CN" sz="1400"/>
              <a:t>  3 |      1 |        0 |      0 |        |        |          |        |             |            |        |        |      </a:t>
            </a:r>
          </a:p>
          <a:p>
            <a:r>
              <a:rPr lang="en-US" altLang="zh-CN" sz="1400"/>
              <a:t>  4 |      0 |        0 |      0 |        |        |          |        |             |            |        |        |      </a:t>
            </a:r>
          </a:p>
          <a:p>
            <a:r>
              <a:rPr lang="en-US" altLang="zh-CN" sz="1400"/>
              <a:t>  5 |      1 |        0 |      0 |        |        |          |        |             |            |        |        |      </a:t>
            </a:r>
          </a:p>
          <a:p>
            <a:r>
              <a:rPr lang="en-US" altLang="zh-CN" sz="1400"/>
              <a:t>  6 |      0 |        0 |      0 |        |        |          |        |             |            |        |        | </a:t>
            </a:r>
            <a:endParaRPr lang="zh-CN" altLang="en-US" sz="1400"/>
          </a:p>
        </p:txBody>
      </p:sp>
    </p:spTree>
    <p:extLst>
      <p:ext uri="{BB962C8B-B14F-4D97-AF65-F5344CB8AC3E}">
        <p14:creationId xmlns:p14="http://schemas.microsoft.com/office/powerpoint/2010/main" val="4007935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en-US" altLang="zh-CN" dirty="0"/>
          </a:p>
        </p:txBody>
      </p:sp>
      <p:sp>
        <p:nvSpPr>
          <p:cNvPr id="5" name="内容占位符 2"/>
          <p:cNvSpPr>
            <a:spLocks noGrp="1"/>
          </p:cNvSpPr>
          <p:nvPr>
            <p:ph idx="1"/>
          </p:nvPr>
        </p:nvSpPr>
        <p:spPr>
          <a:xfrm>
            <a:off x="357158" y="1214422"/>
            <a:ext cx="8329642" cy="5000660"/>
          </a:xfrm>
        </p:spPr>
        <p:txBody>
          <a:bodyPr/>
          <a:lstStyle/>
          <a:p>
            <a:r>
              <a:rPr lang="en-US" altLang="zh-CN" sz="1600" smtClean="0"/>
              <a:t>-- </a:t>
            </a:r>
            <a:r>
              <a:rPr lang="zh-CN" altLang="en-US" sz="1600"/>
              <a:t>更新一次后</a:t>
            </a:r>
          </a:p>
          <a:p>
            <a:r>
              <a:rPr lang="en-US" altLang="zh-CN" sz="1600"/>
              <a:t>postgres=# update hot_test set info='new' where id=1;</a:t>
            </a:r>
          </a:p>
          <a:p>
            <a:r>
              <a:rPr lang="en-US" altLang="zh-CN" sz="1600"/>
              <a:t>-- item</a:t>
            </a:r>
            <a:r>
              <a:rPr lang="zh-CN" altLang="en-US" sz="1600"/>
              <a:t>信息</a:t>
            </a:r>
          </a:p>
          <a:p>
            <a:r>
              <a:rPr lang="en-US" altLang="zh-CN" sz="1600"/>
              <a:t>postgres=# select * from heap_page_items(get_raw_page('hot_test',0));</a:t>
            </a:r>
          </a:p>
          <a:p>
            <a:r>
              <a:rPr lang="en-US" altLang="zh-CN" sz="1600"/>
              <a:t> lp | lp_off | lp_flags | lp_len | t_xmin | t_xmax | t_field3 | t_ctid | t_infomask2 | t_infomask | t_hoff | t_bits | t_oid </a:t>
            </a:r>
          </a:p>
          <a:p>
            <a:r>
              <a:rPr lang="en-US" altLang="zh-CN" sz="1600" smtClean="0"/>
              <a:t>  1 </a:t>
            </a:r>
            <a:r>
              <a:rPr lang="en-US" altLang="zh-CN" sz="1600"/>
              <a:t>|   8152 |        1 |     35 |   1864 |   1867 |        0 | (0,2)  |       16386 |        258 |     24 |        |      </a:t>
            </a:r>
          </a:p>
          <a:p>
            <a:r>
              <a:rPr lang="en-US" altLang="zh-CN" sz="1600"/>
              <a:t>  2 |   8120 |        1 |     32 |   1867 |      0 |        0 | (0,2)  |       32770 |      10242 |     24 |        |      </a:t>
            </a:r>
          </a:p>
          <a:p>
            <a:endParaRPr lang="en-US" altLang="zh-CN" sz="1600" smtClean="0"/>
          </a:p>
          <a:p>
            <a:r>
              <a:rPr lang="en-US" altLang="zh-CN" sz="1600" smtClean="0"/>
              <a:t>-- </a:t>
            </a:r>
            <a:r>
              <a:rPr lang="zh-CN" altLang="en-US" sz="1600"/>
              <a:t>索引的</a:t>
            </a:r>
            <a:r>
              <a:rPr lang="en-US" altLang="zh-CN" sz="1600"/>
              <a:t>item</a:t>
            </a:r>
            <a:r>
              <a:rPr lang="zh-CN" altLang="en-US" sz="1600"/>
              <a:t>信息</a:t>
            </a:r>
            <a:r>
              <a:rPr lang="en-US" altLang="zh-CN" sz="1600"/>
              <a:t>(</a:t>
            </a:r>
            <a:r>
              <a:rPr lang="zh-CN" altLang="en-US" sz="1600"/>
              <a:t>没有变化</a:t>
            </a:r>
            <a:r>
              <a:rPr lang="en-US" altLang="zh-CN" sz="1600"/>
              <a:t>)</a:t>
            </a:r>
            <a:endParaRPr lang="zh-CN" altLang="en-US" sz="1600"/>
          </a:p>
          <a:p>
            <a:r>
              <a:rPr lang="en-US" altLang="zh-CN" sz="1600"/>
              <a:t>postgres=# select * from heap_page_items(get_raw_page('hot_test_pkey',0));</a:t>
            </a:r>
          </a:p>
          <a:p>
            <a:r>
              <a:rPr lang="en-US" altLang="zh-CN" sz="1600"/>
              <a:t> lp | lp_off | lp_flags | lp_len | t_xmin | t_xmax | t_field3 | t_ctid | t_infomask2 | t_infomask | t_hoff | t_bits | t_oid </a:t>
            </a:r>
          </a:p>
          <a:p>
            <a:r>
              <a:rPr lang="en-US" altLang="zh-CN" sz="1600" smtClean="0"/>
              <a:t>-- </a:t>
            </a:r>
            <a:r>
              <a:rPr lang="zh-CN" altLang="en-US" sz="1600" smtClean="0"/>
              <a:t>内容略</a:t>
            </a:r>
            <a:endParaRPr lang="en-US" altLang="zh-CN" sz="1600"/>
          </a:p>
          <a:p>
            <a:endParaRPr lang="zh-CN" altLang="en-US" sz="1600"/>
          </a:p>
        </p:txBody>
      </p:sp>
      <p:sp>
        <p:nvSpPr>
          <p:cNvPr id="6" name="圆角矩形 5"/>
          <p:cNvSpPr/>
          <p:nvPr/>
        </p:nvSpPr>
        <p:spPr>
          <a:xfrm>
            <a:off x="1691680" y="2636912"/>
            <a:ext cx="72008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691680" y="3284984"/>
            <a:ext cx="72008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716016" y="3282526"/>
            <a:ext cx="72008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线形标注 2 8"/>
          <p:cNvSpPr/>
          <p:nvPr/>
        </p:nvSpPr>
        <p:spPr>
          <a:xfrm>
            <a:off x="6156176" y="1124744"/>
            <a:ext cx="2160240" cy="648072"/>
          </a:xfrm>
          <a:prstGeom prst="borderCallout2">
            <a:avLst>
              <a:gd name="adj1" fmla="val 18750"/>
              <a:gd name="adj2" fmla="val -8333"/>
              <a:gd name="adj3" fmla="val 18750"/>
              <a:gd name="adj4" fmla="val -16667"/>
              <a:gd name="adj5" fmla="val 233277"/>
              <a:gd name="adj6" fmla="val -1722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itemID</a:t>
            </a:r>
            <a:r>
              <a:rPr lang="zh-CN" altLang="en-US" smtClean="0">
                <a:solidFill>
                  <a:schemeClr val="tx1"/>
                </a:solidFill>
              </a:rPr>
              <a:t>中的信息</a:t>
            </a:r>
            <a:endParaRPr lang="zh-CN" altLang="en-US">
              <a:solidFill>
                <a:schemeClr val="tx1"/>
              </a:solidFill>
            </a:endParaRPr>
          </a:p>
        </p:txBody>
      </p:sp>
      <p:sp>
        <p:nvSpPr>
          <p:cNvPr id="10" name="线形标注 2 9"/>
          <p:cNvSpPr/>
          <p:nvPr/>
        </p:nvSpPr>
        <p:spPr>
          <a:xfrm>
            <a:off x="6804248" y="1903645"/>
            <a:ext cx="2160240" cy="648072"/>
          </a:xfrm>
          <a:prstGeom prst="borderCallout2">
            <a:avLst>
              <a:gd name="adj1" fmla="val 18750"/>
              <a:gd name="adj2" fmla="val -8333"/>
              <a:gd name="adj3" fmla="val 18750"/>
              <a:gd name="adj4" fmla="val -16667"/>
              <a:gd name="adj5" fmla="val 210520"/>
              <a:gd name="adj6" fmla="val -616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tuple</a:t>
            </a:r>
            <a:r>
              <a:rPr lang="zh-CN" altLang="en-US" smtClean="0">
                <a:solidFill>
                  <a:schemeClr val="tx1"/>
                </a:solidFill>
              </a:rPr>
              <a:t>中的信息</a:t>
            </a:r>
            <a:r>
              <a:rPr lang="en-US" altLang="zh-CN" smtClean="0">
                <a:solidFill>
                  <a:schemeClr val="tx1"/>
                </a:solidFill>
              </a:rPr>
              <a:t>,</a:t>
            </a:r>
            <a:r>
              <a:rPr lang="zh-CN" altLang="en-US" smtClean="0">
                <a:solidFill>
                  <a:schemeClr val="tx1"/>
                </a:solidFill>
              </a:rPr>
              <a:t>对应第一幅图</a:t>
            </a:r>
            <a:endParaRPr lang="zh-CN" altLang="en-US">
              <a:solidFill>
                <a:schemeClr val="tx1"/>
              </a:solidFill>
            </a:endParaRPr>
          </a:p>
        </p:txBody>
      </p:sp>
      <p:sp>
        <p:nvSpPr>
          <p:cNvPr id="11" name="圆角矩形 10"/>
          <p:cNvSpPr/>
          <p:nvPr/>
        </p:nvSpPr>
        <p:spPr>
          <a:xfrm>
            <a:off x="1181934" y="3245293"/>
            <a:ext cx="504056" cy="6505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5823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en-US" altLang="zh-CN" dirty="0"/>
          </a:p>
        </p:txBody>
      </p:sp>
      <p:sp>
        <p:nvSpPr>
          <p:cNvPr id="12" name="内容占位符 2"/>
          <p:cNvSpPr>
            <a:spLocks noGrp="1"/>
          </p:cNvSpPr>
          <p:nvPr>
            <p:ph idx="1"/>
          </p:nvPr>
        </p:nvSpPr>
        <p:spPr>
          <a:xfrm>
            <a:off x="357158" y="1214422"/>
            <a:ext cx="8329642" cy="5000660"/>
          </a:xfrm>
        </p:spPr>
        <p:txBody>
          <a:bodyPr/>
          <a:lstStyle/>
          <a:p>
            <a:r>
              <a:rPr lang="en-US" altLang="zh-CN" sz="1600" smtClean="0"/>
              <a:t>-- vacuum </a:t>
            </a:r>
            <a:r>
              <a:rPr lang="zh-CN" altLang="en-US" sz="1600" smtClean="0"/>
              <a:t>后</a:t>
            </a:r>
            <a:endParaRPr lang="en-US" altLang="zh-CN" sz="1600" smtClean="0"/>
          </a:p>
          <a:p>
            <a:r>
              <a:rPr lang="en-US" altLang="zh-CN" sz="1600"/>
              <a:t>postgres=# vacuum hot_test ;</a:t>
            </a:r>
          </a:p>
          <a:p>
            <a:r>
              <a:rPr lang="en-US" altLang="zh-CN" sz="1600"/>
              <a:t>VACUUM</a:t>
            </a:r>
          </a:p>
          <a:p>
            <a:r>
              <a:rPr lang="en-US" altLang="zh-CN" sz="1600"/>
              <a:t>postgres=# select * from heap_page_items(get_raw_page('hot_test',0));</a:t>
            </a:r>
          </a:p>
          <a:p>
            <a:r>
              <a:rPr lang="en-US" altLang="zh-CN" sz="1600"/>
              <a:t> lp | lp_off | lp_flags | lp_len | t_xmin | t_xmax | t_field3 | t_ctid | t_infomask2 | t_infomask | t_hoff | t_bits | t_oid </a:t>
            </a:r>
          </a:p>
          <a:p>
            <a:r>
              <a:rPr lang="en-US" altLang="zh-CN" sz="1600" smtClean="0"/>
              <a:t>  1 </a:t>
            </a:r>
            <a:r>
              <a:rPr lang="en-US" altLang="zh-CN" sz="1600"/>
              <a:t>|      2 |        2 |      0 |        |        |          |        |             |            |        |        |      </a:t>
            </a:r>
          </a:p>
          <a:p>
            <a:r>
              <a:rPr lang="en-US" altLang="zh-CN" sz="1600"/>
              <a:t>  2 |   8160 |        1 |     32 |   1867 |      0 |        0 | (0,2)  |       32770 |      10498 |     24 |        |      </a:t>
            </a:r>
          </a:p>
          <a:p>
            <a:r>
              <a:rPr lang="en-US" altLang="zh-CN" sz="1600" smtClean="0"/>
              <a:t>-- </a:t>
            </a:r>
            <a:r>
              <a:rPr lang="zh-CN" altLang="en-US" sz="1600" smtClean="0"/>
              <a:t>多次更新后</a:t>
            </a:r>
            <a:endParaRPr lang="en-US" altLang="zh-CN" sz="1600" smtClean="0"/>
          </a:p>
          <a:p>
            <a:r>
              <a:rPr lang="en-US" altLang="zh-CN" sz="1600"/>
              <a:t>postgres=# update hot_test set info='new' where id=1;</a:t>
            </a:r>
          </a:p>
          <a:p>
            <a:r>
              <a:rPr lang="en-US" altLang="zh-CN" sz="1600"/>
              <a:t>postgres=# update hot_test set info='new' where id=1;</a:t>
            </a:r>
          </a:p>
          <a:p>
            <a:r>
              <a:rPr lang="en-US" altLang="zh-CN" sz="1600"/>
              <a:t>postgres=# update hot_test set info='new' where id=1;</a:t>
            </a:r>
          </a:p>
          <a:p>
            <a:r>
              <a:rPr lang="en-US" altLang="zh-CN" sz="1600"/>
              <a:t>postgres=# update hot_test set info='new' where id=1;</a:t>
            </a:r>
          </a:p>
          <a:p>
            <a:r>
              <a:rPr lang="en-US" altLang="zh-CN" sz="1600"/>
              <a:t>postgres=# update hot_test set info='new' where id=1;</a:t>
            </a:r>
          </a:p>
          <a:p>
            <a:r>
              <a:rPr lang="en-US" altLang="zh-CN" sz="1600"/>
              <a:t>postgres=# update hot_test set info='new' where id=1;</a:t>
            </a:r>
            <a:endParaRPr lang="zh-CN" altLang="en-US" sz="1600"/>
          </a:p>
        </p:txBody>
      </p:sp>
      <p:sp>
        <p:nvSpPr>
          <p:cNvPr id="13" name="圆角矩形 12"/>
          <p:cNvSpPr/>
          <p:nvPr/>
        </p:nvSpPr>
        <p:spPr>
          <a:xfrm>
            <a:off x="1115616" y="2636912"/>
            <a:ext cx="1296144"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1259632" y="3212976"/>
            <a:ext cx="936104"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线形标注 2 14"/>
          <p:cNvSpPr/>
          <p:nvPr/>
        </p:nvSpPr>
        <p:spPr>
          <a:xfrm>
            <a:off x="6156176" y="1124744"/>
            <a:ext cx="2160240" cy="648072"/>
          </a:xfrm>
          <a:prstGeom prst="borderCallout2">
            <a:avLst>
              <a:gd name="adj1" fmla="val 18750"/>
              <a:gd name="adj2" fmla="val -8333"/>
              <a:gd name="adj3" fmla="val 18750"/>
              <a:gd name="adj4" fmla="val -16667"/>
              <a:gd name="adj5" fmla="val 233277"/>
              <a:gd name="adj6" fmla="val -1722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itemID</a:t>
            </a:r>
            <a:r>
              <a:rPr lang="zh-CN" altLang="en-US" smtClean="0">
                <a:solidFill>
                  <a:schemeClr val="tx1"/>
                </a:solidFill>
              </a:rPr>
              <a:t>中的信息</a:t>
            </a:r>
            <a:endParaRPr lang="en-US" altLang="zh-CN">
              <a:solidFill>
                <a:schemeClr val="tx1"/>
              </a:solidFill>
            </a:endParaRPr>
          </a:p>
          <a:p>
            <a:pPr algn="ctr"/>
            <a:r>
              <a:rPr lang="zh-CN" altLang="en-US" smtClean="0">
                <a:solidFill>
                  <a:schemeClr val="tx1"/>
                </a:solidFill>
              </a:rPr>
              <a:t>对应第二幅图</a:t>
            </a:r>
            <a:endParaRPr lang="zh-CN" altLang="en-US">
              <a:solidFill>
                <a:schemeClr val="tx1"/>
              </a:solidFill>
            </a:endParaRPr>
          </a:p>
        </p:txBody>
      </p:sp>
    </p:spTree>
    <p:extLst>
      <p:ext uri="{BB962C8B-B14F-4D97-AF65-F5344CB8AC3E}">
        <p14:creationId xmlns:p14="http://schemas.microsoft.com/office/powerpoint/2010/main" val="1166260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en-US" altLang="zh-CN" dirty="0"/>
          </a:p>
        </p:txBody>
      </p:sp>
      <p:sp>
        <p:nvSpPr>
          <p:cNvPr id="8" name="内容占位符 2"/>
          <p:cNvSpPr>
            <a:spLocks noGrp="1"/>
          </p:cNvSpPr>
          <p:nvPr>
            <p:ph idx="1"/>
          </p:nvPr>
        </p:nvSpPr>
        <p:spPr>
          <a:xfrm>
            <a:off x="357158" y="1214422"/>
            <a:ext cx="8329642" cy="5000660"/>
          </a:xfrm>
        </p:spPr>
        <p:txBody>
          <a:bodyPr/>
          <a:lstStyle/>
          <a:p>
            <a:r>
              <a:rPr lang="en-US" altLang="zh-CN" sz="1600"/>
              <a:t>postgres=# select * from heap_page_items(get_raw_page('hot_test',0));</a:t>
            </a:r>
          </a:p>
          <a:p>
            <a:r>
              <a:rPr lang="en-US" altLang="zh-CN" sz="1600"/>
              <a:t> lp | lp_off | lp_flags | lp_len | t_xmin | t_xmax | t_field3 | t_ctid | t_infomask2 | t_infomask | t_hoff | t_bits | t_oid </a:t>
            </a:r>
          </a:p>
          <a:p>
            <a:r>
              <a:rPr lang="en-US" altLang="zh-CN" sz="1600" smtClean="0"/>
              <a:t>  1 </a:t>
            </a:r>
            <a:r>
              <a:rPr lang="en-US" altLang="zh-CN" sz="1600"/>
              <a:t>|      2 |        2 |      0 |        |        |          |        |             |            |        |        |      </a:t>
            </a:r>
          </a:p>
          <a:p>
            <a:r>
              <a:rPr lang="en-US" altLang="zh-CN" sz="1600"/>
              <a:t>  2 |   8160 |        1 |     32 |   1867 |   1868 |        0 | (0,3)  |       49154 |       9474 |     24 |        |      </a:t>
            </a:r>
          </a:p>
          <a:p>
            <a:r>
              <a:rPr lang="en-US" altLang="zh-CN" sz="1600"/>
              <a:t>  3 |   8128 |        1 |     32 |   1868 |   1869 |        0 | (0,4)  |       49154 |       9474 |     24 |        |      </a:t>
            </a:r>
          </a:p>
          <a:p>
            <a:r>
              <a:rPr lang="en-US" altLang="zh-CN" sz="1600"/>
              <a:t>  4 |   8096 |        1 |     32 |   1869 |   1870 |        0 | (0,5)  |       49154 |       9474 |     24 |        |      </a:t>
            </a:r>
          </a:p>
          <a:p>
            <a:r>
              <a:rPr lang="en-US" altLang="zh-CN" sz="1600"/>
              <a:t>  5 |   8064 |        1 |     32 |   1870 |   1871 |        0 | (0,6)  |       49154 |       9474 |     24 |        |      </a:t>
            </a:r>
          </a:p>
          <a:p>
            <a:r>
              <a:rPr lang="en-US" altLang="zh-CN" sz="1600"/>
              <a:t>  6 |   8032 |        1 |     32 |   1871 |   1872 |        0 | (0,7)  |       49154 |       9474 |     24 |        |      </a:t>
            </a:r>
          </a:p>
          <a:p>
            <a:r>
              <a:rPr lang="en-US" altLang="zh-CN" sz="1600"/>
              <a:t>  7 |   8000 |        1 |     32 |   1872 |   1873 |        0 | (0,8)  |       49154 |       8450 |     24 |        |      </a:t>
            </a:r>
          </a:p>
          <a:p>
            <a:r>
              <a:rPr lang="en-US" altLang="zh-CN" sz="1600"/>
              <a:t>  8 |   7968 |        1 |     32 |   1873 |      0 |        0 | (0,8)  |       32770 |      10242 |     24 |        | </a:t>
            </a:r>
            <a:endParaRPr lang="zh-CN" altLang="en-US" sz="1600"/>
          </a:p>
        </p:txBody>
      </p:sp>
      <p:cxnSp>
        <p:nvCxnSpPr>
          <p:cNvPr id="9" name="曲线连接符 8"/>
          <p:cNvCxnSpPr/>
          <p:nvPr/>
        </p:nvCxnSpPr>
        <p:spPr>
          <a:xfrm rot="10800000" flipV="1">
            <a:off x="1043608" y="2348880"/>
            <a:ext cx="288032" cy="21602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467544" y="5517232"/>
            <a:ext cx="5040560"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注意</a:t>
            </a:r>
            <a:r>
              <a:rPr lang="en-US" altLang="zh-CN" smtClean="0">
                <a:solidFill>
                  <a:schemeClr val="tx1"/>
                </a:solidFill>
              </a:rPr>
              <a:t>redirect</a:t>
            </a:r>
            <a:r>
              <a:rPr lang="zh-CN" altLang="en-US" smtClean="0">
                <a:solidFill>
                  <a:schemeClr val="tx1"/>
                </a:solidFill>
              </a:rPr>
              <a:t>后</a:t>
            </a:r>
            <a:r>
              <a:rPr lang="en-US" altLang="zh-CN" smtClean="0">
                <a:solidFill>
                  <a:schemeClr val="tx1"/>
                </a:solidFill>
              </a:rPr>
              <a:t>,lp_off</a:t>
            </a:r>
            <a:r>
              <a:rPr lang="zh-CN" altLang="en-US" smtClean="0">
                <a:solidFill>
                  <a:schemeClr val="tx1"/>
                </a:solidFill>
              </a:rPr>
              <a:t>的值表示第几条</a:t>
            </a:r>
            <a:r>
              <a:rPr lang="en-US" altLang="zh-CN" smtClean="0">
                <a:solidFill>
                  <a:schemeClr val="tx1"/>
                </a:solidFill>
              </a:rPr>
              <a:t>itemid, </a:t>
            </a:r>
            <a:r>
              <a:rPr lang="zh-CN" altLang="en-US" smtClean="0">
                <a:solidFill>
                  <a:schemeClr val="tx1"/>
                </a:solidFill>
              </a:rPr>
              <a:t>而不是</a:t>
            </a:r>
            <a:r>
              <a:rPr lang="en-US" altLang="zh-CN" smtClean="0">
                <a:solidFill>
                  <a:schemeClr val="tx1"/>
                </a:solidFill>
              </a:rPr>
              <a:t>offset_bytes.</a:t>
            </a:r>
            <a:endParaRPr lang="zh-CN" altLang="en-US">
              <a:solidFill>
                <a:schemeClr val="tx1"/>
              </a:solidFill>
            </a:endParaRPr>
          </a:p>
        </p:txBody>
      </p:sp>
      <p:cxnSp>
        <p:nvCxnSpPr>
          <p:cNvPr id="11" name="曲线连接符 10"/>
          <p:cNvCxnSpPr/>
          <p:nvPr/>
        </p:nvCxnSpPr>
        <p:spPr>
          <a:xfrm rot="10800000" flipV="1">
            <a:off x="1043609" y="2708918"/>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p:nvPr/>
        </p:nvCxnSpPr>
        <p:spPr>
          <a:xfrm rot="10800000" flipV="1">
            <a:off x="1043608" y="2996952"/>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曲线连接符 16"/>
          <p:cNvCxnSpPr/>
          <p:nvPr/>
        </p:nvCxnSpPr>
        <p:spPr>
          <a:xfrm rot="10800000" flipV="1">
            <a:off x="1043608" y="3428998"/>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p:nvPr/>
        </p:nvCxnSpPr>
        <p:spPr>
          <a:xfrm rot="10800000" flipV="1">
            <a:off x="1043609" y="3717030"/>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p:nvPr/>
        </p:nvCxnSpPr>
        <p:spPr>
          <a:xfrm rot="10800000" flipV="1">
            <a:off x="1043609" y="4077071"/>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10800000" flipV="1">
            <a:off x="1043609" y="4437110"/>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303837" y="2204864"/>
            <a:ext cx="936104"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3161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en-US" altLang="zh-CN" dirty="0"/>
          </a:p>
        </p:txBody>
      </p:sp>
      <p:sp>
        <p:nvSpPr>
          <p:cNvPr id="14" name="内容占位符 2"/>
          <p:cNvSpPr>
            <a:spLocks noGrp="1"/>
          </p:cNvSpPr>
          <p:nvPr>
            <p:ph idx="1"/>
          </p:nvPr>
        </p:nvSpPr>
        <p:spPr>
          <a:xfrm>
            <a:off x="357158" y="1214422"/>
            <a:ext cx="8329642" cy="5000660"/>
          </a:xfrm>
        </p:spPr>
        <p:txBody>
          <a:bodyPr/>
          <a:lstStyle/>
          <a:p>
            <a:r>
              <a:rPr lang="en-US" altLang="zh-CN" sz="1600" smtClean="0"/>
              <a:t>-- vacuum</a:t>
            </a:r>
            <a:r>
              <a:rPr lang="zh-CN" altLang="en-US" sz="1600" smtClean="0"/>
              <a:t>后</a:t>
            </a:r>
            <a:endParaRPr lang="en-US" altLang="zh-CN" sz="1600" smtClean="0"/>
          </a:p>
          <a:p>
            <a:r>
              <a:rPr lang="en-US" altLang="zh-CN" sz="1600"/>
              <a:t>postgres=# vacuum hot_test ;</a:t>
            </a:r>
          </a:p>
          <a:p>
            <a:r>
              <a:rPr lang="en-US" altLang="zh-CN" sz="1600" smtClean="0"/>
              <a:t>postgres</a:t>
            </a:r>
            <a:r>
              <a:rPr lang="en-US" altLang="zh-CN" sz="1600"/>
              <a:t>=# select * from heap_page_items(get_raw_page('hot_test',0));</a:t>
            </a:r>
          </a:p>
          <a:p>
            <a:r>
              <a:rPr lang="en-US" altLang="zh-CN" sz="1600"/>
              <a:t> lp | lp_off | lp_flags | lp_len | t_xmin | t_xmax | t_field3 | t_ctid | t_infomask2 | t_infomask | t_hoff | t_bits | t_oid </a:t>
            </a:r>
          </a:p>
          <a:p>
            <a:r>
              <a:rPr lang="en-US" altLang="zh-CN" sz="1600" smtClean="0"/>
              <a:t>  1 </a:t>
            </a:r>
            <a:r>
              <a:rPr lang="en-US" altLang="zh-CN" sz="1600"/>
              <a:t>|      8 |        2 |      0 |        |        |          |        |             |            |        |        |      </a:t>
            </a:r>
          </a:p>
          <a:p>
            <a:r>
              <a:rPr lang="en-US" altLang="zh-CN" sz="1600"/>
              <a:t>  2 |      0 |        0 |      0 |        |        |          |        |             |            |        |        |      </a:t>
            </a:r>
          </a:p>
          <a:p>
            <a:r>
              <a:rPr lang="en-US" altLang="zh-CN" sz="1600"/>
              <a:t>  3 |      0 |        0 |      0 |        |        |          |        |             |            |        |        |      </a:t>
            </a:r>
          </a:p>
          <a:p>
            <a:r>
              <a:rPr lang="en-US" altLang="zh-CN" sz="1600"/>
              <a:t>  4 |      0 |        0 |      0 |        |        |          |        |             |            |        |        |      </a:t>
            </a:r>
          </a:p>
          <a:p>
            <a:r>
              <a:rPr lang="en-US" altLang="zh-CN" sz="1600"/>
              <a:t>  5 |      0 |        0 |      0 |        |        |          |        |             |            |        |        |      </a:t>
            </a:r>
          </a:p>
          <a:p>
            <a:r>
              <a:rPr lang="en-US" altLang="zh-CN" sz="1600"/>
              <a:t>  6 |      0 |        0 |      0 |        |        |          |        |             |            |        |        |      </a:t>
            </a:r>
          </a:p>
          <a:p>
            <a:r>
              <a:rPr lang="en-US" altLang="zh-CN" sz="1600"/>
              <a:t>  7 |      0 |        0 |      0 |        |        |          |        |             |            |        |        |      </a:t>
            </a:r>
          </a:p>
          <a:p>
            <a:r>
              <a:rPr lang="en-US" altLang="zh-CN" sz="1600"/>
              <a:t>  8 |   8160 |        1 |     32 |   1873 |      0 |        0 | (0,8)  |       32770 |      10498 |     24 |        |      </a:t>
            </a:r>
            <a:endParaRPr lang="en-US" altLang="zh-CN" sz="1600" smtClean="0"/>
          </a:p>
          <a:p>
            <a:endParaRPr lang="en-US" altLang="zh-CN" sz="1600"/>
          </a:p>
          <a:p>
            <a:r>
              <a:rPr lang="en-US" altLang="zh-CN" sz="1600"/>
              <a:t>Use pageinspect EXTENSION view PostgreSQL Page's raw infomation</a:t>
            </a:r>
          </a:p>
          <a:p>
            <a:r>
              <a:rPr lang="en-US" altLang="zh-CN" sz="1600">
                <a:hlinkClick r:id="rId2"/>
              </a:rPr>
              <a:t>http://blog.163.com/digoal@126/blog/static/16387704020114273265960/</a:t>
            </a:r>
            <a:endParaRPr lang="en-US" altLang="zh-CN" sz="1600"/>
          </a:p>
        </p:txBody>
      </p:sp>
      <p:cxnSp>
        <p:nvCxnSpPr>
          <p:cNvPr id="15" name="曲线连接符 14"/>
          <p:cNvCxnSpPr/>
          <p:nvPr/>
        </p:nvCxnSpPr>
        <p:spPr>
          <a:xfrm rot="5400000">
            <a:off x="-36512" y="4077072"/>
            <a:ext cx="2376264" cy="36004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331640" y="2924944"/>
            <a:ext cx="936104"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3304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zh-CN" altLang="en-US" sz="1400" dirty="0" smtClean="0"/>
              <a:t>和全文检索相关的有两个数据类型</a:t>
            </a:r>
            <a:endParaRPr lang="en-US" altLang="zh-CN" sz="1400" dirty="0" smtClean="0"/>
          </a:p>
          <a:p>
            <a:r>
              <a:rPr lang="en-US" altLang="zh-CN" sz="1400" dirty="0" err="1" smtClean="0"/>
              <a:t>tsvector</a:t>
            </a:r>
            <a:r>
              <a:rPr lang="en-US" altLang="zh-CN" sz="1400" dirty="0" smtClean="0"/>
              <a:t>   --  </a:t>
            </a:r>
            <a:r>
              <a:rPr lang="zh-CN" altLang="en-US" sz="1400" dirty="0" smtClean="0"/>
              <a:t>文本</a:t>
            </a:r>
            <a:r>
              <a:rPr lang="zh-CN" altLang="en-US" sz="1400" dirty="0"/>
              <a:t>在</a:t>
            </a:r>
            <a:r>
              <a:rPr lang="zh-CN" altLang="en-US" sz="1400" dirty="0" smtClean="0"/>
              <a:t>经过全文检索标准化处理后得到类型</a:t>
            </a:r>
            <a:r>
              <a:rPr lang="en-US" altLang="zh-CN" sz="1400" dirty="0" smtClean="0"/>
              <a:t>, </a:t>
            </a:r>
            <a:r>
              <a:rPr lang="zh-CN" altLang="en-US" sz="1400" dirty="0" smtClean="0"/>
              <a:t>处理后的文本包括</a:t>
            </a:r>
            <a:r>
              <a:rPr lang="en-US" altLang="zh-CN" sz="1400" dirty="0" smtClean="0"/>
              <a:t>(</a:t>
            </a:r>
            <a:r>
              <a:rPr lang="zh-CN" altLang="en-US" sz="1400" dirty="0" smtClean="0"/>
              <a:t>分词去重复后排序</a:t>
            </a:r>
            <a:r>
              <a:rPr lang="en-US" altLang="zh-CN" sz="1400" dirty="0" smtClean="0"/>
              <a:t>, </a:t>
            </a:r>
            <a:r>
              <a:rPr lang="zh-CN" altLang="en-US" sz="1400" dirty="0" smtClean="0"/>
              <a:t>分词的位置</a:t>
            </a:r>
            <a:r>
              <a:rPr lang="en-US" altLang="zh-CN" sz="1400" dirty="0" smtClean="0"/>
              <a:t>, </a:t>
            </a:r>
            <a:r>
              <a:rPr lang="zh-CN" altLang="en-US" sz="1400" dirty="0" smtClean="0"/>
              <a:t>分词的权重结构</a:t>
            </a:r>
            <a:r>
              <a:rPr lang="en-US" altLang="zh-CN" sz="1400" dirty="0" smtClean="0"/>
              <a:t>(</a:t>
            </a:r>
            <a:r>
              <a:rPr lang="zh-CN" altLang="en-US" sz="1400" dirty="0" smtClean="0"/>
              <a:t>一共可以指定</a:t>
            </a:r>
            <a:r>
              <a:rPr lang="en-US" altLang="zh-CN" sz="1400" dirty="0" smtClean="0"/>
              <a:t>4</a:t>
            </a:r>
            <a:r>
              <a:rPr lang="zh-CN" altLang="en-US" sz="1400" dirty="0" smtClean="0"/>
              <a:t>个权重</a:t>
            </a:r>
            <a:r>
              <a:rPr lang="en-US" altLang="zh-CN" sz="1400" dirty="0" smtClean="0"/>
              <a:t>ABCD, D</a:t>
            </a:r>
            <a:r>
              <a:rPr lang="zh-CN" altLang="en-US" sz="1400" dirty="0" smtClean="0"/>
              <a:t>默认不显示</a:t>
            </a:r>
            <a:r>
              <a:rPr lang="en-US" altLang="zh-CN" sz="1400" dirty="0" smtClean="0"/>
              <a:t>))</a:t>
            </a:r>
          </a:p>
          <a:p>
            <a:r>
              <a:rPr lang="en-US" altLang="zh-CN" sz="1400" dirty="0" err="1" smtClean="0"/>
              <a:t>tsquery</a:t>
            </a:r>
            <a:r>
              <a:rPr lang="en-US" altLang="zh-CN" sz="1400" dirty="0" smtClean="0"/>
              <a:t>    --  </a:t>
            </a:r>
            <a:r>
              <a:rPr lang="zh-CN" altLang="en-US" sz="1400" dirty="0" smtClean="0"/>
              <a:t>需要检索的分词组合</a:t>
            </a:r>
            <a:r>
              <a:rPr lang="en-US" altLang="zh-CN" sz="1400" dirty="0" smtClean="0"/>
              <a:t>, </a:t>
            </a:r>
            <a:r>
              <a:rPr lang="zh-CN" altLang="en-US" sz="1400" dirty="0" smtClean="0"/>
              <a:t>组合类型包括</a:t>
            </a:r>
            <a:r>
              <a:rPr lang="en-US" altLang="zh-CN" sz="1400" dirty="0" smtClean="0"/>
              <a:t>&amp;, | , ! (</a:t>
            </a:r>
            <a:r>
              <a:rPr lang="zh-CN" altLang="en-US" sz="1400" dirty="0" smtClean="0"/>
              <a:t>与</a:t>
            </a:r>
            <a:r>
              <a:rPr lang="en-US" altLang="zh-CN" sz="1400" dirty="0" smtClean="0"/>
              <a:t>, </a:t>
            </a:r>
            <a:r>
              <a:rPr lang="zh-CN" altLang="en-US" sz="1400" dirty="0" smtClean="0"/>
              <a:t>或</a:t>
            </a:r>
            <a:r>
              <a:rPr lang="en-US" altLang="zh-CN" sz="1400" dirty="0" smtClean="0"/>
              <a:t>, </a:t>
            </a:r>
            <a:r>
              <a:rPr lang="zh-CN" altLang="en-US" sz="1400" dirty="0" smtClean="0"/>
              <a:t>否</a:t>
            </a:r>
            <a:r>
              <a:rPr lang="en-US" altLang="zh-CN" sz="1400" dirty="0" smtClean="0"/>
              <a:t>). </a:t>
            </a:r>
            <a:r>
              <a:rPr lang="zh-CN" altLang="en-US" sz="1400" dirty="0" smtClean="0"/>
              <a:t>同时还支持分词的权重</a:t>
            </a:r>
            <a:r>
              <a:rPr lang="en-US" altLang="zh-CN" sz="1400" dirty="0" smtClean="0"/>
              <a:t>, </a:t>
            </a:r>
            <a:r>
              <a:rPr lang="zh-CN" altLang="en-US" sz="1400" dirty="0" smtClean="0"/>
              <a:t>分词的前导匹配</a:t>
            </a:r>
            <a:r>
              <a:rPr lang="en-US" altLang="zh-CN" sz="1400" dirty="0" smtClean="0"/>
              <a:t>.</a:t>
            </a:r>
          </a:p>
          <a:p>
            <a:endParaRPr lang="en-US" altLang="zh-CN" sz="1400" dirty="0"/>
          </a:p>
          <a:p>
            <a:r>
              <a:rPr lang="zh-CN" altLang="en-US" sz="1400" dirty="0" smtClean="0"/>
              <a:t>详细介绍</a:t>
            </a:r>
            <a:endParaRPr lang="en-US" altLang="zh-CN" sz="1400" dirty="0" smtClean="0"/>
          </a:p>
          <a:p>
            <a:r>
              <a:rPr lang="en-US" altLang="zh-CN" sz="1400" dirty="0">
                <a:hlinkClick r:id="rId2"/>
              </a:rPr>
              <a:t>http://www.postgresql.org/docs/9.3/static/datatype-textsearch.html</a:t>
            </a:r>
            <a:endParaRPr lang="en-US" altLang="zh-CN" sz="1400" dirty="0"/>
          </a:p>
          <a:p>
            <a:r>
              <a:rPr lang="en-US" altLang="zh-CN" sz="1400" dirty="0">
                <a:hlinkClick r:id="rId3"/>
              </a:rPr>
              <a:t>http://</a:t>
            </a:r>
            <a:r>
              <a:rPr lang="en-US" altLang="zh-CN" sz="1400" dirty="0" smtClean="0">
                <a:hlinkClick r:id="rId3"/>
              </a:rPr>
              <a:t>www.postgresql.org/docs/9.3/static/textsearch.html</a:t>
            </a:r>
            <a:endParaRPr lang="en-US" altLang="zh-CN" sz="1400" dirty="0" smtClean="0"/>
          </a:p>
          <a:p>
            <a:r>
              <a:rPr lang="zh-CN" altLang="en-US" sz="1400" dirty="0" smtClean="0"/>
              <a:t>字符串 到 </a:t>
            </a:r>
            <a:r>
              <a:rPr lang="en-US" altLang="zh-CN" sz="1400" dirty="0" err="1" smtClean="0"/>
              <a:t>tsvector</a:t>
            </a:r>
            <a:r>
              <a:rPr lang="en-US" altLang="zh-CN" sz="1400" dirty="0" smtClean="0"/>
              <a:t>  </a:t>
            </a:r>
            <a:r>
              <a:rPr lang="zh-CN" altLang="en-US" sz="1400" dirty="0" smtClean="0"/>
              <a:t>的默认转换例子 </a:t>
            </a:r>
            <a:r>
              <a:rPr lang="en-US" altLang="zh-CN" sz="1400" dirty="0" smtClean="0"/>
              <a:t>: </a:t>
            </a:r>
          </a:p>
          <a:p>
            <a:r>
              <a:rPr lang="en-US" altLang="zh-CN" sz="1400" dirty="0"/>
              <a:t>digoal=# select $$hello world, </a:t>
            </a:r>
            <a:r>
              <a:rPr lang="en-US" altLang="zh-CN" sz="1400" dirty="0" err="1"/>
              <a:t>i'm</a:t>
            </a:r>
            <a:r>
              <a:rPr lang="en-US" altLang="zh-CN" sz="1400" dirty="0"/>
              <a:t> digoal.$$::</a:t>
            </a:r>
            <a:r>
              <a:rPr lang="en-US" altLang="zh-CN" sz="1400" dirty="0" err="1"/>
              <a:t>tsvector</a:t>
            </a:r>
            <a:r>
              <a:rPr lang="en-US" altLang="zh-CN" sz="1400" dirty="0"/>
              <a:t>;</a:t>
            </a:r>
          </a:p>
          <a:p>
            <a:r>
              <a:rPr lang="en-US" altLang="zh-CN" sz="1400" dirty="0"/>
              <a:t>             </a:t>
            </a:r>
            <a:r>
              <a:rPr lang="en-US" altLang="zh-CN" sz="1400" dirty="0" err="1"/>
              <a:t>tsvector</a:t>
            </a:r>
            <a:r>
              <a:rPr lang="en-US" altLang="zh-CN" sz="1400" dirty="0"/>
              <a:t>              </a:t>
            </a:r>
          </a:p>
          <a:p>
            <a:r>
              <a:rPr lang="en-US" altLang="zh-CN" sz="1400" dirty="0"/>
              <a:t>-----------------------------------</a:t>
            </a:r>
          </a:p>
          <a:p>
            <a:r>
              <a:rPr lang="en-US" altLang="zh-CN" sz="1400" dirty="0"/>
              <a:t> 'digoal.' 'hello' '</a:t>
            </a:r>
            <a:r>
              <a:rPr lang="en-US" altLang="zh-CN" sz="1400" dirty="0" err="1"/>
              <a:t>i</a:t>
            </a:r>
            <a:r>
              <a:rPr lang="en-US" altLang="zh-CN" sz="1400" dirty="0"/>
              <a:t>''m' 'world,'</a:t>
            </a:r>
          </a:p>
          <a:p>
            <a:r>
              <a:rPr lang="zh-CN" altLang="en-US" sz="1400" dirty="0" smtClean="0"/>
              <a:t>这种转换后得到的</a:t>
            </a:r>
            <a:r>
              <a:rPr lang="en-US" altLang="zh-CN" sz="1400" dirty="0" err="1" smtClean="0"/>
              <a:t>tsvector</a:t>
            </a:r>
            <a:r>
              <a:rPr lang="zh-CN" altLang="en-US" sz="1400" dirty="0" smtClean="0"/>
              <a:t>不包含分词的位置信息和权重信息</a:t>
            </a:r>
            <a:r>
              <a:rPr lang="en-US" altLang="zh-CN" sz="1400" dirty="0" smtClean="0"/>
              <a:t>. </a:t>
            </a:r>
            <a:r>
              <a:rPr lang="zh-CN" altLang="en-US" sz="1400" dirty="0" smtClean="0"/>
              <a:t>只有排序后的分词</a:t>
            </a:r>
            <a:r>
              <a:rPr lang="en-US" altLang="zh-CN" sz="1400" dirty="0" smtClean="0"/>
              <a:t>. </a:t>
            </a:r>
          </a:p>
          <a:p>
            <a:r>
              <a:rPr lang="zh-CN" altLang="en-US" sz="1400" dirty="0" smtClean="0"/>
              <a:t>权重和位置信息可以提现在文本中</a:t>
            </a:r>
            <a:r>
              <a:rPr lang="en-US" altLang="zh-CN" sz="1400" dirty="0" smtClean="0"/>
              <a:t>(</a:t>
            </a:r>
            <a:r>
              <a:rPr lang="zh-CN" altLang="en-US" sz="1400" dirty="0" smtClean="0"/>
              <a:t>权重一般用来表示该分词所在的级别</a:t>
            </a:r>
            <a:r>
              <a:rPr lang="en-US" altLang="zh-CN" sz="1400" dirty="0" smtClean="0"/>
              <a:t>,</a:t>
            </a:r>
            <a:r>
              <a:rPr lang="zh-CN" altLang="en-US" sz="1400" dirty="0" smtClean="0"/>
              <a:t>如目录</a:t>
            </a:r>
            <a:r>
              <a:rPr lang="en-US" altLang="zh-CN" sz="1400" dirty="0" smtClean="0"/>
              <a:t>,</a:t>
            </a:r>
            <a:r>
              <a:rPr lang="zh-CN" altLang="en-US" sz="1400" dirty="0" smtClean="0"/>
              <a:t>或正文</a:t>
            </a:r>
            <a:r>
              <a:rPr lang="en-US" altLang="zh-CN" sz="1400" dirty="0" smtClean="0"/>
              <a:t>? ), </a:t>
            </a:r>
          </a:p>
          <a:p>
            <a:r>
              <a:rPr lang="en-US" altLang="zh-CN" sz="1400" dirty="0"/>
              <a:t>digoal=# select $$hello:1b world,:1a i'm:3D digoal.$$::</a:t>
            </a:r>
            <a:r>
              <a:rPr lang="en-US" altLang="zh-CN" sz="1400" dirty="0" err="1"/>
              <a:t>tsvector</a:t>
            </a:r>
            <a:r>
              <a:rPr lang="en-US" altLang="zh-CN" sz="1400" dirty="0"/>
              <a:t>;</a:t>
            </a:r>
          </a:p>
          <a:p>
            <a:r>
              <a:rPr lang="en-US" altLang="zh-CN" sz="1400" dirty="0"/>
              <a:t>                 </a:t>
            </a:r>
            <a:r>
              <a:rPr lang="en-US" altLang="zh-CN" sz="1400" dirty="0" err="1"/>
              <a:t>tsvector</a:t>
            </a:r>
            <a:r>
              <a:rPr lang="en-US" altLang="zh-CN" sz="1400" dirty="0"/>
              <a:t>                  </a:t>
            </a:r>
          </a:p>
          <a:p>
            <a:r>
              <a:rPr lang="en-US" altLang="zh-CN" sz="1400" dirty="0"/>
              <a:t>-------------------------------------------</a:t>
            </a:r>
          </a:p>
          <a:p>
            <a:r>
              <a:rPr lang="en-US" altLang="zh-CN" sz="1400" dirty="0"/>
              <a:t> 'digoal.' 'hello':1B 'i''m':3 'world,':</a:t>
            </a:r>
            <a:r>
              <a:rPr lang="en-US" altLang="zh-CN" sz="1400" dirty="0" smtClean="0"/>
              <a:t>1A</a:t>
            </a:r>
            <a:endParaRPr lang="en-US" altLang="zh-CN" sz="1400" dirty="0"/>
          </a:p>
        </p:txBody>
      </p:sp>
    </p:spTree>
    <p:extLst>
      <p:ext uri="{BB962C8B-B14F-4D97-AF65-F5344CB8AC3E}">
        <p14:creationId xmlns:p14="http://schemas.microsoft.com/office/powerpoint/2010/main" val="3928451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索引介绍</a:t>
            </a:r>
            <a:endParaRPr lang="en-US" altLang="zh-CN" dirty="0"/>
          </a:p>
        </p:txBody>
      </p:sp>
      <p:sp>
        <p:nvSpPr>
          <p:cNvPr id="3" name="内容占位符 2"/>
          <p:cNvSpPr>
            <a:spLocks noGrp="1"/>
          </p:cNvSpPr>
          <p:nvPr>
            <p:ph idx="1"/>
          </p:nvPr>
        </p:nvSpPr>
        <p:spPr/>
        <p:txBody>
          <a:bodyPr/>
          <a:lstStyle/>
          <a:p>
            <a:r>
              <a:rPr lang="en-US" altLang="zh-CN" sz="1400" dirty="0" smtClean="0"/>
              <a:t>Gist, </a:t>
            </a:r>
            <a:r>
              <a:rPr lang="zh-CN" altLang="en-US" sz="1400" dirty="0" smtClean="0"/>
              <a:t>并不是单类的索引</a:t>
            </a:r>
            <a:r>
              <a:rPr lang="en-US" altLang="zh-CN" sz="1400" dirty="0" smtClean="0"/>
              <a:t>, </a:t>
            </a:r>
            <a:r>
              <a:rPr lang="zh-CN" altLang="en-US" sz="1400" dirty="0" smtClean="0"/>
              <a:t>可以认为它是一种索引框架</a:t>
            </a:r>
            <a:r>
              <a:rPr lang="en-US" altLang="zh-CN" sz="1400" dirty="0" smtClean="0"/>
              <a:t>, </a:t>
            </a:r>
            <a:r>
              <a:rPr lang="zh-CN" altLang="en-US" sz="1400" dirty="0" smtClean="0"/>
              <a:t>支持许多不同的索引策略</a:t>
            </a:r>
            <a:r>
              <a:rPr lang="en-US" altLang="zh-CN" sz="1400" dirty="0" smtClean="0"/>
              <a:t>(operator class), </a:t>
            </a:r>
          </a:p>
          <a:p>
            <a:r>
              <a:rPr lang="zh-CN" altLang="en-US" sz="1400" dirty="0" smtClean="0"/>
              <a:t>例如二维几何类型的以下操作符支持通过</a:t>
            </a:r>
            <a:r>
              <a:rPr lang="en-US" altLang="zh-CN" sz="1400" dirty="0" smtClean="0"/>
              <a:t>Gist</a:t>
            </a:r>
            <a:r>
              <a:rPr lang="zh-CN" altLang="en-US" sz="1400" dirty="0" smtClean="0"/>
              <a:t>索引访问</a:t>
            </a:r>
            <a:endParaRPr lang="en-US" altLang="zh-CN" sz="1400" dirty="0" smtClean="0"/>
          </a:p>
          <a:p>
            <a:pPr lvl="1"/>
            <a:r>
              <a:rPr lang="en-US" altLang="zh-CN" sz="1400" dirty="0" smtClean="0"/>
              <a:t>&lt;&lt;   -- </a:t>
            </a:r>
            <a:r>
              <a:rPr lang="zh-CN" altLang="en-US" sz="1400" dirty="0" smtClean="0"/>
              <a:t>严格在左侧</a:t>
            </a:r>
            <a:r>
              <a:rPr lang="en-US" altLang="zh-CN" sz="1400" dirty="0" smtClean="0"/>
              <a:t>, </a:t>
            </a:r>
            <a:r>
              <a:rPr lang="zh-CN" altLang="en-US" sz="1400" dirty="0" smtClean="0"/>
              <a:t>例如</a:t>
            </a:r>
            <a:r>
              <a:rPr lang="fr-FR" altLang="zh-CN" sz="1400" dirty="0"/>
              <a:t>circle '((0,0),1)' &lt;&lt; circle '((5,0),1)'</a:t>
            </a:r>
            <a:endParaRPr lang="en-US" altLang="zh-CN" sz="1400" dirty="0"/>
          </a:p>
          <a:p>
            <a:pPr lvl="1"/>
            <a:r>
              <a:rPr lang="en-US" altLang="zh-CN" sz="1400" dirty="0" smtClean="0"/>
              <a:t>&amp;&lt;  --  </a:t>
            </a:r>
            <a:r>
              <a:rPr lang="zh-CN" altLang="en-US" sz="1400" dirty="0" smtClean="0"/>
              <a:t>表示左边的平面体不会扩展到超过右边的平面体的右边</a:t>
            </a:r>
            <a:r>
              <a:rPr lang="en-US" altLang="zh-CN" sz="1400" dirty="0" smtClean="0"/>
              <a:t>. </a:t>
            </a:r>
            <a:r>
              <a:rPr lang="zh-CN" altLang="en-US" sz="1400" dirty="0" smtClean="0"/>
              <a:t>例如</a:t>
            </a:r>
            <a:r>
              <a:rPr lang="en-US" altLang="zh-CN" sz="1400" dirty="0"/>
              <a:t>box '((0,0),(1,1))' &amp;&lt; box '((0,0),(2,2))'</a:t>
            </a:r>
          </a:p>
          <a:p>
            <a:pPr lvl="1"/>
            <a:r>
              <a:rPr lang="en-US" altLang="zh-CN" sz="1400" dirty="0" smtClean="0"/>
              <a:t>&amp;&gt;  --  </a:t>
            </a:r>
            <a:r>
              <a:rPr lang="zh-CN" altLang="en-US" sz="1400" dirty="0"/>
              <a:t>表示左边的平面体不会扩展</a:t>
            </a:r>
            <a:r>
              <a:rPr lang="zh-CN" altLang="en-US" sz="1400" dirty="0" smtClean="0"/>
              <a:t>到超过右边</a:t>
            </a:r>
            <a:r>
              <a:rPr lang="zh-CN" altLang="en-US" sz="1400" dirty="0"/>
              <a:t>的平面体</a:t>
            </a:r>
            <a:r>
              <a:rPr lang="zh-CN" altLang="en-US" sz="1400" dirty="0" smtClean="0"/>
              <a:t>的</a:t>
            </a:r>
            <a:r>
              <a:rPr lang="zh-CN" altLang="en-US" sz="1400" dirty="0"/>
              <a:t>左</a:t>
            </a:r>
            <a:r>
              <a:rPr lang="zh-CN" altLang="en-US" sz="1400" dirty="0" smtClean="0"/>
              <a:t>边</a:t>
            </a:r>
            <a:r>
              <a:rPr lang="en-US" altLang="zh-CN" sz="1400" dirty="0"/>
              <a:t>. </a:t>
            </a:r>
            <a:r>
              <a:rPr lang="zh-CN" altLang="en-US" sz="1400" dirty="0" smtClean="0"/>
              <a:t>例如</a:t>
            </a:r>
            <a:r>
              <a:rPr lang="en-US" altLang="zh-CN" sz="1400" dirty="0"/>
              <a:t>box '((0,0),(3,3))' &amp;&gt; box '((0,0),(2,2))'</a:t>
            </a:r>
          </a:p>
          <a:p>
            <a:pPr lvl="1"/>
            <a:r>
              <a:rPr lang="en-US" altLang="zh-CN" sz="1400" dirty="0" smtClean="0"/>
              <a:t>&gt;&gt;   --  </a:t>
            </a:r>
            <a:r>
              <a:rPr lang="zh-CN" altLang="en-US" sz="1400" dirty="0" smtClean="0"/>
              <a:t>严格在右</a:t>
            </a:r>
            <a:endParaRPr lang="en-US" altLang="zh-CN" sz="1400" dirty="0"/>
          </a:p>
          <a:p>
            <a:pPr lvl="1"/>
            <a:r>
              <a:rPr lang="en-US" altLang="zh-CN" sz="1400" dirty="0" smtClean="0"/>
              <a:t>&lt;&lt;|     -- </a:t>
            </a:r>
            <a:r>
              <a:rPr lang="zh-CN" altLang="en-US" sz="1400" dirty="0" smtClean="0"/>
              <a:t>严格在下</a:t>
            </a:r>
            <a:endParaRPr lang="en-US" altLang="zh-CN" sz="1400" dirty="0"/>
          </a:p>
          <a:p>
            <a:pPr lvl="1"/>
            <a:r>
              <a:rPr lang="en-US" altLang="zh-CN" sz="1400" dirty="0" smtClean="0"/>
              <a:t>&amp;&lt;|    -- </a:t>
            </a:r>
            <a:r>
              <a:rPr lang="zh-CN" altLang="en-US" sz="1400" dirty="0" smtClean="0"/>
              <a:t>不会扩展到超出上面</a:t>
            </a:r>
            <a:endParaRPr lang="en-US" altLang="zh-CN" sz="1400" dirty="0"/>
          </a:p>
          <a:p>
            <a:pPr lvl="1"/>
            <a:r>
              <a:rPr lang="en-US" altLang="zh-CN" sz="1400" dirty="0" smtClean="0"/>
              <a:t>|&amp;&gt;    -- </a:t>
            </a:r>
            <a:r>
              <a:rPr lang="zh-CN" altLang="en-US" sz="1400" dirty="0" smtClean="0"/>
              <a:t>不会扩展到超出下面</a:t>
            </a:r>
            <a:endParaRPr lang="en-US" altLang="zh-CN" sz="1400" dirty="0"/>
          </a:p>
          <a:p>
            <a:pPr lvl="1"/>
            <a:r>
              <a:rPr lang="en-US" altLang="zh-CN" sz="1400" dirty="0" smtClean="0"/>
              <a:t>|&gt;&gt;    </a:t>
            </a:r>
            <a:r>
              <a:rPr lang="en-US" altLang="zh-CN" sz="1400" dirty="0"/>
              <a:t> -- </a:t>
            </a:r>
            <a:r>
              <a:rPr lang="zh-CN" altLang="en-US" sz="1400" dirty="0"/>
              <a:t>严格</a:t>
            </a:r>
            <a:r>
              <a:rPr lang="zh-CN" altLang="en-US" sz="1400" dirty="0" smtClean="0"/>
              <a:t>在</a:t>
            </a:r>
            <a:r>
              <a:rPr lang="zh-CN" altLang="en-US" sz="1400" dirty="0"/>
              <a:t>上</a:t>
            </a:r>
            <a:endParaRPr lang="en-US" altLang="zh-CN" sz="1400" dirty="0"/>
          </a:p>
          <a:p>
            <a:pPr lvl="1"/>
            <a:r>
              <a:rPr lang="en-US" altLang="zh-CN" sz="1400" dirty="0" smtClean="0"/>
              <a:t>@&gt;     -- </a:t>
            </a:r>
            <a:r>
              <a:rPr lang="zh-CN" altLang="en-US" sz="1400" dirty="0" smtClean="0"/>
              <a:t>包含</a:t>
            </a:r>
            <a:endParaRPr lang="en-US" altLang="zh-CN" sz="1400" dirty="0"/>
          </a:p>
          <a:p>
            <a:pPr lvl="1"/>
            <a:r>
              <a:rPr lang="en-US" altLang="zh-CN" sz="1400" dirty="0" smtClean="0"/>
              <a:t>&lt;@     -- </a:t>
            </a:r>
            <a:r>
              <a:rPr lang="zh-CN" altLang="en-US" sz="1400" dirty="0" smtClean="0"/>
              <a:t>被包含</a:t>
            </a:r>
            <a:endParaRPr lang="en-US" altLang="zh-CN" sz="1400" dirty="0"/>
          </a:p>
          <a:p>
            <a:pPr lvl="1"/>
            <a:r>
              <a:rPr lang="en-US" altLang="zh-CN" sz="1400" dirty="0" smtClean="0"/>
              <a:t>~=      -- </a:t>
            </a:r>
            <a:r>
              <a:rPr lang="zh-CN" altLang="en-US" sz="1400" dirty="0" smtClean="0"/>
              <a:t>相同</a:t>
            </a:r>
            <a:endParaRPr lang="en-US" altLang="zh-CN" sz="1400" dirty="0"/>
          </a:p>
          <a:p>
            <a:pPr lvl="1"/>
            <a:r>
              <a:rPr lang="en-US" altLang="zh-CN" sz="1400" dirty="0" smtClean="0"/>
              <a:t>&amp;&amp;      --  </a:t>
            </a:r>
            <a:r>
              <a:rPr lang="zh-CN" altLang="en-US" sz="1400" dirty="0" smtClean="0"/>
              <a:t>相交</a:t>
            </a:r>
            <a:endParaRPr lang="en-US" altLang="zh-CN" sz="1400" dirty="0" smtClean="0"/>
          </a:p>
          <a:p>
            <a:pPr lvl="1"/>
            <a:r>
              <a:rPr lang="en-US" altLang="zh-CN" sz="1400" dirty="0">
                <a:hlinkClick r:id="rId2"/>
              </a:rPr>
              <a:t>http://</a:t>
            </a:r>
            <a:r>
              <a:rPr lang="en-US" altLang="zh-CN" sz="1400" dirty="0" smtClean="0">
                <a:hlinkClick r:id="rId2"/>
              </a:rPr>
              <a:t>www.postgresql.org/docs/9.3/static/functions-geometry.html</a:t>
            </a:r>
            <a:endParaRPr lang="en-US" altLang="zh-CN" sz="1400" dirty="0" smtClean="0"/>
          </a:p>
          <a:p>
            <a:pPr lvl="1"/>
            <a:r>
              <a:rPr lang="zh-CN" altLang="en-US" sz="1400" dirty="0" smtClean="0"/>
              <a:t>除此之外 </a:t>
            </a:r>
            <a:r>
              <a:rPr lang="en-US" altLang="zh-CN" sz="1400" dirty="0" smtClean="0"/>
              <a:t>, gist</a:t>
            </a:r>
            <a:r>
              <a:rPr lang="zh-CN" altLang="en-US" sz="1400" dirty="0" smtClean="0"/>
              <a:t>索引还支持近邻排序</a:t>
            </a:r>
            <a:r>
              <a:rPr lang="en-US" altLang="zh-CN" sz="1400" dirty="0" smtClean="0"/>
              <a:t>. </a:t>
            </a:r>
            <a:r>
              <a:rPr lang="zh-CN" altLang="en-US" sz="1400" dirty="0" smtClean="0"/>
              <a:t>例如</a:t>
            </a:r>
            <a:endParaRPr lang="en-US" altLang="zh-CN" sz="1400" dirty="0" smtClean="0"/>
          </a:p>
          <a:p>
            <a:pPr lvl="2"/>
            <a:r>
              <a:rPr lang="en-US" altLang="zh-CN" sz="1400" dirty="0"/>
              <a:t>SELECT * FROM places ORDER BY location &lt;-&gt; point '(101,456)' LIMIT 10;</a:t>
            </a:r>
            <a:endParaRPr lang="en-US" altLang="zh-CN" sz="1400" dirty="0" smtClean="0"/>
          </a:p>
          <a:p>
            <a:pPr lvl="1"/>
            <a:r>
              <a:rPr lang="zh-CN" altLang="en-US" sz="1400" dirty="0" smtClean="0"/>
              <a:t>另外</a:t>
            </a:r>
            <a:r>
              <a:rPr lang="en-US" altLang="zh-CN" sz="1400" dirty="0" err="1" smtClean="0"/>
              <a:t>contrib</a:t>
            </a:r>
            <a:r>
              <a:rPr lang="zh-CN" altLang="en-US" sz="1400" dirty="0" smtClean="0"/>
              <a:t>中也提供了一些</a:t>
            </a:r>
            <a:r>
              <a:rPr lang="en-US" altLang="zh-CN" sz="1400" dirty="0" smtClean="0"/>
              <a:t>gist</a:t>
            </a:r>
            <a:r>
              <a:rPr lang="zh-CN" altLang="en-US" sz="1400" dirty="0" smtClean="0"/>
              <a:t>索引策略</a:t>
            </a:r>
            <a:r>
              <a:rPr lang="en-US" altLang="zh-CN" sz="1400" dirty="0" smtClean="0"/>
              <a:t>.</a:t>
            </a:r>
          </a:p>
          <a:p>
            <a:endParaRPr lang="en-US" altLang="zh-CN" sz="1400" dirty="0" smtClean="0"/>
          </a:p>
          <a:p>
            <a:endParaRPr lang="en-US" altLang="zh-CN" sz="1400" dirty="0" smtClean="0"/>
          </a:p>
          <a:p>
            <a:endParaRPr lang="en-US" altLang="zh-CN" sz="1400" dirty="0"/>
          </a:p>
          <a:p>
            <a:endParaRPr lang="zh-CN" altLang="en-US" sz="1400" dirty="0"/>
          </a:p>
        </p:txBody>
      </p:sp>
    </p:spTree>
    <p:extLst>
      <p:ext uri="{BB962C8B-B14F-4D97-AF65-F5344CB8AC3E}">
        <p14:creationId xmlns:p14="http://schemas.microsoft.com/office/powerpoint/2010/main" val="294360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zh-CN" altLang="en-US" sz="1400" dirty="0" smtClean="0"/>
              <a:t>使用</a:t>
            </a:r>
            <a:r>
              <a:rPr lang="en-US" altLang="zh-CN" sz="1400" dirty="0" err="1" smtClean="0"/>
              <a:t>to_tsvector</a:t>
            </a:r>
            <a:r>
              <a:rPr lang="en-US" altLang="zh-CN" sz="1400" dirty="0" smtClean="0"/>
              <a:t>, </a:t>
            </a:r>
            <a:r>
              <a:rPr lang="zh-CN" altLang="en-US" sz="1400" dirty="0" smtClean="0"/>
              <a:t>可以指定不同的语言配置</a:t>
            </a:r>
            <a:r>
              <a:rPr lang="en-US" altLang="zh-CN" sz="1400" dirty="0" smtClean="0"/>
              <a:t>, </a:t>
            </a:r>
            <a:r>
              <a:rPr lang="zh-CN" altLang="en-US" sz="1400" dirty="0" smtClean="0"/>
              <a:t>把文本根据指定的语言配置进行分词</a:t>
            </a:r>
            <a:r>
              <a:rPr lang="en-US" altLang="zh-CN" sz="1400" dirty="0" smtClean="0"/>
              <a:t>.</a:t>
            </a:r>
          </a:p>
          <a:p>
            <a:r>
              <a:rPr lang="zh-CN" altLang="en-US" sz="1400" dirty="0" smtClean="0"/>
              <a:t>例如</a:t>
            </a:r>
            <a:r>
              <a:rPr lang="en-US" altLang="zh-CN" sz="1400" dirty="0" smtClean="0"/>
              <a:t>, </a:t>
            </a:r>
            <a:r>
              <a:rPr lang="zh-CN" altLang="en-US" sz="1400" dirty="0" smtClean="0"/>
              <a:t>使用西班牙语和英语得到的</a:t>
            </a:r>
            <a:r>
              <a:rPr lang="en-US" altLang="zh-CN" sz="1400" dirty="0" err="1" smtClean="0"/>
              <a:t>tsvector</a:t>
            </a:r>
            <a:r>
              <a:rPr lang="zh-CN" altLang="en-US" sz="1400" dirty="0" smtClean="0"/>
              <a:t>值是不一样的</a:t>
            </a:r>
            <a:r>
              <a:rPr lang="en-US" altLang="zh-CN" sz="1400" dirty="0" smtClean="0"/>
              <a:t>.</a:t>
            </a:r>
          </a:p>
          <a:p>
            <a:r>
              <a:rPr lang="en-US" altLang="zh-CN" sz="1400" dirty="0" smtClean="0"/>
              <a:t>digoal</a:t>
            </a:r>
            <a:r>
              <a:rPr lang="en-US" altLang="zh-CN" sz="1400" dirty="0"/>
              <a:t>=# select </a:t>
            </a:r>
            <a:r>
              <a:rPr lang="en-US" altLang="zh-CN" sz="1400" dirty="0" err="1"/>
              <a:t>to_tsvector</a:t>
            </a:r>
            <a:r>
              <a:rPr lang="en-US" altLang="zh-CN" sz="1400" dirty="0"/>
              <a:t>('</a:t>
            </a:r>
            <a:r>
              <a:rPr lang="en-US" altLang="zh-CN" sz="1400" dirty="0" err="1"/>
              <a:t>english</a:t>
            </a:r>
            <a:r>
              <a:rPr lang="en-US" altLang="zh-CN" sz="1400" dirty="0"/>
              <a:t>', $$Hello world, I'm digoal.$$);</a:t>
            </a:r>
          </a:p>
          <a:p>
            <a:r>
              <a:rPr lang="en-US" altLang="zh-CN" sz="1400" dirty="0"/>
              <a:t>             </a:t>
            </a:r>
            <a:r>
              <a:rPr lang="en-US" altLang="zh-CN" sz="1400" dirty="0" err="1"/>
              <a:t>to_tsvector</a:t>
            </a:r>
            <a:r>
              <a:rPr lang="en-US" altLang="zh-CN" sz="1400" dirty="0"/>
              <a:t>              </a:t>
            </a:r>
          </a:p>
          <a:p>
            <a:r>
              <a:rPr lang="en-US" altLang="zh-CN" sz="1400" dirty="0"/>
              <a:t>--------------------------------------</a:t>
            </a:r>
          </a:p>
          <a:p>
            <a:r>
              <a:rPr lang="en-US" altLang="zh-CN" sz="1400" dirty="0"/>
              <a:t> 'digoal':5 'hello':1 'm':4 'world':2</a:t>
            </a:r>
          </a:p>
          <a:p>
            <a:r>
              <a:rPr lang="en-US" altLang="zh-CN" sz="1400" dirty="0"/>
              <a:t>(1 row)</a:t>
            </a:r>
          </a:p>
          <a:p>
            <a:endParaRPr lang="en-US" altLang="zh-CN" sz="1400" dirty="0"/>
          </a:p>
          <a:p>
            <a:r>
              <a:rPr lang="en-US" altLang="zh-CN" sz="1400" dirty="0"/>
              <a:t>digoal=# select </a:t>
            </a:r>
            <a:r>
              <a:rPr lang="en-US" altLang="zh-CN" sz="1400" dirty="0" err="1"/>
              <a:t>to_tsvector</a:t>
            </a:r>
            <a:r>
              <a:rPr lang="en-US" altLang="zh-CN" sz="1400" dirty="0"/>
              <a:t>('</a:t>
            </a:r>
            <a:r>
              <a:rPr lang="en-US" altLang="zh-CN" sz="1400" dirty="0" err="1"/>
              <a:t>spanish</a:t>
            </a:r>
            <a:r>
              <a:rPr lang="en-US" altLang="zh-CN" sz="1400" dirty="0"/>
              <a:t>', $$Hello world, I'm digoal.$$);</a:t>
            </a:r>
          </a:p>
          <a:p>
            <a:r>
              <a:rPr lang="en-US" altLang="zh-CN" sz="1400" dirty="0"/>
              <a:t>                </a:t>
            </a:r>
            <a:r>
              <a:rPr lang="en-US" altLang="zh-CN" sz="1400" dirty="0" err="1"/>
              <a:t>to_tsvector</a:t>
            </a:r>
            <a:r>
              <a:rPr lang="en-US" altLang="zh-CN" sz="1400" dirty="0"/>
              <a:t>                </a:t>
            </a:r>
          </a:p>
          <a:p>
            <a:r>
              <a:rPr lang="en-US" altLang="zh-CN" sz="1400" dirty="0"/>
              <a:t>-------------------------------------------</a:t>
            </a:r>
          </a:p>
          <a:p>
            <a:r>
              <a:rPr lang="en-US" altLang="zh-CN" sz="1400" dirty="0"/>
              <a:t> 'digoal':5 'hell':1 'i':3 'm':4 'world':2</a:t>
            </a:r>
          </a:p>
          <a:p>
            <a:r>
              <a:rPr lang="en-US" altLang="zh-CN" sz="1400" dirty="0"/>
              <a:t>(1 row)</a:t>
            </a:r>
          </a:p>
        </p:txBody>
      </p:sp>
    </p:spTree>
    <p:extLst>
      <p:ext uri="{BB962C8B-B14F-4D97-AF65-F5344CB8AC3E}">
        <p14:creationId xmlns:p14="http://schemas.microsoft.com/office/powerpoint/2010/main" val="2755452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zh-CN" altLang="en-US" sz="1200" dirty="0" smtClean="0"/>
              <a:t>查看系统中已经安装的全文检索配置</a:t>
            </a:r>
            <a:r>
              <a:rPr lang="en-US" altLang="zh-CN" sz="1200" dirty="0"/>
              <a:t>.</a:t>
            </a:r>
            <a:endParaRPr lang="en-US" altLang="zh-CN" sz="1200" dirty="0" smtClean="0"/>
          </a:p>
          <a:p>
            <a:r>
              <a:rPr lang="en-US" altLang="zh-CN" sz="1200" dirty="0" smtClean="0"/>
              <a:t>digoal</a:t>
            </a:r>
            <a:r>
              <a:rPr lang="en-US" altLang="zh-CN" sz="1200" dirty="0"/>
              <a:t>=# \</a:t>
            </a:r>
            <a:r>
              <a:rPr lang="en-US" altLang="zh-CN" sz="1200" dirty="0" err="1"/>
              <a:t>dF</a:t>
            </a:r>
            <a:r>
              <a:rPr lang="en-US" altLang="zh-CN" sz="1200" dirty="0"/>
              <a:t> *</a:t>
            </a:r>
          </a:p>
          <a:p>
            <a:r>
              <a:rPr lang="en-US" altLang="zh-CN" sz="1200" dirty="0"/>
              <a:t>               List of text search configurations</a:t>
            </a:r>
          </a:p>
          <a:p>
            <a:r>
              <a:rPr lang="en-US" altLang="zh-CN" sz="1200" dirty="0"/>
              <a:t>   Schema   |    Name    |              Description              </a:t>
            </a:r>
          </a:p>
          <a:p>
            <a:r>
              <a:rPr lang="en-US" altLang="zh-CN" sz="1200" dirty="0" err="1" smtClean="0"/>
              <a:t>pg_catalog</a:t>
            </a:r>
            <a:r>
              <a:rPr lang="en-US" altLang="zh-CN" sz="1200" dirty="0" smtClean="0"/>
              <a:t> </a:t>
            </a:r>
            <a:r>
              <a:rPr lang="en-US" altLang="zh-CN" sz="1200" dirty="0"/>
              <a:t>| </a:t>
            </a:r>
            <a:r>
              <a:rPr lang="en-US" altLang="zh-CN" sz="1200" dirty="0" err="1"/>
              <a:t>danish</a:t>
            </a:r>
            <a:r>
              <a:rPr lang="en-US" altLang="zh-CN" sz="1200" dirty="0"/>
              <a:t>     | configuration for </a:t>
            </a:r>
            <a:r>
              <a:rPr lang="en-US" altLang="zh-CN" sz="1200" dirty="0" err="1"/>
              <a:t>danish</a:t>
            </a:r>
            <a:r>
              <a:rPr lang="en-US" altLang="zh-CN" sz="1200" dirty="0"/>
              <a:t> language</a:t>
            </a:r>
          </a:p>
          <a:p>
            <a:r>
              <a:rPr lang="en-US" altLang="zh-CN" sz="1200" dirty="0"/>
              <a:t> </a:t>
            </a:r>
            <a:r>
              <a:rPr lang="en-US" altLang="zh-CN" sz="1200" dirty="0" err="1"/>
              <a:t>pg_catalog</a:t>
            </a:r>
            <a:r>
              <a:rPr lang="en-US" altLang="zh-CN" sz="1200" dirty="0"/>
              <a:t> | </a:t>
            </a:r>
            <a:r>
              <a:rPr lang="en-US" altLang="zh-CN" sz="1200" dirty="0" err="1"/>
              <a:t>dutch</a:t>
            </a:r>
            <a:r>
              <a:rPr lang="en-US" altLang="zh-CN" sz="1200" dirty="0"/>
              <a:t>      | configuration for </a:t>
            </a:r>
            <a:r>
              <a:rPr lang="en-US" altLang="zh-CN" sz="1200" dirty="0" err="1"/>
              <a:t>dutch</a:t>
            </a:r>
            <a:r>
              <a:rPr lang="en-US" altLang="zh-CN" sz="1200" dirty="0"/>
              <a:t> language</a:t>
            </a:r>
          </a:p>
          <a:p>
            <a:r>
              <a:rPr lang="en-US" altLang="zh-CN" sz="1200" dirty="0"/>
              <a:t> </a:t>
            </a:r>
            <a:r>
              <a:rPr lang="en-US" altLang="zh-CN" sz="1200" dirty="0" err="1"/>
              <a:t>pg_catalog</a:t>
            </a:r>
            <a:r>
              <a:rPr lang="en-US" altLang="zh-CN" sz="1200" dirty="0"/>
              <a:t> | </a:t>
            </a:r>
            <a:r>
              <a:rPr lang="en-US" altLang="zh-CN" sz="1200" dirty="0" err="1"/>
              <a:t>english</a:t>
            </a:r>
            <a:r>
              <a:rPr lang="en-US" altLang="zh-CN" sz="1200" dirty="0"/>
              <a:t>    | configuration for </a:t>
            </a:r>
            <a:r>
              <a:rPr lang="en-US" altLang="zh-CN" sz="1200" dirty="0" err="1"/>
              <a:t>english</a:t>
            </a:r>
            <a:r>
              <a:rPr lang="en-US" altLang="zh-CN" sz="1200" dirty="0"/>
              <a:t> language</a:t>
            </a:r>
          </a:p>
          <a:p>
            <a:r>
              <a:rPr lang="en-US" altLang="zh-CN" sz="1200" dirty="0"/>
              <a:t> </a:t>
            </a:r>
            <a:r>
              <a:rPr lang="en-US" altLang="zh-CN" sz="1200" dirty="0" err="1"/>
              <a:t>pg_catalog</a:t>
            </a:r>
            <a:r>
              <a:rPr lang="en-US" altLang="zh-CN" sz="1200" dirty="0"/>
              <a:t> | </a:t>
            </a:r>
            <a:r>
              <a:rPr lang="en-US" altLang="zh-CN" sz="1200" dirty="0" err="1"/>
              <a:t>finnish</a:t>
            </a:r>
            <a:r>
              <a:rPr lang="en-US" altLang="zh-CN" sz="1200" dirty="0"/>
              <a:t>    | configuration for </a:t>
            </a:r>
            <a:r>
              <a:rPr lang="en-US" altLang="zh-CN" sz="1200" dirty="0" err="1"/>
              <a:t>finnish</a:t>
            </a:r>
            <a:r>
              <a:rPr lang="en-US" altLang="zh-CN" sz="1200" dirty="0"/>
              <a:t> language</a:t>
            </a:r>
          </a:p>
          <a:p>
            <a:r>
              <a:rPr lang="en-US" altLang="zh-CN" sz="1200" dirty="0"/>
              <a:t> </a:t>
            </a:r>
            <a:r>
              <a:rPr lang="en-US" altLang="zh-CN" sz="1200" dirty="0" err="1"/>
              <a:t>pg_catalog</a:t>
            </a:r>
            <a:r>
              <a:rPr lang="en-US" altLang="zh-CN" sz="1200" dirty="0"/>
              <a:t> | </a:t>
            </a:r>
            <a:r>
              <a:rPr lang="en-US" altLang="zh-CN" sz="1200" dirty="0" err="1"/>
              <a:t>french</a:t>
            </a:r>
            <a:r>
              <a:rPr lang="en-US" altLang="zh-CN" sz="1200" dirty="0"/>
              <a:t>     | configuration for </a:t>
            </a:r>
            <a:r>
              <a:rPr lang="en-US" altLang="zh-CN" sz="1200" dirty="0" err="1"/>
              <a:t>french</a:t>
            </a:r>
            <a:r>
              <a:rPr lang="en-US" altLang="zh-CN" sz="1200" dirty="0"/>
              <a:t> language</a:t>
            </a:r>
          </a:p>
          <a:p>
            <a:r>
              <a:rPr lang="en-US" altLang="zh-CN" sz="1200" dirty="0"/>
              <a:t> </a:t>
            </a:r>
            <a:r>
              <a:rPr lang="en-US" altLang="zh-CN" sz="1200" dirty="0" err="1"/>
              <a:t>pg_catalog</a:t>
            </a:r>
            <a:r>
              <a:rPr lang="en-US" altLang="zh-CN" sz="1200" dirty="0"/>
              <a:t> | </a:t>
            </a:r>
            <a:r>
              <a:rPr lang="en-US" altLang="zh-CN" sz="1200" dirty="0" err="1"/>
              <a:t>german</a:t>
            </a:r>
            <a:r>
              <a:rPr lang="en-US" altLang="zh-CN" sz="1200" dirty="0"/>
              <a:t>     | configuration for </a:t>
            </a:r>
            <a:r>
              <a:rPr lang="en-US" altLang="zh-CN" sz="1200" dirty="0" err="1"/>
              <a:t>german</a:t>
            </a:r>
            <a:r>
              <a:rPr lang="en-US" altLang="zh-CN" sz="1200" dirty="0"/>
              <a:t> language</a:t>
            </a:r>
          </a:p>
          <a:p>
            <a:r>
              <a:rPr lang="en-US" altLang="zh-CN" sz="1200" dirty="0"/>
              <a:t> </a:t>
            </a:r>
            <a:r>
              <a:rPr lang="en-US" altLang="zh-CN" sz="1200" dirty="0" err="1"/>
              <a:t>pg_catalog</a:t>
            </a:r>
            <a:r>
              <a:rPr lang="en-US" altLang="zh-CN" sz="1200" dirty="0"/>
              <a:t> | </a:t>
            </a:r>
            <a:r>
              <a:rPr lang="en-US" altLang="zh-CN" sz="1200" dirty="0" err="1"/>
              <a:t>hungarian</a:t>
            </a:r>
            <a:r>
              <a:rPr lang="en-US" altLang="zh-CN" sz="1200" dirty="0"/>
              <a:t>  | configuration for </a:t>
            </a:r>
            <a:r>
              <a:rPr lang="en-US" altLang="zh-CN" sz="1200" dirty="0" err="1"/>
              <a:t>hungarian</a:t>
            </a:r>
            <a:r>
              <a:rPr lang="en-US" altLang="zh-CN" sz="1200" dirty="0"/>
              <a:t> language</a:t>
            </a:r>
          </a:p>
          <a:p>
            <a:r>
              <a:rPr lang="en-US" altLang="zh-CN" sz="1200" dirty="0"/>
              <a:t> </a:t>
            </a:r>
            <a:r>
              <a:rPr lang="en-US" altLang="zh-CN" sz="1200" dirty="0" err="1"/>
              <a:t>pg_catalog</a:t>
            </a:r>
            <a:r>
              <a:rPr lang="en-US" altLang="zh-CN" sz="1200" dirty="0"/>
              <a:t> | </a:t>
            </a:r>
            <a:r>
              <a:rPr lang="en-US" altLang="zh-CN" sz="1200" dirty="0" err="1"/>
              <a:t>italian</a:t>
            </a:r>
            <a:r>
              <a:rPr lang="en-US" altLang="zh-CN" sz="1200" dirty="0"/>
              <a:t>    | configuration for </a:t>
            </a:r>
            <a:r>
              <a:rPr lang="en-US" altLang="zh-CN" sz="1200" dirty="0" err="1"/>
              <a:t>italian</a:t>
            </a:r>
            <a:r>
              <a:rPr lang="en-US" altLang="zh-CN" sz="1200" dirty="0"/>
              <a:t> language</a:t>
            </a:r>
          </a:p>
          <a:p>
            <a:r>
              <a:rPr lang="en-US" altLang="zh-CN" sz="1200" dirty="0"/>
              <a:t> </a:t>
            </a:r>
            <a:r>
              <a:rPr lang="en-US" altLang="zh-CN" sz="1200" dirty="0" err="1"/>
              <a:t>pg_catalog</a:t>
            </a:r>
            <a:r>
              <a:rPr lang="en-US" altLang="zh-CN" sz="1200" dirty="0"/>
              <a:t> | </a:t>
            </a:r>
            <a:r>
              <a:rPr lang="en-US" altLang="zh-CN" sz="1200" dirty="0" err="1"/>
              <a:t>norwegian</a:t>
            </a:r>
            <a:r>
              <a:rPr lang="en-US" altLang="zh-CN" sz="1200" dirty="0"/>
              <a:t>  | configuration for </a:t>
            </a:r>
            <a:r>
              <a:rPr lang="en-US" altLang="zh-CN" sz="1200" dirty="0" err="1"/>
              <a:t>norwegian</a:t>
            </a:r>
            <a:r>
              <a:rPr lang="en-US" altLang="zh-CN" sz="1200" dirty="0"/>
              <a:t> language</a:t>
            </a:r>
          </a:p>
          <a:p>
            <a:r>
              <a:rPr lang="en-US" altLang="zh-CN" sz="1200" dirty="0"/>
              <a:t> </a:t>
            </a:r>
            <a:r>
              <a:rPr lang="en-US" altLang="zh-CN" sz="1200" dirty="0" err="1"/>
              <a:t>pg_catalog</a:t>
            </a:r>
            <a:r>
              <a:rPr lang="en-US" altLang="zh-CN" sz="1200" dirty="0"/>
              <a:t> | </a:t>
            </a:r>
            <a:r>
              <a:rPr lang="en-US" altLang="zh-CN" sz="1200" dirty="0" err="1"/>
              <a:t>portuguese</a:t>
            </a:r>
            <a:r>
              <a:rPr lang="en-US" altLang="zh-CN" sz="1200" dirty="0"/>
              <a:t> | configuration for </a:t>
            </a:r>
            <a:r>
              <a:rPr lang="en-US" altLang="zh-CN" sz="1200" dirty="0" err="1"/>
              <a:t>portuguese</a:t>
            </a:r>
            <a:r>
              <a:rPr lang="en-US" altLang="zh-CN" sz="1200" dirty="0"/>
              <a:t> language</a:t>
            </a:r>
          </a:p>
          <a:p>
            <a:r>
              <a:rPr lang="en-US" altLang="zh-CN" sz="1200" dirty="0"/>
              <a:t> </a:t>
            </a:r>
            <a:r>
              <a:rPr lang="en-US" altLang="zh-CN" sz="1200" dirty="0" err="1"/>
              <a:t>pg_catalog</a:t>
            </a:r>
            <a:r>
              <a:rPr lang="en-US" altLang="zh-CN" sz="1200" dirty="0"/>
              <a:t> | </a:t>
            </a:r>
            <a:r>
              <a:rPr lang="en-US" altLang="zh-CN" sz="1200" dirty="0" err="1"/>
              <a:t>romanian</a:t>
            </a:r>
            <a:r>
              <a:rPr lang="en-US" altLang="zh-CN" sz="1200" dirty="0"/>
              <a:t>   | configuration for </a:t>
            </a:r>
            <a:r>
              <a:rPr lang="en-US" altLang="zh-CN" sz="1200" dirty="0" err="1"/>
              <a:t>romanian</a:t>
            </a:r>
            <a:r>
              <a:rPr lang="en-US" altLang="zh-CN" sz="1200" dirty="0"/>
              <a:t> language</a:t>
            </a:r>
          </a:p>
          <a:p>
            <a:r>
              <a:rPr lang="en-US" altLang="zh-CN" sz="1200" dirty="0"/>
              <a:t> </a:t>
            </a:r>
            <a:r>
              <a:rPr lang="en-US" altLang="zh-CN" sz="1200" dirty="0" err="1"/>
              <a:t>pg_catalog</a:t>
            </a:r>
            <a:r>
              <a:rPr lang="en-US" altLang="zh-CN" sz="1200" dirty="0"/>
              <a:t> | </a:t>
            </a:r>
            <a:r>
              <a:rPr lang="en-US" altLang="zh-CN" sz="1200" dirty="0" err="1"/>
              <a:t>russian</a:t>
            </a:r>
            <a:r>
              <a:rPr lang="en-US" altLang="zh-CN" sz="1200" dirty="0"/>
              <a:t>    | configuration for </a:t>
            </a:r>
            <a:r>
              <a:rPr lang="en-US" altLang="zh-CN" sz="1200" dirty="0" err="1"/>
              <a:t>russian</a:t>
            </a:r>
            <a:r>
              <a:rPr lang="en-US" altLang="zh-CN" sz="1200" dirty="0"/>
              <a:t> language</a:t>
            </a:r>
          </a:p>
          <a:p>
            <a:r>
              <a:rPr lang="en-US" altLang="zh-CN" sz="1200" dirty="0"/>
              <a:t> </a:t>
            </a:r>
            <a:r>
              <a:rPr lang="en-US" altLang="zh-CN" sz="1200" dirty="0" err="1"/>
              <a:t>pg_catalog</a:t>
            </a:r>
            <a:r>
              <a:rPr lang="en-US" altLang="zh-CN" sz="1200" dirty="0"/>
              <a:t> | simple     | simple configuration</a:t>
            </a:r>
          </a:p>
          <a:p>
            <a:r>
              <a:rPr lang="en-US" altLang="zh-CN" sz="1200" dirty="0"/>
              <a:t> </a:t>
            </a:r>
            <a:r>
              <a:rPr lang="en-US" altLang="zh-CN" sz="1200" dirty="0" err="1"/>
              <a:t>pg_catalog</a:t>
            </a:r>
            <a:r>
              <a:rPr lang="en-US" altLang="zh-CN" sz="1200" dirty="0"/>
              <a:t> | </a:t>
            </a:r>
            <a:r>
              <a:rPr lang="en-US" altLang="zh-CN" sz="1200" dirty="0" err="1"/>
              <a:t>spanish</a:t>
            </a:r>
            <a:r>
              <a:rPr lang="en-US" altLang="zh-CN" sz="1200" dirty="0"/>
              <a:t>    | configuration for </a:t>
            </a:r>
            <a:r>
              <a:rPr lang="en-US" altLang="zh-CN" sz="1200" dirty="0" err="1"/>
              <a:t>spanish</a:t>
            </a:r>
            <a:r>
              <a:rPr lang="en-US" altLang="zh-CN" sz="1200" dirty="0"/>
              <a:t> language</a:t>
            </a:r>
          </a:p>
          <a:p>
            <a:r>
              <a:rPr lang="en-US" altLang="zh-CN" sz="1200" dirty="0"/>
              <a:t> </a:t>
            </a:r>
            <a:r>
              <a:rPr lang="en-US" altLang="zh-CN" sz="1200" dirty="0" err="1"/>
              <a:t>pg_catalog</a:t>
            </a:r>
            <a:r>
              <a:rPr lang="en-US" altLang="zh-CN" sz="1200" dirty="0"/>
              <a:t> | </a:t>
            </a:r>
            <a:r>
              <a:rPr lang="en-US" altLang="zh-CN" sz="1200" dirty="0" err="1"/>
              <a:t>swedish</a:t>
            </a:r>
            <a:r>
              <a:rPr lang="en-US" altLang="zh-CN" sz="1200" dirty="0"/>
              <a:t>    | configuration for </a:t>
            </a:r>
            <a:r>
              <a:rPr lang="en-US" altLang="zh-CN" sz="1200" dirty="0" err="1"/>
              <a:t>swedish</a:t>
            </a:r>
            <a:r>
              <a:rPr lang="en-US" altLang="zh-CN" sz="1200" dirty="0"/>
              <a:t> language</a:t>
            </a:r>
          </a:p>
          <a:p>
            <a:r>
              <a:rPr lang="en-US" altLang="zh-CN" sz="1200" dirty="0"/>
              <a:t> </a:t>
            </a:r>
            <a:r>
              <a:rPr lang="en-US" altLang="zh-CN" sz="1200" dirty="0" err="1"/>
              <a:t>pg_catalog</a:t>
            </a:r>
            <a:r>
              <a:rPr lang="en-US" altLang="zh-CN" sz="1200" dirty="0"/>
              <a:t> | </a:t>
            </a:r>
            <a:r>
              <a:rPr lang="en-US" altLang="zh-CN" sz="1200" dirty="0" err="1"/>
              <a:t>turkish</a:t>
            </a:r>
            <a:r>
              <a:rPr lang="en-US" altLang="zh-CN" sz="1200" dirty="0"/>
              <a:t>    | configuration for </a:t>
            </a:r>
            <a:r>
              <a:rPr lang="en-US" altLang="zh-CN" sz="1200" dirty="0" err="1"/>
              <a:t>turkish</a:t>
            </a:r>
            <a:r>
              <a:rPr lang="en-US" altLang="zh-CN" sz="1200" dirty="0"/>
              <a:t> </a:t>
            </a:r>
            <a:r>
              <a:rPr lang="en-US" altLang="zh-CN" sz="1200" dirty="0" smtClean="0"/>
              <a:t>language</a:t>
            </a:r>
          </a:p>
          <a:p>
            <a:r>
              <a:rPr lang="zh-CN" altLang="en-US" sz="1200" dirty="0" smtClean="0"/>
              <a:t>后面的例子中会有中文的安装</a:t>
            </a:r>
            <a:endParaRPr lang="en-US" altLang="zh-CN" sz="1200" dirty="0"/>
          </a:p>
        </p:txBody>
      </p:sp>
    </p:spTree>
    <p:extLst>
      <p:ext uri="{BB962C8B-B14F-4D97-AF65-F5344CB8AC3E}">
        <p14:creationId xmlns:p14="http://schemas.microsoft.com/office/powerpoint/2010/main" val="666766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numCol="2"/>
          <a:lstStyle/>
          <a:p>
            <a:r>
              <a:rPr lang="en-US" altLang="zh-CN" sz="1400" dirty="0" err="1"/>
              <a:t>t</a:t>
            </a:r>
            <a:r>
              <a:rPr lang="en-US" altLang="zh-CN" sz="1400" dirty="0" err="1" smtClean="0"/>
              <a:t>squery</a:t>
            </a:r>
            <a:r>
              <a:rPr lang="zh-CN" altLang="en-US" sz="1400" dirty="0" smtClean="0"/>
              <a:t>的例子</a:t>
            </a:r>
            <a:endParaRPr lang="en-US" altLang="zh-CN" sz="1400" dirty="0" smtClean="0"/>
          </a:p>
          <a:p>
            <a:r>
              <a:rPr lang="en-US" altLang="zh-CN" sz="1400" dirty="0" smtClean="0"/>
              <a:t>&amp;, | , ! </a:t>
            </a:r>
            <a:r>
              <a:rPr lang="zh-CN" altLang="en-US" sz="1400" dirty="0" smtClean="0"/>
              <a:t>组合</a:t>
            </a:r>
            <a:r>
              <a:rPr lang="en-US" altLang="zh-CN" sz="1400" dirty="0" smtClean="0"/>
              <a:t>, </a:t>
            </a:r>
            <a:r>
              <a:rPr lang="zh-CN" altLang="en-US" sz="1400" dirty="0" smtClean="0"/>
              <a:t>分组使用括号</a:t>
            </a:r>
            <a:endParaRPr lang="en-US" altLang="zh-CN" sz="1400" dirty="0" smtClean="0"/>
          </a:p>
          <a:p>
            <a:r>
              <a:rPr lang="en-US" altLang="zh-CN" sz="1400" dirty="0"/>
              <a:t>SELECT 'fat &amp; rat'::</a:t>
            </a:r>
            <a:r>
              <a:rPr lang="en-US" altLang="zh-CN" sz="1400" dirty="0" err="1"/>
              <a:t>tsquery</a:t>
            </a:r>
            <a:r>
              <a:rPr lang="en-US" altLang="zh-CN" sz="1400" dirty="0"/>
              <a:t>;</a:t>
            </a:r>
          </a:p>
          <a:p>
            <a:r>
              <a:rPr lang="en-US" altLang="zh-CN" sz="1400" dirty="0"/>
              <a:t>    </a:t>
            </a:r>
            <a:r>
              <a:rPr lang="en-US" altLang="zh-CN" sz="1400" dirty="0" err="1"/>
              <a:t>tsquery</a:t>
            </a:r>
            <a:r>
              <a:rPr lang="en-US" altLang="zh-CN" sz="1400" dirty="0"/>
              <a:t>    </a:t>
            </a:r>
          </a:p>
          <a:p>
            <a:r>
              <a:rPr lang="en-US" altLang="zh-CN" sz="1400" dirty="0"/>
              <a:t>---------------</a:t>
            </a:r>
          </a:p>
          <a:p>
            <a:r>
              <a:rPr lang="en-US" altLang="zh-CN" sz="1400" dirty="0"/>
              <a:t> 'fat' &amp; 'rat'</a:t>
            </a:r>
          </a:p>
          <a:p>
            <a:endParaRPr lang="en-US" altLang="zh-CN" sz="1400" dirty="0"/>
          </a:p>
          <a:p>
            <a:r>
              <a:rPr lang="en-US" altLang="zh-CN" sz="1400" dirty="0"/>
              <a:t>SELECT 'fat &amp; (rat | cat)'::</a:t>
            </a:r>
            <a:r>
              <a:rPr lang="en-US" altLang="zh-CN" sz="1400" dirty="0" err="1"/>
              <a:t>tsquery</a:t>
            </a:r>
            <a:r>
              <a:rPr lang="en-US" altLang="zh-CN" sz="1400" dirty="0"/>
              <a:t>;</a:t>
            </a:r>
          </a:p>
          <a:p>
            <a:r>
              <a:rPr lang="en-US" altLang="zh-CN" sz="1400" dirty="0"/>
              <a:t>          </a:t>
            </a:r>
            <a:r>
              <a:rPr lang="en-US" altLang="zh-CN" sz="1400" dirty="0" err="1"/>
              <a:t>tsquery</a:t>
            </a:r>
            <a:r>
              <a:rPr lang="en-US" altLang="zh-CN" sz="1400" dirty="0"/>
              <a:t>          </a:t>
            </a:r>
          </a:p>
          <a:p>
            <a:r>
              <a:rPr lang="en-US" altLang="zh-CN" sz="1400" dirty="0"/>
              <a:t>---------------------------</a:t>
            </a:r>
          </a:p>
          <a:p>
            <a:r>
              <a:rPr lang="en-US" altLang="zh-CN" sz="1400" dirty="0"/>
              <a:t> 'fat' &amp; ( 'rat' | 'cat' )</a:t>
            </a:r>
          </a:p>
          <a:p>
            <a:endParaRPr lang="en-US" altLang="zh-CN" sz="1400" dirty="0"/>
          </a:p>
          <a:p>
            <a:r>
              <a:rPr lang="en-US" altLang="zh-CN" sz="1400" dirty="0"/>
              <a:t>SELECT 'fat &amp; rat &amp; ! cat'::</a:t>
            </a:r>
            <a:r>
              <a:rPr lang="en-US" altLang="zh-CN" sz="1400" dirty="0" err="1"/>
              <a:t>tsquery</a:t>
            </a:r>
            <a:r>
              <a:rPr lang="en-US" altLang="zh-CN" sz="1400" dirty="0"/>
              <a:t>;</a:t>
            </a:r>
          </a:p>
          <a:p>
            <a:r>
              <a:rPr lang="en-US" altLang="zh-CN" sz="1400" dirty="0"/>
              <a:t>        </a:t>
            </a:r>
            <a:r>
              <a:rPr lang="en-US" altLang="zh-CN" sz="1400" dirty="0" err="1"/>
              <a:t>tsquery</a:t>
            </a:r>
            <a:r>
              <a:rPr lang="en-US" altLang="zh-CN" sz="1400" dirty="0"/>
              <a:t>         </a:t>
            </a:r>
          </a:p>
          <a:p>
            <a:r>
              <a:rPr lang="en-US" altLang="zh-CN" sz="1400" dirty="0"/>
              <a:t>------------------------</a:t>
            </a:r>
          </a:p>
          <a:p>
            <a:r>
              <a:rPr lang="en-US" altLang="zh-CN" sz="1400" dirty="0"/>
              <a:t> 'fat' &amp; 'rat' &amp; !</a:t>
            </a:r>
            <a:r>
              <a:rPr lang="en-US" altLang="zh-CN" sz="1400" dirty="0" smtClean="0"/>
              <a:t>'cat‘</a:t>
            </a:r>
          </a:p>
          <a:p>
            <a:endParaRPr lang="en-US" altLang="zh-CN" sz="1400" dirty="0" smtClean="0"/>
          </a:p>
          <a:p>
            <a:endParaRPr lang="en-US" altLang="zh-CN" sz="1400" dirty="0" smtClean="0"/>
          </a:p>
          <a:p>
            <a:r>
              <a:rPr lang="zh-CN" altLang="en-US" sz="1400" dirty="0" smtClean="0"/>
              <a:t>支持指定权重</a:t>
            </a:r>
            <a:endParaRPr lang="en-US" altLang="zh-CN" sz="1400" dirty="0"/>
          </a:p>
          <a:p>
            <a:r>
              <a:rPr lang="en-US" altLang="zh-CN" sz="1400" dirty="0"/>
              <a:t>SELECT '</a:t>
            </a:r>
            <a:r>
              <a:rPr lang="en-US" altLang="zh-CN" sz="1400" dirty="0" err="1"/>
              <a:t>fat:ab</a:t>
            </a:r>
            <a:r>
              <a:rPr lang="en-US" altLang="zh-CN" sz="1400" dirty="0"/>
              <a:t> &amp; cat'::</a:t>
            </a:r>
            <a:r>
              <a:rPr lang="en-US" altLang="zh-CN" sz="1400" dirty="0" err="1"/>
              <a:t>tsquery</a:t>
            </a:r>
            <a:r>
              <a:rPr lang="en-US" altLang="zh-CN" sz="1400" dirty="0"/>
              <a:t>;</a:t>
            </a:r>
          </a:p>
          <a:p>
            <a:r>
              <a:rPr lang="en-US" altLang="zh-CN" sz="1400" dirty="0"/>
              <a:t>    </a:t>
            </a:r>
            <a:r>
              <a:rPr lang="en-US" altLang="zh-CN" sz="1400" dirty="0" err="1"/>
              <a:t>tsquery</a:t>
            </a:r>
            <a:endParaRPr lang="en-US" altLang="zh-CN" sz="1400" dirty="0"/>
          </a:p>
          <a:p>
            <a:r>
              <a:rPr lang="en-US" altLang="zh-CN" sz="1400" dirty="0"/>
              <a:t>------------------</a:t>
            </a:r>
          </a:p>
          <a:p>
            <a:r>
              <a:rPr lang="en-US" altLang="zh-CN" sz="1400" dirty="0"/>
              <a:t> '</a:t>
            </a:r>
            <a:r>
              <a:rPr lang="en-US" altLang="zh-CN" sz="1400" dirty="0" err="1"/>
              <a:t>fat':AB</a:t>
            </a:r>
            <a:r>
              <a:rPr lang="en-US" altLang="zh-CN" sz="1400" dirty="0"/>
              <a:t> &amp; </a:t>
            </a:r>
            <a:r>
              <a:rPr lang="en-US" altLang="zh-CN" sz="1400" dirty="0" smtClean="0"/>
              <a:t>'cat‘</a:t>
            </a:r>
          </a:p>
          <a:p>
            <a:endParaRPr lang="en-US" altLang="zh-CN" sz="1400" dirty="0"/>
          </a:p>
          <a:p>
            <a:r>
              <a:rPr lang="zh-CN" altLang="en-US" sz="1400" dirty="0" smtClean="0"/>
              <a:t>支持前导匹配</a:t>
            </a:r>
            <a:endParaRPr lang="en-US" altLang="zh-CN" sz="1400" dirty="0" smtClean="0"/>
          </a:p>
          <a:p>
            <a:r>
              <a:rPr lang="en-US" altLang="zh-CN" sz="1400" dirty="0"/>
              <a:t>SELECT 'super:*'::</a:t>
            </a:r>
            <a:r>
              <a:rPr lang="en-US" altLang="zh-CN" sz="1400" dirty="0" err="1"/>
              <a:t>tsquery</a:t>
            </a:r>
            <a:r>
              <a:rPr lang="en-US" altLang="zh-CN" sz="1400" dirty="0"/>
              <a:t>;</a:t>
            </a:r>
          </a:p>
          <a:p>
            <a:r>
              <a:rPr lang="en-US" altLang="zh-CN" sz="1400" dirty="0"/>
              <a:t>  </a:t>
            </a:r>
            <a:r>
              <a:rPr lang="en-US" altLang="zh-CN" sz="1400" dirty="0" err="1"/>
              <a:t>tsquery</a:t>
            </a:r>
            <a:r>
              <a:rPr lang="en-US" altLang="zh-CN" sz="1400" dirty="0"/>
              <a:t>  </a:t>
            </a:r>
          </a:p>
          <a:p>
            <a:r>
              <a:rPr lang="en-US" altLang="zh-CN" sz="1400" dirty="0"/>
              <a:t>-----------</a:t>
            </a:r>
          </a:p>
          <a:p>
            <a:r>
              <a:rPr lang="en-US" altLang="zh-CN" sz="1400" dirty="0"/>
              <a:t> 'super</a:t>
            </a:r>
            <a:r>
              <a:rPr lang="en-US" altLang="zh-CN" sz="1400" dirty="0" smtClean="0"/>
              <a:t>':*</a:t>
            </a:r>
          </a:p>
          <a:p>
            <a:endParaRPr lang="en-US" altLang="zh-CN" sz="1400" dirty="0" smtClean="0"/>
          </a:p>
          <a:p>
            <a:r>
              <a:rPr lang="zh-CN" altLang="en-US" sz="1400" dirty="0" smtClean="0"/>
              <a:t>使用</a:t>
            </a:r>
            <a:r>
              <a:rPr lang="en-US" altLang="zh-CN" sz="1400" dirty="0" err="1" smtClean="0"/>
              <a:t>to_tsquery</a:t>
            </a:r>
            <a:r>
              <a:rPr lang="zh-CN" altLang="en-US" sz="1400" dirty="0" smtClean="0"/>
              <a:t>转换时</a:t>
            </a:r>
            <a:r>
              <a:rPr lang="en-US" altLang="zh-CN" sz="1400" dirty="0" smtClean="0"/>
              <a:t>, </a:t>
            </a:r>
            <a:r>
              <a:rPr lang="zh-CN" altLang="en-US" sz="1400" dirty="0" smtClean="0"/>
              <a:t>也可以带上语言配置</a:t>
            </a:r>
            <a:endParaRPr lang="en-US" altLang="zh-CN" sz="1400" dirty="0"/>
          </a:p>
          <a:p>
            <a:r>
              <a:rPr lang="en-US" altLang="zh-CN" sz="1400" dirty="0"/>
              <a:t>digoal=# SELECT </a:t>
            </a:r>
            <a:r>
              <a:rPr lang="en-US" altLang="zh-CN" sz="1400" dirty="0" err="1"/>
              <a:t>to_tsquery</a:t>
            </a:r>
            <a:r>
              <a:rPr lang="en-US" altLang="zh-CN" sz="1400" dirty="0"/>
              <a:t>('</a:t>
            </a:r>
            <a:r>
              <a:rPr lang="en-US" altLang="zh-CN" sz="1400" dirty="0" err="1"/>
              <a:t>english</a:t>
            </a:r>
            <a:r>
              <a:rPr lang="en-US" altLang="zh-CN" sz="1400" dirty="0"/>
              <a:t>', '</a:t>
            </a:r>
            <a:r>
              <a:rPr lang="en-US" altLang="zh-CN" sz="1400" dirty="0" err="1"/>
              <a:t>Fat:ab</a:t>
            </a:r>
            <a:r>
              <a:rPr lang="en-US" altLang="zh-CN" sz="1400" dirty="0"/>
              <a:t> &amp; Cats');</a:t>
            </a:r>
          </a:p>
          <a:p>
            <a:r>
              <a:rPr lang="en-US" altLang="zh-CN" sz="1400" dirty="0"/>
              <a:t>    </a:t>
            </a:r>
            <a:r>
              <a:rPr lang="en-US" altLang="zh-CN" sz="1400" dirty="0" err="1"/>
              <a:t>to_tsquery</a:t>
            </a:r>
            <a:r>
              <a:rPr lang="en-US" altLang="zh-CN" sz="1400" dirty="0"/>
              <a:t>    </a:t>
            </a:r>
          </a:p>
          <a:p>
            <a:r>
              <a:rPr lang="en-US" altLang="zh-CN" sz="1400" dirty="0"/>
              <a:t>------------------</a:t>
            </a:r>
          </a:p>
          <a:p>
            <a:r>
              <a:rPr lang="en-US" altLang="zh-CN" sz="1400" dirty="0"/>
              <a:t> '</a:t>
            </a:r>
            <a:r>
              <a:rPr lang="en-US" altLang="zh-CN" sz="1400" dirty="0" err="1"/>
              <a:t>fat':AB</a:t>
            </a:r>
            <a:r>
              <a:rPr lang="en-US" altLang="zh-CN" sz="1400" dirty="0"/>
              <a:t> &amp; 'cat'</a:t>
            </a:r>
          </a:p>
        </p:txBody>
      </p:sp>
    </p:spTree>
    <p:extLst>
      <p:ext uri="{BB962C8B-B14F-4D97-AF65-F5344CB8AC3E}">
        <p14:creationId xmlns:p14="http://schemas.microsoft.com/office/powerpoint/2010/main" val="3763313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en-US" altLang="zh-CN" sz="1400" dirty="0" err="1"/>
              <a:t>t</a:t>
            </a:r>
            <a:r>
              <a:rPr lang="en-US" altLang="zh-CN" sz="1400" dirty="0" err="1" smtClean="0"/>
              <a:t>squery</a:t>
            </a:r>
            <a:r>
              <a:rPr lang="zh-CN" altLang="en-US" sz="1400" dirty="0" smtClean="0"/>
              <a:t>的例子</a:t>
            </a:r>
            <a:r>
              <a:rPr lang="en-US" altLang="zh-CN" sz="1400" dirty="0" smtClean="0"/>
              <a:t>, @@</a:t>
            </a:r>
            <a:r>
              <a:rPr lang="zh-CN" altLang="en-US" sz="1400" dirty="0" smtClean="0"/>
              <a:t>操作符的使用</a:t>
            </a:r>
            <a:r>
              <a:rPr lang="en-US" altLang="zh-CN" sz="1400" dirty="0" smtClean="0"/>
              <a:t>, </a:t>
            </a:r>
            <a:r>
              <a:rPr lang="zh-CN" altLang="en-US" sz="1400" dirty="0" smtClean="0"/>
              <a:t>文本匹配</a:t>
            </a:r>
            <a:r>
              <a:rPr lang="en-US" altLang="zh-CN" sz="1400" dirty="0" smtClean="0"/>
              <a:t>.</a:t>
            </a:r>
          </a:p>
          <a:p>
            <a:r>
              <a:rPr lang="en-US" altLang="zh-CN" sz="1400" dirty="0"/>
              <a:t>digoal=# select </a:t>
            </a:r>
            <a:r>
              <a:rPr lang="en-US" altLang="zh-CN" sz="1400" dirty="0" err="1"/>
              <a:t>to_tsvector</a:t>
            </a:r>
            <a:r>
              <a:rPr lang="en-US" altLang="zh-CN" sz="1400" dirty="0"/>
              <a:t>('</a:t>
            </a:r>
            <a:r>
              <a:rPr lang="en-US" altLang="zh-CN" sz="1400" dirty="0" err="1"/>
              <a:t>spanish</a:t>
            </a:r>
            <a:r>
              <a:rPr lang="en-US" altLang="zh-CN" sz="1400" dirty="0"/>
              <a:t>', $$Hello world, I'm digoal.$$);</a:t>
            </a:r>
          </a:p>
          <a:p>
            <a:r>
              <a:rPr lang="en-US" altLang="zh-CN" sz="1400" dirty="0"/>
              <a:t>                </a:t>
            </a:r>
            <a:r>
              <a:rPr lang="en-US" altLang="zh-CN" sz="1400" dirty="0" err="1"/>
              <a:t>to_tsvector</a:t>
            </a:r>
            <a:r>
              <a:rPr lang="en-US" altLang="zh-CN" sz="1400" dirty="0"/>
              <a:t>                </a:t>
            </a:r>
          </a:p>
          <a:p>
            <a:r>
              <a:rPr lang="en-US" altLang="zh-CN" sz="1400" dirty="0"/>
              <a:t>-------------------------------------------</a:t>
            </a:r>
          </a:p>
          <a:p>
            <a:r>
              <a:rPr lang="en-US" altLang="zh-CN" sz="1400" dirty="0"/>
              <a:t> 'digoal':5 'hell':1 'i':3 'm':4 'world':2</a:t>
            </a:r>
          </a:p>
          <a:p>
            <a:r>
              <a:rPr lang="en-US" altLang="zh-CN" sz="1400" dirty="0"/>
              <a:t>(1 row</a:t>
            </a:r>
            <a:r>
              <a:rPr lang="en-US" altLang="zh-CN" sz="1400" dirty="0" smtClean="0"/>
              <a:t>)</a:t>
            </a:r>
          </a:p>
          <a:p>
            <a:endParaRPr lang="en-US" altLang="zh-CN" sz="1400" dirty="0" smtClean="0"/>
          </a:p>
          <a:p>
            <a:r>
              <a:rPr lang="en-US" altLang="zh-CN" sz="1400" dirty="0"/>
              <a:t>digoal=# select </a:t>
            </a:r>
            <a:r>
              <a:rPr lang="en-US" altLang="zh-CN" sz="1400" dirty="0" err="1"/>
              <a:t>to_tsvector</a:t>
            </a:r>
            <a:r>
              <a:rPr lang="en-US" altLang="zh-CN" sz="1400" dirty="0"/>
              <a:t>('</a:t>
            </a:r>
            <a:r>
              <a:rPr lang="en-US" altLang="zh-CN" sz="1400" dirty="0" err="1"/>
              <a:t>spanish</a:t>
            </a:r>
            <a:r>
              <a:rPr lang="en-US" altLang="zh-CN" sz="1400" dirty="0"/>
              <a:t>', $$Hello world, I'm digoal.$$) @@ '</a:t>
            </a:r>
            <a:r>
              <a:rPr lang="en-US" altLang="zh-CN" sz="1400" dirty="0" err="1"/>
              <a:t>i:b</a:t>
            </a:r>
            <a:r>
              <a:rPr lang="en-US" altLang="zh-CN" sz="1400" dirty="0"/>
              <a:t>'::</a:t>
            </a:r>
            <a:r>
              <a:rPr lang="en-US" altLang="zh-CN" sz="1400" dirty="0" err="1"/>
              <a:t>tsquery</a:t>
            </a:r>
            <a:r>
              <a:rPr lang="en-US" altLang="zh-CN" sz="1400" dirty="0"/>
              <a:t>;</a:t>
            </a:r>
          </a:p>
          <a:p>
            <a:r>
              <a:rPr lang="en-US" altLang="zh-CN" sz="1400" dirty="0"/>
              <a:t> ?column? </a:t>
            </a:r>
          </a:p>
          <a:p>
            <a:r>
              <a:rPr lang="en-US" altLang="zh-CN" sz="1400" dirty="0"/>
              <a:t>----------</a:t>
            </a:r>
          </a:p>
          <a:p>
            <a:r>
              <a:rPr lang="en-US" altLang="zh-CN" sz="1400" dirty="0"/>
              <a:t> f</a:t>
            </a:r>
          </a:p>
          <a:p>
            <a:r>
              <a:rPr lang="en-US" altLang="zh-CN" sz="1400" dirty="0"/>
              <a:t>(1 row)</a:t>
            </a:r>
          </a:p>
          <a:p>
            <a:endParaRPr lang="en-US" altLang="zh-CN" sz="1400" dirty="0"/>
          </a:p>
          <a:p>
            <a:r>
              <a:rPr lang="en-US" altLang="zh-CN" sz="1400" dirty="0"/>
              <a:t>digoal=# select </a:t>
            </a:r>
            <a:r>
              <a:rPr lang="en-US" altLang="zh-CN" sz="1400" dirty="0" err="1"/>
              <a:t>to_tsvector</a:t>
            </a:r>
            <a:r>
              <a:rPr lang="en-US" altLang="zh-CN" sz="1400" dirty="0"/>
              <a:t>('</a:t>
            </a:r>
            <a:r>
              <a:rPr lang="en-US" altLang="zh-CN" sz="1400" dirty="0" err="1"/>
              <a:t>spanish</a:t>
            </a:r>
            <a:r>
              <a:rPr lang="en-US" altLang="zh-CN" sz="1400" dirty="0"/>
              <a:t>', $$Hello world, I'm digoal.$$) @@ '</a:t>
            </a:r>
            <a:r>
              <a:rPr lang="en-US" altLang="zh-CN" sz="1400" dirty="0" err="1"/>
              <a:t>i:d</a:t>
            </a:r>
            <a:r>
              <a:rPr lang="en-US" altLang="zh-CN" sz="1400" dirty="0"/>
              <a:t>'::</a:t>
            </a:r>
            <a:r>
              <a:rPr lang="en-US" altLang="zh-CN" sz="1400" dirty="0" err="1"/>
              <a:t>tsquery</a:t>
            </a:r>
            <a:r>
              <a:rPr lang="en-US" altLang="zh-CN" sz="1400" dirty="0"/>
              <a:t>;</a:t>
            </a:r>
          </a:p>
          <a:p>
            <a:r>
              <a:rPr lang="en-US" altLang="zh-CN" sz="1400" dirty="0"/>
              <a:t> ?column? </a:t>
            </a:r>
          </a:p>
          <a:p>
            <a:r>
              <a:rPr lang="en-US" altLang="zh-CN" sz="1400" dirty="0"/>
              <a:t>----------</a:t>
            </a:r>
          </a:p>
          <a:p>
            <a:r>
              <a:rPr lang="en-US" altLang="zh-CN" sz="1400" dirty="0"/>
              <a:t> t</a:t>
            </a:r>
          </a:p>
          <a:p>
            <a:r>
              <a:rPr lang="en-US" altLang="zh-CN" sz="1400" dirty="0"/>
              <a:t>(1 row)</a:t>
            </a:r>
          </a:p>
          <a:p>
            <a:endParaRPr lang="en-US" altLang="zh-CN" sz="1400" dirty="0"/>
          </a:p>
          <a:p>
            <a:endParaRPr lang="en-US" altLang="zh-CN" sz="1400" dirty="0"/>
          </a:p>
          <a:p>
            <a:endParaRPr lang="en-US" altLang="zh-CN" sz="1400" dirty="0"/>
          </a:p>
        </p:txBody>
      </p:sp>
    </p:spTree>
    <p:extLst>
      <p:ext uri="{BB962C8B-B14F-4D97-AF65-F5344CB8AC3E}">
        <p14:creationId xmlns:p14="http://schemas.microsoft.com/office/powerpoint/2010/main" val="943481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en-US" altLang="zh-CN" sz="1400" dirty="0" err="1"/>
              <a:t>t</a:t>
            </a:r>
            <a:r>
              <a:rPr lang="en-US" altLang="zh-CN" sz="1400" dirty="0" err="1" smtClean="0"/>
              <a:t>squery</a:t>
            </a:r>
            <a:r>
              <a:rPr lang="zh-CN" altLang="en-US" sz="1400" dirty="0" smtClean="0"/>
              <a:t>的例子</a:t>
            </a:r>
            <a:r>
              <a:rPr lang="en-US" altLang="zh-CN" sz="1400" dirty="0"/>
              <a:t>, @@</a:t>
            </a:r>
            <a:r>
              <a:rPr lang="zh-CN" altLang="en-US" sz="1400" dirty="0"/>
              <a:t>操作符的使用</a:t>
            </a:r>
            <a:r>
              <a:rPr lang="en-US" altLang="zh-CN" sz="1400" dirty="0"/>
              <a:t>, </a:t>
            </a:r>
            <a:r>
              <a:rPr lang="zh-CN" altLang="en-US" sz="1400" dirty="0"/>
              <a:t>文本匹配</a:t>
            </a:r>
            <a:r>
              <a:rPr lang="en-US" altLang="zh-CN" sz="1400" dirty="0"/>
              <a:t>.</a:t>
            </a:r>
            <a:endParaRPr lang="en-US" altLang="zh-CN" sz="1400" dirty="0" smtClean="0"/>
          </a:p>
          <a:p>
            <a:r>
              <a:rPr lang="en-US" altLang="zh-CN" sz="1400" dirty="0"/>
              <a:t>digoal=# select </a:t>
            </a:r>
            <a:r>
              <a:rPr lang="en-US" altLang="zh-CN" sz="1400" dirty="0" err="1"/>
              <a:t>to_tsvector</a:t>
            </a:r>
            <a:r>
              <a:rPr lang="en-US" altLang="zh-CN" sz="1400" dirty="0"/>
              <a:t>('</a:t>
            </a:r>
            <a:r>
              <a:rPr lang="en-US" altLang="zh-CN" sz="1400" dirty="0" err="1"/>
              <a:t>spanish</a:t>
            </a:r>
            <a:r>
              <a:rPr lang="en-US" altLang="zh-CN" sz="1400" dirty="0"/>
              <a:t>', $$Hello world, I'm digoal.$$) @@ '</a:t>
            </a:r>
            <a:r>
              <a:rPr lang="en-US" altLang="zh-CN" sz="1400" dirty="0" err="1"/>
              <a:t>i</a:t>
            </a:r>
            <a:r>
              <a:rPr lang="en-US" altLang="zh-CN" sz="1400" dirty="0"/>
              <a:t>:*'::</a:t>
            </a:r>
            <a:r>
              <a:rPr lang="en-US" altLang="zh-CN" sz="1400" dirty="0" err="1"/>
              <a:t>tsquery</a:t>
            </a:r>
            <a:r>
              <a:rPr lang="en-US" altLang="zh-CN" sz="1400" dirty="0"/>
              <a:t>;</a:t>
            </a:r>
          </a:p>
          <a:p>
            <a:r>
              <a:rPr lang="en-US" altLang="zh-CN" sz="1400" dirty="0"/>
              <a:t> ?column? </a:t>
            </a:r>
          </a:p>
          <a:p>
            <a:r>
              <a:rPr lang="en-US" altLang="zh-CN" sz="1400" dirty="0"/>
              <a:t>----------</a:t>
            </a:r>
          </a:p>
          <a:p>
            <a:r>
              <a:rPr lang="en-US" altLang="zh-CN" sz="1400" dirty="0"/>
              <a:t> t</a:t>
            </a:r>
          </a:p>
          <a:p>
            <a:r>
              <a:rPr lang="en-US" altLang="zh-CN" sz="1400" dirty="0"/>
              <a:t>(1 row)</a:t>
            </a:r>
          </a:p>
          <a:p>
            <a:pPr marL="0" indent="0">
              <a:buNone/>
            </a:pPr>
            <a:endParaRPr lang="en-US" altLang="zh-CN" sz="1400" dirty="0" smtClean="0"/>
          </a:p>
          <a:p>
            <a:r>
              <a:rPr lang="en-US" altLang="zh-CN" sz="1400" dirty="0"/>
              <a:t>digoal=# select </a:t>
            </a:r>
            <a:r>
              <a:rPr lang="en-US" altLang="zh-CN" sz="1400" dirty="0" err="1"/>
              <a:t>to_tsvector</a:t>
            </a:r>
            <a:r>
              <a:rPr lang="en-US" altLang="zh-CN" sz="1400" dirty="0"/>
              <a:t>('</a:t>
            </a:r>
            <a:r>
              <a:rPr lang="en-US" altLang="zh-CN" sz="1400" dirty="0" err="1"/>
              <a:t>spanish</a:t>
            </a:r>
            <a:r>
              <a:rPr lang="en-US" altLang="zh-CN" sz="1400" dirty="0"/>
              <a:t>', $$Hello world, I'm digoal.$$) @@ '</a:t>
            </a:r>
            <a:r>
              <a:rPr lang="en-US" altLang="zh-CN" sz="1400" dirty="0" err="1"/>
              <a:t>i:d</a:t>
            </a:r>
            <a:r>
              <a:rPr lang="en-US" altLang="zh-CN" sz="1400" dirty="0"/>
              <a:t>*'::</a:t>
            </a:r>
            <a:r>
              <a:rPr lang="en-US" altLang="zh-CN" sz="1400" dirty="0" err="1"/>
              <a:t>tsquery</a:t>
            </a:r>
            <a:r>
              <a:rPr lang="en-US" altLang="zh-CN" sz="1400" dirty="0"/>
              <a:t>;</a:t>
            </a:r>
          </a:p>
          <a:p>
            <a:r>
              <a:rPr lang="en-US" altLang="zh-CN" sz="1400" dirty="0"/>
              <a:t> ?column? </a:t>
            </a:r>
          </a:p>
          <a:p>
            <a:r>
              <a:rPr lang="en-US" altLang="zh-CN" sz="1400" dirty="0"/>
              <a:t>----------</a:t>
            </a:r>
          </a:p>
          <a:p>
            <a:r>
              <a:rPr lang="en-US" altLang="zh-CN" sz="1400" dirty="0"/>
              <a:t> t</a:t>
            </a:r>
          </a:p>
          <a:p>
            <a:r>
              <a:rPr lang="en-US" altLang="zh-CN" sz="1400" dirty="0"/>
              <a:t>(1 row)</a:t>
            </a:r>
          </a:p>
          <a:p>
            <a:endParaRPr lang="en-US" altLang="zh-CN" sz="1400" dirty="0"/>
          </a:p>
          <a:p>
            <a:r>
              <a:rPr lang="en-US" altLang="zh-CN" sz="1400" dirty="0"/>
              <a:t>digoal=# select </a:t>
            </a:r>
            <a:r>
              <a:rPr lang="en-US" altLang="zh-CN" sz="1400" dirty="0" err="1"/>
              <a:t>to_tsvector</a:t>
            </a:r>
            <a:r>
              <a:rPr lang="en-US" altLang="zh-CN" sz="1400" dirty="0"/>
              <a:t>('</a:t>
            </a:r>
            <a:r>
              <a:rPr lang="en-US" altLang="zh-CN" sz="1400" dirty="0" err="1"/>
              <a:t>spanish</a:t>
            </a:r>
            <a:r>
              <a:rPr lang="en-US" altLang="zh-CN" sz="1400" dirty="0"/>
              <a:t>', $$Hello world, I'm digoal.$$) @@ '</a:t>
            </a:r>
            <a:r>
              <a:rPr lang="en-US" altLang="zh-CN" sz="1400" dirty="0" err="1"/>
              <a:t>i:a</a:t>
            </a:r>
            <a:r>
              <a:rPr lang="en-US" altLang="zh-CN" sz="1400" dirty="0"/>
              <a:t>*'::</a:t>
            </a:r>
            <a:r>
              <a:rPr lang="en-US" altLang="zh-CN" sz="1400" dirty="0" err="1"/>
              <a:t>tsquery</a:t>
            </a:r>
            <a:r>
              <a:rPr lang="en-US" altLang="zh-CN" sz="1400" dirty="0"/>
              <a:t>;</a:t>
            </a:r>
          </a:p>
          <a:p>
            <a:r>
              <a:rPr lang="en-US" altLang="zh-CN" sz="1400" dirty="0"/>
              <a:t> ?column? </a:t>
            </a:r>
          </a:p>
          <a:p>
            <a:r>
              <a:rPr lang="en-US" altLang="zh-CN" sz="1400" dirty="0"/>
              <a:t>----------</a:t>
            </a:r>
          </a:p>
          <a:p>
            <a:r>
              <a:rPr lang="en-US" altLang="zh-CN" sz="1400" dirty="0"/>
              <a:t> f</a:t>
            </a:r>
          </a:p>
          <a:p>
            <a:r>
              <a:rPr lang="en-US" altLang="zh-CN" sz="1400" dirty="0"/>
              <a:t>(1 row)</a:t>
            </a:r>
          </a:p>
          <a:p>
            <a:endParaRPr lang="en-US" altLang="zh-CN" sz="1400" dirty="0"/>
          </a:p>
        </p:txBody>
      </p:sp>
    </p:spTree>
    <p:extLst>
      <p:ext uri="{BB962C8B-B14F-4D97-AF65-F5344CB8AC3E}">
        <p14:creationId xmlns:p14="http://schemas.microsoft.com/office/powerpoint/2010/main" val="2962635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zh-CN" altLang="en-US" sz="1400" dirty="0" smtClean="0"/>
              <a:t>和全文检索相关的函数和操作符</a:t>
            </a:r>
            <a:endParaRPr lang="en-US" altLang="zh-CN" sz="1400" dirty="0" smtClean="0"/>
          </a:p>
          <a:p>
            <a:r>
              <a:rPr lang="zh-CN" altLang="en-US" sz="1400" dirty="0" smtClean="0"/>
              <a:t>详细介绍</a:t>
            </a:r>
            <a:endParaRPr lang="en-US" altLang="zh-CN" sz="1400" dirty="0" smtClean="0"/>
          </a:p>
          <a:p>
            <a:r>
              <a:rPr lang="en-US" altLang="zh-CN" sz="1400" dirty="0">
                <a:hlinkClick r:id="rId2"/>
              </a:rPr>
              <a:t>http://</a:t>
            </a:r>
            <a:r>
              <a:rPr lang="en-US" altLang="zh-CN" sz="1400" dirty="0" smtClean="0">
                <a:hlinkClick r:id="rId2"/>
              </a:rPr>
              <a:t>www.postgresql.org/docs/9.3/static/functions-textsearch.html</a:t>
            </a:r>
            <a:endParaRPr lang="en-US" altLang="zh-CN" sz="1400" dirty="0" smtClean="0"/>
          </a:p>
          <a:p>
            <a:endParaRPr lang="en-US" altLang="zh-CN" sz="1400" dirty="0"/>
          </a:p>
          <a:p>
            <a:endParaRPr lang="en-US" altLang="zh-CN" sz="1400" dirty="0" smtClean="0"/>
          </a:p>
        </p:txBody>
      </p:sp>
      <p:pic>
        <p:nvPicPr>
          <p:cNvPr id="4" name="图片 3"/>
          <p:cNvPicPr>
            <a:picLocks noChangeAspect="1"/>
          </p:cNvPicPr>
          <p:nvPr/>
        </p:nvPicPr>
        <p:blipFill>
          <a:blip r:embed="rId3"/>
          <a:stretch>
            <a:fillRect/>
          </a:stretch>
        </p:blipFill>
        <p:spPr>
          <a:xfrm>
            <a:off x="237672" y="3677683"/>
            <a:ext cx="11735054" cy="3027915"/>
          </a:xfrm>
          <a:prstGeom prst="rect">
            <a:avLst/>
          </a:prstGeom>
        </p:spPr>
      </p:pic>
    </p:spTree>
    <p:extLst>
      <p:ext uri="{BB962C8B-B14F-4D97-AF65-F5344CB8AC3E}">
        <p14:creationId xmlns:p14="http://schemas.microsoft.com/office/powerpoint/2010/main" val="1821687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zh-CN" altLang="en-US" sz="1400" dirty="0" smtClean="0"/>
              <a:t>全文检索的索引使用</a:t>
            </a:r>
            <a:endParaRPr lang="en-US" altLang="zh-CN" sz="1400" dirty="0" smtClean="0"/>
          </a:p>
          <a:p>
            <a:r>
              <a:rPr lang="en-US" altLang="zh-CN" sz="1400" dirty="0"/>
              <a:t>digoal=# create table </a:t>
            </a:r>
            <a:r>
              <a:rPr lang="en-US" altLang="zh-CN" sz="1400" dirty="0" err="1"/>
              <a:t>ts</a:t>
            </a:r>
            <a:r>
              <a:rPr lang="en-US" altLang="zh-CN" sz="1400" dirty="0"/>
              <a:t>(id </a:t>
            </a:r>
            <a:r>
              <a:rPr lang="en-US" altLang="zh-CN" sz="1400" dirty="0" err="1"/>
              <a:t>int</a:t>
            </a:r>
            <a:r>
              <a:rPr lang="en-US" altLang="zh-CN" sz="1400" dirty="0"/>
              <a:t>, info </a:t>
            </a:r>
            <a:r>
              <a:rPr lang="en-US" altLang="zh-CN" sz="1400" dirty="0" err="1"/>
              <a:t>tsvector</a:t>
            </a:r>
            <a:r>
              <a:rPr lang="en-US" altLang="zh-CN" sz="1400" dirty="0"/>
              <a:t>, </a:t>
            </a:r>
            <a:r>
              <a:rPr lang="en-US" altLang="zh-CN" sz="1400" dirty="0" err="1"/>
              <a:t>crt_time</a:t>
            </a:r>
            <a:r>
              <a:rPr lang="en-US" altLang="zh-CN" sz="1400" dirty="0"/>
              <a:t> timestamp);</a:t>
            </a:r>
          </a:p>
          <a:p>
            <a:r>
              <a:rPr lang="en-US" altLang="zh-CN" sz="1400" dirty="0"/>
              <a:t>CREATE TABLE</a:t>
            </a:r>
          </a:p>
          <a:p>
            <a:r>
              <a:rPr lang="en-US" altLang="zh-CN" sz="1400" dirty="0"/>
              <a:t>digoal=# insert into </a:t>
            </a:r>
            <a:r>
              <a:rPr lang="en-US" altLang="zh-CN" sz="1400" dirty="0" err="1"/>
              <a:t>ts</a:t>
            </a:r>
            <a:r>
              <a:rPr lang="en-US" altLang="zh-CN" sz="1400" dirty="0"/>
              <a:t> values (1, $$Hello world, </a:t>
            </a:r>
            <a:r>
              <a:rPr lang="en-US" altLang="zh-CN" sz="1400" dirty="0" err="1"/>
              <a:t>i'm</a:t>
            </a:r>
            <a:r>
              <a:rPr lang="en-US" altLang="zh-CN" sz="1400" dirty="0"/>
              <a:t> digoal.$$, now());</a:t>
            </a:r>
          </a:p>
          <a:p>
            <a:r>
              <a:rPr lang="en-US" altLang="zh-CN" sz="1400" dirty="0"/>
              <a:t>INSERT 0 1</a:t>
            </a:r>
          </a:p>
          <a:p>
            <a:r>
              <a:rPr lang="en-US" altLang="zh-CN" sz="1400" dirty="0"/>
              <a:t>digoal=# create index idx_ts_1 on </a:t>
            </a:r>
            <a:r>
              <a:rPr lang="en-US" altLang="zh-CN" sz="1400" dirty="0" err="1"/>
              <a:t>ts</a:t>
            </a:r>
            <a:r>
              <a:rPr lang="en-US" altLang="zh-CN" sz="1400" dirty="0"/>
              <a:t> using gin (info);</a:t>
            </a:r>
          </a:p>
          <a:p>
            <a:r>
              <a:rPr lang="en-US" altLang="zh-CN" sz="1400" dirty="0"/>
              <a:t>CREATE INDEX</a:t>
            </a:r>
          </a:p>
          <a:p>
            <a:r>
              <a:rPr lang="en-US" altLang="zh-CN" sz="1400" dirty="0"/>
              <a:t>digoal=# select * from </a:t>
            </a:r>
            <a:r>
              <a:rPr lang="en-US" altLang="zh-CN" sz="1400" dirty="0" err="1"/>
              <a:t>ts</a:t>
            </a:r>
            <a:r>
              <a:rPr lang="en-US" altLang="zh-CN" sz="1400" dirty="0"/>
              <a:t> where info @@ 'digoal.'::</a:t>
            </a:r>
            <a:r>
              <a:rPr lang="en-US" altLang="zh-CN" sz="1400" dirty="0" err="1"/>
              <a:t>tsquery</a:t>
            </a:r>
            <a:r>
              <a:rPr lang="en-US" altLang="zh-CN" sz="1400" dirty="0"/>
              <a:t>;</a:t>
            </a:r>
          </a:p>
          <a:p>
            <a:r>
              <a:rPr lang="en-US" altLang="zh-CN" sz="1400" dirty="0"/>
              <a:t> id |               info                |          </a:t>
            </a:r>
            <a:r>
              <a:rPr lang="en-US" altLang="zh-CN" sz="1400" dirty="0" err="1"/>
              <a:t>crt_time</a:t>
            </a:r>
            <a:r>
              <a:rPr lang="en-US" altLang="zh-CN" sz="1400" dirty="0"/>
              <a:t>          </a:t>
            </a:r>
          </a:p>
          <a:p>
            <a:r>
              <a:rPr lang="en-US" altLang="zh-CN" sz="1400" dirty="0"/>
              <a:t>----+-----------------------------------+----------------------------</a:t>
            </a:r>
          </a:p>
          <a:p>
            <a:r>
              <a:rPr lang="en-US" altLang="zh-CN" sz="1400" dirty="0"/>
              <a:t>  1 | 'Hello' 'digoal.' '</a:t>
            </a:r>
            <a:r>
              <a:rPr lang="en-US" altLang="zh-CN" sz="1400" dirty="0" err="1"/>
              <a:t>i</a:t>
            </a:r>
            <a:r>
              <a:rPr lang="en-US" altLang="zh-CN" sz="1400" dirty="0"/>
              <a:t>''m' 'world,' | 2013-12-09 16:35:55.635111</a:t>
            </a:r>
          </a:p>
          <a:p>
            <a:r>
              <a:rPr lang="en-US" altLang="zh-CN" sz="1400" dirty="0"/>
              <a:t>(1 row)</a:t>
            </a:r>
          </a:p>
          <a:p>
            <a:endParaRPr lang="en-US" altLang="zh-CN" sz="1400" dirty="0" smtClean="0"/>
          </a:p>
        </p:txBody>
      </p:sp>
    </p:spTree>
    <p:extLst>
      <p:ext uri="{BB962C8B-B14F-4D97-AF65-F5344CB8AC3E}">
        <p14:creationId xmlns:p14="http://schemas.microsoft.com/office/powerpoint/2010/main" val="2604006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zh-CN" altLang="en-US" sz="1400" dirty="0" smtClean="0"/>
              <a:t>全文检索的索引使用</a:t>
            </a:r>
            <a:r>
              <a:rPr lang="en-US" altLang="zh-CN" sz="1400" dirty="0" smtClean="0"/>
              <a:t>(</a:t>
            </a:r>
            <a:r>
              <a:rPr lang="en-US" altLang="zh-CN" sz="1400" dirty="0" err="1" smtClean="0"/>
              <a:t>tsvector</a:t>
            </a:r>
            <a:r>
              <a:rPr lang="zh-CN" altLang="en-US" sz="1400" dirty="0" smtClean="0"/>
              <a:t>支持的索引策略</a:t>
            </a:r>
            <a:r>
              <a:rPr lang="en-US" altLang="zh-CN" sz="1400" dirty="0" smtClean="0"/>
              <a:t>gin, gist, </a:t>
            </a:r>
            <a:r>
              <a:rPr lang="en-US" altLang="zh-CN" sz="1400" dirty="0" err="1" smtClean="0"/>
              <a:t>btree</a:t>
            </a:r>
            <a:r>
              <a:rPr lang="en-US" altLang="zh-CN" sz="1400" dirty="0" smtClean="0"/>
              <a:t>)</a:t>
            </a:r>
          </a:p>
          <a:p>
            <a:r>
              <a:rPr lang="en-US" altLang="zh-CN" sz="1400" dirty="0" smtClean="0"/>
              <a:t>GIN</a:t>
            </a:r>
            <a:r>
              <a:rPr lang="zh-CN" altLang="en-US" sz="1400" dirty="0" smtClean="0"/>
              <a:t>索引策略</a:t>
            </a:r>
            <a:r>
              <a:rPr lang="en-US" altLang="zh-CN" sz="1400" dirty="0" smtClean="0"/>
              <a:t>, </a:t>
            </a:r>
            <a:r>
              <a:rPr lang="zh-CN" altLang="en-US" sz="1400" dirty="0" smtClean="0"/>
              <a:t>可用于</a:t>
            </a:r>
            <a:r>
              <a:rPr lang="en-US" altLang="zh-CN" sz="1400" dirty="0" err="1" smtClean="0"/>
              <a:t>tsvector</a:t>
            </a:r>
            <a:r>
              <a:rPr lang="zh-CN" altLang="en-US" sz="1400" dirty="0" smtClean="0"/>
              <a:t>包含</a:t>
            </a:r>
            <a:r>
              <a:rPr lang="en-US" altLang="zh-CN" sz="1400" dirty="0" err="1" smtClean="0"/>
              <a:t>tsquery</a:t>
            </a:r>
            <a:r>
              <a:rPr lang="zh-CN" altLang="en-US" sz="1400" dirty="0" smtClean="0"/>
              <a:t>的查询匹配</a:t>
            </a:r>
            <a:endParaRPr lang="en-US" altLang="zh-CN" sz="1400" dirty="0" smtClean="0"/>
          </a:p>
          <a:p>
            <a:r>
              <a:rPr lang="en-US" altLang="zh-CN" sz="1400" dirty="0"/>
              <a:t>digoal=# set </a:t>
            </a:r>
            <a:r>
              <a:rPr lang="en-US" altLang="zh-CN" sz="1400" dirty="0" err="1"/>
              <a:t>enable_seqscan</a:t>
            </a:r>
            <a:r>
              <a:rPr lang="en-US" altLang="zh-CN" sz="1400" dirty="0"/>
              <a:t>=off;</a:t>
            </a:r>
          </a:p>
          <a:p>
            <a:r>
              <a:rPr lang="en-US" altLang="zh-CN" sz="1400" dirty="0"/>
              <a:t>SET</a:t>
            </a:r>
          </a:p>
          <a:p>
            <a:r>
              <a:rPr lang="en-US" altLang="zh-CN" sz="1400" dirty="0"/>
              <a:t>digoal=# explain analyze select * from </a:t>
            </a:r>
            <a:r>
              <a:rPr lang="en-US" altLang="zh-CN" sz="1400" dirty="0" err="1"/>
              <a:t>ts</a:t>
            </a:r>
            <a:r>
              <a:rPr lang="en-US" altLang="zh-CN" sz="1400" dirty="0"/>
              <a:t> where info @@ 'digoal.'::</a:t>
            </a:r>
            <a:r>
              <a:rPr lang="en-US" altLang="zh-CN" sz="1400" dirty="0" err="1"/>
              <a:t>tsquery</a:t>
            </a:r>
            <a:r>
              <a:rPr lang="en-US" altLang="zh-CN" sz="1400" dirty="0"/>
              <a:t>;</a:t>
            </a:r>
          </a:p>
          <a:p>
            <a:r>
              <a:rPr lang="en-US" altLang="zh-CN" sz="1400" dirty="0"/>
              <a:t>                                                   QUERY PLAN                                                    </a:t>
            </a:r>
          </a:p>
          <a:p>
            <a:r>
              <a:rPr lang="en-US" altLang="zh-CN" sz="1400" dirty="0"/>
              <a:t>-----------------------------------------------------------------------------------------------------------------</a:t>
            </a:r>
          </a:p>
          <a:p>
            <a:r>
              <a:rPr lang="en-US" altLang="zh-CN" sz="1400" dirty="0"/>
              <a:t> Bitmap Heap Scan on </a:t>
            </a:r>
            <a:r>
              <a:rPr lang="en-US" altLang="zh-CN" sz="1400" dirty="0" err="1"/>
              <a:t>ts</a:t>
            </a:r>
            <a:r>
              <a:rPr lang="en-US" altLang="zh-CN" sz="1400" dirty="0"/>
              <a:t>  (cost=2.00..3.01 rows=1 width=44) (actual time=0.021..0.021 rows=1 loops=1)</a:t>
            </a:r>
          </a:p>
          <a:p>
            <a:r>
              <a:rPr lang="en-US" altLang="zh-CN" sz="1400" dirty="0"/>
              <a:t>   Recheck Cond: (info @@ '''digoal.'''::</a:t>
            </a:r>
            <a:r>
              <a:rPr lang="en-US" altLang="zh-CN" sz="1400" dirty="0" err="1"/>
              <a:t>tsquery</a:t>
            </a:r>
            <a:r>
              <a:rPr lang="en-US" altLang="zh-CN" sz="1400" dirty="0"/>
              <a:t>)</a:t>
            </a:r>
          </a:p>
          <a:p>
            <a:r>
              <a:rPr lang="en-US" altLang="zh-CN" sz="1400" dirty="0"/>
              <a:t>   -&gt;  Bitmap Index Scan on idx_ts_1  (cost=0.00..2.00 rows=1 width=0) (actual time=0.016..0.016 rows=1 loops=1)</a:t>
            </a:r>
          </a:p>
          <a:p>
            <a:r>
              <a:rPr lang="en-US" altLang="zh-CN" sz="1400" dirty="0"/>
              <a:t>         Index Cond: (info @@ '''digoal.'''::</a:t>
            </a:r>
            <a:r>
              <a:rPr lang="en-US" altLang="zh-CN" sz="1400" dirty="0" err="1"/>
              <a:t>tsquery</a:t>
            </a:r>
            <a:r>
              <a:rPr lang="en-US" altLang="zh-CN" sz="1400" dirty="0"/>
              <a:t>)</a:t>
            </a:r>
          </a:p>
          <a:p>
            <a:r>
              <a:rPr lang="en-US" altLang="zh-CN" sz="1400" dirty="0"/>
              <a:t> Total runtime: 0.061 </a:t>
            </a:r>
            <a:r>
              <a:rPr lang="en-US" altLang="zh-CN" sz="1400" dirty="0" err="1"/>
              <a:t>ms</a:t>
            </a:r>
            <a:endParaRPr lang="en-US" altLang="zh-CN" sz="1400" dirty="0"/>
          </a:p>
          <a:p>
            <a:r>
              <a:rPr lang="en-US" altLang="zh-CN" sz="1400" dirty="0"/>
              <a:t>(5 rows)</a:t>
            </a:r>
            <a:endParaRPr lang="en-US" altLang="zh-CN" sz="1400" dirty="0" smtClean="0"/>
          </a:p>
        </p:txBody>
      </p:sp>
    </p:spTree>
    <p:extLst>
      <p:ext uri="{BB962C8B-B14F-4D97-AF65-F5344CB8AC3E}">
        <p14:creationId xmlns:p14="http://schemas.microsoft.com/office/powerpoint/2010/main" val="2559440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zh-CN" altLang="en-US" sz="1400" dirty="0" smtClean="0"/>
              <a:t>全文检索的索引使用</a:t>
            </a:r>
            <a:endParaRPr lang="en-US" altLang="zh-CN" sz="1400" dirty="0" smtClean="0"/>
          </a:p>
          <a:p>
            <a:r>
              <a:rPr lang="en-US" altLang="zh-CN" sz="1400" dirty="0" err="1" smtClean="0"/>
              <a:t>GiST</a:t>
            </a:r>
            <a:r>
              <a:rPr lang="zh-CN" altLang="en-US" sz="1400" dirty="0" smtClean="0"/>
              <a:t>索引策略</a:t>
            </a:r>
            <a:r>
              <a:rPr lang="en-US" altLang="zh-CN" sz="1400" dirty="0"/>
              <a:t>, </a:t>
            </a:r>
            <a:r>
              <a:rPr lang="zh-CN" altLang="en-US" sz="1400" dirty="0"/>
              <a:t>可用于包含匹配</a:t>
            </a:r>
            <a:endParaRPr lang="en-US" altLang="zh-CN" sz="1400" dirty="0" smtClean="0"/>
          </a:p>
          <a:p>
            <a:r>
              <a:rPr lang="en-US" altLang="zh-CN" sz="1400" dirty="0"/>
              <a:t>digoal=# drop index idx_ts_1;</a:t>
            </a:r>
          </a:p>
          <a:p>
            <a:r>
              <a:rPr lang="en-US" altLang="zh-CN" sz="1400" dirty="0"/>
              <a:t>DROP INDEX</a:t>
            </a:r>
          </a:p>
          <a:p>
            <a:r>
              <a:rPr lang="en-US" altLang="zh-CN" sz="1400" dirty="0"/>
              <a:t>digoal=# create index idx_ts_1 on </a:t>
            </a:r>
            <a:r>
              <a:rPr lang="en-US" altLang="zh-CN" sz="1400" dirty="0" err="1"/>
              <a:t>ts</a:t>
            </a:r>
            <a:r>
              <a:rPr lang="en-US" altLang="zh-CN" sz="1400" dirty="0"/>
              <a:t> using gist (info);</a:t>
            </a:r>
          </a:p>
          <a:p>
            <a:r>
              <a:rPr lang="en-US" altLang="zh-CN" sz="1400" dirty="0"/>
              <a:t>CREATE INDEX</a:t>
            </a:r>
          </a:p>
          <a:p>
            <a:r>
              <a:rPr lang="en-US" altLang="zh-CN" sz="1400" dirty="0"/>
              <a:t>digoal=# explain analyze select * from </a:t>
            </a:r>
            <a:r>
              <a:rPr lang="en-US" altLang="zh-CN" sz="1400" dirty="0" err="1"/>
              <a:t>ts</a:t>
            </a:r>
            <a:r>
              <a:rPr lang="en-US" altLang="zh-CN" sz="1400" dirty="0"/>
              <a:t> where info @@ 'digoal.'::</a:t>
            </a:r>
            <a:r>
              <a:rPr lang="en-US" altLang="zh-CN" sz="1400" dirty="0" err="1"/>
              <a:t>tsquery</a:t>
            </a:r>
            <a:r>
              <a:rPr lang="en-US" altLang="zh-CN" sz="1400" dirty="0"/>
              <a:t>;</a:t>
            </a:r>
          </a:p>
          <a:p>
            <a:r>
              <a:rPr lang="en-US" altLang="zh-CN" sz="1400" dirty="0"/>
              <a:t>                                                  QUERY PLAN                                                  </a:t>
            </a:r>
          </a:p>
          <a:p>
            <a:r>
              <a:rPr lang="en-US" altLang="zh-CN" sz="1400" dirty="0"/>
              <a:t>--------------------------------------------------------------------------------------------------------------</a:t>
            </a:r>
          </a:p>
          <a:p>
            <a:r>
              <a:rPr lang="en-US" altLang="zh-CN" sz="1400" dirty="0"/>
              <a:t> Index Scan using idx_ts_1 on </a:t>
            </a:r>
            <a:r>
              <a:rPr lang="en-US" altLang="zh-CN" sz="1400" dirty="0" err="1"/>
              <a:t>ts</a:t>
            </a:r>
            <a:r>
              <a:rPr lang="en-US" altLang="zh-CN" sz="1400" dirty="0"/>
              <a:t>  (cost=0.12..2.14 rows=1 width=44) (actual time=0.016..0.017 rows=1 loops=1)</a:t>
            </a:r>
          </a:p>
          <a:p>
            <a:r>
              <a:rPr lang="en-US" altLang="zh-CN" sz="1400" dirty="0"/>
              <a:t>   Index Cond: (info @@ '''digoal.'''::</a:t>
            </a:r>
            <a:r>
              <a:rPr lang="en-US" altLang="zh-CN" sz="1400" dirty="0" err="1"/>
              <a:t>tsquery</a:t>
            </a:r>
            <a:r>
              <a:rPr lang="en-US" altLang="zh-CN" sz="1400" dirty="0"/>
              <a:t>)</a:t>
            </a:r>
          </a:p>
          <a:p>
            <a:r>
              <a:rPr lang="en-US" altLang="zh-CN" sz="1400" dirty="0"/>
              <a:t> Total runtime: 0.055 </a:t>
            </a:r>
            <a:r>
              <a:rPr lang="en-US" altLang="zh-CN" sz="1400" dirty="0" err="1"/>
              <a:t>ms</a:t>
            </a:r>
            <a:endParaRPr lang="en-US" altLang="zh-CN" sz="1400" dirty="0"/>
          </a:p>
          <a:p>
            <a:r>
              <a:rPr lang="en-US" altLang="zh-CN" sz="1400" dirty="0"/>
              <a:t>(3 rows)</a:t>
            </a:r>
            <a:endParaRPr lang="en-US" altLang="zh-CN" sz="1400" dirty="0" smtClean="0"/>
          </a:p>
        </p:txBody>
      </p:sp>
    </p:spTree>
    <p:extLst>
      <p:ext uri="{BB962C8B-B14F-4D97-AF65-F5344CB8AC3E}">
        <p14:creationId xmlns:p14="http://schemas.microsoft.com/office/powerpoint/2010/main" val="4083634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zh-CN" altLang="en-US" sz="1400" dirty="0" smtClean="0"/>
              <a:t>中文全文检索举例</a:t>
            </a:r>
            <a:endParaRPr lang="en-US" altLang="zh-CN" sz="1400" dirty="0" smtClean="0"/>
          </a:p>
          <a:p>
            <a:r>
              <a:rPr lang="en-US" altLang="zh-CN" sz="1400" dirty="0">
                <a:hlinkClick r:id="rId2"/>
              </a:rPr>
              <a:t>http://blog.163.com/digoal@126/blog/static/163877040201252141010693</a:t>
            </a:r>
            <a:r>
              <a:rPr lang="en-US" altLang="zh-CN" sz="1400" dirty="0" smtClean="0">
                <a:hlinkClick r:id="rId2"/>
              </a:rPr>
              <a:t>/</a:t>
            </a:r>
            <a:endParaRPr lang="en-US" altLang="zh-CN" sz="1400" dirty="0" smtClean="0"/>
          </a:p>
          <a:p>
            <a:endParaRPr lang="en-US" altLang="zh-CN" sz="1400" dirty="0"/>
          </a:p>
          <a:p>
            <a:r>
              <a:rPr lang="zh-CN" altLang="en-US" sz="1400" dirty="0" smtClean="0"/>
              <a:t>中文全文检索语言配置安装简介</a:t>
            </a:r>
            <a:endParaRPr lang="en-US" altLang="zh-CN" sz="1400" dirty="0" smtClean="0"/>
          </a:p>
          <a:p>
            <a:r>
              <a:rPr lang="zh-CN" altLang="en-US" sz="1400" dirty="0"/>
              <a:t>安装</a:t>
            </a:r>
            <a:r>
              <a:rPr lang="en-US" altLang="zh-CN" sz="1400" dirty="0" err="1"/>
              <a:t>cmake</a:t>
            </a:r>
            <a:endParaRPr lang="en-US" altLang="zh-CN" sz="1400" dirty="0"/>
          </a:p>
          <a:p>
            <a:r>
              <a:rPr lang="en-US" altLang="zh-CN" sz="1400" dirty="0"/>
              <a:t>tar -</a:t>
            </a:r>
            <a:r>
              <a:rPr lang="en-US" altLang="zh-CN" sz="1400" dirty="0" err="1"/>
              <a:t>zxvf</a:t>
            </a:r>
            <a:r>
              <a:rPr lang="en-US" altLang="zh-CN" sz="1400" dirty="0"/>
              <a:t> cmake-2.8.8.tar.gz</a:t>
            </a:r>
          </a:p>
          <a:p>
            <a:r>
              <a:rPr lang="en-US" altLang="zh-CN" sz="1400" dirty="0"/>
              <a:t>cd cmake-2.8.8</a:t>
            </a:r>
          </a:p>
          <a:p>
            <a:r>
              <a:rPr lang="en-US" altLang="zh-CN" sz="1400" dirty="0"/>
              <a:t>./bootstrap --prefix=/opt/cmake2.8.8</a:t>
            </a:r>
          </a:p>
          <a:p>
            <a:r>
              <a:rPr lang="en-US" altLang="zh-CN" sz="1400" dirty="0" err="1"/>
              <a:t>gmake</a:t>
            </a:r>
            <a:endParaRPr lang="en-US" altLang="zh-CN" sz="1400" dirty="0"/>
          </a:p>
          <a:p>
            <a:r>
              <a:rPr lang="en-US" altLang="zh-CN" sz="1400" dirty="0" err="1"/>
              <a:t>gmake</a:t>
            </a:r>
            <a:r>
              <a:rPr lang="en-US" altLang="zh-CN" sz="1400" dirty="0"/>
              <a:t> install</a:t>
            </a:r>
          </a:p>
          <a:p>
            <a:endParaRPr lang="en-US" altLang="zh-CN" sz="1400" dirty="0"/>
          </a:p>
          <a:p>
            <a:r>
              <a:rPr lang="en-US" altLang="zh-CN" sz="1400" dirty="0"/>
              <a:t>vi ~/.</a:t>
            </a:r>
            <a:r>
              <a:rPr lang="en-US" altLang="zh-CN" sz="1400" dirty="0" err="1"/>
              <a:t>bash_profile</a:t>
            </a:r>
            <a:endParaRPr lang="en-US" altLang="zh-CN" sz="1400" dirty="0"/>
          </a:p>
          <a:p>
            <a:r>
              <a:rPr lang="en-US" altLang="zh-CN" sz="1400" dirty="0"/>
              <a:t>export PATH=/opt/cmake2.8.8/bin:$PATH</a:t>
            </a:r>
          </a:p>
          <a:p>
            <a:r>
              <a:rPr lang="en-US" altLang="zh-CN" sz="1400" dirty="0"/>
              <a:t>. ~/.</a:t>
            </a:r>
            <a:r>
              <a:rPr lang="en-US" altLang="zh-CN" sz="1400" dirty="0" err="1"/>
              <a:t>bash_profile</a:t>
            </a:r>
            <a:endParaRPr lang="en-US" altLang="zh-CN" sz="1400" dirty="0" smtClean="0"/>
          </a:p>
          <a:p>
            <a:endParaRPr lang="en-US" altLang="zh-CN" sz="1400" dirty="0"/>
          </a:p>
          <a:p>
            <a:endParaRPr lang="en-US" altLang="zh-CN" sz="1400" dirty="0" smtClean="0"/>
          </a:p>
          <a:p>
            <a:endParaRPr lang="en-US" altLang="zh-CN" sz="1400" dirty="0" smtClean="0"/>
          </a:p>
        </p:txBody>
      </p:sp>
    </p:spTree>
    <p:extLst>
      <p:ext uri="{BB962C8B-B14F-4D97-AF65-F5344CB8AC3E}">
        <p14:creationId xmlns:p14="http://schemas.microsoft.com/office/powerpoint/2010/main" val="2009846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索引介绍</a:t>
            </a:r>
            <a:endParaRPr lang="en-US" altLang="zh-CN" dirty="0"/>
          </a:p>
        </p:txBody>
      </p:sp>
      <p:sp>
        <p:nvSpPr>
          <p:cNvPr id="3" name="内容占位符 2"/>
          <p:cNvSpPr>
            <a:spLocks noGrp="1"/>
          </p:cNvSpPr>
          <p:nvPr>
            <p:ph idx="1"/>
          </p:nvPr>
        </p:nvSpPr>
        <p:spPr/>
        <p:txBody>
          <a:bodyPr/>
          <a:lstStyle/>
          <a:p>
            <a:r>
              <a:rPr lang="en-US" altLang="zh-CN" sz="1400" dirty="0" err="1" smtClean="0"/>
              <a:t>Sp</a:t>
            </a:r>
            <a:r>
              <a:rPr lang="en-US" altLang="zh-CN" sz="1400" dirty="0" smtClean="0"/>
              <a:t>-Gist, </a:t>
            </a:r>
            <a:r>
              <a:rPr lang="zh-CN" altLang="en-US" sz="1400" dirty="0" smtClean="0"/>
              <a:t>与</a:t>
            </a:r>
            <a:r>
              <a:rPr lang="en-US" altLang="zh-CN" sz="1400" dirty="0" smtClean="0"/>
              <a:t>gist</a:t>
            </a:r>
            <a:r>
              <a:rPr lang="zh-CN" altLang="en-US" sz="1400" dirty="0" smtClean="0"/>
              <a:t>类似</a:t>
            </a:r>
            <a:r>
              <a:rPr lang="en-US" altLang="zh-CN" sz="1400" dirty="0" smtClean="0"/>
              <a:t>, </a:t>
            </a:r>
            <a:r>
              <a:rPr lang="zh-CN" altLang="en-US" sz="1400" dirty="0" smtClean="0"/>
              <a:t>也是一种索引框架</a:t>
            </a:r>
            <a:r>
              <a:rPr lang="en-US" altLang="zh-CN" sz="1400" dirty="0" smtClean="0"/>
              <a:t>, </a:t>
            </a:r>
            <a:r>
              <a:rPr lang="zh-CN" altLang="en-US" sz="1400" dirty="0" smtClean="0"/>
              <a:t>支持基于磁盘存储的非平衡数据结构</a:t>
            </a:r>
            <a:r>
              <a:rPr lang="en-US" altLang="zh-CN" sz="1400" dirty="0" smtClean="0"/>
              <a:t>, </a:t>
            </a:r>
            <a:r>
              <a:rPr lang="zh-CN" altLang="en-US" sz="1400" dirty="0" smtClean="0"/>
              <a:t>如四叉树</a:t>
            </a:r>
            <a:r>
              <a:rPr lang="en-US" altLang="zh-CN" sz="1400" dirty="0" smtClean="0"/>
              <a:t>, k-d</a:t>
            </a:r>
            <a:r>
              <a:rPr lang="zh-CN" altLang="en-US" sz="1400" dirty="0" smtClean="0"/>
              <a:t>树</a:t>
            </a:r>
            <a:r>
              <a:rPr lang="en-US" altLang="zh-CN" sz="1400" dirty="0" smtClean="0"/>
              <a:t>, radix</a:t>
            </a:r>
            <a:r>
              <a:rPr lang="zh-CN" altLang="en-US" sz="1400" dirty="0" smtClean="0"/>
              <a:t>树</a:t>
            </a:r>
            <a:r>
              <a:rPr lang="en-US" altLang="zh-CN" sz="1400" dirty="0" smtClean="0"/>
              <a:t>. </a:t>
            </a:r>
          </a:p>
          <a:p>
            <a:r>
              <a:rPr lang="zh-CN" altLang="en-US" sz="1400" dirty="0" smtClean="0"/>
              <a:t>例如二维的</a:t>
            </a:r>
            <a:r>
              <a:rPr lang="en-US" altLang="zh-CN" sz="1400" dirty="0" smtClean="0"/>
              <a:t>point</a:t>
            </a:r>
            <a:r>
              <a:rPr lang="zh-CN" altLang="en-US" sz="1400" dirty="0" smtClean="0"/>
              <a:t>类型</a:t>
            </a:r>
            <a:r>
              <a:rPr lang="en-US" altLang="zh-CN" sz="1400" dirty="0" smtClean="0"/>
              <a:t>, gist</a:t>
            </a:r>
            <a:r>
              <a:rPr lang="zh-CN" altLang="en-US" sz="1400" dirty="0" smtClean="0"/>
              <a:t>索引支持的操作符如下</a:t>
            </a:r>
            <a:endParaRPr lang="en-US" altLang="zh-CN" sz="1400" dirty="0" smtClean="0"/>
          </a:p>
          <a:p>
            <a:pPr lvl="1"/>
            <a:r>
              <a:rPr lang="en-US" altLang="zh-CN" sz="1400" dirty="0"/>
              <a:t>&lt;&lt;</a:t>
            </a:r>
          </a:p>
          <a:p>
            <a:pPr lvl="1"/>
            <a:r>
              <a:rPr lang="en-US" altLang="zh-CN" sz="1400" dirty="0"/>
              <a:t>&gt;&gt;</a:t>
            </a:r>
          </a:p>
          <a:p>
            <a:pPr lvl="1"/>
            <a:r>
              <a:rPr lang="en-US" altLang="zh-CN" sz="1400" dirty="0"/>
              <a:t>~=</a:t>
            </a:r>
          </a:p>
          <a:p>
            <a:pPr lvl="1"/>
            <a:r>
              <a:rPr lang="en-US" altLang="zh-CN" sz="1400" dirty="0"/>
              <a:t>&lt;@</a:t>
            </a:r>
          </a:p>
          <a:p>
            <a:pPr lvl="1"/>
            <a:r>
              <a:rPr lang="en-US" altLang="zh-CN" sz="1400" dirty="0" smtClean="0"/>
              <a:t>&lt;^   --  </a:t>
            </a:r>
            <a:r>
              <a:rPr lang="zh-CN" altLang="en-US" sz="1400" dirty="0" smtClean="0"/>
              <a:t>在下面</a:t>
            </a:r>
            <a:r>
              <a:rPr lang="en-US" altLang="zh-CN" sz="1400" dirty="0" smtClean="0"/>
              <a:t>, </a:t>
            </a:r>
            <a:r>
              <a:rPr lang="fr-FR" altLang="zh-CN" sz="1400" dirty="0" smtClean="0"/>
              <a:t>circle </a:t>
            </a:r>
            <a:r>
              <a:rPr lang="fr-FR" altLang="zh-CN" sz="1400" dirty="0"/>
              <a:t>'((0,0),1)' &lt;^ circle '((0,5),1)'</a:t>
            </a:r>
            <a:endParaRPr lang="en-US" altLang="zh-CN" sz="1400" dirty="0"/>
          </a:p>
          <a:p>
            <a:pPr lvl="1"/>
            <a:r>
              <a:rPr lang="en-US" altLang="zh-CN" sz="1400" dirty="0" smtClean="0"/>
              <a:t>&gt;^   --  </a:t>
            </a:r>
            <a:r>
              <a:rPr lang="zh-CN" altLang="en-US" sz="1400" dirty="0" smtClean="0"/>
              <a:t>在上面</a:t>
            </a:r>
            <a:r>
              <a:rPr lang="en-US" altLang="zh-CN" sz="1400" dirty="0" smtClean="0"/>
              <a:t>, </a:t>
            </a:r>
            <a:r>
              <a:rPr lang="fr-FR" altLang="zh-CN" sz="1400" dirty="0"/>
              <a:t>circle '((0,5),1)' &gt;^ circle '((0,0),1)'</a:t>
            </a:r>
            <a:endParaRPr lang="en-US" altLang="zh-CN" sz="1400" dirty="0" smtClean="0"/>
          </a:p>
          <a:p>
            <a:endParaRPr lang="en-US" altLang="zh-CN" sz="1400" dirty="0"/>
          </a:p>
          <a:p>
            <a:endParaRPr lang="en-US" altLang="zh-CN" sz="1400" dirty="0"/>
          </a:p>
          <a:p>
            <a:endParaRPr lang="zh-CN" altLang="en-US" sz="1400" dirty="0"/>
          </a:p>
        </p:txBody>
      </p:sp>
    </p:spTree>
    <p:extLst>
      <p:ext uri="{BB962C8B-B14F-4D97-AF65-F5344CB8AC3E}">
        <p14:creationId xmlns:p14="http://schemas.microsoft.com/office/powerpoint/2010/main" val="4238624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zh-CN" altLang="en-US" sz="1400" dirty="0"/>
              <a:t>安装</a:t>
            </a:r>
            <a:r>
              <a:rPr lang="en-US" altLang="zh-CN" sz="1400" dirty="0" err="1"/>
              <a:t>crf</a:t>
            </a:r>
            <a:endParaRPr lang="en-US" altLang="zh-CN" sz="1400" dirty="0"/>
          </a:p>
          <a:p>
            <a:r>
              <a:rPr lang="en-US" altLang="zh-CN" sz="1400" dirty="0"/>
              <a:t>tar -</a:t>
            </a:r>
            <a:r>
              <a:rPr lang="en-US" altLang="zh-CN" sz="1400" dirty="0" err="1"/>
              <a:t>zxvf</a:t>
            </a:r>
            <a:r>
              <a:rPr lang="en-US" altLang="zh-CN" sz="1400" dirty="0"/>
              <a:t> CRF++-0.57.tar.gz</a:t>
            </a:r>
          </a:p>
          <a:p>
            <a:r>
              <a:rPr lang="en-US" altLang="zh-CN" sz="1400" dirty="0"/>
              <a:t>cd CRF++-0.57</a:t>
            </a:r>
          </a:p>
          <a:p>
            <a:r>
              <a:rPr lang="en-US" altLang="zh-CN" sz="1400" dirty="0"/>
              <a:t>./configure</a:t>
            </a:r>
          </a:p>
          <a:p>
            <a:r>
              <a:rPr lang="en-US" altLang="zh-CN" sz="1400" dirty="0" err="1"/>
              <a:t>gmake</a:t>
            </a:r>
            <a:endParaRPr lang="en-US" altLang="zh-CN" sz="1400" dirty="0"/>
          </a:p>
          <a:p>
            <a:r>
              <a:rPr lang="en-US" altLang="zh-CN" sz="1400" dirty="0" err="1"/>
              <a:t>gmake</a:t>
            </a:r>
            <a:r>
              <a:rPr lang="en-US" altLang="zh-CN" sz="1400" dirty="0"/>
              <a:t> install</a:t>
            </a:r>
          </a:p>
          <a:p>
            <a:endParaRPr lang="en-US" altLang="zh-CN" sz="1400" dirty="0"/>
          </a:p>
        </p:txBody>
      </p:sp>
    </p:spTree>
    <p:extLst>
      <p:ext uri="{BB962C8B-B14F-4D97-AF65-F5344CB8AC3E}">
        <p14:creationId xmlns:p14="http://schemas.microsoft.com/office/powerpoint/2010/main" val="3321813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zh-CN" altLang="en-US" sz="1400" dirty="0"/>
              <a:t>安装</a:t>
            </a:r>
            <a:r>
              <a:rPr lang="en-US" altLang="zh-CN" sz="1400" dirty="0" err="1"/>
              <a:t>nlpbamboo</a:t>
            </a:r>
            <a:endParaRPr lang="en-US" altLang="zh-CN" sz="1400" dirty="0"/>
          </a:p>
          <a:p>
            <a:r>
              <a:rPr lang="en-US" altLang="zh-CN" sz="1400" dirty="0"/>
              <a:t>vi ~/.</a:t>
            </a:r>
            <a:r>
              <a:rPr lang="en-US" altLang="zh-CN" sz="1400" dirty="0" err="1"/>
              <a:t>bash_profile</a:t>
            </a:r>
            <a:endParaRPr lang="en-US" altLang="zh-CN" sz="1400" dirty="0"/>
          </a:p>
          <a:p>
            <a:r>
              <a:rPr lang="en-US" altLang="zh-CN" sz="1400" dirty="0"/>
              <a:t>export PGHOME=/opt/</a:t>
            </a:r>
            <a:r>
              <a:rPr lang="en-US" altLang="zh-CN" sz="1400" dirty="0" err="1"/>
              <a:t>pgsql</a:t>
            </a:r>
            <a:endParaRPr lang="en-US" altLang="zh-CN" sz="1400" dirty="0"/>
          </a:p>
          <a:p>
            <a:r>
              <a:rPr lang="en-US" altLang="zh-CN" sz="1400" dirty="0"/>
              <a:t>export PATH=$PGHOME/bin:/opt/bamboo/bin:/opt/cmake2.8.8/bin:$PATH:.</a:t>
            </a:r>
          </a:p>
          <a:p>
            <a:r>
              <a:rPr lang="en-US" altLang="zh-CN" sz="1400" dirty="0"/>
              <a:t>export LD_LIBRARY_PATH=$PGHOME/lib:/lib64:/</a:t>
            </a:r>
            <a:r>
              <a:rPr lang="en-US" altLang="zh-CN" sz="1400" dirty="0" err="1"/>
              <a:t>usr</a:t>
            </a:r>
            <a:r>
              <a:rPr lang="en-US" altLang="zh-CN" sz="1400" dirty="0"/>
              <a:t>/lib64:/</a:t>
            </a:r>
            <a:r>
              <a:rPr lang="en-US" altLang="zh-CN" sz="1400" dirty="0" err="1"/>
              <a:t>usr</a:t>
            </a:r>
            <a:r>
              <a:rPr lang="en-US" altLang="zh-CN" sz="1400" dirty="0"/>
              <a:t>/local/lib64:/lib:/</a:t>
            </a:r>
            <a:r>
              <a:rPr lang="en-US" altLang="zh-CN" sz="1400" dirty="0" err="1"/>
              <a:t>usr</a:t>
            </a:r>
            <a:r>
              <a:rPr lang="en-US" altLang="zh-CN" sz="1400" dirty="0"/>
              <a:t>/lib:/</a:t>
            </a:r>
            <a:r>
              <a:rPr lang="en-US" altLang="zh-CN" sz="1400" dirty="0" err="1"/>
              <a:t>usr</a:t>
            </a:r>
            <a:r>
              <a:rPr lang="en-US" altLang="zh-CN" sz="1400" dirty="0"/>
              <a:t>/local/lib:.</a:t>
            </a:r>
          </a:p>
          <a:p>
            <a:r>
              <a:rPr lang="en-US" altLang="zh-CN" sz="1400" dirty="0"/>
              <a:t>. ~/.</a:t>
            </a:r>
            <a:r>
              <a:rPr lang="en-US" altLang="zh-CN" sz="1400" dirty="0" err="1"/>
              <a:t>bash_profile</a:t>
            </a:r>
            <a:endParaRPr lang="en-US" altLang="zh-CN" sz="1400" dirty="0"/>
          </a:p>
          <a:p>
            <a:endParaRPr lang="en-US" altLang="zh-CN" sz="1400" dirty="0"/>
          </a:p>
          <a:p>
            <a:r>
              <a:rPr lang="en-US" altLang="zh-CN" sz="1400" dirty="0"/>
              <a:t>tar -</a:t>
            </a:r>
            <a:r>
              <a:rPr lang="en-US" altLang="zh-CN" sz="1400" dirty="0" err="1"/>
              <a:t>jxvf</a:t>
            </a:r>
            <a:r>
              <a:rPr lang="en-US" altLang="zh-CN" sz="1400" dirty="0"/>
              <a:t> nlpbamboo-1.1.2.tar.bz2</a:t>
            </a:r>
          </a:p>
          <a:p>
            <a:r>
              <a:rPr lang="en-US" altLang="zh-CN" sz="1400" dirty="0"/>
              <a:t>cd nlpbamboo-1.1.2</a:t>
            </a:r>
          </a:p>
          <a:p>
            <a:r>
              <a:rPr lang="en-US" altLang="zh-CN" sz="1400" dirty="0" err="1"/>
              <a:t>mkdir</a:t>
            </a:r>
            <a:r>
              <a:rPr lang="en-US" altLang="zh-CN" sz="1400" dirty="0"/>
              <a:t> build</a:t>
            </a:r>
          </a:p>
          <a:p>
            <a:r>
              <a:rPr lang="en-US" altLang="zh-CN" sz="1400" dirty="0"/>
              <a:t>cd build</a:t>
            </a:r>
          </a:p>
          <a:p>
            <a:r>
              <a:rPr lang="en-US" altLang="zh-CN" sz="1400" dirty="0" err="1"/>
              <a:t>cmake</a:t>
            </a:r>
            <a:r>
              <a:rPr lang="en-US" altLang="zh-CN" sz="1400" dirty="0"/>
              <a:t> .. -DCMAKE_BUILD_TYPE=release</a:t>
            </a:r>
          </a:p>
          <a:p>
            <a:r>
              <a:rPr lang="en-US" altLang="zh-CN" sz="1400" dirty="0" err="1"/>
              <a:t>gmake</a:t>
            </a:r>
            <a:r>
              <a:rPr lang="en-US" altLang="zh-CN" sz="1400" dirty="0"/>
              <a:t> all</a:t>
            </a:r>
          </a:p>
          <a:p>
            <a:r>
              <a:rPr lang="en-US" altLang="zh-CN" sz="1400" dirty="0" err="1"/>
              <a:t>gmake</a:t>
            </a:r>
            <a:r>
              <a:rPr lang="en-US" altLang="zh-CN" sz="1400" dirty="0"/>
              <a:t> install</a:t>
            </a:r>
          </a:p>
        </p:txBody>
      </p:sp>
    </p:spTree>
    <p:extLst>
      <p:ext uri="{BB962C8B-B14F-4D97-AF65-F5344CB8AC3E}">
        <p14:creationId xmlns:p14="http://schemas.microsoft.com/office/powerpoint/2010/main" val="570630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zh-CN" altLang="en-US" sz="1400" dirty="0"/>
              <a:t>配置默认的</a:t>
            </a:r>
            <a:r>
              <a:rPr lang="en-US" altLang="zh-CN" sz="1400" dirty="0"/>
              <a:t>lib</a:t>
            </a:r>
            <a:r>
              <a:rPr lang="zh-CN" altLang="en-US" sz="1400" dirty="0"/>
              <a:t>库配置</a:t>
            </a:r>
          </a:p>
          <a:p>
            <a:r>
              <a:rPr lang="en-US" altLang="zh-CN" sz="1400" dirty="0"/>
              <a:t>echo "/</a:t>
            </a:r>
            <a:r>
              <a:rPr lang="en-US" altLang="zh-CN" sz="1400" dirty="0" err="1"/>
              <a:t>usr</a:t>
            </a:r>
            <a:r>
              <a:rPr lang="en-US" altLang="zh-CN" sz="1400" dirty="0"/>
              <a:t>/lib" &gt;&gt;/</a:t>
            </a:r>
            <a:r>
              <a:rPr lang="en-US" altLang="zh-CN" sz="1400" dirty="0" err="1"/>
              <a:t>etc</a:t>
            </a:r>
            <a:r>
              <a:rPr lang="en-US" altLang="zh-CN" sz="1400" dirty="0"/>
              <a:t>/</a:t>
            </a:r>
            <a:r>
              <a:rPr lang="en-US" altLang="zh-CN" sz="1400" dirty="0" err="1"/>
              <a:t>ld.so.conf</a:t>
            </a:r>
            <a:r>
              <a:rPr lang="en-US" altLang="zh-CN" sz="1400" dirty="0"/>
              <a:t> (</a:t>
            </a:r>
            <a:r>
              <a:rPr lang="zh-CN" altLang="en-US" sz="1400" dirty="0"/>
              <a:t>这个命令是</a:t>
            </a:r>
            <a:r>
              <a:rPr lang="en-US" altLang="zh-CN" sz="1400" dirty="0"/>
              <a:t>bamboo</a:t>
            </a:r>
            <a:r>
              <a:rPr lang="zh-CN" altLang="en-US" sz="1400" dirty="0"/>
              <a:t>对应的动态链接库</a:t>
            </a:r>
            <a:r>
              <a:rPr lang="en-US" altLang="zh-CN" sz="1400" dirty="0"/>
              <a:t>)</a:t>
            </a:r>
          </a:p>
          <a:p>
            <a:r>
              <a:rPr lang="en-US" altLang="zh-CN" sz="1400" dirty="0"/>
              <a:t>echo "/</a:t>
            </a:r>
            <a:r>
              <a:rPr lang="en-US" altLang="zh-CN" sz="1400" dirty="0" err="1"/>
              <a:t>usr</a:t>
            </a:r>
            <a:r>
              <a:rPr lang="en-US" altLang="zh-CN" sz="1400" dirty="0"/>
              <a:t>/local/lib" &gt;&gt;/</a:t>
            </a:r>
            <a:r>
              <a:rPr lang="en-US" altLang="zh-CN" sz="1400" dirty="0" err="1"/>
              <a:t>etc</a:t>
            </a:r>
            <a:r>
              <a:rPr lang="en-US" altLang="zh-CN" sz="1400" dirty="0"/>
              <a:t>/</a:t>
            </a:r>
            <a:r>
              <a:rPr lang="en-US" altLang="zh-CN" sz="1400" dirty="0" err="1"/>
              <a:t>ld.so.conf</a:t>
            </a:r>
            <a:r>
              <a:rPr lang="en-US" altLang="zh-CN" sz="1400" dirty="0"/>
              <a:t> (</a:t>
            </a:r>
            <a:r>
              <a:rPr lang="zh-CN" altLang="en-US" sz="1400" dirty="0"/>
              <a:t>这个命令是</a:t>
            </a:r>
            <a:r>
              <a:rPr lang="en-US" altLang="zh-CN" sz="1400" dirty="0"/>
              <a:t>CRF</a:t>
            </a:r>
            <a:r>
              <a:rPr lang="zh-CN" altLang="en-US" sz="1400" dirty="0"/>
              <a:t>对应的动态链接库</a:t>
            </a:r>
            <a:r>
              <a:rPr lang="en-US" altLang="zh-CN" sz="1400" dirty="0"/>
              <a:t>)</a:t>
            </a:r>
          </a:p>
          <a:p>
            <a:r>
              <a:rPr lang="en-US" altLang="zh-CN" sz="1400" dirty="0" err="1"/>
              <a:t>ldconfig</a:t>
            </a:r>
            <a:r>
              <a:rPr lang="en-US" altLang="zh-CN" sz="1400" dirty="0"/>
              <a:t> -f /</a:t>
            </a:r>
            <a:r>
              <a:rPr lang="en-US" altLang="zh-CN" sz="1400" dirty="0" err="1"/>
              <a:t>etc</a:t>
            </a:r>
            <a:r>
              <a:rPr lang="en-US" altLang="zh-CN" sz="1400" dirty="0"/>
              <a:t>/</a:t>
            </a:r>
            <a:r>
              <a:rPr lang="en-US" altLang="zh-CN" sz="1400" dirty="0" err="1"/>
              <a:t>ld.so.conf</a:t>
            </a:r>
            <a:endParaRPr lang="en-US" altLang="zh-CN" sz="1400" dirty="0"/>
          </a:p>
          <a:p>
            <a:endParaRPr lang="en-US" altLang="zh-CN" sz="1400" dirty="0"/>
          </a:p>
          <a:p>
            <a:r>
              <a:rPr lang="zh-CN" altLang="en-US" sz="1400" dirty="0"/>
              <a:t>测试是否加入正常</a:t>
            </a:r>
          </a:p>
          <a:p>
            <a:r>
              <a:rPr lang="en-US" altLang="zh-CN" sz="1400" dirty="0" err="1"/>
              <a:t>ldconfig</a:t>
            </a:r>
            <a:r>
              <a:rPr lang="en-US" altLang="zh-CN" sz="1400" dirty="0"/>
              <a:t> -</a:t>
            </a:r>
            <a:r>
              <a:rPr lang="en-US" altLang="zh-CN" sz="1400" dirty="0" err="1"/>
              <a:t>p|grep</a:t>
            </a:r>
            <a:r>
              <a:rPr lang="en-US" altLang="zh-CN" sz="1400" dirty="0"/>
              <a:t> </a:t>
            </a:r>
            <a:r>
              <a:rPr lang="en-US" altLang="zh-CN" sz="1400" dirty="0" err="1"/>
              <a:t>bambo</a:t>
            </a:r>
            <a:endParaRPr lang="en-US" altLang="zh-CN" sz="1400" dirty="0"/>
          </a:p>
          <a:p>
            <a:r>
              <a:rPr lang="en-US" altLang="zh-CN" sz="1400" dirty="0"/>
              <a:t>        libbamboo.so.2 (libc6,x86-64) =&gt; /</a:t>
            </a:r>
            <a:r>
              <a:rPr lang="en-US" altLang="zh-CN" sz="1400" dirty="0" err="1"/>
              <a:t>usr</a:t>
            </a:r>
            <a:r>
              <a:rPr lang="en-US" altLang="zh-CN" sz="1400" dirty="0"/>
              <a:t>/lib/libbamboo.so.2</a:t>
            </a:r>
          </a:p>
          <a:p>
            <a:r>
              <a:rPr lang="en-US" altLang="zh-CN" sz="1400" dirty="0"/>
              <a:t>        libbamboo.so (libc6,x86-64) =&gt; /usr/lib/libbamboo.so</a:t>
            </a:r>
          </a:p>
          <a:p>
            <a:r>
              <a:rPr lang="en-US" altLang="zh-CN" sz="1400" dirty="0" err="1"/>
              <a:t>ldconfig</a:t>
            </a:r>
            <a:r>
              <a:rPr lang="en-US" altLang="zh-CN" sz="1400" dirty="0"/>
              <a:t> -</a:t>
            </a:r>
            <a:r>
              <a:rPr lang="en-US" altLang="zh-CN" sz="1400" dirty="0" err="1"/>
              <a:t>p|grep</a:t>
            </a:r>
            <a:r>
              <a:rPr lang="en-US" altLang="zh-CN" sz="1400" dirty="0"/>
              <a:t> </a:t>
            </a:r>
            <a:r>
              <a:rPr lang="en-US" altLang="zh-CN" sz="1400" dirty="0" err="1"/>
              <a:t>crf</a:t>
            </a:r>
            <a:endParaRPr lang="en-US" altLang="zh-CN" sz="1400" dirty="0"/>
          </a:p>
          <a:p>
            <a:r>
              <a:rPr lang="en-US" altLang="zh-CN" sz="1400" dirty="0"/>
              <a:t>        libcrfpp.so.0 (libc6,x86-64) =&gt; /</a:t>
            </a:r>
            <a:r>
              <a:rPr lang="en-US" altLang="zh-CN" sz="1400" dirty="0" err="1"/>
              <a:t>usr</a:t>
            </a:r>
            <a:r>
              <a:rPr lang="en-US" altLang="zh-CN" sz="1400" dirty="0"/>
              <a:t>/local/lib/libcrfpp.so.0</a:t>
            </a:r>
          </a:p>
          <a:p>
            <a:r>
              <a:rPr lang="en-US" altLang="zh-CN" sz="1400" dirty="0"/>
              <a:t>        libcrfpp.so (libc6,x86-64) =&gt; /usr/local/lib/libcrfpp.so</a:t>
            </a:r>
          </a:p>
          <a:p>
            <a:endParaRPr lang="en-US" altLang="zh-CN" sz="1400" dirty="0"/>
          </a:p>
          <a:p>
            <a:r>
              <a:rPr lang="zh-CN" altLang="en-US" sz="1400" dirty="0"/>
              <a:t>加入索引</a:t>
            </a:r>
          </a:p>
          <a:p>
            <a:r>
              <a:rPr lang="en-US" altLang="zh-CN" sz="1400" dirty="0"/>
              <a:t>cd /opt/bamboo</a:t>
            </a:r>
          </a:p>
          <a:p>
            <a:r>
              <a:rPr lang="en-US" altLang="zh-CN" sz="1400" dirty="0" err="1"/>
              <a:t>wget</a:t>
            </a:r>
            <a:r>
              <a:rPr lang="en-US" altLang="zh-CN" sz="1400" dirty="0"/>
              <a:t> http://nlpbamboo.googlecode.com/files/index.tar.bz2</a:t>
            </a:r>
          </a:p>
          <a:p>
            <a:r>
              <a:rPr lang="en-US" altLang="zh-CN" sz="1400" dirty="0"/>
              <a:t>tar -</a:t>
            </a:r>
            <a:r>
              <a:rPr lang="en-US" altLang="zh-CN" sz="1400" dirty="0" err="1"/>
              <a:t>jxvf</a:t>
            </a:r>
            <a:r>
              <a:rPr lang="en-US" altLang="zh-CN" sz="1400" dirty="0"/>
              <a:t> index.tar.bz2</a:t>
            </a:r>
          </a:p>
        </p:txBody>
      </p:sp>
    </p:spTree>
    <p:extLst>
      <p:ext uri="{BB962C8B-B14F-4D97-AF65-F5344CB8AC3E}">
        <p14:creationId xmlns:p14="http://schemas.microsoft.com/office/powerpoint/2010/main" val="2613964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zh-CN" altLang="en-US" sz="1400" dirty="0"/>
              <a:t>编译</a:t>
            </a:r>
            <a:r>
              <a:rPr lang="en-US" altLang="zh-CN" sz="1400" dirty="0" err="1"/>
              <a:t>PostgreSQL</a:t>
            </a:r>
            <a:r>
              <a:rPr lang="zh-CN" altLang="en-US" sz="1400" dirty="0"/>
              <a:t>支持模块</a:t>
            </a:r>
          </a:p>
          <a:p>
            <a:r>
              <a:rPr lang="en-US" altLang="zh-CN" sz="1400" dirty="0"/>
              <a:t>export PATH=/opt/</a:t>
            </a:r>
            <a:r>
              <a:rPr lang="en-US" altLang="zh-CN" sz="1400" dirty="0" err="1"/>
              <a:t>pgsql</a:t>
            </a:r>
            <a:r>
              <a:rPr lang="en-US" altLang="zh-CN" sz="1400" dirty="0"/>
              <a:t>/bin:$PATH</a:t>
            </a:r>
          </a:p>
          <a:p>
            <a:r>
              <a:rPr lang="en-US" altLang="zh-CN" sz="1400" dirty="0"/>
              <a:t>cd /opt/bamboo/</a:t>
            </a:r>
            <a:r>
              <a:rPr lang="en-US" altLang="zh-CN" sz="1400" dirty="0" err="1"/>
              <a:t>exts</a:t>
            </a:r>
            <a:r>
              <a:rPr lang="en-US" altLang="zh-CN" sz="1400" dirty="0"/>
              <a:t>/</a:t>
            </a:r>
            <a:r>
              <a:rPr lang="en-US" altLang="zh-CN" sz="1400" dirty="0" err="1"/>
              <a:t>postgres</a:t>
            </a:r>
            <a:r>
              <a:rPr lang="en-US" altLang="zh-CN" sz="1400" dirty="0"/>
              <a:t>/</a:t>
            </a:r>
            <a:r>
              <a:rPr lang="en-US" altLang="zh-CN" sz="1400" dirty="0" err="1"/>
              <a:t>chinese_parser</a:t>
            </a:r>
            <a:endParaRPr lang="en-US" altLang="zh-CN" sz="1400" dirty="0"/>
          </a:p>
          <a:p>
            <a:r>
              <a:rPr lang="en-US" altLang="zh-CN" sz="1400" dirty="0"/>
              <a:t>make</a:t>
            </a:r>
          </a:p>
          <a:p>
            <a:r>
              <a:rPr lang="en-US" altLang="zh-CN" sz="1400" dirty="0"/>
              <a:t>make install</a:t>
            </a:r>
          </a:p>
          <a:p>
            <a:r>
              <a:rPr lang="en-US" altLang="zh-CN" sz="1400" dirty="0"/>
              <a:t>touch $PGHOME/share/</a:t>
            </a:r>
            <a:r>
              <a:rPr lang="en-US" altLang="zh-CN" sz="1400" dirty="0" err="1"/>
              <a:t>tsearch_data</a:t>
            </a:r>
            <a:r>
              <a:rPr lang="en-US" altLang="zh-CN" sz="1400" dirty="0"/>
              <a:t>/chinese_utf8.stop</a:t>
            </a:r>
          </a:p>
          <a:p>
            <a:endParaRPr lang="en-US" altLang="zh-CN" sz="1400" dirty="0"/>
          </a:p>
          <a:p>
            <a:r>
              <a:rPr lang="en-US" altLang="zh-CN" sz="1400" dirty="0"/>
              <a:t>cd /opt/bamboo/</a:t>
            </a:r>
            <a:r>
              <a:rPr lang="en-US" altLang="zh-CN" sz="1400" dirty="0" err="1"/>
              <a:t>exts</a:t>
            </a:r>
            <a:r>
              <a:rPr lang="en-US" altLang="zh-CN" sz="1400" dirty="0"/>
              <a:t>/</a:t>
            </a:r>
            <a:r>
              <a:rPr lang="en-US" altLang="zh-CN" sz="1400" dirty="0" err="1"/>
              <a:t>postgres</a:t>
            </a:r>
            <a:r>
              <a:rPr lang="en-US" altLang="zh-CN" sz="1400" dirty="0"/>
              <a:t>/</a:t>
            </a:r>
            <a:r>
              <a:rPr lang="en-US" altLang="zh-CN" sz="1400" dirty="0" err="1"/>
              <a:t>pg_tokenize</a:t>
            </a:r>
            <a:endParaRPr lang="en-US" altLang="zh-CN" sz="1400" dirty="0"/>
          </a:p>
          <a:p>
            <a:r>
              <a:rPr lang="en-US" altLang="zh-CN" sz="1400" dirty="0"/>
              <a:t>make</a:t>
            </a:r>
          </a:p>
          <a:p>
            <a:r>
              <a:rPr lang="en-US" altLang="zh-CN" sz="1400" dirty="0"/>
              <a:t>make install</a:t>
            </a:r>
          </a:p>
          <a:p>
            <a:endParaRPr lang="en-US" altLang="zh-CN" sz="1400" dirty="0"/>
          </a:p>
          <a:p>
            <a:r>
              <a:rPr lang="zh-CN" altLang="en-US" sz="1400" dirty="0"/>
              <a:t>安装</a:t>
            </a:r>
            <a:r>
              <a:rPr lang="en-US" altLang="zh-CN" sz="1400" dirty="0" err="1"/>
              <a:t>PostgreSQL</a:t>
            </a:r>
            <a:r>
              <a:rPr lang="zh-CN" altLang="en-US" sz="1400" dirty="0"/>
              <a:t>支持模块</a:t>
            </a:r>
          </a:p>
          <a:p>
            <a:r>
              <a:rPr lang="en-US" altLang="zh-CN" sz="1400" dirty="0" err="1"/>
              <a:t>su</a:t>
            </a:r>
            <a:r>
              <a:rPr lang="en-US" altLang="zh-CN" sz="1400" dirty="0"/>
              <a:t> - </a:t>
            </a:r>
            <a:r>
              <a:rPr lang="en-US" altLang="zh-CN" sz="1400" dirty="0" err="1"/>
              <a:t>postgres</a:t>
            </a:r>
            <a:endParaRPr lang="en-US" altLang="zh-CN" sz="1400" dirty="0"/>
          </a:p>
          <a:p>
            <a:r>
              <a:rPr lang="en-US" altLang="zh-CN" sz="1400" dirty="0"/>
              <a:t>cd $PGHOME/share/</a:t>
            </a:r>
            <a:r>
              <a:rPr lang="en-US" altLang="zh-CN" sz="1400" dirty="0" err="1"/>
              <a:t>contrib</a:t>
            </a:r>
            <a:r>
              <a:rPr lang="en-US" altLang="zh-CN" sz="1400" dirty="0"/>
              <a:t>/</a:t>
            </a:r>
          </a:p>
          <a:p>
            <a:r>
              <a:rPr lang="en-US" altLang="zh-CN" sz="1400" dirty="0" err="1"/>
              <a:t>psql</a:t>
            </a:r>
            <a:r>
              <a:rPr lang="en-US" altLang="zh-CN" sz="1400" dirty="0"/>
              <a:t> -h 127.0.0.1 </a:t>
            </a:r>
            <a:r>
              <a:rPr lang="en-US" altLang="zh-CN" sz="1400" dirty="0" err="1"/>
              <a:t>postgres</a:t>
            </a:r>
            <a:r>
              <a:rPr lang="en-US" altLang="zh-CN" sz="1400" dirty="0"/>
              <a:t> </a:t>
            </a:r>
            <a:r>
              <a:rPr lang="en-US" altLang="zh-CN" sz="1400" dirty="0" err="1"/>
              <a:t>postgres</a:t>
            </a:r>
            <a:r>
              <a:rPr lang="en-US" altLang="zh-CN" sz="1400" dirty="0"/>
              <a:t> -f </a:t>
            </a:r>
            <a:r>
              <a:rPr lang="en-US" altLang="zh-CN" sz="1400" dirty="0" err="1"/>
              <a:t>chinese_parser.sql</a:t>
            </a:r>
            <a:endParaRPr lang="en-US" altLang="zh-CN" sz="1400" dirty="0"/>
          </a:p>
          <a:p>
            <a:r>
              <a:rPr lang="en-US" altLang="zh-CN" sz="1400" dirty="0" err="1"/>
              <a:t>psql</a:t>
            </a:r>
            <a:r>
              <a:rPr lang="en-US" altLang="zh-CN" sz="1400" dirty="0"/>
              <a:t> -h 127.0.0.1 </a:t>
            </a:r>
            <a:r>
              <a:rPr lang="en-US" altLang="zh-CN" sz="1400" dirty="0" err="1"/>
              <a:t>postgres</a:t>
            </a:r>
            <a:r>
              <a:rPr lang="en-US" altLang="zh-CN" sz="1400" dirty="0"/>
              <a:t> </a:t>
            </a:r>
            <a:r>
              <a:rPr lang="en-US" altLang="zh-CN" sz="1400" dirty="0" err="1"/>
              <a:t>postgres</a:t>
            </a:r>
            <a:r>
              <a:rPr lang="en-US" altLang="zh-CN" sz="1400" dirty="0"/>
              <a:t> -f </a:t>
            </a:r>
            <a:r>
              <a:rPr lang="en-US" altLang="zh-CN" sz="1400" dirty="0" err="1"/>
              <a:t>pg_tokenize.sql</a:t>
            </a:r>
            <a:endParaRPr lang="en-US" altLang="zh-CN" sz="1400" dirty="0"/>
          </a:p>
        </p:txBody>
      </p:sp>
    </p:spTree>
    <p:extLst>
      <p:ext uri="{BB962C8B-B14F-4D97-AF65-F5344CB8AC3E}">
        <p14:creationId xmlns:p14="http://schemas.microsoft.com/office/powerpoint/2010/main" val="3180625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zh-CN" altLang="en-US" sz="1400" dirty="0"/>
              <a:t>查看全文检索配置中加入了</a:t>
            </a:r>
            <a:r>
              <a:rPr lang="en-US" altLang="zh-CN" sz="1400" dirty="0" err="1"/>
              <a:t>chinesecfg</a:t>
            </a:r>
            <a:r>
              <a:rPr lang="zh-CN" altLang="en-US" sz="1400" dirty="0"/>
              <a:t>的配置</a:t>
            </a:r>
            <a:r>
              <a:rPr lang="en-US" altLang="zh-CN" sz="1400" dirty="0"/>
              <a:t>.</a:t>
            </a:r>
          </a:p>
          <a:p>
            <a:r>
              <a:rPr lang="en-US" altLang="zh-CN" sz="1400" dirty="0" err="1"/>
              <a:t>postgres</a:t>
            </a:r>
            <a:r>
              <a:rPr lang="en-US" altLang="zh-CN" sz="1400" dirty="0"/>
              <a:t>=# select * from </a:t>
            </a:r>
            <a:r>
              <a:rPr lang="en-US" altLang="zh-CN" sz="1400" dirty="0" err="1"/>
              <a:t>pg_ts_config</a:t>
            </a:r>
            <a:r>
              <a:rPr lang="en-US" altLang="zh-CN" sz="1400" dirty="0"/>
              <a:t>;</a:t>
            </a:r>
          </a:p>
          <a:p>
            <a:r>
              <a:rPr lang="en-US" altLang="zh-CN" sz="1400" dirty="0"/>
              <a:t>  </a:t>
            </a:r>
            <a:r>
              <a:rPr lang="en-US" altLang="zh-CN" sz="1400" dirty="0" err="1"/>
              <a:t>cfgname</a:t>
            </a:r>
            <a:r>
              <a:rPr lang="en-US" altLang="zh-CN" sz="1400" dirty="0"/>
              <a:t>   | </a:t>
            </a:r>
            <a:r>
              <a:rPr lang="en-US" altLang="zh-CN" sz="1400" dirty="0" err="1"/>
              <a:t>cfgnamespace</a:t>
            </a:r>
            <a:r>
              <a:rPr lang="en-US" altLang="zh-CN" sz="1400" dirty="0"/>
              <a:t> | </a:t>
            </a:r>
            <a:r>
              <a:rPr lang="en-US" altLang="zh-CN" sz="1400" dirty="0" err="1"/>
              <a:t>cfgowner</a:t>
            </a:r>
            <a:r>
              <a:rPr lang="en-US" altLang="zh-CN" sz="1400" dirty="0"/>
              <a:t> | </a:t>
            </a:r>
            <a:r>
              <a:rPr lang="en-US" altLang="zh-CN" sz="1400" dirty="0" err="1"/>
              <a:t>cfgparser</a:t>
            </a:r>
            <a:r>
              <a:rPr lang="en-US" altLang="zh-CN" sz="1400" dirty="0"/>
              <a:t> </a:t>
            </a:r>
          </a:p>
          <a:p>
            <a:r>
              <a:rPr lang="en-US" altLang="zh-CN" sz="1400" dirty="0"/>
              <a:t>------------+--------------+----------+-----------</a:t>
            </a:r>
          </a:p>
          <a:p>
            <a:r>
              <a:rPr lang="en-US" altLang="zh-CN" sz="1400" dirty="0"/>
              <a:t> simple     |           11 |       10 |      3722</a:t>
            </a:r>
          </a:p>
          <a:p>
            <a:r>
              <a:rPr lang="en-US" altLang="zh-CN" sz="1400" dirty="0"/>
              <a:t> </a:t>
            </a:r>
            <a:r>
              <a:rPr lang="en-US" altLang="zh-CN" sz="1400" dirty="0" err="1"/>
              <a:t>danish</a:t>
            </a:r>
            <a:r>
              <a:rPr lang="en-US" altLang="zh-CN" sz="1400" dirty="0"/>
              <a:t>     |           11 |       10 |      3722</a:t>
            </a:r>
          </a:p>
          <a:p>
            <a:r>
              <a:rPr lang="en-US" altLang="zh-CN" sz="1400" dirty="0" smtClean="0"/>
              <a:t>…….</a:t>
            </a:r>
            <a:endParaRPr lang="en-US" altLang="zh-CN" sz="1400" dirty="0"/>
          </a:p>
          <a:p>
            <a:r>
              <a:rPr lang="en-US" altLang="zh-CN" sz="1400" dirty="0"/>
              <a:t> </a:t>
            </a:r>
            <a:r>
              <a:rPr lang="en-US" altLang="zh-CN" sz="1400" dirty="0" err="1"/>
              <a:t>russian</a:t>
            </a:r>
            <a:r>
              <a:rPr lang="en-US" altLang="zh-CN" sz="1400" dirty="0"/>
              <a:t>    |           11 |       10 |      3722</a:t>
            </a:r>
          </a:p>
          <a:p>
            <a:r>
              <a:rPr lang="en-US" altLang="zh-CN" sz="1400" dirty="0"/>
              <a:t> </a:t>
            </a:r>
            <a:r>
              <a:rPr lang="en-US" altLang="zh-CN" sz="1400" dirty="0" err="1"/>
              <a:t>spanish</a:t>
            </a:r>
            <a:r>
              <a:rPr lang="en-US" altLang="zh-CN" sz="1400" dirty="0"/>
              <a:t>    |           11 |       10 |      3722</a:t>
            </a:r>
          </a:p>
          <a:p>
            <a:r>
              <a:rPr lang="en-US" altLang="zh-CN" sz="1400" dirty="0"/>
              <a:t> </a:t>
            </a:r>
            <a:r>
              <a:rPr lang="en-US" altLang="zh-CN" sz="1400" dirty="0" err="1"/>
              <a:t>swedish</a:t>
            </a:r>
            <a:r>
              <a:rPr lang="en-US" altLang="zh-CN" sz="1400" dirty="0"/>
              <a:t>    |           11 |       10 |      3722</a:t>
            </a:r>
          </a:p>
          <a:p>
            <a:r>
              <a:rPr lang="en-US" altLang="zh-CN" sz="1400" dirty="0"/>
              <a:t> </a:t>
            </a:r>
            <a:r>
              <a:rPr lang="en-US" altLang="zh-CN" sz="1400" dirty="0" err="1"/>
              <a:t>turkish</a:t>
            </a:r>
            <a:r>
              <a:rPr lang="en-US" altLang="zh-CN" sz="1400" dirty="0"/>
              <a:t>    |           11 |       10 |      3722</a:t>
            </a:r>
          </a:p>
          <a:p>
            <a:r>
              <a:rPr lang="en-US" altLang="zh-CN" sz="1400" dirty="0"/>
              <a:t> </a:t>
            </a:r>
            <a:r>
              <a:rPr lang="en-US" altLang="zh-CN" sz="1400" dirty="0" err="1"/>
              <a:t>chinesecfg</a:t>
            </a:r>
            <a:r>
              <a:rPr lang="en-US" altLang="zh-CN" sz="1400" dirty="0"/>
              <a:t> |           11 |       10 |     33463</a:t>
            </a:r>
          </a:p>
          <a:p>
            <a:r>
              <a:rPr lang="en-US" altLang="zh-CN" sz="1400" dirty="0"/>
              <a:t>(17 rows)</a:t>
            </a:r>
          </a:p>
        </p:txBody>
      </p:sp>
    </p:spTree>
    <p:extLst>
      <p:ext uri="{BB962C8B-B14F-4D97-AF65-F5344CB8AC3E}">
        <p14:creationId xmlns:p14="http://schemas.microsoft.com/office/powerpoint/2010/main" val="1906637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zh-CN" altLang="en-US" sz="1400" dirty="0"/>
              <a:t>测试</a:t>
            </a:r>
            <a:r>
              <a:rPr lang="en-US" altLang="zh-CN" sz="1400" dirty="0"/>
              <a:t>tokenize</a:t>
            </a:r>
            <a:r>
              <a:rPr lang="zh-CN" altLang="en-US" sz="1400" dirty="0"/>
              <a:t>分词</a:t>
            </a:r>
            <a:r>
              <a:rPr lang="zh-CN" altLang="en-US" sz="1400" dirty="0" smtClean="0"/>
              <a:t>函数</a:t>
            </a:r>
            <a:endParaRPr lang="en-US" altLang="zh-CN" sz="1400" dirty="0" smtClean="0"/>
          </a:p>
          <a:p>
            <a:r>
              <a:rPr lang="en-US" altLang="zh-CN" sz="1400" dirty="0" err="1"/>
              <a:t>postgres</a:t>
            </a:r>
            <a:r>
              <a:rPr lang="en-US" altLang="zh-CN" sz="1400" dirty="0"/>
              <a:t>=# select * from tokenize('</a:t>
            </a:r>
            <a:r>
              <a:rPr lang="zh-CN" altLang="en-US" sz="1400" dirty="0"/>
              <a:t>你好我是中国人</a:t>
            </a:r>
            <a:r>
              <a:rPr lang="en-US" altLang="zh-CN" sz="1400" dirty="0"/>
              <a:t>');</a:t>
            </a:r>
          </a:p>
          <a:p>
            <a:r>
              <a:rPr lang="en-US" altLang="zh-CN" sz="1400" dirty="0"/>
              <a:t>      tokenize       </a:t>
            </a:r>
          </a:p>
          <a:p>
            <a:r>
              <a:rPr lang="en-US" altLang="zh-CN" sz="1400" dirty="0"/>
              <a:t>---------------------</a:t>
            </a:r>
          </a:p>
          <a:p>
            <a:r>
              <a:rPr lang="en-US" altLang="zh-CN" sz="1400" dirty="0"/>
              <a:t> </a:t>
            </a:r>
            <a:r>
              <a:rPr lang="zh-CN" altLang="en-US" sz="1400" dirty="0"/>
              <a:t>你好 我 是 中国 人 </a:t>
            </a:r>
          </a:p>
          <a:p>
            <a:r>
              <a:rPr lang="en-US" altLang="zh-CN" sz="1400" dirty="0"/>
              <a:t>(1 row)</a:t>
            </a:r>
          </a:p>
          <a:p>
            <a:r>
              <a:rPr lang="en-US" altLang="zh-CN" sz="1400" dirty="0" err="1"/>
              <a:t>postgres</a:t>
            </a:r>
            <a:r>
              <a:rPr lang="en-US" altLang="zh-CN" sz="1400" dirty="0"/>
              <a:t>=# select * from tokenize('</a:t>
            </a:r>
            <a:r>
              <a:rPr lang="zh-CN" altLang="en-US" sz="1400" dirty="0"/>
              <a:t>中华人民共和国</a:t>
            </a:r>
            <a:r>
              <a:rPr lang="en-US" altLang="zh-CN" sz="1400" dirty="0"/>
              <a:t>');</a:t>
            </a:r>
          </a:p>
          <a:p>
            <a:r>
              <a:rPr lang="en-US" altLang="zh-CN" sz="1400" dirty="0"/>
              <a:t>    tokenize     </a:t>
            </a:r>
          </a:p>
          <a:p>
            <a:r>
              <a:rPr lang="en-US" altLang="zh-CN" sz="1400" dirty="0"/>
              <a:t>-----------------</a:t>
            </a:r>
          </a:p>
          <a:p>
            <a:r>
              <a:rPr lang="en-US" altLang="zh-CN" sz="1400" dirty="0"/>
              <a:t> </a:t>
            </a:r>
            <a:r>
              <a:rPr lang="zh-CN" altLang="en-US" sz="1400" dirty="0"/>
              <a:t>中华人民共和国 </a:t>
            </a:r>
          </a:p>
          <a:p>
            <a:r>
              <a:rPr lang="en-US" altLang="zh-CN" sz="1400" dirty="0"/>
              <a:t>(1 row)</a:t>
            </a:r>
          </a:p>
          <a:p>
            <a:r>
              <a:rPr lang="en-US" altLang="zh-CN" sz="1400" dirty="0" err="1"/>
              <a:t>postgres</a:t>
            </a:r>
            <a:r>
              <a:rPr lang="en-US" altLang="zh-CN" sz="1400" dirty="0"/>
              <a:t>=# select * from tokenize('</a:t>
            </a:r>
            <a:r>
              <a:rPr lang="zh-CN" altLang="en-US" sz="1400" dirty="0"/>
              <a:t>百度</a:t>
            </a:r>
            <a:r>
              <a:rPr lang="en-US" altLang="zh-CN" sz="1400" dirty="0"/>
              <a:t>');</a:t>
            </a:r>
          </a:p>
          <a:p>
            <a:r>
              <a:rPr lang="en-US" altLang="zh-CN" sz="1400" dirty="0"/>
              <a:t> tokenize </a:t>
            </a:r>
          </a:p>
          <a:p>
            <a:r>
              <a:rPr lang="en-US" altLang="zh-CN" sz="1400" dirty="0"/>
              <a:t>----------</a:t>
            </a:r>
          </a:p>
          <a:p>
            <a:r>
              <a:rPr lang="en-US" altLang="zh-CN" sz="1400" dirty="0"/>
              <a:t> </a:t>
            </a:r>
            <a:r>
              <a:rPr lang="zh-CN" altLang="en-US" sz="1400" dirty="0"/>
              <a:t>百度 </a:t>
            </a:r>
          </a:p>
          <a:p>
            <a:r>
              <a:rPr lang="en-US" altLang="zh-CN" sz="1400" dirty="0"/>
              <a:t>(1 row)</a:t>
            </a:r>
          </a:p>
          <a:p>
            <a:endParaRPr lang="en-US" altLang="zh-CN" sz="1400" dirty="0"/>
          </a:p>
        </p:txBody>
      </p:sp>
    </p:spTree>
    <p:extLst>
      <p:ext uri="{BB962C8B-B14F-4D97-AF65-F5344CB8AC3E}">
        <p14:creationId xmlns:p14="http://schemas.microsoft.com/office/powerpoint/2010/main" val="3710444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en-US" altLang="zh-CN" sz="1400" dirty="0" err="1"/>
              <a:t>postgres</a:t>
            </a:r>
            <a:r>
              <a:rPr lang="en-US" altLang="zh-CN" sz="1400" dirty="0"/>
              <a:t>=# select * from tokenize('</a:t>
            </a:r>
            <a:r>
              <a:rPr lang="zh-CN" altLang="en-US" sz="1400" dirty="0"/>
              <a:t>谷歌</a:t>
            </a:r>
            <a:r>
              <a:rPr lang="en-US" altLang="zh-CN" sz="1400" dirty="0"/>
              <a:t>');</a:t>
            </a:r>
          </a:p>
          <a:p>
            <a:r>
              <a:rPr lang="en-US" altLang="zh-CN" sz="1400" dirty="0"/>
              <a:t> tokenize </a:t>
            </a:r>
          </a:p>
          <a:p>
            <a:r>
              <a:rPr lang="en-US" altLang="zh-CN" sz="1400" dirty="0"/>
              <a:t>----------</a:t>
            </a:r>
          </a:p>
          <a:p>
            <a:r>
              <a:rPr lang="en-US" altLang="zh-CN" sz="1400" dirty="0"/>
              <a:t> </a:t>
            </a:r>
            <a:r>
              <a:rPr lang="zh-CN" altLang="en-US" sz="1400" dirty="0"/>
              <a:t>谷歌 </a:t>
            </a:r>
          </a:p>
          <a:p>
            <a:r>
              <a:rPr lang="en-US" altLang="zh-CN" sz="1400" dirty="0"/>
              <a:t>(1 row)</a:t>
            </a:r>
          </a:p>
          <a:p>
            <a:r>
              <a:rPr lang="en-US" altLang="zh-CN" sz="1400" dirty="0" err="1"/>
              <a:t>postgres</a:t>
            </a:r>
            <a:r>
              <a:rPr lang="en-US" altLang="zh-CN" sz="1400" dirty="0"/>
              <a:t>=# select * from tokenize('</a:t>
            </a:r>
            <a:r>
              <a:rPr lang="zh-CN" altLang="en-US" sz="1400" dirty="0"/>
              <a:t>今年是龙年</a:t>
            </a:r>
            <a:r>
              <a:rPr lang="en-US" altLang="zh-CN" sz="1400" dirty="0"/>
              <a:t>');</a:t>
            </a:r>
          </a:p>
          <a:p>
            <a:r>
              <a:rPr lang="en-US" altLang="zh-CN" sz="1400" dirty="0"/>
              <a:t>   tokenize    </a:t>
            </a:r>
          </a:p>
          <a:p>
            <a:r>
              <a:rPr lang="en-US" altLang="zh-CN" sz="1400" dirty="0"/>
              <a:t>---------------</a:t>
            </a:r>
          </a:p>
          <a:p>
            <a:r>
              <a:rPr lang="en-US" altLang="zh-CN" sz="1400" dirty="0"/>
              <a:t> </a:t>
            </a:r>
            <a:r>
              <a:rPr lang="zh-CN" altLang="en-US" sz="1400" dirty="0"/>
              <a:t>今年 是 龙年 </a:t>
            </a:r>
          </a:p>
          <a:p>
            <a:r>
              <a:rPr lang="en-US" altLang="zh-CN" sz="1400" dirty="0"/>
              <a:t>(1 row)</a:t>
            </a:r>
          </a:p>
        </p:txBody>
      </p:sp>
    </p:spTree>
    <p:extLst>
      <p:ext uri="{BB962C8B-B14F-4D97-AF65-F5344CB8AC3E}">
        <p14:creationId xmlns:p14="http://schemas.microsoft.com/office/powerpoint/2010/main" val="3711213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zh-CN" altLang="en-US" sz="1400" dirty="0">
                <a:effectLst/>
              </a:rPr>
              <a:t>测试全文检索类型转换</a:t>
            </a:r>
            <a:r>
              <a:rPr lang="zh-CN" altLang="en-US" sz="1400" dirty="0" smtClean="0">
                <a:effectLst/>
              </a:rPr>
              <a:t>函数</a:t>
            </a:r>
            <a:endParaRPr lang="en-US" altLang="zh-CN" sz="1400" dirty="0" smtClean="0">
              <a:effectLst/>
            </a:endParaRPr>
          </a:p>
          <a:p>
            <a:r>
              <a:rPr lang="en-US" altLang="zh-CN" sz="1400" dirty="0" err="1"/>
              <a:t>postgres</a:t>
            </a:r>
            <a:r>
              <a:rPr lang="en-US" altLang="zh-CN" sz="1400" dirty="0"/>
              <a:t>=# select * from </a:t>
            </a:r>
            <a:r>
              <a:rPr lang="en-US" altLang="zh-CN" sz="1400" dirty="0" err="1"/>
              <a:t>to_tsvector</a:t>
            </a:r>
            <a:r>
              <a:rPr lang="en-US" altLang="zh-CN" sz="1400" dirty="0"/>
              <a:t>('</a:t>
            </a:r>
            <a:r>
              <a:rPr lang="en-US" altLang="zh-CN" sz="1400" dirty="0" err="1"/>
              <a:t>chinesecfg</a:t>
            </a:r>
            <a:r>
              <a:rPr lang="en-US" altLang="zh-CN" sz="1400" dirty="0" smtClean="0"/>
              <a:t>', '</a:t>
            </a:r>
            <a:r>
              <a:rPr lang="zh-CN" altLang="en-US" sz="1400" dirty="0"/>
              <a:t>你好</a:t>
            </a:r>
            <a:r>
              <a:rPr lang="en-US" altLang="zh-CN" sz="1400" dirty="0"/>
              <a:t>,</a:t>
            </a:r>
            <a:r>
              <a:rPr lang="zh-CN" altLang="en-US" sz="1400" dirty="0"/>
              <a:t>我是中国人</a:t>
            </a:r>
            <a:r>
              <a:rPr lang="en-US" altLang="zh-CN" sz="1400" dirty="0"/>
              <a:t>.</a:t>
            </a:r>
            <a:r>
              <a:rPr lang="zh-CN" altLang="en-US" sz="1400" dirty="0"/>
              <a:t>目前在杭州斯凯做数据库相关的工作</a:t>
            </a:r>
            <a:r>
              <a:rPr lang="en-US" altLang="zh-CN" sz="1400" dirty="0"/>
              <a:t>.');</a:t>
            </a:r>
          </a:p>
          <a:p>
            <a:r>
              <a:rPr lang="en-US" altLang="zh-CN" sz="1400" dirty="0"/>
              <a:t>                                                                </a:t>
            </a:r>
            <a:r>
              <a:rPr lang="en-US" altLang="zh-CN" sz="1400" dirty="0" err="1"/>
              <a:t>to_tsvector</a:t>
            </a:r>
            <a:r>
              <a:rPr lang="en-US" altLang="zh-CN" sz="1400" dirty="0"/>
              <a:t>                                                         </a:t>
            </a:r>
          </a:p>
          <a:p>
            <a:r>
              <a:rPr lang="en-US" altLang="zh-CN" sz="1400" dirty="0"/>
              <a:t>       </a:t>
            </a:r>
          </a:p>
          <a:p>
            <a:r>
              <a:rPr lang="en-US" altLang="zh-CN" sz="1400" dirty="0"/>
              <a:t>------------------------------------------------------------------------------------------------------------------------------------</a:t>
            </a:r>
          </a:p>
          <a:p>
            <a:r>
              <a:rPr lang="en-US" altLang="zh-CN" sz="1400" dirty="0" smtClean="0"/>
              <a:t>',':</a:t>
            </a:r>
            <a:r>
              <a:rPr lang="en-US" altLang="zh-CN" sz="1400" dirty="0"/>
              <a:t>2 '.':7,17 '</a:t>
            </a:r>
            <a:r>
              <a:rPr lang="zh-CN" altLang="en-US" sz="1400" dirty="0"/>
              <a:t>中国</a:t>
            </a:r>
            <a:r>
              <a:rPr lang="en-US" altLang="zh-CN" sz="1400" dirty="0"/>
              <a:t>':5 '</a:t>
            </a:r>
            <a:r>
              <a:rPr lang="zh-CN" altLang="en-US" sz="1400" dirty="0"/>
              <a:t>人</a:t>
            </a:r>
            <a:r>
              <a:rPr lang="en-US" altLang="zh-CN" sz="1400" dirty="0"/>
              <a:t>':6 '</a:t>
            </a:r>
            <a:r>
              <a:rPr lang="zh-CN" altLang="en-US" sz="1400" dirty="0"/>
              <a:t>你好</a:t>
            </a:r>
            <a:r>
              <a:rPr lang="en-US" altLang="zh-CN" sz="1400" dirty="0"/>
              <a:t>':1 '</a:t>
            </a:r>
            <a:r>
              <a:rPr lang="zh-CN" altLang="en-US" sz="1400" dirty="0"/>
              <a:t>做</a:t>
            </a:r>
            <a:r>
              <a:rPr lang="en-US" altLang="zh-CN" sz="1400" dirty="0"/>
              <a:t>':12 '</a:t>
            </a:r>
            <a:r>
              <a:rPr lang="zh-CN" altLang="en-US" sz="1400" dirty="0"/>
              <a:t>在</a:t>
            </a:r>
            <a:r>
              <a:rPr lang="en-US" altLang="zh-CN" sz="1400" dirty="0"/>
              <a:t>':9 '</a:t>
            </a:r>
            <a:r>
              <a:rPr lang="zh-CN" altLang="en-US" sz="1400" dirty="0"/>
              <a:t>工作</a:t>
            </a:r>
            <a:r>
              <a:rPr lang="en-US" altLang="zh-CN" sz="1400" dirty="0"/>
              <a:t>':16 '</a:t>
            </a:r>
            <a:r>
              <a:rPr lang="zh-CN" altLang="en-US" sz="1400" dirty="0"/>
              <a:t>我</a:t>
            </a:r>
            <a:r>
              <a:rPr lang="en-US" altLang="zh-CN" sz="1400" dirty="0"/>
              <a:t>':3 '</a:t>
            </a:r>
            <a:r>
              <a:rPr lang="zh-CN" altLang="en-US" sz="1400" dirty="0"/>
              <a:t>数据库</a:t>
            </a:r>
            <a:r>
              <a:rPr lang="en-US" altLang="zh-CN" sz="1400" dirty="0"/>
              <a:t>':13 '</a:t>
            </a:r>
            <a:r>
              <a:rPr lang="zh-CN" altLang="en-US" sz="1400" dirty="0"/>
              <a:t>斯凯</a:t>
            </a:r>
            <a:r>
              <a:rPr lang="en-US" altLang="zh-CN" sz="1400" dirty="0"/>
              <a:t>':11 '</a:t>
            </a:r>
            <a:r>
              <a:rPr lang="zh-CN" altLang="en-US" sz="1400" dirty="0"/>
              <a:t>是</a:t>
            </a:r>
            <a:r>
              <a:rPr lang="en-US" altLang="zh-CN" sz="1400" dirty="0"/>
              <a:t>':4 '</a:t>
            </a:r>
            <a:r>
              <a:rPr lang="zh-CN" altLang="en-US" sz="1400" dirty="0"/>
              <a:t>杭州</a:t>
            </a:r>
            <a:r>
              <a:rPr lang="en-US" altLang="zh-CN" sz="1400" dirty="0"/>
              <a:t>':10 '</a:t>
            </a:r>
            <a:r>
              <a:rPr lang="zh-CN" altLang="en-US" sz="1400" dirty="0"/>
              <a:t>的</a:t>
            </a:r>
            <a:r>
              <a:rPr lang="en-US" altLang="zh-CN" sz="1400" dirty="0"/>
              <a:t>':15 '</a:t>
            </a:r>
            <a:r>
              <a:rPr lang="zh-CN" altLang="en-US" sz="1400" dirty="0"/>
              <a:t>目前</a:t>
            </a:r>
            <a:r>
              <a:rPr lang="en-US" altLang="zh-CN" sz="1400" dirty="0"/>
              <a:t>':8 '</a:t>
            </a:r>
            <a:r>
              <a:rPr lang="zh-CN" altLang="en-US" sz="1400" dirty="0" smtClean="0"/>
              <a:t>相关</a:t>
            </a:r>
            <a:r>
              <a:rPr lang="en-US" altLang="zh-CN" sz="1400" dirty="0"/>
              <a:t>':14</a:t>
            </a:r>
          </a:p>
          <a:p>
            <a:r>
              <a:rPr lang="en-US" altLang="zh-CN" sz="1400" dirty="0"/>
              <a:t>(1 row</a:t>
            </a:r>
            <a:r>
              <a:rPr lang="en-US" altLang="zh-CN" sz="1400" dirty="0" smtClean="0"/>
              <a:t>)</a:t>
            </a:r>
          </a:p>
          <a:p>
            <a:endParaRPr lang="en-US" altLang="zh-CN" sz="1400" dirty="0"/>
          </a:p>
          <a:p>
            <a:r>
              <a:rPr lang="zh-CN" altLang="en-US" sz="1400" dirty="0" smtClean="0"/>
              <a:t>索引的效果</a:t>
            </a:r>
            <a:endParaRPr lang="en-US" altLang="zh-CN" sz="1400" dirty="0" smtClean="0"/>
          </a:p>
          <a:p>
            <a:r>
              <a:rPr lang="en-US" altLang="zh-CN" sz="1400" dirty="0" err="1"/>
              <a:t>postgres</a:t>
            </a:r>
            <a:r>
              <a:rPr lang="en-US" altLang="zh-CN" sz="1400" dirty="0"/>
              <a:t>=# create table blog (id serial primary key, </a:t>
            </a:r>
            <a:r>
              <a:rPr lang="en-US" altLang="zh-CN" sz="1400" dirty="0" err="1"/>
              <a:t>user_id</a:t>
            </a:r>
            <a:r>
              <a:rPr lang="en-US" altLang="zh-CN" sz="1400" dirty="0"/>
              <a:t> int8, title text, content text, </a:t>
            </a:r>
            <a:r>
              <a:rPr lang="en-US" altLang="zh-CN" sz="1400" dirty="0" err="1"/>
              <a:t>ts_title</a:t>
            </a:r>
            <a:r>
              <a:rPr lang="en-US" altLang="zh-CN" sz="1400" dirty="0"/>
              <a:t> </a:t>
            </a:r>
            <a:r>
              <a:rPr lang="en-US" altLang="zh-CN" sz="1400" dirty="0" err="1"/>
              <a:t>tsvector</a:t>
            </a:r>
            <a:r>
              <a:rPr lang="en-US" altLang="zh-CN" sz="1400" dirty="0"/>
              <a:t>, </a:t>
            </a:r>
            <a:r>
              <a:rPr lang="en-US" altLang="zh-CN" sz="1400" dirty="0" err="1"/>
              <a:t>ts_content</a:t>
            </a:r>
            <a:r>
              <a:rPr lang="en-US" altLang="zh-CN" sz="1400" dirty="0"/>
              <a:t> </a:t>
            </a:r>
            <a:r>
              <a:rPr lang="en-US" altLang="zh-CN" sz="1400" dirty="0" err="1"/>
              <a:t>tsvector</a:t>
            </a:r>
            <a:r>
              <a:rPr lang="en-US" altLang="zh-CN" sz="1400" dirty="0"/>
              <a:t>);</a:t>
            </a:r>
          </a:p>
          <a:p>
            <a:r>
              <a:rPr lang="en-US" altLang="zh-CN" sz="1400" dirty="0"/>
              <a:t>NOTICE:  CREATE TABLE will create implicit sequence "</a:t>
            </a:r>
            <a:r>
              <a:rPr lang="en-US" altLang="zh-CN" sz="1400" dirty="0" err="1"/>
              <a:t>blog_id_seq</a:t>
            </a:r>
            <a:r>
              <a:rPr lang="en-US" altLang="zh-CN" sz="1400" dirty="0"/>
              <a:t>" for serial column "blog.id"</a:t>
            </a:r>
          </a:p>
          <a:p>
            <a:r>
              <a:rPr lang="en-US" altLang="zh-CN" sz="1400" dirty="0"/>
              <a:t>NOTICE:  CREATE TABLE / PRIMARY KEY will create implicit index "</a:t>
            </a:r>
            <a:r>
              <a:rPr lang="en-US" altLang="zh-CN" sz="1400" dirty="0" err="1"/>
              <a:t>blog_pkey</a:t>
            </a:r>
            <a:r>
              <a:rPr lang="en-US" altLang="zh-CN" sz="1400" dirty="0"/>
              <a:t>" for table "blog"</a:t>
            </a:r>
          </a:p>
          <a:p>
            <a:r>
              <a:rPr lang="en-US" altLang="zh-CN" sz="1400" dirty="0"/>
              <a:t>CREATE TABLE</a:t>
            </a:r>
          </a:p>
          <a:p>
            <a:r>
              <a:rPr lang="en-US" altLang="zh-CN" sz="1400" dirty="0" err="1"/>
              <a:t>postgres</a:t>
            </a:r>
            <a:r>
              <a:rPr lang="en-US" altLang="zh-CN" sz="1400" dirty="0"/>
              <a:t>=# create index idx_blog_ts1 on blog using gist(</a:t>
            </a:r>
            <a:r>
              <a:rPr lang="en-US" altLang="zh-CN" sz="1400" dirty="0" err="1"/>
              <a:t>ts_title</a:t>
            </a:r>
            <a:r>
              <a:rPr lang="en-US" altLang="zh-CN" sz="1400" dirty="0"/>
              <a:t>);</a:t>
            </a:r>
          </a:p>
          <a:p>
            <a:r>
              <a:rPr lang="en-US" altLang="zh-CN" sz="1400" dirty="0"/>
              <a:t>CREATE INDEX</a:t>
            </a:r>
          </a:p>
          <a:p>
            <a:r>
              <a:rPr lang="en-US" altLang="zh-CN" sz="1400" dirty="0" err="1"/>
              <a:t>postgres</a:t>
            </a:r>
            <a:r>
              <a:rPr lang="en-US" altLang="zh-CN" sz="1400" dirty="0"/>
              <a:t>=# create index idx_blog_ts2 on blog using gist(</a:t>
            </a:r>
            <a:r>
              <a:rPr lang="en-US" altLang="zh-CN" sz="1400" dirty="0" err="1"/>
              <a:t>ts_content</a:t>
            </a:r>
            <a:r>
              <a:rPr lang="en-US" altLang="zh-CN" sz="1400" dirty="0"/>
              <a:t>);</a:t>
            </a:r>
          </a:p>
          <a:p>
            <a:r>
              <a:rPr lang="en-US" altLang="zh-CN" sz="1400" dirty="0"/>
              <a:t>CREATE INDEX</a:t>
            </a:r>
          </a:p>
          <a:p>
            <a:endParaRPr lang="en-US" altLang="zh-CN" sz="1400" dirty="0"/>
          </a:p>
        </p:txBody>
      </p:sp>
    </p:spTree>
    <p:extLst>
      <p:ext uri="{BB962C8B-B14F-4D97-AF65-F5344CB8AC3E}">
        <p14:creationId xmlns:p14="http://schemas.microsoft.com/office/powerpoint/2010/main" val="1854698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全文检索</a:t>
            </a:r>
            <a:endParaRPr lang="en-US" altLang="zh-CN" dirty="0"/>
          </a:p>
        </p:txBody>
      </p:sp>
      <p:sp>
        <p:nvSpPr>
          <p:cNvPr id="3" name="内容占位符 2"/>
          <p:cNvSpPr>
            <a:spLocks noGrp="1"/>
          </p:cNvSpPr>
          <p:nvPr>
            <p:ph idx="1"/>
          </p:nvPr>
        </p:nvSpPr>
        <p:spPr/>
        <p:txBody>
          <a:bodyPr/>
          <a:lstStyle/>
          <a:p>
            <a:r>
              <a:rPr lang="en-US" altLang="zh-CN" sz="1400" dirty="0" err="1"/>
              <a:t>postgres</a:t>
            </a:r>
            <a:r>
              <a:rPr lang="en-US" altLang="zh-CN" sz="1400" dirty="0"/>
              <a:t>=# explain select </a:t>
            </a:r>
            <a:r>
              <a:rPr lang="en-US" altLang="zh-CN" sz="1400" dirty="0" err="1"/>
              <a:t>user_id,title</a:t>
            </a:r>
            <a:r>
              <a:rPr lang="en-US" altLang="zh-CN" sz="1400" dirty="0"/>
              <a:t> from blog where </a:t>
            </a:r>
            <a:r>
              <a:rPr lang="en-US" altLang="zh-CN" sz="1400" dirty="0" err="1"/>
              <a:t>ts_content</a:t>
            </a:r>
            <a:r>
              <a:rPr lang="en-US" altLang="zh-CN" sz="1400" dirty="0"/>
              <a:t> @@ </a:t>
            </a:r>
            <a:r>
              <a:rPr lang="en-US" altLang="zh-CN" sz="1400" dirty="0" err="1"/>
              <a:t>to_tsquery</a:t>
            </a:r>
            <a:r>
              <a:rPr lang="en-US" altLang="zh-CN" sz="1400" dirty="0"/>
              <a:t>('</a:t>
            </a:r>
            <a:r>
              <a:rPr lang="zh-CN" altLang="en-US" sz="1400" dirty="0"/>
              <a:t>函数 </a:t>
            </a:r>
            <a:r>
              <a:rPr lang="en-US" altLang="zh-CN" sz="1400" dirty="0"/>
              <a:t>&amp; </a:t>
            </a:r>
            <a:r>
              <a:rPr lang="zh-CN" altLang="en-US" sz="1400" dirty="0"/>
              <a:t>中国</a:t>
            </a:r>
            <a:r>
              <a:rPr lang="en-US" altLang="zh-CN" sz="1400" dirty="0"/>
              <a:t>');</a:t>
            </a:r>
          </a:p>
          <a:p>
            <a:r>
              <a:rPr lang="en-US" altLang="zh-CN" sz="1400" dirty="0"/>
              <a:t>                                QUERY PLAN                                </a:t>
            </a:r>
          </a:p>
          <a:p>
            <a:r>
              <a:rPr lang="en-US" altLang="zh-CN" sz="1400" dirty="0"/>
              <a:t>--------------------------------------------------------------------------</a:t>
            </a:r>
          </a:p>
          <a:p>
            <a:r>
              <a:rPr lang="en-US" altLang="zh-CN" sz="1400" dirty="0"/>
              <a:t> Index Scan using idx_blog_ts2 on blog  (cost=0.00..4.27 rows=1 width=40)</a:t>
            </a:r>
          </a:p>
          <a:p>
            <a:r>
              <a:rPr lang="en-US" altLang="zh-CN" sz="1400" dirty="0"/>
              <a:t>   Index Cond: (</a:t>
            </a:r>
            <a:r>
              <a:rPr lang="en-US" altLang="zh-CN" sz="1400" dirty="0" err="1"/>
              <a:t>ts_content</a:t>
            </a:r>
            <a:r>
              <a:rPr lang="en-US" altLang="zh-CN" sz="1400" dirty="0"/>
              <a:t> @@ </a:t>
            </a:r>
            <a:r>
              <a:rPr lang="en-US" altLang="zh-CN" sz="1400" dirty="0" err="1"/>
              <a:t>to_tsquery</a:t>
            </a:r>
            <a:r>
              <a:rPr lang="en-US" altLang="zh-CN" sz="1400" dirty="0"/>
              <a:t>('</a:t>
            </a:r>
            <a:r>
              <a:rPr lang="zh-CN" altLang="en-US" sz="1400" dirty="0"/>
              <a:t>函数 </a:t>
            </a:r>
            <a:r>
              <a:rPr lang="en-US" altLang="zh-CN" sz="1400" dirty="0"/>
              <a:t>&amp; </a:t>
            </a:r>
            <a:r>
              <a:rPr lang="zh-CN" altLang="en-US" sz="1400" dirty="0"/>
              <a:t>中国</a:t>
            </a:r>
            <a:r>
              <a:rPr lang="en-US" altLang="zh-CN" sz="1400" dirty="0"/>
              <a:t>'::text))</a:t>
            </a:r>
          </a:p>
          <a:p>
            <a:r>
              <a:rPr lang="en-US" altLang="zh-CN" sz="1400" dirty="0"/>
              <a:t>(2 rows)</a:t>
            </a:r>
          </a:p>
          <a:p>
            <a:endParaRPr lang="en-US" altLang="zh-CN" sz="1400" dirty="0"/>
          </a:p>
          <a:p>
            <a:r>
              <a:rPr lang="en-US" altLang="zh-CN" sz="1400" dirty="0" err="1"/>
              <a:t>postgres</a:t>
            </a:r>
            <a:r>
              <a:rPr lang="en-US" altLang="zh-CN" sz="1400" dirty="0"/>
              <a:t>=# explain select </a:t>
            </a:r>
            <a:r>
              <a:rPr lang="en-US" altLang="zh-CN" sz="1400" dirty="0" err="1"/>
              <a:t>user_id,title</a:t>
            </a:r>
            <a:r>
              <a:rPr lang="en-US" altLang="zh-CN" sz="1400" dirty="0"/>
              <a:t> from blog where </a:t>
            </a:r>
            <a:r>
              <a:rPr lang="en-US" altLang="zh-CN" sz="1400" dirty="0" err="1"/>
              <a:t>ts_content</a:t>
            </a:r>
            <a:r>
              <a:rPr lang="en-US" altLang="zh-CN" sz="1400" dirty="0"/>
              <a:t> @@ </a:t>
            </a:r>
            <a:r>
              <a:rPr lang="en-US" altLang="zh-CN" sz="1400" dirty="0" err="1"/>
              <a:t>to_tsquery</a:t>
            </a:r>
            <a:r>
              <a:rPr lang="en-US" altLang="zh-CN" sz="1400" dirty="0"/>
              <a:t>('</a:t>
            </a:r>
            <a:r>
              <a:rPr lang="zh-CN" altLang="en-US" sz="1400" dirty="0"/>
              <a:t>函数 </a:t>
            </a:r>
            <a:r>
              <a:rPr lang="en-US" altLang="zh-CN" sz="1400" dirty="0"/>
              <a:t>&amp; </a:t>
            </a:r>
            <a:r>
              <a:rPr lang="zh-CN" altLang="en-US" sz="1400" dirty="0"/>
              <a:t>表</a:t>
            </a:r>
            <a:r>
              <a:rPr lang="en-US" altLang="zh-CN" sz="1400" dirty="0"/>
              <a:t>');</a:t>
            </a:r>
          </a:p>
          <a:p>
            <a:r>
              <a:rPr lang="en-US" altLang="zh-CN" sz="1400" dirty="0"/>
              <a:t>                                QUERY PLAN                                </a:t>
            </a:r>
          </a:p>
          <a:p>
            <a:r>
              <a:rPr lang="en-US" altLang="zh-CN" sz="1400" dirty="0"/>
              <a:t>--------------------------------------------------------------------------</a:t>
            </a:r>
          </a:p>
          <a:p>
            <a:r>
              <a:rPr lang="en-US" altLang="zh-CN" sz="1400" dirty="0"/>
              <a:t> Index Scan using idx_blog_ts2 on blog  (cost=0.00..4.27 rows=1 width=40)</a:t>
            </a:r>
          </a:p>
          <a:p>
            <a:r>
              <a:rPr lang="en-US" altLang="zh-CN" sz="1400" dirty="0"/>
              <a:t>   Index Cond: (</a:t>
            </a:r>
            <a:r>
              <a:rPr lang="en-US" altLang="zh-CN" sz="1400" dirty="0" err="1"/>
              <a:t>ts_content</a:t>
            </a:r>
            <a:r>
              <a:rPr lang="en-US" altLang="zh-CN" sz="1400" dirty="0"/>
              <a:t> @@ </a:t>
            </a:r>
            <a:r>
              <a:rPr lang="en-US" altLang="zh-CN" sz="1400" dirty="0" err="1"/>
              <a:t>to_tsquery</a:t>
            </a:r>
            <a:r>
              <a:rPr lang="en-US" altLang="zh-CN" sz="1400" dirty="0"/>
              <a:t>('</a:t>
            </a:r>
            <a:r>
              <a:rPr lang="zh-CN" altLang="en-US" sz="1400" dirty="0"/>
              <a:t>函数 </a:t>
            </a:r>
            <a:r>
              <a:rPr lang="en-US" altLang="zh-CN" sz="1400" dirty="0"/>
              <a:t>&amp; </a:t>
            </a:r>
            <a:r>
              <a:rPr lang="zh-CN" altLang="en-US" sz="1400" dirty="0"/>
              <a:t>表</a:t>
            </a:r>
            <a:r>
              <a:rPr lang="en-US" altLang="zh-CN" sz="1400" dirty="0"/>
              <a:t>'::text))</a:t>
            </a:r>
          </a:p>
          <a:p>
            <a:r>
              <a:rPr lang="en-US" altLang="zh-CN" sz="1400" dirty="0"/>
              <a:t>(2 rows)</a:t>
            </a:r>
          </a:p>
        </p:txBody>
      </p:sp>
    </p:spTree>
    <p:extLst>
      <p:ext uri="{BB962C8B-B14F-4D97-AF65-F5344CB8AC3E}">
        <p14:creationId xmlns:p14="http://schemas.microsoft.com/office/powerpoint/2010/main" val="883743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pg_trgm</a:t>
            </a:r>
            <a:r>
              <a:rPr lang="zh-CN" altLang="en-US" dirty="0" smtClean="0"/>
              <a:t> 近似匹配</a:t>
            </a:r>
            <a:endParaRPr lang="en-US" altLang="zh-CN" dirty="0"/>
          </a:p>
        </p:txBody>
      </p:sp>
      <p:sp>
        <p:nvSpPr>
          <p:cNvPr id="3" name="内容占位符 2"/>
          <p:cNvSpPr>
            <a:spLocks noGrp="1"/>
          </p:cNvSpPr>
          <p:nvPr>
            <p:ph idx="1"/>
          </p:nvPr>
        </p:nvSpPr>
        <p:spPr/>
        <p:txBody>
          <a:bodyPr/>
          <a:lstStyle/>
          <a:p>
            <a:r>
              <a:rPr lang="en-US" altLang="zh-CN" sz="1400" dirty="0" err="1" smtClean="0"/>
              <a:t>pg_trgm</a:t>
            </a:r>
            <a:r>
              <a:rPr lang="zh-CN" altLang="en-US" sz="1400" dirty="0" smtClean="0"/>
              <a:t>插件</a:t>
            </a:r>
            <a:endParaRPr lang="en-US" altLang="zh-CN" sz="1400" dirty="0" smtClean="0"/>
          </a:p>
          <a:p>
            <a:r>
              <a:rPr lang="en-US" altLang="zh-CN" sz="1400" dirty="0">
                <a:hlinkClick r:id="rId2"/>
              </a:rPr>
              <a:t>http://blog.163.com/digoal@126/blog/static/1638770402013416102141801</a:t>
            </a:r>
            <a:r>
              <a:rPr lang="en-US" altLang="zh-CN" sz="1400" dirty="0" smtClean="0">
                <a:hlinkClick r:id="rId2"/>
              </a:rPr>
              <a:t>/</a:t>
            </a:r>
            <a:endParaRPr lang="en-US" altLang="zh-CN" sz="1400" dirty="0" smtClean="0"/>
          </a:p>
          <a:p>
            <a:r>
              <a:rPr lang="en-US" altLang="zh-CN" sz="1400" dirty="0">
                <a:hlinkClick r:id="rId3"/>
              </a:rPr>
              <a:t>http://</a:t>
            </a:r>
            <a:r>
              <a:rPr lang="en-US" altLang="zh-CN" sz="1400" dirty="0" smtClean="0">
                <a:hlinkClick r:id="rId3"/>
              </a:rPr>
              <a:t>www.postgresql.org/docs/9.3/static/pgtrgm.html</a:t>
            </a:r>
            <a:endParaRPr lang="en-US" altLang="zh-CN" sz="1400" dirty="0" smtClean="0"/>
          </a:p>
          <a:p>
            <a:endParaRPr lang="en-US" altLang="zh-CN" sz="1400" dirty="0" smtClean="0"/>
          </a:p>
          <a:p>
            <a:r>
              <a:rPr lang="zh-CN" altLang="en-US" sz="1400" dirty="0"/>
              <a:t>原理</a:t>
            </a:r>
            <a:endParaRPr lang="en-US" altLang="zh-CN" sz="1400" dirty="0" smtClean="0"/>
          </a:p>
          <a:p>
            <a:r>
              <a:rPr lang="zh-CN" altLang="en-US" sz="1400" dirty="0" smtClean="0"/>
              <a:t>首先把一个字符串拆分成多个独立的字符串</a:t>
            </a:r>
            <a:r>
              <a:rPr lang="en-US" altLang="zh-CN" sz="1400" dirty="0" smtClean="0"/>
              <a:t>(</a:t>
            </a:r>
            <a:r>
              <a:rPr lang="zh-CN" altLang="en-US" sz="1400" dirty="0" smtClean="0"/>
              <a:t>拆分间隔为非字符如</a:t>
            </a:r>
            <a:r>
              <a:rPr lang="zh-CN" altLang="en-US" sz="1400" dirty="0"/>
              <a:t>数字空格标点</a:t>
            </a:r>
            <a:r>
              <a:rPr lang="en-US" altLang="zh-CN" sz="1400" dirty="0" smtClean="0"/>
              <a:t>)</a:t>
            </a:r>
          </a:p>
          <a:p>
            <a:r>
              <a:rPr lang="zh-CN" altLang="en-US" sz="1400" dirty="0" smtClean="0"/>
              <a:t>然后再拆分后的独立字符串前加</a:t>
            </a:r>
            <a:r>
              <a:rPr lang="en-US" altLang="zh-CN" sz="1400" dirty="0" smtClean="0"/>
              <a:t>2</a:t>
            </a:r>
            <a:r>
              <a:rPr lang="zh-CN" altLang="en-US" sz="1400" dirty="0" smtClean="0"/>
              <a:t>个空格后加</a:t>
            </a:r>
            <a:r>
              <a:rPr lang="en-US" altLang="zh-CN" sz="1400" dirty="0" smtClean="0"/>
              <a:t>1</a:t>
            </a:r>
            <a:r>
              <a:rPr lang="zh-CN" altLang="en-US" sz="1400" dirty="0" smtClean="0"/>
              <a:t>个空格</a:t>
            </a:r>
            <a:r>
              <a:rPr lang="en-US" altLang="zh-CN" sz="1400" dirty="0" smtClean="0"/>
              <a:t>, </a:t>
            </a:r>
            <a:r>
              <a:rPr lang="zh-CN" altLang="en-US" sz="1400" dirty="0" smtClean="0"/>
              <a:t>然后把字符串切分成相近的</a:t>
            </a:r>
            <a:r>
              <a:rPr lang="en-US" altLang="zh-CN" sz="1400" dirty="0" smtClean="0"/>
              <a:t>3</a:t>
            </a:r>
            <a:r>
              <a:rPr lang="zh-CN" altLang="en-US" sz="1400" dirty="0" smtClean="0"/>
              <a:t>个字符一组的一些单元</a:t>
            </a:r>
            <a:r>
              <a:rPr lang="en-US" altLang="zh-CN" sz="1400" dirty="0" smtClean="0"/>
              <a:t>.</a:t>
            </a:r>
          </a:p>
          <a:p>
            <a:r>
              <a:rPr lang="zh-CN" altLang="en-US" sz="1400" dirty="0"/>
              <a:t>两</a:t>
            </a:r>
            <a:r>
              <a:rPr lang="zh-CN" altLang="en-US" sz="1400" dirty="0" smtClean="0"/>
              <a:t>个字符串的相似度匹配和他们被切分成的单元共性有关</a:t>
            </a:r>
            <a:r>
              <a:rPr lang="en-US" altLang="zh-CN" sz="1400" dirty="0" smtClean="0"/>
              <a:t>.</a:t>
            </a:r>
          </a:p>
          <a:p>
            <a:r>
              <a:rPr lang="zh-CN" altLang="en-US" sz="1400" dirty="0" smtClean="0"/>
              <a:t>宽字符的支持需要将数据库</a:t>
            </a:r>
            <a:r>
              <a:rPr lang="en-US" altLang="zh-CN" sz="1400" dirty="0" smtClean="0"/>
              <a:t>collate</a:t>
            </a:r>
            <a:r>
              <a:rPr lang="zh-CN" altLang="en-US" sz="1400" dirty="0" smtClean="0"/>
              <a:t>调整为</a:t>
            </a:r>
            <a:r>
              <a:rPr lang="en-US" altLang="zh-CN" sz="1400" dirty="0" smtClean="0"/>
              <a:t>C</a:t>
            </a:r>
            <a:r>
              <a:rPr lang="zh-CN" altLang="en-US" sz="1400" dirty="0" smtClean="0"/>
              <a:t>以外的值</a:t>
            </a:r>
            <a:r>
              <a:rPr lang="en-US" altLang="zh-CN" sz="1400" dirty="0" smtClean="0"/>
              <a:t>.</a:t>
            </a:r>
          </a:p>
          <a:p>
            <a:r>
              <a:rPr lang="zh-CN" altLang="en-US" sz="1400" dirty="0" smtClean="0"/>
              <a:t>例如</a:t>
            </a:r>
            <a:r>
              <a:rPr lang="en-US" altLang="zh-CN" sz="1400" dirty="0" smtClean="0"/>
              <a:t>, </a:t>
            </a:r>
            <a:r>
              <a:rPr lang="en-US" altLang="zh-CN" sz="1400" dirty="0" err="1" smtClean="0"/>
              <a:t>aa</a:t>
            </a:r>
            <a:r>
              <a:rPr lang="en-US" altLang="zh-CN" sz="1400" dirty="0" smtClean="0"/>
              <a:t> </a:t>
            </a:r>
            <a:r>
              <a:rPr lang="en-US" altLang="zh-CN" sz="1400" dirty="0" err="1" smtClean="0"/>
              <a:t>b,c</a:t>
            </a:r>
            <a:r>
              <a:rPr lang="zh-CN" altLang="en-US" sz="1400" dirty="0" smtClean="0"/>
              <a:t>首先拆分成独立的字符串</a:t>
            </a:r>
            <a:r>
              <a:rPr lang="en-US" altLang="zh-CN" sz="1400" dirty="0" smtClean="0"/>
              <a:t>(</a:t>
            </a:r>
            <a:r>
              <a:rPr lang="en-US" altLang="zh-CN" sz="1400" dirty="0" err="1" smtClean="0"/>
              <a:t>aa</a:t>
            </a:r>
            <a:r>
              <a:rPr lang="en-US" altLang="zh-CN" sz="1400" dirty="0" smtClean="0"/>
              <a:t> , b , c)</a:t>
            </a:r>
          </a:p>
          <a:p>
            <a:r>
              <a:rPr lang="zh-CN" altLang="en-US" sz="1400" dirty="0" smtClean="0"/>
              <a:t>然后在</a:t>
            </a:r>
            <a:r>
              <a:rPr lang="en-US" altLang="zh-CN" sz="1400" dirty="0" err="1" smtClean="0"/>
              <a:t>aa</a:t>
            </a:r>
            <a:r>
              <a:rPr lang="zh-CN" altLang="en-US" sz="1400" dirty="0" smtClean="0"/>
              <a:t>前加</a:t>
            </a:r>
            <a:r>
              <a:rPr lang="en-US" altLang="zh-CN" sz="1400" dirty="0" smtClean="0"/>
              <a:t>2</a:t>
            </a:r>
            <a:r>
              <a:rPr lang="zh-CN" altLang="en-US" sz="1400" dirty="0" smtClean="0"/>
              <a:t>个空格</a:t>
            </a:r>
            <a:r>
              <a:rPr lang="en-US" altLang="zh-CN" sz="1400" dirty="0" smtClean="0"/>
              <a:t>, </a:t>
            </a:r>
            <a:r>
              <a:rPr lang="zh-CN" altLang="en-US" sz="1400" dirty="0" smtClean="0"/>
              <a:t>后面加一个空格</a:t>
            </a:r>
            <a:endParaRPr lang="en-US" altLang="zh-CN" sz="1400" dirty="0" smtClean="0"/>
          </a:p>
          <a:p>
            <a:r>
              <a:rPr lang="zh-CN" altLang="en-US" sz="1400" dirty="0" smtClean="0"/>
              <a:t>在</a:t>
            </a:r>
            <a:r>
              <a:rPr lang="en-US" altLang="zh-CN" sz="1400" dirty="0"/>
              <a:t>b</a:t>
            </a:r>
            <a:r>
              <a:rPr lang="zh-CN" altLang="en-US" sz="1400" dirty="0" smtClean="0"/>
              <a:t>前</a:t>
            </a:r>
            <a:r>
              <a:rPr lang="zh-CN" altLang="en-US" sz="1400" dirty="0"/>
              <a:t>加</a:t>
            </a:r>
            <a:r>
              <a:rPr lang="en-US" altLang="zh-CN" sz="1400" dirty="0"/>
              <a:t>2</a:t>
            </a:r>
            <a:r>
              <a:rPr lang="zh-CN" altLang="en-US" sz="1400" dirty="0"/>
              <a:t>个空格</a:t>
            </a:r>
            <a:r>
              <a:rPr lang="en-US" altLang="zh-CN" sz="1400" dirty="0"/>
              <a:t>, </a:t>
            </a:r>
            <a:r>
              <a:rPr lang="zh-CN" altLang="en-US" sz="1400" dirty="0"/>
              <a:t>后面加一个</a:t>
            </a:r>
            <a:r>
              <a:rPr lang="zh-CN" altLang="en-US" sz="1400" dirty="0" smtClean="0"/>
              <a:t>空格</a:t>
            </a:r>
            <a:endParaRPr lang="en-US" altLang="zh-CN" sz="1400" dirty="0" smtClean="0"/>
          </a:p>
          <a:p>
            <a:r>
              <a:rPr lang="zh-CN" altLang="en-US" sz="1400" dirty="0" smtClean="0"/>
              <a:t>在</a:t>
            </a:r>
            <a:r>
              <a:rPr lang="en-US" altLang="zh-CN" sz="1400" dirty="0"/>
              <a:t>c</a:t>
            </a:r>
            <a:r>
              <a:rPr lang="zh-CN" altLang="en-US" sz="1400" dirty="0" smtClean="0"/>
              <a:t>前</a:t>
            </a:r>
            <a:r>
              <a:rPr lang="zh-CN" altLang="en-US" sz="1400" dirty="0"/>
              <a:t>加</a:t>
            </a:r>
            <a:r>
              <a:rPr lang="en-US" altLang="zh-CN" sz="1400" dirty="0"/>
              <a:t>2</a:t>
            </a:r>
            <a:r>
              <a:rPr lang="zh-CN" altLang="en-US" sz="1400" dirty="0"/>
              <a:t>个空格</a:t>
            </a:r>
            <a:r>
              <a:rPr lang="en-US" altLang="zh-CN" sz="1400" dirty="0"/>
              <a:t>, </a:t>
            </a:r>
            <a:r>
              <a:rPr lang="zh-CN" altLang="en-US" sz="1400" dirty="0"/>
              <a:t>后面加一个</a:t>
            </a:r>
            <a:r>
              <a:rPr lang="zh-CN" altLang="en-US" sz="1400" dirty="0" smtClean="0"/>
              <a:t>空格</a:t>
            </a:r>
            <a:endParaRPr lang="en-US" altLang="zh-CN" sz="1400" dirty="0" smtClean="0"/>
          </a:p>
          <a:p>
            <a:r>
              <a:rPr lang="zh-CN" altLang="en-US" sz="1400" dirty="0" smtClean="0"/>
              <a:t>最后这几组字符串进行</a:t>
            </a:r>
            <a:r>
              <a:rPr lang="en-US" altLang="zh-CN" sz="1400" dirty="0" smtClean="0"/>
              <a:t>3</a:t>
            </a:r>
            <a:r>
              <a:rPr lang="zh-CN" altLang="en-US" sz="1400" dirty="0" smtClean="0"/>
              <a:t>个一组的切分</a:t>
            </a:r>
            <a:endParaRPr lang="en-US" altLang="zh-CN" sz="1400" dirty="0" smtClean="0"/>
          </a:p>
          <a:p>
            <a:r>
              <a:rPr lang="en-US" altLang="zh-CN" sz="1400" dirty="0"/>
              <a:t>digoal=# select </a:t>
            </a:r>
            <a:r>
              <a:rPr lang="en-US" altLang="zh-CN" sz="1400" dirty="0" err="1"/>
              <a:t>show_trgm</a:t>
            </a:r>
            <a:r>
              <a:rPr lang="en-US" altLang="zh-CN" sz="1400" dirty="0"/>
              <a:t>($$</a:t>
            </a:r>
            <a:r>
              <a:rPr lang="en-US" altLang="zh-CN" sz="1400" dirty="0" err="1"/>
              <a:t>aa</a:t>
            </a:r>
            <a:r>
              <a:rPr lang="en-US" altLang="zh-CN" sz="1400" dirty="0"/>
              <a:t> </a:t>
            </a:r>
            <a:r>
              <a:rPr lang="en-US" altLang="zh-CN" sz="1400" dirty="0" err="1"/>
              <a:t>b,c</a:t>
            </a:r>
            <a:r>
              <a:rPr lang="en-US" altLang="zh-CN" sz="1400" dirty="0"/>
              <a:t>$$);</a:t>
            </a:r>
          </a:p>
          <a:p>
            <a:r>
              <a:rPr lang="en-US" altLang="zh-CN" sz="1400" dirty="0"/>
              <a:t>                  </a:t>
            </a:r>
            <a:r>
              <a:rPr lang="en-US" altLang="zh-CN" sz="1400" dirty="0" err="1"/>
              <a:t>show_trgm</a:t>
            </a:r>
            <a:r>
              <a:rPr lang="en-US" altLang="zh-CN" sz="1400" dirty="0"/>
              <a:t>                  </a:t>
            </a:r>
          </a:p>
          <a:p>
            <a:r>
              <a:rPr lang="en-US" altLang="zh-CN" sz="1400" dirty="0"/>
              <a:t>---------------------------------------------</a:t>
            </a:r>
          </a:p>
          <a:p>
            <a:r>
              <a:rPr lang="en-US" altLang="zh-CN" sz="1400" dirty="0"/>
              <a:t> {"  a","  b","  c"," </a:t>
            </a:r>
            <a:r>
              <a:rPr lang="en-US" altLang="zh-CN" sz="1400" dirty="0" err="1"/>
              <a:t>aa</a:t>
            </a:r>
            <a:r>
              <a:rPr lang="en-US" altLang="zh-CN" sz="1400" dirty="0"/>
              <a:t>"," b "," c ","</a:t>
            </a:r>
            <a:r>
              <a:rPr lang="en-US" altLang="zh-CN" sz="1400" dirty="0" err="1"/>
              <a:t>aa</a:t>
            </a:r>
            <a:r>
              <a:rPr lang="en-US" altLang="zh-CN" sz="1400" dirty="0"/>
              <a:t> "}</a:t>
            </a:r>
          </a:p>
          <a:p>
            <a:r>
              <a:rPr lang="en-US" altLang="zh-CN" sz="1400" dirty="0"/>
              <a:t>(1 row)</a:t>
            </a:r>
            <a:endParaRPr lang="en-US" altLang="zh-CN" sz="1400" dirty="0" smtClean="0"/>
          </a:p>
          <a:p>
            <a:endParaRPr lang="en-US" altLang="zh-CN" sz="1400" dirty="0" smtClean="0"/>
          </a:p>
          <a:p>
            <a:endParaRPr lang="en-US" altLang="zh-CN" sz="1400" dirty="0"/>
          </a:p>
          <a:p>
            <a:endParaRPr lang="en-US" altLang="zh-CN" sz="1400" dirty="0" err="1" smtClean="0"/>
          </a:p>
        </p:txBody>
      </p:sp>
    </p:spTree>
    <p:extLst>
      <p:ext uri="{BB962C8B-B14F-4D97-AF65-F5344CB8AC3E}">
        <p14:creationId xmlns:p14="http://schemas.microsoft.com/office/powerpoint/2010/main" val="3994236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zh-CN" altLang="en-US" sz="1400" dirty="0"/>
              <a:t>利用索引进行排序减少</a:t>
            </a:r>
            <a:r>
              <a:rPr lang="en-US" altLang="zh-CN" sz="1400" dirty="0"/>
              <a:t>CPU</a:t>
            </a:r>
            <a:r>
              <a:rPr lang="zh-CN" altLang="en-US" sz="1400" dirty="0"/>
              <a:t>开销</a:t>
            </a:r>
          </a:p>
          <a:p>
            <a:r>
              <a:rPr lang="zh-CN" altLang="en-US" sz="1400" dirty="0"/>
              <a:t>加速带条件的查询</a:t>
            </a:r>
            <a:r>
              <a:rPr lang="en-US" altLang="zh-CN" sz="1400" dirty="0"/>
              <a:t>, </a:t>
            </a:r>
            <a:r>
              <a:rPr lang="zh-CN" altLang="en-US" sz="1400" dirty="0"/>
              <a:t>删除</a:t>
            </a:r>
            <a:r>
              <a:rPr lang="en-US" altLang="zh-CN" sz="1400" dirty="0"/>
              <a:t>, </a:t>
            </a:r>
            <a:r>
              <a:rPr lang="zh-CN" altLang="en-US" sz="1400" dirty="0"/>
              <a:t>更新</a:t>
            </a:r>
          </a:p>
          <a:p>
            <a:r>
              <a:rPr lang="zh-CN" altLang="en-US" sz="1400" dirty="0"/>
              <a:t>加速</a:t>
            </a:r>
            <a:r>
              <a:rPr lang="en-US" altLang="zh-CN" sz="1400" dirty="0"/>
              <a:t>JOIN</a:t>
            </a:r>
            <a:r>
              <a:rPr lang="zh-CN" altLang="en-US" sz="1400" dirty="0"/>
              <a:t>操作</a:t>
            </a:r>
          </a:p>
          <a:p>
            <a:r>
              <a:rPr lang="zh-CN" altLang="en-US" sz="1400" dirty="0"/>
              <a:t>加速外键约束更新和删除操作</a:t>
            </a:r>
          </a:p>
          <a:p>
            <a:r>
              <a:rPr lang="zh-CN" altLang="en-US" sz="1400" dirty="0"/>
              <a:t>加速唯一值约束</a:t>
            </a:r>
            <a:r>
              <a:rPr lang="en-US" altLang="zh-CN" sz="1400" dirty="0"/>
              <a:t>, </a:t>
            </a:r>
            <a:r>
              <a:rPr lang="zh-CN" altLang="en-US" sz="1400" dirty="0"/>
              <a:t>排他约束</a:t>
            </a:r>
          </a:p>
          <a:p>
            <a:endParaRPr lang="en-US" altLang="zh-CN" sz="1400" dirty="0" err="1"/>
          </a:p>
          <a:p>
            <a:endParaRPr lang="en-US" altLang="zh-CN" sz="1400" dirty="0" err="1" smtClean="0"/>
          </a:p>
        </p:txBody>
      </p:sp>
    </p:spTree>
    <p:extLst>
      <p:ext uri="{BB962C8B-B14F-4D97-AF65-F5344CB8AC3E}">
        <p14:creationId xmlns:p14="http://schemas.microsoft.com/office/powerpoint/2010/main" val="3182117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pg_trgm</a:t>
            </a:r>
            <a:r>
              <a:rPr lang="zh-CN" altLang="en-US" dirty="0" smtClean="0"/>
              <a:t> 近似匹配</a:t>
            </a:r>
            <a:endParaRPr lang="en-US" altLang="zh-CN" dirty="0"/>
          </a:p>
        </p:txBody>
      </p:sp>
      <p:sp>
        <p:nvSpPr>
          <p:cNvPr id="3" name="内容占位符 2"/>
          <p:cNvSpPr>
            <a:spLocks noGrp="1"/>
          </p:cNvSpPr>
          <p:nvPr>
            <p:ph idx="1"/>
          </p:nvPr>
        </p:nvSpPr>
        <p:spPr/>
        <p:txBody>
          <a:bodyPr/>
          <a:lstStyle/>
          <a:p>
            <a:r>
              <a:rPr lang="zh-CN" altLang="en-US" sz="1400" dirty="0" smtClean="0"/>
              <a:t>宽字符支持</a:t>
            </a:r>
            <a:endParaRPr lang="en-US" altLang="zh-CN" sz="1400" dirty="0" smtClean="0"/>
          </a:p>
          <a:p>
            <a:r>
              <a:rPr lang="en-US" altLang="zh-CN" sz="1400" dirty="0"/>
              <a:t>digoal=# \l</a:t>
            </a:r>
          </a:p>
          <a:p>
            <a:r>
              <a:rPr lang="en-US" altLang="zh-CN" sz="1400" dirty="0"/>
              <a:t>                                 List of databases</a:t>
            </a:r>
          </a:p>
          <a:p>
            <a:r>
              <a:rPr lang="en-US" altLang="zh-CN" sz="1400" dirty="0"/>
              <a:t>   Name    |  Owner   | Encoding |  Collate   |   </a:t>
            </a:r>
            <a:r>
              <a:rPr lang="en-US" altLang="zh-CN" sz="1400" dirty="0" err="1"/>
              <a:t>Ctype</a:t>
            </a:r>
            <a:r>
              <a:rPr lang="en-US" altLang="zh-CN" sz="1400" dirty="0"/>
              <a:t>    |   Access privileges   </a:t>
            </a:r>
          </a:p>
          <a:p>
            <a:r>
              <a:rPr lang="en-US" altLang="zh-CN" sz="1400" dirty="0"/>
              <a:t>-----------+----------+----------+------------+------------+-----------------------</a:t>
            </a:r>
          </a:p>
          <a:p>
            <a:r>
              <a:rPr lang="en-US" altLang="zh-CN" sz="1400" dirty="0"/>
              <a:t> digoal    | </a:t>
            </a:r>
            <a:r>
              <a:rPr lang="en-US" altLang="zh-CN" sz="1400" dirty="0" err="1"/>
              <a:t>postgres</a:t>
            </a:r>
            <a:r>
              <a:rPr lang="en-US" altLang="zh-CN" sz="1400" dirty="0"/>
              <a:t> | UTF8     | en_US.utf8 | en_US.utf8 | </a:t>
            </a:r>
          </a:p>
          <a:p>
            <a:r>
              <a:rPr lang="en-US" altLang="zh-CN" sz="1400" dirty="0"/>
              <a:t> </a:t>
            </a:r>
            <a:r>
              <a:rPr lang="en-US" altLang="zh-CN" sz="1400" dirty="0" err="1"/>
              <a:t>postgres</a:t>
            </a:r>
            <a:r>
              <a:rPr lang="en-US" altLang="zh-CN" sz="1400" dirty="0"/>
              <a:t>  | </a:t>
            </a:r>
            <a:r>
              <a:rPr lang="en-US" altLang="zh-CN" sz="1400" dirty="0" err="1"/>
              <a:t>postgres</a:t>
            </a:r>
            <a:r>
              <a:rPr lang="en-US" altLang="zh-CN" sz="1400" dirty="0"/>
              <a:t> | UTF8     | en_US.utf8 | en_US.utf8 | </a:t>
            </a:r>
          </a:p>
          <a:p>
            <a:r>
              <a:rPr lang="en-US" altLang="zh-CN" sz="1400" dirty="0"/>
              <a:t> template0 | </a:t>
            </a:r>
            <a:r>
              <a:rPr lang="en-US" altLang="zh-CN" sz="1400" dirty="0" err="1"/>
              <a:t>postgres</a:t>
            </a:r>
            <a:r>
              <a:rPr lang="en-US" altLang="zh-CN" sz="1400" dirty="0"/>
              <a:t> | UTF8     | en_US.utf8 | en_US.utf8 | =c/</a:t>
            </a:r>
            <a:r>
              <a:rPr lang="en-US" altLang="zh-CN" sz="1400" dirty="0" err="1"/>
              <a:t>postgres</a:t>
            </a:r>
            <a:r>
              <a:rPr lang="en-US" altLang="zh-CN" sz="1400" dirty="0"/>
              <a:t>          +</a:t>
            </a:r>
          </a:p>
          <a:p>
            <a:r>
              <a:rPr lang="en-US" altLang="zh-CN" sz="1400" dirty="0"/>
              <a:t>           |          |          |            |            | </a:t>
            </a:r>
            <a:r>
              <a:rPr lang="en-US" altLang="zh-CN" sz="1400" dirty="0" err="1"/>
              <a:t>postgres</a:t>
            </a:r>
            <a:r>
              <a:rPr lang="en-US" altLang="zh-CN" sz="1400" dirty="0"/>
              <a:t>=</a:t>
            </a:r>
            <a:r>
              <a:rPr lang="en-US" altLang="zh-CN" sz="1400" dirty="0" err="1"/>
              <a:t>CTc</a:t>
            </a:r>
            <a:r>
              <a:rPr lang="en-US" altLang="zh-CN" sz="1400" dirty="0"/>
              <a:t>/</a:t>
            </a:r>
            <a:r>
              <a:rPr lang="en-US" altLang="zh-CN" sz="1400" dirty="0" err="1"/>
              <a:t>postgres</a:t>
            </a:r>
            <a:endParaRPr lang="en-US" altLang="zh-CN" sz="1400" dirty="0"/>
          </a:p>
          <a:p>
            <a:r>
              <a:rPr lang="en-US" altLang="zh-CN" sz="1400" dirty="0"/>
              <a:t> template1 | </a:t>
            </a:r>
            <a:r>
              <a:rPr lang="en-US" altLang="zh-CN" sz="1400" dirty="0" err="1"/>
              <a:t>postgres</a:t>
            </a:r>
            <a:r>
              <a:rPr lang="en-US" altLang="zh-CN" sz="1400" dirty="0"/>
              <a:t> | UTF8     | en_US.utf8 | en_US.utf8 | =c/</a:t>
            </a:r>
            <a:r>
              <a:rPr lang="en-US" altLang="zh-CN" sz="1400" dirty="0" err="1"/>
              <a:t>postgres</a:t>
            </a:r>
            <a:r>
              <a:rPr lang="en-US" altLang="zh-CN" sz="1400" dirty="0"/>
              <a:t>          +</a:t>
            </a:r>
          </a:p>
          <a:p>
            <a:r>
              <a:rPr lang="en-US" altLang="zh-CN" sz="1400" dirty="0"/>
              <a:t>           |          |          |            |            | </a:t>
            </a:r>
            <a:r>
              <a:rPr lang="en-US" altLang="zh-CN" sz="1400" dirty="0" err="1"/>
              <a:t>postgres</a:t>
            </a:r>
            <a:r>
              <a:rPr lang="en-US" altLang="zh-CN" sz="1400" dirty="0"/>
              <a:t>=</a:t>
            </a:r>
            <a:r>
              <a:rPr lang="en-US" altLang="zh-CN" sz="1400" dirty="0" err="1"/>
              <a:t>CTc</a:t>
            </a:r>
            <a:r>
              <a:rPr lang="en-US" altLang="zh-CN" sz="1400" dirty="0"/>
              <a:t>/</a:t>
            </a:r>
            <a:r>
              <a:rPr lang="en-US" altLang="zh-CN" sz="1400" dirty="0" err="1"/>
              <a:t>postgres</a:t>
            </a:r>
            <a:endParaRPr lang="en-US" altLang="zh-CN" sz="1400" dirty="0"/>
          </a:p>
          <a:p>
            <a:r>
              <a:rPr lang="en-US" altLang="zh-CN" sz="1400" dirty="0"/>
              <a:t>(4 rows</a:t>
            </a:r>
            <a:r>
              <a:rPr lang="en-US" altLang="zh-CN" sz="1400" dirty="0" smtClean="0"/>
              <a:t>)</a:t>
            </a:r>
          </a:p>
          <a:p>
            <a:endParaRPr lang="en-US" altLang="zh-CN" sz="1400" dirty="0" smtClean="0"/>
          </a:p>
          <a:p>
            <a:r>
              <a:rPr lang="en-US" altLang="zh-CN" sz="1400" dirty="0"/>
              <a:t>digoal=# select </a:t>
            </a:r>
            <a:r>
              <a:rPr lang="en-US" altLang="zh-CN" sz="1400" dirty="0" err="1"/>
              <a:t>show_trgm</a:t>
            </a:r>
            <a:r>
              <a:rPr lang="en-US" altLang="zh-CN" sz="1400" dirty="0"/>
              <a:t>('</a:t>
            </a:r>
            <a:r>
              <a:rPr lang="zh-CN" altLang="en-US" sz="1400" dirty="0"/>
              <a:t>刘德华</a:t>
            </a:r>
            <a:r>
              <a:rPr lang="en-US" altLang="zh-CN" sz="1400" dirty="0"/>
              <a:t>');</a:t>
            </a:r>
          </a:p>
          <a:p>
            <a:r>
              <a:rPr lang="en-US" altLang="zh-CN" sz="1400" dirty="0"/>
              <a:t>            </a:t>
            </a:r>
            <a:r>
              <a:rPr lang="en-US" altLang="zh-CN" sz="1400" dirty="0" err="1"/>
              <a:t>show_trgm</a:t>
            </a:r>
            <a:r>
              <a:rPr lang="en-US" altLang="zh-CN" sz="1400" dirty="0"/>
              <a:t>             </a:t>
            </a:r>
          </a:p>
          <a:p>
            <a:r>
              <a:rPr lang="en-US" altLang="zh-CN" sz="1400" dirty="0"/>
              <a:t>----------------------------------</a:t>
            </a:r>
          </a:p>
          <a:p>
            <a:r>
              <a:rPr lang="en-US" altLang="zh-CN" sz="1400" dirty="0"/>
              <a:t> {0xb207ac,0xd2efc5,67N,0x6ff95f}</a:t>
            </a:r>
          </a:p>
          <a:p>
            <a:r>
              <a:rPr lang="en-US" altLang="zh-CN" sz="1400" dirty="0"/>
              <a:t>(1 row)</a:t>
            </a:r>
            <a:endParaRPr lang="en-US" altLang="zh-CN" sz="1400" dirty="0" smtClean="0"/>
          </a:p>
        </p:txBody>
      </p:sp>
    </p:spTree>
    <p:extLst>
      <p:ext uri="{BB962C8B-B14F-4D97-AF65-F5344CB8AC3E}">
        <p14:creationId xmlns:p14="http://schemas.microsoft.com/office/powerpoint/2010/main" val="3194452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pg_trgm</a:t>
            </a:r>
            <a:r>
              <a:rPr lang="zh-CN" altLang="en-US" dirty="0" smtClean="0"/>
              <a:t> 近似匹配</a:t>
            </a:r>
            <a:endParaRPr lang="en-US" altLang="zh-CN" dirty="0"/>
          </a:p>
        </p:txBody>
      </p:sp>
      <p:sp>
        <p:nvSpPr>
          <p:cNvPr id="3" name="内容占位符 2"/>
          <p:cNvSpPr>
            <a:spLocks noGrp="1"/>
          </p:cNvSpPr>
          <p:nvPr>
            <p:ph idx="1"/>
          </p:nvPr>
        </p:nvSpPr>
        <p:spPr/>
        <p:txBody>
          <a:bodyPr/>
          <a:lstStyle/>
          <a:p>
            <a:r>
              <a:rPr lang="zh-CN" altLang="en-US" sz="1400" dirty="0" smtClean="0"/>
              <a:t>无法使用宽字符的场景</a:t>
            </a:r>
            <a:endParaRPr lang="en-US" altLang="zh-CN" sz="1400" dirty="0" smtClean="0"/>
          </a:p>
          <a:p>
            <a:r>
              <a:rPr lang="en-US" altLang="zh-CN" sz="1400" dirty="0"/>
              <a:t> ^</a:t>
            </a:r>
          </a:p>
          <a:p>
            <a:r>
              <a:rPr lang="en-US" altLang="zh-CN" sz="1400" dirty="0"/>
              <a:t>digoal=# select </a:t>
            </a:r>
            <a:r>
              <a:rPr lang="en-US" altLang="zh-CN" sz="1400" dirty="0" err="1"/>
              <a:t>show_trgm</a:t>
            </a:r>
            <a:r>
              <a:rPr lang="en-US" altLang="zh-CN" sz="1400" dirty="0"/>
              <a:t>('</a:t>
            </a:r>
            <a:r>
              <a:rPr lang="zh-CN" altLang="en-US" sz="1400" dirty="0"/>
              <a:t>你好</a:t>
            </a:r>
            <a:r>
              <a:rPr lang="en-US" altLang="zh-CN" sz="1400" dirty="0"/>
              <a:t>') collate "zh_CN.utf8";</a:t>
            </a:r>
          </a:p>
          <a:p>
            <a:r>
              <a:rPr lang="en-US" altLang="zh-CN" sz="1400" dirty="0"/>
              <a:t> </a:t>
            </a:r>
            <a:r>
              <a:rPr lang="en-US" altLang="zh-CN" sz="1400" dirty="0" err="1"/>
              <a:t>show_trgm</a:t>
            </a:r>
            <a:r>
              <a:rPr lang="en-US" altLang="zh-CN" sz="1400" dirty="0"/>
              <a:t> </a:t>
            </a:r>
          </a:p>
          <a:p>
            <a:r>
              <a:rPr lang="en-US" altLang="zh-CN" sz="1400" dirty="0"/>
              <a:t>-----------</a:t>
            </a:r>
          </a:p>
          <a:p>
            <a:r>
              <a:rPr lang="en-US" altLang="zh-CN" sz="1400" dirty="0"/>
              <a:t> {}</a:t>
            </a:r>
          </a:p>
          <a:p>
            <a:r>
              <a:rPr lang="en-US" altLang="zh-CN" sz="1400" dirty="0"/>
              <a:t>(1 row)</a:t>
            </a:r>
          </a:p>
          <a:p>
            <a:endParaRPr lang="en-US" altLang="zh-CN" sz="1400" dirty="0"/>
          </a:p>
          <a:p>
            <a:r>
              <a:rPr lang="en-US" altLang="zh-CN" sz="1400" dirty="0"/>
              <a:t>digoal=# \l</a:t>
            </a:r>
          </a:p>
          <a:p>
            <a:r>
              <a:rPr lang="en-US" altLang="zh-CN" sz="1400" dirty="0"/>
              <a:t>                             List of databases</a:t>
            </a:r>
          </a:p>
          <a:p>
            <a:r>
              <a:rPr lang="en-US" altLang="zh-CN" sz="1400" dirty="0"/>
              <a:t>   Name    |  Owner   | Encoding | Collate | </a:t>
            </a:r>
            <a:r>
              <a:rPr lang="en-US" altLang="zh-CN" sz="1400" dirty="0" err="1"/>
              <a:t>Ctype</a:t>
            </a:r>
            <a:r>
              <a:rPr lang="en-US" altLang="zh-CN" sz="1400" dirty="0"/>
              <a:t> |   Access privileges   </a:t>
            </a:r>
          </a:p>
          <a:p>
            <a:r>
              <a:rPr lang="en-US" altLang="zh-CN" sz="1400" dirty="0"/>
              <a:t>-----------+----------+----------+---------+-------+-----------------------</a:t>
            </a:r>
          </a:p>
          <a:p>
            <a:r>
              <a:rPr lang="en-US" altLang="zh-CN" sz="1400" dirty="0" smtClean="0"/>
              <a:t>digoal    </a:t>
            </a:r>
            <a:r>
              <a:rPr lang="en-US" altLang="zh-CN" sz="1400" dirty="0"/>
              <a:t>| </a:t>
            </a:r>
            <a:r>
              <a:rPr lang="en-US" altLang="zh-CN" sz="1400" dirty="0" err="1"/>
              <a:t>postgres</a:t>
            </a:r>
            <a:r>
              <a:rPr lang="en-US" altLang="zh-CN" sz="1400" dirty="0"/>
              <a:t> | UTF8     | C       | C     | </a:t>
            </a:r>
          </a:p>
        </p:txBody>
      </p:sp>
    </p:spTree>
    <p:extLst>
      <p:ext uri="{BB962C8B-B14F-4D97-AF65-F5344CB8AC3E}">
        <p14:creationId xmlns:p14="http://schemas.microsoft.com/office/powerpoint/2010/main" val="1050039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endParaRPr lang="zh-CN" altLang="en-US" dirty="0"/>
          </a:p>
        </p:txBody>
      </p:sp>
      <p:sp>
        <p:nvSpPr>
          <p:cNvPr id="3" name="内容占位符 2"/>
          <p:cNvSpPr>
            <a:spLocks noGrp="1"/>
          </p:cNvSpPr>
          <p:nvPr>
            <p:ph idx="1"/>
          </p:nvPr>
        </p:nvSpPr>
        <p:spPr/>
        <p:txBody>
          <a:bodyPr/>
          <a:lstStyle/>
          <a:p>
            <a:r>
              <a:rPr lang="zh-CN" altLang="en-US" sz="1600" dirty="0" smtClean="0"/>
              <a:t>各种索引的合理使用</a:t>
            </a:r>
            <a:endParaRPr lang="en-US" altLang="zh-CN" sz="1600" dirty="0" smtClean="0"/>
          </a:p>
          <a:p>
            <a:r>
              <a:rPr lang="zh-CN" altLang="en-US" sz="1600" dirty="0" smtClean="0"/>
              <a:t>全文检索的使用以及中文分词插件的安装和使用</a:t>
            </a:r>
            <a:endParaRPr lang="en-US" altLang="zh-CN" sz="1600" dirty="0" smtClean="0"/>
          </a:p>
          <a:p>
            <a:r>
              <a:rPr lang="zh-CN" altLang="en-US" sz="1600" dirty="0" smtClean="0"/>
              <a:t>近似匹配插件</a:t>
            </a:r>
            <a:r>
              <a:rPr lang="en-US" altLang="zh-CN" sz="1600" dirty="0" err="1" smtClean="0"/>
              <a:t>pg_trgm</a:t>
            </a:r>
            <a:r>
              <a:rPr lang="zh-CN" altLang="en-US" sz="1600" dirty="0" smtClean="0"/>
              <a:t>的安装和使用</a:t>
            </a:r>
            <a:endParaRPr lang="zh-CN" altLang="en-US" sz="1600" dirty="0"/>
          </a:p>
        </p:txBody>
      </p:sp>
    </p:spTree>
    <p:extLst>
      <p:ext uri="{BB962C8B-B14F-4D97-AF65-F5344CB8AC3E}">
        <p14:creationId xmlns:p14="http://schemas.microsoft.com/office/powerpoint/2010/main" val="3762156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PostgreSQL</a:t>
            </a:r>
            <a:r>
              <a:rPr lang="en-US" altLang="zh-CN" dirty="0" smtClean="0"/>
              <a:t> </a:t>
            </a:r>
            <a:r>
              <a:rPr lang="zh-CN" altLang="en-US" dirty="0" smtClean="0"/>
              <a:t>查询</a:t>
            </a:r>
            <a:r>
              <a:rPr lang="zh-CN" altLang="en-US" dirty="0"/>
              <a:t>优化</a:t>
            </a:r>
          </a:p>
        </p:txBody>
      </p:sp>
      <p:sp>
        <p:nvSpPr>
          <p:cNvPr id="3" name="内容占位符 2"/>
          <p:cNvSpPr>
            <a:spLocks noGrp="1"/>
          </p:cNvSpPr>
          <p:nvPr>
            <p:ph idx="1"/>
          </p:nvPr>
        </p:nvSpPr>
        <p:spPr/>
        <p:txBody>
          <a:bodyPr/>
          <a:lstStyle/>
          <a:p>
            <a:r>
              <a:rPr lang="zh-CN" altLang="en-US" sz="1600" dirty="0"/>
              <a:t>了解</a:t>
            </a:r>
            <a:r>
              <a:rPr lang="en-US" altLang="zh-CN" sz="1600" dirty="0" err="1"/>
              <a:t>explian</a:t>
            </a:r>
            <a:r>
              <a:rPr lang="en-US" altLang="zh-CN" sz="1600" dirty="0"/>
              <a:t> SQL</a:t>
            </a:r>
            <a:r>
              <a:rPr lang="zh-CN" altLang="en-US" sz="1600" dirty="0"/>
              <a:t>分析工具的使用</a:t>
            </a:r>
            <a:r>
              <a:rPr lang="en-US" altLang="zh-CN" sz="1600" dirty="0"/>
              <a:t>, </a:t>
            </a:r>
            <a:r>
              <a:rPr lang="zh-CN" altLang="en-US" sz="1600" dirty="0"/>
              <a:t>理解</a:t>
            </a:r>
            <a:r>
              <a:rPr lang="en-US" altLang="zh-CN" sz="1600" dirty="0"/>
              <a:t>explain </a:t>
            </a:r>
            <a:r>
              <a:rPr lang="zh-CN" altLang="en-US" sz="1600" dirty="0"/>
              <a:t>的代价计算原理</a:t>
            </a:r>
            <a:r>
              <a:rPr lang="en-US" altLang="zh-CN" sz="1600" dirty="0"/>
              <a:t>, </a:t>
            </a:r>
            <a:r>
              <a:rPr lang="zh-CN" altLang="en-US" sz="1600" dirty="0"/>
              <a:t>并根据数据库硬件环境校准代价因子</a:t>
            </a:r>
            <a:r>
              <a:rPr lang="en-US" altLang="zh-CN" sz="1600" dirty="0" smtClean="0"/>
              <a:t>. </a:t>
            </a:r>
            <a:endParaRPr lang="en-US" altLang="zh-CN" sz="1600" dirty="0"/>
          </a:p>
          <a:p>
            <a:r>
              <a:rPr lang="zh-CN" altLang="en-US" sz="1600" dirty="0" smtClean="0"/>
              <a:t>理解 </a:t>
            </a:r>
            <a:r>
              <a:rPr lang="en-US" altLang="zh-CN" sz="1600" dirty="0" smtClean="0"/>
              <a:t>explain </a:t>
            </a:r>
            <a:r>
              <a:rPr lang="zh-CN" altLang="en-US" sz="1600" dirty="0"/>
              <a:t>输出的含义 </a:t>
            </a:r>
            <a:r>
              <a:rPr lang="en-US" altLang="zh-CN" sz="1600" dirty="0"/>
              <a:t>(</a:t>
            </a:r>
            <a:r>
              <a:rPr lang="zh-CN" altLang="en-US" sz="1600" dirty="0"/>
              <a:t>如 组合行集 </a:t>
            </a:r>
            <a:r>
              <a:rPr lang="en-US" altLang="zh-CN" sz="1600" dirty="0"/>
              <a:t>, </a:t>
            </a:r>
            <a:r>
              <a:rPr lang="zh-CN" altLang="en-US" sz="1600" dirty="0"/>
              <a:t>节点处理 </a:t>
            </a:r>
            <a:r>
              <a:rPr lang="en-US" altLang="zh-CN" sz="1600" dirty="0"/>
              <a:t>, </a:t>
            </a:r>
            <a:r>
              <a:rPr lang="zh-CN" altLang="en-US" sz="1600" dirty="0"/>
              <a:t>合并连接</a:t>
            </a:r>
            <a:r>
              <a:rPr lang="en-US" altLang="zh-CN" sz="1600" dirty="0"/>
              <a:t>,  </a:t>
            </a:r>
            <a:r>
              <a:rPr lang="zh-CN" altLang="en-US" sz="1600" dirty="0"/>
              <a:t>哈希连接 等</a:t>
            </a:r>
            <a:r>
              <a:rPr lang="en-US" altLang="zh-CN" sz="1600" dirty="0"/>
              <a:t>), </a:t>
            </a:r>
            <a:r>
              <a:rPr lang="en-US" altLang="zh-CN" sz="1600" dirty="0" smtClean="0"/>
              <a:t> </a:t>
            </a:r>
            <a:r>
              <a:rPr lang="zh-CN" altLang="en-US" sz="1600" dirty="0" smtClean="0"/>
              <a:t>并</a:t>
            </a:r>
            <a:r>
              <a:rPr lang="zh-CN" altLang="en-US" sz="1600" dirty="0"/>
              <a:t>可以结合</a:t>
            </a:r>
            <a:r>
              <a:rPr lang="en-US" altLang="zh-CN" sz="1600" dirty="0"/>
              <a:t>explain</a:t>
            </a:r>
            <a:r>
              <a:rPr lang="zh-CN" altLang="en-US" sz="1600" dirty="0"/>
              <a:t>的输出优化</a:t>
            </a:r>
            <a:r>
              <a:rPr lang="en-US" altLang="zh-CN" sz="1600" dirty="0"/>
              <a:t>SQL</a:t>
            </a:r>
            <a:r>
              <a:rPr lang="en-US" altLang="zh-CN" sz="1600" dirty="0" smtClean="0"/>
              <a:t>. </a:t>
            </a:r>
            <a:endParaRPr lang="en-US" altLang="zh-CN" sz="1600" dirty="0"/>
          </a:p>
          <a:p>
            <a:endParaRPr lang="zh-CN" altLang="en-US" sz="1600" dirty="0"/>
          </a:p>
        </p:txBody>
      </p:sp>
    </p:spTree>
    <p:extLst>
      <p:ext uri="{BB962C8B-B14F-4D97-AF65-F5344CB8AC3E}">
        <p14:creationId xmlns:p14="http://schemas.microsoft.com/office/powerpoint/2010/main" val="3678197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EXPLAIN </a:t>
            </a:r>
            <a:r>
              <a:rPr lang="zh-CN" altLang="en-US" smtClean="0"/>
              <a:t>语法</a:t>
            </a:r>
            <a:endParaRPr lang="zh-CN" altLang="en-US" dirty="0"/>
          </a:p>
        </p:txBody>
      </p:sp>
      <p:sp>
        <p:nvSpPr>
          <p:cNvPr id="3" name="内容占位符 2"/>
          <p:cNvSpPr>
            <a:spLocks noGrp="1"/>
          </p:cNvSpPr>
          <p:nvPr>
            <p:ph idx="1"/>
          </p:nvPr>
        </p:nvSpPr>
        <p:spPr/>
        <p:txBody>
          <a:bodyPr/>
          <a:lstStyle/>
          <a:p>
            <a:r>
              <a:rPr lang="en-US" altLang="zh-CN" sz="1600" dirty="0"/>
              <a:t>EXPLAIN [ ( option [, ...] ) ] statement</a:t>
            </a:r>
          </a:p>
          <a:p>
            <a:r>
              <a:rPr lang="en-US" altLang="zh-CN" sz="1600" dirty="0"/>
              <a:t>EXPLAIN [ ANALYZE ] [ VERBOSE ] statement</a:t>
            </a:r>
          </a:p>
          <a:p>
            <a:endParaRPr lang="en-US" altLang="zh-CN" sz="1600" dirty="0"/>
          </a:p>
          <a:p>
            <a:r>
              <a:rPr lang="en-US" altLang="zh-CN" sz="1600" dirty="0"/>
              <a:t>where option can be one of:</a:t>
            </a:r>
          </a:p>
          <a:p>
            <a:endParaRPr lang="en-US" altLang="zh-CN" sz="1600" dirty="0"/>
          </a:p>
          <a:p>
            <a:r>
              <a:rPr lang="en-US" altLang="zh-CN" sz="1600" dirty="0"/>
              <a:t>    ANALYZE [ </a:t>
            </a:r>
            <a:r>
              <a:rPr lang="en-US" altLang="zh-CN" sz="1600" dirty="0" err="1"/>
              <a:t>boolean</a:t>
            </a:r>
            <a:r>
              <a:rPr lang="en-US" altLang="zh-CN" sz="1600" dirty="0"/>
              <a:t> </a:t>
            </a:r>
            <a:r>
              <a:rPr lang="en-US" altLang="zh-CN" sz="1600" dirty="0" smtClean="0"/>
              <a:t>]    -- </a:t>
            </a:r>
            <a:r>
              <a:rPr lang="zh-CN" altLang="en-US" sz="1600" dirty="0"/>
              <a:t>执</a:t>
            </a:r>
            <a:r>
              <a:rPr lang="zh-CN" altLang="en-US" sz="1600" dirty="0" smtClean="0"/>
              <a:t>行</a:t>
            </a:r>
            <a:r>
              <a:rPr lang="en-US" altLang="zh-CN" sz="1600" dirty="0" smtClean="0"/>
              <a:t>statement, </a:t>
            </a:r>
            <a:r>
              <a:rPr lang="zh-CN" altLang="en-US" sz="1600" dirty="0" smtClean="0"/>
              <a:t>得到真实的运行时间以及统计信息</a:t>
            </a:r>
            <a:endParaRPr lang="en-US" altLang="zh-CN" sz="1600" dirty="0"/>
          </a:p>
          <a:p>
            <a:r>
              <a:rPr lang="en-US" altLang="zh-CN" sz="1600" dirty="0"/>
              <a:t>    VERBOSE [ </a:t>
            </a:r>
            <a:r>
              <a:rPr lang="en-US" altLang="zh-CN" sz="1600" dirty="0" err="1"/>
              <a:t>boolean</a:t>
            </a:r>
            <a:r>
              <a:rPr lang="en-US" altLang="zh-CN" sz="1600" dirty="0"/>
              <a:t> </a:t>
            </a:r>
            <a:r>
              <a:rPr lang="en-US" altLang="zh-CN" sz="1600" dirty="0" smtClean="0"/>
              <a:t>]    --  </a:t>
            </a:r>
            <a:r>
              <a:rPr lang="zh-CN" altLang="en-US" sz="1600" dirty="0" smtClean="0"/>
              <a:t>输出详细信息</a:t>
            </a:r>
            <a:endParaRPr lang="en-US" altLang="zh-CN" sz="1600" dirty="0"/>
          </a:p>
          <a:p>
            <a:r>
              <a:rPr lang="en-US" altLang="zh-CN" sz="1600" dirty="0"/>
              <a:t>    COSTS [ </a:t>
            </a:r>
            <a:r>
              <a:rPr lang="en-US" altLang="zh-CN" sz="1600" dirty="0" err="1"/>
              <a:t>boolean</a:t>
            </a:r>
            <a:r>
              <a:rPr lang="en-US" altLang="zh-CN" sz="1600" dirty="0"/>
              <a:t> </a:t>
            </a:r>
            <a:r>
              <a:rPr lang="en-US" altLang="zh-CN" sz="1600" dirty="0" smtClean="0"/>
              <a:t>]          -- </a:t>
            </a:r>
            <a:r>
              <a:rPr lang="zh-CN" altLang="en-US" sz="1600" dirty="0" smtClean="0"/>
              <a:t>输出</a:t>
            </a:r>
            <a:r>
              <a:rPr lang="en-US" altLang="zh-CN" sz="1600" dirty="0" smtClean="0"/>
              <a:t>cost</a:t>
            </a:r>
            <a:r>
              <a:rPr lang="zh-CN" altLang="en-US" sz="1600" dirty="0" smtClean="0"/>
              <a:t>值</a:t>
            </a:r>
            <a:r>
              <a:rPr lang="en-US" altLang="zh-CN" sz="1600" dirty="0" smtClean="0"/>
              <a:t>, </a:t>
            </a:r>
            <a:r>
              <a:rPr lang="zh-CN" altLang="en-US" sz="1600" dirty="0" smtClean="0"/>
              <a:t>默认打开</a:t>
            </a:r>
            <a:endParaRPr lang="en-US" altLang="zh-CN" sz="1600" dirty="0"/>
          </a:p>
          <a:p>
            <a:r>
              <a:rPr lang="en-US" altLang="zh-CN" sz="1600" dirty="0"/>
              <a:t>    BUFFERS [ </a:t>
            </a:r>
            <a:r>
              <a:rPr lang="en-US" altLang="zh-CN" sz="1600" dirty="0" err="1"/>
              <a:t>boolean</a:t>
            </a:r>
            <a:r>
              <a:rPr lang="en-US" altLang="zh-CN" sz="1600" dirty="0"/>
              <a:t> </a:t>
            </a:r>
            <a:r>
              <a:rPr lang="en-US" altLang="zh-CN" sz="1600" dirty="0" smtClean="0"/>
              <a:t>]      -- </a:t>
            </a:r>
            <a:r>
              <a:rPr lang="zh-CN" altLang="en-US" sz="1600" dirty="0" smtClean="0"/>
              <a:t>输出本次</a:t>
            </a:r>
            <a:r>
              <a:rPr lang="en-US" altLang="zh-CN" sz="1600" dirty="0" smtClean="0"/>
              <a:t>QUERY</a:t>
            </a:r>
            <a:r>
              <a:rPr lang="zh-CN" altLang="en-US" sz="1600" dirty="0" smtClean="0"/>
              <a:t> </a:t>
            </a:r>
            <a:r>
              <a:rPr lang="en-US" altLang="zh-CN" sz="1600" dirty="0" smtClean="0"/>
              <a:t>shared </a:t>
            </a:r>
            <a:r>
              <a:rPr lang="zh-CN" altLang="en-US" sz="1600" dirty="0" smtClean="0"/>
              <a:t>或 </a:t>
            </a:r>
            <a:r>
              <a:rPr lang="en-US" altLang="zh-CN" sz="1600" dirty="0" smtClean="0"/>
              <a:t>local buffer</a:t>
            </a:r>
            <a:r>
              <a:rPr lang="zh-CN" altLang="en-US" sz="1600" dirty="0" smtClean="0"/>
              <a:t>的信息</a:t>
            </a:r>
            <a:r>
              <a:rPr lang="en-US" altLang="zh-CN" sz="1600" dirty="0" smtClean="0"/>
              <a:t>. </a:t>
            </a:r>
            <a:r>
              <a:rPr lang="zh-CN" altLang="en-US" sz="1600" dirty="0" smtClean="0"/>
              <a:t>包括命中</a:t>
            </a:r>
            <a:r>
              <a:rPr lang="en-US" altLang="zh-CN" sz="1600" dirty="0" smtClean="0"/>
              <a:t>,</a:t>
            </a:r>
            <a:r>
              <a:rPr lang="zh-CN" altLang="en-US" sz="1600" dirty="0" smtClean="0"/>
              <a:t>未命中</a:t>
            </a:r>
            <a:r>
              <a:rPr lang="en-US" altLang="zh-CN" sz="1600" dirty="0" smtClean="0"/>
              <a:t>,</a:t>
            </a:r>
            <a:r>
              <a:rPr lang="zh-CN" altLang="en-US" sz="1600" dirty="0" smtClean="0"/>
              <a:t>脏</a:t>
            </a:r>
            <a:r>
              <a:rPr lang="en-US" altLang="zh-CN" sz="1600" dirty="0" smtClean="0"/>
              <a:t>, </a:t>
            </a:r>
            <a:r>
              <a:rPr lang="zh-CN" altLang="en-US" sz="1600" dirty="0" smtClean="0"/>
              <a:t>写</a:t>
            </a:r>
            <a:endParaRPr lang="en-US" altLang="zh-CN" sz="1600" dirty="0"/>
          </a:p>
          <a:p>
            <a:r>
              <a:rPr lang="en-US" altLang="zh-CN" sz="1600" dirty="0"/>
              <a:t>    TIMING [ </a:t>
            </a:r>
            <a:r>
              <a:rPr lang="en-US" altLang="zh-CN" sz="1600" dirty="0" err="1"/>
              <a:t>boolean</a:t>
            </a:r>
            <a:r>
              <a:rPr lang="en-US" altLang="zh-CN" sz="1600" dirty="0"/>
              <a:t> </a:t>
            </a:r>
            <a:r>
              <a:rPr lang="en-US" altLang="zh-CN" sz="1600" dirty="0" smtClean="0"/>
              <a:t>]        --  </a:t>
            </a:r>
            <a:r>
              <a:rPr lang="zh-CN" altLang="en-US" sz="1600" dirty="0" smtClean="0"/>
              <a:t>输出时间开销</a:t>
            </a:r>
            <a:endParaRPr lang="en-US" altLang="zh-CN" sz="1600" dirty="0"/>
          </a:p>
          <a:p>
            <a:r>
              <a:rPr lang="en-US" altLang="zh-CN" sz="1600" dirty="0"/>
              <a:t>    FORMAT { TEXT | XML | JSON | YAML </a:t>
            </a:r>
            <a:r>
              <a:rPr lang="en-US" altLang="zh-CN" sz="1600" dirty="0" smtClean="0"/>
              <a:t>}   --  </a:t>
            </a:r>
            <a:r>
              <a:rPr lang="zh-CN" altLang="en-US" sz="1600" dirty="0" smtClean="0"/>
              <a:t>输出格式</a:t>
            </a:r>
            <a:endParaRPr lang="en-US" altLang="zh-CN" sz="1600" dirty="0" smtClean="0"/>
          </a:p>
          <a:p>
            <a:endParaRPr lang="en-US" altLang="zh-CN" sz="1600" dirty="0"/>
          </a:p>
          <a:p>
            <a:r>
              <a:rPr lang="zh-CN" altLang="en-US" sz="1600" dirty="0" smtClean="0"/>
              <a:t>需要特别注意</a:t>
            </a:r>
            <a:r>
              <a:rPr lang="en-US" altLang="zh-CN" sz="1600" dirty="0" smtClean="0"/>
              <a:t>analyze</a:t>
            </a:r>
            <a:r>
              <a:rPr lang="zh-CN" altLang="en-US" sz="1600" dirty="0" smtClean="0"/>
              <a:t>的使用</a:t>
            </a:r>
            <a:r>
              <a:rPr lang="en-US" altLang="zh-CN" sz="1600" dirty="0" smtClean="0"/>
              <a:t>, </a:t>
            </a:r>
            <a:r>
              <a:rPr lang="zh-CN" altLang="en-US" sz="1600" dirty="0" smtClean="0"/>
              <a:t>会真的的执行</a:t>
            </a:r>
            <a:r>
              <a:rPr lang="en-US" altLang="zh-CN" sz="1600" dirty="0" smtClean="0"/>
              <a:t>SQL, </a:t>
            </a:r>
            <a:r>
              <a:rPr lang="zh-CN" altLang="en-US" sz="1600" dirty="0" smtClean="0"/>
              <a:t>所以一般不要使用</a:t>
            </a:r>
            <a:r>
              <a:rPr lang="en-US" altLang="zh-CN" sz="1600" dirty="0" smtClean="0"/>
              <a:t>, </a:t>
            </a:r>
            <a:r>
              <a:rPr lang="zh-CN" altLang="en-US" sz="1600" dirty="0" smtClean="0"/>
              <a:t>特别是</a:t>
            </a:r>
            <a:r>
              <a:rPr lang="en-US" altLang="zh-CN" sz="1600" dirty="0" smtClean="0"/>
              <a:t>DML.</a:t>
            </a:r>
            <a:endParaRPr lang="zh-CN" altLang="en-US" sz="1600" dirty="0"/>
          </a:p>
        </p:txBody>
      </p:sp>
    </p:spTree>
    <p:extLst>
      <p:ext uri="{BB962C8B-B14F-4D97-AF65-F5344CB8AC3E}">
        <p14:creationId xmlns:p14="http://schemas.microsoft.com/office/powerpoint/2010/main" val="289843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 </a:t>
            </a:r>
            <a:r>
              <a:rPr lang="zh-CN" altLang="en-US" dirty="0" smtClean="0"/>
              <a:t>输出的含义</a:t>
            </a:r>
            <a:endParaRPr lang="zh-CN" altLang="en-US" dirty="0"/>
          </a:p>
        </p:txBody>
      </p:sp>
      <p:sp>
        <p:nvSpPr>
          <p:cNvPr id="3" name="内容占位符 2"/>
          <p:cNvSpPr>
            <a:spLocks noGrp="1"/>
          </p:cNvSpPr>
          <p:nvPr>
            <p:ph idx="1"/>
          </p:nvPr>
        </p:nvSpPr>
        <p:spPr/>
        <p:txBody>
          <a:bodyPr/>
          <a:lstStyle/>
          <a:p>
            <a:r>
              <a:rPr lang="zh-CN" altLang="en-US" sz="1600" dirty="0" smtClean="0"/>
              <a:t>例子讲解</a:t>
            </a:r>
            <a:endParaRPr lang="en-US" altLang="zh-CN" sz="1600" dirty="0" smtClean="0"/>
          </a:p>
          <a:p>
            <a:r>
              <a:rPr lang="en-US" altLang="zh-CN" sz="1600" dirty="0" smtClean="0"/>
              <a:t>digoal</a:t>
            </a:r>
            <a:r>
              <a:rPr lang="en-US" altLang="zh-CN" sz="1600" dirty="0"/>
              <a:t>=# explain (analyze, verbose, costs, buffers, timing) select count(*) from </a:t>
            </a:r>
            <a:r>
              <a:rPr lang="en-US" altLang="zh-CN" sz="1600" dirty="0" err="1"/>
              <a:t>tbl_cost_align</a:t>
            </a:r>
            <a:r>
              <a:rPr lang="en-US" altLang="zh-CN" sz="1600" dirty="0"/>
              <a:t>;</a:t>
            </a:r>
          </a:p>
          <a:p>
            <a:r>
              <a:rPr lang="en-US" altLang="zh-CN" sz="1600" dirty="0"/>
              <a:t>                                                                 QUERY PLAN                                                         </a:t>
            </a:r>
          </a:p>
          <a:p>
            <a:r>
              <a:rPr lang="en-US" altLang="zh-CN" sz="1600" dirty="0"/>
              <a:t>         </a:t>
            </a:r>
          </a:p>
          <a:p>
            <a:r>
              <a:rPr lang="en-US" altLang="zh-CN" sz="1600" dirty="0" smtClean="0"/>
              <a:t> </a:t>
            </a:r>
            <a:r>
              <a:rPr lang="en-US" altLang="zh-CN" sz="1600" dirty="0"/>
              <a:t>Aggregate  (cost=220643.00..220643.01 rows=1 width=0) (actual time=4637.754..4637.754 rows=1 loops=1)</a:t>
            </a:r>
          </a:p>
          <a:p>
            <a:r>
              <a:rPr lang="en-US" altLang="zh-CN" sz="1600" dirty="0"/>
              <a:t>   Output: count</a:t>
            </a:r>
            <a:r>
              <a:rPr lang="en-US" altLang="zh-CN" sz="1600" dirty="0" smtClean="0"/>
              <a:t>(*)  -- </a:t>
            </a:r>
            <a:r>
              <a:rPr lang="zh-CN" altLang="en-US" sz="1600" dirty="0" smtClean="0"/>
              <a:t>这个节点的输出</a:t>
            </a:r>
            <a:r>
              <a:rPr lang="en-US" altLang="zh-CN" sz="1600" dirty="0" smtClean="0"/>
              <a:t>, </a:t>
            </a:r>
            <a:r>
              <a:rPr lang="zh-CN" altLang="en-US" sz="1600" dirty="0" smtClean="0"/>
              <a:t>聚合</a:t>
            </a:r>
            <a:r>
              <a:rPr lang="en-US" altLang="zh-CN" sz="1600" dirty="0" smtClean="0"/>
              <a:t>, </a:t>
            </a:r>
            <a:r>
              <a:rPr lang="zh-CN" altLang="en-US" sz="1600" dirty="0" smtClean="0"/>
              <a:t>输出第一行前的开销是</a:t>
            </a:r>
            <a:r>
              <a:rPr lang="en-US" altLang="zh-CN" sz="1600" dirty="0" smtClean="0"/>
              <a:t>220643.00.</a:t>
            </a:r>
          </a:p>
          <a:p>
            <a:r>
              <a:rPr lang="en-US" altLang="zh-CN" sz="1600" dirty="0"/>
              <a:t> </a:t>
            </a:r>
            <a:r>
              <a:rPr lang="en-US" altLang="zh-CN" sz="1600" dirty="0" smtClean="0"/>
              <a:t>                               -- </a:t>
            </a:r>
            <a:r>
              <a:rPr lang="zh-CN" altLang="en-US" sz="1600" dirty="0" smtClean="0"/>
              <a:t>聚合的开销</a:t>
            </a:r>
            <a:r>
              <a:rPr lang="en-US" altLang="zh-CN" sz="1600" dirty="0" smtClean="0"/>
              <a:t>=220643.00 - </a:t>
            </a:r>
            <a:r>
              <a:rPr lang="en-US" altLang="zh-CN" sz="1600" dirty="0"/>
              <a:t>195393.00</a:t>
            </a:r>
          </a:p>
          <a:p>
            <a:r>
              <a:rPr lang="en-US" altLang="zh-CN" sz="1600" dirty="0"/>
              <a:t>   Buffers: shared hit=4925 </a:t>
            </a:r>
            <a:r>
              <a:rPr lang="en-US" altLang="zh-CN" sz="1600" dirty="0" smtClean="0"/>
              <a:t>read=89468  -- </a:t>
            </a:r>
            <a:r>
              <a:rPr lang="zh-CN" altLang="en-US" sz="1600" dirty="0" smtClean="0"/>
              <a:t>这个节点以及下级节点的</a:t>
            </a:r>
            <a:r>
              <a:rPr lang="en-US" altLang="zh-CN" sz="1600" dirty="0" smtClean="0"/>
              <a:t>BUFFER</a:t>
            </a:r>
            <a:r>
              <a:rPr lang="zh-CN" altLang="en-US" sz="1600" dirty="0" smtClean="0"/>
              <a:t>统计项</a:t>
            </a:r>
            <a:endParaRPr lang="en-US" altLang="zh-CN" sz="1600" dirty="0"/>
          </a:p>
          <a:p>
            <a:r>
              <a:rPr lang="en-US" altLang="zh-CN" sz="1600" dirty="0"/>
              <a:t>   -&gt;  </a:t>
            </a:r>
            <a:r>
              <a:rPr lang="en-US" altLang="zh-CN" sz="1600" dirty="0" err="1"/>
              <a:t>Seq</a:t>
            </a:r>
            <a:r>
              <a:rPr lang="en-US" altLang="zh-CN" sz="1600" dirty="0"/>
              <a:t> Scan on postgres.tbl_cost_align  (cost=0.00..195393.00 rows=10100000 width=0) (actual time=0.018..</a:t>
            </a:r>
            <a:r>
              <a:rPr lang="en-US" altLang="zh-CN" sz="1600" dirty="0" smtClean="0"/>
              <a:t>3119.291 rows=10100000 loops=1)   -- </a:t>
            </a:r>
            <a:r>
              <a:rPr lang="zh-CN" altLang="en-US" sz="1600" dirty="0" smtClean="0"/>
              <a:t>这个节点的路径</a:t>
            </a:r>
            <a:r>
              <a:rPr lang="en-US" altLang="zh-CN" sz="1600" dirty="0" smtClean="0"/>
              <a:t>(</a:t>
            </a:r>
            <a:r>
              <a:rPr lang="zh-CN" altLang="en-US" sz="1600" dirty="0" smtClean="0"/>
              <a:t>全表扫描</a:t>
            </a:r>
            <a:r>
              <a:rPr lang="en-US" altLang="zh-CN" sz="1600" dirty="0" smtClean="0"/>
              <a:t>)</a:t>
            </a:r>
          </a:p>
          <a:p>
            <a:r>
              <a:rPr lang="en-US" altLang="zh-CN" sz="1600" dirty="0"/>
              <a:t> </a:t>
            </a:r>
            <a:r>
              <a:rPr lang="en-US" altLang="zh-CN" sz="1600" dirty="0" smtClean="0"/>
              <a:t>         --  0.00</a:t>
            </a:r>
            <a:r>
              <a:rPr lang="zh-CN" altLang="en-US" sz="1600" dirty="0" smtClean="0"/>
              <a:t>表示输出第一行前的成本</a:t>
            </a:r>
            <a:r>
              <a:rPr lang="en-US" altLang="zh-CN" sz="1600" dirty="0" smtClean="0"/>
              <a:t>, </a:t>
            </a:r>
            <a:r>
              <a:rPr lang="zh-CN" altLang="en-US" sz="1600" dirty="0" smtClean="0"/>
              <a:t>如这里输出第一行前不需要排序为</a:t>
            </a:r>
            <a:r>
              <a:rPr lang="en-US" altLang="zh-CN" sz="1600" dirty="0" smtClean="0"/>
              <a:t>0.00. </a:t>
            </a:r>
            <a:r>
              <a:rPr lang="zh-CN" altLang="en-US" sz="1600" dirty="0" smtClean="0"/>
              <a:t>后面是这个节点真实的时间</a:t>
            </a:r>
            <a:r>
              <a:rPr lang="en-US" altLang="zh-CN" sz="1600" dirty="0" smtClean="0"/>
              <a:t>.</a:t>
            </a:r>
            <a:endParaRPr lang="en-US" altLang="zh-CN" sz="1600" dirty="0"/>
          </a:p>
          <a:p>
            <a:r>
              <a:rPr lang="en-US" altLang="zh-CN" sz="1600" dirty="0"/>
              <a:t>         Output: id, info, </a:t>
            </a:r>
            <a:r>
              <a:rPr lang="en-US" altLang="zh-CN" sz="1600" dirty="0" smtClean="0"/>
              <a:t>crt_time  -- </a:t>
            </a:r>
            <a:r>
              <a:rPr lang="zh-CN" altLang="en-US" sz="1600" dirty="0" smtClean="0"/>
              <a:t>这个节点输出的</a:t>
            </a:r>
            <a:r>
              <a:rPr lang="zh-CN" altLang="en-US" sz="1600" dirty="0"/>
              <a:t>列</a:t>
            </a:r>
            <a:endParaRPr lang="en-US" altLang="zh-CN" sz="1600" dirty="0"/>
          </a:p>
          <a:p>
            <a:r>
              <a:rPr lang="en-US" altLang="zh-CN" sz="1600" dirty="0"/>
              <a:t>         Buffers: shared hit=4925 </a:t>
            </a:r>
            <a:r>
              <a:rPr lang="en-US" altLang="zh-CN" sz="1600" dirty="0" smtClean="0"/>
              <a:t>read=89468      --  </a:t>
            </a:r>
            <a:r>
              <a:rPr lang="zh-CN" altLang="en-US" sz="1600" dirty="0" smtClean="0"/>
              <a:t>这个节点的</a:t>
            </a:r>
            <a:r>
              <a:rPr lang="en-US" altLang="zh-CN" sz="1600" dirty="0" smtClean="0"/>
              <a:t>shared buffer</a:t>
            </a:r>
            <a:r>
              <a:rPr lang="zh-CN" altLang="en-US" sz="1600" dirty="0" smtClean="0"/>
              <a:t>命中</a:t>
            </a:r>
            <a:r>
              <a:rPr lang="en-US" altLang="zh-CN" sz="1600" dirty="0" smtClean="0"/>
              <a:t>4925</a:t>
            </a:r>
            <a:r>
              <a:rPr lang="zh-CN" altLang="en-US" sz="1600" dirty="0" smtClean="0"/>
              <a:t>个</a:t>
            </a:r>
            <a:r>
              <a:rPr lang="en-US" altLang="zh-CN" sz="1600" dirty="0" smtClean="0"/>
              <a:t>page, </a:t>
            </a:r>
            <a:r>
              <a:rPr lang="zh-CN" altLang="en-US" sz="1600" dirty="0" smtClean="0"/>
              <a:t>从磁盘读取</a:t>
            </a:r>
            <a:r>
              <a:rPr lang="en-US" altLang="zh-CN" sz="1600" dirty="0" smtClean="0"/>
              <a:t>89468</a:t>
            </a:r>
            <a:r>
              <a:rPr lang="zh-CN" altLang="en-US" sz="1600" dirty="0" smtClean="0"/>
              <a:t>个</a:t>
            </a:r>
            <a:r>
              <a:rPr lang="en-US" altLang="zh-CN" sz="1600" dirty="0" smtClean="0"/>
              <a:t>page(</a:t>
            </a:r>
            <a:r>
              <a:rPr lang="zh-CN" altLang="en-US" sz="1600" dirty="0" smtClean="0"/>
              <a:t>如果</a:t>
            </a:r>
            <a:r>
              <a:rPr lang="en-US" altLang="zh-CN" sz="1600" dirty="0" smtClean="0"/>
              <a:t>shared buffer</a:t>
            </a:r>
            <a:r>
              <a:rPr lang="zh-CN" altLang="en-US" sz="1600" dirty="0" smtClean="0"/>
              <a:t>够大</a:t>
            </a:r>
            <a:r>
              <a:rPr lang="en-US" altLang="zh-CN" sz="1600" dirty="0" smtClean="0"/>
              <a:t>, </a:t>
            </a:r>
            <a:r>
              <a:rPr lang="zh-CN" altLang="en-US" sz="1600" dirty="0"/>
              <a:t>第二</a:t>
            </a:r>
            <a:r>
              <a:rPr lang="zh-CN" altLang="en-US" sz="1600" dirty="0" smtClean="0"/>
              <a:t>次执行的时候应该全部</a:t>
            </a:r>
            <a:r>
              <a:rPr lang="en-US" altLang="zh-CN" sz="1600" dirty="0" smtClean="0"/>
              <a:t>hit.)</a:t>
            </a:r>
            <a:endParaRPr lang="en-US" altLang="zh-CN" sz="1600" dirty="0"/>
          </a:p>
          <a:p>
            <a:r>
              <a:rPr lang="en-US" altLang="zh-CN" sz="1600" dirty="0"/>
              <a:t> Total runtime: 4637.805 </a:t>
            </a:r>
            <a:r>
              <a:rPr lang="en-US" altLang="zh-CN" sz="1600" dirty="0" err="1" smtClean="0"/>
              <a:t>ms</a:t>
            </a:r>
            <a:r>
              <a:rPr lang="en-US" altLang="zh-CN" sz="1600" dirty="0" smtClean="0"/>
              <a:t>    --  </a:t>
            </a:r>
            <a:r>
              <a:rPr lang="zh-CN" altLang="en-US" sz="1600" dirty="0" smtClean="0"/>
              <a:t>总的执行时间</a:t>
            </a:r>
            <a:endParaRPr lang="en-US" altLang="zh-CN" sz="1600" dirty="0"/>
          </a:p>
          <a:p>
            <a:r>
              <a:rPr lang="en-US" altLang="zh-CN" sz="1600" dirty="0"/>
              <a:t>(7 rows)</a:t>
            </a:r>
            <a:endParaRPr lang="zh-CN" altLang="en-US" sz="1600" dirty="0"/>
          </a:p>
        </p:txBody>
      </p:sp>
    </p:spTree>
    <p:extLst>
      <p:ext uri="{BB962C8B-B14F-4D97-AF65-F5344CB8AC3E}">
        <p14:creationId xmlns:p14="http://schemas.microsoft.com/office/powerpoint/2010/main" val="2869940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 </a:t>
            </a:r>
            <a:r>
              <a:rPr lang="zh-CN" altLang="en-US" dirty="0" smtClean="0"/>
              <a:t>输出的含义</a:t>
            </a:r>
            <a:endParaRPr lang="zh-CN" altLang="en-US" dirty="0"/>
          </a:p>
        </p:txBody>
      </p:sp>
      <p:sp>
        <p:nvSpPr>
          <p:cNvPr id="3" name="内容占位符 2"/>
          <p:cNvSpPr>
            <a:spLocks noGrp="1"/>
          </p:cNvSpPr>
          <p:nvPr>
            <p:ph idx="1"/>
          </p:nvPr>
        </p:nvSpPr>
        <p:spPr/>
        <p:txBody>
          <a:bodyPr/>
          <a:lstStyle/>
          <a:p>
            <a:r>
              <a:rPr lang="zh-CN" altLang="en-US" sz="1400" dirty="0" smtClean="0"/>
              <a:t>组合行集例子</a:t>
            </a:r>
            <a:endParaRPr lang="en-US" altLang="zh-CN" sz="1400" dirty="0" smtClean="0"/>
          </a:p>
          <a:p>
            <a:r>
              <a:rPr lang="en-US" altLang="zh-CN" sz="1400" dirty="0"/>
              <a:t>digoal=# explain (analyze, verbose, costs, buffers, timing) select 1 union select 1</a:t>
            </a:r>
            <a:r>
              <a:rPr lang="en-US" altLang="zh-CN" sz="1400" dirty="0" smtClean="0"/>
              <a:t>;    -- union</a:t>
            </a:r>
            <a:r>
              <a:rPr lang="zh-CN" altLang="en-US" sz="1400" dirty="0" smtClean="0"/>
              <a:t>去重复</a:t>
            </a:r>
            <a:r>
              <a:rPr lang="en-US" altLang="zh-CN" sz="1400" dirty="0" smtClean="0"/>
              <a:t>, </a:t>
            </a:r>
            <a:r>
              <a:rPr lang="zh-CN" altLang="en-US" sz="1400" dirty="0" smtClean="0"/>
              <a:t>所以有</a:t>
            </a:r>
            <a:r>
              <a:rPr lang="en-US" altLang="zh-CN" sz="1400" dirty="0" smtClean="0"/>
              <a:t>sort</a:t>
            </a:r>
            <a:r>
              <a:rPr lang="zh-CN" altLang="en-US" sz="1400" dirty="0" smtClean="0"/>
              <a:t>节点</a:t>
            </a:r>
            <a:endParaRPr lang="en-US" altLang="zh-CN" sz="1400" dirty="0"/>
          </a:p>
          <a:p>
            <a:r>
              <a:rPr lang="en-US" altLang="zh-CN" sz="1400" dirty="0"/>
              <a:t>                                              QUERY PLAN                                              </a:t>
            </a:r>
          </a:p>
          <a:p>
            <a:r>
              <a:rPr lang="en-US" altLang="zh-CN" sz="1400" dirty="0" smtClean="0"/>
              <a:t>Unique  </a:t>
            </a:r>
            <a:r>
              <a:rPr lang="en-US" altLang="zh-CN" sz="1400" dirty="0"/>
              <a:t>(cost=0.05..0.06 rows=2 width=0) (actual time=0.049..0.051 rows=1 loops=1)</a:t>
            </a:r>
          </a:p>
          <a:p>
            <a:r>
              <a:rPr lang="en-US" altLang="zh-CN" sz="1400" dirty="0"/>
              <a:t>   Output: (1)</a:t>
            </a:r>
          </a:p>
          <a:p>
            <a:r>
              <a:rPr lang="en-US" altLang="zh-CN" sz="1400" dirty="0"/>
              <a:t>   Buffers: shared hit=3</a:t>
            </a:r>
          </a:p>
          <a:p>
            <a:r>
              <a:rPr lang="en-US" altLang="zh-CN" sz="1400" dirty="0"/>
              <a:t>   -&gt;  Sort  (cost=0.05..0.06 rows=2 width=0) (actual time=0.047..0.047 rows=2 loops=1)</a:t>
            </a:r>
          </a:p>
          <a:p>
            <a:r>
              <a:rPr lang="en-US" altLang="zh-CN" sz="1400" dirty="0"/>
              <a:t>         Output: (1)</a:t>
            </a:r>
          </a:p>
          <a:p>
            <a:r>
              <a:rPr lang="en-US" altLang="zh-CN" sz="1400" dirty="0"/>
              <a:t>         Sort Key: (1)</a:t>
            </a:r>
          </a:p>
          <a:p>
            <a:r>
              <a:rPr lang="en-US" altLang="zh-CN" sz="1400" dirty="0"/>
              <a:t>         Sort Method: quicksort  Memory: 25kB</a:t>
            </a:r>
          </a:p>
          <a:p>
            <a:r>
              <a:rPr lang="en-US" altLang="zh-CN" sz="1400" dirty="0"/>
              <a:t>         Buffers: shared hit=3</a:t>
            </a:r>
          </a:p>
          <a:p>
            <a:r>
              <a:rPr lang="en-US" altLang="zh-CN" sz="1400" dirty="0"/>
              <a:t>         -&gt;  </a:t>
            </a:r>
            <a:r>
              <a:rPr lang="en-US" altLang="zh-CN" sz="1400" dirty="0">
                <a:solidFill>
                  <a:srgbClr val="FF0000"/>
                </a:solidFill>
              </a:rPr>
              <a:t>Append</a:t>
            </a:r>
            <a:r>
              <a:rPr lang="en-US" altLang="zh-CN" sz="1400" dirty="0"/>
              <a:t>  (cost=0.00..0.04 rows=2 width=0) (actual time=0.006..0.007 rows=2 loops=1)</a:t>
            </a:r>
          </a:p>
          <a:p>
            <a:r>
              <a:rPr lang="en-US" altLang="zh-CN" sz="1400" dirty="0"/>
              <a:t>               -&gt;  Result  (cost=0.00..0.01 rows=1 width=0) (actual time=0.003..0.003 rows=1 loops=1)</a:t>
            </a:r>
          </a:p>
          <a:p>
            <a:r>
              <a:rPr lang="en-US" altLang="zh-CN" sz="1400" dirty="0"/>
              <a:t>                     Output: 1</a:t>
            </a:r>
          </a:p>
          <a:p>
            <a:r>
              <a:rPr lang="en-US" altLang="zh-CN" sz="1400" dirty="0"/>
              <a:t>               -&gt;  Result  (cost=0.00..0.01 rows=1 width=0) (actual time=0.000..0.000 rows=1 loops=1)</a:t>
            </a:r>
          </a:p>
          <a:p>
            <a:r>
              <a:rPr lang="en-US" altLang="zh-CN" sz="1400" dirty="0"/>
              <a:t>                     Output: 1</a:t>
            </a:r>
          </a:p>
          <a:p>
            <a:r>
              <a:rPr lang="en-US" altLang="zh-CN" sz="1400" dirty="0"/>
              <a:t> Total runtime: 0.136 </a:t>
            </a:r>
            <a:r>
              <a:rPr lang="en-US" altLang="zh-CN" sz="1400" dirty="0" err="1"/>
              <a:t>ms</a:t>
            </a:r>
            <a:endParaRPr lang="en-US" altLang="zh-CN" sz="1400" dirty="0"/>
          </a:p>
          <a:p>
            <a:r>
              <a:rPr lang="en-US" altLang="zh-CN" sz="1400" dirty="0"/>
              <a:t>(14 rows)</a:t>
            </a:r>
            <a:endParaRPr lang="zh-CN" altLang="en-US" sz="1400" dirty="0"/>
          </a:p>
        </p:txBody>
      </p:sp>
    </p:spTree>
    <p:extLst>
      <p:ext uri="{BB962C8B-B14F-4D97-AF65-F5344CB8AC3E}">
        <p14:creationId xmlns:p14="http://schemas.microsoft.com/office/powerpoint/2010/main" val="3852585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 </a:t>
            </a:r>
            <a:r>
              <a:rPr lang="zh-CN" altLang="en-US" dirty="0" smtClean="0"/>
              <a:t>输出的含义</a:t>
            </a:r>
            <a:endParaRPr lang="zh-CN" altLang="en-US" dirty="0"/>
          </a:p>
        </p:txBody>
      </p:sp>
      <p:sp>
        <p:nvSpPr>
          <p:cNvPr id="3" name="内容占位符 2"/>
          <p:cNvSpPr>
            <a:spLocks noGrp="1"/>
          </p:cNvSpPr>
          <p:nvPr>
            <p:ph idx="1"/>
          </p:nvPr>
        </p:nvSpPr>
        <p:spPr/>
        <p:txBody>
          <a:bodyPr/>
          <a:lstStyle/>
          <a:p>
            <a:r>
              <a:rPr lang="zh-CN" altLang="en-US" sz="1400" dirty="0" smtClean="0"/>
              <a:t>嵌套连接例子</a:t>
            </a:r>
            <a:endParaRPr lang="en-US" altLang="zh-CN" sz="1400" dirty="0" smtClean="0"/>
          </a:p>
          <a:p>
            <a:r>
              <a:rPr lang="en-US" altLang="zh-CN" sz="1400" dirty="0"/>
              <a:t>nested loop join: The right relation is scanned once for every row found in the left relation. This strategy is easy to implement but can be very time consuming. (However, if the right relation can be scanned with an index scan, this can be a good strategy. It is possible to use values from the current row of the left relation as keys for the index scan of the right</a:t>
            </a:r>
            <a:r>
              <a:rPr lang="en-US" altLang="zh-CN" sz="1400" dirty="0" smtClean="0"/>
              <a:t>.)</a:t>
            </a:r>
          </a:p>
          <a:p>
            <a:endParaRPr lang="en-US" altLang="zh-CN" sz="1400" dirty="0" smtClean="0"/>
          </a:p>
          <a:p>
            <a:r>
              <a:rPr lang="en-US" altLang="zh-CN" sz="1400" dirty="0" smtClean="0"/>
              <a:t>for  tuple in </a:t>
            </a:r>
            <a:r>
              <a:rPr lang="zh-CN" altLang="en-US" sz="1400" dirty="0" smtClean="0"/>
              <a:t>左表查询</a:t>
            </a:r>
            <a:r>
              <a:rPr lang="en-US" altLang="zh-CN" sz="1400" dirty="0" smtClean="0"/>
              <a:t> loop</a:t>
            </a:r>
          </a:p>
          <a:p>
            <a:r>
              <a:rPr lang="en-US" altLang="zh-CN" sz="1400" dirty="0"/>
              <a:t> </a:t>
            </a:r>
            <a:r>
              <a:rPr lang="en-US" altLang="zh-CN" sz="1400" dirty="0" smtClean="0"/>
              <a:t> </a:t>
            </a:r>
            <a:r>
              <a:rPr lang="zh-CN" altLang="en-US" sz="1400" dirty="0" smtClean="0"/>
              <a:t>右表查询</a:t>
            </a:r>
            <a:r>
              <a:rPr lang="en-US" altLang="zh-CN" sz="1400" dirty="0" smtClean="0"/>
              <a:t>(</a:t>
            </a:r>
            <a:r>
              <a:rPr lang="zh-CN" altLang="en-US" sz="1400" dirty="0" smtClean="0"/>
              <a:t>根据左表查询得到的行作为右表查询的条件依次输出最终结果</a:t>
            </a:r>
            <a:r>
              <a:rPr lang="en-US" altLang="zh-CN" sz="1400" dirty="0" smtClean="0"/>
              <a:t>)</a:t>
            </a:r>
          </a:p>
          <a:p>
            <a:r>
              <a:rPr lang="en-US" altLang="zh-CN" sz="1400" dirty="0"/>
              <a:t>e</a:t>
            </a:r>
            <a:r>
              <a:rPr lang="en-US" altLang="zh-CN" sz="1400" dirty="0" smtClean="0"/>
              <a:t>nd loop;</a:t>
            </a:r>
          </a:p>
          <a:p>
            <a:endParaRPr lang="en-US" altLang="zh-CN" sz="1400" dirty="0"/>
          </a:p>
          <a:p>
            <a:r>
              <a:rPr lang="zh-CN" altLang="en-US" sz="1400" dirty="0" smtClean="0"/>
              <a:t>适合右表的关联列发生在唯一键值列或者主键列上的情况</a:t>
            </a:r>
            <a:r>
              <a:rPr lang="en-US" altLang="zh-CN" sz="1400" dirty="0" smtClean="0"/>
              <a:t>.</a:t>
            </a:r>
          </a:p>
          <a:p>
            <a:endParaRPr lang="en-US" altLang="zh-CN" sz="1400" dirty="0" smtClean="0"/>
          </a:p>
          <a:p>
            <a:endParaRPr lang="en-US" altLang="zh-CN" sz="1400" dirty="0" smtClean="0"/>
          </a:p>
        </p:txBody>
      </p:sp>
    </p:spTree>
    <p:extLst>
      <p:ext uri="{BB962C8B-B14F-4D97-AF65-F5344CB8AC3E}">
        <p14:creationId xmlns:p14="http://schemas.microsoft.com/office/powerpoint/2010/main" val="3555857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 </a:t>
            </a:r>
            <a:r>
              <a:rPr lang="zh-CN" altLang="en-US" dirty="0" smtClean="0"/>
              <a:t>输出的含义</a:t>
            </a:r>
            <a:endParaRPr lang="zh-CN" altLang="en-US" dirty="0"/>
          </a:p>
        </p:txBody>
      </p:sp>
      <p:sp>
        <p:nvSpPr>
          <p:cNvPr id="3" name="内容占位符 2"/>
          <p:cNvSpPr>
            <a:spLocks noGrp="1"/>
          </p:cNvSpPr>
          <p:nvPr>
            <p:ph idx="1"/>
          </p:nvPr>
        </p:nvSpPr>
        <p:spPr/>
        <p:txBody>
          <a:bodyPr/>
          <a:lstStyle/>
          <a:p>
            <a:r>
              <a:rPr lang="zh-CN" altLang="en-US" sz="1400" dirty="0" smtClean="0"/>
              <a:t>嵌套连接例子</a:t>
            </a:r>
            <a:endParaRPr lang="en-US" altLang="zh-CN" sz="1400" dirty="0" smtClean="0"/>
          </a:p>
          <a:p>
            <a:r>
              <a:rPr lang="en-US" altLang="zh-CN" sz="1400" dirty="0"/>
              <a:t>digoal=# explain (analyze, verbose, costs, buffers, timing) select f.* from </a:t>
            </a:r>
            <a:r>
              <a:rPr lang="en-US" altLang="zh-CN" sz="1400" dirty="0" err="1"/>
              <a:t>f,p</a:t>
            </a:r>
            <a:r>
              <a:rPr lang="en-US" altLang="zh-CN" sz="1400" dirty="0"/>
              <a:t> where f.p_id=p.id and </a:t>
            </a:r>
            <a:r>
              <a:rPr lang="en-US" altLang="zh-CN" sz="1400" dirty="0" err="1"/>
              <a:t>f.p_id</a:t>
            </a:r>
            <a:r>
              <a:rPr lang="en-US" altLang="zh-CN" sz="1400" dirty="0"/>
              <a:t>&lt;10;</a:t>
            </a:r>
          </a:p>
          <a:p>
            <a:r>
              <a:rPr lang="en-US" altLang="zh-CN" sz="1400" dirty="0"/>
              <a:t>                                                          QUERY PLAN                                                          </a:t>
            </a:r>
          </a:p>
          <a:p>
            <a:r>
              <a:rPr lang="en-US" altLang="zh-CN" sz="1400" dirty="0"/>
              <a:t>------------------------------------------------------------------------------------------------------------------------------</a:t>
            </a:r>
          </a:p>
          <a:p>
            <a:r>
              <a:rPr lang="en-US" altLang="zh-CN" sz="1400" dirty="0"/>
              <a:t> Nested Loop  (cost=0.57..22.29 rows=9 width=49) (actual time=0.011..0.042 rows=9 loops=1)</a:t>
            </a:r>
          </a:p>
          <a:p>
            <a:r>
              <a:rPr lang="en-US" altLang="zh-CN" sz="1400" dirty="0"/>
              <a:t>   Output: f.id, </a:t>
            </a:r>
            <a:r>
              <a:rPr lang="en-US" altLang="zh-CN" sz="1400" dirty="0" err="1"/>
              <a:t>f.p_id</a:t>
            </a:r>
            <a:r>
              <a:rPr lang="en-US" altLang="zh-CN" sz="1400" dirty="0"/>
              <a:t>, f.info, </a:t>
            </a:r>
            <a:r>
              <a:rPr lang="en-US" altLang="zh-CN" sz="1400" dirty="0" err="1"/>
              <a:t>f.crt_time</a:t>
            </a:r>
            <a:endParaRPr lang="en-US" altLang="zh-CN" sz="1400" dirty="0"/>
          </a:p>
          <a:p>
            <a:r>
              <a:rPr lang="en-US" altLang="zh-CN" sz="1400" dirty="0"/>
              <a:t>   Buffers: shared hit=31</a:t>
            </a:r>
          </a:p>
          <a:p>
            <a:r>
              <a:rPr lang="en-US" altLang="zh-CN" sz="1400" dirty="0"/>
              <a:t>   -&gt;  Index Scan using idx_f_1 on </a:t>
            </a:r>
            <a:r>
              <a:rPr lang="en-US" altLang="zh-CN" sz="1400" dirty="0" err="1"/>
              <a:t>postgres.f</a:t>
            </a:r>
            <a:r>
              <a:rPr lang="en-US" altLang="zh-CN" sz="1400" dirty="0"/>
              <a:t>  (cost=0.29..2.45 rows=9 width=49) (actual time=0.005..0.010 rows=9 loops=1</a:t>
            </a:r>
            <a:r>
              <a:rPr lang="en-US" altLang="zh-CN" sz="1400" dirty="0" smtClean="0"/>
              <a:t>)  -- </a:t>
            </a:r>
            <a:r>
              <a:rPr lang="zh-CN" altLang="en-US" sz="1400" dirty="0" smtClean="0"/>
              <a:t>左表</a:t>
            </a:r>
            <a:endParaRPr lang="en-US" altLang="zh-CN" sz="1400" dirty="0"/>
          </a:p>
          <a:p>
            <a:r>
              <a:rPr lang="en-US" altLang="zh-CN" sz="1400" dirty="0"/>
              <a:t>         Output: f.id, </a:t>
            </a:r>
            <a:r>
              <a:rPr lang="en-US" altLang="zh-CN" sz="1400" dirty="0" err="1"/>
              <a:t>f.p_id</a:t>
            </a:r>
            <a:r>
              <a:rPr lang="en-US" altLang="zh-CN" sz="1400" dirty="0"/>
              <a:t>, f.info, </a:t>
            </a:r>
            <a:r>
              <a:rPr lang="en-US" altLang="zh-CN" sz="1400" dirty="0" err="1"/>
              <a:t>f.crt_time</a:t>
            </a:r>
            <a:endParaRPr lang="en-US" altLang="zh-CN" sz="1400" dirty="0"/>
          </a:p>
          <a:p>
            <a:r>
              <a:rPr lang="en-US" altLang="zh-CN" sz="1400" dirty="0"/>
              <a:t>         Index Cond: (</a:t>
            </a:r>
            <a:r>
              <a:rPr lang="en-US" altLang="zh-CN" sz="1400" dirty="0" err="1"/>
              <a:t>f.p_id</a:t>
            </a:r>
            <a:r>
              <a:rPr lang="en-US" altLang="zh-CN" sz="1400" dirty="0"/>
              <a:t> &lt; 10)</a:t>
            </a:r>
          </a:p>
          <a:p>
            <a:r>
              <a:rPr lang="en-US" altLang="zh-CN" sz="1400" dirty="0"/>
              <a:t>         Buffers: shared hit=4</a:t>
            </a:r>
          </a:p>
          <a:p>
            <a:r>
              <a:rPr lang="en-US" altLang="zh-CN" sz="1400" dirty="0"/>
              <a:t>   -&gt;  Index Only Scan using </a:t>
            </a:r>
            <a:r>
              <a:rPr lang="en-US" altLang="zh-CN" sz="1400" dirty="0" err="1"/>
              <a:t>p_pkey</a:t>
            </a:r>
            <a:r>
              <a:rPr lang="en-US" altLang="zh-CN" sz="1400" dirty="0"/>
              <a:t> on </a:t>
            </a:r>
            <a:r>
              <a:rPr lang="en-US" altLang="zh-CN" sz="1400" dirty="0" err="1"/>
              <a:t>postgres.p</a:t>
            </a:r>
            <a:r>
              <a:rPr lang="en-US" altLang="zh-CN" sz="1400" dirty="0"/>
              <a:t>  (cost=0.29..2.19 rows=1 width=4) (actual time=0.002..0.003 rows=1</a:t>
            </a:r>
            <a:r>
              <a:rPr lang="en-US" altLang="zh-CN" sz="1400" dirty="0">
                <a:solidFill>
                  <a:srgbClr val="FF0000"/>
                </a:solidFill>
              </a:rPr>
              <a:t> loops=9</a:t>
            </a:r>
            <a:r>
              <a:rPr lang="en-US" altLang="zh-CN" sz="1400" dirty="0" smtClean="0">
                <a:solidFill>
                  <a:srgbClr val="FF0000"/>
                </a:solidFill>
              </a:rPr>
              <a:t>)  -- </a:t>
            </a:r>
            <a:r>
              <a:rPr lang="zh-CN" altLang="en-US" sz="1400" dirty="0" smtClean="0">
                <a:solidFill>
                  <a:srgbClr val="FF0000"/>
                </a:solidFill>
              </a:rPr>
              <a:t>右表</a:t>
            </a:r>
            <a:endParaRPr lang="en-US" altLang="zh-CN" sz="1400" dirty="0">
              <a:solidFill>
                <a:srgbClr val="FF0000"/>
              </a:solidFill>
            </a:endParaRPr>
          </a:p>
          <a:p>
            <a:r>
              <a:rPr lang="en-US" altLang="zh-CN" sz="1400" dirty="0"/>
              <a:t>         Output: p.id</a:t>
            </a:r>
          </a:p>
          <a:p>
            <a:r>
              <a:rPr lang="en-US" altLang="zh-CN" sz="1400" dirty="0"/>
              <a:t>         Index Cond: (p.id = </a:t>
            </a:r>
            <a:r>
              <a:rPr lang="en-US" altLang="zh-CN" sz="1400" dirty="0" err="1"/>
              <a:t>f.p_id</a:t>
            </a:r>
            <a:r>
              <a:rPr lang="en-US" altLang="zh-CN" sz="1400" dirty="0"/>
              <a:t>)</a:t>
            </a:r>
          </a:p>
          <a:p>
            <a:r>
              <a:rPr lang="en-US" altLang="zh-CN" sz="1400" dirty="0"/>
              <a:t>         Heap Fetches: 9</a:t>
            </a:r>
          </a:p>
          <a:p>
            <a:r>
              <a:rPr lang="en-US" altLang="zh-CN" sz="1400" dirty="0"/>
              <a:t>         Buffers: shared hit=27</a:t>
            </a:r>
          </a:p>
          <a:p>
            <a:r>
              <a:rPr lang="en-US" altLang="zh-CN" sz="1400" dirty="0"/>
              <a:t> Total runtime: 0.072 </a:t>
            </a:r>
            <a:r>
              <a:rPr lang="en-US" altLang="zh-CN" sz="1400" dirty="0" err="1"/>
              <a:t>ms</a:t>
            </a:r>
            <a:endParaRPr lang="en-US" altLang="zh-CN" sz="1400" dirty="0"/>
          </a:p>
          <a:p>
            <a:r>
              <a:rPr lang="en-US" altLang="zh-CN" sz="1400" dirty="0"/>
              <a:t>(13 rows)</a:t>
            </a:r>
            <a:endParaRPr lang="zh-CN" altLang="en-US" sz="1400" dirty="0"/>
          </a:p>
        </p:txBody>
      </p:sp>
    </p:spTree>
    <p:extLst>
      <p:ext uri="{BB962C8B-B14F-4D97-AF65-F5344CB8AC3E}">
        <p14:creationId xmlns:p14="http://schemas.microsoft.com/office/powerpoint/2010/main" val="910892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 </a:t>
            </a:r>
            <a:r>
              <a:rPr lang="zh-CN" altLang="en-US" dirty="0" smtClean="0"/>
              <a:t>输出的含义</a:t>
            </a:r>
            <a:endParaRPr lang="zh-CN" altLang="en-US" dirty="0"/>
          </a:p>
        </p:txBody>
      </p:sp>
      <p:sp>
        <p:nvSpPr>
          <p:cNvPr id="3" name="内容占位符 2"/>
          <p:cNvSpPr>
            <a:spLocks noGrp="1"/>
          </p:cNvSpPr>
          <p:nvPr>
            <p:ph idx="1"/>
          </p:nvPr>
        </p:nvSpPr>
        <p:spPr/>
        <p:txBody>
          <a:bodyPr/>
          <a:lstStyle/>
          <a:p>
            <a:r>
              <a:rPr lang="zh-CN" altLang="en-US" sz="1400" dirty="0"/>
              <a:t>哈希</a:t>
            </a:r>
            <a:r>
              <a:rPr lang="zh-CN" altLang="en-US" sz="1400" dirty="0" smtClean="0"/>
              <a:t>连接例子</a:t>
            </a:r>
            <a:endParaRPr lang="en-US" altLang="zh-CN" sz="1400" dirty="0" smtClean="0"/>
          </a:p>
          <a:p>
            <a:r>
              <a:rPr lang="en-US" altLang="zh-CN" sz="1400" dirty="0"/>
              <a:t>hash join: the right relation is first scanned and loaded into a hash table, using its join attributes as hash keys. Next the left relation is scanned and the appropriate values of every row found are used as hash keys to locate the matching rows in the table</a:t>
            </a:r>
            <a:r>
              <a:rPr lang="en-US" altLang="zh-CN" sz="1400" dirty="0" smtClean="0"/>
              <a:t>.</a:t>
            </a:r>
          </a:p>
          <a:p>
            <a:endParaRPr lang="en-US" altLang="zh-CN" sz="1400" dirty="0"/>
          </a:p>
          <a:p>
            <a:r>
              <a:rPr lang="zh-CN" altLang="en-US" sz="1400" dirty="0" smtClean="0"/>
              <a:t>首先右表扫描加载到内存</a:t>
            </a:r>
            <a:r>
              <a:rPr lang="en-US" altLang="zh-CN" sz="1400" dirty="0" smtClean="0"/>
              <a:t>HASH</a:t>
            </a:r>
            <a:r>
              <a:rPr lang="zh-CN" altLang="en-US" sz="1400" dirty="0" smtClean="0"/>
              <a:t>表</a:t>
            </a:r>
            <a:r>
              <a:rPr lang="en-US" altLang="zh-CN" sz="1400" dirty="0" smtClean="0"/>
              <a:t>, hash key</a:t>
            </a:r>
            <a:r>
              <a:rPr lang="zh-CN" altLang="en-US" sz="1400" dirty="0" smtClean="0"/>
              <a:t>为</a:t>
            </a:r>
            <a:r>
              <a:rPr lang="en-US" altLang="zh-CN" sz="1400" dirty="0" smtClean="0"/>
              <a:t>JOIN</a:t>
            </a:r>
            <a:r>
              <a:rPr lang="zh-CN" altLang="en-US" sz="1400" dirty="0" smtClean="0"/>
              <a:t>列</a:t>
            </a:r>
            <a:r>
              <a:rPr lang="en-US" altLang="zh-CN" sz="1400" dirty="0" smtClean="0"/>
              <a:t>.</a:t>
            </a:r>
          </a:p>
          <a:p>
            <a:r>
              <a:rPr lang="zh-CN" altLang="en-US" sz="1400" dirty="0" smtClean="0"/>
              <a:t>然后左表扫描</a:t>
            </a:r>
            <a:r>
              <a:rPr lang="en-US" altLang="zh-CN" sz="1400" dirty="0" smtClean="0"/>
              <a:t>, </a:t>
            </a:r>
            <a:r>
              <a:rPr lang="zh-CN" altLang="en-US" sz="1400" dirty="0" smtClean="0"/>
              <a:t>并与内存中的</a:t>
            </a:r>
            <a:r>
              <a:rPr lang="en-US" altLang="zh-CN" sz="1400" dirty="0" smtClean="0"/>
              <a:t>HASH</a:t>
            </a:r>
            <a:r>
              <a:rPr lang="zh-CN" altLang="en-US" sz="1400" dirty="0" smtClean="0"/>
              <a:t>表进行关联</a:t>
            </a:r>
            <a:r>
              <a:rPr lang="en-US" altLang="zh-CN" sz="1400" dirty="0" smtClean="0"/>
              <a:t>, </a:t>
            </a:r>
            <a:r>
              <a:rPr lang="zh-CN" altLang="en-US" sz="1400" dirty="0" smtClean="0"/>
              <a:t>输出最终结果</a:t>
            </a:r>
            <a:r>
              <a:rPr lang="en-US" altLang="zh-CN" sz="1400" dirty="0" smtClean="0"/>
              <a:t>.</a:t>
            </a:r>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a:p>
          <a:p>
            <a:endParaRPr lang="en-US" altLang="zh-CN" sz="1400" dirty="0" smtClean="0"/>
          </a:p>
          <a:p>
            <a:endParaRPr lang="en-US" altLang="zh-CN" sz="1400" dirty="0" smtClean="0"/>
          </a:p>
        </p:txBody>
      </p:sp>
    </p:spTree>
    <p:extLst>
      <p:ext uri="{BB962C8B-B14F-4D97-AF65-F5344CB8AC3E}">
        <p14:creationId xmlns:p14="http://schemas.microsoft.com/office/powerpoint/2010/main" val="222184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zh-CN" altLang="en-US" sz="1400" dirty="0"/>
              <a:t>利用索引进行排序减少</a:t>
            </a:r>
            <a:r>
              <a:rPr lang="en-US" altLang="zh-CN" sz="1400" dirty="0"/>
              <a:t>CPU</a:t>
            </a:r>
            <a:r>
              <a:rPr lang="zh-CN" altLang="en-US" sz="1400" dirty="0"/>
              <a:t>开销</a:t>
            </a:r>
          </a:p>
          <a:p>
            <a:r>
              <a:rPr lang="en-US" altLang="zh-CN" sz="1400" dirty="0" smtClean="0"/>
              <a:t>1. </a:t>
            </a:r>
            <a:r>
              <a:rPr lang="zh-CN" altLang="en-US" sz="1400" dirty="0" smtClean="0"/>
              <a:t>查询条件就是索引列</a:t>
            </a:r>
            <a:endParaRPr lang="en-US" altLang="zh-CN" sz="1400" dirty="0" smtClean="0"/>
          </a:p>
          <a:p>
            <a:r>
              <a:rPr lang="en-US" altLang="zh-CN" sz="1400" dirty="0"/>
              <a:t>digoal=# create table test(id </a:t>
            </a:r>
            <a:r>
              <a:rPr lang="en-US" altLang="zh-CN" sz="1400" dirty="0" err="1"/>
              <a:t>int</a:t>
            </a:r>
            <a:r>
              <a:rPr lang="en-US" altLang="zh-CN" sz="1400" dirty="0"/>
              <a:t>, info text, </a:t>
            </a:r>
            <a:r>
              <a:rPr lang="en-US" altLang="zh-CN" sz="1400" dirty="0" err="1"/>
              <a:t>crt_time</a:t>
            </a:r>
            <a:r>
              <a:rPr lang="en-US" altLang="zh-CN" sz="1400" dirty="0"/>
              <a:t> timestamp);</a:t>
            </a:r>
          </a:p>
          <a:p>
            <a:r>
              <a:rPr lang="en-US" altLang="zh-CN" sz="1400" dirty="0"/>
              <a:t>CREATE TABLE</a:t>
            </a:r>
          </a:p>
          <a:p>
            <a:r>
              <a:rPr lang="en-US" altLang="zh-CN" sz="1400" dirty="0"/>
              <a:t>digoal=# insert into test select </a:t>
            </a:r>
            <a:r>
              <a:rPr lang="en-US" altLang="zh-CN" sz="1400" dirty="0" err="1"/>
              <a:t>generate_series</a:t>
            </a:r>
            <a:r>
              <a:rPr lang="en-US" altLang="zh-CN" sz="1400" dirty="0"/>
              <a:t>(1,10000), md5(random()::text),</a:t>
            </a:r>
            <a:r>
              <a:rPr lang="en-US" altLang="zh-CN" sz="1400" dirty="0" err="1"/>
              <a:t>clock_timestamp</a:t>
            </a:r>
            <a:r>
              <a:rPr lang="en-US" altLang="zh-CN" sz="1400" dirty="0"/>
              <a:t>();</a:t>
            </a:r>
          </a:p>
          <a:p>
            <a:r>
              <a:rPr lang="en-US" altLang="zh-CN" sz="1400" dirty="0"/>
              <a:t>INSERT 0 10000</a:t>
            </a:r>
          </a:p>
          <a:p>
            <a:r>
              <a:rPr lang="en-US" altLang="zh-CN" sz="1400" dirty="0"/>
              <a:t>digoal=# create index idx_test_1 on test(id);</a:t>
            </a:r>
          </a:p>
          <a:p>
            <a:r>
              <a:rPr lang="en-US" altLang="zh-CN" sz="1400" dirty="0"/>
              <a:t>CREATE INDEX</a:t>
            </a:r>
          </a:p>
          <a:p>
            <a:r>
              <a:rPr lang="en-US" altLang="zh-CN" sz="1400" dirty="0"/>
              <a:t>digoal=# explain analyze select * from test where id&lt;100 order by id;</a:t>
            </a:r>
          </a:p>
          <a:p>
            <a:r>
              <a:rPr lang="en-US" altLang="zh-CN" sz="1400" dirty="0"/>
              <a:t>                                                       QUERY PLAN                                                       </a:t>
            </a:r>
          </a:p>
          <a:p>
            <a:r>
              <a:rPr lang="en-US" altLang="zh-CN" sz="1400" dirty="0"/>
              <a:t>------------------------------------------------------------------------------------------------------------------------</a:t>
            </a:r>
          </a:p>
          <a:p>
            <a:r>
              <a:rPr lang="en-US" altLang="zh-CN" sz="1400" dirty="0"/>
              <a:t> Index Scan using idx_test_1 on test  (cost=0.29..162.61 rows=3333 width=44) (actual time=0.036..0.069 rows=99 loops=1)</a:t>
            </a:r>
          </a:p>
          <a:p>
            <a:r>
              <a:rPr lang="en-US" altLang="zh-CN" sz="1400" dirty="0"/>
              <a:t>   Index Cond: (id &lt; 100)</a:t>
            </a:r>
          </a:p>
          <a:p>
            <a:r>
              <a:rPr lang="en-US" altLang="zh-CN" sz="1400" dirty="0"/>
              <a:t> Total runtime: 0.107 </a:t>
            </a:r>
            <a:r>
              <a:rPr lang="en-US" altLang="zh-CN" sz="1400" dirty="0" err="1"/>
              <a:t>ms</a:t>
            </a:r>
            <a:endParaRPr lang="en-US" altLang="zh-CN" sz="1400" dirty="0"/>
          </a:p>
          <a:p>
            <a:r>
              <a:rPr lang="en-US" altLang="zh-CN" sz="1400" dirty="0"/>
              <a:t>(3 rows</a:t>
            </a:r>
            <a:r>
              <a:rPr lang="en-US" altLang="zh-CN" sz="1400" dirty="0" smtClean="0"/>
              <a:t>)</a:t>
            </a:r>
          </a:p>
          <a:p>
            <a:endParaRPr lang="en-US" altLang="zh-CN" sz="1400" dirty="0" err="1" smtClean="0"/>
          </a:p>
        </p:txBody>
      </p:sp>
    </p:spTree>
    <p:extLst>
      <p:ext uri="{BB962C8B-B14F-4D97-AF65-F5344CB8AC3E}">
        <p14:creationId xmlns:p14="http://schemas.microsoft.com/office/powerpoint/2010/main" val="1008775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 </a:t>
            </a:r>
            <a:r>
              <a:rPr lang="zh-CN" altLang="en-US" dirty="0" smtClean="0"/>
              <a:t>输出的含义</a:t>
            </a:r>
            <a:endParaRPr lang="zh-CN" altLang="en-US" dirty="0"/>
          </a:p>
        </p:txBody>
      </p:sp>
      <p:sp>
        <p:nvSpPr>
          <p:cNvPr id="3" name="内容占位符 2"/>
          <p:cNvSpPr>
            <a:spLocks noGrp="1"/>
          </p:cNvSpPr>
          <p:nvPr>
            <p:ph idx="1"/>
          </p:nvPr>
        </p:nvSpPr>
        <p:spPr/>
        <p:txBody>
          <a:bodyPr/>
          <a:lstStyle/>
          <a:p>
            <a:r>
              <a:rPr lang="zh-CN" altLang="en-US" sz="1400" dirty="0"/>
              <a:t>哈希</a:t>
            </a:r>
            <a:r>
              <a:rPr lang="zh-CN" altLang="en-US" sz="1400" dirty="0" smtClean="0"/>
              <a:t>连接例子</a:t>
            </a:r>
            <a:endParaRPr lang="en-US" altLang="zh-CN" sz="1400" dirty="0" smtClean="0"/>
          </a:p>
          <a:p>
            <a:r>
              <a:rPr lang="en-US" altLang="zh-CN" sz="1400" dirty="0"/>
              <a:t>digoal=# explain (analyze, verbose, costs, buffers, timing) select f.* from </a:t>
            </a:r>
            <a:r>
              <a:rPr lang="en-US" altLang="zh-CN" sz="1400" dirty="0" err="1"/>
              <a:t>f,p</a:t>
            </a:r>
            <a:r>
              <a:rPr lang="en-US" altLang="zh-CN" sz="1400" dirty="0"/>
              <a:t> where f.p_id=p.id and </a:t>
            </a:r>
            <a:r>
              <a:rPr lang="en-US" altLang="zh-CN" sz="1400" dirty="0" err="1"/>
              <a:t>f.p_id</a:t>
            </a:r>
            <a:r>
              <a:rPr lang="en-US" altLang="zh-CN" sz="1400" dirty="0"/>
              <a:t>&lt;10;</a:t>
            </a:r>
          </a:p>
          <a:p>
            <a:r>
              <a:rPr lang="en-US" altLang="zh-CN" sz="1400" dirty="0" smtClean="0"/>
              <a:t>Hash </a:t>
            </a:r>
            <a:r>
              <a:rPr lang="en-US" altLang="zh-CN" sz="1400" dirty="0"/>
              <a:t>Join  (cost=2.56..234.15 rows=9 width=49) (actual time=0.047..3.905 rows=9 loops=1)</a:t>
            </a:r>
          </a:p>
          <a:p>
            <a:r>
              <a:rPr lang="en-US" altLang="zh-CN" sz="1400" dirty="0"/>
              <a:t>   Output: f.id, </a:t>
            </a:r>
            <a:r>
              <a:rPr lang="en-US" altLang="zh-CN" sz="1400" dirty="0" err="1"/>
              <a:t>f.p_id</a:t>
            </a:r>
            <a:r>
              <a:rPr lang="en-US" altLang="zh-CN" sz="1400" dirty="0"/>
              <a:t>, f.info, </a:t>
            </a:r>
            <a:r>
              <a:rPr lang="en-US" altLang="zh-CN" sz="1400" dirty="0" err="1"/>
              <a:t>f.crt_time</a:t>
            </a:r>
            <a:endParaRPr lang="en-US" altLang="zh-CN" sz="1400" dirty="0"/>
          </a:p>
          <a:p>
            <a:r>
              <a:rPr lang="en-US" altLang="zh-CN" sz="1400" dirty="0"/>
              <a:t>   Hash Cond: (p.id = </a:t>
            </a:r>
            <a:r>
              <a:rPr lang="en-US" altLang="zh-CN" sz="1400" dirty="0" err="1"/>
              <a:t>f.p_id</a:t>
            </a:r>
            <a:r>
              <a:rPr lang="en-US" altLang="zh-CN" sz="1400" dirty="0" smtClean="0"/>
              <a:t>)  </a:t>
            </a:r>
            <a:r>
              <a:rPr lang="en-US" altLang="zh-CN" sz="1400" dirty="0" smtClean="0">
                <a:solidFill>
                  <a:srgbClr val="FF0000"/>
                </a:solidFill>
              </a:rPr>
              <a:t>-- HASH join key, </a:t>
            </a:r>
            <a:r>
              <a:rPr lang="en-US" altLang="zh-CN" sz="1400" dirty="0" err="1" smtClean="0">
                <a:solidFill>
                  <a:srgbClr val="FF0000"/>
                </a:solidFill>
              </a:rPr>
              <a:t>f.p_id</a:t>
            </a:r>
            <a:r>
              <a:rPr lang="en-US" altLang="zh-CN" sz="1400" dirty="0" smtClean="0">
                <a:solidFill>
                  <a:srgbClr val="FF0000"/>
                </a:solidFill>
              </a:rPr>
              <a:t>.</a:t>
            </a:r>
            <a:endParaRPr lang="en-US" altLang="zh-CN" sz="1400" dirty="0">
              <a:solidFill>
                <a:srgbClr val="FF0000"/>
              </a:solidFill>
            </a:endParaRPr>
          </a:p>
          <a:p>
            <a:r>
              <a:rPr lang="en-US" altLang="zh-CN" sz="1400" dirty="0"/>
              <a:t>   Buffers: shared hit=98</a:t>
            </a:r>
          </a:p>
          <a:p>
            <a:r>
              <a:rPr lang="en-US" altLang="zh-CN" sz="1400" dirty="0"/>
              <a:t>   -&gt;  </a:t>
            </a:r>
            <a:r>
              <a:rPr lang="en-US" altLang="zh-CN" sz="1400" dirty="0" err="1"/>
              <a:t>Seq</a:t>
            </a:r>
            <a:r>
              <a:rPr lang="en-US" altLang="zh-CN" sz="1400" dirty="0"/>
              <a:t> Scan on </a:t>
            </a:r>
            <a:r>
              <a:rPr lang="en-US" altLang="zh-CN" sz="1400" dirty="0" err="1"/>
              <a:t>postgres.p</a:t>
            </a:r>
            <a:r>
              <a:rPr lang="en-US" altLang="zh-CN" sz="1400" dirty="0"/>
              <a:t>  (cost=0.00..194.00 rows=10000 width=4) (actual time=0.014..2.016 rows=10000 loops=1</a:t>
            </a:r>
            <a:r>
              <a:rPr lang="en-US" altLang="zh-CN" sz="1400" dirty="0" smtClean="0">
                <a:solidFill>
                  <a:srgbClr val="FF0000"/>
                </a:solidFill>
              </a:rPr>
              <a:t>)  -- </a:t>
            </a:r>
            <a:r>
              <a:rPr lang="zh-CN" altLang="en-US" sz="1400" dirty="0" smtClean="0">
                <a:solidFill>
                  <a:srgbClr val="FF0000"/>
                </a:solidFill>
              </a:rPr>
              <a:t>左表</a:t>
            </a:r>
            <a:endParaRPr lang="en-US" altLang="zh-CN" sz="1400" dirty="0">
              <a:solidFill>
                <a:srgbClr val="FF0000"/>
              </a:solidFill>
            </a:endParaRPr>
          </a:p>
          <a:p>
            <a:r>
              <a:rPr lang="en-US" altLang="zh-CN" sz="1400" dirty="0"/>
              <a:t>         Output: p.id, p.info, </a:t>
            </a:r>
            <a:r>
              <a:rPr lang="en-US" altLang="zh-CN" sz="1400" dirty="0" err="1"/>
              <a:t>p.crt_time</a:t>
            </a:r>
            <a:endParaRPr lang="en-US" altLang="zh-CN" sz="1400" dirty="0"/>
          </a:p>
          <a:p>
            <a:r>
              <a:rPr lang="en-US" altLang="zh-CN" sz="1400" dirty="0"/>
              <a:t>         Buffers: shared hit=94</a:t>
            </a:r>
          </a:p>
          <a:p>
            <a:r>
              <a:rPr lang="en-US" altLang="zh-CN" sz="1400" dirty="0"/>
              <a:t>   -&gt;  Hash  (cost=2.45..2.45 rows=9 width=49) (actual time=0.017..0.017 rows=9 loops=1)</a:t>
            </a:r>
          </a:p>
          <a:p>
            <a:r>
              <a:rPr lang="en-US" altLang="zh-CN" sz="1400" dirty="0"/>
              <a:t>         Output: f.id, </a:t>
            </a:r>
            <a:r>
              <a:rPr lang="en-US" altLang="zh-CN" sz="1400" dirty="0" err="1"/>
              <a:t>f.p_id</a:t>
            </a:r>
            <a:r>
              <a:rPr lang="en-US" altLang="zh-CN" sz="1400" dirty="0"/>
              <a:t>, f.info, </a:t>
            </a:r>
            <a:r>
              <a:rPr lang="en-US" altLang="zh-CN" sz="1400" dirty="0" err="1"/>
              <a:t>f.crt_time</a:t>
            </a:r>
            <a:endParaRPr lang="en-US" altLang="zh-CN" sz="1400" dirty="0"/>
          </a:p>
          <a:p>
            <a:r>
              <a:rPr lang="en-US" altLang="zh-CN" sz="1400" dirty="0"/>
              <a:t>         Buckets: 1024  Batches: 1  Memory Usage: </a:t>
            </a:r>
            <a:r>
              <a:rPr lang="en-US" altLang="zh-CN" sz="1400" dirty="0" smtClean="0"/>
              <a:t>1kB</a:t>
            </a:r>
            <a:r>
              <a:rPr lang="en-US" altLang="zh-CN" sz="1400" dirty="0" smtClean="0">
                <a:solidFill>
                  <a:srgbClr val="FF0000"/>
                </a:solidFill>
              </a:rPr>
              <a:t>  -- </a:t>
            </a:r>
            <a:r>
              <a:rPr lang="zh-CN" altLang="en-US" sz="1400" dirty="0" smtClean="0">
                <a:solidFill>
                  <a:srgbClr val="FF0000"/>
                </a:solidFill>
              </a:rPr>
              <a:t>右表加载到内存</a:t>
            </a:r>
            <a:r>
              <a:rPr lang="en-US" altLang="zh-CN" sz="1400" dirty="0" smtClean="0">
                <a:solidFill>
                  <a:srgbClr val="FF0000"/>
                </a:solidFill>
              </a:rPr>
              <a:t>, hash key</a:t>
            </a:r>
            <a:r>
              <a:rPr lang="zh-CN" altLang="en-US" sz="1400" dirty="0" smtClean="0">
                <a:solidFill>
                  <a:srgbClr val="FF0000"/>
                </a:solidFill>
              </a:rPr>
              <a:t>是</a:t>
            </a:r>
            <a:r>
              <a:rPr lang="en-US" altLang="zh-CN" sz="1400" dirty="0" smtClean="0">
                <a:solidFill>
                  <a:srgbClr val="FF0000"/>
                </a:solidFill>
              </a:rPr>
              <a:t>join key </a:t>
            </a:r>
            <a:r>
              <a:rPr lang="en-US" altLang="zh-CN" sz="1400" dirty="0" err="1" smtClean="0">
                <a:solidFill>
                  <a:srgbClr val="FF0000"/>
                </a:solidFill>
              </a:rPr>
              <a:t>f.p_id</a:t>
            </a:r>
            <a:endParaRPr lang="en-US" altLang="zh-CN" sz="1400" dirty="0">
              <a:solidFill>
                <a:srgbClr val="FF0000"/>
              </a:solidFill>
            </a:endParaRPr>
          </a:p>
          <a:p>
            <a:r>
              <a:rPr lang="en-US" altLang="zh-CN" sz="1400" dirty="0"/>
              <a:t>         Buffers: shared hit=4</a:t>
            </a:r>
          </a:p>
          <a:p>
            <a:r>
              <a:rPr lang="en-US" altLang="zh-CN" sz="1400" dirty="0"/>
              <a:t>         -&gt;  Index Scan using idx_f_1 on </a:t>
            </a:r>
            <a:r>
              <a:rPr lang="en-US" altLang="zh-CN" sz="1400" dirty="0" err="1"/>
              <a:t>postgres.f</a:t>
            </a:r>
            <a:r>
              <a:rPr lang="en-US" altLang="zh-CN" sz="1400" dirty="0"/>
              <a:t>  (cost=0.29..2.45 rows=9 width=49) (actual time=0.005..0.012 rows=9 loops=1</a:t>
            </a:r>
            <a:r>
              <a:rPr lang="en-US" altLang="zh-CN" sz="1400" dirty="0" smtClean="0">
                <a:solidFill>
                  <a:srgbClr val="FF0000"/>
                </a:solidFill>
              </a:rPr>
              <a:t>)  -- </a:t>
            </a:r>
            <a:r>
              <a:rPr lang="zh-CN" altLang="en-US" sz="1400" dirty="0" smtClean="0">
                <a:solidFill>
                  <a:srgbClr val="FF0000"/>
                </a:solidFill>
              </a:rPr>
              <a:t>右表</a:t>
            </a:r>
            <a:endParaRPr lang="en-US" altLang="zh-CN" sz="1400" dirty="0">
              <a:solidFill>
                <a:srgbClr val="FF0000"/>
              </a:solidFill>
            </a:endParaRPr>
          </a:p>
          <a:p>
            <a:r>
              <a:rPr lang="en-US" altLang="zh-CN" sz="1400" dirty="0"/>
              <a:t>               Output: f.id, </a:t>
            </a:r>
            <a:r>
              <a:rPr lang="en-US" altLang="zh-CN" sz="1400" dirty="0" err="1"/>
              <a:t>f.p_id</a:t>
            </a:r>
            <a:r>
              <a:rPr lang="en-US" altLang="zh-CN" sz="1400" dirty="0"/>
              <a:t>, f.info, </a:t>
            </a:r>
            <a:r>
              <a:rPr lang="en-US" altLang="zh-CN" sz="1400" dirty="0" err="1"/>
              <a:t>f.crt_time</a:t>
            </a:r>
            <a:endParaRPr lang="en-US" altLang="zh-CN" sz="1400" dirty="0"/>
          </a:p>
          <a:p>
            <a:r>
              <a:rPr lang="en-US" altLang="zh-CN" sz="1400" dirty="0"/>
              <a:t>               Index Cond: (</a:t>
            </a:r>
            <a:r>
              <a:rPr lang="en-US" altLang="zh-CN" sz="1400" dirty="0" err="1"/>
              <a:t>f.p_id</a:t>
            </a:r>
            <a:r>
              <a:rPr lang="en-US" altLang="zh-CN" sz="1400" dirty="0"/>
              <a:t> &lt; 10)</a:t>
            </a:r>
          </a:p>
          <a:p>
            <a:r>
              <a:rPr lang="en-US" altLang="zh-CN" sz="1400" dirty="0"/>
              <a:t>               Buffers: shared hit=4</a:t>
            </a:r>
          </a:p>
          <a:p>
            <a:r>
              <a:rPr lang="en-US" altLang="zh-CN" sz="1400" dirty="0"/>
              <a:t> Total runtime: 3.954 </a:t>
            </a:r>
            <a:r>
              <a:rPr lang="en-US" altLang="zh-CN" sz="1400" dirty="0" err="1"/>
              <a:t>ms</a:t>
            </a:r>
            <a:endParaRPr lang="en-US" altLang="zh-CN" sz="1400" dirty="0"/>
          </a:p>
          <a:p>
            <a:r>
              <a:rPr lang="en-US" altLang="zh-CN" sz="1400" dirty="0"/>
              <a:t>(16 rows)</a:t>
            </a:r>
            <a:endParaRPr lang="zh-CN" altLang="en-US" sz="1400" dirty="0"/>
          </a:p>
        </p:txBody>
      </p:sp>
    </p:spTree>
    <p:extLst>
      <p:ext uri="{BB962C8B-B14F-4D97-AF65-F5344CB8AC3E}">
        <p14:creationId xmlns:p14="http://schemas.microsoft.com/office/powerpoint/2010/main" val="3776380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 </a:t>
            </a:r>
            <a:r>
              <a:rPr lang="zh-CN" altLang="en-US" dirty="0" smtClean="0"/>
              <a:t>输出的含义</a:t>
            </a:r>
            <a:endParaRPr lang="zh-CN" altLang="en-US" dirty="0"/>
          </a:p>
        </p:txBody>
      </p:sp>
      <p:sp>
        <p:nvSpPr>
          <p:cNvPr id="3" name="内容占位符 2"/>
          <p:cNvSpPr>
            <a:spLocks noGrp="1"/>
          </p:cNvSpPr>
          <p:nvPr>
            <p:ph idx="1"/>
          </p:nvPr>
        </p:nvSpPr>
        <p:spPr/>
        <p:txBody>
          <a:bodyPr/>
          <a:lstStyle/>
          <a:p>
            <a:r>
              <a:rPr lang="zh-CN" altLang="en-US" sz="1400" dirty="0"/>
              <a:t>合并</a:t>
            </a:r>
            <a:r>
              <a:rPr lang="zh-CN" altLang="en-US" sz="1400" dirty="0" smtClean="0"/>
              <a:t>连接例子</a:t>
            </a:r>
            <a:endParaRPr lang="en-US" altLang="zh-CN" sz="1400" dirty="0" smtClean="0"/>
          </a:p>
          <a:p>
            <a:r>
              <a:rPr lang="en-US" altLang="zh-CN" sz="1400" dirty="0"/>
              <a:t>merge join: Each relation is sorted on the join attributes before the join starts. Then the two relations are scanned in parallel, and matching rows are combined to form join rows. This kind of join is more attractive because each relation has to be scanned only once. The required sorting might be achieved either by an explicit sort step, or by scanning the relation in the proper order using an index on the join key</a:t>
            </a:r>
            <a:r>
              <a:rPr lang="en-US" altLang="zh-CN" sz="1400" dirty="0" smtClean="0"/>
              <a:t>.</a:t>
            </a:r>
          </a:p>
          <a:p>
            <a:endParaRPr lang="en-US" altLang="zh-CN" sz="1400" dirty="0"/>
          </a:p>
          <a:p>
            <a:r>
              <a:rPr lang="zh-CN" altLang="en-US" sz="1400" dirty="0" smtClean="0"/>
              <a:t>首先两个</a:t>
            </a:r>
            <a:r>
              <a:rPr lang="en-US" altLang="zh-CN" sz="1400" dirty="0" smtClean="0"/>
              <a:t>JOIN</a:t>
            </a:r>
            <a:r>
              <a:rPr lang="zh-CN" altLang="en-US" sz="1400" dirty="0" smtClean="0"/>
              <a:t>的表根据</a:t>
            </a:r>
            <a:r>
              <a:rPr lang="en-US" altLang="zh-CN" sz="1400" dirty="0" smtClean="0"/>
              <a:t>join key</a:t>
            </a:r>
            <a:r>
              <a:rPr lang="zh-CN" altLang="en-US" sz="1400" dirty="0" smtClean="0"/>
              <a:t>进行排序</a:t>
            </a:r>
            <a:endParaRPr lang="en-US" altLang="zh-CN" sz="1400" dirty="0" smtClean="0"/>
          </a:p>
          <a:p>
            <a:r>
              <a:rPr lang="zh-CN" altLang="en-US" sz="1400" dirty="0" smtClean="0"/>
              <a:t>然后根据</a:t>
            </a:r>
            <a:r>
              <a:rPr lang="en-US" altLang="zh-CN" sz="1400" dirty="0" smtClean="0"/>
              <a:t>join key</a:t>
            </a:r>
            <a:r>
              <a:rPr lang="zh-CN" altLang="en-US" sz="1400" dirty="0" smtClean="0"/>
              <a:t>的排序顺序并行扫描两个表进行匹配输出最终结果</a:t>
            </a:r>
            <a:r>
              <a:rPr lang="en-US" altLang="zh-CN" sz="1400" dirty="0" smtClean="0"/>
              <a:t>.</a:t>
            </a:r>
          </a:p>
          <a:p>
            <a:r>
              <a:rPr lang="zh-CN" altLang="en-US" sz="1400" dirty="0" smtClean="0"/>
              <a:t>适合大表并且索引列进行关联的情况</a:t>
            </a:r>
            <a:r>
              <a:rPr lang="en-US" altLang="zh-CN" sz="1400" dirty="0" smtClean="0"/>
              <a:t>.</a:t>
            </a:r>
            <a:endParaRPr lang="zh-CN" altLang="en-US" sz="1400" dirty="0"/>
          </a:p>
        </p:txBody>
      </p:sp>
    </p:spTree>
    <p:extLst>
      <p:ext uri="{BB962C8B-B14F-4D97-AF65-F5344CB8AC3E}">
        <p14:creationId xmlns:p14="http://schemas.microsoft.com/office/powerpoint/2010/main" val="11796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 </a:t>
            </a:r>
            <a:r>
              <a:rPr lang="zh-CN" altLang="en-US" dirty="0" smtClean="0"/>
              <a:t>输出的含义</a:t>
            </a:r>
            <a:endParaRPr lang="zh-CN" altLang="en-US" dirty="0"/>
          </a:p>
        </p:txBody>
      </p:sp>
      <p:sp>
        <p:nvSpPr>
          <p:cNvPr id="3" name="内容占位符 2"/>
          <p:cNvSpPr>
            <a:spLocks noGrp="1"/>
          </p:cNvSpPr>
          <p:nvPr>
            <p:ph idx="1"/>
          </p:nvPr>
        </p:nvSpPr>
        <p:spPr/>
        <p:txBody>
          <a:bodyPr/>
          <a:lstStyle/>
          <a:p>
            <a:r>
              <a:rPr lang="zh-CN" altLang="en-US" sz="1400" dirty="0"/>
              <a:t>合并</a:t>
            </a:r>
            <a:r>
              <a:rPr lang="zh-CN" altLang="en-US" sz="1400" dirty="0" smtClean="0"/>
              <a:t>连接例子</a:t>
            </a:r>
            <a:endParaRPr lang="en-US" altLang="zh-CN" sz="1400" dirty="0" smtClean="0"/>
          </a:p>
          <a:p>
            <a:r>
              <a:rPr lang="en-US" altLang="zh-CN" sz="1400" dirty="0"/>
              <a:t>digoal=# explain (analyze, verbose, costs, buffers, timing) select f.* from </a:t>
            </a:r>
            <a:r>
              <a:rPr lang="en-US" altLang="zh-CN" sz="1400" dirty="0" err="1"/>
              <a:t>f,p</a:t>
            </a:r>
            <a:r>
              <a:rPr lang="en-US" altLang="zh-CN" sz="1400" dirty="0"/>
              <a:t> where f.p_id=p.id and </a:t>
            </a:r>
            <a:r>
              <a:rPr lang="en-US" altLang="zh-CN" sz="1400" dirty="0" err="1"/>
              <a:t>f.p_id</a:t>
            </a:r>
            <a:r>
              <a:rPr lang="en-US" altLang="zh-CN" sz="1400" dirty="0"/>
              <a:t>&lt;10;</a:t>
            </a:r>
          </a:p>
          <a:p>
            <a:r>
              <a:rPr lang="en-US" altLang="zh-CN" sz="1400" dirty="0"/>
              <a:t>                                                             QUERY PLAN                                                             </a:t>
            </a:r>
          </a:p>
          <a:p>
            <a:r>
              <a:rPr lang="en-US" altLang="zh-CN" sz="1400" dirty="0" smtClean="0"/>
              <a:t>Merge </a:t>
            </a:r>
            <a:r>
              <a:rPr lang="en-US" altLang="zh-CN" sz="1400" dirty="0"/>
              <a:t>Join  (cost=0.57..301.85 rows=9 width=49) (actual time=0.030..0.049 rows=9 loops=1)</a:t>
            </a:r>
          </a:p>
          <a:p>
            <a:r>
              <a:rPr lang="en-US" altLang="zh-CN" sz="1400" dirty="0"/>
              <a:t>   Output: f.id, </a:t>
            </a:r>
            <a:r>
              <a:rPr lang="en-US" altLang="zh-CN" sz="1400" dirty="0" err="1"/>
              <a:t>f.p_id</a:t>
            </a:r>
            <a:r>
              <a:rPr lang="en-US" altLang="zh-CN" sz="1400" dirty="0"/>
              <a:t>, f.info, </a:t>
            </a:r>
            <a:r>
              <a:rPr lang="en-US" altLang="zh-CN" sz="1400" dirty="0" err="1"/>
              <a:t>f.crt_time</a:t>
            </a:r>
            <a:endParaRPr lang="en-US" altLang="zh-CN" sz="1400" dirty="0"/>
          </a:p>
          <a:p>
            <a:r>
              <a:rPr lang="en-US" altLang="zh-CN" sz="1400" dirty="0"/>
              <a:t>   Merge Cond: (</a:t>
            </a:r>
            <a:r>
              <a:rPr lang="en-US" altLang="zh-CN" sz="1400" dirty="0" err="1"/>
              <a:t>f.p_id</a:t>
            </a:r>
            <a:r>
              <a:rPr lang="en-US" altLang="zh-CN" sz="1400" dirty="0"/>
              <a:t> = p.id)</a:t>
            </a:r>
          </a:p>
          <a:p>
            <a:r>
              <a:rPr lang="en-US" altLang="zh-CN" sz="1400" dirty="0"/>
              <a:t>   Buffers: shared hit=8</a:t>
            </a:r>
          </a:p>
          <a:p>
            <a:r>
              <a:rPr lang="en-US" altLang="zh-CN" sz="1400" dirty="0"/>
              <a:t>   -&gt;  Index Scan using idx_f_1 on </a:t>
            </a:r>
            <a:r>
              <a:rPr lang="en-US" altLang="zh-CN" sz="1400" dirty="0" err="1"/>
              <a:t>postgres.f</a:t>
            </a:r>
            <a:r>
              <a:rPr lang="en-US" altLang="zh-CN" sz="1400" dirty="0"/>
              <a:t>  (cost=0.29..2.45 rows=9 width=49) (actual time=0.005..0.012 rows=9 loops=1)</a:t>
            </a:r>
          </a:p>
          <a:p>
            <a:r>
              <a:rPr lang="en-US" altLang="zh-CN" sz="1400" dirty="0"/>
              <a:t>         Output: f.id, </a:t>
            </a:r>
            <a:r>
              <a:rPr lang="en-US" altLang="zh-CN" sz="1400" dirty="0" err="1"/>
              <a:t>f.p_id</a:t>
            </a:r>
            <a:r>
              <a:rPr lang="en-US" altLang="zh-CN" sz="1400" dirty="0"/>
              <a:t>, f.info, </a:t>
            </a:r>
            <a:r>
              <a:rPr lang="en-US" altLang="zh-CN" sz="1400" dirty="0" err="1"/>
              <a:t>f.crt_time</a:t>
            </a:r>
            <a:endParaRPr lang="en-US" altLang="zh-CN" sz="1400" dirty="0"/>
          </a:p>
          <a:p>
            <a:r>
              <a:rPr lang="en-US" altLang="zh-CN" sz="1400" dirty="0"/>
              <a:t>         Index Cond: (</a:t>
            </a:r>
            <a:r>
              <a:rPr lang="en-US" altLang="zh-CN" sz="1400" dirty="0" err="1"/>
              <a:t>f.p_id</a:t>
            </a:r>
            <a:r>
              <a:rPr lang="en-US" altLang="zh-CN" sz="1400" dirty="0"/>
              <a:t> &lt; 10)</a:t>
            </a:r>
          </a:p>
          <a:p>
            <a:r>
              <a:rPr lang="en-US" altLang="zh-CN" sz="1400" dirty="0"/>
              <a:t>         Buffers: shared hit=4</a:t>
            </a:r>
          </a:p>
          <a:p>
            <a:r>
              <a:rPr lang="en-US" altLang="zh-CN" sz="1400" dirty="0"/>
              <a:t>   -&gt;  Index Only Scan using </a:t>
            </a:r>
            <a:r>
              <a:rPr lang="en-US" altLang="zh-CN" sz="1400" dirty="0" err="1"/>
              <a:t>p_pkey</a:t>
            </a:r>
            <a:r>
              <a:rPr lang="en-US" altLang="zh-CN" sz="1400" dirty="0"/>
              <a:t> on </a:t>
            </a:r>
            <a:r>
              <a:rPr lang="en-US" altLang="zh-CN" sz="1400" dirty="0" err="1"/>
              <a:t>postgres.p</a:t>
            </a:r>
            <a:r>
              <a:rPr lang="en-US" altLang="zh-CN" sz="1400" dirty="0"/>
              <a:t>  (cost=0.29..274.29 rows=10000 width=4) (actual time=0.017..0.022 rows=10 loops=1)</a:t>
            </a:r>
          </a:p>
          <a:p>
            <a:r>
              <a:rPr lang="en-US" altLang="zh-CN" sz="1400" dirty="0"/>
              <a:t>         Output: p.id</a:t>
            </a:r>
          </a:p>
          <a:p>
            <a:r>
              <a:rPr lang="en-US" altLang="zh-CN" sz="1400" dirty="0"/>
              <a:t>         Heap Fetches: 10</a:t>
            </a:r>
          </a:p>
          <a:p>
            <a:r>
              <a:rPr lang="en-US" altLang="zh-CN" sz="1400" dirty="0"/>
              <a:t>         Buffers: shared hit=4</a:t>
            </a:r>
          </a:p>
          <a:p>
            <a:r>
              <a:rPr lang="en-US" altLang="zh-CN" sz="1400" dirty="0"/>
              <a:t> Total runtime: 0.118 </a:t>
            </a:r>
            <a:r>
              <a:rPr lang="en-US" altLang="zh-CN" sz="1400" dirty="0" err="1"/>
              <a:t>ms</a:t>
            </a:r>
            <a:endParaRPr lang="en-US" altLang="zh-CN" sz="1400" dirty="0"/>
          </a:p>
          <a:p>
            <a:r>
              <a:rPr lang="en-US" altLang="zh-CN" sz="1400" dirty="0"/>
              <a:t>(13 rows)</a:t>
            </a:r>
            <a:endParaRPr lang="zh-CN" altLang="en-US" sz="1400" dirty="0"/>
          </a:p>
        </p:txBody>
      </p:sp>
    </p:spTree>
    <p:extLst>
      <p:ext uri="{BB962C8B-B14F-4D97-AF65-F5344CB8AC3E}">
        <p14:creationId xmlns:p14="http://schemas.microsoft.com/office/powerpoint/2010/main" val="969305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 </a:t>
            </a:r>
            <a:r>
              <a:rPr lang="zh-CN" altLang="en-US" dirty="0"/>
              <a:t>成</a:t>
            </a:r>
            <a:r>
              <a:rPr lang="zh-CN" altLang="en-US" dirty="0" smtClean="0"/>
              <a:t>本计算</a:t>
            </a:r>
            <a:endParaRPr lang="zh-CN" altLang="en-US" dirty="0"/>
          </a:p>
        </p:txBody>
      </p:sp>
      <p:sp>
        <p:nvSpPr>
          <p:cNvPr id="3" name="内容占位符 2"/>
          <p:cNvSpPr>
            <a:spLocks noGrp="1"/>
          </p:cNvSpPr>
          <p:nvPr>
            <p:ph idx="1"/>
          </p:nvPr>
        </p:nvSpPr>
        <p:spPr/>
        <p:txBody>
          <a:bodyPr/>
          <a:lstStyle/>
          <a:p>
            <a:r>
              <a:rPr lang="zh-CN" altLang="en-US" sz="1600" dirty="0" smtClean="0"/>
              <a:t>成本计算相关的参数和系统表或视图</a:t>
            </a:r>
            <a:endParaRPr lang="en-US" altLang="zh-CN" sz="1600" dirty="0" smtClean="0"/>
          </a:p>
          <a:p>
            <a:r>
              <a:rPr lang="zh-CN" altLang="en-US" sz="1600" dirty="0" smtClean="0"/>
              <a:t>表或视图</a:t>
            </a:r>
            <a:endParaRPr lang="en-US" altLang="zh-CN" sz="1600" dirty="0" smtClean="0"/>
          </a:p>
          <a:p>
            <a:pPr lvl="1"/>
            <a:r>
              <a:rPr lang="en-US" altLang="zh-CN" sz="1600" dirty="0" err="1" smtClean="0"/>
              <a:t>pg_stats</a:t>
            </a:r>
            <a:endParaRPr lang="en-US" altLang="zh-CN" sz="1600" dirty="0" smtClean="0"/>
          </a:p>
          <a:p>
            <a:pPr lvl="1"/>
            <a:r>
              <a:rPr lang="en-US" altLang="zh-CN" sz="1600" dirty="0" err="1" smtClean="0"/>
              <a:t>pg_class</a:t>
            </a:r>
            <a:r>
              <a:rPr lang="en-US" altLang="zh-CN" sz="1600" dirty="0" smtClean="0"/>
              <a:t>    --  </a:t>
            </a:r>
            <a:r>
              <a:rPr lang="zh-CN" altLang="en-US" sz="1600" dirty="0" smtClean="0"/>
              <a:t>用到</a:t>
            </a:r>
            <a:r>
              <a:rPr lang="en-US" altLang="zh-CN" sz="1600" dirty="0" err="1" smtClean="0"/>
              <a:t>relpages</a:t>
            </a:r>
            <a:r>
              <a:rPr lang="zh-CN" altLang="en-US" sz="1600" dirty="0" smtClean="0"/>
              <a:t>和</a:t>
            </a:r>
            <a:r>
              <a:rPr lang="en-US" altLang="zh-CN" sz="1600" dirty="0" err="1" smtClean="0"/>
              <a:t>reltuples</a:t>
            </a:r>
            <a:endParaRPr lang="en-US" altLang="zh-CN" sz="1600" dirty="0" smtClean="0"/>
          </a:p>
          <a:p>
            <a:r>
              <a:rPr lang="zh-CN" altLang="en-US" sz="1600" dirty="0"/>
              <a:t>参数</a:t>
            </a:r>
            <a:endParaRPr lang="en-US" altLang="zh-CN" sz="1600" dirty="0" smtClean="0"/>
          </a:p>
          <a:p>
            <a:pPr lvl="1"/>
            <a:r>
              <a:rPr lang="en-US" altLang="zh-CN" sz="1600" dirty="0" err="1" smtClean="0"/>
              <a:t>seq_page_cost</a:t>
            </a:r>
            <a:r>
              <a:rPr lang="en-US" altLang="zh-CN" sz="1600" dirty="0" smtClean="0"/>
              <a:t>   -- </a:t>
            </a:r>
            <a:r>
              <a:rPr lang="zh-CN" altLang="en-US" sz="1600" dirty="0"/>
              <a:t>全</a:t>
            </a:r>
            <a:r>
              <a:rPr lang="zh-CN" altLang="en-US" sz="1600" dirty="0" smtClean="0"/>
              <a:t>表扫描的单个数据块的代价因子</a:t>
            </a:r>
            <a:endParaRPr lang="en-US" altLang="zh-CN" sz="1600" dirty="0" smtClean="0"/>
          </a:p>
          <a:p>
            <a:pPr lvl="1"/>
            <a:r>
              <a:rPr lang="en-US" altLang="zh-CN" sz="1600" dirty="0" err="1" smtClean="0"/>
              <a:t>random_page_cost</a:t>
            </a:r>
            <a:r>
              <a:rPr lang="en-US" altLang="zh-CN" sz="1600" dirty="0" smtClean="0"/>
              <a:t>   -- </a:t>
            </a:r>
            <a:r>
              <a:rPr lang="zh-CN" altLang="en-US" sz="1600" dirty="0" smtClean="0"/>
              <a:t>索引扫描的单个数据块的代价因子</a:t>
            </a:r>
            <a:endParaRPr lang="en-US" altLang="zh-CN" sz="1600" dirty="0" smtClean="0"/>
          </a:p>
          <a:p>
            <a:pPr lvl="1"/>
            <a:r>
              <a:rPr lang="en-US" altLang="zh-CN" sz="1600" dirty="0" err="1" smtClean="0"/>
              <a:t>cpu_tuple_cost</a:t>
            </a:r>
            <a:r>
              <a:rPr lang="en-US" altLang="zh-CN" sz="1600" dirty="0" smtClean="0"/>
              <a:t>    --  </a:t>
            </a:r>
            <a:r>
              <a:rPr lang="zh-CN" altLang="en-US" sz="1600" dirty="0" smtClean="0"/>
              <a:t>处理每条记录的</a:t>
            </a:r>
            <a:r>
              <a:rPr lang="en-US" altLang="zh-CN" sz="1600" dirty="0" smtClean="0"/>
              <a:t>CPU</a:t>
            </a:r>
            <a:r>
              <a:rPr lang="zh-CN" altLang="en-US" sz="1600" dirty="0" smtClean="0"/>
              <a:t>开销代价因子</a:t>
            </a:r>
            <a:endParaRPr lang="en-US" altLang="zh-CN" sz="1600" dirty="0" smtClean="0"/>
          </a:p>
          <a:p>
            <a:pPr lvl="1"/>
            <a:r>
              <a:rPr lang="en-US" altLang="zh-CN" sz="1600" dirty="0" err="1" smtClean="0"/>
              <a:t>cpu_index_tuple_cost</a:t>
            </a:r>
            <a:r>
              <a:rPr lang="en-US" altLang="zh-CN" sz="1600" dirty="0" smtClean="0"/>
              <a:t>    --  </a:t>
            </a:r>
            <a:r>
              <a:rPr lang="zh-CN" altLang="en-US" sz="1600" dirty="0" smtClean="0"/>
              <a:t>索引扫描时每个索引条目的</a:t>
            </a:r>
            <a:r>
              <a:rPr lang="en-US" altLang="zh-CN" sz="1600" dirty="0" smtClean="0"/>
              <a:t>CPU</a:t>
            </a:r>
            <a:r>
              <a:rPr lang="zh-CN" altLang="en-US" sz="1600" dirty="0" smtClean="0"/>
              <a:t>开销代价因子</a:t>
            </a:r>
            <a:endParaRPr lang="en-US" altLang="zh-CN" sz="1600" dirty="0" smtClean="0"/>
          </a:p>
          <a:p>
            <a:pPr lvl="1"/>
            <a:r>
              <a:rPr lang="en-US" altLang="zh-CN" sz="1600" dirty="0" err="1" smtClean="0"/>
              <a:t>cpu_operator_cost</a:t>
            </a:r>
            <a:r>
              <a:rPr lang="en-US" altLang="zh-CN" sz="1600" dirty="0" smtClean="0"/>
              <a:t>    --  </a:t>
            </a:r>
            <a:r>
              <a:rPr lang="zh-CN" altLang="en-US" sz="1600" dirty="0" smtClean="0"/>
              <a:t>操作符或函数的开销代价因子</a:t>
            </a:r>
            <a:endParaRPr lang="en-US" altLang="zh-CN" sz="1600" dirty="0" smtClean="0"/>
          </a:p>
          <a:p>
            <a:endParaRPr lang="en-US" altLang="zh-CN" sz="1600" dirty="0"/>
          </a:p>
          <a:p>
            <a:endParaRPr lang="en-US" altLang="zh-CN" sz="1600" dirty="0" smtClean="0"/>
          </a:p>
          <a:p>
            <a:endParaRPr lang="en-US" altLang="zh-CN" sz="1600" dirty="0" smtClean="0"/>
          </a:p>
          <a:p>
            <a:endParaRPr lang="en-US" altLang="zh-CN" sz="1600" dirty="0" smtClean="0"/>
          </a:p>
          <a:p>
            <a:endParaRPr lang="zh-CN" altLang="en-US" sz="1600" dirty="0"/>
          </a:p>
        </p:txBody>
      </p:sp>
    </p:spTree>
    <p:extLst>
      <p:ext uri="{BB962C8B-B14F-4D97-AF65-F5344CB8AC3E}">
        <p14:creationId xmlns:p14="http://schemas.microsoft.com/office/powerpoint/2010/main" val="192167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 </a:t>
            </a:r>
            <a:r>
              <a:rPr lang="zh-CN" altLang="en-US" dirty="0"/>
              <a:t>成</a:t>
            </a:r>
            <a:r>
              <a:rPr lang="zh-CN" altLang="en-US" dirty="0" smtClean="0"/>
              <a:t>本计算</a:t>
            </a:r>
            <a:endParaRPr lang="zh-CN" altLang="en-US" dirty="0"/>
          </a:p>
        </p:txBody>
      </p:sp>
      <p:sp>
        <p:nvSpPr>
          <p:cNvPr id="3" name="内容占位符 2"/>
          <p:cNvSpPr>
            <a:spLocks noGrp="1"/>
          </p:cNvSpPr>
          <p:nvPr>
            <p:ph idx="1"/>
          </p:nvPr>
        </p:nvSpPr>
        <p:spPr/>
        <p:txBody>
          <a:bodyPr/>
          <a:lstStyle/>
          <a:p>
            <a:r>
              <a:rPr lang="en-US" altLang="zh-CN" sz="1600" dirty="0" err="1"/>
              <a:t>p</a:t>
            </a:r>
            <a:r>
              <a:rPr lang="en-US" altLang="zh-CN" sz="1600" dirty="0" err="1" smtClean="0"/>
              <a:t>g_stats</a:t>
            </a:r>
            <a:endParaRPr lang="en-US" altLang="zh-CN" sz="1600" dirty="0" smtClean="0"/>
          </a:p>
          <a:p>
            <a:endParaRPr lang="zh-CN" altLang="en-US" sz="1600" dirty="0"/>
          </a:p>
        </p:txBody>
      </p:sp>
      <p:pic>
        <p:nvPicPr>
          <p:cNvPr id="4" name="图片 3"/>
          <p:cNvPicPr>
            <a:picLocks noChangeAspect="1"/>
          </p:cNvPicPr>
          <p:nvPr/>
        </p:nvPicPr>
        <p:blipFill>
          <a:blip r:embed="rId2"/>
          <a:stretch>
            <a:fillRect/>
          </a:stretch>
        </p:blipFill>
        <p:spPr>
          <a:xfrm>
            <a:off x="87175" y="1695675"/>
            <a:ext cx="12020773" cy="5062934"/>
          </a:xfrm>
          <a:prstGeom prst="rect">
            <a:avLst/>
          </a:prstGeom>
        </p:spPr>
      </p:pic>
    </p:spTree>
    <p:extLst>
      <p:ext uri="{BB962C8B-B14F-4D97-AF65-F5344CB8AC3E}">
        <p14:creationId xmlns:p14="http://schemas.microsoft.com/office/powerpoint/2010/main" val="221177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 </a:t>
            </a:r>
            <a:r>
              <a:rPr lang="zh-CN" altLang="en-US" dirty="0"/>
              <a:t>成</a:t>
            </a:r>
            <a:r>
              <a:rPr lang="zh-CN" altLang="en-US" dirty="0" smtClean="0"/>
              <a:t>本计算 </a:t>
            </a:r>
            <a:r>
              <a:rPr lang="en-US" altLang="zh-CN" dirty="0"/>
              <a:t>-</a:t>
            </a:r>
            <a:r>
              <a:rPr lang="en-US" altLang="zh-CN" dirty="0" smtClean="0"/>
              <a:t> </a:t>
            </a:r>
            <a:r>
              <a:rPr lang="zh-CN" altLang="en-US" dirty="0" smtClean="0"/>
              <a:t>全表扫描</a:t>
            </a:r>
            <a:endParaRPr lang="zh-CN" altLang="en-US" dirty="0"/>
          </a:p>
        </p:txBody>
      </p:sp>
      <p:sp>
        <p:nvSpPr>
          <p:cNvPr id="3" name="内容占位符 2"/>
          <p:cNvSpPr>
            <a:spLocks noGrp="1"/>
          </p:cNvSpPr>
          <p:nvPr>
            <p:ph idx="1"/>
          </p:nvPr>
        </p:nvSpPr>
        <p:spPr/>
        <p:txBody>
          <a:bodyPr/>
          <a:lstStyle/>
          <a:p>
            <a:r>
              <a:rPr lang="zh-CN" altLang="en-US" sz="1600" dirty="0" smtClean="0"/>
              <a:t>例子</a:t>
            </a:r>
            <a:endParaRPr lang="en-US" altLang="zh-CN" sz="1600" dirty="0" smtClean="0"/>
          </a:p>
          <a:p>
            <a:r>
              <a:rPr lang="zh-CN" altLang="en-US" sz="1600" dirty="0" smtClean="0"/>
              <a:t>全表扫描的成本计算</a:t>
            </a:r>
            <a:endParaRPr lang="en-US" altLang="zh-CN" sz="1600" dirty="0" smtClean="0"/>
          </a:p>
          <a:p>
            <a:r>
              <a:rPr lang="en-US" altLang="zh-CN" sz="1600" dirty="0"/>
              <a:t>digoal=# explain select * from f;</a:t>
            </a:r>
          </a:p>
          <a:p>
            <a:r>
              <a:rPr lang="en-US" altLang="zh-CN" sz="1600" dirty="0"/>
              <a:t>                        QUERY PLAN                         </a:t>
            </a:r>
          </a:p>
          <a:p>
            <a:r>
              <a:rPr lang="en-US" altLang="zh-CN" sz="1600" dirty="0"/>
              <a:t>-----------------------------------------------------------</a:t>
            </a:r>
          </a:p>
          <a:p>
            <a:r>
              <a:rPr lang="en-US" altLang="zh-CN" sz="1600" dirty="0"/>
              <a:t> </a:t>
            </a:r>
            <a:r>
              <a:rPr lang="en-US" altLang="zh-CN" sz="1600" dirty="0" err="1"/>
              <a:t>Seq</a:t>
            </a:r>
            <a:r>
              <a:rPr lang="en-US" altLang="zh-CN" sz="1600" dirty="0"/>
              <a:t> Scan on f  (cost=0.00</a:t>
            </a:r>
            <a:r>
              <a:rPr lang="en-US" altLang="zh-CN" sz="1600" dirty="0">
                <a:solidFill>
                  <a:srgbClr val="FF0000"/>
                </a:solidFill>
              </a:rPr>
              <a:t>..12999.00 </a:t>
            </a:r>
            <a:r>
              <a:rPr lang="en-US" altLang="zh-CN" sz="1600" dirty="0"/>
              <a:t>rows=640000 width=49)</a:t>
            </a:r>
          </a:p>
          <a:p>
            <a:r>
              <a:rPr lang="en-US" altLang="zh-CN" sz="1600" dirty="0"/>
              <a:t>(1 row)</a:t>
            </a:r>
          </a:p>
          <a:p>
            <a:endParaRPr lang="en-US" altLang="zh-CN" sz="1600" dirty="0" smtClean="0"/>
          </a:p>
          <a:p>
            <a:r>
              <a:rPr lang="en-US" altLang="zh-CN" sz="1600" dirty="0" smtClean="0"/>
              <a:t>Cost</a:t>
            </a:r>
            <a:r>
              <a:rPr lang="zh-CN" altLang="en-US" sz="1600" dirty="0" smtClean="0"/>
              <a:t>是怎么得来的</a:t>
            </a:r>
            <a:r>
              <a:rPr lang="en-US" altLang="zh-CN" sz="1600" dirty="0" smtClean="0"/>
              <a:t>?  </a:t>
            </a:r>
            <a:r>
              <a:rPr lang="zh-CN" altLang="en-US" sz="1600" dirty="0" smtClean="0"/>
              <a:t>全表扫描的成本计算只需要用到</a:t>
            </a:r>
            <a:r>
              <a:rPr lang="en-US" altLang="zh-CN" sz="1600" dirty="0" err="1" smtClean="0"/>
              <a:t>pg_class</a:t>
            </a:r>
            <a:r>
              <a:rPr lang="en-US" altLang="zh-CN" sz="1600" dirty="0" smtClean="0"/>
              <a:t>.</a:t>
            </a:r>
          </a:p>
          <a:p>
            <a:r>
              <a:rPr lang="en-US" altLang="zh-CN" sz="1600" dirty="0"/>
              <a:t>digoal=# select </a:t>
            </a:r>
            <a:r>
              <a:rPr lang="en-US" altLang="zh-CN" sz="1600" dirty="0" err="1"/>
              <a:t>relpages,reltuples</a:t>
            </a:r>
            <a:r>
              <a:rPr lang="en-US" altLang="zh-CN" sz="1600" dirty="0"/>
              <a:t> from </a:t>
            </a:r>
            <a:r>
              <a:rPr lang="en-US" altLang="zh-CN" sz="1600" dirty="0" err="1"/>
              <a:t>pg_class</a:t>
            </a:r>
            <a:r>
              <a:rPr lang="en-US" altLang="zh-CN" sz="1600" dirty="0"/>
              <a:t> where </a:t>
            </a:r>
            <a:r>
              <a:rPr lang="en-US" altLang="zh-CN" sz="1600" dirty="0" err="1"/>
              <a:t>relname</a:t>
            </a:r>
            <a:r>
              <a:rPr lang="en-US" altLang="zh-CN" sz="1600" dirty="0"/>
              <a:t>='f';</a:t>
            </a:r>
          </a:p>
          <a:p>
            <a:r>
              <a:rPr lang="en-US" altLang="zh-CN" sz="1600" dirty="0"/>
              <a:t> </a:t>
            </a:r>
            <a:r>
              <a:rPr lang="en-US" altLang="zh-CN" sz="1600" dirty="0" err="1"/>
              <a:t>relpages</a:t>
            </a:r>
            <a:r>
              <a:rPr lang="en-US" altLang="zh-CN" sz="1600" dirty="0"/>
              <a:t> | </a:t>
            </a:r>
            <a:r>
              <a:rPr lang="en-US" altLang="zh-CN" sz="1600" dirty="0" err="1"/>
              <a:t>reltuples</a:t>
            </a:r>
            <a:r>
              <a:rPr lang="en-US" altLang="zh-CN" sz="1600" dirty="0"/>
              <a:t> </a:t>
            </a:r>
          </a:p>
          <a:p>
            <a:r>
              <a:rPr lang="en-US" altLang="zh-CN" sz="1600" dirty="0"/>
              <a:t>----------+-----------</a:t>
            </a:r>
          </a:p>
          <a:p>
            <a:r>
              <a:rPr lang="en-US" altLang="zh-CN" sz="1600" dirty="0"/>
              <a:t>     6599 |    640000</a:t>
            </a:r>
          </a:p>
          <a:p>
            <a:r>
              <a:rPr lang="en-US" altLang="zh-CN" sz="1600" dirty="0"/>
              <a:t>(1 row</a:t>
            </a:r>
            <a:r>
              <a:rPr lang="en-US" altLang="zh-CN" sz="1600" dirty="0" smtClean="0"/>
              <a:t>)</a:t>
            </a:r>
          </a:p>
          <a:p>
            <a:endParaRPr lang="en-US" altLang="zh-CN" sz="1600" dirty="0"/>
          </a:p>
          <a:p>
            <a:endParaRPr lang="en-US" altLang="zh-CN" sz="1600" dirty="0"/>
          </a:p>
          <a:p>
            <a:endParaRPr lang="en-US" altLang="zh-CN" sz="1600" dirty="0" smtClean="0"/>
          </a:p>
          <a:p>
            <a:endParaRPr lang="en-US" altLang="zh-CN" sz="1600" dirty="0" smtClean="0"/>
          </a:p>
          <a:p>
            <a:endParaRPr lang="zh-CN" altLang="en-US" sz="1600" dirty="0"/>
          </a:p>
        </p:txBody>
      </p:sp>
    </p:spTree>
    <p:extLst>
      <p:ext uri="{BB962C8B-B14F-4D97-AF65-F5344CB8AC3E}">
        <p14:creationId xmlns:p14="http://schemas.microsoft.com/office/powerpoint/2010/main" val="1758089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 </a:t>
            </a:r>
            <a:r>
              <a:rPr lang="zh-CN" altLang="en-US" dirty="0"/>
              <a:t>成</a:t>
            </a:r>
            <a:r>
              <a:rPr lang="zh-CN" altLang="en-US" dirty="0" smtClean="0"/>
              <a:t>本计算 </a:t>
            </a:r>
            <a:r>
              <a:rPr lang="en-US" altLang="zh-CN" dirty="0"/>
              <a:t>-</a:t>
            </a:r>
            <a:r>
              <a:rPr lang="en-US" altLang="zh-CN" dirty="0" smtClean="0"/>
              <a:t> </a:t>
            </a:r>
            <a:r>
              <a:rPr lang="zh-CN" altLang="en-US" dirty="0" smtClean="0"/>
              <a:t>全表扫描</a:t>
            </a:r>
            <a:endParaRPr lang="zh-CN" altLang="en-US" dirty="0"/>
          </a:p>
        </p:txBody>
      </p:sp>
      <p:sp>
        <p:nvSpPr>
          <p:cNvPr id="3" name="内容占位符 2"/>
          <p:cNvSpPr>
            <a:spLocks noGrp="1"/>
          </p:cNvSpPr>
          <p:nvPr>
            <p:ph idx="1"/>
          </p:nvPr>
        </p:nvSpPr>
        <p:spPr/>
        <p:txBody>
          <a:bodyPr/>
          <a:lstStyle/>
          <a:p>
            <a:r>
              <a:rPr lang="en-US" altLang="zh-CN" sz="1600" dirty="0" smtClean="0"/>
              <a:t>digoal</a:t>
            </a:r>
            <a:r>
              <a:rPr lang="en-US" altLang="zh-CN" sz="1600" dirty="0"/>
              <a:t>=# show </a:t>
            </a:r>
            <a:r>
              <a:rPr lang="en-US" altLang="zh-CN" sz="1600" dirty="0" err="1"/>
              <a:t>seq_page_cost</a:t>
            </a:r>
            <a:r>
              <a:rPr lang="en-US" altLang="zh-CN" sz="1600" dirty="0"/>
              <a:t>;</a:t>
            </a:r>
          </a:p>
          <a:p>
            <a:r>
              <a:rPr lang="en-US" altLang="zh-CN" sz="1600" dirty="0"/>
              <a:t> </a:t>
            </a:r>
            <a:r>
              <a:rPr lang="en-US" altLang="zh-CN" sz="1600" dirty="0" err="1"/>
              <a:t>seq_page_cost</a:t>
            </a:r>
            <a:r>
              <a:rPr lang="en-US" altLang="zh-CN" sz="1600" dirty="0"/>
              <a:t> </a:t>
            </a:r>
          </a:p>
          <a:p>
            <a:r>
              <a:rPr lang="en-US" altLang="zh-CN" sz="1600" dirty="0"/>
              <a:t>---------------</a:t>
            </a:r>
          </a:p>
          <a:p>
            <a:r>
              <a:rPr lang="en-US" altLang="zh-CN" sz="1600" dirty="0"/>
              <a:t> 1</a:t>
            </a:r>
          </a:p>
          <a:p>
            <a:r>
              <a:rPr lang="en-US" altLang="zh-CN" sz="1600" dirty="0"/>
              <a:t>(1 row)</a:t>
            </a:r>
          </a:p>
          <a:p>
            <a:r>
              <a:rPr lang="en-US" altLang="zh-CN" sz="1600" dirty="0"/>
              <a:t>digoal=# show </a:t>
            </a:r>
            <a:r>
              <a:rPr lang="en-US" altLang="zh-CN" sz="1600" dirty="0" err="1"/>
              <a:t>cpu_tuple_cost</a:t>
            </a:r>
            <a:r>
              <a:rPr lang="en-US" altLang="zh-CN" sz="1600" dirty="0"/>
              <a:t>;</a:t>
            </a:r>
          </a:p>
          <a:p>
            <a:r>
              <a:rPr lang="en-US" altLang="zh-CN" sz="1600" dirty="0"/>
              <a:t> </a:t>
            </a:r>
            <a:r>
              <a:rPr lang="en-US" altLang="zh-CN" sz="1600" dirty="0" err="1"/>
              <a:t>cpu_tuple_cost</a:t>
            </a:r>
            <a:r>
              <a:rPr lang="en-US" altLang="zh-CN" sz="1600" dirty="0"/>
              <a:t> </a:t>
            </a:r>
          </a:p>
          <a:p>
            <a:r>
              <a:rPr lang="en-US" altLang="zh-CN" sz="1600" dirty="0"/>
              <a:t>----------------</a:t>
            </a:r>
          </a:p>
          <a:p>
            <a:r>
              <a:rPr lang="en-US" altLang="zh-CN" sz="1600" dirty="0"/>
              <a:t> 0.01</a:t>
            </a:r>
          </a:p>
          <a:p>
            <a:r>
              <a:rPr lang="en-US" altLang="zh-CN" sz="1600" dirty="0"/>
              <a:t>(1 row</a:t>
            </a:r>
            <a:r>
              <a:rPr lang="en-US" altLang="zh-CN" sz="1600" dirty="0" smtClean="0"/>
              <a:t>)</a:t>
            </a:r>
          </a:p>
          <a:p>
            <a:r>
              <a:rPr lang="en-US" altLang="zh-CN" sz="1600" dirty="0" smtClean="0"/>
              <a:t>COST</a:t>
            </a:r>
            <a:r>
              <a:rPr lang="zh-CN" altLang="en-US" sz="1600" dirty="0" smtClean="0"/>
              <a:t>值 </a:t>
            </a:r>
            <a:r>
              <a:rPr lang="en-US" altLang="zh-CN" sz="1600" dirty="0" smtClean="0"/>
              <a:t>: </a:t>
            </a:r>
          </a:p>
          <a:p>
            <a:r>
              <a:rPr lang="en-US" altLang="zh-CN" sz="1600" dirty="0"/>
              <a:t>digoal=# select 6599*1+640000*0.01;</a:t>
            </a:r>
          </a:p>
          <a:p>
            <a:r>
              <a:rPr lang="en-US" altLang="zh-CN" sz="1600" dirty="0"/>
              <a:t> ?column? </a:t>
            </a:r>
          </a:p>
          <a:p>
            <a:r>
              <a:rPr lang="en-US" altLang="zh-CN" sz="1600" dirty="0"/>
              <a:t>----------</a:t>
            </a:r>
          </a:p>
          <a:p>
            <a:r>
              <a:rPr lang="en-US" altLang="zh-CN" sz="1600" dirty="0"/>
              <a:t> 12999.00</a:t>
            </a:r>
          </a:p>
          <a:p>
            <a:r>
              <a:rPr lang="en-US" altLang="zh-CN" sz="1600" dirty="0"/>
              <a:t>(1 row</a:t>
            </a:r>
            <a:r>
              <a:rPr lang="en-US" altLang="zh-CN" sz="1600" dirty="0" smtClean="0"/>
              <a:t>)</a:t>
            </a:r>
          </a:p>
          <a:p>
            <a:endParaRPr lang="en-US" altLang="zh-CN" sz="1600" dirty="0" smtClean="0"/>
          </a:p>
          <a:p>
            <a:endParaRPr lang="en-US" altLang="zh-CN" sz="1600" dirty="0" smtClean="0"/>
          </a:p>
          <a:p>
            <a:pPr marL="0" indent="0">
              <a:buNone/>
            </a:pPr>
            <a:endParaRPr lang="en-US" altLang="zh-CN" sz="1600" dirty="0"/>
          </a:p>
          <a:p>
            <a:endParaRPr lang="en-US" altLang="zh-CN" sz="1600" dirty="0" smtClean="0"/>
          </a:p>
          <a:p>
            <a:endParaRPr lang="en-US" altLang="zh-CN" sz="1600" dirty="0" smtClean="0"/>
          </a:p>
          <a:p>
            <a:endParaRPr lang="zh-CN" altLang="en-US" sz="1600" dirty="0"/>
          </a:p>
        </p:txBody>
      </p:sp>
    </p:spTree>
    <p:extLst>
      <p:ext uri="{BB962C8B-B14F-4D97-AF65-F5344CB8AC3E}">
        <p14:creationId xmlns:p14="http://schemas.microsoft.com/office/powerpoint/2010/main" val="3127960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 </a:t>
            </a:r>
            <a:r>
              <a:rPr lang="zh-CN" altLang="en-US" dirty="0" smtClean="0"/>
              <a:t>行数评估</a:t>
            </a:r>
            <a:endParaRPr lang="zh-CN" altLang="en-US" dirty="0"/>
          </a:p>
        </p:txBody>
      </p:sp>
      <p:sp>
        <p:nvSpPr>
          <p:cNvPr id="3" name="内容占位符 2"/>
          <p:cNvSpPr>
            <a:spLocks noGrp="1"/>
          </p:cNvSpPr>
          <p:nvPr>
            <p:ph idx="1"/>
          </p:nvPr>
        </p:nvSpPr>
        <p:spPr/>
        <p:txBody>
          <a:bodyPr/>
          <a:lstStyle/>
          <a:p>
            <a:r>
              <a:rPr lang="zh-CN" altLang="en-US" sz="1600" dirty="0" smtClean="0"/>
              <a:t>从柱状图评估行数的例子</a:t>
            </a:r>
            <a:endParaRPr lang="en-US" altLang="zh-CN" sz="1600" dirty="0" smtClean="0"/>
          </a:p>
          <a:p>
            <a:r>
              <a:rPr lang="en-US" altLang="zh-CN" sz="1600" dirty="0"/>
              <a:t>EXPLAIN SELECT * FROM tenk1 WHERE unique1 &lt; 1000;</a:t>
            </a:r>
          </a:p>
          <a:p>
            <a:endParaRPr lang="en-US" altLang="zh-CN" sz="1600" dirty="0"/>
          </a:p>
          <a:p>
            <a:r>
              <a:rPr lang="en-US" altLang="zh-CN" sz="1600" dirty="0"/>
              <a:t>                                   QUERY PLAN</a:t>
            </a:r>
          </a:p>
          <a:p>
            <a:r>
              <a:rPr lang="en-US" altLang="zh-CN" sz="1600" dirty="0"/>
              <a:t>--------------------------------------------------------------------------------</a:t>
            </a:r>
          </a:p>
          <a:p>
            <a:r>
              <a:rPr lang="en-US" altLang="zh-CN" sz="1600" dirty="0"/>
              <a:t> Bitmap Heap Scan on tenk1  (cost=24.06..394.64 </a:t>
            </a:r>
            <a:r>
              <a:rPr lang="en-US" altLang="zh-CN" sz="1600" dirty="0">
                <a:solidFill>
                  <a:srgbClr val="FF0000"/>
                </a:solidFill>
              </a:rPr>
              <a:t>rows=1007</a:t>
            </a:r>
            <a:r>
              <a:rPr lang="en-US" altLang="zh-CN" sz="1600" dirty="0"/>
              <a:t> width=244)</a:t>
            </a:r>
          </a:p>
          <a:p>
            <a:r>
              <a:rPr lang="en-US" altLang="zh-CN" sz="1600" dirty="0"/>
              <a:t>   Recheck Cond: (unique1 &lt; 1000)</a:t>
            </a:r>
          </a:p>
          <a:p>
            <a:r>
              <a:rPr lang="en-US" altLang="zh-CN" sz="1600" dirty="0"/>
              <a:t>   -&gt;  Bitmap Index Scan on tenk1_unique1  (cost=0.00..23.80 rows=1007 width=0)</a:t>
            </a:r>
          </a:p>
          <a:p>
            <a:r>
              <a:rPr lang="en-US" altLang="zh-CN" sz="1600" dirty="0"/>
              <a:t>         Index Cond: (unique1 &lt; 1000)</a:t>
            </a:r>
          </a:p>
          <a:p>
            <a:r>
              <a:rPr lang="zh-CN" altLang="en-US" sz="1600" dirty="0" smtClean="0"/>
              <a:t>在</a:t>
            </a:r>
            <a:r>
              <a:rPr lang="en-US" altLang="zh-CN" sz="1600" dirty="0" smtClean="0"/>
              <a:t>8.3</a:t>
            </a:r>
            <a:r>
              <a:rPr lang="zh-CN" altLang="en-US" sz="1600" dirty="0" smtClean="0"/>
              <a:t>以及以前版本</a:t>
            </a:r>
            <a:r>
              <a:rPr lang="en-US" altLang="zh-CN" sz="1600" dirty="0" err="1" smtClean="0"/>
              <a:t>default_statistics_target</a:t>
            </a:r>
            <a:r>
              <a:rPr lang="zh-CN" altLang="en-US" sz="1600" dirty="0" smtClean="0"/>
              <a:t>默认是</a:t>
            </a:r>
            <a:r>
              <a:rPr lang="en-US" altLang="zh-CN" sz="1600" dirty="0" smtClean="0"/>
              <a:t>10, </a:t>
            </a:r>
            <a:r>
              <a:rPr lang="zh-CN" altLang="en-US" sz="1600" dirty="0" smtClean="0"/>
              <a:t>也就是</a:t>
            </a:r>
            <a:r>
              <a:rPr lang="en-US" altLang="zh-CN" sz="1600" dirty="0" smtClean="0"/>
              <a:t>10</a:t>
            </a:r>
            <a:r>
              <a:rPr lang="zh-CN" altLang="en-US" sz="1600" dirty="0" smtClean="0"/>
              <a:t>个</a:t>
            </a:r>
            <a:r>
              <a:rPr lang="en-US" altLang="zh-CN" sz="1600" dirty="0" smtClean="0"/>
              <a:t>bucket.</a:t>
            </a:r>
            <a:endParaRPr lang="en-US" altLang="zh-CN" sz="1600" dirty="0"/>
          </a:p>
          <a:p>
            <a:r>
              <a:rPr lang="en-US" altLang="zh-CN" sz="1600" dirty="0"/>
              <a:t>SELECT </a:t>
            </a:r>
            <a:r>
              <a:rPr lang="en-US" altLang="zh-CN" sz="1600" dirty="0" err="1"/>
              <a:t>histogram_bounds</a:t>
            </a:r>
            <a:r>
              <a:rPr lang="en-US" altLang="zh-CN" sz="1600" dirty="0"/>
              <a:t> FROM </a:t>
            </a:r>
            <a:r>
              <a:rPr lang="en-US" altLang="zh-CN" sz="1600" dirty="0" err="1"/>
              <a:t>pg_stats</a:t>
            </a:r>
            <a:endParaRPr lang="en-US" altLang="zh-CN" sz="1600" dirty="0"/>
          </a:p>
          <a:p>
            <a:r>
              <a:rPr lang="en-US" altLang="zh-CN" sz="1600" dirty="0"/>
              <a:t>WHERE </a:t>
            </a:r>
            <a:r>
              <a:rPr lang="en-US" altLang="zh-CN" sz="1600" dirty="0" err="1"/>
              <a:t>tablename</a:t>
            </a:r>
            <a:r>
              <a:rPr lang="en-US" altLang="zh-CN" sz="1600" dirty="0"/>
              <a:t>='tenk1' AND </a:t>
            </a:r>
            <a:r>
              <a:rPr lang="en-US" altLang="zh-CN" sz="1600" dirty="0" err="1"/>
              <a:t>attname</a:t>
            </a:r>
            <a:r>
              <a:rPr lang="en-US" altLang="zh-CN" sz="1600" dirty="0"/>
              <a:t>='unique1';</a:t>
            </a:r>
          </a:p>
          <a:p>
            <a:r>
              <a:rPr lang="en-US" altLang="zh-CN" sz="1600" dirty="0" smtClean="0"/>
              <a:t>                   </a:t>
            </a:r>
            <a:r>
              <a:rPr lang="en-US" altLang="zh-CN" sz="1600" dirty="0" err="1"/>
              <a:t>histogram_bounds</a:t>
            </a:r>
            <a:endParaRPr lang="en-US" altLang="zh-CN" sz="1600" dirty="0"/>
          </a:p>
          <a:p>
            <a:r>
              <a:rPr lang="en-US" altLang="zh-CN" sz="1600" dirty="0"/>
              <a:t>------------------------------------------------------</a:t>
            </a:r>
          </a:p>
          <a:p>
            <a:r>
              <a:rPr lang="en-US" altLang="zh-CN" sz="1600" dirty="0"/>
              <a:t> {0,993,1997,3050,4040,5036,5957,7057,8029,9016,9995}</a:t>
            </a:r>
            <a:endParaRPr lang="en-US" altLang="zh-CN" sz="1600" dirty="0" smtClean="0"/>
          </a:p>
          <a:p>
            <a:endParaRPr lang="en-US" altLang="zh-CN" sz="1600" dirty="0" smtClean="0"/>
          </a:p>
          <a:p>
            <a:endParaRPr lang="zh-CN" altLang="en-US" sz="1600" dirty="0"/>
          </a:p>
        </p:txBody>
      </p:sp>
    </p:spTree>
    <p:extLst>
      <p:ext uri="{BB962C8B-B14F-4D97-AF65-F5344CB8AC3E}">
        <p14:creationId xmlns:p14="http://schemas.microsoft.com/office/powerpoint/2010/main" val="3572624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EXPLAIN </a:t>
            </a:r>
            <a:r>
              <a:rPr lang="zh-CN" altLang="en-US" dirty="0"/>
              <a:t>行数评估</a:t>
            </a:r>
          </a:p>
        </p:txBody>
      </p:sp>
      <p:sp>
        <p:nvSpPr>
          <p:cNvPr id="3" name="内容占位符 2"/>
          <p:cNvSpPr>
            <a:spLocks noGrp="1"/>
          </p:cNvSpPr>
          <p:nvPr>
            <p:ph idx="1"/>
          </p:nvPr>
        </p:nvSpPr>
        <p:spPr/>
        <p:txBody>
          <a:bodyPr/>
          <a:lstStyle/>
          <a:p>
            <a:r>
              <a:rPr lang="zh-CN" altLang="en-US" sz="1600" dirty="0" smtClean="0"/>
              <a:t>这个例子的行选择性如下</a:t>
            </a:r>
            <a:endParaRPr lang="en-US" altLang="zh-CN" sz="1600" dirty="0" smtClean="0"/>
          </a:p>
          <a:p>
            <a:r>
              <a:rPr lang="en-US" altLang="zh-CN" sz="1600" dirty="0" smtClean="0"/>
              <a:t>selectivity </a:t>
            </a:r>
            <a:r>
              <a:rPr lang="en-US" altLang="zh-CN" sz="1600" dirty="0"/>
              <a:t>= (1 + (1000 - bucket[2].min)/(bucket[2].max - bucket[2].min))/</a:t>
            </a:r>
            <a:r>
              <a:rPr lang="en-US" altLang="zh-CN" sz="1600" dirty="0" err="1"/>
              <a:t>num_buckets</a:t>
            </a:r>
            <a:endParaRPr lang="en-US" altLang="zh-CN" sz="1600" dirty="0"/>
          </a:p>
          <a:p>
            <a:r>
              <a:rPr lang="en-US" altLang="zh-CN" sz="1600" dirty="0"/>
              <a:t>            = (1 + (1000 - 993)/(1997 - 993))/10</a:t>
            </a:r>
          </a:p>
          <a:p>
            <a:r>
              <a:rPr lang="en-US" altLang="zh-CN" sz="1600" dirty="0"/>
              <a:t>            = </a:t>
            </a:r>
            <a:r>
              <a:rPr lang="en-US" altLang="zh-CN" sz="1600" dirty="0" smtClean="0"/>
              <a:t>0.100697</a:t>
            </a:r>
          </a:p>
          <a:p>
            <a:endParaRPr lang="en-US" altLang="zh-CN" sz="1600" dirty="0"/>
          </a:p>
          <a:p>
            <a:r>
              <a:rPr lang="zh-CN" altLang="en-US" sz="1600" dirty="0" smtClean="0"/>
              <a:t>最终得到的行数是 </a:t>
            </a:r>
            <a:r>
              <a:rPr lang="en-US" altLang="zh-CN" sz="1600" dirty="0" smtClean="0"/>
              <a:t>: </a:t>
            </a:r>
          </a:p>
          <a:p>
            <a:r>
              <a:rPr lang="en-US" altLang="zh-CN" sz="1600" dirty="0"/>
              <a:t>rows = </a:t>
            </a:r>
            <a:r>
              <a:rPr lang="en-US" altLang="zh-CN" sz="1600" dirty="0" err="1"/>
              <a:t>rel_cardinality</a:t>
            </a:r>
            <a:r>
              <a:rPr lang="en-US" altLang="zh-CN" sz="1600" dirty="0"/>
              <a:t> * selectivity</a:t>
            </a:r>
          </a:p>
          <a:p>
            <a:r>
              <a:rPr lang="en-US" altLang="zh-CN" sz="1600" dirty="0"/>
              <a:t>     = 10000 * 0.100697</a:t>
            </a:r>
          </a:p>
          <a:p>
            <a:r>
              <a:rPr lang="en-US" altLang="zh-CN" sz="1600" dirty="0"/>
              <a:t>     = 1007  (rounding off</a:t>
            </a:r>
            <a:r>
              <a:rPr lang="en-US" altLang="zh-CN" sz="1600" dirty="0" smtClean="0"/>
              <a:t>)</a:t>
            </a:r>
          </a:p>
          <a:p>
            <a:endParaRPr lang="en-US" altLang="zh-CN" sz="1600" dirty="0"/>
          </a:p>
          <a:p>
            <a:r>
              <a:rPr lang="zh-CN" altLang="en-US" sz="1600" dirty="0" smtClean="0"/>
              <a:t>这里</a:t>
            </a:r>
            <a:r>
              <a:rPr lang="en-US" altLang="zh-CN" sz="1600" dirty="0" err="1" smtClean="0"/>
              <a:t>rel_cardinality</a:t>
            </a:r>
            <a:r>
              <a:rPr lang="en-US" altLang="zh-CN" sz="1600" dirty="0" smtClean="0"/>
              <a:t> = </a:t>
            </a:r>
            <a:r>
              <a:rPr lang="en-US" altLang="zh-CN" sz="1600" dirty="0" err="1" smtClean="0"/>
              <a:t>pg_class.reltuples</a:t>
            </a:r>
            <a:r>
              <a:rPr lang="en-US" altLang="zh-CN" sz="1600" dirty="0" smtClean="0"/>
              <a:t>.</a:t>
            </a:r>
            <a:endParaRPr lang="zh-CN" altLang="en-US" sz="1600" dirty="0"/>
          </a:p>
        </p:txBody>
      </p:sp>
    </p:spTree>
    <p:extLst>
      <p:ext uri="{BB962C8B-B14F-4D97-AF65-F5344CB8AC3E}">
        <p14:creationId xmlns:p14="http://schemas.microsoft.com/office/powerpoint/2010/main" val="294130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EXPLAIN </a:t>
            </a:r>
            <a:r>
              <a:rPr lang="zh-CN" altLang="en-US" dirty="0"/>
              <a:t>行数评估</a:t>
            </a:r>
          </a:p>
        </p:txBody>
      </p:sp>
      <p:sp>
        <p:nvSpPr>
          <p:cNvPr id="3" name="内容占位符 2"/>
          <p:cNvSpPr>
            <a:spLocks noGrp="1"/>
          </p:cNvSpPr>
          <p:nvPr>
            <p:ph idx="1"/>
          </p:nvPr>
        </p:nvSpPr>
        <p:spPr/>
        <p:txBody>
          <a:bodyPr/>
          <a:lstStyle/>
          <a:p>
            <a:r>
              <a:rPr lang="zh-CN" altLang="en-US" sz="1600" dirty="0" smtClean="0"/>
              <a:t>从</a:t>
            </a:r>
            <a:r>
              <a:rPr lang="en-US" altLang="zh-CN" sz="1600" dirty="0" smtClean="0"/>
              <a:t>MCV(most common values)</a:t>
            </a:r>
            <a:r>
              <a:rPr lang="zh-CN" altLang="en-US" sz="1600" dirty="0" smtClean="0"/>
              <a:t>评估行</a:t>
            </a:r>
            <a:r>
              <a:rPr lang="zh-CN" altLang="en-US" sz="1600" dirty="0"/>
              <a:t>数的</a:t>
            </a:r>
            <a:r>
              <a:rPr lang="zh-CN" altLang="en-US" sz="1600" dirty="0" smtClean="0"/>
              <a:t>例子</a:t>
            </a:r>
            <a:endParaRPr lang="en-US" altLang="zh-CN" sz="1600" dirty="0" smtClean="0"/>
          </a:p>
          <a:p>
            <a:r>
              <a:rPr lang="en-US" altLang="zh-CN" sz="1600" dirty="0"/>
              <a:t>EXPLAIN SELECT * FROM tenk1 WHERE stringu1 = 'CRAAAA';</a:t>
            </a:r>
          </a:p>
          <a:p>
            <a:endParaRPr lang="en-US" altLang="zh-CN" sz="1600" dirty="0"/>
          </a:p>
          <a:p>
            <a:r>
              <a:rPr lang="en-US" altLang="zh-CN" sz="1600" dirty="0"/>
              <a:t>                        QUERY PLAN</a:t>
            </a:r>
          </a:p>
          <a:p>
            <a:r>
              <a:rPr lang="en-US" altLang="zh-CN" sz="1600" dirty="0"/>
              <a:t>----------------------------------------------------------</a:t>
            </a:r>
          </a:p>
          <a:p>
            <a:r>
              <a:rPr lang="en-US" altLang="zh-CN" sz="1600" dirty="0"/>
              <a:t> </a:t>
            </a:r>
            <a:r>
              <a:rPr lang="en-US" altLang="zh-CN" sz="1600" dirty="0" err="1"/>
              <a:t>Seq</a:t>
            </a:r>
            <a:r>
              <a:rPr lang="en-US" altLang="zh-CN" sz="1600" dirty="0"/>
              <a:t> Scan on tenk1  (cost=0.00..483.00 </a:t>
            </a:r>
            <a:r>
              <a:rPr lang="en-US" altLang="zh-CN" sz="1600" dirty="0">
                <a:solidFill>
                  <a:srgbClr val="FF0000"/>
                </a:solidFill>
              </a:rPr>
              <a:t>rows=30</a:t>
            </a:r>
            <a:r>
              <a:rPr lang="en-US" altLang="zh-CN" sz="1600" dirty="0"/>
              <a:t> width=244)</a:t>
            </a:r>
          </a:p>
          <a:p>
            <a:r>
              <a:rPr lang="en-US" altLang="zh-CN" sz="1600" dirty="0"/>
              <a:t>   Filter: (stringu1 = 'CRAAAA'::name</a:t>
            </a:r>
            <a:r>
              <a:rPr lang="en-US" altLang="zh-CN" sz="1600" dirty="0" smtClean="0"/>
              <a:t>)</a:t>
            </a:r>
          </a:p>
          <a:p>
            <a:endParaRPr lang="en-US" altLang="zh-CN" sz="1600" dirty="0"/>
          </a:p>
          <a:p>
            <a:r>
              <a:rPr lang="en-US" altLang="zh-CN" sz="1600" dirty="0"/>
              <a:t>SELECT </a:t>
            </a:r>
            <a:r>
              <a:rPr lang="en-US" altLang="zh-CN" sz="1600" dirty="0" err="1"/>
              <a:t>null_frac</a:t>
            </a:r>
            <a:r>
              <a:rPr lang="en-US" altLang="zh-CN" sz="1600" dirty="0"/>
              <a:t>, </a:t>
            </a:r>
            <a:r>
              <a:rPr lang="en-US" altLang="zh-CN" sz="1600" dirty="0" err="1"/>
              <a:t>n_distinct</a:t>
            </a:r>
            <a:r>
              <a:rPr lang="en-US" altLang="zh-CN" sz="1600" dirty="0"/>
              <a:t>, </a:t>
            </a:r>
            <a:r>
              <a:rPr lang="en-US" altLang="zh-CN" sz="1600" dirty="0" err="1"/>
              <a:t>most_common_vals</a:t>
            </a:r>
            <a:r>
              <a:rPr lang="en-US" altLang="zh-CN" sz="1600" dirty="0"/>
              <a:t>, </a:t>
            </a:r>
            <a:r>
              <a:rPr lang="en-US" altLang="zh-CN" sz="1600" dirty="0" err="1"/>
              <a:t>most_common_freqs</a:t>
            </a:r>
            <a:r>
              <a:rPr lang="en-US" altLang="zh-CN" sz="1600" dirty="0"/>
              <a:t> FROM </a:t>
            </a:r>
            <a:r>
              <a:rPr lang="en-US" altLang="zh-CN" sz="1600" dirty="0" err="1"/>
              <a:t>pg_stats</a:t>
            </a:r>
            <a:endParaRPr lang="en-US" altLang="zh-CN" sz="1600" dirty="0"/>
          </a:p>
          <a:p>
            <a:r>
              <a:rPr lang="en-US" altLang="zh-CN" sz="1600" dirty="0"/>
              <a:t>WHERE </a:t>
            </a:r>
            <a:r>
              <a:rPr lang="en-US" altLang="zh-CN" sz="1600" dirty="0" err="1"/>
              <a:t>tablename</a:t>
            </a:r>
            <a:r>
              <a:rPr lang="en-US" altLang="zh-CN" sz="1600" dirty="0"/>
              <a:t>='tenk1' AND </a:t>
            </a:r>
            <a:r>
              <a:rPr lang="en-US" altLang="zh-CN" sz="1600" dirty="0" err="1"/>
              <a:t>attname</a:t>
            </a:r>
            <a:r>
              <a:rPr lang="en-US" altLang="zh-CN" sz="1600" dirty="0"/>
              <a:t>='stringu1</a:t>
            </a:r>
            <a:r>
              <a:rPr lang="en-US" altLang="zh-CN" sz="1600" dirty="0" smtClean="0"/>
              <a:t>';</a:t>
            </a:r>
            <a:endParaRPr lang="en-US" altLang="zh-CN" sz="1600" dirty="0"/>
          </a:p>
          <a:p>
            <a:r>
              <a:rPr lang="en-US" altLang="zh-CN" sz="1600" dirty="0" err="1"/>
              <a:t>null_frac</a:t>
            </a:r>
            <a:r>
              <a:rPr lang="en-US" altLang="zh-CN" sz="1600" dirty="0"/>
              <a:t>         | 0</a:t>
            </a:r>
          </a:p>
          <a:p>
            <a:r>
              <a:rPr lang="en-US" altLang="zh-CN" sz="1600" dirty="0" err="1"/>
              <a:t>n_distinct</a:t>
            </a:r>
            <a:r>
              <a:rPr lang="en-US" altLang="zh-CN" sz="1600" dirty="0"/>
              <a:t>        | 676</a:t>
            </a:r>
          </a:p>
          <a:p>
            <a:r>
              <a:rPr lang="en-US" altLang="zh-CN" sz="1600" dirty="0" err="1"/>
              <a:t>most_common_vals</a:t>
            </a:r>
            <a:r>
              <a:rPr lang="en-US" altLang="zh-CN" sz="1600" dirty="0"/>
              <a:t>  | {EJAAAA,BBAAAA,CRAAAA,FCAAAA,FEAAAA,GSAAAA,JOAAAA,MCAAAA,NAAAAA,WGAAAA}</a:t>
            </a:r>
          </a:p>
          <a:p>
            <a:r>
              <a:rPr lang="en-US" altLang="zh-CN" sz="1600" dirty="0" err="1"/>
              <a:t>most_common_freqs</a:t>
            </a:r>
            <a:r>
              <a:rPr lang="en-US" altLang="zh-CN" sz="1600" dirty="0"/>
              <a:t> | {0.00333333,0.003,0.003,0.003,0.003,0.003,0.003,0.003,0.003,0.003}</a:t>
            </a:r>
          </a:p>
        </p:txBody>
      </p:sp>
    </p:spTree>
    <p:extLst>
      <p:ext uri="{BB962C8B-B14F-4D97-AF65-F5344CB8AC3E}">
        <p14:creationId xmlns:p14="http://schemas.microsoft.com/office/powerpoint/2010/main" val="3167611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PostgreSQL</a:t>
            </a:r>
            <a:r>
              <a:rPr lang="zh-CN" altLang="en-US" dirty="0"/>
              <a:t> </a:t>
            </a:r>
            <a:r>
              <a:rPr lang="zh-CN" altLang="en-US" dirty="0" smtClean="0"/>
              <a:t>索引使用场景举例</a:t>
            </a:r>
            <a:endParaRPr lang="en-US" altLang="zh-CN" dirty="0"/>
          </a:p>
        </p:txBody>
      </p:sp>
      <p:sp>
        <p:nvSpPr>
          <p:cNvPr id="3" name="内容占位符 2"/>
          <p:cNvSpPr>
            <a:spLocks noGrp="1"/>
          </p:cNvSpPr>
          <p:nvPr>
            <p:ph idx="1"/>
          </p:nvPr>
        </p:nvSpPr>
        <p:spPr/>
        <p:txBody>
          <a:bodyPr/>
          <a:lstStyle/>
          <a:p>
            <a:r>
              <a:rPr lang="zh-CN" altLang="en-US" sz="1400" dirty="0"/>
              <a:t>利用索引进行排序减少</a:t>
            </a:r>
            <a:r>
              <a:rPr lang="en-US" altLang="zh-CN" sz="1400" dirty="0"/>
              <a:t>CPU</a:t>
            </a:r>
            <a:r>
              <a:rPr lang="zh-CN" altLang="en-US" sz="1400" dirty="0"/>
              <a:t>开销</a:t>
            </a:r>
          </a:p>
          <a:p>
            <a:r>
              <a:rPr lang="en-US" altLang="zh-CN" sz="1400" dirty="0" smtClean="0"/>
              <a:t>2. </a:t>
            </a:r>
            <a:r>
              <a:rPr lang="zh-CN" altLang="en-US" sz="1400" dirty="0" smtClean="0"/>
              <a:t>查询条件不是索引列</a:t>
            </a:r>
            <a:endParaRPr lang="en-US" altLang="zh-CN" sz="1400" dirty="0" smtClean="0"/>
          </a:p>
          <a:p>
            <a:r>
              <a:rPr lang="en-US" altLang="zh-CN" sz="1400" dirty="0"/>
              <a:t>digoal=# explain analyze select * from test where info='620f5eaeaf0d7cf48cd1fa6c410bad49' order by id;</a:t>
            </a:r>
          </a:p>
          <a:p>
            <a:r>
              <a:rPr lang="en-US" altLang="zh-CN" sz="1400" dirty="0"/>
              <a:t>                                              QUERY PLAN                                               </a:t>
            </a:r>
          </a:p>
          <a:p>
            <a:r>
              <a:rPr lang="en-US" altLang="zh-CN" sz="1400" dirty="0"/>
              <a:t>-------------------------------------------------------------------------------------------------------</a:t>
            </a:r>
          </a:p>
          <a:p>
            <a:r>
              <a:rPr lang="en-US" altLang="zh-CN" sz="1400" dirty="0"/>
              <a:t> Sort  (cost=219.01..219.01 rows=1 width=45) (actual time=2.240..2.240 rows=1 loops=1)</a:t>
            </a:r>
          </a:p>
          <a:p>
            <a:r>
              <a:rPr lang="en-US" altLang="zh-CN" sz="1400" dirty="0"/>
              <a:t>   Sort Key: id</a:t>
            </a:r>
          </a:p>
          <a:p>
            <a:r>
              <a:rPr lang="en-US" altLang="zh-CN" sz="1400" dirty="0"/>
              <a:t>   Sort Method: quicksort  Memory: 25kB</a:t>
            </a:r>
          </a:p>
          <a:p>
            <a:r>
              <a:rPr lang="en-US" altLang="zh-CN" sz="1400" dirty="0"/>
              <a:t>   -&gt;  </a:t>
            </a:r>
            <a:r>
              <a:rPr lang="en-US" altLang="zh-CN" sz="1400" dirty="0" err="1"/>
              <a:t>Seq</a:t>
            </a:r>
            <a:r>
              <a:rPr lang="en-US" altLang="zh-CN" sz="1400" dirty="0"/>
              <a:t> Scan on test  (cost=0.00..219.00 rows=1 width=45) (actual time=0.016..2.201 rows=1 loops=1)</a:t>
            </a:r>
          </a:p>
          <a:p>
            <a:r>
              <a:rPr lang="en-US" altLang="zh-CN" sz="1400" dirty="0"/>
              <a:t>         Filter: (info = '620f5eaeaf0d7cf48cd1fa6c410bad49'::text)</a:t>
            </a:r>
          </a:p>
          <a:p>
            <a:r>
              <a:rPr lang="en-US" altLang="zh-CN" sz="1400" dirty="0"/>
              <a:t>         Rows Removed by Filter: 9999</a:t>
            </a:r>
          </a:p>
          <a:p>
            <a:r>
              <a:rPr lang="en-US" altLang="zh-CN" sz="1400" dirty="0"/>
              <a:t> Total runtime: 2.273 </a:t>
            </a:r>
            <a:r>
              <a:rPr lang="en-US" altLang="zh-CN" sz="1400" dirty="0" err="1"/>
              <a:t>ms</a:t>
            </a:r>
            <a:endParaRPr lang="en-US" altLang="zh-CN" sz="1400" dirty="0"/>
          </a:p>
          <a:p>
            <a:r>
              <a:rPr lang="en-US" altLang="zh-CN" sz="1400" dirty="0"/>
              <a:t>(7 rows)</a:t>
            </a:r>
          </a:p>
          <a:p>
            <a:endParaRPr lang="en-US" altLang="zh-CN" sz="1400" dirty="0"/>
          </a:p>
          <a:p>
            <a:endParaRPr lang="en-US" altLang="zh-CN" sz="1400" dirty="0"/>
          </a:p>
          <a:p>
            <a:endParaRPr lang="en-US" altLang="zh-CN" sz="1400" dirty="0" err="1" smtClean="0"/>
          </a:p>
        </p:txBody>
      </p:sp>
    </p:spTree>
    <p:extLst>
      <p:ext uri="{BB962C8B-B14F-4D97-AF65-F5344CB8AC3E}">
        <p14:creationId xmlns:p14="http://schemas.microsoft.com/office/powerpoint/2010/main" val="3332533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EXPLAIN </a:t>
            </a:r>
            <a:r>
              <a:rPr lang="zh-CN" altLang="en-US" dirty="0"/>
              <a:t>行数评估</a:t>
            </a:r>
          </a:p>
        </p:txBody>
      </p:sp>
      <p:sp>
        <p:nvSpPr>
          <p:cNvPr id="3" name="内容占位符 2"/>
          <p:cNvSpPr>
            <a:spLocks noGrp="1"/>
          </p:cNvSpPr>
          <p:nvPr>
            <p:ph idx="1"/>
          </p:nvPr>
        </p:nvSpPr>
        <p:spPr/>
        <p:txBody>
          <a:bodyPr/>
          <a:lstStyle/>
          <a:p>
            <a:r>
              <a:rPr lang="zh-CN" altLang="en-US" sz="1600" dirty="0" smtClean="0"/>
              <a:t>行选择性如下</a:t>
            </a:r>
            <a:r>
              <a:rPr lang="en-US" altLang="zh-CN" sz="1600" dirty="0" smtClean="0"/>
              <a:t>, most common </a:t>
            </a:r>
            <a:r>
              <a:rPr lang="en-US" altLang="zh-CN" sz="1600" dirty="0" err="1" smtClean="0"/>
              <a:t>vals</a:t>
            </a:r>
            <a:r>
              <a:rPr lang="zh-CN" altLang="en-US" sz="1600" dirty="0" smtClean="0"/>
              <a:t>对应的占比</a:t>
            </a:r>
            <a:r>
              <a:rPr lang="en-US" altLang="zh-CN" sz="1600" dirty="0" smtClean="0"/>
              <a:t>most common </a:t>
            </a:r>
            <a:r>
              <a:rPr lang="en-US" altLang="zh-CN" sz="1600" dirty="0" err="1" smtClean="0"/>
              <a:t>freqs</a:t>
            </a:r>
            <a:r>
              <a:rPr lang="en-US" altLang="zh-CN" sz="1600" dirty="0" smtClean="0"/>
              <a:t>.</a:t>
            </a:r>
          </a:p>
          <a:p>
            <a:r>
              <a:rPr lang="en-US" altLang="zh-CN" sz="1600" dirty="0" smtClean="0"/>
              <a:t>selectivity </a:t>
            </a:r>
            <a:r>
              <a:rPr lang="en-US" altLang="zh-CN" sz="1600" dirty="0"/>
              <a:t>= </a:t>
            </a:r>
            <a:r>
              <a:rPr lang="en-US" altLang="zh-CN" sz="1600" dirty="0" err="1"/>
              <a:t>mcf</a:t>
            </a:r>
            <a:r>
              <a:rPr lang="en-US" altLang="zh-CN" sz="1600" dirty="0"/>
              <a:t>[3]</a:t>
            </a:r>
          </a:p>
          <a:p>
            <a:r>
              <a:rPr lang="en-US" altLang="zh-CN" sz="1600" dirty="0"/>
              <a:t>            = </a:t>
            </a:r>
            <a:r>
              <a:rPr lang="en-US" altLang="zh-CN" sz="1600" dirty="0" smtClean="0"/>
              <a:t>0.003</a:t>
            </a:r>
          </a:p>
          <a:p>
            <a:endParaRPr lang="en-US" altLang="zh-CN" sz="1600" dirty="0" smtClean="0"/>
          </a:p>
          <a:p>
            <a:r>
              <a:rPr lang="zh-CN" altLang="en-US" sz="1600" dirty="0" smtClean="0"/>
              <a:t>得到行数</a:t>
            </a:r>
            <a:endParaRPr lang="en-US" altLang="zh-CN" sz="1600" dirty="0"/>
          </a:p>
          <a:p>
            <a:r>
              <a:rPr lang="en-US" altLang="zh-CN" sz="1600" dirty="0"/>
              <a:t>rows = 10000 * 0.003</a:t>
            </a:r>
          </a:p>
          <a:p>
            <a:r>
              <a:rPr lang="en-US" altLang="zh-CN" sz="1600" dirty="0"/>
              <a:t>     = 30</a:t>
            </a:r>
          </a:p>
        </p:txBody>
      </p:sp>
    </p:spTree>
    <p:extLst>
      <p:ext uri="{BB962C8B-B14F-4D97-AF65-F5344CB8AC3E}">
        <p14:creationId xmlns:p14="http://schemas.microsoft.com/office/powerpoint/2010/main" val="2229382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EXPLAIN </a:t>
            </a:r>
            <a:r>
              <a:rPr lang="zh-CN" altLang="en-US" dirty="0"/>
              <a:t>行数评估</a:t>
            </a:r>
          </a:p>
        </p:txBody>
      </p:sp>
      <p:sp>
        <p:nvSpPr>
          <p:cNvPr id="3" name="内容占位符 2"/>
          <p:cNvSpPr>
            <a:spLocks noGrp="1"/>
          </p:cNvSpPr>
          <p:nvPr>
            <p:ph idx="1"/>
          </p:nvPr>
        </p:nvSpPr>
        <p:spPr/>
        <p:txBody>
          <a:bodyPr/>
          <a:lstStyle/>
          <a:p>
            <a:r>
              <a:rPr lang="zh-CN" altLang="en-US" sz="1600" dirty="0" smtClean="0"/>
              <a:t>从</a:t>
            </a:r>
            <a:r>
              <a:rPr lang="en-US" altLang="zh-CN" sz="1600" dirty="0" smtClean="0"/>
              <a:t>MCV(most common values)</a:t>
            </a:r>
            <a:r>
              <a:rPr lang="zh-CN" altLang="en-US" sz="1600" dirty="0" smtClean="0"/>
              <a:t>和</a:t>
            </a:r>
            <a:r>
              <a:rPr lang="en-US" altLang="zh-CN" sz="1600" dirty="0" smtClean="0"/>
              <a:t>distinct</a:t>
            </a:r>
            <a:r>
              <a:rPr lang="zh-CN" altLang="en-US" sz="1600" dirty="0" smtClean="0"/>
              <a:t>值个数评估行</a:t>
            </a:r>
            <a:r>
              <a:rPr lang="zh-CN" altLang="en-US" sz="1600" dirty="0"/>
              <a:t>数的</a:t>
            </a:r>
            <a:r>
              <a:rPr lang="zh-CN" altLang="en-US" sz="1600" dirty="0" smtClean="0"/>
              <a:t>例子</a:t>
            </a:r>
            <a:endParaRPr lang="en-US" altLang="zh-CN" sz="1600" dirty="0" smtClean="0"/>
          </a:p>
          <a:p>
            <a:r>
              <a:rPr lang="en-US" altLang="zh-CN" sz="1600" dirty="0"/>
              <a:t>EXPLAIN SELECT * FROM tenk1 WHERE stringu1 = 'xxx';</a:t>
            </a:r>
          </a:p>
          <a:p>
            <a:endParaRPr lang="en-US" altLang="zh-CN" sz="1600" dirty="0"/>
          </a:p>
          <a:p>
            <a:r>
              <a:rPr lang="en-US" altLang="zh-CN" sz="1600" dirty="0"/>
              <a:t>                        QUERY PLAN</a:t>
            </a:r>
          </a:p>
          <a:p>
            <a:r>
              <a:rPr lang="en-US" altLang="zh-CN" sz="1600" dirty="0"/>
              <a:t>----------------------------------------------------------</a:t>
            </a:r>
          </a:p>
          <a:p>
            <a:r>
              <a:rPr lang="en-US" altLang="zh-CN" sz="1600" dirty="0"/>
              <a:t> </a:t>
            </a:r>
            <a:r>
              <a:rPr lang="en-US" altLang="zh-CN" sz="1600" dirty="0" err="1"/>
              <a:t>Seq</a:t>
            </a:r>
            <a:r>
              <a:rPr lang="en-US" altLang="zh-CN" sz="1600" dirty="0"/>
              <a:t> Scan on tenk1  (cost=0.00..483.00 </a:t>
            </a:r>
            <a:r>
              <a:rPr lang="en-US" altLang="zh-CN" sz="1600" dirty="0">
                <a:solidFill>
                  <a:srgbClr val="FF0000"/>
                </a:solidFill>
              </a:rPr>
              <a:t>rows=15</a:t>
            </a:r>
            <a:r>
              <a:rPr lang="en-US" altLang="zh-CN" sz="1600" dirty="0"/>
              <a:t> width=244)</a:t>
            </a:r>
          </a:p>
          <a:p>
            <a:r>
              <a:rPr lang="en-US" altLang="zh-CN" sz="1600" dirty="0"/>
              <a:t>   Filter: (stringu1 = 'xxx'::name</a:t>
            </a:r>
            <a:r>
              <a:rPr lang="en-US" altLang="zh-CN" sz="1600" dirty="0" smtClean="0"/>
              <a:t>)</a:t>
            </a:r>
          </a:p>
          <a:p>
            <a:endParaRPr lang="en-US" altLang="zh-CN" sz="1600" dirty="0" smtClean="0"/>
          </a:p>
          <a:p>
            <a:r>
              <a:rPr lang="en-US" altLang="zh-CN" sz="1600" dirty="0" smtClean="0"/>
              <a:t>1</a:t>
            </a:r>
            <a:r>
              <a:rPr lang="zh-CN" altLang="en-US" sz="1600" dirty="0" smtClean="0"/>
              <a:t>减去所有</a:t>
            </a:r>
            <a:r>
              <a:rPr lang="en-US" altLang="zh-CN" sz="1600" dirty="0" smtClean="0"/>
              <a:t>MCV</a:t>
            </a:r>
            <a:r>
              <a:rPr lang="zh-CN" altLang="en-US" sz="1600" dirty="0" smtClean="0"/>
              <a:t>的占比</a:t>
            </a:r>
            <a:r>
              <a:rPr lang="en-US" altLang="zh-CN" sz="1600" dirty="0" smtClean="0"/>
              <a:t>, </a:t>
            </a:r>
            <a:r>
              <a:rPr lang="zh-CN" altLang="en-US" sz="1600" dirty="0" smtClean="0"/>
              <a:t>再乘以 </a:t>
            </a:r>
            <a:r>
              <a:rPr lang="en-US" altLang="zh-CN" sz="1600" dirty="0" smtClean="0"/>
              <a:t>distinct</a:t>
            </a:r>
            <a:r>
              <a:rPr lang="zh-CN" altLang="en-US" sz="1600" dirty="0" smtClean="0"/>
              <a:t>值的个数减去</a:t>
            </a:r>
            <a:r>
              <a:rPr lang="en-US" altLang="zh-CN" sz="1600" dirty="0" smtClean="0"/>
              <a:t>MCV</a:t>
            </a:r>
            <a:r>
              <a:rPr lang="zh-CN" altLang="en-US" sz="1600" dirty="0" smtClean="0"/>
              <a:t>的个数</a:t>
            </a:r>
            <a:endParaRPr lang="en-US" altLang="zh-CN" sz="1600" dirty="0"/>
          </a:p>
          <a:p>
            <a:r>
              <a:rPr lang="en-US" altLang="zh-CN" sz="1600" dirty="0"/>
              <a:t>selectivity = (1 - sum(</a:t>
            </a:r>
            <a:r>
              <a:rPr lang="en-US" altLang="zh-CN" sz="1600" dirty="0" err="1"/>
              <a:t>mvf</a:t>
            </a:r>
            <a:r>
              <a:rPr lang="en-US" altLang="zh-CN" sz="1600" dirty="0"/>
              <a:t>))/(</a:t>
            </a:r>
            <a:r>
              <a:rPr lang="en-US" altLang="zh-CN" sz="1600" dirty="0" err="1"/>
              <a:t>num_distinct</a:t>
            </a:r>
            <a:r>
              <a:rPr lang="en-US" altLang="zh-CN" sz="1600" dirty="0"/>
              <a:t> - </a:t>
            </a:r>
            <a:r>
              <a:rPr lang="en-US" altLang="zh-CN" sz="1600" dirty="0" err="1"/>
              <a:t>num_mcv</a:t>
            </a:r>
            <a:r>
              <a:rPr lang="en-US" altLang="zh-CN" sz="1600" dirty="0"/>
              <a:t>)</a:t>
            </a:r>
          </a:p>
          <a:p>
            <a:r>
              <a:rPr lang="en-US" altLang="zh-CN" sz="1600" dirty="0"/>
              <a:t>            = (1 - (0.00333333 + 0.003 + 0.003 + 0.003 + 0.003 + 0.003 +</a:t>
            </a:r>
          </a:p>
          <a:p>
            <a:r>
              <a:rPr lang="en-US" altLang="zh-CN" sz="1600" dirty="0"/>
              <a:t>                    0.003 + 0.003 + 0.003 + 0.003))/(676 - 10)</a:t>
            </a:r>
          </a:p>
          <a:p>
            <a:r>
              <a:rPr lang="en-US" altLang="zh-CN" sz="1600" dirty="0"/>
              <a:t>            = </a:t>
            </a:r>
            <a:r>
              <a:rPr lang="en-US" altLang="zh-CN" sz="1600" dirty="0" smtClean="0"/>
              <a:t>0.0014559</a:t>
            </a:r>
          </a:p>
          <a:p>
            <a:endParaRPr lang="en-US" altLang="zh-CN" sz="1600" dirty="0"/>
          </a:p>
          <a:p>
            <a:r>
              <a:rPr lang="en-US" altLang="zh-CN" sz="1600" dirty="0"/>
              <a:t>rows = 10000 * 0.0014559</a:t>
            </a:r>
          </a:p>
          <a:p>
            <a:r>
              <a:rPr lang="en-US" altLang="zh-CN" sz="1600" dirty="0"/>
              <a:t>     = 15  (rounding off)</a:t>
            </a:r>
          </a:p>
        </p:txBody>
      </p:sp>
    </p:spTree>
    <p:extLst>
      <p:ext uri="{BB962C8B-B14F-4D97-AF65-F5344CB8AC3E}">
        <p14:creationId xmlns:p14="http://schemas.microsoft.com/office/powerpoint/2010/main" val="1397038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EXPLAIN </a:t>
            </a:r>
            <a:r>
              <a:rPr lang="zh-CN" altLang="en-US" dirty="0"/>
              <a:t>行数评估</a:t>
            </a:r>
          </a:p>
        </p:txBody>
      </p:sp>
      <p:sp>
        <p:nvSpPr>
          <p:cNvPr id="3" name="内容占位符 2"/>
          <p:cNvSpPr>
            <a:spLocks noGrp="1"/>
          </p:cNvSpPr>
          <p:nvPr>
            <p:ph idx="1"/>
          </p:nvPr>
        </p:nvSpPr>
        <p:spPr/>
        <p:txBody>
          <a:bodyPr/>
          <a:lstStyle/>
          <a:p>
            <a:r>
              <a:rPr lang="zh-CN" altLang="en-US" sz="1600" dirty="0" smtClean="0"/>
              <a:t>从</a:t>
            </a:r>
            <a:r>
              <a:rPr lang="en-US" altLang="zh-CN" sz="1600" dirty="0" smtClean="0"/>
              <a:t>MCV(most common values)</a:t>
            </a:r>
            <a:r>
              <a:rPr lang="zh-CN" altLang="en-US" sz="1600" dirty="0" smtClean="0"/>
              <a:t>和柱状图评估行</a:t>
            </a:r>
            <a:r>
              <a:rPr lang="zh-CN" altLang="en-US" sz="1600" dirty="0"/>
              <a:t>数的</a:t>
            </a:r>
            <a:r>
              <a:rPr lang="zh-CN" altLang="en-US" sz="1600" dirty="0" smtClean="0"/>
              <a:t>例子</a:t>
            </a:r>
            <a:endParaRPr lang="en-US" altLang="zh-CN" sz="1600" dirty="0" smtClean="0"/>
          </a:p>
          <a:p>
            <a:r>
              <a:rPr lang="zh-CN" altLang="en-US" sz="1600" dirty="0" smtClean="0"/>
              <a:t>条件中即包含了</a:t>
            </a:r>
            <a:r>
              <a:rPr lang="en-US" altLang="zh-CN" sz="1600" dirty="0" smtClean="0"/>
              <a:t>MCV</a:t>
            </a:r>
            <a:r>
              <a:rPr lang="zh-CN" altLang="en-US" sz="1600" dirty="0" smtClean="0"/>
              <a:t>又落在柱状图中的情况</a:t>
            </a:r>
            <a:r>
              <a:rPr lang="en-US" altLang="zh-CN" sz="1600" dirty="0" smtClean="0"/>
              <a:t>, </a:t>
            </a:r>
            <a:r>
              <a:rPr lang="zh-CN" altLang="en-US" sz="1600" dirty="0" smtClean="0"/>
              <a:t>柱状图的统计中不包含</a:t>
            </a:r>
            <a:r>
              <a:rPr lang="en-US" altLang="zh-CN" sz="1600" dirty="0" smtClean="0"/>
              <a:t>MCV</a:t>
            </a:r>
            <a:r>
              <a:rPr lang="zh-CN" altLang="en-US" sz="1600" dirty="0" smtClean="0"/>
              <a:t>的值</a:t>
            </a:r>
            <a:r>
              <a:rPr lang="en-US" altLang="zh-CN" sz="1600" dirty="0" smtClean="0"/>
              <a:t>, </a:t>
            </a:r>
            <a:r>
              <a:rPr lang="zh-CN" altLang="en-US" sz="1600" dirty="0" smtClean="0"/>
              <a:t>所以从柱状图中计算行的选择性时</a:t>
            </a:r>
            <a:r>
              <a:rPr lang="en-US" altLang="zh-CN" sz="1600" dirty="0" smtClean="0"/>
              <a:t>, </a:t>
            </a:r>
            <a:r>
              <a:rPr lang="zh-CN" altLang="en-US" sz="1600" dirty="0" smtClean="0"/>
              <a:t>要乘以一个系数</a:t>
            </a:r>
            <a:r>
              <a:rPr lang="en-US" altLang="zh-CN" sz="1600" dirty="0" smtClean="0"/>
              <a:t>, </a:t>
            </a:r>
            <a:r>
              <a:rPr lang="zh-CN" altLang="en-US" sz="1600" dirty="0" smtClean="0"/>
              <a:t>这个系数是</a:t>
            </a:r>
            <a:r>
              <a:rPr lang="en-US" altLang="zh-CN" sz="1600" dirty="0" smtClean="0"/>
              <a:t>1</a:t>
            </a:r>
            <a:r>
              <a:rPr lang="zh-CN" altLang="en-US" sz="1600" dirty="0" smtClean="0"/>
              <a:t>减去</a:t>
            </a:r>
            <a:r>
              <a:rPr lang="en-US" altLang="zh-CN" sz="1600" dirty="0" smtClean="0"/>
              <a:t>MCF</a:t>
            </a:r>
            <a:r>
              <a:rPr lang="zh-CN" altLang="en-US" sz="1600" dirty="0" smtClean="0"/>
              <a:t>的总和</a:t>
            </a:r>
            <a:r>
              <a:rPr lang="en-US" altLang="zh-CN" sz="1600" dirty="0" smtClean="0"/>
              <a:t>.</a:t>
            </a:r>
          </a:p>
          <a:p>
            <a:r>
              <a:rPr lang="en-US" altLang="zh-CN" sz="1600" dirty="0"/>
              <a:t>EXPLAIN SELECT * FROM tenk1 WHERE stringu1 &lt; 'IAAAAA';</a:t>
            </a:r>
          </a:p>
          <a:p>
            <a:endParaRPr lang="en-US" altLang="zh-CN" sz="1600" dirty="0"/>
          </a:p>
          <a:p>
            <a:r>
              <a:rPr lang="en-US" altLang="zh-CN" sz="1600" dirty="0"/>
              <a:t>                         QUERY PLAN</a:t>
            </a:r>
          </a:p>
          <a:p>
            <a:r>
              <a:rPr lang="en-US" altLang="zh-CN" sz="1600" dirty="0"/>
              <a:t>------------------------------------------------------------</a:t>
            </a:r>
          </a:p>
          <a:p>
            <a:r>
              <a:rPr lang="en-US" altLang="zh-CN" sz="1600" dirty="0"/>
              <a:t> </a:t>
            </a:r>
            <a:r>
              <a:rPr lang="en-US" altLang="zh-CN" sz="1600" dirty="0" err="1"/>
              <a:t>Seq</a:t>
            </a:r>
            <a:r>
              <a:rPr lang="en-US" altLang="zh-CN" sz="1600" dirty="0"/>
              <a:t> Scan on tenk1  (cost=0.00..483.00 rows=3077 width=244)</a:t>
            </a:r>
          </a:p>
          <a:p>
            <a:r>
              <a:rPr lang="en-US" altLang="zh-CN" sz="1600" dirty="0"/>
              <a:t>   Filter: (stringu1 &lt; 'IAAAAA'::name)</a:t>
            </a:r>
          </a:p>
          <a:p>
            <a:r>
              <a:rPr lang="en-US" altLang="zh-CN" sz="1600" dirty="0"/>
              <a:t>SELECT </a:t>
            </a:r>
            <a:r>
              <a:rPr lang="en-US" altLang="zh-CN" sz="1600" dirty="0" err="1"/>
              <a:t>histogram_bounds</a:t>
            </a:r>
            <a:r>
              <a:rPr lang="en-US" altLang="zh-CN" sz="1600" dirty="0"/>
              <a:t> FROM </a:t>
            </a:r>
            <a:r>
              <a:rPr lang="en-US" altLang="zh-CN" sz="1600" dirty="0" err="1"/>
              <a:t>pg_stats</a:t>
            </a:r>
            <a:endParaRPr lang="en-US" altLang="zh-CN" sz="1600" dirty="0"/>
          </a:p>
          <a:p>
            <a:r>
              <a:rPr lang="en-US" altLang="zh-CN" sz="1600" dirty="0"/>
              <a:t>WHERE </a:t>
            </a:r>
            <a:r>
              <a:rPr lang="en-US" altLang="zh-CN" sz="1600" dirty="0" err="1"/>
              <a:t>tablename</a:t>
            </a:r>
            <a:r>
              <a:rPr lang="en-US" altLang="zh-CN" sz="1600" dirty="0"/>
              <a:t>='tenk1' AND </a:t>
            </a:r>
            <a:r>
              <a:rPr lang="en-US" altLang="zh-CN" sz="1600" dirty="0" err="1"/>
              <a:t>attname</a:t>
            </a:r>
            <a:r>
              <a:rPr lang="en-US" altLang="zh-CN" sz="1600" dirty="0"/>
              <a:t>='stringu1';</a:t>
            </a:r>
          </a:p>
          <a:p>
            <a:endParaRPr lang="en-US" altLang="zh-CN" sz="1600" dirty="0"/>
          </a:p>
          <a:p>
            <a:r>
              <a:rPr lang="en-US" altLang="zh-CN" sz="1600" dirty="0"/>
              <a:t>                                </a:t>
            </a:r>
            <a:r>
              <a:rPr lang="en-US" altLang="zh-CN" sz="1600" dirty="0" err="1"/>
              <a:t>histogram_bounds</a:t>
            </a:r>
            <a:endParaRPr lang="en-US" altLang="zh-CN" sz="1600" dirty="0"/>
          </a:p>
          <a:p>
            <a:r>
              <a:rPr lang="en-US" altLang="zh-CN" sz="1600" dirty="0"/>
              <a:t>--------------------------------------------------------------------------------</a:t>
            </a:r>
          </a:p>
          <a:p>
            <a:r>
              <a:rPr lang="en-US" altLang="zh-CN" sz="1600" dirty="0"/>
              <a:t> {AAAAAA,CQAAAA,FRAAAA,IBAAAA,KRAAAA,NFAAAA,PSAAAA,SGAAAA,VAAAAA,XLAAAA,ZZAAAA}</a:t>
            </a:r>
          </a:p>
          <a:p>
            <a:endParaRPr lang="en-US" altLang="zh-CN" sz="1600" dirty="0" smtClean="0"/>
          </a:p>
        </p:txBody>
      </p:sp>
    </p:spTree>
    <p:extLst>
      <p:ext uri="{BB962C8B-B14F-4D97-AF65-F5344CB8AC3E}">
        <p14:creationId xmlns:p14="http://schemas.microsoft.com/office/powerpoint/2010/main" val="280842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EXPLAIN </a:t>
            </a:r>
            <a:r>
              <a:rPr lang="zh-CN" altLang="en-US" dirty="0"/>
              <a:t>行数评估</a:t>
            </a:r>
          </a:p>
        </p:txBody>
      </p:sp>
      <p:sp>
        <p:nvSpPr>
          <p:cNvPr id="3" name="内容占位符 2"/>
          <p:cNvSpPr>
            <a:spLocks noGrp="1"/>
          </p:cNvSpPr>
          <p:nvPr>
            <p:ph idx="1"/>
          </p:nvPr>
        </p:nvSpPr>
        <p:spPr/>
        <p:txBody>
          <a:bodyPr/>
          <a:lstStyle/>
          <a:p>
            <a:r>
              <a:rPr lang="zh-CN" altLang="en-US" sz="1600" dirty="0"/>
              <a:t>本</a:t>
            </a:r>
            <a:r>
              <a:rPr lang="zh-CN" altLang="en-US" sz="1600" dirty="0" smtClean="0"/>
              <a:t>例选择性</a:t>
            </a:r>
            <a:r>
              <a:rPr lang="en-US" altLang="zh-CN" sz="1600" dirty="0" smtClean="0"/>
              <a:t>MCV</a:t>
            </a:r>
            <a:r>
              <a:rPr lang="zh-CN" altLang="en-US" sz="1600" dirty="0" smtClean="0"/>
              <a:t>的占比</a:t>
            </a:r>
            <a:endParaRPr lang="en-US" altLang="zh-CN" sz="1600" dirty="0" smtClean="0"/>
          </a:p>
          <a:p>
            <a:r>
              <a:rPr lang="en-US" altLang="zh-CN" sz="1600" dirty="0" smtClean="0"/>
              <a:t>selectivity </a:t>
            </a:r>
            <a:r>
              <a:rPr lang="en-US" altLang="zh-CN" sz="1600" dirty="0"/>
              <a:t>= sum(relevant </a:t>
            </a:r>
            <a:r>
              <a:rPr lang="en-US" altLang="zh-CN" sz="1600" dirty="0" err="1"/>
              <a:t>mvfs</a:t>
            </a:r>
            <a:r>
              <a:rPr lang="en-US" altLang="zh-CN" sz="1600" dirty="0"/>
              <a:t>)</a:t>
            </a:r>
          </a:p>
          <a:p>
            <a:r>
              <a:rPr lang="en-US" altLang="zh-CN" sz="1600" dirty="0"/>
              <a:t>            = 0.00333333 + 0.003 + 0.003 + 0.003 + 0.003 + 0.003</a:t>
            </a:r>
          </a:p>
          <a:p>
            <a:r>
              <a:rPr lang="en-US" altLang="zh-CN" sz="1600" dirty="0"/>
              <a:t>            = </a:t>
            </a:r>
            <a:r>
              <a:rPr lang="en-US" altLang="zh-CN" sz="1600" dirty="0" smtClean="0"/>
              <a:t>0.01833333</a:t>
            </a:r>
          </a:p>
          <a:p>
            <a:r>
              <a:rPr lang="zh-CN" altLang="en-US" sz="1600" dirty="0"/>
              <a:t>柱状</a:t>
            </a:r>
            <a:r>
              <a:rPr lang="zh-CN" altLang="en-US" sz="1600" dirty="0" smtClean="0"/>
              <a:t>图占比</a:t>
            </a:r>
            <a:endParaRPr lang="en-US" altLang="zh-CN" sz="1600" dirty="0"/>
          </a:p>
          <a:p>
            <a:r>
              <a:rPr lang="en-US" altLang="zh-CN" sz="1600" dirty="0"/>
              <a:t>digoal=# select 1-(0.00333333 + 0.003 + 0.003 + 0.003 + 0.003 + 0.003 + </a:t>
            </a:r>
          </a:p>
          <a:p>
            <a:r>
              <a:rPr lang="en-US" altLang="zh-CN" sz="1600" dirty="0"/>
              <a:t>digoal(#                     0.003 + 0.003 + 0.003 + 0.003);</a:t>
            </a:r>
          </a:p>
          <a:p>
            <a:r>
              <a:rPr lang="en-US" altLang="zh-CN" sz="1600" dirty="0" smtClean="0"/>
              <a:t>------------</a:t>
            </a:r>
            <a:endParaRPr lang="en-US" altLang="zh-CN" sz="1600" dirty="0"/>
          </a:p>
          <a:p>
            <a:r>
              <a:rPr lang="en-US" altLang="zh-CN" sz="1600" dirty="0"/>
              <a:t> </a:t>
            </a:r>
            <a:r>
              <a:rPr lang="en-US" altLang="zh-CN" sz="1600" dirty="0" smtClean="0"/>
              <a:t>0.96966667</a:t>
            </a:r>
          </a:p>
          <a:p>
            <a:r>
              <a:rPr lang="en-US" altLang="zh-CN" sz="1600" dirty="0" smtClean="0"/>
              <a:t>0.298387</a:t>
            </a:r>
            <a:r>
              <a:rPr lang="zh-CN" altLang="en-US" sz="1600" dirty="0" smtClean="0"/>
              <a:t>是柱状图中通过类似</a:t>
            </a:r>
            <a:r>
              <a:rPr lang="en-US" altLang="zh-CN" sz="1600" dirty="0" smtClean="0"/>
              <a:t>(</a:t>
            </a:r>
            <a:r>
              <a:rPr lang="en-US" altLang="zh-CN" sz="1600" dirty="0"/>
              <a:t>1 + (1000 - bucket[2].min)/(bucket[2].max - bucket[2].min))/</a:t>
            </a:r>
            <a:r>
              <a:rPr lang="en-US" altLang="zh-CN" sz="1600" dirty="0" err="1" smtClean="0"/>
              <a:t>num_buckets</a:t>
            </a:r>
            <a:r>
              <a:rPr lang="zh-CN" altLang="en-US" sz="1600" dirty="0" smtClean="0"/>
              <a:t>的算法得到</a:t>
            </a:r>
            <a:endParaRPr lang="en-US" altLang="zh-CN" sz="1600" dirty="0"/>
          </a:p>
          <a:p>
            <a:r>
              <a:rPr lang="en-US" altLang="zh-CN" sz="1600" dirty="0" smtClean="0"/>
              <a:t>selectivity </a:t>
            </a:r>
            <a:r>
              <a:rPr lang="en-US" altLang="zh-CN" sz="1600" dirty="0"/>
              <a:t>= </a:t>
            </a:r>
            <a:r>
              <a:rPr lang="en-US" altLang="zh-CN" sz="1600" dirty="0" err="1"/>
              <a:t>mcv_selectivity</a:t>
            </a:r>
            <a:r>
              <a:rPr lang="en-US" altLang="zh-CN" sz="1600" dirty="0"/>
              <a:t> + </a:t>
            </a:r>
            <a:r>
              <a:rPr lang="en-US" altLang="zh-CN" sz="1600" dirty="0" err="1"/>
              <a:t>histogram_selectivity</a:t>
            </a:r>
            <a:r>
              <a:rPr lang="en-US" altLang="zh-CN" sz="1600" dirty="0"/>
              <a:t> * </a:t>
            </a:r>
            <a:r>
              <a:rPr lang="en-US" altLang="zh-CN" sz="1600" dirty="0" err="1"/>
              <a:t>histogram_fraction</a:t>
            </a:r>
            <a:endParaRPr lang="en-US" altLang="zh-CN" sz="1600" dirty="0"/>
          </a:p>
          <a:p>
            <a:r>
              <a:rPr lang="en-US" altLang="zh-CN" sz="1600" dirty="0"/>
              <a:t>            = 0.01833333 + 0.298387 * 0.96966667</a:t>
            </a:r>
          </a:p>
          <a:p>
            <a:r>
              <a:rPr lang="en-US" altLang="zh-CN" sz="1600" dirty="0"/>
              <a:t>            = 0.307669</a:t>
            </a:r>
          </a:p>
          <a:p>
            <a:endParaRPr lang="en-US" altLang="zh-CN" sz="1600" dirty="0"/>
          </a:p>
          <a:p>
            <a:r>
              <a:rPr lang="en-US" altLang="zh-CN" sz="1600" dirty="0"/>
              <a:t>rows        = 10000 * 0.307669</a:t>
            </a:r>
          </a:p>
          <a:p>
            <a:r>
              <a:rPr lang="en-US" altLang="zh-CN" sz="1600" dirty="0"/>
              <a:t>            = 3077  (rounding off)</a:t>
            </a:r>
          </a:p>
        </p:txBody>
      </p:sp>
    </p:spTree>
    <p:extLst>
      <p:ext uri="{BB962C8B-B14F-4D97-AF65-F5344CB8AC3E}">
        <p14:creationId xmlns:p14="http://schemas.microsoft.com/office/powerpoint/2010/main" val="2621623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EXPLAIN </a:t>
            </a:r>
            <a:r>
              <a:rPr lang="zh-CN" altLang="en-US" dirty="0"/>
              <a:t>行数评估</a:t>
            </a:r>
          </a:p>
        </p:txBody>
      </p:sp>
      <p:sp>
        <p:nvSpPr>
          <p:cNvPr id="3" name="内容占位符 2"/>
          <p:cNvSpPr>
            <a:spLocks noGrp="1"/>
          </p:cNvSpPr>
          <p:nvPr>
            <p:ph idx="1"/>
          </p:nvPr>
        </p:nvSpPr>
        <p:spPr/>
        <p:txBody>
          <a:bodyPr/>
          <a:lstStyle/>
          <a:p>
            <a:r>
              <a:rPr lang="zh-CN" altLang="en-US" sz="1600" dirty="0" smtClean="0"/>
              <a:t>多个列查询条件的选择性相乘评估例子</a:t>
            </a:r>
            <a:endParaRPr lang="en-US" altLang="zh-CN" sz="1600" dirty="0" smtClean="0"/>
          </a:p>
          <a:p>
            <a:r>
              <a:rPr lang="en-US" altLang="zh-CN" sz="1600" dirty="0"/>
              <a:t>EXPLAIN SELECT * FROM tenk1 WHERE unique1 &lt; 1000 AND stringu1 = 'xxx';</a:t>
            </a:r>
          </a:p>
          <a:p>
            <a:r>
              <a:rPr lang="en-US" altLang="zh-CN" sz="1600" dirty="0" smtClean="0"/>
              <a:t>                                   </a:t>
            </a:r>
            <a:r>
              <a:rPr lang="en-US" altLang="zh-CN" sz="1600" dirty="0"/>
              <a:t>QUERY PLAN</a:t>
            </a:r>
          </a:p>
          <a:p>
            <a:r>
              <a:rPr lang="en-US" altLang="zh-CN" sz="1600" dirty="0"/>
              <a:t>--------------------------------------------------------------------------------</a:t>
            </a:r>
          </a:p>
          <a:p>
            <a:r>
              <a:rPr lang="en-US" altLang="zh-CN" sz="1600" dirty="0"/>
              <a:t> Bitmap Heap Scan on tenk1  (cost=23.80..396.91 rows=1 width=244)</a:t>
            </a:r>
          </a:p>
          <a:p>
            <a:r>
              <a:rPr lang="en-US" altLang="zh-CN" sz="1600" dirty="0"/>
              <a:t>   Recheck Cond: (unique1 &lt; 1000)</a:t>
            </a:r>
          </a:p>
          <a:p>
            <a:r>
              <a:rPr lang="en-US" altLang="zh-CN" sz="1600" dirty="0"/>
              <a:t>   Filter: (stringu1 = 'xxx'::name)</a:t>
            </a:r>
          </a:p>
          <a:p>
            <a:r>
              <a:rPr lang="en-US" altLang="zh-CN" sz="1600" dirty="0"/>
              <a:t>   -&gt;  Bitmap Index Scan on tenk1_unique1  (cost=0.00..23.80 rows=1007 width=0)</a:t>
            </a:r>
          </a:p>
          <a:p>
            <a:r>
              <a:rPr lang="en-US" altLang="zh-CN" sz="1600" dirty="0"/>
              <a:t>         Index Cond: (unique1 &lt; 1000</a:t>
            </a:r>
            <a:r>
              <a:rPr lang="en-US" altLang="zh-CN" sz="1600" dirty="0" smtClean="0"/>
              <a:t>)</a:t>
            </a:r>
          </a:p>
          <a:p>
            <a:r>
              <a:rPr lang="zh-CN" altLang="en-US" sz="1600" dirty="0" smtClean="0"/>
              <a:t>多列的选择性相乘得到最终的选择性</a:t>
            </a:r>
            <a:endParaRPr lang="en-US" altLang="zh-CN" sz="1600" dirty="0"/>
          </a:p>
          <a:p>
            <a:r>
              <a:rPr lang="en-US" altLang="zh-CN" sz="1600" dirty="0"/>
              <a:t>selectivity = selectivity(unique1 &lt; 1000) * selectivity(stringu1 = 'xxx')</a:t>
            </a:r>
          </a:p>
          <a:p>
            <a:r>
              <a:rPr lang="en-US" altLang="zh-CN" sz="1600" dirty="0"/>
              <a:t>            = 0.100697 * 0.0014559</a:t>
            </a:r>
          </a:p>
          <a:p>
            <a:r>
              <a:rPr lang="en-US" altLang="zh-CN" sz="1600" dirty="0"/>
              <a:t>            = 0.0001466</a:t>
            </a:r>
          </a:p>
          <a:p>
            <a:endParaRPr lang="en-US" altLang="zh-CN" sz="1600" dirty="0"/>
          </a:p>
          <a:p>
            <a:r>
              <a:rPr lang="en-US" altLang="zh-CN" sz="1600" dirty="0"/>
              <a:t>rows        = 10000 * 0.0001466</a:t>
            </a:r>
          </a:p>
          <a:p>
            <a:r>
              <a:rPr lang="en-US" altLang="zh-CN" sz="1600" dirty="0"/>
              <a:t>            = 1  (rounding off)</a:t>
            </a:r>
            <a:endParaRPr lang="en-US" altLang="zh-CN" sz="1600" dirty="0" smtClean="0"/>
          </a:p>
        </p:txBody>
      </p:sp>
    </p:spTree>
    <p:extLst>
      <p:ext uri="{BB962C8B-B14F-4D97-AF65-F5344CB8AC3E}">
        <p14:creationId xmlns:p14="http://schemas.microsoft.com/office/powerpoint/2010/main" val="1363581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EXPLAIN </a:t>
            </a:r>
            <a:r>
              <a:rPr lang="zh-CN" altLang="en-US" dirty="0"/>
              <a:t>成本计算 </a:t>
            </a:r>
            <a:r>
              <a:rPr lang="en-US" altLang="zh-CN" dirty="0" smtClean="0"/>
              <a:t>- </a:t>
            </a:r>
            <a:r>
              <a:rPr lang="zh-CN" altLang="en-US" dirty="0" smtClean="0"/>
              <a:t>索引扫描</a:t>
            </a:r>
            <a:endParaRPr lang="zh-CN" altLang="en-US" dirty="0"/>
          </a:p>
        </p:txBody>
      </p:sp>
      <p:sp>
        <p:nvSpPr>
          <p:cNvPr id="3" name="内容占位符 2"/>
          <p:cNvSpPr>
            <a:spLocks noGrp="1"/>
          </p:cNvSpPr>
          <p:nvPr>
            <p:ph idx="1"/>
          </p:nvPr>
        </p:nvSpPr>
        <p:spPr/>
        <p:txBody>
          <a:bodyPr/>
          <a:lstStyle/>
          <a:p>
            <a:r>
              <a:rPr lang="zh-CN" altLang="en-US" sz="1600" dirty="0" smtClean="0"/>
              <a:t>索引扫描时 </a:t>
            </a:r>
            <a:r>
              <a:rPr lang="en-US" altLang="zh-CN" sz="1600" dirty="0" smtClean="0"/>
              <a:t>,</a:t>
            </a:r>
            <a:r>
              <a:rPr lang="zh-CN" altLang="en-US" sz="1600" dirty="0" smtClean="0"/>
              <a:t>和全表扫描不同</a:t>
            </a:r>
            <a:r>
              <a:rPr lang="en-US" altLang="zh-CN" sz="1600" dirty="0" smtClean="0"/>
              <a:t>, </a:t>
            </a:r>
            <a:r>
              <a:rPr lang="zh-CN" altLang="en-US" sz="1600" dirty="0" smtClean="0"/>
              <a:t>扫描</a:t>
            </a:r>
            <a:r>
              <a:rPr lang="en-US" altLang="zh-CN" sz="1600" dirty="0" smtClean="0"/>
              <a:t>PAGE</a:t>
            </a:r>
            <a:r>
              <a:rPr lang="zh-CN" altLang="en-US" sz="1600" dirty="0" smtClean="0"/>
              <a:t>的开销是</a:t>
            </a:r>
            <a:r>
              <a:rPr lang="en-US" altLang="zh-CN" sz="1600" dirty="0" smtClean="0"/>
              <a:t>pages*</a:t>
            </a:r>
            <a:r>
              <a:rPr lang="en-US" altLang="zh-CN" sz="1600" dirty="0" err="1" smtClean="0"/>
              <a:t>random_page_cost</a:t>
            </a:r>
            <a:endParaRPr lang="en-US" altLang="zh-CN" sz="1600" dirty="0" smtClean="0"/>
          </a:p>
          <a:p>
            <a:r>
              <a:rPr lang="zh-CN" altLang="en-US" sz="1600" dirty="0" smtClean="0"/>
              <a:t>另外</a:t>
            </a:r>
            <a:r>
              <a:rPr lang="en-US" altLang="zh-CN" sz="1600" dirty="0" smtClean="0"/>
              <a:t>, </a:t>
            </a:r>
            <a:r>
              <a:rPr lang="zh-CN" altLang="en-US" sz="1600" dirty="0" smtClean="0"/>
              <a:t>索引扫描一般都涉及操作符</a:t>
            </a:r>
            <a:r>
              <a:rPr lang="en-US" altLang="zh-CN" sz="1600" dirty="0" smtClean="0"/>
              <a:t>, </a:t>
            </a:r>
            <a:r>
              <a:rPr lang="zh-CN" altLang="en-US" sz="1600" dirty="0" smtClean="0"/>
              <a:t>例如大于</a:t>
            </a:r>
            <a:r>
              <a:rPr lang="en-US" altLang="zh-CN" sz="1600" dirty="0" smtClean="0"/>
              <a:t>, </a:t>
            </a:r>
            <a:r>
              <a:rPr lang="zh-CN" altLang="en-US" sz="1600" dirty="0" smtClean="0"/>
              <a:t>小于</a:t>
            </a:r>
            <a:r>
              <a:rPr lang="en-US" altLang="zh-CN" sz="1600" dirty="0" smtClean="0"/>
              <a:t>, </a:t>
            </a:r>
            <a:r>
              <a:rPr lang="zh-CN" altLang="en-US" sz="1600" dirty="0" smtClean="0"/>
              <a:t>等于</a:t>
            </a:r>
            <a:r>
              <a:rPr lang="en-US" altLang="zh-CN" sz="1600" dirty="0" smtClean="0"/>
              <a:t>.</a:t>
            </a:r>
          </a:p>
          <a:p>
            <a:r>
              <a:rPr lang="zh-CN" altLang="en-US" sz="1600" dirty="0" smtClean="0"/>
              <a:t>这些操作符对应的函数的</a:t>
            </a:r>
            <a:r>
              <a:rPr lang="en-US" altLang="zh-CN" sz="1600" dirty="0" smtClean="0"/>
              <a:t>COST</a:t>
            </a:r>
            <a:r>
              <a:rPr lang="zh-CN" altLang="en-US" sz="1600" dirty="0" smtClean="0"/>
              <a:t>乘以</a:t>
            </a:r>
            <a:r>
              <a:rPr lang="en-US" altLang="zh-CN" sz="1600" dirty="0" err="1"/>
              <a:t>cpu_operator_cost</a:t>
            </a:r>
            <a:r>
              <a:rPr lang="en-US" altLang="zh-CN" sz="1600" dirty="0"/>
              <a:t> </a:t>
            </a:r>
            <a:r>
              <a:rPr lang="zh-CN" altLang="en-US" sz="1600" dirty="0" smtClean="0"/>
              <a:t>就得到这个操作符的代价因子</a:t>
            </a:r>
            <a:r>
              <a:rPr lang="en-US" altLang="zh-CN" sz="1600" dirty="0" smtClean="0"/>
              <a:t>. </a:t>
            </a:r>
            <a:r>
              <a:rPr lang="zh-CN" altLang="en-US" sz="1600" dirty="0" smtClean="0"/>
              <a:t>乘以实际操作的行数就得到</a:t>
            </a:r>
            <a:r>
              <a:rPr lang="en-US" altLang="zh-CN" sz="1600" dirty="0" smtClean="0"/>
              <a:t>CPU</a:t>
            </a:r>
            <a:r>
              <a:rPr lang="zh-CN" altLang="en-US" sz="1600" dirty="0" smtClean="0"/>
              <a:t>操作符开销</a:t>
            </a:r>
            <a:r>
              <a:rPr lang="en-US" altLang="zh-CN" sz="1600" dirty="0" smtClean="0"/>
              <a:t>.  Rows Explain</a:t>
            </a:r>
            <a:r>
              <a:rPr lang="zh-CN" altLang="en-US" sz="1600" dirty="0" smtClean="0"/>
              <a:t>中可能无输出</a:t>
            </a:r>
            <a:r>
              <a:rPr lang="en-US" altLang="zh-CN" sz="1600" dirty="0" smtClean="0"/>
              <a:t>.</a:t>
            </a:r>
          </a:p>
          <a:p>
            <a:r>
              <a:rPr lang="zh-CN" altLang="en-US" sz="1600" dirty="0" smtClean="0"/>
              <a:t>索引的</a:t>
            </a:r>
            <a:r>
              <a:rPr lang="en-US" altLang="zh-CN" sz="1600" dirty="0" smtClean="0"/>
              <a:t>CPU</a:t>
            </a:r>
            <a:r>
              <a:rPr lang="zh-CN" altLang="en-US" sz="1600" dirty="0" smtClean="0"/>
              <a:t>开销则是实际扫描的索引条目数乘以</a:t>
            </a:r>
            <a:r>
              <a:rPr lang="en-US" altLang="zh-CN" sz="1600" dirty="0" err="1" smtClean="0"/>
              <a:t>cpu_index_tuple_cost</a:t>
            </a:r>
            <a:r>
              <a:rPr lang="en-US" altLang="zh-CN" sz="1600" dirty="0" smtClean="0"/>
              <a:t>.  Rows Explain</a:t>
            </a:r>
            <a:r>
              <a:rPr lang="zh-CN" altLang="en-US" sz="1600" dirty="0" smtClean="0"/>
              <a:t>中无输出</a:t>
            </a:r>
            <a:endParaRPr lang="en-US" altLang="zh-CN" sz="1600" dirty="0" smtClean="0"/>
          </a:p>
          <a:p>
            <a:r>
              <a:rPr lang="zh-CN" altLang="en-US" sz="1600" dirty="0" smtClean="0"/>
              <a:t>最后的一个开销是实际返回或丢给上层的</a:t>
            </a:r>
            <a:r>
              <a:rPr lang="en-US" altLang="zh-CN" sz="1600" dirty="0" smtClean="0"/>
              <a:t>TUPLE</a:t>
            </a:r>
            <a:r>
              <a:rPr lang="zh-CN" altLang="en-US" sz="1600" dirty="0" smtClean="0"/>
              <a:t>带来的</a:t>
            </a:r>
            <a:r>
              <a:rPr lang="en-US" altLang="zh-CN" sz="1600" dirty="0" smtClean="0"/>
              <a:t>CPU</a:t>
            </a:r>
            <a:r>
              <a:rPr lang="zh-CN" altLang="en-US" sz="1600" dirty="0" smtClean="0"/>
              <a:t>开销</a:t>
            </a:r>
            <a:r>
              <a:rPr lang="en-US" altLang="zh-CN" sz="1600" dirty="0" smtClean="0"/>
              <a:t>. </a:t>
            </a:r>
            <a:r>
              <a:rPr lang="en-US" altLang="zh-CN" sz="1600" dirty="0" err="1" smtClean="0"/>
              <a:t>cpu_tuple_cost</a:t>
            </a:r>
            <a:r>
              <a:rPr lang="en-US" altLang="zh-CN" sz="1600" dirty="0" smtClean="0"/>
              <a:t>*</a:t>
            </a:r>
            <a:r>
              <a:rPr lang="zh-CN" altLang="en-US" sz="1600" dirty="0" smtClean="0"/>
              <a:t>实际扫描的行数</a:t>
            </a:r>
            <a:r>
              <a:rPr lang="en-US" altLang="zh-CN" sz="1600" dirty="0" smtClean="0"/>
              <a:t>. Rows Explain</a:t>
            </a:r>
            <a:r>
              <a:rPr lang="zh-CN" altLang="en-US" sz="1600" dirty="0" smtClean="0"/>
              <a:t>中有输出</a:t>
            </a:r>
            <a:endParaRPr lang="en-US" altLang="zh-CN" sz="1600" dirty="0" smtClean="0"/>
          </a:p>
          <a:p>
            <a:endParaRPr lang="en-US" altLang="zh-CN" sz="1600" dirty="0" smtClean="0"/>
          </a:p>
          <a:p>
            <a:endParaRPr lang="en-US" altLang="zh-CN" sz="1600" dirty="0" smtClean="0"/>
          </a:p>
        </p:txBody>
      </p:sp>
    </p:spTree>
    <p:extLst>
      <p:ext uri="{BB962C8B-B14F-4D97-AF65-F5344CB8AC3E}">
        <p14:creationId xmlns:p14="http://schemas.microsoft.com/office/powerpoint/2010/main" val="1315253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en-US" altLang="zh-CN" sz="1600" dirty="0">
                <a:hlinkClick r:id="rId2"/>
              </a:rPr>
              <a:t>http://blog.163.com/digoal@126/blog/static/163877040201310255717379</a:t>
            </a:r>
            <a:r>
              <a:rPr lang="en-US" altLang="zh-CN" sz="1600" dirty="0" smtClean="0">
                <a:hlinkClick r:id="rId2"/>
              </a:rPr>
              <a:t>/</a:t>
            </a:r>
            <a:endParaRPr lang="en-US" altLang="zh-CN" sz="1600" dirty="0" smtClean="0"/>
          </a:p>
          <a:p>
            <a:r>
              <a:rPr lang="zh-CN" altLang="en-US" sz="1600" dirty="0" smtClean="0"/>
              <a:t>不同的硬件环境</a:t>
            </a:r>
            <a:r>
              <a:rPr lang="en-US" altLang="zh-CN" sz="1600" dirty="0" smtClean="0"/>
              <a:t>CPU</a:t>
            </a:r>
            <a:r>
              <a:rPr lang="zh-CN" altLang="en-US" sz="1600" dirty="0" smtClean="0"/>
              <a:t>性能</a:t>
            </a:r>
            <a:r>
              <a:rPr lang="en-US" altLang="zh-CN" sz="1600" dirty="0" smtClean="0"/>
              <a:t>, IO</a:t>
            </a:r>
            <a:r>
              <a:rPr lang="zh-CN" altLang="en-US" sz="1600" dirty="0" smtClean="0"/>
              <a:t>性能各不相同</a:t>
            </a:r>
            <a:r>
              <a:rPr lang="en-US" altLang="zh-CN" sz="1600" dirty="0" smtClean="0"/>
              <a:t>, </a:t>
            </a:r>
            <a:r>
              <a:rPr lang="zh-CN" altLang="en-US" sz="1600" dirty="0" smtClean="0"/>
              <a:t>所以默认的代价因子可能不适合实际的硬件环境</a:t>
            </a:r>
            <a:r>
              <a:rPr lang="en-US" altLang="zh-CN" sz="1600" dirty="0" smtClean="0"/>
              <a:t>.</a:t>
            </a:r>
          </a:p>
          <a:p>
            <a:r>
              <a:rPr lang="zh-CN" altLang="en-US" sz="1600" dirty="0" smtClean="0"/>
              <a:t>校准方法是求未知数的过程</a:t>
            </a:r>
            <a:r>
              <a:rPr lang="en-US" altLang="zh-CN" sz="1600" dirty="0" smtClean="0"/>
              <a:t>. </a:t>
            </a:r>
            <a:r>
              <a:rPr lang="zh-CN" altLang="en-US" sz="1600" dirty="0" smtClean="0"/>
              <a:t>其中要用到第三方的工具得到一些比较容易得到的值</a:t>
            </a:r>
            <a:r>
              <a:rPr lang="en-US" altLang="zh-CN" sz="1600" dirty="0" smtClean="0"/>
              <a:t>.</a:t>
            </a:r>
          </a:p>
          <a:p>
            <a:r>
              <a:rPr lang="zh-CN" altLang="en-US" sz="1600" dirty="0" smtClean="0"/>
              <a:t>这里有个例子</a:t>
            </a:r>
            <a:r>
              <a:rPr lang="en-US" altLang="zh-CN" sz="1600" dirty="0" smtClean="0"/>
              <a:t>, </a:t>
            </a:r>
            <a:r>
              <a:rPr lang="zh-CN" altLang="en-US" sz="1600" dirty="0" smtClean="0"/>
              <a:t>根据</a:t>
            </a:r>
            <a:r>
              <a:rPr lang="en-US" altLang="zh-CN" sz="1600" dirty="0" smtClean="0"/>
              <a:t>SQL</a:t>
            </a:r>
            <a:r>
              <a:rPr lang="zh-CN" altLang="en-US" sz="1600" dirty="0" smtClean="0"/>
              <a:t>实际的执行时间</a:t>
            </a:r>
            <a:r>
              <a:rPr lang="en-US" altLang="zh-CN" sz="1600" dirty="0" smtClean="0"/>
              <a:t>, </a:t>
            </a:r>
            <a:r>
              <a:rPr lang="zh-CN" altLang="en-US" sz="1600" dirty="0" smtClean="0"/>
              <a:t>计算代价因子的值</a:t>
            </a:r>
            <a:r>
              <a:rPr lang="en-US" altLang="zh-CN" sz="1600" dirty="0" smtClean="0"/>
              <a:t>.</a:t>
            </a:r>
          </a:p>
          <a:p>
            <a:r>
              <a:rPr lang="en-US" altLang="zh-CN" sz="1400" dirty="0" err="1"/>
              <a:t>seq_page_cost</a:t>
            </a:r>
            <a:r>
              <a:rPr lang="zh-CN" altLang="en-US" sz="1400" dirty="0"/>
              <a:t>和</a:t>
            </a:r>
            <a:r>
              <a:rPr lang="en-US" altLang="zh-CN" sz="1400" dirty="0" err="1"/>
              <a:t>cpu_tuple_cost</a:t>
            </a:r>
            <a:r>
              <a:rPr lang="zh-CN" altLang="en-US" sz="1400" dirty="0"/>
              <a:t>的校准 </a:t>
            </a:r>
            <a:r>
              <a:rPr lang="en-US" altLang="zh-CN" sz="1400" dirty="0"/>
              <a:t>: </a:t>
            </a:r>
            <a:endParaRPr lang="en-US" altLang="zh-CN" sz="1400" dirty="0" smtClean="0"/>
          </a:p>
          <a:p>
            <a:r>
              <a:rPr lang="en-US" altLang="zh-CN" sz="1400" dirty="0" err="1" smtClean="0"/>
              <a:t>seq_page_cost</a:t>
            </a:r>
            <a:r>
              <a:rPr lang="zh-CN" altLang="en-US" sz="1400" dirty="0" smtClean="0"/>
              <a:t>通过</a:t>
            </a:r>
            <a:r>
              <a:rPr lang="en-US" altLang="zh-CN" sz="1400" dirty="0" err="1" smtClean="0"/>
              <a:t>stap</a:t>
            </a:r>
            <a:r>
              <a:rPr lang="zh-CN" altLang="en-US" sz="1400" dirty="0" smtClean="0"/>
              <a:t>测试得到</a:t>
            </a:r>
            <a:r>
              <a:rPr lang="en-US" altLang="zh-CN" sz="1400" dirty="0" smtClean="0"/>
              <a:t>.</a:t>
            </a:r>
          </a:p>
          <a:p>
            <a:r>
              <a:rPr lang="en-US" altLang="zh-CN" sz="1400" dirty="0" err="1" smtClean="0"/>
              <a:t>cpu_tuple_cost</a:t>
            </a:r>
            <a:r>
              <a:rPr lang="zh-CN" altLang="en-US" sz="1400" dirty="0" smtClean="0"/>
              <a:t>通过公式得到</a:t>
            </a:r>
            <a:r>
              <a:rPr lang="en-US" altLang="zh-CN" sz="1400" dirty="0" smtClean="0"/>
              <a:t>.</a:t>
            </a:r>
            <a:endParaRPr lang="en-US" altLang="zh-CN" sz="1400" dirty="0"/>
          </a:p>
          <a:p>
            <a:endParaRPr lang="en-US" altLang="zh-CN" sz="1400" dirty="0"/>
          </a:p>
          <a:p>
            <a:r>
              <a:rPr lang="zh-CN" altLang="en-US" sz="1400" dirty="0"/>
              <a:t>创建测试表</a:t>
            </a:r>
            <a:r>
              <a:rPr lang="en-US" altLang="zh-CN" sz="1400" dirty="0"/>
              <a:t>, </a:t>
            </a:r>
            <a:r>
              <a:rPr lang="zh-CN" altLang="en-US" sz="1400" dirty="0"/>
              <a:t>插入测试数据</a:t>
            </a:r>
          </a:p>
          <a:p>
            <a:r>
              <a:rPr lang="en-US" altLang="zh-CN" sz="1400" dirty="0"/>
              <a:t>digoal=# create table </a:t>
            </a:r>
            <a:r>
              <a:rPr lang="en-US" altLang="zh-CN" sz="1400" dirty="0" err="1"/>
              <a:t>tbl_cost_align</a:t>
            </a:r>
            <a:r>
              <a:rPr lang="en-US" altLang="zh-CN" sz="1400" dirty="0"/>
              <a:t> (id </a:t>
            </a:r>
            <a:r>
              <a:rPr lang="en-US" altLang="zh-CN" sz="1400" dirty="0" err="1"/>
              <a:t>int</a:t>
            </a:r>
            <a:r>
              <a:rPr lang="en-US" altLang="zh-CN" sz="1400" dirty="0"/>
              <a:t>, info text, crt_time timestamp);</a:t>
            </a:r>
          </a:p>
          <a:p>
            <a:r>
              <a:rPr lang="en-US" altLang="zh-CN" sz="1400" dirty="0"/>
              <a:t>CREATE TABLE</a:t>
            </a:r>
          </a:p>
          <a:p>
            <a:r>
              <a:rPr lang="en-US" altLang="zh-CN" sz="1400" dirty="0"/>
              <a:t>digoal=# insert into </a:t>
            </a:r>
            <a:r>
              <a:rPr lang="en-US" altLang="zh-CN" sz="1400" dirty="0" err="1"/>
              <a:t>tbl_cost_align</a:t>
            </a:r>
            <a:r>
              <a:rPr lang="en-US" altLang="zh-CN" sz="1400" dirty="0"/>
              <a:t> select (random()*2000000000)::</a:t>
            </a:r>
            <a:r>
              <a:rPr lang="en-US" altLang="zh-CN" sz="1400" dirty="0" err="1"/>
              <a:t>int</a:t>
            </a:r>
            <a:r>
              <a:rPr lang="en-US" altLang="zh-CN" sz="1400" dirty="0"/>
              <a:t>, md5(random()::text), </a:t>
            </a:r>
            <a:r>
              <a:rPr lang="en-US" altLang="zh-CN" sz="1400" dirty="0" err="1"/>
              <a:t>clock_timestamp</a:t>
            </a:r>
            <a:r>
              <a:rPr lang="en-US" altLang="zh-CN" sz="1400" dirty="0"/>
              <a:t>() from </a:t>
            </a:r>
            <a:r>
              <a:rPr lang="en-US" altLang="zh-CN" sz="1400" dirty="0" err="1"/>
              <a:t>generate_series</a:t>
            </a:r>
            <a:r>
              <a:rPr lang="en-US" altLang="zh-CN" sz="1400" dirty="0"/>
              <a:t>(1,100000);</a:t>
            </a:r>
          </a:p>
          <a:p>
            <a:r>
              <a:rPr lang="en-US" altLang="zh-CN" sz="1400" dirty="0"/>
              <a:t>INSERT 0 100000</a:t>
            </a:r>
          </a:p>
          <a:p>
            <a:r>
              <a:rPr lang="en-US" altLang="zh-CN" sz="1400" dirty="0"/>
              <a:t>digoal=# insert into </a:t>
            </a:r>
            <a:r>
              <a:rPr lang="en-US" altLang="zh-CN" sz="1400" dirty="0" err="1"/>
              <a:t>tbl_cost_align</a:t>
            </a:r>
            <a:r>
              <a:rPr lang="en-US" altLang="zh-CN" sz="1400" dirty="0"/>
              <a:t> select (random()*2000000000)::</a:t>
            </a:r>
            <a:r>
              <a:rPr lang="en-US" altLang="zh-CN" sz="1400" dirty="0" err="1"/>
              <a:t>int</a:t>
            </a:r>
            <a:r>
              <a:rPr lang="en-US" altLang="zh-CN" sz="1400" dirty="0"/>
              <a:t>, md5(random()::text), </a:t>
            </a:r>
            <a:r>
              <a:rPr lang="en-US" altLang="zh-CN" sz="1400" dirty="0" err="1"/>
              <a:t>clock_timestamp</a:t>
            </a:r>
            <a:r>
              <a:rPr lang="en-US" altLang="zh-CN" sz="1400" dirty="0"/>
              <a:t>() from </a:t>
            </a:r>
            <a:r>
              <a:rPr lang="en-US" altLang="zh-CN" sz="1400" dirty="0" err="1"/>
              <a:t>generate_series</a:t>
            </a:r>
            <a:r>
              <a:rPr lang="en-US" altLang="zh-CN" sz="1400" dirty="0"/>
              <a:t>(1,10000000);</a:t>
            </a:r>
          </a:p>
          <a:p>
            <a:r>
              <a:rPr lang="en-US" altLang="zh-CN" sz="1400" dirty="0"/>
              <a:t>INSERT 0 10000000</a:t>
            </a:r>
          </a:p>
          <a:p>
            <a:r>
              <a:rPr lang="zh-CN" altLang="en-US" sz="1400" dirty="0"/>
              <a:t>分析表</a:t>
            </a:r>
          </a:p>
          <a:p>
            <a:r>
              <a:rPr lang="en-US" altLang="zh-CN" sz="1400" dirty="0"/>
              <a:t>digoal=# analyze </a:t>
            </a:r>
            <a:r>
              <a:rPr lang="en-US" altLang="zh-CN" sz="1400" dirty="0" err="1"/>
              <a:t>tbl_cost_align</a:t>
            </a:r>
            <a:r>
              <a:rPr lang="en-US" altLang="zh-CN" sz="1400" dirty="0"/>
              <a:t>;</a:t>
            </a:r>
          </a:p>
          <a:p>
            <a:r>
              <a:rPr lang="en-US" altLang="zh-CN" sz="1400" dirty="0" smtClean="0"/>
              <a:t>ANALYZE</a:t>
            </a:r>
            <a:endParaRPr lang="en-US" altLang="zh-CN" sz="1400" dirty="0"/>
          </a:p>
        </p:txBody>
      </p:sp>
    </p:spTree>
    <p:extLst>
      <p:ext uri="{BB962C8B-B14F-4D97-AF65-F5344CB8AC3E}">
        <p14:creationId xmlns:p14="http://schemas.microsoft.com/office/powerpoint/2010/main" val="897309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zh-CN" altLang="en-US" sz="1400" dirty="0"/>
              <a:t>得到表的</a:t>
            </a:r>
            <a:r>
              <a:rPr lang="en-US" altLang="zh-CN" sz="1400" dirty="0"/>
              <a:t>PAGE</a:t>
            </a:r>
            <a:r>
              <a:rPr lang="zh-CN" altLang="en-US" sz="1400" dirty="0"/>
              <a:t>数</a:t>
            </a:r>
          </a:p>
          <a:p>
            <a:r>
              <a:rPr lang="en-US" altLang="zh-CN" sz="1400" dirty="0"/>
              <a:t>digoal=# select </a:t>
            </a:r>
            <a:r>
              <a:rPr lang="en-US" altLang="zh-CN" sz="1400" dirty="0" err="1"/>
              <a:t>relpages</a:t>
            </a:r>
            <a:r>
              <a:rPr lang="en-US" altLang="zh-CN" sz="1400" dirty="0"/>
              <a:t> from </a:t>
            </a:r>
            <a:r>
              <a:rPr lang="en-US" altLang="zh-CN" sz="1400" dirty="0" err="1"/>
              <a:t>pg_class</a:t>
            </a:r>
            <a:r>
              <a:rPr lang="en-US" altLang="zh-CN" sz="1400" dirty="0"/>
              <a:t> where </a:t>
            </a:r>
            <a:r>
              <a:rPr lang="en-US" altLang="zh-CN" sz="1400" dirty="0" err="1"/>
              <a:t>relname</a:t>
            </a:r>
            <a:r>
              <a:rPr lang="en-US" altLang="zh-CN" sz="1400" dirty="0"/>
              <a:t>='</a:t>
            </a:r>
            <a:r>
              <a:rPr lang="en-US" altLang="zh-CN" sz="1400" dirty="0" err="1"/>
              <a:t>tbl_cost_align</a:t>
            </a:r>
            <a:r>
              <a:rPr lang="en-US" altLang="zh-CN" sz="1400" dirty="0"/>
              <a:t>';</a:t>
            </a:r>
          </a:p>
          <a:p>
            <a:r>
              <a:rPr lang="en-US" altLang="zh-CN" sz="1400" dirty="0"/>
              <a:t> </a:t>
            </a:r>
            <a:r>
              <a:rPr lang="en-US" altLang="zh-CN" sz="1400" dirty="0" err="1"/>
              <a:t>relpages</a:t>
            </a:r>
            <a:r>
              <a:rPr lang="en-US" altLang="zh-CN" sz="1400" dirty="0"/>
              <a:t> </a:t>
            </a:r>
          </a:p>
          <a:p>
            <a:r>
              <a:rPr lang="en-US" altLang="zh-CN" sz="1400" dirty="0"/>
              <a:t>----------</a:t>
            </a:r>
          </a:p>
          <a:p>
            <a:r>
              <a:rPr lang="en-US" altLang="zh-CN" sz="1400" dirty="0"/>
              <a:t>    94393</a:t>
            </a:r>
          </a:p>
          <a:p>
            <a:r>
              <a:rPr lang="en-US" altLang="zh-CN" sz="1400" dirty="0"/>
              <a:t>(1 row</a:t>
            </a:r>
            <a:r>
              <a:rPr lang="en-US" altLang="zh-CN" sz="1400" dirty="0" smtClean="0"/>
              <a:t>)</a:t>
            </a:r>
          </a:p>
          <a:p>
            <a:r>
              <a:rPr lang="zh-CN" altLang="en-US" sz="1400" dirty="0"/>
              <a:t>检查点</a:t>
            </a:r>
          </a:p>
          <a:p>
            <a:r>
              <a:rPr lang="en-US" altLang="zh-CN" sz="1400" dirty="0"/>
              <a:t>digoal=# checkpoint;</a:t>
            </a:r>
          </a:p>
          <a:p>
            <a:r>
              <a:rPr lang="en-US" altLang="zh-CN" sz="1400" dirty="0"/>
              <a:t>CHECKPOINT</a:t>
            </a:r>
          </a:p>
          <a:p>
            <a:r>
              <a:rPr lang="zh-CN" altLang="en-US" sz="1400" dirty="0"/>
              <a:t>停库</a:t>
            </a:r>
          </a:p>
          <a:p>
            <a:r>
              <a:rPr lang="en-US" altLang="zh-CN" sz="1400" dirty="0"/>
              <a:t>pg93@db-172-16-3-150-&gt; </a:t>
            </a:r>
            <a:r>
              <a:rPr lang="en-US" altLang="zh-CN" sz="1400" dirty="0" err="1"/>
              <a:t>pg_ctl</a:t>
            </a:r>
            <a:r>
              <a:rPr lang="en-US" altLang="zh-CN" sz="1400" dirty="0"/>
              <a:t> stop -m fast</a:t>
            </a:r>
          </a:p>
          <a:p>
            <a:r>
              <a:rPr lang="en-US" altLang="zh-CN" sz="1400" dirty="0"/>
              <a:t>waiting for server to shut down.... done</a:t>
            </a:r>
          </a:p>
          <a:p>
            <a:r>
              <a:rPr lang="en-US" altLang="zh-CN" sz="1400" dirty="0"/>
              <a:t>server stopped</a:t>
            </a:r>
          </a:p>
          <a:p>
            <a:r>
              <a:rPr lang="zh-CN" altLang="en-US" sz="1400" dirty="0"/>
              <a:t>把操作系统的缓存刷入硬盘</a:t>
            </a:r>
          </a:p>
          <a:p>
            <a:r>
              <a:rPr lang="en-US" altLang="zh-CN" sz="1400" dirty="0"/>
              <a:t>[root@db-172-16-3-150 ssd1]# sync; echo 3 &gt; /</a:t>
            </a:r>
            <a:r>
              <a:rPr lang="en-US" altLang="zh-CN" sz="1400" dirty="0" err="1"/>
              <a:t>proc</a:t>
            </a:r>
            <a:r>
              <a:rPr lang="en-US" altLang="zh-CN" sz="1400" dirty="0"/>
              <a:t>/sys/</a:t>
            </a:r>
            <a:r>
              <a:rPr lang="en-US" altLang="zh-CN" sz="1400" dirty="0" err="1"/>
              <a:t>vm</a:t>
            </a:r>
            <a:r>
              <a:rPr lang="en-US" altLang="zh-CN" sz="1400" dirty="0"/>
              <a:t>/</a:t>
            </a:r>
            <a:r>
              <a:rPr lang="en-US" altLang="zh-CN" sz="1400" dirty="0" err="1"/>
              <a:t>drop_caches</a:t>
            </a:r>
            <a:endParaRPr lang="en-US" altLang="zh-CN" sz="1400" dirty="0"/>
          </a:p>
          <a:p>
            <a:r>
              <a:rPr lang="zh-CN" altLang="en-US" sz="1400" dirty="0"/>
              <a:t>以</a:t>
            </a:r>
            <a:r>
              <a:rPr lang="en-US" altLang="zh-CN" sz="1400" dirty="0"/>
              <a:t>1</a:t>
            </a:r>
            <a:r>
              <a:rPr lang="zh-CN" altLang="en-US" sz="1400" dirty="0"/>
              <a:t>号</a:t>
            </a:r>
            <a:r>
              <a:rPr lang="en-US" altLang="zh-CN" sz="1400" dirty="0"/>
              <a:t>CPU</a:t>
            </a:r>
            <a:r>
              <a:rPr lang="zh-CN" altLang="en-US" sz="1400" dirty="0"/>
              <a:t>亲和启动数据库</a:t>
            </a:r>
            <a:r>
              <a:rPr lang="en-US" altLang="zh-CN" sz="1400" dirty="0"/>
              <a:t>, 0</a:t>
            </a:r>
            <a:r>
              <a:rPr lang="zh-CN" altLang="en-US" sz="1400" dirty="0"/>
              <a:t>号</a:t>
            </a:r>
            <a:r>
              <a:rPr lang="en-US" altLang="zh-CN" sz="1400" dirty="0"/>
              <a:t>CPU</a:t>
            </a:r>
            <a:r>
              <a:rPr lang="zh-CN" altLang="en-US" sz="1400" dirty="0"/>
              <a:t>会带来一定的额外开销问题</a:t>
            </a:r>
            <a:r>
              <a:rPr lang="en-US" altLang="zh-CN" sz="1400" dirty="0"/>
              <a:t>.</a:t>
            </a:r>
          </a:p>
          <a:p>
            <a:r>
              <a:rPr lang="en-US" altLang="zh-CN" sz="1400" dirty="0"/>
              <a:t>pg93@db-172-16-3-150-&gt; </a:t>
            </a:r>
            <a:r>
              <a:rPr lang="en-US" altLang="zh-CN" sz="1400" dirty="0" err="1"/>
              <a:t>taskset</a:t>
            </a:r>
            <a:r>
              <a:rPr lang="en-US" altLang="zh-CN" sz="1400" dirty="0"/>
              <a:t> -c 1 /home/pg93/pgsql9.3.1/bin/</a:t>
            </a:r>
            <a:r>
              <a:rPr lang="en-US" altLang="zh-CN" sz="1400" dirty="0" err="1"/>
              <a:t>postgres</a:t>
            </a:r>
            <a:r>
              <a:rPr lang="en-US" altLang="zh-CN" sz="1400" dirty="0"/>
              <a:t> &gt;/</a:t>
            </a:r>
            <a:r>
              <a:rPr lang="en-US" altLang="zh-CN" sz="1400" dirty="0" err="1"/>
              <a:t>dev</a:t>
            </a:r>
            <a:r>
              <a:rPr lang="en-US" altLang="zh-CN" sz="1400" dirty="0"/>
              <a:t>/null 2&gt;&amp;1</a:t>
            </a:r>
          </a:p>
          <a:p>
            <a:endParaRPr lang="zh-CN" altLang="en-US" sz="1400" dirty="0"/>
          </a:p>
        </p:txBody>
      </p:sp>
    </p:spTree>
    <p:extLst>
      <p:ext uri="{BB962C8B-B14F-4D97-AF65-F5344CB8AC3E}">
        <p14:creationId xmlns:p14="http://schemas.microsoft.com/office/powerpoint/2010/main" val="2495500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zh-CN" altLang="en-US" sz="1400" dirty="0"/>
              <a:t>启动一个客户端</a:t>
            </a:r>
          </a:p>
          <a:p>
            <a:r>
              <a:rPr lang="en-US" altLang="zh-CN" sz="1400" dirty="0"/>
              <a:t>pg93@db-172-16-3-150-&gt; </a:t>
            </a:r>
            <a:r>
              <a:rPr lang="en-US" altLang="zh-CN" sz="1400" dirty="0" err="1"/>
              <a:t>psql</a:t>
            </a:r>
            <a:endParaRPr lang="en-US" altLang="zh-CN" sz="1400" dirty="0"/>
          </a:p>
          <a:p>
            <a:r>
              <a:rPr lang="en-US" altLang="zh-CN" sz="1400" dirty="0" err="1"/>
              <a:t>psql</a:t>
            </a:r>
            <a:r>
              <a:rPr lang="en-US" altLang="zh-CN" sz="1400" dirty="0"/>
              <a:t> (9.3.1)</a:t>
            </a:r>
          </a:p>
          <a:p>
            <a:r>
              <a:rPr lang="en-US" altLang="zh-CN" sz="1400" dirty="0"/>
              <a:t>Type "help" for help.</a:t>
            </a:r>
          </a:p>
          <a:p>
            <a:r>
              <a:rPr lang="en-US" altLang="zh-CN" sz="1400" dirty="0"/>
              <a:t>digoal=# select </a:t>
            </a:r>
            <a:r>
              <a:rPr lang="en-US" altLang="zh-CN" sz="1400" dirty="0" err="1"/>
              <a:t>pg_backend_pid</a:t>
            </a:r>
            <a:r>
              <a:rPr lang="en-US" altLang="zh-CN" sz="1400" dirty="0"/>
              <a:t>();</a:t>
            </a:r>
          </a:p>
          <a:p>
            <a:r>
              <a:rPr lang="en-US" altLang="zh-CN" sz="1400" dirty="0"/>
              <a:t> </a:t>
            </a:r>
            <a:r>
              <a:rPr lang="en-US" altLang="zh-CN" sz="1400" dirty="0" err="1"/>
              <a:t>pg_backend_pid</a:t>
            </a:r>
            <a:r>
              <a:rPr lang="en-US" altLang="zh-CN" sz="1400" dirty="0"/>
              <a:t> </a:t>
            </a:r>
          </a:p>
          <a:p>
            <a:r>
              <a:rPr lang="en-US" altLang="zh-CN" sz="1400" dirty="0"/>
              <a:t>----------------</a:t>
            </a:r>
          </a:p>
          <a:p>
            <a:r>
              <a:rPr lang="en-US" altLang="zh-CN" sz="1400" dirty="0"/>
              <a:t>           5727</a:t>
            </a:r>
          </a:p>
          <a:p>
            <a:r>
              <a:rPr lang="en-US" altLang="zh-CN" sz="1400" dirty="0"/>
              <a:t>(1 row</a:t>
            </a:r>
            <a:r>
              <a:rPr lang="en-US" altLang="zh-CN" sz="1400" dirty="0" smtClean="0"/>
              <a:t>)</a:t>
            </a:r>
          </a:p>
          <a:p>
            <a:endParaRPr lang="en-US" altLang="zh-CN" sz="1400" dirty="0"/>
          </a:p>
        </p:txBody>
      </p:sp>
    </p:spTree>
    <p:extLst>
      <p:ext uri="{BB962C8B-B14F-4D97-AF65-F5344CB8AC3E}">
        <p14:creationId xmlns:p14="http://schemas.microsoft.com/office/powerpoint/2010/main" val="3621924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explain</a:t>
            </a:r>
            <a:r>
              <a:rPr lang="zh-CN" altLang="en-US" dirty="0"/>
              <a:t>代价</a:t>
            </a:r>
            <a:r>
              <a:rPr lang="zh-CN" altLang="en-US" dirty="0" smtClean="0"/>
              <a:t>因子校准</a:t>
            </a:r>
            <a:endParaRPr lang="zh-CN" altLang="en-US" dirty="0"/>
          </a:p>
        </p:txBody>
      </p:sp>
      <p:sp>
        <p:nvSpPr>
          <p:cNvPr id="3" name="内容占位符 2"/>
          <p:cNvSpPr>
            <a:spLocks noGrp="1"/>
          </p:cNvSpPr>
          <p:nvPr>
            <p:ph idx="1"/>
          </p:nvPr>
        </p:nvSpPr>
        <p:spPr/>
        <p:txBody>
          <a:bodyPr/>
          <a:lstStyle/>
          <a:p>
            <a:r>
              <a:rPr lang="zh-CN" altLang="en-US" sz="1400" dirty="0"/>
              <a:t>使用</a:t>
            </a:r>
            <a:r>
              <a:rPr lang="en-US" altLang="zh-CN" sz="1400" dirty="0" err="1"/>
              <a:t>stap</a:t>
            </a:r>
            <a:r>
              <a:rPr lang="zh-CN" altLang="en-US" sz="1400" dirty="0"/>
              <a:t>跟踪</a:t>
            </a:r>
            <a:r>
              <a:rPr lang="en-US" altLang="zh-CN" sz="1400" dirty="0"/>
              <a:t>, </a:t>
            </a:r>
            <a:r>
              <a:rPr lang="zh-CN" altLang="en-US" sz="1400" dirty="0"/>
              <a:t>得到</a:t>
            </a:r>
            <a:r>
              <a:rPr lang="en-US" altLang="zh-CN" sz="1400" dirty="0" err="1"/>
              <a:t>seq_page_cost</a:t>
            </a:r>
            <a:r>
              <a:rPr lang="en-US" altLang="zh-CN" sz="1400" dirty="0"/>
              <a:t>.</a:t>
            </a:r>
          </a:p>
          <a:p>
            <a:r>
              <a:rPr lang="en-US" altLang="zh-CN" sz="1400" dirty="0"/>
              <a:t>[root@db-172-16-3-150 ~]# </a:t>
            </a:r>
            <a:r>
              <a:rPr lang="en-US" altLang="zh-CN" sz="1400" dirty="0" err="1"/>
              <a:t>taskset</a:t>
            </a:r>
            <a:r>
              <a:rPr lang="en-US" altLang="zh-CN" sz="1400" dirty="0"/>
              <a:t> -c 7 </a:t>
            </a:r>
            <a:r>
              <a:rPr lang="en-US" altLang="zh-CN" sz="1400" dirty="0" err="1"/>
              <a:t>stap</a:t>
            </a:r>
            <a:r>
              <a:rPr lang="en-US" altLang="zh-CN" sz="1400" dirty="0"/>
              <a:t> -e '</a:t>
            </a:r>
          </a:p>
          <a:p>
            <a:r>
              <a:rPr lang="en-US" altLang="zh-CN" sz="1400" dirty="0"/>
              <a:t>global a</a:t>
            </a:r>
          </a:p>
          <a:p>
            <a:r>
              <a:rPr lang="en-US" altLang="zh-CN" sz="1400" dirty="0"/>
              <a:t>probe process("/home/pg93/pgsql9.3.1/bin/</a:t>
            </a:r>
            <a:r>
              <a:rPr lang="en-US" altLang="zh-CN" sz="1400" dirty="0" err="1"/>
              <a:t>postgres</a:t>
            </a:r>
            <a:r>
              <a:rPr lang="en-US" altLang="zh-CN" sz="1400" dirty="0"/>
              <a:t>").mark("</a:t>
            </a:r>
            <a:r>
              <a:rPr lang="en-US" altLang="zh-CN" sz="1400" dirty="0" err="1"/>
              <a:t>query__start</a:t>
            </a:r>
            <a:r>
              <a:rPr lang="en-US" altLang="zh-CN" sz="1400" dirty="0"/>
              <a:t>") {</a:t>
            </a:r>
          </a:p>
          <a:p>
            <a:r>
              <a:rPr lang="en-US" altLang="zh-CN" sz="1400" dirty="0"/>
              <a:t>  delete a</a:t>
            </a:r>
          </a:p>
          <a:p>
            <a:r>
              <a:rPr lang="en-US" altLang="zh-CN" sz="1400" dirty="0"/>
              <a:t>  </a:t>
            </a:r>
            <a:r>
              <a:rPr lang="en-US" altLang="zh-CN" sz="1400" dirty="0" err="1"/>
              <a:t>println</a:t>
            </a:r>
            <a:r>
              <a:rPr lang="en-US" altLang="zh-CN" sz="1400" dirty="0"/>
              <a:t>("</a:t>
            </a:r>
            <a:r>
              <a:rPr lang="en-US" altLang="zh-CN" sz="1400" dirty="0" err="1"/>
              <a:t>query__start</a:t>
            </a:r>
            <a:r>
              <a:rPr lang="en-US" altLang="zh-CN" sz="1400" dirty="0"/>
              <a:t> ", </a:t>
            </a:r>
            <a:r>
              <a:rPr lang="en-US" altLang="zh-CN" sz="1400" dirty="0" err="1"/>
              <a:t>user_string</a:t>
            </a:r>
            <a:r>
              <a:rPr lang="en-US" altLang="zh-CN" sz="1400" dirty="0"/>
              <a:t>($arg1), "</a:t>
            </a:r>
            <a:r>
              <a:rPr lang="en-US" altLang="zh-CN" sz="1400" dirty="0" err="1"/>
              <a:t>pid</a:t>
            </a:r>
            <a:r>
              <a:rPr lang="en-US" altLang="zh-CN" sz="1400" dirty="0"/>
              <a:t>:", </a:t>
            </a:r>
            <a:r>
              <a:rPr lang="en-US" altLang="zh-CN" sz="1400" dirty="0" err="1"/>
              <a:t>pid</a:t>
            </a:r>
            <a:r>
              <a:rPr lang="en-US" altLang="zh-CN" sz="1400" dirty="0"/>
              <a:t>())</a:t>
            </a:r>
          </a:p>
          <a:p>
            <a:r>
              <a:rPr lang="en-US" altLang="zh-CN" sz="1400" dirty="0"/>
              <a:t>}</a:t>
            </a:r>
          </a:p>
          <a:p>
            <a:r>
              <a:rPr lang="en-US" altLang="zh-CN" sz="1400" dirty="0"/>
              <a:t>probe </a:t>
            </a:r>
            <a:r>
              <a:rPr lang="en-US" altLang="zh-CN" sz="1400" dirty="0" err="1"/>
              <a:t>vfs.read.return</a:t>
            </a:r>
            <a:r>
              <a:rPr lang="en-US" altLang="zh-CN" sz="1400" dirty="0"/>
              <a:t> {</a:t>
            </a:r>
          </a:p>
          <a:p>
            <a:r>
              <a:rPr lang="en-US" altLang="zh-CN" sz="1400" dirty="0"/>
              <a:t>  t = </a:t>
            </a:r>
            <a:r>
              <a:rPr lang="en-US" altLang="zh-CN" sz="1400" dirty="0" err="1"/>
              <a:t>gettimeofday_ns</a:t>
            </a:r>
            <a:r>
              <a:rPr lang="en-US" altLang="zh-CN" sz="1400" dirty="0"/>
              <a:t>() - @entry(</a:t>
            </a:r>
            <a:r>
              <a:rPr lang="en-US" altLang="zh-CN" sz="1400" dirty="0" err="1"/>
              <a:t>gettimeofday_ns</a:t>
            </a:r>
            <a:r>
              <a:rPr lang="en-US" altLang="zh-CN" sz="1400" dirty="0"/>
              <a:t>())</a:t>
            </a:r>
          </a:p>
          <a:p>
            <a:r>
              <a:rPr lang="en-US" altLang="zh-CN" sz="1400" dirty="0"/>
              <a:t>  # if (</a:t>
            </a:r>
            <a:r>
              <a:rPr lang="en-US" altLang="zh-CN" sz="1400" dirty="0" err="1"/>
              <a:t>execname</a:t>
            </a:r>
            <a:r>
              <a:rPr lang="en-US" altLang="zh-CN" sz="1400" dirty="0"/>
              <a:t>() == "</a:t>
            </a:r>
            <a:r>
              <a:rPr lang="en-US" altLang="zh-CN" sz="1400" dirty="0" err="1"/>
              <a:t>postgres</a:t>
            </a:r>
            <a:r>
              <a:rPr lang="en-US" altLang="zh-CN" sz="1400" dirty="0"/>
              <a:t>" &amp;&amp; </a:t>
            </a:r>
            <a:r>
              <a:rPr lang="en-US" altLang="zh-CN" sz="1400" dirty="0" err="1"/>
              <a:t>devname</a:t>
            </a:r>
            <a:r>
              <a:rPr lang="en-US" altLang="zh-CN" sz="1400" dirty="0"/>
              <a:t> != "N/A")</a:t>
            </a:r>
          </a:p>
          <a:p>
            <a:r>
              <a:rPr lang="en-US" altLang="zh-CN" sz="1400" dirty="0"/>
              <a:t>    a[</a:t>
            </a:r>
            <a:r>
              <a:rPr lang="en-US" altLang="zh-CN" sz="1400" dirty="0" err="1"/>
              <a:t>pid</a:t>
            </a:r>
            <a:r>
              <a:rPr lang="en-US" altLang="zh-CN" sz="1400" dirty="0"/>
              <a:t>()] &lt;&lt;&lt; t</a:t>
            </a:r>
          </a:p>
          <a:p>
            <a:r>
              <a:rPr lang="en-US" altLang="zh-CN" sz="1400" dirty="0"/>
              <a:t>}</a:t>
            </a:r>
          </a:p>
          <a:p>
            <a:r>
              <a:rPr lang="en-US" altLang="zh-CN" sz="1400" dirty="0"/>
              <a:t>probe process("/home/pg93/pgsql9.3.1/bin/</a:t>
            </a:r>
            <a:r>
              <a:rPr lang="en-US" altLang="zh-CN" sz="1400" dirty="0" err="1"/>
              <a:t>postgres</a:t>
            </a:r>
            <a:r>
              <a:rPr lang="en-US" altLang="zh-CN" sz="1400" dirty="0"/>
              <a:t>").mark("</a:t>
            </a:r>
            <a:r>
              <a:rPr lang="en-US" altLang="zh-CN" sz="1400" dirty="0" err="1"/>
              <a:t>query__done</a:t>
            </a:r>
            <a:r>
              <a:rPr lang="en-US" altLang="zh-CN" sz="1400" dirty="0"/>
              <a:t>") {</a:t>
            </a:r>
          </a:p>
          <a:p>
            <a:r>
              <a:rPr lang="en-US" altLang="zh-CN" sz="1400" dirty="0"/>
              <a:t>  if (@count(a[</a:t>
            </a:r>
            <a:r>
              <a:rPr lang="en-US" altLang="zh-CN" sz="1400" dirty="0" err="1"/>
              <a:t>pid</a:t>
            </a:r>
            <a:r>
              <a:rPr lang="en-US" altLang="zh-CN" sz="1400" dirty="0"/>
              <a:t>()])) </a:t>
            </a:r>
          </a:p>
          <a:p>
            <a:r>
              <a:rPr lang="en-US" altLang="zh-CN" sz="1400" dirty="0"/>
              <a:t>    </a:t>
            </a:r>
            <a:r>
              <a:rPr lang="en-US" altLang="zh-CN" sz="1400" dirty="0" err="1"/>
              <a:t>printdln</a:t>
            </a:r>
            <a:r>
              <a:rPr lang="en-US" altLang="zh-CN" sz="1400" dirty="0"/>
              <a:t>("**", </a:t>
            </a:r>
            <a:r>
              <a:rPr lang="en-US" altLang="zh-CN" sz="1400" dirty="0" err="1"/>
              <a:t>pid</a:t>
            </a:r>
            <a:r>
              <a:rPr lang="en-US" altLang="zh-CN" sz="1400" dirty="0"/>
              <a:t>(), @count(a[</a:t>
            </a:r>
            <a:r>
              <a:rPr lang="en-US" altLang="zh-CN" sz="1400" dirty="0" err="1"/>
              <a:t>pid</a:t>
            </a:r>
            <a:r>
              <a:rPr lang="en-US" altLang="zh-CN" sz="1400" dirty="0"/>
              <a:t>()]), @</a:t>
            </a:r>
            <a:r>
              <a:rPr lang="en-US" altLang="zh-CN" sz="1400" dirty="0" err="1"/>
              <a:t>avg</a:t>
            </a:r>
            <a:r>
              <a:rPr lang="en-US" altLang="zh-CN" sz="1400" dirty="0"/>
              <a:t>(a[</a:t>
            </a:r>
            <a:r>
              <a:rPr lang="en-US" altLang="zh-CN" sz="1400" dirty="0" err="1"/>
              <a:t>pid</a:t>
            </a:r>
            <a:r>
              <a:rPr lang="en-US" altLang="zh-CN" sz="1400" dirty="0"/>
              <a:t>()]))</a:t>
            </a:r>
          </a:p>
          <a:p>
            <a:r>
              <a:rPr lang="en-US" altLang="zh-CN" sz="1400" dirty="0"/>
              <a:t>  </a:t>
            </a:r>
            <a:r>
              <a:rPr lang="en-US" altLang="zh-CN" sz="1400" dirty="0" err="1"/>
              <a:t>println</a:t>
            </a:r>
            <a:r>
              <a:rPr lang="en-US" altLang="zh-CN" sz="1400" dirty="0"/>
              <a:t>("</a:t>
            </a:r>
            <a:r>
              <a:rPr lang="en-US" altLang="zh-CN" sz="1400" dirty="0" err="1"/>
              <a:t>query__done</a:t>
            </a:r>
            <a:r>
              <a:rPr lang="en-US" altLang="zh-CN" sz="1400" dirty="0"/>
              <a:t> ", </a:t>
            </a:r>
            <a:r>
              <a:rPr lang="en-US" altLang="zh-CN" sz="1400" dirty="0" err="1"/>
              <a:t>user_string</a:t>
            </a:r>
            <a:r>
              <a:rPr lang="en-US" altLang="zh-CN" sz="1400" dirty="0"/>
              <a:t>($arg1), "</a:t>
            </a:r>
            <a:r>
              <a:rPr lang="en-US" altLang="zh-CN" sz="1400" dirty="0" err="1"/>
              <a:t>pid</a:t>
            </a:r>
            <a:r>
              <a:rPr lang="en-US" altLang="zh-CN" sz="1400" dirty="0"/>
              <a:t>:", </a:t>
            </a:r>
            <a:r>
              <a:rPr lang="en-US" altLang="zh-CN" sz="1400" dirty="0" err="1"/>
              <a:t>pid</a:t>
            </a:r>
            <a:r>
              <a:rPr lang="en-US" altLang="zh-CN" sz="1400" dirty="0"/>
              <a:t>())</a:t>
            </a:r>
          </a:p>
          <a:p>
            <a:r>
              <a:rPr lang="en-US" altLang="zh-CN" sz="1400" dirty="0"/>
              <a:t>  if (@count(a[</a:t>
            </a:r>
            <a:r>
              <a:rPr lang="en-US" altLang="zh-CN" sz="1400" dirty="0" err="1"/>
              <a:t>pid</a:t>
            </a:r>
            <a:r>
              <a:rPr lang="en-US" altLang="zh-CN" sz="1400" dirty="0"/>
              <a:t>()])) </a:t>
            </a:r>
            <a:r>
              <a:rPr lang="en-US" altLang="zh-CN" sz="1400" dirty="0" smtClean="0"/>
              <a:t>{</a:t>
            </a:r>
          </a:p>
          <a:p>
            <a:r>
              <a:rPr lang="en-US" altLang="zh-CN" sz="1400" dirty="0" smtClean="0"/>
              <a:t># </a:t>
            </a:r>
            <a:r>
              <a:rPr lang="zh-CN" altLang="en-US" sz="1400" dirty="0" smtClean="0"/>
              <a:t>未完</a:t>
            </a:r>
            <a:endParaRPr lang="en-US" altLang="zh-CN" sz="1400" dirty="0"/>
          </a:p>
        </p:txBody>
      </p:sp>
    </p:spTree>
    <p:extLst>
      <p:ext uri="{BB962C8B-B14F-4D97-AF65-F5344CB8AC3E}">
        <p14:creationId xmlns:p14="http://schemas.microsoft.com/office/powerpoint/2010/main" val="26081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主题1">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Layers">
      <a:majorFont>
        <a:latin typeface="Georgia"/>
        <a:ea typeface="幼圆"/>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F8D0A6D5-4453-4741-B59D-A67D8A8C0C9A}" vid="{8EB9EE70-6EE8-4EB7-846E-907962DABA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1823</TotalTime>
  <Words>19406</Words>
  <Application>Microsoft Office PowerPoint</Application>
  <PresentationFormat>宽屏</PresentationFormat>
  <Paragraphs>2904</Paragraphs>
  <Slides>193</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193</vt:i4>
      </vt:variant>
    </vt:vector>
  </HeadingPairs>
  <TitlesOfParts>
    <vt:vector size="203" baseType="lpstr">
      <vt:lpstr>黑体</vt:lpstr>
      <vt:lpstr>华文楷体</vt:lpstr>
      <vt:lpstr>宋体</vt:lpstr>
      <vt:lpstr>幼圆</vt:lpstr>
      <vt:lpstr>Arial</vt:lpstr>
      <vt:lpstr>Calibri</vt:lpstr>
      <vt:lpstr>Georgia</vt:lpstr>
      <vt:lpstr>Times New Roman</vt:lpstr>
      <vt:lpstr>Wingdings</vt:lpstr>
      <vt:lpstr>主题1</vt:lpstr>
      <vt:lpstr>PostgreSQL 9.3 培训 Day 2</vt:lpstr>
      <vt:lpstr>课程内容</vt:lpstr>
      <vt:lpstr>PostgreSQL 索引介绍</vt:lpstr>
      <vt:lpstr>PostgreSQL 索引介绍</vt:lpstr>
      <vt:lpstr>PostgreSQL 索引介绍</vt:lpstr>
      <vt:lpstr>PostgreSQL 索引介绍</vt:lpstr>
      <vt:lpstr>PostgreSQL 索引使用场景举例</vt:lpstr>
      <vt:lpstr>PostgreSQL 索引使用场景举例</vt:lpstr>
      <vt:lpstr>PostgreSQL 索引使用场景举例</vt:lpstr>
      <vt:lpstr>PostgreSQL 索引使用场景举例</vt:lpstr>
      <vt:lpstr>PostgreSQL 索引使用场景举例</vt:lpstr>
      <vt:lpstr>PostgreSQL 索引使用场景举例</vt:lpstr>
      <vt:lpstr>PostgreSQL 索引使用场景举例</vt:lpstr>
      <vt:lpstr>PostgreSQL 索引使用场景举例</vt:lpstr>
      <vt:lpstr>PostgreSQL 索引使用场景举例</vt:lpstr>
      <vt:lpstr>PostgreSQL 索引使用场景举例</vt:lpstr>
      <vt:lpstr>PostgreSQL 索引使用场景举例</vt:lpstr>
      <vt:lpstr>PostgreSQL 索引使用场景举例</vt:lpstr>
      <vt:lpstr>PostgreSQL 索引使用场景举例</vt:lpstr>
      <vt:lpstr>PostgreSQL 索引使用场景举例</vt:lpstr>
      <vt:lpstr>PostgreSQL 索引使用场景举例</vt:lpstr>
      <vt:lpstr>PostgreSQL 索引使用场景举例</vt:lpstr>
      <vt:lpstr>PostgreSQL 索引使用场景举例</vt:lpstr>
      <vt:lpstr>是否使用索引和什么有关?</vt:lpstr>
      <vt:lpstr>多列索引的使用</vt:lpstr>
      <vt:lpstr>索引合并查询</vt:lpstr>
      <vt:lpstr>索引合并查询</vt:lpstr>
      <vt:lpstr>索引和collate的匹配</vt:lpstr>
      <vt:lpstr>部分值索引</vt:lpstr>
      <vt:lpstr>部分值索引</vt:lpstr>
      <vt:lpstr>部分值索引</vt:lpstr>
      <vt:lpstr>函数和表达式索引</vt:lpstr>
      <vt:lpstr>函数和表达式索引</vt:lpstr>
      <vt:lpstr>函数和表达式索引</vt:lpstr>
      <vt:lpstr>函数和表达式索引</vt:lpstr>
      <vt:lpstr>函数和表达式索引</vt:lpstr>
      <vt:lpstr>函数和表达式索引</vt:lpstr>
      <vt:lpstr>函数和表达式索引</vt:lpstr>
      <vt:lpstr>HOT Update</vt:lpstr>
      <vt:lpstr>HOT Update</vt:lpstr>
      <vt:lpstr>HOT Update</vt:lpstr>
      <vt:lpstr>HOT Update</vt:lpstr>
      <vt:lpstr>HOT Update</vt:lpstr>
      <vt:lpstr>HOT Update</vt:lpstr>
      <vt:lpstr>HOT Update</vt:lpstr>
      <vt:lpstr>HOT Update</vt:lpstr>
      <vt:lpstr>HOT Update</vt:lpstr>
      <vt:lpstr>HOT Update</vt:lpstr>
      <vt:lpstr>PostgreSQL 全文检索</vt:lpstr>
      <vt:lpstr>PostgreSQL 全文检索</vt:lpstr>
      <vt:lpstr>PostgreSQL 全文检索</vt:lpstr>
      <vt:lpstr>PostgreSQL 全文检索</vt:lpstr>
      <vt:lpstr>PostgreSQL 全文检索</vt:lpstr>
      <vt:lpstr>PostgreSQL 全文检索</vt:lpstr>
      <vt:lpstr>PostgreSQL 全文检索</vt:lpstr>
      <vt:lpstr>PostgreSQL 全文检索</vt:lpstr>
      <vt:lpstr>PostgreSQL 全文检索</vt:lpstr>
      <vt:lpstr>PostgreSQL 全文检索</vt:lpstr>
      <vt:lpstr>PostgreSQL 全文检索</vt:lpstr>
      <vt:lpstr>PostgreSQL 全文检索</vt:lpstr>
      <vt:lpstr>PostgreSQL 全文检索</vt:lpstr>
      <vt:lpstr>PostgreSQL 全文检索</vt:lpstr>
      <vt:lpstr>PostgreSQL 全文检索</vt:lpstr>
      <vt:lpstr>PostgreSQL 全文检索</vt:lpstr>
      <vt:lpstr>PostgreSQL 全文检索</vt:lpstr>
      <vt:lpstr>PostgreSQL 全文检索</vt:lpstr>
      <vt:lpstr>PostgreSQL 全文检索</vt:lpstr>
      <vt:lpstr>PostgreSQL 全文检索</vt:lpstr>
      <vt:lpstr>pg_trgm 近似匹配</vt:lpstr>
      <vt:lpstr>pg_trgm 近似匹配</vt:lpstr>
      <vt:lpstr>pg_trgm 近似匹配</vt:lpstr>
      <vt:lpstr>练习</vt:lpstr>
      <vt:lpstr>PostgreSQL 查询优化</vt:lpstr>
      <vt:lpstr>EXPLAIN 语法</vt:lpstr>
      <vt:lpstr>EXPLAIN 输出的含义</vt:lpstr>
      <vt:lpstr>EXPLAIN 输出的含义</vt:lpstr>
      <vt:lpstr>EXPLAIN 输出的含义</vt:lpstr>
      <vt:lpstr>EXPLAIN 输出的含义</vt:lpstr>
      <vt:lpstr>EXPLAIN 输出的含义</vt:lpstr>
      <vt:lpstr>EXPLAIN 输出的含义</vt:lpstr>
      <vt:lpstr>EXPLAIN 输出的含义</vt:lpstr>
      <vt:lpstr>EXPLAIN 输出的含义</vt:lpstr>
      <vt:lpstr>EXPLAIN 成本计算</vt:lpstr>
      <vt:lpstr>EXPLAIN 成本计算</vt:lpstr>
      <vt:lpstr>EXPLAIN 成本计算 - 全表扫描</vt:lpstr>
      <vt:lpstr>EXPLAIN 成本计算 - 全表扫描</vt:lpstr>
      <vt:lpstr>EXPLAIN 行数评估</vt:lpstr>
      <vt:lpstr>EXPLAIN 行数评估</vt:lpstr>
      <vt:lpstr>EXPLAIN 行数评估</vt:lpstr>
      <vt:lpstr>EXPLAIN 行数评估</vt:lpstr>
      <vt:lpstr>EXPLAIN 行数评估</vt:lpstr>
      <vt:lpstr>EXPLAIN 行数评估</vt:lpstr>
      <vt:lpstr>EXPLAIN 行数评估</vt:lpstr>
      <vt:lpstr>EXPLAIN 行数评估</vt:lpstr>
      <vt:lpstr>EXPLAIN 成本计算 - 索引扫描</vt:lpstr>
      <vt:lpstr>explain代价因子校准</vt:lpstr>
      <vt:lpstr>explain代价因子校准</vt:lpstr>
      <vt:lpstr>explain代价因子校准</vt:lpstr>
      <vt:lpstr>explain代价因子校准</vt:lpstr>
      <vt:lpstr>explain代价因子校准</vt:lpstr>
      <vt:lpstr>explain代价因子校准</vt:lpstr>
      <vt:lpstr>explain代价因子校准</vt:lpstr>
      <vt:lpstr>explain代价因子校准</vt:lpstr>
      <vt:lpstr>explain代价因子校准</vt:lpstr>
      <vt:lpstr>explain代价因子校准</vt:lpstr>
      <vt:lpstr>explain代价因子校准</vt:lpstr>
      <vt:lpstr>explain代价因子校准</vt:lpstr>
      <vt:lpstr>explain代价因子校准</vt:lpstr>
      <vt:lpstr>explain代价因子校准</vt:lpstr>
      <vt:lpstr>explain代价因子校准</vt:lpstr>
      <vt:lpstr>explain代价因子校准</vt:lpstr>
      <vt:lpstr>explain代价因子校准</vt:lpstr>
      <vt:lpstr>explain代价因子校准</vt:lpstr>
      <vt:lpstr>auto_explain插件的使用</vt:lpstr>
      <vt:lpstr>auto_explain插件的使用</vt:lpstr>
      <vt:lpstr>auto_explain插件的使用</vt:lpstr>
      <vt:lpstr>练习</vt:lpstr>
      <vt:lpstr>连接池及数据库高速缓存</vt:lpstr>
      <vt:lpstr>连接池</vt:lpstr>
      <vt:lpstr>连接池</vt:lpstr>
      <vt:lpstr>连接池</vt:lpstr>
      <vt:lpstr>连接池</vt:lpstr>
      <vt:lpstr>连接池</vt:lpstr>
      <vt:lpstr>连接池</vt:lpstr>
      <vt:lpstr>连接池</vt:lpstr>
      <vt:lpstr>连接池</vt:lpstr>
      <vt:lpstr>连接池</vt:lpstr>
      <vt:lpstr>连接池</vt:lpstr>
      <vt:lpstr>连接池</vt:lpstr>
      <vt:lpstr>连接池</vt:lpstr>
      <vt:lpstr>连接池</vt:lpstr>
      <vt:lpstr>连接池</vt:lpstr>
      <vt:lpstr>连接池</vt:lpstr>
      <vt:lpstr>连接池</vt:lpstr>
      <vt:lpstr>连接池</vt:lpstr>
      <vt:lpstr>连接池</vt:lpstr>
      <vt:lpstr>数据库高速缓存</vt:lpstr>
      <vt:lpstr>本地高速缓存pgfincore</vt:lpstr>
      <vt:lpstr>本地高速缓存pgfincore</vt:lpstr>
      <vt:lpstr>本地高速缓存pgfincore</vt:lpstr>
      <vt:lpstr>本地高速缓存pgfincore</vt:lpstr>
      <vt:lpstr>本地高速缓存pgfincore</vt:lpstr>
      <vt:lpstr>异地高速缓存pgmemcache</vt:lpstr>
      <vt:lpstr>异地高速缓存pgmemcache</vt:lpstr>
      <vt:lpstr>异地高速缓存pgmemcache</vt:lpstr>
      <vt:lpstr>异地高速缓存pgmemcache</vt:lpstr>
      <vt:lpstr>异地高速缓存pgmemcache</vt:lpstr>
      <vt:lpstr>异地高速缓存pgmemcache</vt:lpstr>
      <vt:lpstr>异地高速缓存pgmemcache</vt:lpstr>
      <vt:lpstr>异地高速缓存pgmemcache</vt:lpstr>
      <vt:lpstr>异地高速缓存pgmemcache</vt:lpstr>
      <vt:lpstr>异地高速缓存pgmemcache</vt:lpstr>
      <vt:lpstr>异地高速缓存pgmemcache</vt:lpstr>
      <vt:lpstr>异地高速缓存pgmemcache</vt:lpstr>
      <vt:lpstr>异地高速缓存pgmemcache</vt:lpstr>
      <vt:lpstr>异地高速缓存pgmemcache</vt:lpstr>
      <vt:lpstr>异地高速缓存pgmemcache</vt:lpstr>
      <vt:lpstr>异地高速缓存pgmemcache</vt:lpstr>
      <vt:lpstr>异地高速缓存pgmemcache</vt:lpstr>
      <vt:lpstr>异地高速缓存pgmemcache</vt:lpstr>
      <vt:lpstr>练习</vt:lpstr>
      <vt:lpstr>数据库扩展及复制</vt:lpstr>
      <vt:lpstr>PostgreSQL 数据库热备份与还原</vt:lpstr>
      <vt:lpstr>PostgreSQL 数据库物理备份</vt:lpstr>
      <vt:lpstr>PostgreSQL 数据库物理备份</vt:lpstr>
      <vt:lpstr>PostgreSQL 数据库物理备份</vt:lpstr>
      <vt:lpstr>PostgreSQL 数据库物理备份</vt:lpstr>
      <vt:lpstr>PostgreSQL 数据库物理还原</vt:lpstr>
      <vt:lpstr>PostgreSQL 数据库物理还原</vt:lpstr>
      <vt:lpstr>PostgreSQL 数据库物理还原</vt:lpstr>
      <vt:lpstr>PostgreSQL 数据库物理还原</vt:lpstr>
      <vt:lpstr>PostgreSQL 数据库逻辑备份</vt:lpstr>
      <vt:lpstr>PostgreSQL 数据库逻辑还原</vt:lpstr>
      <vt:lpstr>PostgreSQL 数据库流复制</vt:lpstr>
      <vt:lpstr>PostgreSQL 数据库流复制</vt:lpstr>
      <vt:lpstr>PostgreSQL 数据库流复制</vt:lpstr>
      <vt:lpstr>PostgreSQL 数据库流复制</vt:lpstr>
      <vt:lpstr>PostgreSQL 数据库流复制</vt:lpstr>
      <vt:lpstr>PostgreSQL 数据库流复制</vt:lpstr>
      <vt:lpstr>PostgreSQL 数据库表级复制</vt:lpstr>
      <vt:lpstr>PostgreSQL 表复制-触发器</vt:lpstr>
      <vt:lpstr>PostgreSQL 表复制-物化视图</vt:lpstr>
      <vt:lpstr>PostgreSQL 表复制-物化视图</vt:lpstr>
      <vt:lpstr>PostgreSQL 表复制-物化视图</vt:lpstr>
      <vt:lpstr>PostgreSQL 表复制-物化视图</vt:lpstr>
      <vt:lpstr>PostgreSQL 表复制-物化视图</vt:lpstr>
      <vt:lpstr>PostgreSQL 表复制-物化视图</vt:lpstr>
      <vt:lpstr>PostgreSQL 表复制-物化视图</vt:lpstr>
      <vt:lpstr>PostgreSQL 表复制-物化视图</vt:lpstr>
      <vt:lpstr>PostgreSQL 表复制-物化视图</vt:lpstr>
      <vt:lpstr>PostgreSQL 表复制-londiste3</vt:lpstr>
      <vt:lpstr>练习</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digoal</dc:creator>
  <cp:lastModifiedBy>digoal</cp:lastModifiedBy>
  <cp:revision>212</cp:revision>
  <dcterms:created xsi:type="dcterms:W3CDTF">2013-12-05T01:48:10Z</dcterms:created>
  <dcterms:modified xsi:type="dcterms:W3CDTF">2013-12-11T09:06:08Z</dcterms:modified>
</cp:coreProperties>
</file>