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46"/>
  </p:notesMasterIdLst>
  <p:handoutMasterIdLst>
    <p:handoutMasterId r:id="rId47"/>
  </p:handoutMasterIdLst>
  <p:sldIdLst>
    <p:sldId id="256" r:id="rId2"/>
    <p:sldId id="877" r:id="rId3"/>
    <p:sldId id="879" r:id="rId4"/>
    <p:sldId id="881" r:id="rId5"/>
    <p:sldId id="882" r:id="rId6"/>
    <p:sldId id="883" r:id="rId7"/>
    <p:sldId id="884" r:id="rId8"/>
    <p:sldId id="885" r:id="rId9"/>
    <p:sldId id="886" r:id="rId10"/>
    <p:sldId id="887" r:id="rId11"/>
    <p:sldId id="888" r:id="rId12"/>
    <p:sldId id="889" r:id="rId13"/>
    <p:sldId id="908" r:id="rId14"/>
    <p:sldId id="909" r:id="rId15"/>
    <p:sldId id="910" r:id="rId16"/>
    <p:sldId id="911" r:id="rId17"/>
    <p:sldId id="912" r:id="rId18"/>
    <p:sldId id="913" r:id="rId19"/>
    <p:sldId id="915" r:id="rId20"/>
    <p:sldId id="924" r:id="rId21"/>
    <p:sldId id="916" r:id="rId22"/>
    <p:sldId id="917" r:id="rId23"/>
    <p:sldId id="918" r:id="rId24"/>
    <p:sldId id="919" r:id="rId25"/>
    <p:sldId id="920" r:id="rId26"/>
    <p:sldId id="921" r:id="rId27"/>
    <p:sldId id="922" r:id="rId28"/>
    <p:sldId id="923" r:id="rId29"/>
    <p:sldId id="891" r:id="rId30"/>
    <p:sldId id="892" r:id="rId31"/>
    <p:sldId id="893" r:id="rId32"/>
    <p:sldId id="894" r:id="rId33"/>
    <p:sldId id="895" r:id="rId34"/>
    <p:sldId id="897" r:id="rId35"/>
    <p:sldId id="898" r:id="rId36"/>
    <p:sldId id="900" r:id="rId37"/>
    <p:sldId id="901" r:id="rId38"/>
    <p:sldId id="902" r:id="rId39"/>
    <p:sldId id="903" r:id="rId40"/>
    <p:sldId id="904" r:id="rId41"/>
    <p:sldId id="905" r:id="rId42"/>
    <p:sldId id="906" r:id="rId43"/>
    <p:sldId id="907" r:id="rId44"/>
    <p:sldId id="275" r:id="rId45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C1BE"/>
    <a:srgbClr val="D6E7E6"/>
    <a:srgbClr val="17928F"/>
    <a:srgbClr val="40C4C1"/>
    <a:srgbClr val="98D2D0"/>
    <a:srgbClr val="E2F1F0"/>
    <a:srgbClr val="66B9B7"/>
    <a:srgbClr val="64B7CE"/>
    <a:srgbClr val="5A8DDC"/>
    <a:srgbClr val="009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94362" autoAdjust="0"/>
  </p:normalViewPr>
  <p:slideViewPr>
    <p:cSldViewPr>
      <p:cViewPr varScale="1">
        <p:scale>
          <a:sx n="84" d="100"/>
          <a:sy n="84" d="100"/>
        </p:scale>
        <p:origin x="90" y="636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2022-09-07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2022-09-07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rgbClr val="D6E7E6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09130" y="5099566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50C1BE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8" name="TextBox 19"/>
          <p:cNvSpPr txBox="1">
            <a:spLocks noChangeArrowheads="1"/>
          </p:cNvSpPr>
          <p:nvPr userDrawn="1"/>
        </p:nvSpPr>
        <p:spPr bwMode="auto">
          <a:xfrm>
            <a:off x="1409130" y="5181600"/>
            <a:ext cx="7137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쉽게 배우는 </a:t>
            </a:r>
            <a:r>
              <a:rPr lang="en-US" altLang="ko-KR" sz="1800" b="1" dirty="0">
                <a:solidFill>
                  <a:schemeClr val="bg1"/>
                </a:solidFill>
                <a:latin typeface="+mj-ea"/>
                <a:ea typeface="+mj-ea"/>
              </a:rPr>
              <a:t>JSP </a:t>
            </a: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웹 프로그래밍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1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0352" y="6477000"/>
            <a:ext cx="1228725" cy="2571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BF1E9C-21A3-41D4-8B65-A0F4F21F6AC7}"/>
              </a:ext>
            </a:extLst>
          </p:cNvPr>
          <p:cNvSpPr txBox="1"/>
          <p:nvPr userDrawn="1"/>
        </p:nvSpPr>
        <p:spPr>
          <a:xfrm>
            <a:off x="1499169" y="1340768"/>
            <a:ext cx="6531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JSP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웹</a:t>
            </a:r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b="1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b="1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 sz="18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5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2" name="Text Box 4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 userDrawn="1"/>
        </p:nvSpPr>
        <p:spPr bwMode="auto">
          <a:xfrm>
            <a:off x="8100392" y="6516688"/>
            <a:ext cx="96740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2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200" dirty="0" smtClean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/44</a:t>
            </a:r>
            <a:endParaRPr lang="en-US" altLang="ko-KR" sz="1200" dirty="0">
              <a:solidFill>
                <a:srgbClr val="452103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endParaRPr lang="en-US" altLang="ko-KR" dirty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" name="Group 192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92D050"/>
          </a:solidFill>
        </p:grpSpPr>
        <p:sp>
          <p:nvSpPr>
            <p:cNvPr id="27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rgbClr val="50C1BE"/>
            </a:solidFill>
            <a:ln w="9525">
              <a:solidFill>
                <a:srgbClr val="92D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 userDrawn="1"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solidFill>
                <a:srgbClr val="191E70"/>
              </a:solidFill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  <p:pic>
        <p:nvPicPr>
          <p:cNvPr id="1033" name="그림 29" descr="쿡북로고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458788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600" b="1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100"/>
        </a:spcAft>
        <a:buClr>
          <a:srgbClr val="5A8DDC"/>
        </a:buClr>
        <a:buFont typeface="Wingdings" panose="05000000000000000000" pitchFamily="2" charset="2"/>
        <a:buChar char="v"/>
        <a:defRPr sz="22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ts val="100"/>
        </a:spcAft>
        <a:buClr>
          <a:srgbClr val="B1AE6B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ea"/>
          <a:ea typeface="+mn-ea"/>
          <a:cs typeface="+mn-cs"/>
        </a:defRPr>
      </a:lvl2pPr>
      <a:lvl3pPr marL="720725" indent="-185738" algn="l" rtl="0" eaLnBrk="0" fontAlgn="base" latinLnBrk="1" hangingPunct="0">
        <a:spcBef>
          <a:spcPct val="20000"/>
        </a:spcBef>
        <a:spcAft>
          <a:spcPts val="100"/>
        </a:spcAft>
        <a:buClr>
          <a:srgbClr val="ADB9AD"/>
        </a:buClr>
        <a:buChar char="•"/>
        <a:defRPr sz="1700" kern="1200">
          <a:solidFill>
            <a:schemeClr val="tx1"/>
          </a:solidFill>
          <a:latin typeface="+mn-ea"/>
          <a:ea typeface="+mn-ea"/>
          <a:cs typeface="+mn-cs"/>
        </a:defRPr>
      </a:lvl3pPr>
      <a:lvl4pPr marL="1162050" indent="-2667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701833" y="3914710"/>
            <a:ext cx="533400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>
                <a:ln w="11430">
                  <a:solidFill>
                    <a:srgbClr val="452103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3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5123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/>
              <a:t>디렉티브</a:t>
            </a:r>
            <a:r>
              <a:rPr lang="ko-KR" altLang="en-US" dirty="0"/>
              <a:t> 태그</a:t>
            </a:r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/>
              <a:t>pageEncoding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페이지의 문자 인코딩 유형을 설정하는 데 사용</a:t>
            </a:r>
            <a:endParaRPr lang="en-US" altLang="ko-KR" dirty="0"/>
          </a:p>
          <a:p>
            <a:pPr lvl="1"/>
            <a:r>
              <a:rPr lang="ko-KR" altLang="en-US" dirty="0"/>
              <a:t>문자 인코딩 유형의 기본 값은 </a:t>
            </a:r>
            <a:r>
              <a:rPr lang="en-US" altLang="ko-KR" dirty="0"/>
              <a:t>ISO-8859-1</a:t>
            </a:r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EE21A3B2-32E0-4BBF-A3CB-617AA1984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page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353" y="2276872"/>
            <a:ext cx="7747942" cy="127051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851" y="3961721"/>
            <a:ext cx="7776864" cy="7673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5400000">
            <a:off x="4222995" y="3548787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8A4A1"/>
                </a:solidFill>
              </a:rPr>
              <a:t>=</a:t>
            </a:r>
            <a:endParaRPr lang="ko-KR" altLang="en-US" dirty="0">
              <a:solidFill>
                <a:srgbClr val="38A4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597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import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페이지에서 사용할 자바 클래스를 설정하는 데 사용</a:t>
            </a:r>
            <a:endParaRPr lang="en-US" altLang="ko-KR" dirty="0"/>
          </a:p>
          <a:p>
            <a:pPr lvl="1"/>
            <a:r>
              <a:rPr lang="ko-KR" altLang="en-US" dirty="0"/>
              <a:t>둘 이상의 자바 클래스를 포함하는 경우 쉼표</a:t>
            </a:r>
            <a:r>
              <a:rPr lang="en-US" altLang="ko-KR" dirty="0"/>
              <a:t>(,)</a:t>
            </a:r>
            <a:r>
              <a:rPr lang="ko-KR" altLang="en-US" dirty="0"/>
              <a:t>로 구분하여 연속해서 여러 개의 자바 클래스를 설정</a:t>
            </a:r>
            <a:endParaRPr lang="en-US" altLang="ko-KR" dirty="0"/>
          </a:p>
          <a:p>
            <a:pPr lvl="1"/>
            <a:r>
              <a:rPr lang="ko-KR" altLang="en-US" dirty="0"/>
              <a:t>또는 여러 개의 자바 클래스를 각각 별도로 설정할 수도 있음</a:t>
            </a:r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6AD75092-F563-485B-B725-1FEA536D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page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57" y="2996952"/>
            <a:ext cx="8334375" cy="10287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82" y="4245616"/>
            <a:ext cx="8324850" cy="10668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832" y="5438721"/>
            <a:ext cx="8229600" cy="10191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5400000">
            <a:off x="4300328" y="5119447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8A4A1"/>
                </a:solidFill>
              </a:rPr>
              <a:t>=</a:t>
            </a:r>
            <a:endParaRPr lang="ko-KR" altLang="en-US" dirty="0">
              <a:solidFill>
                <a:srgbClr val="38A4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384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4DA852FD-387A-4751-9806-F376B8FAAA6C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476" y="3217934"/>
            <a:ext cx="3019048" cy="1142857"/>
          </a:xfrm>
        </p:spPr>
      </p:pic>
      <p:sp>
        <p:nvSpPr>
          <p:cNvPr id="8" name="제목 7">
            <a:extLst>
              <a:ext uri="{FF2B5EF4-FFF2-40B4-BE49-F238E27FC236}">
                <a16:creationId xmlns:a16="http://schemas.microsoft.com/office/drawing/2014/main" id="{C9044375-86A1-41ED-A1E9-4AFAC1644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page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35" y="909975"/>
            <a:ext cx="8191500" cy="51435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256035" y="1916832"/>
            <a:ext cx="8374491" cy="3888432"/>
            <a:chOff x="401556" y="1706826"/>
            <a:chExt cx="8374491" cy="359172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1556" y="1706826"/>
              <a:ext cx="8315325" cy="277177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1672" y="4365104"/>
              <a:ext cx="8334375" cy="933450"/>
            </a:xfrm>
            <a:prstGeom prst="rect">
              <a:avLst/>
            </a:prstGeom>
          </p:spPr>
        </p:pic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DC1490A8-F9C0-4E35-B117-847781C62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429549"/>
            <a:ext cx="3198861" cy="135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056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session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페이지의 </a:t>
            </a:r>
            <a:r>
              <a:rPr lang="en-US" altLang="ko-KR" dirty="0"/>
              <a:t>HTTP </a:t>
            </a:r>
            <a:r>
              <a:rPr lang="ko-KR" altLang="en-US" dirty="0"/>
              <a:t>세션 사용 여부를 설정하는 데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 값 </a:t>
            </a:r>
            <a:r>
              <a:rPr lang="en-US" altLang="ko-KR" dirty="0" smtClean="0"/>
              <a:t>: </a:t>
            </a:r>
            <a:r>
              <a:rPr lang="ko-KR" altLang="en-US" dirty="0"/>
              <a:t>세션을 자동으로 사용하는 </a:t>
            </a:r>
            <a:r>
              <a:rPr lang="en-US" altLang="ko-KR" dirty="0" smtClean="0"/>
              <a:t>true</a:t>
            </a:r>
          </a:p>
          <a:p>
            <a:pPr lvl="2"/>
            <a:r>
              <a:rPr lang="ko-KR" altLang="en-US" b="0" dirty="0"/>
              <a:t>만약 </a:t>
            </a:r>
            <a:r>
              <a:rPr lang="en-US" altLang="ko-KR" b="0" dirty="0"/>
              <a:t>session </a:t>
            </a:r>
            <a:r>
              <a:rPr lang="ko-KR" altLang="en-US" b="0" dirty="0"/>
              <a:t>속성 값을 </a:t>
            </a:r>
            <a:r>
              <a:rPr lang="en-US" altLang="ko-KR" b="0" dirty="0"/>
              <a:t>false</a:t>
            </a:r>
            <a:r>
              <a:rPr lang="ko-KR" altLang="en-US" b="0" dirty="0"/>
              <a:t>로 </a:t>
            </a:r>
            <a:r>
              <a:rPr lang="ko-KR" altLang="en-US" b="0" dirty="0" smtClean="0"/>
              <a:t>설정할 경우</a:t>
            </a:r>
            <a:endParaRPr lang="en-US" altLang="ko-KR" b="0" dirty="0" smtClean="0"/>
          </a:p>
          <a:p>
            <a:pPr lvl="3">
              <a:lnSpc>
                <a:spcPct val="150000"/>
              </a:lnSpc>
            </a:pPr>
            <a:r>
              <a:rPr lang="ko-KR" altLang="en-US" b="0" dirty="0" smtClean="0"/>
              <a:t> </a:t>
            </a:r>
            <a:r>
              <a:rPr lang="ko-KR" altLang="en-US" b="0" dirty="0"/>
              <a:t>해당 </a:t>
            </a:r>
            <a:r>
              <a:rPr lang="en-US" altLang="ko-KR" b="0" dirty="0"/>
              <a:t>JSP </a:t>
            </a:r>
            <a:r>
              <a:rPr lang="ko-KR" altLang="en-US" b="0" dirty="0"/>
              <a:t>페이지에서 내장 객체인 </a:t>
            </a:r>
            <a:r>
              <a:rPr lang="en-US" altLang="ko-KR" b="0" dirty="0"/>
              <a:t>session </a:t>
            </a:r>
            <a:r>
              <a:rPr lang="ko-KR" altLang="en-US" b="0" dirty="0"/>
              <a:t>변수를 </a:t>
            </a:r>
            <a:r>
              <a:rPr lang="ko-KR" altLang="en-US" b="0" dirty="0" smtClean="0"/>
              <a:t>사용할 </a:t>
            </a:r>
            <a:r>
              <a:rPr lang="ko-KR" altLang="en-US" b="0" dirty="0"/>
              <a:t>수 없다는 의미이므로 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en-US" altLang="ko-KR" b="0" dirty="0" smtClean="0"/>
              <a:t> </a:t>
            </a:r>
            <a:r>
              <a:rPr lang="ko-KR" altLang="en-US" b="0" dirty="0" smtClean="0"/>
              <a:t>해당 </a:t>
            </a:r>
            <a:r>
              <a:rPr lang="ko-KR" altLang="en-US" b="0" dirty="0"/>
              <a:t>페이지에 대해 세션을 유지 관리할 </a:t>
            </a:r>
            <a:r>
              <a:rPr lang="ko-KR" altLang="en-US" b="0" dirty="0" smtClean="0"/>
              <a:t>수 없음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page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356992"/>
            <a:ext cx="7644568" cy="889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9473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buffer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페이지의 출력 버퍼 크기를 설정하는 데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sz="2000" b="0" dirty="0"/>
              <a:t>속성 </a:t>
            </a:r>
            <a:r>
              <a:rPr lang="ko-KR" altLang="en-US" sz="2000" b="0" dirty="0" smtClean="0"/>
              <a:t>값 </a:t>
            </a:r>
            <a:r>
              <a:rPr lang="en-US" altLang="ko-KR" sz="2000" b="0" dirty="0" smtClean="0"/>
              <a:t>: </a:t>
            </a:r>
            <a:r>
              <a:rPr lang="en-US" altLang="ko-KR" b="0" dirty="0" smtClean="0"/>
              <a:t>none</a:t>
            </a:r>
            <a:r>
              <a:rPr lang="ko-KR" altLang="en-US" b="0" dirty="0"/>
              <a:t>과 ‘버퍼 크기’로 </a:t>
            </a:r>
            <a:r>
              <a:rPr lang="ko-KR" altLang="en-US" b="0" dirty="0" smtClean="0"/>
              <a:t>설정</a:t>
            </a:r>
            <a:endParaRPr lang="en-US" altLang="ko-KR" b="0" dirty="0" smtClean="0"/>
          </a:p>
          <a:p>
            <a:pPr lvl="2"/>
            <a:r>
              <a:rPr lang="ko-KR" altLang="en-US" dirty="0" smtClean="0"/>
              <a:t>버퍼 크기 </a:t>
            </a:r>
            <a:r>
              <a:rPr lang="en-US" altLang="ko-KR" dirty="0" smtClean="0"/>
              <a:t>: </a:t>
            </a:r>
            <a:r>
              <a:rPr lang="ko-KR" altLang="en-US" dirty="0"/>
              <a:t>출력 버퍼에 먼저 기록한 후 웹 브라우저로 </a:t>
            </a:r>
            <a:r>
              <a:rPr lang="ko-KR" altLang="en-US" dirty="0" smtClean="0"/>
              <a:t>보냄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page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636912"/>
            <a:ext cx="6994042" cy="777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717032"/>
            <a:ext cx="6962938" cy="870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9100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page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67543"/>
            <a:ext cx="8390272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59" y="1944834"/>
            <a:ext cx="8478921" cy="3543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9100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autoFlush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err="1" smtClean="0"/>
              <a:t>isThreadSafe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info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page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84784"/>
            <a:ext cx="7659231" cy="874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974432"/>
            <a:ext cx="7708110" cy="909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365104"/>
            <a:ext cx="7688559" cy="972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0029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page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78" y="908720"/>
            <a:ext cx="8462791" cy="618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85" y="1844824"/>
            <a:ext cx="8441285" cy="3774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1365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errorPage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page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8419777" cy="978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1365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pPr lvl="2"/>
            <a:endParaRPr lang="en-US" altLang="ko-KR" b="0" dirty="0" smtClean="0"/>
          </a:p>
          <a:p>
            <a:pPr lvl="2"/>
            <a:r>
              <a:rPr lang="en-US" altLang="ko-KR" b="0" dirty="0" smtClean="0"/>
              <a:t>/</a:t>
            </a:r>
            <a:r>
              <a:rPr lang="en-US" altLang="ko-KR" b="0" dirty="0" err="1"/>
              <a:t>WebContent</a:t>
            </a:r>
            <a:r>
              <a:rPr lang="en-US" altLang="ko-KR" b="0" dirty="0"/>
              <a:t>/ch03/ </a:t>
            </a:r>
            <a:r>
              <a:rPr lang="ko-KR" altLang="en-US" b="0" dirty="0"/>
              <a:t>폴더에 다음과 같이 웹 </a:t>
            </a:r>
            <a:r>
              <a:rPr lang="ko-KR" altLang="en-US" b="0" dirty="0" smtClean="0"/>
              <a:t>페이지 작성</a:t>
            </a:r>
            <a:endParaRPr lang="en-US" altLang="ko-KR" b="0" dirty="0" smtClean="0"/>
          </a:p>
          <a:p>
            <a:pPr lvl="3"/>
            <a:r>
              <a:rPr lang="ko-KR" altLang="en-US" b="0" dirty="0" smtClean="0"/>
              <a:t>‘</a:t>
            </a:r>
            <a:r>
              <a:rPr lang="en-US" altLang="ko-KR" b="0" dirty="0"/>
              <a:t>http://</a:t>
            </a:r>
            <a:r>
              <a:rPr lang="en-US" altLang="ko-KR" b="0" dirty="0" smtClean="0"/>
              <a:t>localhost:8080/JSPBook/ch03/page_errorPage.jsp</a:t>
            </a:r>
            <a:r>
              <a:rPr lang="ko-KR" altLang="en-US" b="0" dirty="0" smtClean="0"/>
              <a:t>’에 들어가 </a:t>
            </a:r>
            <a:r>
              <a:rPr lang="ko-KR" altLang="en-US" b="0" dirty="0"/>
              <a:t>실행 </a:t>
            </a:r>
            <a:r>
              <a:rPr lang="ko-KR" altLang="en-US" b="0" dirty="0" smtClean="0"/>
              <a:t>결과 </a:t>
            </a:r>
            <a:r>
              <a:rPr lang="ko-KR" altLang="en-US" dirty="0" smtClean="0"/>
              <a:t>확</a:t>
            </a:r>
            <a:r>
              <a:rPr lang="ko-KR" altLang="en-US" dirty="0"/>
              <a:t>인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page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08720"/>
            <a:ext cx="8064896" cy="566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543877"/>
            <a:ext cx="8136904" cy="3986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1365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15179EC9-C880-4310-8BB5-61D6DEA36D93}"/>
              </a:ext>
            </a:extLst>
          </p:cNvPr>
          <p:cNvSpPr/>
          <p:nvPr/>
        </p:nvSpPr>
        <p:spPr>
          <a:xfrm>
            <a:off x="1087060" y="1125017"/>
            <a:ext cx="7085340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" name="TextBox 12">
            <a:extLst>
              <a:ext uri="{FF2B5EF4-FFF2-40B4-BE49-F238E27FC236}">
                <a16:creationId xmlns:a16="http://schemas.microsoft.com/office/drawing/2014/main" id="{0C793EB3-440C-4247-96D7-06FEFF4152E4}"/>
              </a:ext>
            </a:extLst>
          </p:cNvPr>
          <p:cNvSpPr txBox="1"/>
          <p:nvPr/>
        </p:nvSpPr>
        <p:spPr bwMode="auto">
          <a:xfrm>
            <a:off x="1683837" y="1219842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디렉티브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태그의 개요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174CD31-BF8A-404E-B363-1815188385BA}"/>
              </a:ext>
            </a:extLst>
          </p:cNvPr>
          <p:cNvSpPr/>
          <p:nvPr/>
        </p:nvSpPr>
        <p:spPr>
          <a:xfrm>
            <a:off x="755576" y="1094712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635BFB-0E90-4908-8D89-928DE4D56A3C}"/>
              </a:ext>
            </a:extLst>
          </p:cNvPr>
          <p:cNvSpPr txBox="1"/>
          <p:nvPr/>
        </p:nvSpPr>
        <p:spPr>
          <a:xfrm>
            <a:off x="879457" y="1175362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7" name="Rectangle 31">
            <a:extLst>
              <a:ext uri="{FF2B5EF4-FFF2-40B4-BE49-F238E27FC236}">
                <a16:creationId xmlns:a16="http://schemas.microsoft.com/office/drawing/2014/main" id="{0607668C-84D6-4A78-8A81-16F0A5C1BD5E}"/>
              </a:ext>
            </a:extLst>
          </p:cNvPr>
          <p:cNvSpPr/>
          <p:nvPr/>
        </p:nvSpPr>
        <p:spPr>
          <a:xfrm>
            <a:off x="1059502" y="1773090"/>
            <a:ext cx="7116018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8" name="TextBox 12">
            <a:extLst>
              <a:ext uri="{FF2B5EF4-FFF2-40B4-BE49-F238E27FC236}">
                <a16:creationId xmlns:a16="http://schemas.microsoft.com/office/drawing/2014/main" id="{C0A8F129-DFB5-41CC-A1A3-36627220DCD5}"/>
              </a:ext>
            </a:extLst>
          </p:cNvPr>
          <p:cNvSpPr txBox="1"/>
          <p:nvPr/>
        </p:nvSpPr>
        <p:spPr bwMode="auto">
          <a:xfrm>
            <a:off x="1683837" y="1867915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디렉티브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태그의 기능과 사용법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Oval 33">
            <a:extLst>
              <a:ext uri="{FF2B5EF4-FFF2-40B4-BE49-F238E27FC236}">
                <a16:creationId xmlns:a16="http://schemas.microsoft.com/office/drawing/2014/main" id="{8EA7DCCE-EAAA-4A91-8FCD-B6647EED91CE}"/>
              </a:ext>
            </a:extLst>
          </p:cNvPr>
          <p:cNvSpPr/>
          <p:nvPr/>
        </p:nvSpPr>
        <p:spPr>
          <a:xfrm>
            <a:off x="755576" y="1742784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rgbClr val="40C4C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53CBAF-0D9A-48E8-8B23-5E54A35CD307}"/>
              </a:ext>
            </a:extLst>
          </p:cNvPr>
          <p:cNvSpPr txBox="1"/>
          <p:nvPr/>
        </p:nvSpPr>
        <p:spPr>
          <a:xfrm>
            <a:off x="879457" y="1823435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11" name="Rectangle 36">
            <a:extLst>
              <a:ext uri="{FF2B5EF4-FFF2-40B4-BE49-F238E27FC236}">
                <a16:creationId xmlns:a16="http://schemas.microsoft.com/office/drawing/2014/main" id="{B0D84BDB-03E5-48FA-A8D3-DCFD39CB59D0}"/>
              </a:ext>
            </a:extLst>
          </p:cNvPr>
          <p:cNvSpPr/>
          <p:nvPr/>
        </p:nvSpPr>
        <p:spPr>
          <a:xfrm>
            <a:off x="1087060" y="2421162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616A9CE2-7A18-4FC0-9ECA-F1EFF4FFDF86}"/>
              </a:ext>
            </a:extLst>
          </p:cNvPr>
          <p:cNvSpPr txBox="1"/>
          <p:nvPr/>
        </p:nvSpPr>
        <p:spPr bwMode="auto">
          <a:xfrm>
            <a:off x="1683837" y="2515987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include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디렉티브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태그의 기능과 사용법</a:t>
            </a:r>
          </a:p>
        </p:txBody>
      </p:sp>
      <p:sp>
        <p:nvSpPr>
          <p:cNvPr id="13" name="Oval 38">
            <a:extLst>
              <a:ext uri="{FF2B5EF4-FFF2-40B4-BE49-F238E27FC236}">
                <a16:creationId xmlns:a16="http://schemas.microsoft.com/office/drawing/2014/main" id="{C4B585F2-7552-4961-8664-08AE6D46097C}"/>
              </a:ext>
            </a:extLst>
          </p:cNvPr>
          <p:cNvSpPr/>
          <p:nvPr/>
        </p:nvSpPr>
        <p:spPr>
          <a:xfrm>
            <a:off x="755576" y="2390856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C8F98B-CB44-4C5B-B3F9-5C6BDBB51677}"/>
              </a:ext>
            </a:extLst>
          </p:cNvPr>
          <p:cNvSpPr txBox="1"/>
          <p:nvPr/>
        </p:nvSpPr>
        <p:spPr>
          <a:xfrm>
            <a:off x="879457" y="2471508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17" name="Rectangle 36">
            <a:extLst>
              <a:ext uri="{FF2B5EF4-FFF2-40B4-BE49-F238E27FC236}">
                <a16:creationId xmlns:a16="http://schemas.microsoft.com/office/drawing/2014/main" id="{7ECB5E6D-DEB6-4D5E-8831-1E16B9B12D88}"/>
              </a:ext>
            </a:extLst>
          </p:cNvPr>
          <p:cNvSpPr/>
          <p:nvPr/>
        </p:nvSpPr>
        <p:spPr>
          <a:xfrm>
            <a:off x="1087060" y="3069234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8" name="TextBox 12">
            <a:extLst>
              <a:ext uri="{FF2B5EF4-FFF2-40B4-BE49-F238E27FC236}">
                <a16:creationId xmlns:a16="http://schemas.microsoft.com/office/drawing/2014/main" id="{B01A02FD-44FF-4B0A-997B-853D53D1FC62}"/>
              </a:ext>
            </a:extLst>
          </p:cNvPr>
          <p:cNvSpPr txBox="1"/>
          <p:nvPr/>
        </p:nvSpPr>
        <p:spPr bwMode="auto">
          <a:xfrm>
            <a:off x="1683837" y="3164059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taglib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디렉티브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태그의 기능과 사용법</a:t>
            </a:r>
          </a:p>
        </p:txBody>
      </p:sp>
      <p:sp>
        <p:nvSpPr>
          <p:cNvPr id="19" name="Oval 38">
            <a:extLst>
              <a:ext uri="{FF2B5EF4-FFF2-40B4-BE49-F238E27FC236}">
                <a16:creationId xmlns:a16="http://schemas.microsoft.com/office/drawing/2014/main" id="{2082DF2E-498D-4102-BA37-83963426BBCF}"/>
              </a:ext>
            </a:extLst>
          </p:cNvPr>
          <p:cNvSpPr/>
          <p:nvPr/>
        </p:nvSpPr>
        <p:spPr>
          <a:xfrm>
            <a:off x="755576" y="3038928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28F001-B2AC-4833-B0B7-0C12D832F226}"/>
              </a:ext>
            </a:extLst>
          </p:cNvPr>
          <p:cNvSpPr txBox="1"/>
          <p:nvPr/>
        </p:nvSpPr>
        <p:spPr>
          <a:xfrm>
            <a:off x="879457" y="3119581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4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21" name="Rectangle 36">
            <a:extLst>
              <a:ext uri="{FF2B5EF4-FFF2-40B4-BE49-F238E27FC236}">
                <a16:creationId xmlns:a16="http://schemas.microsoft.com/office/drawing/2014/main" id="{E762FE22-35B9-49C0-BD23-162768A54A3D}"/>
              </a:ext>
            </a:extLst>
          </p:cNvPr>
          <p:cNvSpPr/>
          <p:nvPr/>
        </p:nvSpPr>
        <p:spPr>
          <a:xfrm>
            <a:off x="1087060" y="3717306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2" name="TextBox 12">
            <a:extLst>
              <a:ext uri="{FF2B5EF4-FFF2-40B4-BE49-F238E27FC236}">
                <a16:creationId xmlns:a16="http://schemas.microsoft.com/office/drawing/2014/main" id="{F561489B-1B5D-4CD6-9812-DB4B135851D0}"/>
              </a:ext>
            </a:extLst>
          </p:cNvPr>
          <p:cNvSpPr txBox="1"/>
          <p:nvPr/>
        </p:nvSpPr>
        <p:spPr bwMode="auto">
          <a:xfrm>
            <a:off x="1683837" y="3812131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 쇼핑몰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한글 출력 및 페이지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모듈화하기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Oval 38">
            <a:extLst>
              <a:ext uri="{FF2B5EF4-FFF2-40B4-BE49-F238E27FC236}">
                <a16:creationId xmlns:a16="http://schemas.microsoft.com/office/drawing/2014/main" id="{37E4633B-FEF2-463E-A370-99CBC1AA2B6C}"/>
              </a:ext>
            </a:extLst>
          </p:cNvPr>
          <p:cNvSpPr/>
          <p:nvPr/>
        </p:nvSpPr>
        <p:spPr>
          <a:xfrm>
            <a:off x="755576" y="3687000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725D7C-D471-4CCF-BF8D-8A9080BF1D24}"/>
              </a:ext>
            </a:extLst>
          </p:cNvPr>
          <p:cNvSpPr txBox="1"/>
          <p:nvPr/>
        </p:nvSpPr>
        <p:spPr>
          <a:xfrm>
            <a:off x="879457" y="3767653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5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B553AAFD-4856-4645-B49A-C6650A791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86" y="4558093"/>
            <a:ext cx="7962900" cy="189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1128611"/>
            <a:ext cx="8686800" cy="5715000"/>
          </a:xfrm>
        </p:spPr>
        <p:txBody>
          <a:bodyPr/>
          <a:lstStyle/>
          <a:p>
            <a:pPr lvl="2"/>
            <a:r>
              <a:rPr lang="en-US" altLang="ko-KR" b="0" dirty="0"/>
              <a:t>/</a:t>
            </a:r>
            <a:r>
              <a:rPr lang="en-US" altLang="ko-KR" b="0" dirty="0" err="1"/>
              <a:t>WebContent</a:t>
            </a:r>
            <a:r>
              <a:rPr lang="en-US" altLang="ko-KR" b="0" dirty="0"/>
              <a:t>/ch03/ </a:t>
            </a:r>
            <a:r>
              <a:rPr lang="ko-KR" altLang="en-US" b="0" dirty="0" smtClean="0"/>
              <a:t>폴더에 </a:t>
            </a:r>
            <a:r>
              <a:rPr lang="en-US" altLang="ko-KR" b="0" dirty="0" err="1"/>
              <a:t>page_errorPage.jsp</a:t>
            </a:r>
            <a:r>
              <a:rPr lang="en-US" altLang="ko-KR" b="0" dirty="0"/>
              <a:t> </a:t>
            </a:r>
            <a:r>
              <a:rPr lang="ko-KR" altLang="en-US" b="0" dirty="0"/>
              <a:t>파일의 </a:t>
            </a:r>
            <a:r>
              <a:rPr lang="en-US" altLang="ko-KR" b="0" dirty="0"/>
              <a:t>page </a:t>
            </a:r>
            <a:r>
              <a:rPr lang="ko-KR" altLang="en-US" b="0" dirty="0" err="1"/>
              <a:t>디렉티브</a:t>
            </a:r>
            <a:r>
              <a:rPr lang="ko-KR" altLang="en-US" b="0" dirty="0"/>
              <a:t> 태그를 </a:t>
            </a:r>
            <a:r>
              <a:rPr lang="ko-KR" altLang="en-US" b="0" dirty="0" smtClean="0"/>
              <a:t>수정</a:t>
            </a:r>
            <a:endParaRPr lang="en-US" altLang="ko-KR" b="0" dirty="0" smtClean="0"/>
          </a:p>
          <a:p>
            <a:pPr lvl="3"/>
            <a:r>
              <a:rPr lang="ko-KR" altLang="en-US" b="0" dirty="0" smtClean="0"/>
              <a:t>‘</a:t>
            </a:r>
            <a:r>
              <a:rPr lang="en-US" altLang="ko-KR" b="0" dirty="0"/>
              <a:t>http://</a:t>
            </a:r>
            <a:r>
              <a:rPr lang="en-US" altLang="ko-KR" b="0" dirty="0" smtClean="0"/>
              <a:t>localhost:8080/JSPBook/ch03/page_errorPage.jsp</a:t>
            </a:r>
            <a:r>
              <a:rPr lang="ko-KR" altLang="en-US" b="0" dirty="0" smtClean="0"/>
              <a:t>’</a:t>
            </a:r>
            <a:r>
              <a:rPr lang="ko-KR" altLang="en-US" dirty="0" smtClean="0"/>
              <a:t>에 들어가</a:t>
            </a:r>
            <a:r>
              <a:rPr lang="ko-KR" altLang="en-US" b="0" dirty="0" smtClean="0"/>
              <a:t> </a:t>
            </a:r>
            <a:r>
              <a:rPr lang="ko-KR" altLang="en-US" b="0" dirty="0"/>
              <a:t>실행 </a:t>
            </a:r>
            <a:r>
              <a:rPr lang="ko-KR" altLang="en-US" b="0" dirty="0" smtClean="0"/>
              <a:t>결과 확인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page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52" y="2060848"/>
            <a:ext cx="7737436" cy="4091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83660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page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84784"/>
            <a:ext cx="7722774" cy="3548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13651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isErrorPage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page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84" y="1412776"/>
            <a:ext cx="7659231" cy="889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1365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page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80728"/>
            <a:ext cx="8441285" cy="580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75" y="1880143"/>
            <a:ext cx="8495051" cy="4285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13651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page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8403648" cy="479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8166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isELIgnored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page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84784"/>
            <a:ext cx="8425154" cy="983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81666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>
          <a:xfrm>
            <a:off x="179512" y="882352"/>
            <a:ext cx="8686800" cy="5715000"/>
          </a:xfrm>
        </p:spPr>
        <p:txBody>
          <a:bodyPr/>
          <a:lstStyle/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r>
              <a:rPr lang="en-US" altLang="ko-KR" dirty="0" smtClean="0"/>
              <a:t>/</a:t>
            </a:r>
            <a:r>
              <a:rPr lang="en-US" altLang="ko-KR" dirty="0" err="1"/>
              <a:t>WebContent</a:t>
            </a:r>
            <a:r>
              <a:rPr lang="en-US" altLang="ko-KR" dirty="0"/>
              <a:t>/ch03/ </a:t>
            </a:r>
            <a:r>
              <a:rPr lang="ko-KR" altLang="en-US" dirty="0"/>
              <a:t>폴더에 다음과 같이 웹 페이지 작성</a:t>
            </a:r>
            <a:endParaRPr lang="en-US" altLang="ko-KR" dirty="0"/>
          </a:p>
          <a:p>
            <a:pPr lvl="3"/>
            <a:r>
              <a:rPr lang="ko-KR" altLang="en-US" dirty="0"/>
              <a:t>‘</a:t>
            </a:r>
            <a:r>
              <a:rPr lang="en-US" altLang="ko-KR" dirty="0"/>
              <a:t>http://</a:t>
            </a:r>
            <a:r>
              <a:rPr lang="en-US" altLang="ko-KR" dirty="0" smtClean="0"/>
              <a:t>localhost:8080/JSPBook/ch03/</a:t>
            </a:r>
            <a:r>
              <a:rPr lang="en-US" altLang="ko-KR" dirty="0"/>
              <a:t>page_isELIgnored.jsp</a:t>
            </a:r>
            <a:r>
              <a:rPr lang="ko-KR" altLang="en-US" dirty="0" smtClean="0"/>
              <a:t>’</a:t>
            </a:r>
            <a:r>
              <a:rPr lang="ko-KR" altLang="en-US" dirty="0"/>
              <a:t>에 들어가 실행 결과 확인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page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08720"/>
            <a:ext cx="7688558" cy="54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50" y="2492896"/>
            <a:ext cx="7840081" cy="3861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81666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en-US" altLang="ko-KR" dirty="0"/>
              <a:t>/</a:t>
            </a:r>
            <a:r>
              <a:rPr lang="en-US" altLang="ko-KR" dirty="0" err="1"/>
              <a:t>WebContent</a:t>
            </a:r>
            <a:r>
              <a:rPr lang="en-US" altLang="ko-KR" dirty="0"/>
              <a:t>/ch03/ </a:t>
            </a:r>
            <a:r>
              <a:rPr lang="ko-KR" altLang="en-US" dirty="0"/>
              <a:t>폴더에 </a:t>
            </a:r>
            <a:r>
              <a:rPr lang="en-US" altLang="ko-KR" dirty="0" err="1" smtClean="0"/>
              <a:t>page_isELIgnored.jsp</a:t>
            </a:r>
            <a:r>
              <a:rPr lang="en-US" altLang="ko-KR" dirty="0" smtClean="0"/>
              <a:t> </a:t>
            </a:r>
            <a:r>
              <a:rPr lang="ko-KR" altLang="en-US" dirty="0"/>
              <a:t>파일의 </a:t>
            </a:r>
            <a:r>
              <a:rPr lang="en-US" altLang="ko-KR" dirty="0"/>
              <a:t>page </a:t>
            </a:r>
            <a:r>
              <a:rPr lang="ko-KR" altLang="en-US" dirty="0" err="1"/>
              <a:t>디렉티브</a:t>
            </a:r>
            <a:r>
              <a:rPr lang="ko-KR" altLang="en-US" dirty="0"/>
              <a:t> 태그를 수정</a:t>
            </a:r>
            <a:endParaRPr lang="en-US" altLang="ko-KR" dirty="0"/>
          </a:p>
          <a:p>
            <a:pPr lvl="3"/>
            <a:r>
              <a:rPr lang="ko-KR" altLang="en-US" dirty="0"/>
              <a:t>‘</a:t>
            </a:r>
            <a:r>
              <a:rPr lang="en-US" altLang="ko-KR" dirty="0"/>
              <a:t>http://</a:t>
            </a:r>
            <a:r>
              <a:rPr lang="en-US" altLang="ko-KR" dirty="0" smtClean="0"/>
              <a:t>localhost:8080/JSPBook/ch03</a:t>
            </a:r>
            <a:r>
              <a:rPr lang="en-US" altLang="ko-KR" dirty="0"/>
              <a:t>/page_isELIgnored.jsp</a:t>
            </a:r>
            <a:r>
              <a:rPr lang="ko-KR" altLang="en-US" dirty="0" smtClean="0"/>
              <a:t>’</a:t>
            </a:r>
            <a:r>
              <a:rPr lang="ko-KR" altLang="en-US" dirty="0"/>
              <a:t>에 들어가 실행 결과 확인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page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44824"/>
            <a:ext cx="7722774" cy="4340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36756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isScriptingEnabled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page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77" y="1484784"/>
            <a:ext cx="7693446" cy="889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98514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include </a:t>
            </a:r>
            <a:r>
              <a:rPr lang="ko-KR" altLang="en-US" dirty="0" err="1"/>
              <a:t>디렉티브</a:t>
            </a:r>
            <a:r>
              <a:rPr lang="ko-KR" altLang="en-US" dirty="0"/>
              <a:t> 태그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페이지의 특정 영역에 외부 파일의 내용을 포함하는 태그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페이지에 포함할 수 있는 외부 파일</a:t>
            </a:r>
            <a:endParaRPr lang="en-US" altLang="ko-KR" dirty="0"/>
          </a:p>
          <a:p>
            <a:pPr lvl="2"/>
            <a:r>
              <a:rPr lang="en-US" altLang="ko-KR" dirty="0"/>
              <a:t>HTML, JSP, </a:t>
            </a:r>
            <a:r>
              <a:rPr lang="ko-KR" altLang="en-US" dirty="0"/>
              <a:t>텍스트 파일</a:t>
            </a:r>
            <a:endParaRPr lang="en-US" altLang="ko-KR" dirty="0"/>
          </a:p>
          <a:p>
            <a:pPr lvl="1"/>
            <a:r>
              <a:rPr lang="en-US" altLang="ko-KR" dirty="0"/>
              <a:t>include </a:t>
            </a:r>
            <a:r>
              <a:rPr lang="ko-KR" altLang="en-US" dirty="0" err="1"/>
              <a:t>디렉티브</a:t>
            </a:r>
            <a:r>
              <a:rPr lang="ko-KR" altLang="en-US" dirty="0"/>
              <a:t> 태그는 </a:t>
            </a:r>
            <a:r>
              <a:rPr lang="en-US" altLang="ko-KR" dirty="0"/>
              <a:t>JSP </a:t>
            </a:r>
            <a:r>
              <a:rPr lang="ko-KR" altLang="en-US" dirty="0"/>
              <a:t>페이지 </a:t>
            </a:r>
            <a:r>
              <a:rPr lang="ko-KR" altLang="en-US" dirty="0" err="1"/>
              <a:t>어디에서든</a:t>
            </a:r>
            <a:r>
              <a:rPr lang="ko-KR" altLang="en-US" dirty="0"/>
              <a:t> 선언 가능</a:t>
            </a:r>
            <a:endParaRPr lang="en-US" altLang="ko-KR" dirty="0"/>
          </a:p>
          <a:p>
            <a:endParaRPr lang="en-US" altLang="ko-KR" b="0" dirty="0"/>
          </a:p>
          <a:p>
            <a:endParaRPr lang="en-US" altLang="ko-KR" b="0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file </a:t>
            </a:r>
            <a:r>
              <a:rPr lang="ko-KR" altLang="en-US" dirty="0"/>
              <a:t>속성 값 </a:t>
            </a:r>
            <a:endParaRPr lang="en-US" altLang="ko-KR" dirty="0"/>
          </a:p>
          <a:p>
            <a:pPr lvl="2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페이지에 포함할 내용을 가진 외부 파일명</a:t>
            </a:r>
            <a:endParaRPr lang="en-US" altLang="ko-KR" dirty="0"/>
          </a:p>
          <a:p>
            <a:pPr lvl="2"/>
            <a:r>
              <a:rPr lang="ko-KR" altLang="en-US" dirty="0"/>
              <a:t>이때 외부 파일이 현재 </a:t>
            </a:r>
            <a:r>
              <a:rPr lang="en-US" altLang="ko-KR" dirty="0"/>
              <a:t>JSP </a:t>
            </a:r>
            <a:r>
              <a:rPr lang="ko-KR" altLang="en-US" dirty="0"/>
              <a:t>페이지와 같은 디렉터리에 있으면 파일명만 설정하고</a:t>
            </a:r>
            <a:r>
              <a:rPr lang="en-US" altLang="ko-KR" dirty="0"/>
              <a:t>, </a:t>
            </a:r>
          </a:p>
          <a:p>
            <a:pPr lvl="2"/>
            <a:r>
              <a:rPr lang="ko-KR" altLang="en-US" dirty="0"/>
              <a:t>그렇지 않으면 전체 </a:t>
            </a:r>
            <a:r>
              <a:rPr lang="en-US" altLang="ko-KR" dirty="0"/>
              <a:t>URL(</a:t>
            </a:r>
            <a:r>
              <a:rPr lang="ko-KR" altLang="en-US" dirty="0"/>
              <a:t>또는 상대 경로</a:t>
            </a:r>
            <a:r>
              <a:rPr lang="en-US" altLang="ko-KR" dirty="0"/>
              <a:t>)</a:t>
            </a:r>
            <a:r>
              <a:rPr lang="ko-KR" altLang="en-US" dirty="0"/>
              <a:t>을 설정</a:t>
            </a:r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B77017C-EA22-42F3-94F7-4D95145B3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include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21" y="3068960"/>
            <a:ext cx="7688558" cy="596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5986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디렉티브</a:t>
            </a:r>
            <a:r>
              <a:rPr lang="ko-KR" altLang="en-US" dirty="0"/>
              <a:t> 태그</a:t>
            </a:r>
            <a:endParaRPr lang="en-US" altLang="ko-KR" dirty="0"/>
          </a:p>
          <a:p>
            <a:pPr lvl="1"/>
            <a:r>
              <a:rPr lang="en-US" altLang="ko-KR" dirty="0"/>
              <a:t>JSP </a:t>
            </a:r>
            <a:r>
              <a:rPr lang="ko-KR" altLang="en-US" dirty="0"/>
              <a:t>페이지를 어떻게 처리할 것인지를 설정하는 태그</a:t>
            </a:r>
            <a:endParaRPr lang="en-US" altLang="ko-KR" dirty="0"/>
          </a:p>
          <a:p>
            <a:pPr lvl="1"/>
            <a:r>
              <a:rPr lang="en-US" altLang="ko-KR" dirty="0"/>
              <a:t>JSP </a:t>
            </a:r>
            <a:r>
              <a:rPr lang="ko-KR" altLang="en-US" dirty="0"/>
              <a:t>페이지가 </a:t>
            </a:r>
            <a:r>
              <a:rPr lang="ko-KR" altLang="en-US" dirty="0" err="1"/>
              <a:t>서블릿</a:t>
            </a:r>
            <a:r>
              <a:rPr lang="ko-KR" altLang="en-US" dirty="0"/>
              <a:t> 프로그램에서 </a:t>
            </a:r>
            <a:r>
              <a:rPr lang="ko-KR" altLang="en-US" dirty="0" err="1"/>
              <a:t>서블릿</a:t>
            </a:r>
            <a:r>
              <a:rPr lang="ko-KR" altLang="en-US" dirty="0"/>
              <a:t> 클래스로 변환할 때 </a:t>
            </a:r>
            <a:endParaRPr lang="en-US" altLang="ko-KR" dirty="0"/>
          </a:p>
          <a:p>
            <a:pPr lvl="2"/>
            <a:r>
              <a:rPr lang="en-US" altLang="ko-KR" dirty="0"/>
              <a:t>JSP </a:t>
            </a:r>
            <a:r>
              <a:rPr lang="ko-KR" altLang="en-US" dirty="0"/>
              <a:t>페이지와 관련된 정보를 </a:t>
            </a:r>
            <a:r>
              <a:rPr lang="en-US" altLang="ko-KR" dirty="0"/>
              <a:t>JSP</a:t>
            </a:r>
            <a:r>
              <a:rPr lang="ko-KR" altLang="en-US" dirty="0"/>
              <a:t>컨테이너에 지시하는 메시지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D82FC2F9-D5D3-4F18-9799-A606A833A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개요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64" y="2810632"/>
            <a:ext cx="7848872" cy="195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0617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A78951CD-1501-4EE1-A759-D9701BDB9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include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B6D95DE3-26A4-4B51-ABAE-319DB4D687BA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798440"/>
            <a:ext cx="5472608" cy="2978932"/>
          </a:xfr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08720"/>
            <a:ext cx="7708110" cy="262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40242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9B0F1A7-A473-4198-9F05-E156ACC64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include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8D6B8DA1-CBD7-4360-B5CD-485C6AE5E0CD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412776"/>
            <a:ext cx="6455048" cy="3672408"/>
          </a:xfrm>
        </p:spPr>
      </p:pic>
    </p:spTree>
    <p:extLst>
      <p:ext uri="{BB962C8B-B14F-4D97-AF65-F5344CB8AC3E}">
        <p14:creationId xmlns:p14="http://schemas.microsoft.com/office/powerpoint/2010/main" val="16668835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9EC808E8-F5D1-427F-B855-B19B4D487310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809" y="3075077"/>
            <a:ext cx="3152381" cy="1428571"/>
          </a:xfr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7A5FD6D3-E3F0-4968-82A2-925163B15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include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05" y="923180"/>
            <a:ext cx="8239125" cy="5238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028" y="1489948"/>
            <a:ext cx="5908627" cy="336923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5537" y="3430791"/>
            <a:ext cx="4754935" cy="321602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89F8CAF-CE10-4F29-83F8-5E6DC44B60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2018250"/>
            <a:ext cx="2885714" cy="1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9438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5A028366-76F0-4CC1-847B-929FE45C22E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143" y="2741744"/>
            <a:ext cx="2885714" cy="2095238"/>
          </a:xfrm>
        </p:spPr>
      </p:pic>
      <p:sp>
        <p:nvSpPr>
          <p:cNvPr id="5" name="제목 4">
            <a:extLst>
              <a:ext uri="{FF2B5EF4-FFF2-40B4-BE49-F238E27FC236}">
                <a16:creationId xmlns:a16="http://schemas.microsoft.com/office/drawing/2014/main" id="{7964A35D-35EA-4A8D-B987-2C446A2B7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include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931818"/>
            <a:ext cx="8181975" cy="5619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068" y="1591279"/>
            <a:ext cx="5760640" cy="349986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013" y="5557901"/>
            <a:ext cx="5760640" cy="1219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5862" y="2426259"/>
            <a:ext cx="5156584" cy="321254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8B7B953-A80C-4169-A259-EB2894C69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2852936"/>
            <a:ext cx="1872208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9747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/>
              <a:t>taglib</a:t>
            </a:r>
            <a:r>
              <a:rPr lang="en-US" altLang="ko-KR" dirty="0"/>
              <a:t> </a:t>
            </a:r>
            <a:r>
              <a:rPr lang="ko-KR" altLang="en-US" dirty="0" err="1"/>
              <a:t>디렉티브</a:t>
            </a:r>
            <a:r>
              <a:rPr lang="ko-KR" altLang="en-US" dirty="0"/>
              <a:t> 태그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페이지에 표현 언어</a:t>
            </a:r>
            <a:r>
              <a:rPr lang="en-US" altLang="ko-KR" dirty="0"/>
              <a:t>, JSTL, </a:t>
            </a:r>
            <a:r>
              <a:rPr lang="ko-KR" altLang="en-US" dirty="0"/>
              <a:t>사용자 정의 태그</a:t>
            </a:r>
            <a:r>
              <a:rPr lang="en-US" altLang="ko-KR" dirty="0"/>
              <a:t>(custom tag) </a:t>
            </a:r>
            <a:r>
              <a:rPr lang="ko-KR" altLang="en-US" dirty="0"/>
              <a:t>등 태그 라이브러리를 설정하는 태그</a:t>
            </a:r>
          </a:p>
          <a:p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A022F37-6347-47FD-858B-22F60B459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taglib</a:t>
            </a:r>
            <a:r>
              <a:rPr lang="en-US" altLang="ko-KR" dirty="0"/>
              <a:t>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654" y="2924943"/>
            <a:ext cx="7659231" cy="3259993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655" y="2132856"/>
            <a:ext cx="7659231" cy="576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56148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ECBCB4F0-2FFA-4C68-8FFD-B4738D61A2D5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666" y="3217934"/>
            <a:ext cx="2666667" cy="1142857"/>
          </a:xfrm>
        </p:spPr>
      </p:pic>
      <p:sp>
        <p:nvSpPr>
          <p:cNvPr id="6" name="제목 5">
            <a:extLst>
              <a:ext uri="{FF2B5EF4-FFF2-40B4-BE49-F238E27FC236}">
                <a16:creationId xmlns:a16="http://schemas.microsoft.com/office/drawing/2014/main" id="{98F67B9D-B8DA-4452-8EF9-C9220DC51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taglib</a:t>
            </a:r>
            <a:r>
              <a:rPr lang="en-US" altLang="ko-KR" dirty="0"/>
              <a:t>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기능과 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205612" y="1340768"/>
            <a:ext cx="8474075" cy="5375275"/>
          </a:xfrm>
        </p:spPr>
        <p:txBody>
          <a:bodyPr/>
          <a:lstStyle/>
          <a:p>
            <a:endParaRPr lang="en-US" altLang="ko-KR" b="0" dirty="0"/>
          </a:p>
          <a:p>
            <a:pPr lvl="1"/>
            <a:r>
              <a:rPr lang="en-US" altLang="ko-KR" sz="1800" b="0" dirty="0"/>
              <a:t>/WEB-INF/lib/ </a:t>
            </a:r>
            <a:r>
              <a:rPr lang="ko-KR" altLang="en-US" sz="1800" b="0" dirty="0"/>
              <a:t>폴더에 </a:t>
            </a:r>
            <a:r>
              <a:rPr lang="en-US" altLang="ko-KR" sz="1800" b="0" dirty="0"/>
              <a:t>JSTL </a:t>
            </a:r>
            <a:r>
              <a:rPr lang="ko-KR" altLang="en-US" sz="1800" b="0" dirty="0"/>
              <a:t>태그 라이브러리인 </a:t>
            </a:r>
            <a:r>
              <a:rPr lang="en-US" altLang="ko-KR" sz="1800" b="0" dirty="0"/>
              <a:t>JSTL-1.2.jar </a:t>
            </a:r>
            <a:r>
              <a:rPr lang="ko-KR" altLang="en-US" sz="1800" b="0" dirty="0" smtClean="0"/>
              <a:t>파일 추가</a:t>
            </a:r>
            <a:endParaRPr lang="ko-KR" altLang="en-US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442" y="959246"/>
            <a:ext cx="8239125" cy="5524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2204864"/>
            <a:ext cx="8315325" cy="4191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5490654-9B03-4D91-B6D9-FF55D2A9F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020" y="3068960"/>
            <a:ext cx="2666667" cy="1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002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DB9D67E-3C29-419D-9E1A-063D1DE63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한글 출력 및 페이지 </a:t>
            </a:r>
            <a:r>
              <a:rPr lang="ko-KR" altLang="en-US" dirty="0" err="1"/>
              <a:t>모듈화하기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669925" y="1125538"/>
            <a:ext cx="8474075" cy="5375275"/>
          </a:xfrm>
        </p:spPr>
        <p:txBody>
          <a:bodyPr/>
          <a:lstStyle/>
          <a:p>
            <a:endParaRPr lang="en-US" altLang="ko-KR" b="0" dirty="0"/>
          </a:p>
          <a:p>
            <a:pPr lvl="1"/>
            <a:endParaRPr lang="en-US" altLang="ko-KR" b="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67" y="1556792"/>
            <a:ext cx="828675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262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FB2539F-588F-4A71-83D3-9B966B542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한글 출력 및 페이지 </a:t>
            </a:r>
            <a:r>
              <a:rPr lang="ko-KR" altLang="en-US" dirty="0" err="1"/>
              <a:t>모듈화하기</a:t>
            </a:r>
            <a:endParaRPr lang="ko-KR" altLang="en-US" dirty="0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2B7BB551-3CE0-4BE9-A79F-F1626E1AEE44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56792"/>
            <a:ext cx="8233419" cy="4009843"/>
          </a:xfrm>
        </p:spPr>
      </p:pic>
    </p:spTree>
    <p:extLst>
      <p:ext uri="{BB962C8B-B14F-4D97-AF65-F5344CB8AC3E}">
        <p14:creationId xmlns:p14="http://schemas.microsoft.com/office/powerpoint/2010/main" val="19960191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10FD1A75-C668-46A8-80AE-B049DAA64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한글 출력 및 페이지 </a:t>
            </a:r>
            <a:r>
              <a:rPr lang="ko-KR" altLang="en-US" dirty="0" err="1"/>
              <a:t>모듈화하기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655" y="931818"/>
            <a:ext cx="8248650" cy="5429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793" y="1840682"/>
            <a:ext cx="8334375" cy="2812454"/>
          </a:xfrm>
          <a:prstGeom prst="rect">
            <a:avLst/>
          </a:prstGeo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9344AFBB-C1A5-4561-8092-C30FA3411970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2636913"/>
            <a:ext cx="2668000" cy="1512168"/>
          </a:xfrm>
        </p:spPr>
      </p:pic>
    </p:spTree>
    <p:extLst>
      <p:ext uri="{BB962C8B-B14F-4D97-AF65-F5344CB8AC3E}">
        <p14:creationId xmlns:p14="http://schemas.microsoft.com/office/powerpoint/2010/main" val="22279129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7F8B6C5D-9058-4022-BFC9-C6CAFF57A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한글 출력 및 페이지 </a:t>
            </a:r>
            <a:r>
              <a:rPr lang="ko-KR" altLang="en-US" dirty="0" err="1"/>
              <a:t>모듈화하기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96433" y="994966"/>
            <a:ext cx="8538534" cy="5588703"/>
            <a:chOff x="290264" y="600605"/>
            <a:chExt cx="8538534" cy="542068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0264" y="4509121"/>
              <a:ext cx="8458200" cy="1512168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0598" y="600605"/>
              <a:ext cx="8458200" cy="4232498"/>
            </a:xfrm>
            <a:prstGeom prst="rect">
              <a:avLst/>
            </a:prstGeom>
          </p:spPr>
        </p:pic>
      </p:grp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91F02C87-48FC-4854-882C-73E391F09051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653271"/>
            <a:ext cx="3600400" cy="1356527"/>
          </a:xfrm>
        </p:spPr>
      </p:pic>
    </p:spTree>
    <p:extLst>
      <p:ext uri="{BB962C8B-B14F-4D97-AF65-F5344CB8AC3E}">
        <p14:creationId xmlns:p14="http://schemas.microsoft.com/office/powerpoint/2010/main" val="809885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page </a:t>
            </a:r>
            <a:r>
              <a:rPr lang="ko-KR" altLang="en-US" dirty="0" err="1"/>
              <a:t>디렉티브</a:t>
            </a:r>
            <a:r>
              <a:rPr lang="ko-KR" altLang="en-US" dirty="0"/>
              <a:t> 태그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페이지에 대한 정보를 설정하는 태그</a:t>
            </a:r>
            <a:endParaRPr lang="en-US" altLang="ko-KR" dirty="0"/>
          </a:p>
          <a:p>
            <a:pPr lvl="1"/>
            <a:r>
              <a:rPr lang="en-US" altLang="ko-KR" dirty="0"/>
              <a:t>JSP </a:t>
            </a:r>
            <a:r>
              <a:rPr lang="ko-KR" altLang="en-US" dirty="0"/>
              <a:t>페이지의 </a:t>
            </a:r>
            <a:r>
              <a:rPr lang="ko-KR" altLang="en-US" dirty="0" err="1"/>
              <a:t>어디에서든</a:t>
            </a:r>
            <a:r>
              <a:rPr lang="ko-KR" altLang="en-US" dirty="0"/>
              <a:t> 선언할 수 있지만 일반적으로 </a:t>
            </a:r>
            <a:r>
              <a:rPr lang="en-US" altLang="ko-KR" dirty="0"/>
              <a:t>JSP </a:t>
            </a:r>
            <a:r>
              <a:rPr lang="ko-KR" altLang="en-US" dirty="0"/>
              <a:t>페이지의 최상단에 선언하는 것을 권장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F5AC328-A3E2-4263-9C3F-6FF48E50A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page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기능과 사용법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94" y="2924944"/>
            <a:ext cx="8248650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282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266E2CB1-4091-44F8-9468-77AC86C2D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한글 출력 및 페이지 </a:t>
            </a:r>
            <a:r>
              <a:rPr lang="ko-KR" altLang="en-US" dirty="0" err="1"/>
              <a:t>모듈화하기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934828"/>
            <a:ext cx="8210550" cy="5238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916832"/>
            <a:ext cx="85344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6773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6C4BBE78-F0BF-49F2-BEFB-C191F3A02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한글 출력 및 페이지 </a:t>
            </a:r>
            <a:r>
              <a:rPr lang="ko-KR" altLang="en-US" dirty="0" err="1"/>
              <a:t>모듈화하기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669925" y="1125538"/>
            <a:ext cx="8474075" cy="5375275"/>
          </a:xfrm>
        </p:spPr>
        <p:txBody>
          <a:bodyPr/>
          <a:lstStyle/>
          <a:p>
            <a:endParaRPr lang="en-US" altLang="ko-KR" dirty="0"/>
          </a:p>
          <a:p>
            <a:pPr lvl="1"/>
            <a:r>
              <a:rPr lang="ko-KR" altLang="en-US" dirty="0"/>
              <a:t>머리글 </a:t>
            </a:r>
            <a:r>
              <a:rPr lang="en-US" altLang="ko-KR" dirty="0"/>
              <a:t>JSP </a:t>
            </a:r>
            <a:r>
              <a:rPr lang="ko-KR" altLang="en-US" dirty="0"/>
              <a:t>페이지 작성하기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409464" y="1988840"/>
            <a:ext cx="8362728" cy="3043551"/>
            <a:chOff x="381222" y="2728912"/>
            <a:chExt cx="8362728" cy="3043551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0050" y="2728912"/>
              <a:ext cx="8343900" cy="140017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222" y="3848413"/>
              <a:ext cx="8343900" cy="1924050"/>
            </a:xfrm>
            <a:prstGeom prst="rect">
              <a:avLst/>
            </a:prstGeom>
          </p:spPr>
        </p:pic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464" y="944262"/>
            <a:ext cx="821055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676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14C85A47-D5EC-48A4-BBEC-F9975A3C2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한글 출력 및 페이지 </a:t>
            </a:r>
            <a:r>
              <a:rPr lang="ko-KR" altLang="en-US" dirty="0" err="1"/>
              <a:t>모듈화하기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669925" y="1125538"/>
            <a:ext cx="8474075" cy="5375275"/>
          </a:xfrm>
        </p:spPr>
        <p:txBody>
          <a:bodyPr/>
          <a:lstStyle/>
          <a:p>
            <a:endParaRPr lang="en-US" altLang="ko-KR" b="0" dirty="0"/>
          </a:p>
          <a:p>
            <a:pPr lvl="1"/>
            <a:r>
              <a:rPr lang="ko-KR" altLang="en-US" b="0" dirty="0"/>
              <a:t>바닥글 </a:t>
            </a:r>
            <a:r>
              <a:rPr lang="en-US" altLang="ko-KR" b="0" dirty="0"/>
              <a:t>JSP </a:t>
            </a:r>
            <a:r>
              <a:rPr lang="ko-KR" altLang="en-US" b="0" dirty="0"/>
              <a:t>페이지 작성하기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168503"/>
            <a:ext cx="8372475" cy="18097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931817"/>
            <a:ext cx="821055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3341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A40BCBDB-E21A-4F85-8E81-8D914EDF7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한글 출력 및 페이지 </a:t>
            </a:r>
            <a:r>
              <a:rPr lang="ko-KR" altLang="en-US" dirty="0" err="1"/>
              <a:t>모듈화하기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669925" y="1125538"/>
            <a:ext cx="8474075" cy="5375275"/>
          </a:xfrm>
        </p:spPr>
        <p:txBody>
          <a:bodyPr/>
          <a:lstStyle/>
          <a:p>
            <a:endParaRPr lang="en-US" altLang="ko-KR" b="0" dirty="0"/>
          </a:p>
          <a:p>
            <a:pPr lvl="1"/>
            <a:r>
              <a:rPr lang="en-US" altLang="ko-KR" b="0" dirty="0"/>
              <a:t>JSP </a:t>
            </a:r>
            <a:r>
              <a:rPr lang="ko-KR" altLang="en-US" b="0" dirty="0"/>
              <a:t>페이지 모듈화하기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82" y="2056253"/>
            <a:ext cx="8401050" cy="403704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83" y="928817"/>
            <a:ext cx="821055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8612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page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속성</a:t>
            </a: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ACA100DF-599B-422A-8574-018D40A29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page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1484784"/>
            <a:ext cx="8248650" cy="490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71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JSP Files </a:t>
            </a:r>
            <a:r>
              <a:rPr lang="ko-KR" altLang="en-US" dirty="0"/>
              <a:t>생성시</a:t>
            </a: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10D3A48E-6DF9-4F2E-AAED-224F2C0C6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page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700808"/>
            <a:ext cx="7776864" cy="302360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87624" y="1700808"/>
            <a:ext cx="6768752" cy="504056"/>
          </a:xfrm>
          <a:prstGeom prst="rect">
            <a:avLst/>
          </a:prstGeom>
          <a:noFill/>
          <a:ln>
            <a:solidFill>
              <a:srgbClr val="FED2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319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language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1"/>
            <a:r>
              <a:rPr lang="en-US" altLang="ko-KR" dirty="0"/>
              <a:t>JSP </a:t>
            </a:r>
            <a:r>
              <a:rPr lang="ko-KR" altLang="en-US" dirty="0"/>
              <a:t>페이지에서 사용할 프로그래밍 언어를 설정하는 데 사용</a:t>
            </a:r>
            <a:endParaRPr lang="en-US" altLang="ko-KR" dirty="0"/>
          </a:p>
          <a:p>
            <a:pPr lvl="1"/>
            <a:r>
              <a:rPr lang="ko-KR" altLang="en-US" dirty="0"/>
              <a:t>기본 값은 </a:t>
            </a:r>
            <a:r>
              <a:rPr lang="en-US" altLang="ko-KR" dirty="0"/>
              <a:t>java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1167ABE-6118-4FA6-8E56-C877E1346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page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670" y="2279067"/>
            <a:ext cx="6726642" cy="118456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971" y="3573016"/>
            <a:ext cx="7776864" cy="302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7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/>
              <a:t>contentType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페이지의 콘텐츠 유형</a:t>
            </a:r>
            <a:r>
              <a:rPr lang="en-US" altLang="ko-KR" dirty="0"/>
              <a:t>(MIME-type)</a:t>
            </a:r>
            <a:r>
              <a:rPr lang="ko-KR" altLang="en-US" dirty="0"/>
              <a:t>을 설정하는 데 사용</a:t>
            </a:r>
            <a:endParaRPr lang="en-US" altLang="ko-KR" dirty="0"/>
          </a:p>
          <a:p>
            <a:pPr lvl="1"/>
            <a:r>
              <a:rPr lang="ko-KR" altLang="en-US" dirty="0"/>
              <a:t>콘텐츠 유형</a:t>
            </a:r>
            <a:endParaRPr lang="en-US" altLang="ko-KR" dirty="0"/>
          </a:p>
          <a:p>
            <a:pPr lvl="2"/>
            <a:r>
              <a:rPr lang="en-US" altLang="ko-KR" dirty="0"/>
              <a:t>text/html, text/xml, text/plain </a:t>
            </a:r>
            <a:r>
              <a:rPr lang="ko-KR" altLang="en-US" dirty="0"/>
              <a:t>등</a:t>
            </a:r>
            <a:endParaRPr lang="en-US" altLang="ko-KR" dirty="0"/>
          </a:p>
          <a:p>
            <a:pPr lvl="2"/>
            <a:r>
              <a:rPr lang="ko-KR" altLang="en-US" dirty="0"/>
              <a:t>기본 값은 </a:t>
            </a:r>
            <a:r>
              <a:rPr lang="en-US" altLang="ko-KR" dirty="0" smtClean="0"/>
              <a:t>text/html</a:t>
            </a:r>
          </a:p>
          <a:p>
            <a:pPr lvl="2"/>
            <a:endParaRPr lang="ko-KR" altLang="en-US" dirty="0"/>
          </a:p>
          <a:p>
            <a:pPr lvl="1"/>
            <a:r>
              <a:rPr lang="en-US" altLang="ko-KR" dirty="0"/>
              <a:t>HTML</a:t>
            </a:r>
            <a:r>
              <a:rPr lang="ko-KR" altLang="en-US" dirty="0"/>
              <a:t>을 출력하는 </a:t>
            </a:r>
            <a:r>
              <a:rPr lang="en-US" altLang="ko-KR" dirty="0"/>
              <a:t>JSP </a:t>
            </a:r>
            <a:r>
              <a:rPr lang="ko-KR" altLang="en-US" dirty="0"/>
              <a:t>페이지는 </a:t>
            </a:r>
            <a:r>
              <a:rPr lang="en-US" altLang="ko-KR" dirty="0" err="1"/>
              <a:t>contentType</a:t>
            </a:r>
            <a:r>
              <a:rPr lang="ko-KR" altLang="en-US" dirty="0"/>
              <a:t>을 사용할 필요가 없음</a:t>
            </a:r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AFC362C9-B636-4BA4-9B5A-1B305A35E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page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059" y="3651790"/>
            <a:ext cx="7488832" cy="11824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32" y="4887691"/>
            <a:ext cx="7626485" cy="126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285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95" y="904440"/>
            <a:ext cx="8210550" cy="533400"/>
          </a:xfrm>
          <a:prstGeom prst="rect">
            <a:avLst/>
          </a:prstGeo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6A14A4BC-FA0A-4300-8CDC-BDFD81AF9C9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857" y="2384601"/>
            <a:ext cx="3914286" cy="2809524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337" y="1844824"/>
            <a:ext cx="8315325" cy="41338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D143E54-2907-4421-B43C-53306BD87E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376" y="2996952"/>
            <a:ext cx="3914286" cy="2809524"/>
          </a:xfrm>
          <a:prstGeom prst="rect">
            <a:avLst/>
          </a:prstGeom>
        </p:spPr>
      </p:pic>
      <p:sp>
        <p:nvSpPr>
          <p:cNvPr id="9" name="제목 6">
            <a:extLst>
              <a:ext uri="{FF2B5EF4-FFF2-40B4-BE49-F238E27FC236}">
                <a16:creationId xmlns:a16="http://schemas.microsoft.com/office/drawing/2014/main" id="{AFC362C9-B636-4BA4-9B5A-1B305A35E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page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기능과 사용법</a:t>
            </a:r>
          </a:p>
        </p:txBody>
      </p:sp>
    </p:spTree>
    <p:extLst>
      <p:ext uri="{BB962C8B-B14F-4D97-AF65-F5344CB8AC3E}">
        <p14:creationId xmlns:p14="http://schemas.microsoft.com/office/powerpoint/2010/main" val="7317444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304</TotalTime>
  <Words>788</Words>
  <Application>Microsoft Office PowerPoint</Application>
  <PresentationFormat>화면 슬라이드 쇼(4:3)</PresentationFormat>
  <Paragraphs>139</Paragraphs>
  <Slides>44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4" baseType="lpstr">
      <vt:lpstr>HY견고딕</vt:lpstr>
      <vt:lpstr>HY견명조</vt:lpstr>
      <vt:lpstr>HY헤드라인M</vt:lpstr>
      <vt:lpstr>굴림</vt:lpstr>
      <vt:lpstr>돋움</vt:lpstr>
      <vt:lpstr>맑은 고딕</vt:lpstr>
      <vt:lpstr>휴먼둥근헤드라인</vt:lpstr>
      <vt:lpstr>Arial</vt:lpstr>
      <vt:lpstr>Wingdings</vt:lpstr>
      <vt:lpstr>1_마스터</vt:lpstr>
      <vt:lpstr>디렉티브 태그</vt:lpstr>
      <vt:lpstr>PowerPoint 프레젠테이션</vt:lpstr>
      <vt:lpstr>1. 디렉티브 태그의 개요</vt:lpstr>
      <vt:lpstr>2. page 디렉티브 태그의 기능과 사용법</vt:lpstr>
      <vt:lpstr>2. page 디렉티브 태그의 기능과 사용법</vt:lpstr>
      <vt:lpstr>2. page 디렉티브 태그의 기능과 사용법</vt:lpstr>
      <vt:lpstr>2. page 디렉티브 태그의 기능과 사용법</vt:lpstr>
      <vt:lpstr>2. page 디렉티브 태그의 기능과 사용법</vt:lpstr>
      <vt:lpstr>2. page 디렉티브 태그의 기능과 사용법</vt:lpstr>
      <vt:lpstr>2. page 디렉티브 태그의 기능과 사용법</vt:lpstr>
      <vt:lpstr>2. page 디렉티브 태그의 기능과 사용법</vt:lpstr>
      <vt:lpstr>2. page 디렉티브 태그의 기능과 사용법</vt:lpstr>
      <vt:lpstr>2. page 디렉티브 태그의 기능과 사용법</vt:lpstr>
      <vt:lpstr>2. page 디렉티브 태그의 기능과 사용법</vt:lpstr>
      <vt:lpstr>2. page 디렉티브 태그의 기능과 사용법</vt:lpstr>
      <vt:lpstr>2. page 디렉티브 태그의 기능과 사용법</vt:lpstr>
      <vt:lpstr>2. page 디렉티브 태그의 기능과 사용법</vt:lpstr>
      <vt:lpstr>2. page 디렉티브 태그의 기능과 사용법</vt:lpstr>
      <vt:lpstr>2. page 디렉티브 태그의 기능과 사용법</vt:lpstr>
      <vt:lpstr>2. page 디렉티브 태그의 기능과 사용법</vt:lpstr>
      <vt:lpstr>2. page 디렉티브 태그의 기능과 사용법</vt:lpstr>
      <vt:lpstr>2. page 디렉티브 태그의 기능과 사용법</vt:lpstr>
      <vt:lpstr>2. page 디렉티브 태그의 기능과 사용법</vt:lpstr>
      <vt:lpstr>2. page 디렉티브 태그의 기능과 사용법</vt:lpstr>
      <vt:lpstr>2. page 디렉티브 태그의 기능과 사용법</vt:lpstr>
      <vt:lpstr>2. page 디렉티브 태그의 기능과 사용법</vt:lpstr>
      <vt:lpstr>2. page 디렉티브 태그의 기능과 사용법</vt:lpstr>
      <vt:lpstr>2. page 디렉티브 태그의 기능과 사용법</vt:lpstr>
      <vt:lpstr>3. include 디렉티브 태그의 기능과 사용법</vt:lpstr>
      <vt:lpstr>3. include 디렉티브 태그의 기능과 사용법</vt:lpstr>
      <vt:lpstr>3. include 디렉티브 태그의 기능과 사용법</vt:lpstr>
      <vt:lpstr>3. include 디렉티브 태그의 기능과 사용법</vt:lpstr>
      <vt:lpstr>3. include 디렉티브 태그의 기능과 사용법</vt:lpstr>
      <vt:lpstr>4. taglib 디렉티브 태그의 기능과 사용법</vt:lpstr>
      <vt:lpstr>4. taglib 디렉티브 태그의 기능과 사용법</vt:lpstr>
      <vt:lpstr>5. [웹 쇼핑몰] 한글 출력 및 페이지 모듈화하기</vt:lpstr>
      <vt:lpstr>5. [웹 쇼핑몰] 한글 출력 및 페이지 모듈화하기</vt:lpstr>
      <vt:lpstr>5. [웹 쇼핑몰] 한글 출력 및 페이지 모듈화하기</vt:lpstr>
      <vt:lpstr>5. [웹 쇼핑몰] 한글 출력 및 페이지 모듈화하기</vt:lpstr>
      <vt:lpstr>5. [웹 쇼핑몰] 한글 출력 및 페이지 모듈화하기</vt:lpstr>
      <vt:lpstr>5. [웹 쇼핑몰] 한글 출력 및 페이지 모듈화하기</vt:lpstr>
      <vt:lpstr>5. [웹 쇼핑몰] 한글 출력 및 페이지 모듈화하기</vt:lpstr>
      <vt:lpstr>5. [웹 쇼핑몰] 한글 출력 및 페이지 모듈화하기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KGA_17</cp:lastModifiedBy>
  <cp:revision>283</cp:revision>
  <dcterms:created xsi:type="dcterms:W3CDTF">2011-01-05T15:14:06Z</dcterms:created>
  <dcterms:modified xsi:type="dcterms:W3CDTF">2022-09-07T05:34:59Z</dcterms:modified>
</cp:coreProperties>
</file>